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8"/>
  </p:notesMasterIdLst>
  <p:handoutMasterIdLst>
    <p:handoutMasterId r:id="rId29"/>
  </p:handoutMasterIdLst>
  <p:sldIdLst>
    <p:sldId id="280" r:id="rId4"/>
    <p:sldId id="291" r:id="rId5"/>
    <p:sldId id="311" r:id="rId6"/>
    <p:sldId id="336" r:id="rId7"/>
    <p:sldId id="314" r:id="rId8"/>
    <p:sldId id="342" r:id="rId9"/>
    <p:sldId id="303" r:id="rId10"/>
    <p:sldId id="350" r:id="rId11"/>
    <p:sldId id="351" r:id="rId12"/>
    <p:sldId id="352" r:id="rId13"/>
    <p:sldId id="361" r:id="rId14"/>
    <p:sldId id="360" r:id="rId15"/>
    <p:sldId id="362" r:id="rId16"/>
    <p:sldId id="359" r:id="rId17"/>
    <p:sldId id="358" r:id="rId18"/>
    <p:sldId id="364" r:id="rId19"/>
    <p:sldId id="363" r:id="rId20"/>
    <p:sldId id="354" r:id="rId21"/>
    <p:sldId id="355" r:id="rId22"/>
    <p:sldId id="344" r:id="rId23"/>
    <p:sldId id="356" r:id="rId24"/>
    <p:sldId id="347" r:id="rId25"/>
    <p:sldId id="365" r:id="rId26"/>
    <p:sldId id="284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23-3-2017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3/23/2017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gi.science-it.ch/" TargetMode="External"/><Relationship Id="rId2" Type="http://schemas.openxmlformats.org/officeDocument/2006/relationships/hyperlink" Target="http://marketplace.egi.e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WP3</a:t>
            </a:r>
            <a:br>
              <a:rPr lang="it-IT" dirty="0" smtClean="0"/>
            </a:br>
            <a:r>
              <a:rPr lang="it-IT" dirty="0" smtClean="0"/>
              <a:t>Secon</a:t>
            </a:r>
            <a:r>
              <a:rPr lang="it-IT" dirty="0" smtClean="0"/>
              <a:t>d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Lightweight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on April 25th</a:t>
            </a:r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with the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endParaRPr lang="it-IT" dirty="0" smtClean="0"/>
          </a:p>
          <a:p>
            <a:pPr lvl="1"/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</a:t>
            </a:r>
            <a:r>
              <a:rPr lang="it-IT" dirty="0" err="1" smtClean="0"/>
              <a:t>represented</a:t>
            </a:r>
            <a:r>
              <a:rPr lang="it-IT" dirty="0" smtClean="0"/>
              <a:t> by Tiziana and Yannick</a:t>
            </a:r>
          </a:p>
          <a:p>
            <a:endParaRPr lang="it-IT" dirty="0" smtClean="0"/>
          </a:p>
          <a:p>
            <a:r>
              <a:rPr lang="it-IT" dirty="0" smtClean="0"/>
              <a:t>WP3 </a:t>
            </a:r>
            <a:r>
              <a:rPr lang="it-IT" dirty="0" err="1" smtClean="0"/>
              <a:t>slides</a:t>
            </a:r>
            <a:r>
              <a:rPr lang="it-IT" dirty="0" smtClean="0"/>
              <a:t> to be </a:t>
            </a:r>
            <a:r>
              <a:rPr lang="it-IT" dirty="0" err="1" smtClean="0"/>
              <a:t>prepared</a:t>
            </a:r>
            <a:r>
              <a:rPr lang="it-IT" dirty="0" smtClean="0"/>
              <a:t> for the Project </a:t>
            </a:r>
            <a:r>
              <a:rPr lang="it-IT" dirty="0" err="1" smtClean="0"/>
              <a:t>Director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Activity </a:t>
            </a:r>
            <a:r>
              <a:rPr lang="it-IT" dirty="0" err="1" smtClean="0"/>
              <a:t>metrics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 </a:t>
            </a:r>
            <a:r>
              <a:rPr lang="it-IT" dirty="0" err="1" smtClean="0"/>
              <a:t>annual</a:t>
            </a:r>
            <a:r>
              <a:rPr lang="it-IT" dirty="0" smtClean="0"/>
              <a:t> report</a:t>
            </a:r>
          </a:p>
          <a:p>
            <a:pPr lvl="1"/>
            <a:r>
              <a:rPr lang="it-IT" dirty="0" smtClean="0"/>
              <a:t>Report to be </a:t>
            </a:r>
            <a:r>
              <a:rPr lang="it-IT" dirty="0" err="1" smtClean="0"/>
              <a:t>prepared</a:t>
            </a:r>
            <a:r>
              <a:rPr lang="it-IT" dirty="0" smtClean="0"/>
              <a:t> for the end of the </a:t>
            </a:r>
            <a:r>
              <a:rPr lang="it-IT" dirty="0" err="1" smtClean="0"/>
              <a:t>project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0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Activity </a:t>
            </a:r>
            <a:r>
              <a:rPr lang="it-IT" dirty="0" err="1" smtClean="0"/>
              <a:t>Metrics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M.JRA1.AAI.1:</a:t>
            </a:r>
            <a:r>
              <a:rPr lang="en-GB" dirty="0" smtClean="0"/>
              <a:t> </a:t>
            </a:r>
            <a:r>
              <a:rPr lang="en-GB" dirty="0"/>
              <a:t>Number of communities adopting federated </a:t>
            </a:r>
            <a:r>
              <a:rPr lang="en-GB" dirty="0" err="1" smtClean="0"/>
              <a:t>IdP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M.JRA1.Marketplace.1: </a:t>
            </a:r>
            <a:r>
              <a:rPr lang="en-GB" dirty="0"/>
              <a:t>Number of entries in the EGI Marketplace (i.e. services, applications etc</a:t>
            </a:r>
            <a:r>
              <a:rPr lang="en-GB" dirty="0" smtClean="0"/>
              <a:t>.)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M.JRA1.Accounting.1:</a:t>
            </a:r>
            <a:r>
              <a:rPr lang="en-GB" dirty="0" smtClean="0"/>
              <a:t> </a:t>
            </a:r>
            <a:r>
              <a:rPr lang="en-GB" dirty="0"/>
              <a:t>Number of kinds of data repository systems being integrated with the EGI accounting </a:t>
            </a:r>
            <a:r>
              <a:rPr lang="en-GB" dirty="0" smtClean="0"/>
              <a:t>software</a:t>
            </a:r>
          </a:p>
          <a:p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6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Activity </a:t>
            </a:r>
            <a:r>
              <a:rPr lang="it-IT" dirty="0" err="1" smtClean="0"/>
              <a:t>Metrics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M.JRA1.Accounting.2:</a:t>
            </a:r>
            <a:r>
              <a:rPr lang="en-GB" dirty="0"/>
              <a:t> Number of kinds of storage systems being integrated with the EGI accounting software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M.JRA1.OpsTools.1:</a:t>
            </a:r>
            <a:r>
              <a:rPr lang="en-GB" dirty="0" smtClean="0"/>
              <a:t> </a:t>
            </a:r>
            <a:r>
              <a:rPr lang="en-GB" dirty="0"/>
              <a:t>Number of new requirements introduced in the </a:t>
            </a:r>
            <a:r>
              <a:rPr lang="en-GB" dirty="0" smtClean="0"/>
              <a:t>roadmap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M.JRA1.OpsTools.2: </a:t>
            </a:r>
            <a:r>
              <a:rPr lang="en-GB" dirty="0"/>
              <a:t>Number of probes developed to monitor cloud resources</a:t>
            </a: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6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dirty="0" smtClean="0"/>
              <a:t>Update on the </a:t>
            </a:r>
            <a:r>
              <a:rPr lang="it-IT" dirty="0" err="1" smtClean="0"/>
              <a:t>activity</a:t>
            </a:r>
            <a:r>
              <a:rPr lang="it-IT" dirty="0" smtClean="0"/>
              <a:t> status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0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/>
              <a:t>Prototypes</a:t>
            </a:r>
            <a:r>
              <a:rPr lang="it-IT" sz="3200" dirty="0"/>
              <a:t> </a:t>
            </a:r>
            <a:r>
              <a:rPr lang="it-IT" sz="3200" dirty="0" err="1"/>
              <a:t>assessment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Two prototypes implemented:</a:t>
            </a:r>
          </a:p>
          <a:p>
            <a:pPr lvl="1"/>
            <a:r>
              <a:rPr lang="en-US" dirty="0" err="1" smtClean="0"/>
              <a:t>PrestaShop</a:t>
            </a:r>
            <a:r>
              <a:rPr lang="en-US" dirty="0" smtClean="0"/>
              <a:t> based (</a:t>
            </a:r>
            <a:r>
              <a:rPr lang="en-US" dirty="0" err="1" smtClean="0"/>
              <a:t>Cyfronet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2"/>
              </a:rPr>
              <a:t>http://marketplace.egi.eu/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Open IRIS based (FMI)</a:t>
            </a:r>
          </a:p>
          <a:p>
            <a:pPr lvl="2"/>
            <a:r>
              <a:rPr lang="en-US" dirty="0" smtClean="0">
                <a:hlinkClick r:id="rId3"/>
              </a:rPr>
              <a:t>http://egi.science-it.ch/</a:t>
            </a:r>
            <a:endParaRPr lang="en-US" dirty="0" smtClean="0"/>
          </a:p>
          <a:p>
            <a:r>
              <a:rPr lang="en-US" dirty="0" smtClean="0"/>
              <a:t>Both prototypes implemented the main features requested in the specification</a:t>
            </a:r>
          </a:p>
          <a:p>
            <a:pPr lvl="1"/>
            <a:r>
              <a:rPr lang="en-US" dirty="0" smtClean="0"/>
              <a:t>Only minor issues</a:t>
            </a:r>
          </a:p>
          <a:p>
            <a:r>
              <a:rPr lang="en-US" dirty="0" smtClean="0"/>
              <a:t>Opted for </a:t>
            </a:r>
            <a:r>
              <a:rPr lang="en-US" dirty="0" err="1" smtClean="0"/>
              <a:t>PrestaShop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Could be maintained easier</a:t>
            </a:r>
          </a:p>
          <a:p>
            <a:pPr lvl="1"/>
            <a:r>
              <a:rPr lang="en-GB" dirty="0" smtClean="0"/>
              <a:t>Large adoption </a:t>
            </a:r>
            <a:r>
              <a:rPr lang="en-GB" dirty="0"/>
              <a:t>in the commercial world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3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PrestaShop</a:t>
            </a:r>
            <a:r>
              <a:rPr lang="it-IT" dirty="0" smtClean="0"/>
              <a:t> </a:t>
            </a:r>
            <a:r>
              <a:rPr lang="it-IT" dirty="0" err="1" smtClean="0"/>
              <a:t>prototype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http://</a:t>
            </a:r>
            <a:r>
              <a:rPr lang="it-IT" dirty="0" smtClean="0"/>
              <a:t>marketplace.egi.eu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75" y="1210239"/>
            <a:ext cx="7658249" cy="51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Plan to </a:t>
            </a:r>
            <a:r>
              <a:rPr lang="it-IT" dirty="0" err="1" smtClean="0"/>
              <a:t>move</a:t>
            </a:r>
            <a:r>
              <a:rPr lang="it-IT" dirty="0" smtClean="0"/>
              <a:t> the Marketplace in</a:t>
            </a:r>
            <a:br>
              <a:rPr lang="it-IT" dirty="0" smtClean="0"/>
            </a:br>
            <a:r>
              <a:rPr lang="it-IT" dirty="0" err="1" smtClean="0"/>
              <a:t>pre</a:t>
            </a:r>
            <a:r>
              <a:rPr lang="it-IT" dirty="0" smtClean="0"/>
              <a:t>-production by the end of the </a:t>
            </a:r>
            <a:r>
              <a:rPr lang="it-IT" dirty="0" err="1" smtClean="0"/>
              <a:t>project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Bug </a:t>
            </a:r>
            <a:r>
              <a:rPr lang="en-GB" dirty="0" smtClean="0"/>
              <a:t>fixing</a:t>
            </a:r>
          </a:p>
          <a:p>
            <a:endParaRPr lang="en-GB" dirty="0" smtClean="0"/>
          </a:p>
          <a:p>
            <a:r>
              <a:rPr lang="en-GB" dirty="0" smtClean="0"/>
              <a:t>Registration </a:t>
            </a:r>
            <a:r>
              <a:rPr lang="en-GB" dirty="0"/>
              <a:t>of the service </a:t>
            </a:r>
            <a:r>
              <a:rPr lang="en-GB" dirty="0" smtClean="0"/>
              <a:t>orders in RT</a:t>
            </a:r>
          </a:p>
          <a:p>
            <a:endParaRPr lang="en-GB" dirty="0" smtClean="0"/>
          </a:p>
          <a:p>
            <a:r>
              <a:rPr lang="en-GB" dirty="0" smtClean="0"/>
              <a:t>Integration </a:t>
            </a:r>
            <a:r>
              <a:rPr lang="en-GB" dirty="0"/>
              <a:t>with the LTOS platform (access.egi.eu</a:t>
            </a:r>
            <a:r>
              <a:rPr lang="en-GB" dirty="0" smtClean="0"/>
              <a:t>)</a:t>
            </a:r>
          </a:p>
          <a:p>
            <a:endParaRPr lang="it-IT" dirty="0" smtClean="0"/>
          </a:p>
          <a:p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dashboard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Review</a:t>
            </a:r>
            <a:r>
              <a:rPr lang="it-IT" dirty="0" smtClean="0"/>
              <a:t> the service </a:t>
            </a:r>
            <a:r>
              <a:rPr lang="it-IT" dirty="0" err="1" smtClean="0"/>
              <a:t>order</a:t>
            </a:r>
            <a:r>
              <a:rPr lang="it-IT" dirty="0" smtClean="0"/>
              <a:t> status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9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EGI ISO 20000 </a:t>
            </a:r>
            <a:r>
              <a:rPr lang="it-IT" dirty="0" err="1" smtClean="0"/>
              <a:t>Certificated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CHM and RDM </a:t>
            </a:r>
            <a:r>
              <a:rPr lang="it-IT" dirty="0" err="1" smtClean="0"/>
              <a:t>processes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1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EGI </a:t>
            </a:r>
            <a:r>
              <a:rPr lang="it-IT" dirty="0" smtClean="0"/>
              <a:t>Foundation </a:t>
            </a:r>
            <a:r>
              <a:rPr lang="en-US" dirty="0" smtClean="0"/>
              <a:t>Certifications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33772" y="1342887"/>
            <a:ext cx="8676456" cy="4784400"/>
          </a:xfrm>
        </p:spPr>
        <p:txBody>
          <a:bodyPr/>
          <a:lstStyle/>
          <a:p>
            <a:r>
              <a:rPr lang="en-GB" b="1" dirty="0"/>
              <a:t>ISO </a:t>
            </a:r>
            <a:r>
              <a:rPr lang="en-GB" b="1" dirty="0" smtClean="0"/>
              <a:t>9001:2015</a:t>
            </a:r>
          </a:p>
          <a:p>
            <a:endParaRPr lang="it-IT" b="1" dirty="0"/>
          </a:p>
          <a:p>
            <a:r>
              <a:rPr lang="en-GB" b="1" dirty="0"/>
              <a:t>ISO/IEC </a:t>
            </a:r>
            <a:r>
              <a:rPr lang="en-GB" b="1" dirty="0" smtClean="0"/>
              <a:t>20000-1:2011</a:t>
            </a:r>
            <a:endParaRPr lang="en-GB" b="1" dirty="0"/>
          </a:p>
          <a:p>
            <a:pPr lvl="1"/>
            <a:endParaRPr lang="en-US" dirty="0" smtClean="0"/>
          </a:p>
          <a:p>
            <a:r>
              <a:rPr lang="en-US" sz="2600" dirty="0"/>
              <a:t>https://www.egi.eu/about/egi-foundation/certifications/</a:t>
            </a:r>
            <a:endParaRPr lang="en-US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9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r>
              <a:rPr lang="it-IT" dirty="0" smtClean="0"/>
              <a:t>Second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pPr lvl="1"/>
            <a:r>
              <a:rPr lang="it-IT" dirty="0" smtClean="0"/>
              <a:t>Activity </a:t>
            </a:r>
            <a:r>
              <a:rPr lang="it-IT" dirty="0" err="1" smtClean="0"/>
              <a:t>metrics</a:t>
            </a:r>
            <a:endParaRPr lang="it-IT" dirty="0" smtClean="0"/>
          </a:p>
          <a:p>
            <a:r>
              <a:rPr lang="it-IT" dirty="0" smtClean="0"/>
              <a:t>Marketplace</a:t>
            </a:r>
          </a:p>
          <a:p>
            <a:r>
              <a:rPr lang="it-IT" dirty="0" smtClean="0"/>
              <a:t>EGI </a:t>
            </a:r>
            <a:r>
              <a:rPr lang="it-IT" dirty="0" smtClean="0"/>
              <a:t>ISO 20000 </a:t>
            </a:r>
            <a:r>
              <a:rPr lang="it-IT" dirty="0" err="1" smtClean="0"/>
              <a:t>certification</a:t>
            </a:r>
            <a:endParaRPr lang="it-IT" dirty="0" smtClean="0"/>
          </a:p>
          <a:p>
            <a:pPr lvl="2"/>
            <a:r>
              <a:rPr lang="it-IT" dirty="0" smtClean="0"/>
              <a:t>CHM and RDM </a:t>
            </a:r>
            <a:r>
              <a:rPr lang="it-IT" dirty="0" err="1" smtClean="0"/>
              <a:t>processes</a:t>
            </a:r>
            <a:endParaRPr lang="it-IT" dirty="0" smtClean="0"/>
          </a:p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CHM </a:t>
            </a:r>
            <a:r>
              <a:rPr lang="it-IT" dirty="0" smtClean="0"/>
              <a:t>and RDM </a:t>
            </a:r>
            <a:r>
              <a:rPr lang="it-IT" dirty="0" err="1" smtClean="0"/>
              <a:t>processes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/>
              <a:t>now changes in the EGI tools and deployment of new release must go through:</a:t>
            </a:r>
          </a:p>
          <a:p>
            <a:pPr lvl="1"/>
            <a:r>
              <a:rPr lang="en-US" dirty="0" smtClean="0"/>
              <a:t>Change Management process</a:t>
            </a:r>
          </a:p>
          <a:p>
            <a:pPr lvl="2"/>
            <a:r>
              <a:rPr lang="en-US" dirty="0" smtClean="0"/>
              <a:t>To approve big requirements</a:t>
            </a:r>
          </a:p>
          <a:p>
            <a:pPr lvl="2"/>
            <a:r>
              <a:rPr lang="en-US" dirty="0" smtClean="0"/>
              <a:t>To approve new releases</a:t>
            </a:r>
          </a:p>
          <a:p>
            <a:pPr lvl="2"/>
            <a:r>
              <a:rPr lang="en-US" dirty="0" smtClean="0"/>
              <a:t>More details in Matthew’s presentation</a:t>
            </a:r>
          </a:p>
          <a:p>
            <a:pPr lvl="1"/>
            <a:r>
              <a:rPr lang="en-US" dirty="0" smtClean="0"/>
              <a:t>Release and Deployment Management process</a:t>
            </a:r>
          </a:p>
          <a:p>
            <a:pPr lvl="2"/>
            <a:r>
              <a:rPr lang="en-US" dirty="0" smtClean="0"/>
              <a:t>Use PROC23 to deploy a new release in production</a:t>
            </a:r>
          </a:p>
          <a:p>
            <a:pPr lvl="3"/>
            <a:r>
              <a:rPr lang="en-US" dirty="0"/>
              <a:t>https://wiki.egi.eu/wiki/PROC23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/>
          </a:bodyPr>
          <a:lstStyle/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r>
              <a:rPr lang="it-IT" dirty="0" smtClean="0"/>
              <a:t> (1/2)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11560" y="908720"/>
            <a:ext cx="8424936" cy="4784400"/>
          </a:xfrm>
        </p:spPr>
        <p:txBody>
          <a:bodyPr/>
          <a:lstStyle/>
          <a:p>
            <a:r>
              <a:rPr lang="en-GB" dirty="0" smtClean="0"/>
              <a:t>1 </a:t>
            </a:r>
            <a:r>
              <a:rPr lang="en-GB" dirty="0"/>
              <a:t>queue </a:t>
            </a:r>
            <a:r>
              <a:rPr lang="en-GB" dirty="0" smtClean="0"/>
              <a:t>per tool:</a:t>
            </a:r>
          </a:p>
          <a:p>
            <a:pPr lvl="1"/>
            <a:r>
              <a:rPr lang="en-GB" dirty="0" smtClean="0"/>
              <a:t>AAI-Check-in</a:t>
            </a:r>
            <a:r>
              <a:rPr lang="en-GB" dirty="0"/>
              <a:t>, </a:t>
            </a:r>
            <a:r>
              <a:rPr lang="en-GB" dirty="0" err="1"/>
              <a:t>acc</a:t>
            </a:r>
            <a:r>
              <a:rPr lang="en-GB" dirty="0"/>
              <a:t>-portal, </a:t>
            </a:r>
            <a:r>
              <a:rPr lang="en-GB" dirty="0" err="1"/>
              <a:t>acc</a:t>
            </a:r>
            <a:r>
              <a:rPr lang="en-GB" dirty="0"/>
              <a:t>-repository, </a:t>
            </a:r>
            <a:r>
              <a:rPr lang="en-GB" dirty="0" err="1"/>
              <a:t>AppDB</a:t>
            </a:r>
            <a:r>
              <a:rPr lang="en-GB" dirty="0"/>
              <a:t>, E-grant, GGUS, GOC-DB, Marketplace, messaging, Ops-Portal, service-monitoring </a:t>
            </a:r>
            <a:endParaRPr lang="en-GB" dirty="0" smtClean="0"/>
          </a:p>
          <a:p>
            <a:r>
              <a:rPr lang="en-GB" dirty="0" smtClean="0"/>
              <a:t>Two </a:t>
            </a:r>
            <a:r>
              <a:rPr lang="en-GB" dirty="0"/>
              <a:t>SSO groups are associated to each queue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&lt;</a:t>
            </a:r>
            <a:r>
              <a:rPr lang="en-GB" dirty="0"/>
              <a:t>queue-name</a:t>
            </a:r>
            <a:r>
              <a:rPr lang="en-GB" dirty="0" smtClean="0"/>
              <a:t>&gt;:</a:t>
            </a:r>
          </a:p>
          <a:p>
            <a:pPr lvl="2"/>
            <a:r>
              <a:rPr lang="en-GB" dirty="0" smtClean="0"/>
              <a:t>full </a:t>
            </a:r>
            <a:r>
              <a:rPr lang="en-GB" dirty="0"/>
              <a:t>control of the </a:t>
            </a:r>
            <a:r>
              <a:rPr lang="en-GB" dirty="0" smtClean="0"/>
              <a:t>queue</a:t>
            </a:r>
          </a:p>
          <a:p>
            <a:pPr lvl="2"/>
            <a:r>
              <a:rPr lang="en-GB" dirty="0" smtClean="0"/>
              <a:t>do </a:t>
            </a:r>
            <a:r>
              <a:rPr lang="en-GB" dirty="0"/>
              <a:t>not receive any notification </a:t>
            </a:r>
            <a:r>
              <a:rPr lang="en-GB" dirty="0" smtClean="0"/>
              <a:t>after an event on a ticket</a:t>
            </a:r>
          </a:p>
          <a:p>
            <a:pPr lvl="2"/>
            <a:r>
              <a:rPr lang="en-GB" dirty="0" smtClean="0"/>
              <a:t>for </a:t>
            </a:r>
            <a:r>
              <a:rPr lang="en-GB" dirty="0"/>
              <a:t>EGI people that monitor the dev </a:t>
            </a:r>
            <a:r>
              <a:rPr lang="en-GB" dirty="0" smtClean="0"/>
              <a:t>activity.</a:t>
            </a:r>
          </a:p>
          <a:p>
            <a:pPr lvl="1"/>
            <a:r>
              <a:rPr lang="en-GB" dirty="0" smtClean="0"/>
              <a:t>&lt;</a:t>
            </a:r>
            <a:r>
              <a:rPr lang="en-GB" dirty="0"/>
              <a:t>queue-name&gt;_watchers (the name is </a:t>
            </a:r>
            <a:r>
              <a:rPr lang="en-GB" dirty="0" smtClean="0"/>
              <a:t>misleading)</a:t>
            </a:r>
          </a:p>
          <a:p>
            <a:pPr lvl="2"/>
            <a:r>
              <a:rPr lang="en-GB" dirty="0" smtClean="0"/>
              <a:t>full </a:t>
            </a:r>
            <a:r>
              <a:rPr lang="en-GB" dirty="0"/>
              <a:t>control of the queue (can create, modify and update tickets) and receive notifications when a ticket is created, modified and </a:t>
            </a:r>
            <a:r>
              <a:rPr lang="en-GB" dirty="0" smtClean="0"/>
              <a:t>updated</a:t>
            </a:r>
          </a:p>
          <a:p>
            <a:pPr lvl="2"/>
            <a:r>
              <a:rPr lang="en-GB" dirty="0" smtClean="0"/>
              <a:t>for PT members.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3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r>
              <a:rPr lang="it-IT" dirty="0"/>
              <a:t> </a:t>
            </a:r>
            <a:r>
              <a:rPr lang="it-IT" dirty="0" smtClean="0"/>
              <a:t>(2/2)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46651" y="1073567"/>
            <a:ext cx="8424936" cy="4784400"/>
          </a:xfrm>
        </p:spPr>
        <p:txBody>
          <a:bodyPr/>
          <a:lstStyle/>
          <a:p>
            <a:r>
              <a:rPr lang="en-GB" dirty="0" smtClean="0"/>
              <a:t>Old </a:t>
            </a:r>
            <a:r>
              <a:rPr lang="en-GB" dirty="0"/>
              <a:t>requirements </a:t>
            </a:r>
            <a:r>
              <a:rPr lang="en-GB" dirty="0" smtClean="0"/>
              <a:t>queues</a:t>
            </a:r>
          </a:p>
          <a:p>
            <a:pPr lvl="1"/>
            <a:r>
              <a:rPr lang="en-GB" dirty="0" smtClean="0"/>
              <a:t>only </a:t>
            </a:r>
            <a:r>
              <a:rPr lang="en-GB" dirty="0"/>
              <a:t>to manage legacy tickets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will </a:t>
            </a:r>
            <a:r>
              <a:rPr lang="en-GB" dirty="0"/>
              <a:t>be dismissed in the future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Please</a:t>
            </a:r>
            <a:r>
              <a:rPr lang="en-GB" dirty="0"/>
              <a:t>, do not open new tickets in such </a:t>
            </a:r>
            <a:r>
              <a:rPr lang="en-GB" dirty="0" smtClean="0"/>
              <a:t>queue.</a:t>
            </a:r>
          </a:p>
          <a:p>
            <a:pPr lvl="1"/>
            <a:r>
              <a:rPr lang="en-GB" dirty="0" smtClean="0"/>
              <a:t>The dashboards will </a:t>
            </a:r>
            <a:r>
              <a:rPr lang="en-GB" dirty="0"/>
              <a:t>be also dismissed in the </a:t>
            </a:r>
            <a:r>
              <a:rPr lang="en-GB" dirty="0" smtClean="0"/>
              <a:t>future.</a:t>
            </a:r>
          </a:p>
          <a:p>
            <a:pPr lvl="2"/>
            <a:r>
              <a:rPr lang="en-GB" dirty="0" smtClean="0"/>
              <a:t>If </a:t>
            </a:r>
            <a:r>
              <a:rPr lang="en-GB" dirty="0"/>
              <a:t>a PT still needs a dashboard for some reason, we could update it to point to the new queue.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Delayed</a:t>
            </a:r>
            <a:r>
              <a:rPr lang="it-IT" dirty="0" smtClean="0"/>
              <a:t>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endParaRPr lang="it-IT" sz="2200" b="1" dirty="0" smtClean="0"/>
          </a:p>
          <a:p>
            <a:r>
              <a:rPr lang="it-IT" sz="2200" b="1" dirty="0" err="1" smtClean="0"/>
              <a:t>October</a:t>
            </a:r>
            <a:r>
              <a:rPr lang="it-IT" sz="2200" b="1" dirty="0" smtClean="0"/>
              <a:t> </a:t>
            </a:r>
            <a:r>
              <a:rPr lang="it-IT" sz="2200" b="1" dirty="0"/>
              <a:t>2016: D3.8 </a:t>
            </a:r>
            <a:r>
              <a:rPr lang="it-IT" sz="2200" dirty="0"/>
              <a:t>- </a:t>
            </a:r>
            <a:r>
              <a:rPr lang="en-GB" sz="2200" dirty="0"/>
              <a:t>First data accounting prototype (DEM) </a:t>
            </a:r>
            <a:r>
              <a:rPr lang="en-GB" sz="2200" b="1" dirty="0">
                <a:solidFill>
                  <a:srgbClr val="C00000"/>
                </a:solidFill>
              </a:rPr>
              <a:t>(STFC</a:t>
            </a:r>
            <a:r>
              <a:rPr lang="en-GB" sz="22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it-IT" sz="1800" b="1" dirty="0" err="1" smtClean="0">
                <a:solidFill>
                  <a:srgbClr val="C00000"/>
                </a:solidFill>
              </a:rPr>
              <a:t>Submitted</a:t>
            </a:r>
            <a:r>
              <a:rPr lang="it-IT" sz="1800" b="1" dirty="0" smtClean="0">
                <a:solidFill>
                  <a:srgbClr val="C00000"/>
                </a:solidFill>
              </a:rPr>
              <a:t> to the EC in March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1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End PY2 (</a:t>
            </a:r>
            <a:r>
              <a:rPr lang="it-IT" dirty="0" err="1" smtClean="0"/>
              <a:t>Feb</a:t>
            </a:r>
            <a:r>
              <a:rPr lang="it-IT" dirty="0" smtClean="0"/>
              <a:t> 2017)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D3.9 </a:t>
            </a:r>
            <a:r>
              <a:rPr lang="en-GB" sz="2200" dirty="0" smtClean="0"/>
              <a:t>Identity </a:t>
            </a:r>
            <a:r>
              <a:rPr lang="en-GB" sz="2200" dirty="0"/>
              <a:t>Management for Distributed User </a:t>
            </a:r>
            <a:r>
              <a:rPr lang="en-GB" sz="2200" dirty="0" smtClean="0"/>
              <a:t>Communities (R) (GRNET)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Submitted</a:t>
            </a:r>
            <a:r>
              <a:rPr lang="it-IT" sz="1800" dirty="0" smtClean="0">
                <a:solidFill>
                  <a:srgbClr val="FF0000"/>
                </a:solidFill>
              </a:rPr>
              <a:t> to the EC</a:t>
            </a:r>
            <a:endParaRPr lang="en-GB" sz="1800" dirty="0" smtClean="0">
              <a:solidFill>
                <a:srgbClr val="FF0000"/>
              </a:solidFill>
            </a:endParaRPr>
          </a:p>
          <a:p>
            <a:r>
              <a:rPr lang="it-IT" sz="2200" b="1" dirty="0" smtClean="0"/>
              <a:t>D3.10 </a:t>
            </a:r>
            <a:r>
              <a:rPr lang="en-GB" sz="2200" dirty="0"/>
              <a:t>Second release of the accounting and operational </a:t>
            </a:r>
            <a:r>
              <a:rPr lang="en-GB" sz="2200" dirty="0" smtClean="0"/>
              <a:t>tools (OTHER) </a:t>
            </a:r>
            <a:r>
              <a:rPr lang="en-GB" sz="2200" dirty="0"/>
              <a:t>(CSIC, CNRS, STFC)</a:t>
            </a:r>
          </a:p>
          <a:p>
            <a:pPr lvl="1"/>
            <a:r>
              <a:rPr lang="it-IT" sz="1800" dirty="0" err="1" smtClean="0"/>
              <a:t>Includes</a:t>
            </a:r>
            <a:r>
              <a:rPr lang="it-IT" sz="1800" dirty="0" smtClean="0"/>
              <a:t> </a:t>
            </a:r>
            <a:r>
              <a:rPr lang="en-GB" sz="1800" dirty="0"/>
              <a:t>Accounting repository, accounting portal, Operations portal, GOCDB, ARGO, messaging infrastructure and security monitoring tools</a:t>
            </a:r>
            <a:r>
              <a:rPr lang="en-GB" sz="1800" dirty="0" smtClean="0"/>
              <a:t>.</a:t>
            </a:r>
          </a:p>
          <a:p>
            <a:pPr lvl="1"/>
            <a:r>
              <a:rPr lang="it-IT" sz="1800" dirty="0" smtClean="0"/>
              <a:t>Merge of </a:t>
            </a:r>
            <a:r>
              <a:rPr lang="it-IT" sz="1800" dirty="0" err="1" smtClean="0"/>
              <a:t>old</a:t>
            </a:r>
            <a:r>
              <a:rPr lang="it-IT" sz="1800" dirty="0" smtClean="0"/>
              <a:t> D3.10, D3.11 and D3.12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Submitted</a:t>
            </a:r>
            <a:r>
              <a:rPr lang="it-IT" sz="1800" dirty="0" smtClean="0">
                <a:solidFill>
                  <a:srgbClr val="FF0000"/>
                </a:solidFill>
              </a:rPr>
              <a:t> to the EC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it-IT" sz="2200" b="1" dirty="0" smtClean="0"/>
              <a:t>D3.14 </a:t>
            </a:r>
            <a:r>
              <a:rPr lang="it-IT" sz="2200" dirty="0" smtClean="0"/>
              <a:t>Report on data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(R) (STFC)</a:t>
            </a:r>
          </a:p>
          <a:p>
            <a:pPr lvl="1"/>
            <a:r>
              <a:rPr lang="en-GB" sz="1800" dirty="0"/>
              <a:t>Report of the Data Accounting activity: including the data usage record definition, storage solutions supported and integration with accounting </a:t>
            </a:r>
            <a:r>
              <a:rPr lang="en-GB" sz="1800" dirty="0" smtClean="0"/>
              <a:t>repository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External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Review</a:t>
            </a:r>
            <a:endParaRPr lang="en-GB" sz="1800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deadlines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April </a:t>
            </a:r>
            <a:r>
              <a:rPr lang="it-IT" sz="2200" b="1" dirty="0"/>
              <a:t>2017: D3.13 </a:t>
            </a:r>
            <a:r>
              <a:rPr lang="en-GB" sz="2200" dirty="0"/>
              <a:t>Second release of the EGI Service Registry and Marketplace prototype (DEM</a:t>
            </a:r>
            <a:r>
              <a:rPr lang="en-GB" sz="2200" dirty="0" smtClean="0"/>
              <a:t>) (FMI)</a:t>
            </a:r>
            <a:endParaRPr lang="en-GB" sz="2200" dirty="0"/>
          </a:p>
          <a:p>
            <a:r>
              <a:rPr lang="it-IT" sz="2200" b="1" dirty="0"/>
              <a:t>April 2017: M3.6 </a:t>
            </a:r>
            <a:r>
              <a:rPr lang="it-IT" sz="2200" dirty="0"/>
              <a:t>The </a:t>
            </a:r>
            <a:r>
              <a:rPr lang="it-IT" sz="2200" dirty="0" err="1"/>
              <a:t>second</a:t>
            </a:r>
            <a:r>
              <a:rPr lang="it-IT" sz="2200" dirty="0"/>
              <a:t> </a:t>
            </a:r>
            <a:r>
              <a:rPr lang="it-IT" sz="2200" dirty="0" err="1"/>
              <a:t>version</a:t>
            </a:r>
            <a:r>
              <a:rPr lang="it-IT" sz="2200" dirty="0"/>
              <a:t> of the EGI Marketplace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 smtClean="0"/>
              <a:t>demonstrated</a:t>
            </a:r>
            <a:r>
              <a:rPr lang="it-IT" sz="2200" dirty="0" smtClean="0"/>
              <a:t> (FMI)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D3.15 </a:t>
            </a:r>
            <a:r>
              <a:rPr lang="it-IT" sz="2200" dirty="0" smtClean="0"/>
              <a:t>Second Data Accounting </a:t>
            </a:r>
            <a:r>
              <a:rPr lang="it-IT" sz="2200" dirty="0" err="1" smtClean="0"/>
              <a:t>prototype</a:t>
            </a:r>
            <a:r>
              <a:rPr lang="it-IT" sz="2200" dirty="0" smtClean="0"/>
              <a:t> (DEM) (STFC)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D3.16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report on the EGI Service </a:t>
            </a:r>
            <a:r>
              <a:rPr lang="it-IT" sz="2200" dirty="0" err="1" smtClean="0"/>
              <a:t>Registry</a:t>
            </a:r>
            <a:r>
              <a:rPr lang="it-IT" sz="2200" dirty="0" smtClean="0"/>
              <a:t> and Marketplace (R) (FMI)</a:t>
            </a:r>
          </a:p>
          <a:p>
            <a:r>
              <a:rPr lang="it-IT" sz="2200" b="1" dirty="0" smtClean="0"/>
              <a:t>August 2017: D3.17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release of the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and </a:t>
            </a:r>
            <a:r>
              <a:rPr lang="it-IT" sz="2200" dirty="0" err="1" smtClean="0"/>
              <a:t>operational</a:t>
            </a:r>
            <a:r>
              <a:rPr lang="it-IT" sz="2200" dirty="0" smtClean="0"/>
              <a:t> </a:t>
            </a:r>
            <a:r>
              <a:rPr lang="it-IT" sz="2200" dirty="0" err="1" smtClean="0"/>
              <a:t>tools</a:t>
            </a:r>
            <a:r>
              <a:rPr lang="it-IT" sz="2200" dirty="0" smtClean="0"/>
              <a:t> (OTHER) </a:t>
            </a:r>
            <a:r>
              <a:rPr lang="en-GB" sz="2200" dirty="0"/>
              <a:t>(CSIC, CNRS, STFC</a:t>
            </a:r>
            <a:r>
              <a:rPr lang="en-GB" sz="2200" dirty="0" smtClean="0"/>
              <a:t>)</a:t>
            </a:r>
            <a:endParaRPr lang="it-IT" sz="2200" dirty="0" smtClean="0"/>
          </a:p>
          <a:p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</a:t>
            </a:r>
            <a:r>
              <a:rPr lang="it-IT" dirty="0" smtClean="0"/>
              <a:t>PM26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D3.13 and M3.6 Marketplace</a:t>
            </a: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01.04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30.04</a:t>
            </a:r>
            <a:endParaRPr lang="en-GB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</a:t>
            </a:r>
            <a:r>
              <a:rPr lang="it-IT" dirty="0" smtClean="0"/>
              <a:t>PM28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D3.15 Data Accounting and D3.16 Marketplace</a:t>
            </a: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01.06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15.06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22.06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30.06</a:t>
            </a:r>
            <a:endParaRPr lang="en-GB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0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</a:t>
            </a:r>
            <a:r>
              <a:rPr lang="it-IT" dirty="0" smtClean="0"/>
              <a:t>PM30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D3.17 </a:t>
            </a:r>
            <a:r>
              <a:rPr lang="it-IT" dirty="0" err="1" smtClean="0"/>
              <a:t>Ops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01.08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15.08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22.08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31.08</a:t>
            </a:r>
            <a:endParaRPr lang="en-GB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432" y="4581128"/>
            <a:ext cx="8109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Maybe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, the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deadline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will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be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brought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forward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to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avoid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it-IT" sz="280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clash</a:t>
            </a:r>
            <a:r>
              <a:rPr lang="it-IT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with </a:t>
            </a:r>
            <a:r>
              <a:rPr lang="it-IT" sz="2800" dirty="0" err="1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holidays</a:t>
            </a:r>
            <a:endParaRPr lang="en-GB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3802</TotalTime>
  <Words>832</Words>
  <Application>Microsoft Office PowerPoint</Application>
  <PresentationFormat>Presentazione su schermo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WP3 Deliverables and Milestones Delayed deliverables</vt:lpstr>
      <vt:lpstr>WP3 Deliverables and Milestones End PY2 (Feb 2017)</vt:lpstr>
      <vt:lpstr>WP3 Deliverables and Milestones Next deadlines</vt:lpstr>
      <vt:lpstr>Important dates for PM26 deliverable</vt:lpstr>
      <vt:lpstr>Important dates for PM28 deliverable</vt:lpstr>
      <vt:lpstr>Important dates for PM30 deliverable</vt:lpstr>
      <vt:lpstr>WP3 Second project review</vt:lpstr>
      <vt:lpstr>Second project review</vt:lpstr>
      <vt:lpstr>WP3 Activity Metrics</vt:lpstr>
      <vt:lpstr>WP3 Activity Metrics</vt:lpstr>
      <vt:lpstr>Marketplace Update on the activity status</vt:lpstr>
      <vt:lpstr>Prototypes assessment</vt:lpstr>
      <vt:lpstr>PrestaShop prototype http://marketplace.egi.eu</vt:lpstr>
      <vt:lpstr>Plan to move the Marketplace in pre-production by the end of the project</vt:lpstr>
      <vt:lpstr>EGI ISO 20000 Certificated CHM and RDM processes</vt:lpstr>
      <vt:lpstr>EGI Foundation Certifications</vt:lpstr>
      <vt:lpstr>CHM and RDM processes</vt:lpstr>
      <vt:lpstr>New requirement queues</vt:lpstr>
      <vt:lpstr>New requirement queues (1/2)</vt:lpstr>
      <vt:lpstr>New requirement queues (2/2)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146</cp:revision>
  <dcterms:created xsi:type="dcterms:W3CDTF">2015-06-17T09:10:49Z</dcterms:created>
  <dcterms:modified xsi:type="dcterms:W3CDTF">2017-03-24T09:51:36Z</dcterms:modified>
</cp:coreProperties>
</file>