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5" r:id="rId3"/>
    <p:sldMasterId id="2147483656" r:id="rId4"/>
    <p:sldMasterId id="2147483657" r:id="rId5"/>
    <p:sldMasterId id="2147483658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y="6858000" cx="9144000"/>
  <p:notesSz cx="6858000" cy="9144000"/>
  <p:embeddedFontLst>
    <p:embeddedFont>
      <p:font typeface="Quattrocento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15" Type="http://schemas.openxmlformats.org/officeDocument/2006/relationships/font" Target="fonts/QuattrocentoSans-bold.fntdata"/><Relationship Id="rId14" Type="http://schemas.openxmlformats.org/officeDocument/2006/relationships/font" Target="fonts/QuattrocentoSans-regular.fntdata"/><Relationship Id="rId17" Type="http://schemas.openxmlformats.org/officeDocument/2006/relationships/font" Target="fonts/QuattrocentoSans-boldItalic.fntdata"/><Relationship Id="rId16" Type="http://schemas.openxmlformats.org/officeDocument/2006/relationships/font" Target="fonts/QuattrocentoSans-italic.fntdata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1619671" y="2130425"/>
            <a:ext cx="7200799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2267743" y="3886200"/>
            <a:ext cx="5832648" cy="13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97547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8" name="Shape 38"/>
          <p:cNvSpPr txBox="1"/>
          <p:nvPr/>
        </p:nvSpPr>
        <p:spPr>
          <a:xfrm>
            <a:off x="143500" y="6309700"/>
            <a:ext cx="1571099" cy="54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 sz="1100">
                <a:solidFill>
                  <a:srgbClr val="FFFFFF"/>
                </a:solidFill>
              </a:rPr>
              <a:t>May 22nd, 2015</a:t>
            </a:r>
          </a:p>
          <a:p>
            <a:pPr lvl="0">
              <a:spcBef>
                <a:spcPts val="0"/>
              </a:spcBef>
              <a:buNone/>
            </a:pPr>
            <a:r>
              <a:rPr lang="en-US" sz="1100">
                <a:solidFill>
                  <a:srgbClr val="FFFFFF"/>
                </a:solidFill>
              </a:rPr>
              <a:t>EGI Conference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2124075" y="115886"/>
            <a:ext cx="6840600" cy="865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975475" y="6356350"/>
            <a:ext cx="2133599" cy="365099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eldia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1727410" y="3643200"/>
            <a:ext cx="5689199" cy="4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0066B0"/>
              </a:buClr>
              <a:buFont typeface="Quattrocento Sans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subTitle"/>
          </p:nvPr>
        </p:nvSpPr>
        <p:spPr>
          <a:xfrm>
            <a:off x="1371600" y="2923200"/>
            <a:ext cx="6400799" cy="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560"/>
              </a:spcBef>
              <a:buClr>
                <a:srgbClr val="3F3F3F"/>
              </a:buClr>
              <a:buFont typeface="Quattrocento Sans"/>
              <a:buNone/>
              <a:defRPr/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 2X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1547663" y="188640"/>
            <a:ext cx="7344899" cy="85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67543" y="1341437"/>
            <a:ext cx="8424900" cy="478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1187624" y="6453335"/>
            <a:ext cx="67688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Content 2X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1547663" y="188640"/>
            <a:ext cx="7344899" cy="85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67543" y="1340767"/>
            <a:ext cx="3815700" cy="47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572000" y="1341437"/>
            <a:ext cx="4320599" cy="4784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1187624" y="6453335"/>
            <a:ext cx="67688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mparis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341041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Quattrocento Sans"/>
              <a:buNone/>
              <a:defRPr/>
            </a:lvl1pPr>
            <a:lvl2pPr indent="0" lvl="1" marL="457200" rtl="0">
              <a:spcBef>
                <a:spcPts val="0"/>
              </a:spcBef>
              <a:buFont typeface="Quattrocento Sans"/>
              <a:buNone/>
              <a:defRPr/>
            </a:lvl2pPr>
            <a:lvl3pPr indent="0" lvl="2" marL="914400" rtl="0">
              <a:spcBef>
                <a:spcPts val="0"/>
              </a:spcBef>
              <a:buFont typeface="Quattrocento Sans"/>
              <a:buNone/>
              <a:defRPr/>
            </a:lvl3pPr>
            <a:lvl4pPr indent="0" lvl="3" marL="1371600" rtl="0">
              <a:spcBef>
                <a:spcPts val="0"/>
              </a:spcBef>
              <a:buFont typeface="Quattrocento Sans"/>
              <a:buNone/>
              <a:defRPr/>
            </a:lvl4pPr>
            <a:lvl5pPr indent="0" lvl="4" marL="1828800" rtl="0">
              <a:spcBef>
                <a:spcPts val="0"/>
              </a:spcBef>
              <a:buFont typeface="Quattrocento Sans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94506" y="2378744"/>
            <a:ext cx="4040099" cy="37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3" type="body"/>
          </p:nvPr>
        </p:nvSpPr>
        <p:spPr>
          <a:xfrm>
            <a:off x="4850705" y="1341041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Quattrocento Sans"/>
              <a:buNone/>
              <a:defRPr/>
            </a:lvl1pPr>
            <a:lvl2pPr indent="0" lvl="1" marL="457200" rtl="0">
              <a:spcBef>
                <a:spcPts val="0"/>
              </a:spcBef>
              <a:buFont typeface="Quattrocento Sans"/>
              <a:buNone/>
              <a:defRPr/>
            </a:lvl2pPr>
            <a:lvl3pPr indent="0" lvl="2" marL="914400" rtl="0">
              <a:spcBef>
                <a:spcPts val="0"/>
              </a:spcBef>
              <a:buFont typeface="Quattrocento Sans"/>
              <a:buNone/>
              <a:defRPr/>
            </a:lvl3pPr>
            <a:lvl4pPr indent="0" lvl="3" marL="1371600" rtl="0">
              <a:spcBef>
                <a:spcPts val="0"/>
              </a:spcBef>
              <a:buFont typeface="Quattrocento Sans"/>
              <a:buNone/>
              <a:defRPr/>
            </a:lvl4pPr>
            <a:lvl5pPr indent="0" lvl="4" marL="1828800" rtl="0">
              <a:spcBef>
                <a:spcPts val="0"/>
              </a:spcBef>
              <a:buFont typeface="Quattrocento Sans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4" type="body"/>
          </p:nvPr>
        </p:nvSpPr>
        <p:spPr>
          <a:xfrm>
            <a:off x="4822601" y="2391444"/>
            <a:ext cx="4041900" cy="37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1547663" y="188640"/>
            <a:ext cx="7344899" cy="85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r">
              <a:spcBef>
                <a:spcPts val="0"/>
              </a:spcBef>
              <a:buClr>
                <a:srgbClr val="4F85C3"/>
              </a:buClr>
              <a:buFont typeface="Quattrocento Sans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1187624" y="6453335"/>
            <a:ext cx="67688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eldia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7.jpg"/><Relationship Id="rId2" Type="http://schemas.openxmlformats.org/officeDocument/2006/relationships/image" Target="../media/image06.jpg"/><Relationship Id="rId3" Type="http://schemas.openxmlformats.org/officeDocument/2006/relationships/image" Target="../media/image08.png"/><Relationship Id="rId4" Type="http://schemas.openxmlformats.org/officeDocument/2006/relationships/image" Target="../media/image05.png"/><Relationship Id="rId5" Type="http://schemas.openxmlformats.org/officeDocument/2006/relationships/image" Target="../media/image03.jp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image" Target="../media/image02.png"/><Relationship Id="rId3" Type="http://schemas.openxmlformats.org/officeDocument/2006/relationships/image" Target="../media/image04.jpg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01.png"/><Relationship Id="rId2" Type="http://schemas.openxmlformats.org/officeDocument/2006/relationships/image" Target="../media/image09.png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png"/><Relationship Id="rId2" Type="http://schemas.openxmlformats.org/officeDocument/2006/relationships/image" Target="../media/image02.png"/><Relationship Id="rId3" Type="http://schemas.openxmlformats.org/officeDocument/2006/relationships/image" Target="../media/image04.jpg"/><Relationship Id="rId4" Type="http://schemas.openxmlformats.org/officeDocument/2006/relationships/hyperlink" Target="http://creativecommons.org/licenses/by/4.0/" TargetMode="Externa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0"/>
            <a:ext cx="9144000" cy="1044575"/>
            <a:chOff x="0" y="0"/>
            <a:chExt cx="2147483647" cy="2147483647"/>
          </a:xfrm>
        </p:grpSpPr>
        <p:sp>
          <p:nvSpPr>
            <p:cNvPr id="12" name="Shape 12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solidFill>
              <a:srgbClr val="0067B1"/>
            </a:solidFill>
            <a:ln cap="flat" cmpd="sng" w="9525">
              <a:solidFill>
                <a:srgbClr val="0067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Shape 13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234" y="0"/>
              <a:ext cx="407499992" cy="20136748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Shape 14"/>
            <p:cNvSpPr txBox="1"/>
            <p:nvPr/>
          </p:nvSpPr>
          <p:spPr>
            <a:xfrm>
              <a:off x="380283510" y="0"/>
              <a:ext cx="422785790" cy="201367481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380283510" y="0"/>
              <a:ext cx="422785781" cy="2013674820"/>
            </a:xfrm>
            <a:custGeom>
              <a:pathLst>
                <a:path extrusionOk="0" h="2720" w="5000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cap="flat" cmpd="sng" w="9525">
              <a:solidFill>
                <a:srgbClr val="0067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Shape 16"/>
          <p:cNvSpPr txBox="1"/>
          <p:nvPr/>
        </p:nvSpPr>
        <p:spPr>
          <a:xfrm>
            <a:off x="7667625" y="6586536"/>
            <a:ext cx="1447800" cy="2793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www.egi.eu</a:t>
            </a:r>
          </a:p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" name="Shape 19"/>
          <p:cNvGrpSpPr/>
          <p:nvPr/>
        </p:nvGrpSpPr>
        <p:grpSpPr>
          <a:xfrm>
            <a:off x="0" y="0"/>
            <a:ext cx="9143999" cy="1044575"/>
            <a:chOff x="0" y="0"/>
            <a:chExt cx="2147483647" cy="2147483647"/>
          </a:xfrm>
        </p:grpSpPr>
        <p:sp>
          <p:nvSpPr>
            <p:cNvPr id="20" name="Shape 20"/>
            <p:cNvSpPr txBox="1"/>
            <p:nvPr/>
          </p:nvSpPr>
          <p:spPr>
            <a:xfrm>
              <a:off x="0" y="0"/>
              <a:ext cx="2147483647" cy="2147483647"/>
            </a:xfrm>
            <a:prstGeom prst="rect">
              <a:avLst/>
            </a:prstGeom>
            <a:solidFill>
              <a:srgbClr val="0067B1"/>
            </a:solidFill>
            <a:ln cap="flat" cmpd="sng" w="9525">
              <a:solidFill>
                <a:srgbClr val="0067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1" name="Shape 21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234" y="0"/>
              <a:ext cx="407499950" cy="201367481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" name="Shape 22"/>
            <p:cNvSpPr txBox="1"/>
            <p:nvPr/>
          </p:nvSpPr>
          <p:spPr>
            <a:xfrm>
              <a:off x="380283472" y="0"/>
              <a:ext cx="422785748" cy="201367481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80283472" y="0"/>
              <a:ext cx="422785739" cy="2013674820"/>
            </a:xfrm>
            <a:custGeom>
              <a:pathLst>
                <a:path extrusionOk="0" h="2720" w="5000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cap="flat" cmpd="sng" w="9525">
              <a:solidFill>
                <a:srgbClr val="0067B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3886" y="5713412"/>
            <a:ext cx="781049" cy="523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80186" y="5640387"/>
            <a:ext cx="1447800" cy="58896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/>
        </p:nvSpPr>
        <p:spPr>
          <a:xfrm>
            <a:off x="7667625" y="6586536"/>
            <a:ext cx="1447800" cy="2793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www.egi.eu</a:t>
            </a:r>
          </a:p>
        </p:txBody>
      </p:sp>
      <p:sp>
        <p:nvSpPr>
          <p:cNvPr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 id="27" name="Shape 27"/>
          <p:cNvSpPr txBox="1"/>
          <p:nvPr/>
        </p:nvSpPr>
        <p:spPr>
          <a:xfrm>
            <a:off x="176211" y="-182561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data:image/jpeg;base64,/9j/4AAQSkZJRgABAQAAAQABAAD/2wCEAAkGBxQQEhQUEBQUFRUVFBUUFBQUFBUUFBQUFBQWFhQUFRQYHCggGBolHBUUITEiJSkrLi4uFx80ODMsNygtLisBCgoKDg0OGhAQGiwkHCQsLCwsLCwsLCwsLCwsLCwsLCwsLCwsLCwsLCwsLCwsLCwsLCwsLCwsLCwsLCwsLCwsLP/AABEIAKgBLAMBEQACEQEDEQH/xAAbAAACAwEBAQAAAAAAAAAAAAACAwABBAUGB//EAD8QAAICAQMBBQYDBgQEBwAAAAECAAMRBBIhMQUTQVFhBiIycYGRFEKhI1KxwdHwFjPh8QcVcoJTVGKSk7PT/8QAGgEAAwEBAQEAAAAAAAAAAAAAAQIDAAQFBv/EADIRAAICAgEDAgMHBAIDAAAAAAABAhEDEiEEMUETUQVhcSIygZGh0fAUscHhQlIVI/H/2gAMAwEAAhEDEQA/APiYnahAhKIUYsohWEIwoYjgLmAXMAkBiYgMTEBghCAJYybAxyvKKbJtDltlFkZNwHJfGWVk3jHJqY6ysm8Q9NVGWQm8Qf4qF5BfSDbVxfUYqxCjq5vVH9EA6qb1RvSFNqYPWZRYxTaiD1mMsYtrorzMdQFPdEeZjqAhniPIyqiLLSbkMkAYtjFTBJiGjWTExijMEowBBMAQDEYQDEYwJk2MDJsIQlIgCEqhRix0IwxHQAxGFZYEIC8QALxMYvEwCws1GsILDQthBZqBYQWNQLCCw0K2EBDQLCAhSBY1JSKEdBEHiM1YLQVwImmuARaYjmRopwQzam4AIgoYEiBoIBWLQ1glYKDYJWCg2CVgoawSs1BsrE1GJiEJUxiiIAgmAIJihQBgYyAMmxgTEYwMkEISqFDEogBrHEYwR0KGBGFsMCNQrDCQ6i2EKodAbE7ubU2wYSHUGwQrh1F2CFc2oNghXCoi7BiuNoByCFUbQXYMVQ6i7DUpjqIrmH3PSNQu4NiExWrCpJC+5g0G3KamZwMpgGqJoNuAa4HAZSBNcTQbYA1xXEOwBrg1GUgSkGo2wJSCg2AUmoayisFBsEiCg2URBQbBImoIBijAGKxkLMRjAmTYSpMYsSiFDWUQGMWUQjGLHQp0uw9Il1yV2FgHIUFMEgkjBIPh1mk6VoVHV0Ps+Le7KvhLFRhlq+8Hea0aXBTdk4B3bsYzxHctf58rAo2VpOzK7LmQMdq1s5PeUnJRc47wNsA9c8Rrajfn6Mk1zRvHs8GqR62O52VVBKEEvdZUqnaSRxWW3Y2kA4MdZKdPt/q/9e4jjxwaf8JqWYd6FC2JhmAG6ll3tYOeXAI9wdcNzxN6vF1/9Brz3M9/s8oda1YtY3eBRmvll7wIuwHcCzIoyePehUuNn24/x5M14NF/s3XUSXtZlym0ooyy2nFb8nGMrZ/7R55Ajkclwv4v4gaoZb7KBdo7zBORltgQkJYxHxZQDuxywwQeOkKzJ3x/OP3A415MtHYi97ajMcVJnPuJuO+tCQXYKF9/IyeQB5x3L7Ka8k/LRt/w2m0N3hI945AU7lVbXO1d2VO2rjdgHd14g9Z3Vfzj5fPwDXgg7CTaGDPhwTWMLkYQOd+SM/EAMcnk48I3qu69u/5iUu/uP/w0u9F3kBt5YnacKgX3hhscs23Bwc/OL6/DdAceasKn2bG0M1gUhLiyYG4PWbAqgZ5Dd03PhtPpnPqOaS9vydfuI4cXfh/pf7Gm/wBmEQkd6GAcgY2g7VrtYsxLYQ7qiuD5E9MZVdQ2u3j9v3sLxJN8+f8AD/ajlUdmIxtJJ2p096sE5bHxE7T49OvhKym0l8/qLGm38vmjVR7PoxxubK4352KCTU1g2sxwB7pHPofSK8zX49vzoeMU+P52sDT+zyvbam8/s2Vc+6Dkkg5DMASuDwDzjiaWZqMXXcMYJtq+wpuxagUDP1rFhO6sA7kDBeTmvlgNz4EPqSadLzX89/wDSTVv+f4E39hAFEBPeO5QBmrG39q9fvKGLflySOPWFZLt+F9fb3D44GWezSgWkucJkqcKMp3XeqzLuySQVBC52knriT9W64/l1/vkoo9zHqOw1/aCtm3Vbg3eBa0ZksrQ7XJwB+0PBOeB+9wdnxfn259/H4Bq+xKPZsvffUG/ytwDYHvPnbWvXjcfnwD1iOaUVKu4yjy0Mp9mFZFc2HbsRmwo3KzVNaycnyAwfHJ8jFnkp1Q8Y2YqOwlstCq5CtVXapKjdix602kA443nnxwOmZpScVdeWvyClzQ4eyu5MrZksf2Pu4FwLLtwc8MQWG398besR5Oe31+X8/sNXzBs9mqw5r71g4wclRsIe40VjrkHdtJPTk+WSN3V1x/qx1Ez3+zfd0va5f8AZlN6BQGxtTvsEnqjWIvT8r+UG9ul/PYKiFqvZ6pO+bfYUoexHG1d7bNnKnOFybB16YPWLu+F7jJIHXeyoRWZbd22u2xl24ZUQE1seehI2t+6SvXcIvqXxQ2p5V4zMhbRBkA0RjoAybCiogxYjoVhrKIVjVlEIxix0Kx9DlSCpII5BBIIPmCOkZCM106hlxtZhgADDEYAbeAPIBve+fPWW4fck2xzap2OWdyxG0ksSSv7pJPT0hSS7IRtjqrrFHDOBjbwxHu5J29emSTj1MolfglshiXNgDc2F+EZOB1PA8OSfuZVPkRs2DVWHH7Sz3W3L77e62Sdy88HJJz6zVH2RJzaLqvsQ+5Y6kLtBV2XC5ztGD0zziZqL7o3qMFb3H5m6AfEegBAHy5P3M3HsDZkFjeZ6BTyfhGML8hgcegm4FbH06h1xhmGMYwxGNvK4x5ZOPnNSfgVtj/xtnvftH9/h/fb3xjA3c88ccwax447C7PnnuV37EEFmweoycHp1Hj8I+w8oaQlsYuoYkEsxPIySc4OcjPkcn7mCl7CtsdTqHzkMwJySQxBJwwyT5+8fufOBxT4oVza5TM91rEksSSfiySc46Z84Ukuw9thNq3IALuQowAWJABGCAM8DHGINYrmg7y7WKOobJO5skgk7jnK/Cc+nhDSDbD/AOYWjGLLBjge+3HGOOeOINI+yHU5e4l9ZYRjvHxycb2x72d3GfHJz8zDrH2G3Yj8Q4AAZsDOBuOBnIOPLOT9zDwFNg36qxwA7uwA2gMzEAcHABPT3V49B5QJRXZD7MzvcxJO5skhicnJYZwxPmMnn1M1IdNkGssU5Fjg8ch2B90ELyD4AkD5mK4x7NDpsQ+qfcWLvuOMtubccYxk5z4D7CI1GqodMV+JfAUM2ByBuOAc5yBnjnn5xePYdMlmssK7WssK53bS7Fd2SS2CeuSTn1MXWPehtmIt1TkklmJO4ElichyS+eeckknzycwcIdWCNfap3LZYGyW3B2B3MME5B6kcExHQyE2atznLuSQwJLMchzlweeQTyfMxHQ6bMjRRkLYRR0LaTYyAMmxkVEoYIR0Kw1lUKxqyiEY1RHQjGIIwjNCCVRJjlEZIRs1Ut58iViRmjoJsI4HMY5HunyyJUT8IJ+UxnJLuwtngZhb9i+6mBsQVzB2CCTCtjUrhEchi0zCuQxKZhHM3aLRF848FP8ZOc1EbHB5W6Mt2nwSI6dibVwQ6Qhc44MFq6H5rbwZ3qjBUxJrmH2FlJh0wCkAykAyTDKQp0mKJiWTymZRMW1PnEoZSFOIrQ6YpliNDpimEVoomKYRGOmKIiDC2EUdC2ijIW0RjoAybGQMmwhCUQGGsohWOSURNjVlEhGOURkTY+sykSchyyqJseixkTZsq6RjnkbdNqGT4TCc+THGfdFsS5yxzMBJRVIZXxMKxi1ZgEc6HJpczE3lHJpfSYT1L4Q06bEwnqeBi0QiPIdLsjS5fHmCPvI5nUbLdJLbMomTV6PaxHkZSLtJkZtwm4vwTVaTbgegP3gi75HyNwqL9r/Mw2UxwqYhqJiiyCmpgKKYh6oSikJKZ6cwFEwGp85hlP2FMvlMUTEOkxRMzsIpVMSwiNFExTiI0OmJYSbRRMUwisdCmERjIUwiMohbRGOhZk2MiojCWI6AxiyqFY5BKImxyCURJs0VpKKJJs0JXKqJNyGpXKKJNyNNVJjqJKUzXXXDRCUjTWkWiTZtpp/3gZzymMOnz/UfzEwnqD9Pp+eenn4TEp5OODoLphxtOfTExy7yfg6lGmUDaPiPU+XoJzybf2n2O2GTHFemvvPu/b6DG7EPh/fzmXUIEuhyLlMw/hCGC494nAH8z6S7mtbONQnKenZnc0+nr037R8vjJ9znGOpIHwjkdfOcMsssv2Y8Hs4elh0z9SfNe3+u34jLdDXqWWyrK7mx72dpIONpJ6HwgjmliTjLwVydFDqZrJC1b8/2Of2nSHy6g9SpB6qR+Ujz6S3Tz4o4fieOpbJHKOk9J1WeWsgp9JNZRZTJbR5CYvGZmfTfvfYQllk9gDR6YgGUzPZp5isZmZ6v7EJZTEWUGGikciMtlUFFozEtVNqUUhL1xJQKKQlqpJwKKQiyuJKBRSM7rJNFExLiTZRCmERlEKMmx0DJhCEZAYxJZCMeglESZpqErFEpM9d/w/wCza9RqtlyB07m9tpyBuWpip48iIeocoY7j7oGJKUqZyKgMDkdB4z0lDg4m3sek9tOzq6NffXSoStTXtUZIGaa2PJ56kn6zn6JynhjKTt8/3Y3V1HI0jf2Z2bRp9Omp1SG5rmYaejca021nD22sPeIzwFHX68LOU8mR4sbpLu/r4QqUMeP1Miu+yOhoPw2tYU2aevT2OdtV1BcIHPwJZUxIIJwMg5zjz4TJHLgW6k5Jd0+9e6YmPLi6h+m4qLfZo4x0hRmVhhlLKw8mUkMPuDOlNNWuzPLytwk4vwex1VVFHdKNLU5OnpsZmewEs6+90OPCcONZJ7Pdrlrx4O7q+pwdM4xeJO0mI7Q0FTUpfShqzY1T17mddwXcHRm5xjgj+y+OclkeOTvi78/icXUxxT6ePUY1rbpr9idj6JHTUF1yUoLKeeG3AZ9Zs05RlBLyyXRwhkx5XJXUbXyA0NGPfKghSPdOcH0OOR9JSbv7PuceHj/2NWlXHv8A5O/2cyWttGmpUAbmYmzCoOrH3pyZVKEb3b9lxy/Y7+mzYuoyarBFLu226S8s6dexmzWMKfhXnp5nPnOd7JVLuevieOTvGqj4XP58+5g7crOM1LljZszjOFRdzcfMgfUxceTmpPg6Z9Oq2iuTQdOLatu4Lkgvk7AcHhcgZ+kCnrKx54lOGr/HxZfaHZ9NdRRN23n8zDnOTyeo6cxFkm3cu5V4YRjUexxOySLb8LlldbFYnxellwfnhm58ePKX31OLJhWQ9FV2ZV7/AHg4CdR1UlgN30zBLNk419yD6Pp0pep2rx3XK5/A4Ou7LKWbX55HQcMpPDA+RnbjzKcLifPZumnh6hRnzyuy4ab7/RnO7f0q132qgwocgAeA8uZXp5OWKLfehutjHH1U4RVJM4dqc8f39ZYEWbOy0pXc1yGwgDu6wSqMxPJscc4HkOsjl9R0ouvd+fwOrp8uCFyyq34Xj8TXrNLVfprbhUlNlL1g92W7uxbDjGxidrDrwZOMpwyxg5Wmn37qjt2x5+mllUdXFrt2Zyexeyl1Fu2xitaI9trAciqsZbbnxOQPrLZsjhC48tul9WJ0eNZZ/afCVv6GrT6nSXWLVZpEqqdgiWo79/UW4V3ZiRZyRkEY69cRZYs0I7xnclzT7P5L2/nY7MfUYMs/T0peH5PMdr9ntRbZU/xVuyHHAODww9CMH6zpxTWSCmuzJZIvHNxfg3ntDR0Kq16RdR7oN1uoZ1d2Iyy1KjYqA6A8njx6mXoZsjblPX2S/wA+/wDPodkc+KNKKv3bMftn2Oml1T107ghVLFV+WQWIG2MfEjP8Ielm8uJSl37fWjdRFQnSNNGio0Wlq1F9K6i/U72pqsZhTVUh2946qQbGY9ATjHkRzCW+bK4QdRj3fmyy1xQUmrbM/a2g0+r0dmr01Q09unetdTSjM1TJcdtd1QbJT3hgr04J+c6njyLHN2n2f08FPszhvHg8TckM0aLMziRZZCGEmyiFNJSHQMmxhqJOhYxHIfXTKxxolKZpr08tHGiMshro00rGCITynuv+GNZTWhh1FN5Hjz3TY4idal6NfNG6XJeT8Ga6/a3XEAm5en/l9P8A/nLPo+m/6/q/3ON/EMu1X+iGe3Wn3do6k+bV/wD0VxehlXTxX1/uxfiOSs7/AANw7POs0lApG63Sh67Kh8ZrdtyWIv5sdDiTWVYc0tu0qafz9gyvqenj6fMo915C7B7AcWpbcrVVUutju6lP8shgqg8sxIAwPOHqOpi4OEHcmqSXPfyQ6TBkjP1cq1jHlt8fgZdVX3ttlhGO8sezHlvYtj9ZWH2IqPskvyPK6nqlkySmvLPW6+8IaVNFNmNPRkvWS5G3kbs8facOKDkpPdr7T7Pg9Treu9OcI+lGX2Yt2rYHbmkewoaxmkgmpVUKK/3kKjowPj4xunlGNqX3vLbu/mc/xKGbNKLxc42vspKq90/mF2P2Y4TUAqRupIHz3LNnywcoO+zD0HS5448ylGrjx+Zro9nzsVec5yfUyT6tbNnSvhF4Vj83Z16ex9id2OckGxsfGw6D/pE5pdRtLf8AL5f7PQxfDI4sXpd75k/d+F9F7DquzcGJLNZ0w6TXsPOlUBs9eWH1AB/USGzbO+MaVHktf7RJUxUgEdPD9ZeEb5ITepy9br21S92i7V4J2jBHIyR98/SUg9XZzZbmtVwep9lOyKq6kWnnYrZbzaxssc+PTH/b6yOXI3Lk6MWFKCSOx+DwHz4jH6gwepyhXgVST8ox6js8WKFPBU5rPlzynyP6Ssczi3Jee5w5/h8MsFDs4u4v2+X0f6HmfaTQE22sB1cz0Olyr04x+R4PxPpMnrzyL3PP6jREBTjrn+M64zTbRyTg4Y4yrvZs7G7Fa8k8hF5d8FseiqOWb0Ejnzxxr5vsv54K9H0c+pk32iu7q/wS8sb2xUxQIlVldCHcAyMCzHjvLGxyx/TpEw67bOScn8/0R0dXlzaenDHKONe6fPzbM3s7SveW1s20X0WUbj0DPgoSfLIx9Y/U3qpL/i0x/hfULeWOTrZNfiZ9L7L2m1Uet0CsDY7AqiIpyzb+nQHGDGn1kNG079l5/Ip0/SZ1nqcaSfL8V9Tme0jDUam64Dh3JXg/CAFU48MgA/WU6dPHjjB90gdT1ay5ZSj2OnpPZx9Gq3Waey68+9TQK3euvytvIHJHgn39Iz6qOZvGpJR8u0m/kv3PSxYJ4I7yi3Lwq7fU8v2vpbWsZtQH71zvY2KVYk+OCBgcceHE7ccoKKWOqXscWTLk3vJ3+Z2e0ezG1mi0r0KztpkbT3VqCzqNxat9o5KkE8j+RnLiyRw5pxnwpcp/3R6E282GMoc1w0Zz2a2j7O1XfgpZrDRXVWww/d02d49rL1C8hRnx+c2Scc+eOnKjdv5vih4N4sL34b7I8JqNLKTimLDKYrNNIPGjojkM1lEk8aKxmZnrkpY0WUhW2ReMpY6t5ZNE5RNVVstFkJQNdV4lUyEoGynUiUTISxs6ei1rKcoWB5GVJBwRgjIj8NcnNKLjynR1NMrt0BjHn5HCPc7mn7LusO5txJ6sxOTxjkmT3hHglL1Mrum/m/8AZ19H2VtIJuVSOm1iWHy2yUslqlGxYYnF28ii/k7f6HWeisgG66x8dN7H9NxkFKa+5FI654sMlebLKX1f7kS/SJ0Un58zOPUS8iKfw/H2jf6mpe3qh0XwxySeB0Em+lyPuzpj8VwLtEP/ABIuONo+hMX+jl5H/wDMY64r8mCPaPyYD/tEP9H8gf8AmE+FL9B69usQMN9sfyiPpUn2LR+JtpVI10dou35j95KWJLwdWPqZy8nU01pPUn7yEopHfjm2Hrr6gv7V1T1LAESVM6LPlntOtRt3K9Nq5/JaUf6gjGflLRk0Tlj2PS+z/aGjCgM1S+6AQzsx48D4RZOT7BjjS8HrNPr6Qv7IqV65TBH1xE0bDLKog3dpAdMGOsTOeXUpHNu9oqx1AnRHpZvscOT4rhh94x2e0dDdQf1ll0mVdjlfxfpZd1/cC7X6VwAT/pDHFniwZOq6GcUmxCfhx/l3smfJmXn6Sj9b/lCznjHo0v8A15XG/ZtCNT2e1gwmpLg/lNhbP0zGjljF8wr8BJ9JPKqx59l7OV/5/wAHH1PY9yflJ+U6I58cvJxT+HZ8feN/Qwa3VXBdrtZtH5WZivHoTiNGEL2ilYJZMzWk5OvZt0ca7WkdcytDQwp9i37ft/8AHu/+Wz+sT0sf/Vfkjujkz/8Ad/mc/Vdqlzl3Zj5sxY48skx1FR4SM8c5u5cv5iqu12rO6t2Rv3kZlbHzBmcVJU1ZTHjnB3F0ZtZ2qbCWd2dj1Z2LMfmSczJKKpcIr6c5O5Ozm3aoRJMvDEzJbeJNsvHGzJbbJtl4wMllkjJovGIgtJuSKpFLJxMzXRQx6CXjFkJzijr6TsljyeB68S8YnDl6uK7HV0+hpT43yfJef1lUjinnzT+6q+p09PraU+CsH1Y5/QR0jmliyS+8zcnbxX4cD/pAH69YdF5JejJdnRH7aZvH7nP8YySXYm+mv7zbBHa7fvf0mF/pV4Rf/OD5iYH9Gij2uf3pg/0i9gl7Tz4zAfS0OTWkwk3gSNtFpMxzTikdfs4g5B+YkclrlFOm1dxf1O3R2glYyTOKeOTPaw9Tjiu5x+2PbJ+UqOPl4fWQfTnoY/iEEebKvccsSc+ZiOFHZj6nfsbE7GOOkidqfAY7G9IQOQtKHpb3SQPKVjGzhy5VF0+x0RrnI5J/vyM68NdmeD8Qi0toPgU9pbqczvikj5+TcnyCgyQCcesZ8IMUm6YrWMAcLnA4z5+s0brktUb+z2MNlxHjCUjBMSdaw6GAosMWPo7fsHR2H/cf4RXjg+6RaMckPuyf5mpfad+j7WH/AKlB/hE9CHjgt6+fy0/qkLs12nt+OsA+aH+RhUJLtL8xXNPvCvoc/UdlVP8A5dg+Tcf6Rrl5QVm17P8APg4+t7EsXkcjzH9Y1o6YdVHyce+hl6gwHbDJGXYyPmKyyoU8RlEZ7JKSKxM9kjIrEzvJSKoXJNDm6oovrOmKSOaSnI1J2gR8AA/jKxZB9On94YL3bqfvzKIXSEeyNFR8zmURKXyNCXARyLg2NXVRhHiYX4n1mB6ZO/8AWY2hBbMbUdWc/wCkxOSo2Up5wkJM30tj+/5THNNWdCi6Y5JwNtWox0mOdwaK1F/HHU8RWgwjzyY102ZPQs8p6PsXQYXJHynDmiro9z4fOahtI7tOmz4TlcD1Y52zQdMMdIupR5uDndoaAMOktj4Zw9S94nm7EKEjqPIz0FBSVnzks88cnB8r2Jnyl4o4ZVfBRjgM9x8xMWgjn3/KY6oGMk54/nAdCquRdh9OfMQjR+os2H5/of1mH1Qlr/n8jMUUBLaojxMw6xItO1XXoYDPpoPwNPa4bixQfXpBwJ/SNcwYi2qmz4TtPkYGikZZod1ZztX2aV5HI8xzEZ14+pT4ZyrqyJKR2wkmZLJGReJnaSkVQEkMGstEVj0fylFIm4jVsMopCOKGq5lIsRoYrSqYjQ9GjWTaH1qT6Q2Sk0hq1H/aaxHJBNgeOTMBW/Aym2YScODelk1nM4jA/iOnr/SESvBoq1X1mJTxGuvUzEJYzVXbnrMQlGjo6IAkZk5ukLihGU6keio1A6GcTgex66XB0V1AA6yWjsusyS7lrqxnr/fP9JnjMuojfcTZrBjiMsZOXUquDhdp2ZaduKNI8PrMjlOjAXAlqOZJsX3kI+otiDMOrQq0iYeNmW5pi0UYLrYLOqETDbdBZ0xgZLbvODYvGAhrYNiigJZ4rkOkKd4rkOoimtxF3KKBE1zL0Jm9QzwRl3QTa8N8YHzHEG6YFgcfuszXUq3wn+sSSstCco9zn3VETnkqOqEkxEkUIIYmY5JWJNjllUTYxY6YjGAx0xRivGUhWho1BjbCemixqCZlIHppD6/XMbYnI0pZBZFxGrcIbEcGNF3n9pthNPYYr56CbYRxruzdQp8eJtjmm0dKjEKOSdm6u7Exz0zRTqSOhg1QlzT4Y4a4jxgcUFTmvIyvWnOTz/sf6waIKzyTvuU2tPPQePEKggPLNiLdRn+/tGXBOm+5mstjWUjAztdiayqhYtroRlAS98FlFjM73QWWUDLc8BaMTBfEZ1QMTsYlnQkjOzRdiqQBaCxqFloHIZIU5iNlEhLmK2OkIcxLKpCi5EXYfVBDUnx5m9T3F9NeCiVM32WGpCVk0UYxJWIjHKZRMRoYDDYlF7odgUEHh2BQQMbYA4Bv7MaxG4l4PjmFMHA7u/XEayeyDrTzhsWTNNAAgbIztmyq6A55QNi3YjEHCx9V+fGFEpQo11XRkQlA0rfGJOBO/wDKKwemENQfD0/hNZvTRBaZgaxKN3rNYVATZZBZSMaM9lmJrKxjYh75rKLGIOpm2KrGJsvgsosZme4/SLsVUEJa6ayigJd8xWUSoQ8myiEsYjZRC2MFjoUxitjoS8VsdCXisohTRGOgCYljlZi7BLEomKw1MomChgaPYlBhobFoIGEFBZmAQPBsahiXkeMXdivGjbWw8J0RaOaSp8hlo+wtFq82xmg0eaxWhy2QKVk3E0VN5mORkvCHpd4xkI4eDcjsegJ+n849nM4pdwyT/pnJ/SZi0h6qfEgHy/mYpN14DDjJ94dR0z68TCuLfgjOB+bP3H8prMot+BduoHzmsaONmZtTFsqsYl74GyigZ3vg2KqAlroNiigKNs1jqIsvBY6iJeyLsUURZabYagCfKK2MgS0VsZIU0QZC2gHQmw4itlIoUxEFjpCWiMohZk5DA4k2EIGVTMWDGTBQYMomKGrRrFaC3w7A1JmCzUWWgboFFKcyblYWqN1NmBgSsJ+DmnHmxhaV2ESK3QbhoNXm9QVxH1PGjInJDlsB6x1Mm4m2m1UBz73hnIx9MiPvRCUZSa8FvrM8EgDyAA/XEHqAWKuyKS9RNuZwkx1ep9evHXwm3JvGwhqevz/rNugPGxGo1+CQMTbFIdPasV+PyOes2w/ocg/i8xXIPo0A2piOYyxCX1EVzKLGAb4NxvTBN0O4dCu9m3DoLeyLsMogkwWNRW6bY1FEw2EEtBYaFsYBkZXaIXSFsYB0hZisZAmIwgyYS4UzBLKIVjRHsQ0VVx0TlII1jxxDwKpMWcdIrY6vuV3MVh3LQ48IvYDVjBd8v4Tb0LoX33y+827B6ZRvHXyg3CoMX+M8hG3G9EYuuPlHWQR4EH+Njbi+iT8efCHc3oIr8WTN6gfSSL/FYm9UHpDqdf5weoJLAM/GQeoJ6JT6sHrzN6gVioTZd5Q+qUjD3FfivWb1B/SC/HHx5i7i+iijqxFcw+kQ6gHxg2N6bK72DYOhO9m3NoTvo24NCd9BsbQhum2NoTvptg6A97DsbUp7IdhlEzM0FlUgCYLGooxWwgkybYSolhKBgTMGDKKQrQYsjbgcRg1EPqCemV3xm3DogTdFcw6Fi6LubQs3wbg0Fm6K5DaAmybYOpXeQbBordDuai90O5qJvm9Q1E3zeozUQPNuzalmybcGpW+bcNEFhm3Nqgu+MG4NEX3xh3BoUbJtw6lb5tzUVug3YaK3TbmosPNsagu9m2BqTvZtzal97DuDUrvIdzak7yHcOpO8m3BqX3sO5tQS8G4Uit024aJmDY1AxbCSLZiswWEmZrATM1mL3TWaiZms1FZmsxMwBJMYkxiTGKmMSYxJjEmMSYxJjEmMSYxJjEmMSYxJjEmMSYxJjFzGJMYmZjEmMSYxMzGJmGzEzNZiZmsxMzWYmZrMTMxiTGP/2Q==" id="28" name="Shape 28"/>
          <p:cNvSpPr txBox="1"/>
          <p:nvPr/>
        </p:nvSpPr>
        <p:spPr>
          <a:xfrm>
            <a:off x="328612" y="-30161"/>
            <a:ext cx="304799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dit.ie/hothouse/homepageelements/4featureboxes/H2020%20logo.jpg" id="29" name="Shape 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19737" y="5713412"/>
            <a:ext cx="923924" cy="525462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>
            <p:ph type="title"/>
          </p:nvPr>
        </p:nvSpPr>
        <p:spPr>
          <a:xfrm>
            <a:off x="2124075" y="115886"/>
            <a:ext cx="6840537" cy="865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11187" y="1600200"/>
            <a:ext cx="8075612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•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975475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6"/>
    <p:sldLayoutId id="2147483649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Shape 4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5D8F1"/>
              </a:gs>
              <a:gs pos="100000">
                <a:schemeClr val="lt1"/>
              </a:gs>
            </a:gsLst>
            <a:lin ang="2700006" scaled="0"/>
          </a:gradFill>
          <a:ln>
            <a:noFill/>
          </a:ln>
        </p:spPr>
      </p:pic>
      <p:sp>
        <p:nvSpPr>
          <p:cNvPr id="44" name="Shape 44"/>
          <p:cNvSpPr txBox="1"/>
          <p:nvPr>
            <p:ph type="title"/>
          </p:nvPr>
        </p:nvSpPr>
        <p:spPr>
          <a:xfrm>
            <a:off x="479393" y="14127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0066B0"/>
              </a:buClr>
              <a:buFont typeface="Quattrocento Sans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79393" y="2636911"/>
            <a:ext cx="8229600" cy="79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560"/>
              </a:spcBef>
              <a:buClr>
                <a:srgbClr val="3F3F3F"/>
              </a:buClr>
              <a:buFont typeface="Quattrocento Sans"/>
              <a:buNone/>
              <a:defRPr/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pic>
        <p:nvPicPr>
          <p:cNvPr id="46" name="Shape 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7129" y="4581128"/>
            <a:ext cx="1728299" cy="1313399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/>
          <p:nvPr/>
        </p:nvSpPr>
        <p:spPr>
          <a:xfrm>
            <a:off x="437129" y="6021287"/>
            <a:ext cx="8465100" cy="45600"/>
          </a:xfrm>
          <a:prstGeom prst="rect">
            <a:avLst/>
          </a:prstGeom>
          <a:solidFill>
            <a:srgbClr val="93B3D7">
              <a:alpha val="458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752683" y="6153342"/>
            <a:ext cx="1097100" cy="27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1200" u="none" cap="none" strike="noStrik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www.egi.eu</a:t>
            </a: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4407" y="6381328"/>
            <a:ext cx="657900" cy="44249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/>
          <p:nvPr/>
        </p:nvSpPr>
        <p:spPr>
          <a:xfrm>
            <a:off x="479393" y="6402583"/>
            <a:ext cx="7557299" cy="4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EGI-Engage is co-funded by the Horizon 2020 Framework Programme</a:t>
            </a:r>
          </a:p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of the European Union under grant number 654142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9888" y="0"/>
            <a:ext cx="6534300" cy="47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/>
          <p:nvPr/>
        </p:nvSpPr>
        <p:spPr>
          <a:xfrm>
            <a:off x="0" y="6381328"/>
            <a:ext cx="9144000" cy="476699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1547663" y="188640"/>
            <a:ext cx="7344899" cy="85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4F85C3"/>
              </a:buClr>
              <a:buFont typeface="Quattrocento Sans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/>
        </p:nvSpPr>
        <p:spPr>
          <a:xfrm>
            <a:off x="8508015" y="6525344"/>
            <a:ext cx="312899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</a:p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1187624" y="6453335"/>
            <a:ext cx="67688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7780" y="188640"/>
            <a:ext cx="1082700" cy="993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  <p:sldLayoutId id="2147483652" r:id="rId4"/>
    <p:sldLayoutId id="2147483653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C5D8F1"/>
              </a:gs>
              <a:gs pos="100000">
                <a:schemeClr val="lt1"/>
              </a:gs>
            </a:gsLst>
            <a:lin ang="2700006" scaled="0"/>
          </a:gradFill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37129" y="4581128"/>
            <a:ext cx="1728299" cy="1313399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/>
          <p:nvPr/>
        </p:nvSpPr>
        <p:spPr>
          <a:xfrm>
            <a:off x="437129" y="6021287"/>
            <a:ext cx="8465100" cy="45600"/>
          </a:xfrm>
          <a:prstGeom prst="rect">
            <a:avLst/>
          </a:prstGeom>
          <a:solidFill>
            <a:srgbClr val="93B3D7">
              <a:alpha val="458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752683" y="6153342"/>
            <a:ext cx="1097100" cy="27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1200" u="none" cap="none" strike="noStrik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www.egi.eu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65658" y="1124744"/>
            <a:ext cx="7578600" cy="20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n-US" sz="3600" u="none" cap="none" strike="noStrik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Thank you for your attention.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i="0" sz="3600" u="none" cap="none" strike="noStrike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i="1" sz="2400" u="none" cap="none" strike="noStrike">
              <a:solidFill>
                <a:srgbClr val="0066B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n-US" sz="2800" u="none" cap="none" strike="noStrike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Questions?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4407" y="6381328"/>
            <a:ext cx="657900" cy="44249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479393" y="6402583"/>
            <a:ext cx="7557299" cy="4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This work by Parties of the EGI-Engage Consortium is licensed under a </a:t>
            </a:r>
          </a:p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1000" u="sng" cap="none" strike="noStrike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4"/>
              </a:rPr>
              <a:t>Creative Commons Attribution 4.0 International License</a:t>
            </a:r>
            <a:r>
              <a:rPr b="0" i="0" lang="en-US" sz="1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.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1727410" y="3643200"/>
            <a:ext cx="5689199" cy="4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7F7F7F"/>
              </a:buClr>
              <a:buSzPct val="25000"/>
              <a:buFont typeface="Quattrocento Sans"/>
              <a:buNone/>
            </a:pPr>
            <a:r>
              <a:t/>
            </a:r>
            <a:endParaRPr b="1" i="0" sz="2000" u="none" cap="none" strike="noStrike">
              <a:solidFill>
                <a:srgbClr val="7F7F7F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2" name="Shape 92"/>
          <p:cNvSpPr txBox="1"/>
          <p:nvPr>
            <p:ph type="ctrTitle"/>
          </p:nvPr>
        </p:nvSpPr>
        <p:spPr>
          <a:xfrm>
            <a:off x="685800" y="1268761"/>
            <a:ext cx="7772400" cy="1439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66B0"/>
              </a:buClr>
              <a:buSzPct val="25000"/>
              <a:buFont typeface="Quattrocento Sans"/>
              <a:buNone/>
            </a:pPr>
            <a:r>
              <a:rPr b="1" lang="en-US" sz="440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EGI-Engage JRA1.4 </a:t>
            </a:r>
          </a:p>
          <a:p>
            <a:pPr indent="0" lvl="0" marL="0" marR="0" rtl="0" algn="ctr">
              <a:spcBef>
                <a:spcPts val="0"/>
              </a:spcBef>
              <a:buClr>
                <a:srgbClr val="0066B0"/>
              </a:buClr>
              <a:buSzPct val="25000"/>
              <a:buFont typeface="Quattrocento Sans"/>
              <a:buNone/>
            </a:pPr>
            <a:r>
              <a:rPr b="1" lang="en-US" sz="4400">
                <a:solidFill>
                  <a:srgbClr val="0066B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ARGO Monitoring - Messaging</a:t>
            </a:r>
          </a:p>
        </p:txBody>
      </p:sp>
      <p:sp>
        <p:nvSpPr>
          <p:cNvPr id="93" name="Shape 93"/>
          <p:cNvSpPr txBox="1"/>
          <p:nvPr>
            <p:ph idx="2" type="subTitle"/>
          </p:nvPr>
        </p:nvSpPr>
        <p:spPr>
          <a:xfrm>
            <a:off x="1371600" y="2923200"/>
            <a:ext cx="6400799" cy="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3F3F3F"/>
              </a:buClr>
              <a:buSzPct val="25000"/>
              <a:buFont typeface="Quattrocento Sans"/>
              <a:buNone/>
            </a:pPr>
            <a:r>
              <a:rPr b="1" lang="en-US" sz="2800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Themis Zamani</a:t>
            </a:r>
            <a:r>
              <a:rPr b="1" lang="en-US" sz="2800">
                <a:solidFill>
                  <a:srgbClr val="3F3F3F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- GRNET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</a:rPr>
              <a:t>ARGO Status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67543" y="1341437"/>
            <a:ext cx="8424900" cy="478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1666"/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ARGO Compute Engine &amp; Web API</a:t>
            </a:r>
          </a:p>
          <a:p>
            <a:pPr indent="-304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Streaming processing. </a:t>
            </a:r>
            <a:r>
              <a:rPr lang="en-US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</a:rPr>
              <a:t>Real time computations on ARGO devel infrastructure</a:t>
            </a: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. 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 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Separation of A/R and metric store. </a:t>
            </a:r>
            <a:r>
              <a:rPr lang="en-US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</a:rPr>
              <a:t>Metric data are stored in hbase on ARGO devel infrastructure.</a:t>
            </a: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304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Alerting mechanism.  </a:t>
            </a:r>
            <a:r>
              <a:rPr lang="en-US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</a:rPr>
              <a:t>Writing the requirements. Discussion with EGI required</a:t>
            </a: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 </a:t>
            </a:r>
          </a:p>
          <a:p>
            <a:pPr indent="-304800" lvl="0" marL="4572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Adaptation of the Web API to use the HBASE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91666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Stability and performance improvements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1666"/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ARGO Monitoring Engine</a:t>
            </a:r>
          </a:p>
          <a:p>
            <a:pPr indent="-2921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1428"/>
              <a:buFont typeface="Courier New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OPSMon migration to central instances. </a:t>
            </a:r>
            <a:r>
              <a:rPr lang="en-US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</a:rPr>
              <a:t>Planned for April.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 </a:t>
            </a:r>
          </a:p>
          <a:p>
            <a:pPr indent="-2921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1428"/>
              <a:buFont typeface="Courier New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New probes: CREAM, WebDAV, Swift. </a:t>
            </a:r>
            <a:r>
              <a:rPr lang="en-US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</a:rPr>
              <a:t>Planned for April.</a:t>
            </a: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78571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Finalize support for GOCDB as a single support of topology. </a:t>
            </a:r>
            <a:r>
              <a:rPr lang="en-US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</a:rPr>
              <a:t>Description of changes defined, discussion with OPS required.</a:t>
            </a:r>
            <a:r>
              <a:rPr lang="en-US" sz="1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78571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Use of the messaging API. </a:t>
            </a:r>
            <a:r>
              <a:rPr lang="en-US">
                <a:solidFill>
                  <a:srgbClr val="1155CC"/>
                </a:solidFill>
                <a:latin typeface="Cambria"/>
                <a:ea typeface="Cambria"/>
                <a:cs typeface="Cambria"/>
                <a:sym typeface="Cambria"/>
              </a:rPr>
              <a:t>Already sending data in the devel infrastructure.</a:t>
            </a: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78571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Uncertified sites instance based on GOCDB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DONE</a:t>
            </a: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78571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New probes: OneData, dCache 2.10, ARGO (POEM, API)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DONE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Fedcloud probes update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Integration with probe management feature in POEM 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Stability and performance improvements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</a:rPr>
              <a:t>New Reports 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67543" y="1341437"/>
            <a:ext cx="8424900" cy="478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New AR and Status Report for FedCloud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78571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A new scope for FedCloud is used</a:t>
            </a: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78571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New report to UI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New AR and Status Report for Uncertified Sites 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New job to prefilter	 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New job to connectors	 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New job to compute engine	 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New report to UI	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t/>
            </a:r>
            <a:endParaRPr b="1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>
              <a:spcBef>
                <a:spcPts val="0"/>
              </a:spcBef>
              <a:buNone/>
            </a:pPr>
            <a:r>
              <a:rPr lang="en-US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738920" y="3521182"/>
            <a:ext cx="2206500" cy="7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 sz="1800">
                <a:solidFill>
                  <a:srgbClr val="38761D"/>
                </a:solidFill>
                <a:latin typeface="Cambria"/>
                <a:ea typeface="Cambria"/>
                <a:cs typeface="Cambria"/>
                <a:sym typeface="Cambria"/>
              </a:rPr>
              <a:t>Only on Devel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3738925" y="3969050"/>
            <a:ext cx="3210300" cy="7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http://web-egi-devel.argo.grnet.gr/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chemeClr val="dk1"/>
                </a:solidFill>
              </a:rPr>
              <a:t>ARGO Status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67543" y="1341437"/>
            <a:ext cx="8424900" cy="478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560"/>
              </a:spcBef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ARGO EGI Web UI</a:t>
            </a:r>
          </a:p>
          <a:p>
            <a:pPr indent="-304800" lvl="0" marL="4572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Connect to the EGI IdP/SP Proxy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FedCloud report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DONE</a:t>
            </a:r>
          </a:p>
          <a:p>
            <a:pPr indent="-298450" lvl="0" marL="457200" rtl="0">
              <a:lnSpc>
                <a:spcPct val="120000"/>
              </a:lnSpc>
              <a:spcBef>
                <a:spcPts val="0"/>
              </a:spcBef>
              <a:buClr>
                <a:srgbClr val="333333"/>
              </a:buClr>
              <a:buSzPct val="78571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UNCertified sites report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DONE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UI Enhancements 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ARGO EGI Connectors &amp; Consumer</a:t>
            </a:r>
          </a:p>
          <a:p>
            <a:pPr indent="-2921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1428"/>
              <a:buFont typeface="Courier New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Use of the messaging API for Connectors component 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 </a:t>
            </a:r>
          </a:p>
          <a:p>
            <a:pPr indent="-292100" lvl="0" marL="457200" rtl="0">
              <a:spcBef>
                <a:spcPts val="0"/>
              </a:spcBef>
              <a:buClr>
                <a:schemeClr val="dk1"/>
              </a:buClr>
              <a:buSzPct val="71428"/>
              <a:buFont typeface="Courier New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Decommission of Consumer and use ARGO nagios AMS-publisher instead</a:t>
            </a:r>
          </a:p>
          <a:p>
            <a:pPr indent="-2921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71428"/>
              <a:buFont typeface="Courier New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Stability and performance improvements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ARGO POEM</a:t>
            </a:r>
          </a:p>
          <a:p>
            <a:pPr indent="-304800" lvl="0" marL="457200" rtl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Finalize the Implementation of probe publishing and management service 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Connect to the EGI IdP/SP Proxy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</a:p>
          <a:p>
            <a:pPr indent="-304800" lvl="0" marL="4572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85714"/>
              <a:buFont typeface="Cambria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Stability and performance improvements</a:t>
            </a: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t/>
            </a:r>
            <a:endParaRPr i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rtl="0">
              <a:spcBef>
                <a:spcPts val="560"/>
              </a:spcBef>
              <a:buNone/>
            </a:pPr>
            <a:r>
              <a:t/>
            </a:r>
            <a:endParaRPr b="1">
              <a:solidFill>
                <a:srgbClr val="333333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 sz="3600">
                <a:solidFill>
                  <a:schemeClr val="dk1"/>
                </a:solidFill>
              </a:rPr>
              <a:t>ARGO Status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67543" y="1341437"/>
            <a:ext cx="8424900" cy="4784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Messaging</a:t>
            </a:r>
          </a:p>
          <a:p>
            <a:pPr indent="-304800" lvl="0" marL="457200" rtl="0">
              <a:spcBef>
                <a:spcPts val="560"/>
              </a:spcBef>
              <a:buClr>
                <a:schemeClr val="dk1"/>
              </a:buClr>
              <a:buSzPct val="85714"/>
              <a:buFont typeface="Cambria"/>
              <a:buChar char="●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Working with APEL to use Messaging Service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indent="-228600" lvl="0" marL="457200" rtl="0">
              <a:spcBef>
                <a:spcPts val="560"/>
              </a:spcBef>
              <a:buClr>
                <a:srgbClr val="333333"/>
              </a:buClr>
              <a:buFont typeface="Cambria"/>
              <a:buChar char="●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Development of a python library. </a:t>
            </a:r>
            <a:r>
              <a:rPr b="1"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IN PROGRESS</a:t>
            </a: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indent="-304800" lvl="0" marL="457200" rtl="0">
              <a:spcBef>
                <a:spcPts val="560"/>
              </a:spcBef>
              <a:buClr>
                <a:schemeClr val="dk1"/>
              </a:buClr>
              <a:buSzPct val="85714"/>
              <a:buFont typeface="Cambria"/>
              <a:buChar char="●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Message Service Accounting: Metrics for Messaging Service </a:t>
            </a:r>
          </a:p>
          <a:p>
            <a:pPr indent="-304800" lvl="0" marL="457200" rtl="0">
              <a:spcBef>
                <a:spcPts val="560"/>
              </a:spcBef>
              <a:buClr>
                <a:schemeClr val="dk1"/>
              </a:buClr>
              <a:buSzPct val="85714"/>
              <a:buFont typeface="Cambria"/>
              <a:buChar char="●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Operational statistics </a:t>
            </a:r>
          </a:p>
          <a:p>
            <a:pPr indent="-228600" lvl="0" marL="457200" rtl="0">
              <a:spcBef>
                <a:spcPts val="560"/>
              </a:spcBef>
              <a:buClr>
                <a:srgbClr val="333333"/>
              </a:buClr>
              <a:buFont typeface="Cambria"/>
              <a:buChar char="●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Usage Statistics </a:t>
            </a:r>
          </a:p>
          <a:p>
            <a:pPr indent="-228600" lvl="0" marL="457200" rtl="0">
              <a:spcBef>
                <a:spcPts val="560"/>
              </a:spcBef>
              <a:buClr>
                <a:srgbClr val="333333"/>
              </a:buClr>
              <a:buFont typeface="Cambria"/>
              <a:buChar char="●"/>
            </a:pPr>
            <a:r>
              <a:rPr lang="en-US">
                <a:solidFill>
                  <a:srgbClr val="333333"/>
                </a:solidFill>
                <a:latin typeface="Cambria"/>
                <a:ea typeface="Cambria"/>
                <a:cs typeface="Cambria"/>
                <a:sym typeface="Cambria"/>
              </a:rPr>
              <a:t>Stability and performance improvements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GI Engage powerpoint presentation v3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GI Powerpoint Presentation (closing)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EGI Powerpoint Presentation (body)">
  <a:themeElements>
    <a:clrScheme name="Kantoo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