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33"/>
  </p:notesMasterIdLst>
  <p:handoutMasterIdLst>
    <p:handoutMasterId r:id="rId34"/>
  </p:handoutMasterIdLst>
  <p:sldIdLst>
    <p:sldId id="280" r:id="rId4"/>
    <p:sldId id="291" r:id="rId5"/>
    <p:sldId id="298" r:id="rId6"/>
    <p:sldId id="312" r:id="rId7"/>
    <p:sldId id="311" r:id="rId8"/>
    <p:sldId id="299" r:id="rId9"/>
    <p:sldId id="313" r:id="rId10"/>
    <p:sldId id="321" r:id="rId11"/>
    <p:sldId id="332" r:id="rId12"/>
    <p:sldId id="314" r:id="rId13"/>
    <p:sldId id="322" r:id="rId14"/>
    <p:sldId id="315" r:id="rId15"/>
    <p:sldId id="329" r:id="rId16"/>
    <p:sldId id="331" r:id="rId17"/>
    <p:sldId id="326" r:id="rId18"/>
    <p:sldId id="325" r:id="rId19"/>
    <p:sldId id="317" r:id="rId20"/>
    <p:sldId id="318" r:id="rId21"/>
    <p:sldId id="323" r:id="rId22"/>
    <p:sldId id="333" r:id="rId23"/>
    <p:sldId id="335" r:id="rId24"/>
    <p:sldId id="334" r:id="rId25"/>
    <p:sldId id="327" r:id="rId26"/>
    <p:sldId id="300" r:id="rId27"/>
    <p:sldId id="328" r:id="rId28"/>
    <p:sldId id="309" r:id="rId29"/>
    <p:sldId id="297" r:id="rId30"/>
    <p:sldId id="310" r:id="rId31"/>
    <p:sldId id="284"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66D91-0535-EA48-A8C6-C076554800FC}">
          <p14:sldIdLst>
            <p14:sldId id="280"/>
          </p14:sldIdLst>
        </p14:section>
        <p14:section name="Outline" id="{C4F791CD-6DF6-5944-A62C-E0B733AA566F}">
          <p14:sldIdLst>
            <p14:sldId id="291"/>
          </p14:sldIdLst>
        </p14:section>
        <p14:section name="WP Overview" id="{C23872B5-543F-E84F-ADF0-679EA60AC528}">
          <p14:sldIdLst>
            <p14:sldId id="298"/>
            <p14:sldId id="312"/>
            <p14:sldId id="311"/>
          </p14:sldIdLst>
        </p14:section>
        <p14:section name="Actiities and Achievements" id="{190E6E2D-E55C-D84B-AF8E-3E0D254F7DD8}">
          <p14:sldIdLst>
            <p14:sldId id="299"/>
            <p14:sldId id="313"/>
            <p14:sldId id="321"/>
            <p14:sldId id="332"/>
            <p14:sldId id="314"/>
            <p14:sldId id="322"/>
            <p14:sldId id="315"/>
            <p14:sldId id="329"/>
            <p14:sldId id="331"/>
            <p14:sldId id="326"/>
            <p14:sldId id="325"/>
            <p14:sldId id="317"/>
            <p14:sldId id="318"/>
            <p14:sldId id="323"/>
            <p14:sldId id="333"/>
            <p14:sldId id="335"/>
            <p14:sldId id="334"/>
            <p14:sldId id="327"/>
          </p14:sldIdLst>
        </p14:section>
        <p14:section name="Use of Resources and Issues" id="{7EA3962A-78DF-7D45-8881-970387419203}">
          <p14:sldIdLst>
            <p14:sldId id="300"/>
            <p14:sldId id="328"/>
          </p14:sldIdLst>
        </p14:section>
        <p14:section name="Summary" id="{2C9C992D-DEB3-8D47-B277-C554A479B1D2}">
          <p14:sldIdLst>
            <p14:sldId id="309"/>
            <p14:sldId id="297"/>
            <p14:sldId id="310"/>
            <p14:sldId id="28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77180" autoAdjust="0"/>
  </p:normalViewPr>
  <p:slideViewPr>
    <p:cSldViewPr showGuides="1">
      <p:cViewPr varScale="1">
        <p:scale>
          <a:sx n="105" d="100"/>
          <a:sy n="105" d="100"/>
        </p:scale>
        <p:origin x="-234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Yannick:Downloads:Deliv%20and%20mile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annick:Downloads:Deliv%20and%20mil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dPt>
            <c:idx val="0"/>
            <c:bubble3D val="0"/>
            <c:explosion val="7"/>
          </c:dPt>
          <c:dPt>
            <c:idx val="1"/>
            <c:bubble3D val="0"/>
            <c:explosion val="7"/>
          </c:dPt>
          <c:dPt>
            <c:idx val="2"/>
            <c:bubble3D val="0"/>
            <c:explosion val="7"/>
          </c:dPt>
          <c:dPt>
            <c:idx val="3"/>
            <c:bubble3D val="0"/>
            <c:explosion val="7"/>
          </c:dPt>
          <c:dPt>
            <c:idx val="4"/>
            <c:bubble3D val="0"/>
            <c:explosion val="6"/>
          </c:dPt>
          <c:dPt>
            <c:idx val="5"/>
            <c:bubble3D val="0"/>
            <c:explosion val="14"/>
          </c:dPt>
          <c:dLbls>
            <c:dLbl>
              <c:idx val="2"/>
              <c:layout/>
              <c:tx>
                <c:rich>
                  <a:bodyPr/>
                  <a:lstStyle/>
                  <a:p>
                    <a:r>
                      <a:rPr lang="en-US" smtClean="0"/>
                      <a:t>JRA1</a:t>
                    </a:r>
                    <a:r>
                      <a:rPr lang="en-US"/>
                      <a:t>
</a:t>
                    </a:r>
                    <a:r>
                      <a:rPr lang="en-US" dirty="0"/>
                      <a:t>13%</a:t>
                    </a:r>
                  </a:p>
                </c:rich>
              </c:tx>
              <c:dLblPos val="outEnd"/>
              <c:showLegendKey val="0"/>
              <c:showVal val="1"/>
              <c:showCatName val="1"/>
              <c:showSerName val="0"/>
              <c:showPercent val="0"/>
              <c:showBubbleSize val="0"/>
              <c:separator>
</c:separator>
            </c:dLbl>
            <c:dLbl>
              <c:idx val="5"/>
              <c:layout>
                <c:manualLayout>
                  <c:x val="0.173885217761407"/>
                  <c:y val="0.0921930391572653"/>
                </c:manualLayout>
              </c:layout>
              <c:spPr/>
              <c:txPr>
                <a:bodyPr lIns="2">
                  <a:spAutoFit/>
                </a:bodyPr>
                <a:lstStyle/>
                <a:p>
                  <a:pPr>
                    <a:defRPr sz="2800" b="1" i="0" baseline="0">
                      <a:solidFill>
                        <a:schemeClr val="tx1"/>
                      </a:solidFill>
                    </a:defRPr>
                  </a:pPr>
                  <a:endParaRPr lang="en-US"/>
                </a:p>
              </c:txPr>
              <c:dLblPos val="bestFit"/>
              <c:showLegendKey val="0"/>
              <c:showVal val="1"/>
              <c:showCatName val="1"/>
              <c:showSerName val="0"/>
              <c:showPercent val="0"/>
              <c:showBubbleSize val="0"/>
              <c:separator>
</c:separator>
            </c:dLbl>
            <c:txPr>
              <a:bodyPr lIns="2">
                <a:spAutoFit/>
              </a:bodyPr>
              <a:lstStyle/>
              <a:p>
                <a:pPr>
                  <a:defRPr sz="1200" b="1" i="0" baseline="0"/>
                </a:pPr>
                <a:endParaRPr lang="en-US"/>
              </a:p>
            </c:txPr>
            <c:dLblPos val="outEnd"/>
            <c:showLegendKey val="0"/>
            <c:showVal val="1"/>
            <c:showCatName val="1"/>
            <c:showSerName val="0"/>
            <c:showPercent val="0"/>
            <c:showBubbleSize val="0"/>
            <c:separator>
</c:separator>
            <c:showLeaderLines val="1"/>
          </c:dLbls>
          <c:cat>
            <c:strRef>
              <c:f>Sheet3!$B$13:$B$18</c:f>
              <c:strCache>
                <c:ptCount val="6"/>
                <c:pt idx="0">
                  <c:v>NA1</c:v>
                </c:pt>
                <c:pt idx="1">
                  <c:v>NA2</c:v>
                </c:pt>
                <c:pt idx="2">
                  <c:v>JRA!</c:v>
                </c:pt>
                <c:pt idx="3">
                  <c:v>JRA2</c:v>
                </c:pt>
                <c:pt idx="4">
                  <c:v>SA1</c:v>
                </c:pt>
                <c:pt idx="5">
                  <c:v>SA2</c:v>
                </c:pt>
              </c:strCache>
            </c:strRef>
          </c:cat>
          <c:val>
            <c:numRef>
              <c:f>Sheet3!$C$13:$C$18</c:f>
              <c:numCache>
                <c:formatCode>0%</c:formatCode>
                <c:ptCount val="6"/>
                <c:pt idx="0">
                  <c:v>0.0823327615780446</c:v>
                </c:pt>
                <c:pt idx="1">
                  <c:v>0.170668953687822</c:v>
                </c:pt>
                <c:pt idx="2">
                  <c:v>0.131217838765009</c:v>
                </c:pt>
                <c:pt idx="3">
                  <c:v>0.133790737564322</c:v>
                </c:pt>
                <c:pt idx="4">
                  <c:v>0.0904802744425386</c:v>
                </c:pt>
                <c:pt idx="5">
                  <c:v>0.391509433962264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00752532398293963"/>
                  <c:y val="0.00105263157894737"/>
                </c:manualLayout>
              </c:layout>
              <c:dLblPos val="bestFit"/>
              <c:showLegendKey val="0"/>
              <c:showVal val="0"/>
              <c:showCatName val="1"/>
              <c:showSerName val="0"/>
              <c:showPercent val="1"/>
              <c:showBubbleSize val="0"/>
            </c:dLbl>
            <c:dLbl>
              <c:idx val="1"/>
              <c:layout>
                <c:manualLayout>
                  <c:x val="-0.00979269192913385"/>
                  <c:y val="-0.0114632407791131"/>
                </c:manualLayout>
              </c:layout>
              <c:dLblPos val="bestFit"/>
              <c:showLegendKey val="0"/>
              <c:showVal val="0"/>
              <c:showCatName val="1"/>
              <c:showSerName val="0"/>
              <c:showPercent val="1"/>
              <c:showBubbleSize val="0"/>
            </c:dLbl>
            <c:dLbl>
              <c:idx val="2"/>
              <c:layout>
                <c:manualLayout>
                  <c:x val="-0.010574967191601"/>
                  <c:y val="-0.000165437215084957"/>
                </c:manualLayout>
              </c:layout>
              <c:dLblPos val="bestFit"/>
              <c:showLegendKey val="0"/>
              <c:showVal val="0"/>
              <c:showCatName val="1"/>
              <c:showSerName val="0"/>
              <c:showPercent val="1"/>
              <c:showBubbleSize val="0"/>
            </c:dLbl>
            <c:dLbl>
              <c:idx val="3"/>
              <c:layout>
                <c:manualLayout>
                  <c:x val="-0.000146920111548556"/>
                  <c:y val="-0.0647764608371322"/>
                </c:manualLayout>
              </c:layout>
              <c:dLblPos val="bestFit"/>
              <c:showLegendKey val="0"/>
              <c:showVal val="0"/>
              <c:showCatName val="1"/>
              <c:showSerName val="0"/>
              <c:showPercent val="1"/>
              <c:showBubbleSize val="0"/>
            </c:dLbl>
            <c:dLbl>
              <c:idx val="4"/>
              <c:layout>
                <c:manualLayout>
                  <c:x val="0.0185381807742782"/>
                  <c:y val="-0.0240527144633237"/>
                </c:manualLayout>
              </c:layout>
              <c:dLblPos val="bestFit"/>
              <c:showLegendKey val="0"/>
              <c:showVal val="0"/>
              <c:showCatName val="1"/>
              <c:showSerName val="0"/>
              <c:showPercent val="1"/>
              <c:showBubbleSize val="0"/>
            </c:dLbl>
            <c:dLbl>
              <c:idx val="5"/>
              <c:layout>
                <c:manualLayout>
                  <c:x val="-0.00131254101049869"/>
                  <c:y val="-0.0248905097389142"/>
                </c:manualLayout>
              </c:layout>
              <c:dLblPos val="bestFit"/>
              <c:showLegendKey val="0"/>
              <c:showVal val="0"/>
              <c:showCatName val="1"/>
              <c:showSerName val="0"/>
              <c:showPercent val="1"/>
              <c:showBubbleSize val="0"/>
            </c:dLbl>
            <c:dLbl>
              <c:idx val="6"/>
              <c:layout>
                <c:manualLayout>
                  <c:x val="0.00240998195538058"/>
                  <c:y val="0.0128053046000829"/>
                </c:manualLayout>
              </c:layout>
              <c:dLblPos val="bestFit"/>
              <c:showLegendKey val="0"/>
              <c:showVal val="0"/>
              <c:showCatName val="1"/>
              <c:showSerName val="0"/>
              <c:showPercent val="1"/>
              <c:showBubbleSize val="0"/>
            </c:dLbl>
            <c:dLbl>
              <c:idx val="8"/>
              <c:layout>
                <c:manualLayout>
                  <c:x val="0.0186508571194226"/>
                  <c:y val="-0.0387196021549938"/>
                </c:manualLayout>
              </c:layout>
              <c:dLblPos val="bestFit"/>
              <c:showLegendKey val="0"/>
              <c:showVal val="0"/>
              <c:showCatName val="1"/>
              <c:showSerName val="0"/>
              <c:showPercent val="1"/>
              <c:showBubbleSize val="0"/>
            </c:dLbl>
            <c:dLbl>
              <c:idx val="9"/>
              <c:layout>
                <c:manualLayout>
                  <c:x val="0.0537323654855643"/>
                  <c:y val="0.0"/>
                </c:manualLayout>
              </c:layout>
              <c:tx>
                <c:rich>
                  <a:bodyPr/>
                  <a:lstStyle/>
                  <a:p>
                    <a:r>
                      <a:rPr lang="en-US" dirty="0"/>
                      <a:t>SA2.10
13</a:t>
                    </a:r>
                    <a:r>
                      <a:rPr lang="en-US" dirty="0" smtClean="0"/>
                      <a:t>% (AP)</a:t>
                    </a:r>
                    <a:endParaRPr lang="en-US" dirty="0"/>
                  </a:p>
                </c:rich>
              </c:tx>
              <c:dLblPos val="bestFit"/>
              <c:showLegendKey val="0"/>
              <c:showVal val="0"/>
              <c:showCatName val="1"/>
              <c:showSerName val="0"/>
              <c:showPercent val="1"/>
              <c:showBubbleSize val="0"/>
            </c:dLbl>
            <c:txPr>
              <a:bodyPr/>
              <a:lstStyle/>
              <a:p>
                <a:pPr>
                  <a:defRPr sz="1200" b="1" i="0" baseline="0"/>
                </a:pPr>
                <a:endParaRPr lang="en-US"/>
              </a:p>
            </c:txPr>
            <c:dLblPos val="bestFit"/>
            <c:showLegendKey val="0"/>
            <c:showVal val="0"/>
            <c:showCatName val="1"/>
            <c:showSerName val="0"/>
            <c:showPercent val="1"/>
            <c:showBubbleSize val="0"/>
            <c:showLeaderLines val="1"/>
          </c:dLbls>
          <c:cat>
            <c:strRef>
              <c:f>Sheet3!$M$63:$M$72</c:f>
              <c:strCache>
                <c:ptCount val="10"/>
                <c:pt idx="0">
                  <c:v>SA2.1</c:v>
                </c:pt>
                <c:pt idx="1">
                  <c:v>SA2.2</c:v>
                </c:pt>
                <c:pt idx="2">
                  <c:v>SA2.3</c:v>
                </c:pt>
                <c:pt idx="3">
                  <c:v>SA2.4</c:v>
                </c:pt>
                <c:pt idx="4">
                  <c:v>SA2.5</c:v>
                </c:pt>
                <c:pt idx="5">
                  <c:v>SA2.6</c:v>
                </c:pt>
                <c:pt idx="6">
                  <c:v>SA2.7</c:v>
                </c:pt>
                <c:pt idx="7">
                  <c:v>SA2.8</c:v>
                </c:pt>
                <c:pt idx="8">
                  <c:v>SA2.9</c:v>
                </c:pt>
                <c:pt idx="9">
                  <c:v>SA2.10</c:v>
                </c:pt>
              </c:strCache>
            </c:strRef>
          </c:cat>
          <c:val>
            <c:numRef>
              <c:f>Sheet3!$N$63:$N$72</c:f>
              <c:numCache>
                <c:formatCode>General</c:formatCode>
                <c:ptCount val="10"/>
                <c:pt idx="0">
                  <c:v>37.0</c:v>
                </c:pt>
                <c:pt idx="1">
                  <c:v>48.0</c:v>
                </c:pt>
                <c:pt idx="2">
                  <c:v>36.5</c:v>
                </c:pt>
                <c:pt idx="3">
                  <c:v>29.0</c:v>
                </c:pt>
                <c:pt idx="4">
                  <c:v>59.5</c:v>
                </c:pt>
                <c:pt idx="5">
                  <c:v>62.5</c:v>
                </c:pt>
                <c:pt idx="6">
                  <c:v>60.0</c:v>
                </c:pt>
                <c:pt idx="7">
                  <c:v>28.0</c:v>
                </c:pt>
                <c:pt idx="8">
                  <c:v>30.5</c:v>
                </c:pt>
                <c:pt idx="9">
                  <c:v>60.0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6BB6E-261B-A840-817F-36392DDDE9BD}" type="doc">
      <dgm:prSet loTypeId="urn:microsoft.com/office/officeart/2005/8/layout/radial3" loCatId="" qsTypeId="urn:microsoft.com/office/officeart/2005/8/quickstyle/simple5" qsCatId="simple" csTypeId="urn:microsoft.com/office/officeart/2005/8/colors/colorful1" csCatId="colorful" phldr="1"/>
      <dgm:spPr/>
      <dgm:t>
        <a:bodyPr/>
        <a:lstStyle/>
        <a:p>
          <a:endParaRPr lang="en-US"/>
        </a:p>
      </dgm:t>
    </dgm:pt>
    <dgm:pt modelId="{83550405-C15C-E341-A5C8-BF39E9029F76}">
      <dgm:prSet phldrT="[Text]"/>
      <dgm:spPr/>
      <dgm:t>
        <a:bodyPr/>
        <a:lstStyle/>
        <a:p>
          <a:r>
            <a:rPr lang="en-US" dirty="0" smtClean="0"/>
            <a:t>Distributed Competence Centre</a:t>
          </a:r>
        </a:p>
      </dgm:t>
    </dgm:pt>
    <dgm:pt modelId="{D9B8A806-AC92-D247-AA95-CC5E6323DDA4}" type="parTrans" cxnId="{2F8572F0-0F5F-EB44-9A09-AB361484C0BD}">
      <dgm:prSet/>
      <dgm:spPr/>
      <dgm:t>
        <a:bodyPr/>
        <a:lstStyle/>
        <a:p>
          <a:endParaRPr lang="en-US"/>
        </a:p>
      </dgm:t>
    </dgm:pt>
    <dgm:pt modelId="{EDED1E6F-E75C-B743-B420-B477B46D031E}" type="sibTrans" cxnId="{2F8572F0-0F5F-EB44-9A09-AB361484C0BD}">
      <dgm:prSet/>
      <dgm:spPr/>
      <dgm:t>
        <a:bodyPr/>
        <a:lstStyle/>
        <a:p>
          <a:endParaRPr lang="en-US"/>
        </a:p>
      </dgm:t>
    </dgm:pt>
    <dgm:pt modelId="{30955A47-542A-6442-91CD-05AC2EF64830}">
      <dgm:prSet phldrT="[Text]" custT="1"/>
      <dgm:spPr/>
      <dgm:t>
        <a:bodyPr/>
        <a:lstStyle/>
        <a:p>
          <a:r>
            <a:rPr lang="en-US" sz="1600" dirty="0" smtClean="0"/>
            <a:t>BBMRI</a:t>
          </a:r>
          <a:endParaRPr lang="en-US" sz="1600" dirty="0"/>
        </a:p>
      </dgm:t>
    </dgm:pt>
    <dgm:pt modelId="{9638564B-AD83-FC40-A579-E6AE0790E8A1}" type="parTrans" cxnId="{502B4ADB-37F8-5A41-88A6-ED36EA2D14F3}">
      <dgm:prSet/>
      <dgm:spPr/>
      <dgm:t>
        <a:bodyPr/>
        <a:lstStyle/>
        <a:p>
          <a:endParaRPr lang="en-US"/>
        </a:p>
      </dgm:t>
    </dgm:pt>
    <dgm:pt modelId="{6766D9E1-C4A6-C944-85DD-EDA6CF3A288E}" type="sibTrans" cxnId="{502B4ADB-37F8-5A41-88A6-ED36EA2D14F3}">
      <dgm:prSet/>
      <dgm:spPr/>
      <dgm:t>
        <a:bodyPr/>
        <a:lstStyle/>
        <a:p>
          <a:endParaRPr lang="en-US"/>
        </a:p>
      </dgm:t>
    </dgm:pt>
    <dgm:pt modelId="{AC2A2700-F894-D64A-862A-B1B0971C7FC6}">
      <dgm:prSet phldrT="[Text]" custT="1"/>
      <dgm:spPr/>
      <dgm:t>
        <a:bodyPr/>
        <a:lstStyle/>
        <a:p>
          <a:r>
            <a:rPr lang="en-US" sz="1600" dirty="0" smtClean="0"/>
            <a:t>ELIXIR</a:t>
          </a:r>
          <a:endParaRPr lang="en-US" sz="1600" dirty="0"/>
        </a:p>
      </dgm:t>
    </dgm:pt>
    <dgm:pt modelId="{75036E66-6008-2C42-963A-78CB06B3A72F}" type="parTrans" cxnId="{12BD9E0A-8F72-EC42-912A-501C2167A642}">
      <dgm:prSet/>
      <dgm:spPr/>
      <dgm:t>
        <a:bodyPr/>
        <a:lstStyle/>
        <a:p>
          <a:endParaRPr lang="en-US"/>
        </a:p>
      </dgm:t>
    </dgm:pt>
    <dgm:pt modelId="{0D3B28D2-50C8-844B-9568-EFDFFD28B8DF}" type="sibTrans" cxnId="{12BD9E0A-8F72-EC42-912A-501C2167A642}">
      <dgm:prSet/>
      <dgm:spPr/>
      <dgm:t>
        <a:bodyPr/>
        <a:lstStyle/>
        <a:p>
          <a:endParaRPr lang="en-US"/>
        </a:p>
      </dgm:t>
    </dgm:pt>
    <dgm:pt modelId="{64635D36-0C62-034D-B8FE-EEDFFFDD589D}">
      <dgm:prSet phldrT="[Text]" custT="1"/>
      <dgm:spPr/>
      <dgm:t>
        <a:bodyPr/>
        <a:lstStyle/>
        <a:p>
          <a:r>
            <a:rPr lang="en-US" sz="1600" dirty="0" smtClean="0"/>
            <a:t>EPOS</a:t>
          </a:r>
          <a:endParaRPr lang="en-US" sz="1600" dirty="0"/>
        </a:p>
      </dgm:t>
    </dgm:pt>
    <dgm:pt modelId="{9F66DA86-0FE5-A841-9A30-BBD9DA5B7EEE}" type="parTrans" cxnId="{57449A02-D2B1-814B-A776-4AF1BEB6AFC2}">
      <dgm:prSet/>
      <dgm:spPr/>
      <dgm:t>
        <a:bodyPr/>
        <a:lstStyle/>
        <a:p>
          <a:endParaRPr lang="en-US"/>
        </a:p>
      </dgm:t>
    </dgm:pt>
    <dgm:pt modelId="{EC349430-3A69-DB4C-B86F-B4D21C8D7404}" type="sibTrans" cxnId="{57449A02-D2B1-814B-A776-4AF1BEB6AFC2}">
      <dgm:prSet/>
      <dgm:spPr/>
      <dgm:t>
        <a:bodyPr/>
        <a:lstStyle/>
        <a:p>
          <a:endParaRPr lang="en-US"/>
        </a:p>
      </dgm:t>
    </dgm:pt>
    <dgm:pt modelId="{7FA7E950-E8C4-4A46-87C9-647537532DEB}">
      <dgm:prSet phldrT="[Text]" custT="1"/>
      <dgm:spPr/>
      <dgm:t>
        <a:bodyPr/>
        <a:lstStyle/>
        <a:p>
          <a:r>
            <a:rPr lang="en-US" sz="1600" dirty="0" err="1" smtClean="0"/>
            <a:t>MoBrain</a:t>
          </a:r>
          <a:r>
            <a:rPr lang="en-US" sz="1600" dirty="0" smtClean="0"/>
            <a:t>/</a:t>
          </a:r>
          <a:br>
            <a:rPr lang="en-US" sz="1600" dirty="0" smtClean="0"/>
          </a:br>
          <a:r>
            <a:rPr lang="en-US" sz="1600" dirty="0" smtClean="0"/>
            <a:t>INSTRUCT</a:t>
          </a:r>
          <a:endParaRPr lang="en-US" sz="1600" dirty="0"/>
        </a:p>
      </dgm:t>
    </dgm:pt>
    <dgm:pt modelId="{B39C9170-38D7-B042-9656-8BEC243B3652}" type="parTrans" cxnId="{0ED05AC4-1134-C646-B6FA-66A1EAFD700C}">
      <dgm:prSet/>
      <dgm:spPr/>
      <dgm:t>
        <a:bodyPr/>
        <a:lstStyle/>
        <a:p>
          <a:endParaRPr lang="en-US"/>
        </a:p>
      </dgm:t>
    </dgm:pt>
    <dgm:pt modelId="{B6584B5C-D3D1-2040-9C2D-79274ECEFAB6}" type="sibTrans" cxnId="{0ED05AC4-1134-C646-B6FA-66A1EAFD700C}">
      <dgm:prSet/>
      <dgm:spPr/>
      <dgm:t>
        <a:bodyPr/>
        <a:lstStyle/>
        <a:p>
          <a:endParaRPr lang="en-US"/>
        </a:p>
      </dgm:t>
    </dgm:pt>
    <dgm:pt modelId="{CB6DCFAC-89D0-0548-9767-0BA2A762F7F7}">
      <dgm:prSet phldrT="[Text]" custT="1"/>
      <dgm:spPr/>
      <dgm:t>
        <a:bodyPr/>
        <a:lstStyle/>
        <a:p>
          <a:r>
            <a:rPr lang="en-US" sz="1600" dirty="0" smtClean="0"/>
            <a:t>EISCAT-3D</a:t>
          </a:r>
          <a:endParaRPr lang="en-US" sz="1600" dirty="0"/>
        </a:p>
      </dgm:t>
    </dgm:pt>
    <dgm:pt modelId="{1857A475-4B00-F34D-BF20-69994FC56964}" type="parTrans" cxnId="{5C6D6A6E-3E15-364D-9D90-B81AD36B07A4}">
      <dgm:prSet/>
      <dgm:spPr/>
      <dgm:t>
        <a:bodyPr/>
        <a:lstStyle/>
        <a:p>
          <a:endParaRPr lang="en-US"/>
        </a:p>
      </dgm:t>
    </dgm:pt>
    <dgm:pt modelId="{8283DE8B-B51B-884D-B829-41B7D2056111}" type="sibTrans" cxnId="{5C6D6A6E-3E15-364D-9D90-B81AD36B07A4}">
      <dgm:prSet/>
      <dgm:spPr/>
      <dgm:t>
        <a:bodyPr/>
        <a:lstStyle/>
        <a:p>
          <a:endParaRPr lang="en-US"/>
        </a:p>
      </dgm:t>
    </dgm:pt>
    <dgm:pt modelId="{50A75E5F-E3D1-154B-BAC9-FDC818B516EE}">
      <dgm:prSet phldrT="[Text]" custT="1"/>
      <dgm:spPr/>
      <dgm:t>
        <a:bodyPr/>
        <a:lstStyle/>
        <a:p>
          <a:r>
            <a:rPr lang="en-US" sz="1600" dirty="0" smtClean="0"/>
            <a:t>DARIAH</a:t>
          </a:r>
          <a:endParaRPr lang="en-US" sz="1600" dirty="0"/>
        </a:p>
      </dgm:t>
    </dgm:pt>
    <dgm:pt modelId="{82AD193A-7173-E041-A7F7-3619E214ACD0}" type="parTrans" cxnId="{9E03127E-F9BA-5649-AC59-05CD641E9152}">
      <dgm:prSet/>
      <dgm:spPr/>
      <dgm:t>
        <a:bodyPr/>
        <a:lstStyle/>
        <a:p>
          <a:endParaRPr lang="en-US"/>
        </a:p>
      </dgm:t>
    </dgm:pt>
    <dgm:pt modelId="{22D2A4E2-21ED-864E-B3C5-645E6FA5E02A}" type="sibTrans" cxnId="{9E03127E-F9BA-5649-AC59-05CD641E9152}">
      <dgm:prSet/>
      <dgm:spPr/>
      <dgm:t>
        <a:bodyPr/>
        <a:lstStyle/>
        <a:p>
          <a:endParaRPr lang="en-US"/>
        </a:p>
      </dgm:t>
    </dgm:pt>
    <dgm:pt modelId="{DDE6ACB9-A0EE-574B-9850-5DEA688A6E33}">
      <dgm:prSet phldrT="[Text]" custT="1"/>
      <dgm:spPr/>
      <dgm:t>
        <a:bodyPr/>
        <a:lstStyle/>
        <a:p>
          <a:r>
            <a:rPr lang="en-US" sz="1600" dirty="0" err="1" smtClean="0"/>
            <a:t>LifeWatch</a:t>
          </a:r>
          <a:endParaRPr lang="en-US" sz="1600" dirty="0"/>
        </a:p>
      </dgm:t>
    </dgm:pt>
    <dgm:pt modelId="{02B11557-1C31-B544-B5F6-9E68F91DDE71}" type="parTrans" cxnId="{A8766D56-C68E-7C4C-BF0E-FBEC1C3FE50F}">
      <dgm:prSet/>
      <dgm:spPr/>
      <dgm:t>
        <a:bodyPr/>
        <a:lstStyle/>
        <a:p>
          <a:endParaRPr lang="en-US"/>
        </a:p>
      </dgm:t>
    </dgm:pt>
    <dgm:pt modelId="{CD0FC0E8-1D98-2447-9C91-8B48305080B3}" type="sibTrans" cxnId="{A8766D56-C68E-7C4C-BF0E-FBEC1C3FE50F}">
      <dgm:prSet/>
      <dgm:spPr/>
      <dgm:t>
        <a:bodyPr/>
        <a:lstStyle/>
        <a:p>
          <a:endParaRPr lang="en-US"/>
        </a:p>
      </dgm:t>
    </dgm:pt>
    <dgm:pt modelId="{0AE1BA4E-8EA0-454B-9B6A-7A6193662E3F}">
      <dgm:prSet phldrT="[Text]" custT="1"/>
      <dgm:spPr/>
      <dgm:t>
        <a:bodyPr/>
        <a:lstStyle/>
        <a:p>
          <a:r>
            <a:rPr lang="en-US" sz="1400" dirty="0" smtClean="0"/>
            <a:t>Environment</a:t>
          </a:r>
          <a:br>
            <a:rPr lang="en-US" sz="1400" dirty="0" smtClean="0"/>
          </a:br>
          <a:r>
            <a:rPr lang="en-US" sz="1400" dirty="0" smtClean="0"/>
            <a:t>(disaster mitigation)</a:t>
          </a:r>
          <a:endParaRPr lang="en-US" sz="1400" dirty="0"/>
        </a:p>
      </dgm:t>
    </dgm:pt>
    <dgm:pt modelId="{D1F46F94-1B56-D643-B435-4F0C5B9FDF9B}" type="parTrans" cxnId="{4C469E85-095B-BB4B-B02C-3D158E3BCF4C}">
      <dgm:prSet/>
      <dgm:spPr/>
      <dgm:t>
        <a:bodyPr/>
        <a:lstStyle/>
        <a:p>
          <a:endParaRPr lang="en-US"/>
        </a:p>
      </dgm:t>
    </dgm:pt>
    <dgm:pt modelId="{1A622D5F-D122-8344-A4D8-60F4D3E2667B}" type="sibTrans" cxnId="{4C469E85-095B-BB4B-B02C-3D158E3BCF4C}">
      <dgm:prSet/>
      <dgm:spPr/>
      <dgm:t>
        <a:bodyPr/>
        <a:lstStyle/>
        <a:p>
          <a:endParaRPr lang="en-US"/>
        </a:p>
      </dgm:t>
    </dgm:pt>
    <dgm:pt modelId="{C9E1B360-44C4-FB4B-8D44-B8C1184349E2}">
      <dgm:prSet phldrT="[Text]" custT="1"/>
      <dgm:spPr/>
      <dgm:t>
        <a:bodyPr/>
        <a:lstStyle/>
        <a:p>
          <a:r>
            <a:rPr lang="en-US" sz="1400" dirty="0" smtClean="0">
              <a:solidFill>
                <a:srgbClr val="4F81BD"/>
              </a:solidFill>
            </a:rPr>
            <a:t>EMSO (new)</a:t>
          </a:r>
          <a:endParaRPr lang="en-US" sz="1400" dirty="0">
            <a:solidFill>
              <a:srgbClr val="4F81BD"/>
            </a:solidFill>
          </a:endParaRPr>
        </a:p>
      </dgm:t>
    </dgm:pt>
    <dgm:pt modelId="{E2B18962-CE90-8D4F-8831-8DAC783D5AC3}" type="parTrans" cxnId="{23C2D037-0075-F646-962C-808D51FED43C}">
      <dgm:prSet/>
      <dgm:spPr/>
      <dgm:t>
        <a:bodyPr/>
        <a:lstStyle/>
        <a:p>
          <a:endParaRPr lang="en-US"/>
        </a:p>
      </dgm:t>
    </dgm:pt>
    <dgm:pt modelId="{2B7E6575-F929-2844-97E0-750FC105A071}" type="sibTrans" cxnId="{23C2D037-0075-F646-962C-808D51FED43C}">
      <dgm:prSet/>
      <dgm:spPr/>
      <dgm:t>
        <a:bodyPr/>
        <a:lstStyle/>
        <a:p>
          <a:endParaRPr lang="en-US"/>
        </a:p>
      </dgm:t>
    </dgm:pt>
    <dgm:pt modelId="{E7B4B9AD-E3E5-744E-A656-BDEB98277D4D}">
      <dgm:prSet phldrT="[Text]" custT="1"/>
      <dgm:spPr/>
      <dgm:t>
        <a:bodyPr/>
        <a:lstStyle/>
        <a:p>
          <a:r>
            <a:rPr lang="en-US" sz="1400" dirty="0" smtClean="0">
              <a:solidFill>
                <a:srgbClr val="4F81BD"/>
              </a:solidFill>
            </a:rPr>
            <a:t>ICOS (new)</a:t>
          </a:r>
          <a:endParaRPr lang="en-US" sz="1400" dirty="0">
            <a:solidFill>
              <a:srgbClr val="4F81BD"/>
            </a:solidFill>
          </a:endParaRPr>
        </a:p>
      </dgm:t>
    </dgm:pt>
    <dgm:pt modelId="{9C057AB9-3A70-BB4E-8D5D-312C31D4EAB2}" type="parTrans" cxnId="{0E7FE6F4-D783-5842-8895-C7B39DEA649E}">
      <dgm:prSet/>
      <dgm:spPr/>
      <dgm:t>
        <a:bodyPr/>
        <a:lstStyle/>
        <a:p>
          <a:endParaRPr lang="en-US"/>
        </a:p>
      </dgm:t>
    </dgm:pt>
    <dgm:pt modelId="{F2304444-0C76-3846-96D5-B9CE47F85F62}" type="sibTrans" cxnId="{0E7FE6F4-D783-5842-8895-C7B39DEA649E}">
      <dgm:prSet/>
      <dgm:spPr/>
      <dgm:t>
        <a:bodyPr/>
        <a:lstStyle/>
        <a:p>
          <a:endParaRPr lang="en-US"/>
        </a:p>
      </dgm:t>
    </dgm:pt>
    <dgm:pt modelId="{83CC937D-ACB3-F746-B8B7-1EEDBDBC309A}" type="pres">
      <dgm:prSet presAssocID="{E626BB6E-261B-A840-817F-36392DDDE9BD}" presName="composite" presStyleCnt="0">
        <dgm:presLayoutVars>
          <dgm:chMax val="1"/>
          <dgm:dir/>
          <dgm:resizeHandles val="exact"/>
        </dgm:presLayoutVars>
      </dgm:prSet>
      <dgm:spPr/>
      <dgm:t>
        <a:bodyPr/>
        <a:lstStyle/>
        <a:p>
          <a:endParaRPr lang="en-GB"/>
        </a:p>
      </dgm:t>
    </dgm:pt>
    <dgm:pt modelId="{3E627DF1-EA31-144D-A0F1-524836370545}" type="pres">
      <dgm:prSet presAssocID="{E626BB6E-261B-A840-817F-36392DDDE9BD}" presName="radial" presStyleCnt="0">
        <dgm:presLayoutVars>
          <dgm:animLvl val="ctr"/>
        </dgm:presLayoutVars>
      </dgm:prSet>
      <dgm:spPr/>
    </dgm:pt>
    <dgm:pt modelId="{0F8A0670-AAAA-1642-8E15-B23B621955CC}" type="pres">
      <dgm:prSet presAssocID="{83550405-C15C-E341-A5C8-BF39E9029F76}" presName="centerShape" presStyleLbl="vennNode1" presStyleIdx="0" presStyleCnt="11"/>
      <dgm:spPr/>
      <dgm:t>
        <a:bodyPr/>
        <a:lstStyle/>
        <a:p>
          <a:endParaRPr lang="en-GB"/>
        </a:p>
      </dgm:t>
    </dgm:pt>
    <dgm:pt modelId="{773A8755-051D-0648-9E7B-219EAE80133E}" type="pres">
      <dgm:prSet presAssocID="{30955A47-542A-6442-91CD-05AC2EF64830}" presName="node" presStyleLbl="vennNode1" presStyleIdx="1" presStyleCnt="11">
        <dgm:presLayoutVars>
          <dgm:bulletEnabled val="1"/>
        </dgm:presLayoutVars>
      </dgm:prSet>
      <dgm:spPr/>
      <dgm:t>
        <a:bodyPr/>
        <a:lstStyle/>
        <a:p>
          <a:endParaRPr lang="en-GB"/>
        </a:p>
      </dgm:t>
    </dgm:pt>
    <dgm:pt modelId="{E12C17BE-3E64-F84B-86C2-6B851D53EBD5}" type="pres">
      <dgm:prSet presAssocID="{50A75E5F-E3D1-154B-BAC9-FDC818B516EE}" presName="node" presStyleLbl="vennNode1" presStyleIdx="2" presStyleCnt="11">
        <dgm:presLayoutVars>
          <dgm:bulletEnabled val="1"/>
        </dgm:presLayoutVars>
      </dgm:prSet>
      <dgm:spPr/>
      <dgm:t>
        <a:bodyPr/>
        <a:lstStyle/>
        <a:p>
          <a:endParaRPr lang="en-GB"/>
        </a:p>
      </dgm:t>
    </dgm:pt>
    <dgm:pt modelId="{E3B38541-1C66-F84E-8389-86D54861102C}" type="pres">
      <dgm:prSet presAssocID="{CB6DCFAC-89D0-0548-9767-0BA2A762F7F7}" presName="node" presStyleLbl="vennNode1" presStyleIdx="3" presStyleCnt="11">
        <dgm:presLayoutVars>
          <dgm:bulletEnabled val="1"/>
        </dgm:presLayoutVars>
      </dgm:prSet>
      <dgm:spPr/>
      <dgm:t>
        <a:bodyPr/>
        <a:lstStyle/>
        <a:p>
          <a:endParaRPr lang="en-GB"/>
        </a:p>
      </dgm:t>
    </dgm:pt>
    <dgm:pt modelId="{43EFCEF8-4ECA-4B41-8BE7-9C31CC81F6F1}" type="pres">
      <dgm:prSet presAssocID="{AC2A2700-F894-D64A-862A-B1B0971C7FC6}" presName="node" presStyleLbl="vennNode1" presStyleIdx="4" presStyleCnt="11">
        <dgm:presLayoutVars>
          <dgm:bulletEnabled val="1"/>
        </dgm:presLayoutVars>
      </dgm:prSet>
      <dgm:spPr/>
      <dgm:t>
        <a:bodyPr/>
        <a:lstStyle/>
        <a:p>
          <a:endParaRPr lang="en-GB"/>
        </a:p>
      </dgm:t>
    </dgm:pt>
    <dgm:pt modelId="{15BA4887-F6AE-AA42-809F-29AF04C6C0A7}" type="pres">
      <dgm:prSet presAssocID="{64635D36-0C62-034D-B8FE-EEDFFFDD589D}" presName="node" presStyleLbl="vennNode1" presStyleIdx="5" presStyleCnt="11">
        <dgm:presLayoutVars>
          <dgm:bulletEnabled val="1"/>
        </dgm:presLayoutVars>
      </dgm:prSet>
      <dgm:spPr/>
      <dgm:t>
        <a:bodyPr/>
        <a:lstStyle/>
        <a:p>
          <a:endParaRPr lang="en-US"/>
        </a:p>
      </dgm:t>
    </dgm:pt>
    <dgm:pt modelId="{0D6D5DC7-1FCB-704E-AED1-F9ECB489F6AC}" type="pres">
      <dgm:prSet presAssocID="{DDE6ACB9-A0EE-574B-9850-5DEA688A6E33}" presName="node" presStyleLbl="vennNode1" presStyleIdx="6" presStyleCnt="11">
        <dgm:presLayoutVars>
          <dgm:bulletEnabled val="1"/>
        </dgm:presLayoutVars>
      </dgm:prSet>
      <dgm:spPr/>
      <dgm:t>
        <a:bodyPr/>
        <a:lstStyle/>
        <a:p>
          <a:endParaRPr lang="en-GB"/>
        </a:p>
      </dgm:t>
    </dgm:pt>
    <dgm:pt modelId="{39F44AD5-72E0-8242-A7D7-8B457AF0E4E3}" type="pres">
      <dgm:prSet presAssocID="{7FA7E950-E8C4-4A46-87C9-647537532DEB}" presName="node" presStyleLbl="vennNode1" presStyleIdx="7" presStyleCnt="11">
        <dgm:presLayoutVars>
          <dgm:bulletEnabled val="1"/>
        </dgm:presLayoutVars>
      </dgm:prSet>
      <dgm:spPr/>
      <dgm:t>
        <a:bodyPr/>
        <a:lstStyle/>
        <a:p>
          <a:endParaRPr lang="en-GB"/>
        </a:p>
      </dgm:t>
    </dgm:pt>
    <dgm:pt modelId="{1A6CFB46-5FA7-4D4B-966A-1BD37A1F94B5}" type="pres">
      <dgm:prSet presAssocID="{0AE1BA4E-8EA0-454B-9B6A-7A6193662E3F}" presName="node" presStyleLbl="vennNode1" presStyleIdx="8" presStyleCnt="11">
        <dgm:presLayoutVars>
          <dgm:bulletEnabled val="1"/>
        </dgm:presLayoutVars>
      </dgm:prSet>
      <dgm:spPr/>
      <dgm:t>
        <a:bodyPr/>
        <a:lstStyle/>
        <a:p>
          <a:endParaRPr lang="en-US"/>
        </a:p>
      </dgm:t>
    </dgm:pt>
    <dgm:pt modelId="{89C35EE5-45DD-A646-AF94-D39D14DA5446}" type="pres">
      <dgm:prSet presAssocID="{C9E1B360-44C4-FB4B-8D44-B8C1184349E2}" presName="node" presStyleLbl="vennNode1" presStyleIdx="9" presStyleCnt="11">
        <dgm:presLayoutVars>
          <dgm:bulletEnabled val="1"/>
        </dgm:presLayoutVars>
      </dgm:prSet>
      <dgm:spPr/>
      <dgm:t>
        <a:bodyPr/>
        <a:lstStyle/>
        <a:p>
          <a:endParaRPr lang="en-US"/>
        </a:p>
      </dgm:t>
    </dgm:pt>
    <dgm:pt modelId="{C5FB6BD8-610A-C648-AEFF-FA1776A18BB1}" type="pres">
      <dgm:prSet presAssocID="{E7B4B9AD-E3E5-744E-A656-BDEB98277D4D}" presName="node" presStyleLbl="vennNode1" presStyleIdx="10" presStyleCnt="11">
        <dgm:presLayoutVars>
          <dgm:bulletEnabled val="1"/>
        </dgm:presLayoutVars>
      </dgm:prSet>
      <dgm:spPr/>
      <dgm:t>
        <a:bodyPr/>
        <a:lstStyle/>
        <a:p>
          <a:endParaRPr lang="en-US"/>
        </a:p>
      </dgm:t>
    </dgm:pt>
  </dgm:ptLst>
  <dgm:cxnLst>
    <dgm:cxn modelId="{57449A02-D2B1-814B-A776-4AF1BEB6AFC2}" srcId="{83550405-C15C-E341-A5C8-BF39E9029F76}" destId="{64635D36-0C62-034D-B8FE-EEDFFFDD589D}" srcOrd="4" destOrd="0" parTransId="{9F66DA86-0FE5-A841-9A30-BBD9DA5B7EEE}" sibTransId="{EC349430-3A69-DB4C-B86F-B4D21C8D7404}"/>
    <dgm:cxn modelId="{4C469E85-095B-BB4B-B02C-3D158E3BCF4C}" srcId="{83550405-C15C-E341-A5C8-BF39E9029F76}" destId="{0AE1BA4E-8EA0-454B-9B6A-7A6193662E3F}" srcOrd="7" destOrd="0" parTransId="{D1F46F94-1B56-D643-B435-4F0C5B9FDF9B}" sibTransId="{1A622D5F-D122-8344-A4D8-60F4D3E2667B}"/>
    <dgm:cxn modelId="{12BD9E0A-8F72-EC42-912A-501C2167A642}" srcId="{83550405-C15C-E341-A5C8-BF39E9029F76}" destId="{AC2A2700-F894-D64A-862A-B1B0971C7FC6}" srcOrd="3" destOrd="0" parTransId="{75036E66-6008-2C42-963A-78CB06B3A72F}" sibTransId="{0D3B28D2-50C8-844B-9568-EFDFFD28B8DF}"/>
    <dgm:cxn modelId="{0ED05AC4-1134-C646-B6FA-66A1EAFD700C}" srcId="{83550405-C15C-E341-A5C8-BF39E9029F76}" destId="{7FA7E950-E8C4-4A46-87C9-647537532DEB}" srcOrd="6" destOrd="0" parTransId="{B39C9170-38D7-B042-9656-8BEC243B3652}" sibTransId="{B6584B5C-D3D1-2040-9C2D-79274ECEFAB6}"/>
    <dgm:cxn modelId="{23C2D037-0075-F646-962C-808D51FED43C}" srcId="{83550405-C15C-E341-A5C8-BF39E9029F76}" destId="{C9E1B360-44C4-FB4B-8D44-B8C1184349E2}" srcOrd="8" destOrd="0" parTransId="{E2B18962-CE90-8D4F-8831-8DAC783D5AC3}" sibTransId="{2B7E6575-F929-2844-97E0-750FC105A071}"/>
    <dgm:cxn modelId="{0E7FE6F4-D783-5842-8895-C7B39DEA649E}" srcId="{83550405-C15C-E341-A5C8-BF39E9029F76}" destId="{E7B4B9AD-E3E5-744E-A656-BDEB98277D4D}" srcOrd="9" destOrd="0" parTransId="{9C057AB9-3A70-BB4E-8D5D-312C31D4EAB2}" sibTransId="{F2304444-0C76-3846-96D5-B9CE47F85F62}"/>
    <dgm:cxn modelId="{A6792D57-3521-E44C-B1D3-A914B1071192}" type="presOf" srcId="{7FA7E950-E8C4-4A46-87C9-647537532DEB}" destId="{39F44AD5-72E0-8242-A7D7-8B457AF0E4E3}" srcOrd="0" destOrd="0" presId="urn:microsoft.com/office/officeart/2005/8/layout/radial3"/>
    <dgm:cxn modelId="{512D5D45-E3AD-244F-936B-64C5A7C32980}" type="presOf" srcId="{E7B4B9AD-E3E5-744E-A656-BDEB98277D4D}" destId="{C5FB6BD8-610A-C648-AEFF-FA1776A18BB1}" srcOrd="0" destOrd="0" presId="urn:microsoft.com/office/officeart/2005/8/layout/radial3"/>
    <dgm:cxn modelId="{3B621230-E379-1F41-9668-239920B70EE2}" type="presOf" srcId="{30955A47-542A-6442-91CD-05AC2EF64830}" destId="{773A8755-051D-0648-9E7B-219EAE80133E}" srcOrd="0" destOrd="0" presId="urn:microsoft.com/office/officeart/2005/8/layout/radial3"/>
    <dgm:cxn modelId="{C6B53072-9619-7B41-9510-534549F23407}" type="presOf" srcId="{DDE6ACB9-A0EE-574B-9850-5DEA688A6E33}" destId="{0D6D5DC7-1FCB-704E-AED1-F9ECB489F6AC}" srcOrd="0" destOrd="0" presId="urn:microsoft.com/office/officeart/2005/8/layout/radial3"/>
    <dgm:cxn modelId="{3248CB6D-DF30-674C-9000-20C35DB66708}" type="presOf" srcId="{83550405-C15C-E341-A5C8-BF39E9029F76}" destId="{0F8A0670-AAAA-1642-8E15-B23B621955CC}" srcOrd="0" destOrd="0" presId="urn:microsoft.com/office/officeart/2005/8/layout/radial3"/>
    <dgm:cxn modelId="{FA979907-7169-6D48-A7E7-FB2AD6D59CF3}" type="presOf" srcId="{CB6DCFAC-89D0-0548-9767-0BA2A762F7F7}" destId="{E3B38541-1C66-F84E-8389-86D54861102C}" srcOrd="0" destOrd="0" presId="urn:microsoft.com/office/officeart/2005/8/layout/radial3"/>
    <dgm:cxn modelId="{2633D6FD-A11B-A94D-9A04-8CFA6AFDBEAD}" type="presOf" srcId="{64635D36-0C62-034D-B8FE-EEDFFFDD589D}" destId="{15BA4887-F6AE-AA42-809F-29AF04C6C0A7}" srcOrd="0" destOrd="0" presId="urn:microsoft.com/office/officeart/2005/8/layout/radial3"/>
    <dgm:cxn modelId="{C2281BB6-2297-944B-B9BF-1D9125C89F1C}" type="presOf" srcId="{C9E1B360-44C4-FB4B-8D44-B8C1184349E2}" destId="{89C35EE5-45DD-A646-AF94-D39D14DA5446}" srcOrd="0" destOrd="0" presId="urn:microsoft.com/office/officeart/2005/8/layout/radial3"/>
    <dgm:cxn modelId="{A8766D56-C68E-7C4C-BF0E-FBEC1C3FE50F}" srcId="{83550405-C15C-E341-A5C8-BF39E9029F76}" destId="{DDE6ACB9-A0EE-574B-9850-5DEA688A6E33}" srcOrd="5" destOrd="0" parTransId="{02B11557-1C31-B544-B5F6-9E68F91DDE71}" sibTransId="{CD0FC0E8-1D98-2447-9C91-8B48305080B3}"/>
    <dgm:cxn modelId="{FC9BC93F-F778-6849-B490-5F06CDA217A0}" type="presOf" srcId="{50A75E5F-E3D1-154B-BAC9-FDC818B516EE}" destId="{E12C17BE-3E64-F84B-86C2-6B851D53EBD5}" srcOrd="0" destOrd="0" presId="urn:microsoft.com/office/officeart/2005/8/layout/radial3"/>
    <dgm:cxn modelId="{5C6D6A6E-3E15-364D-9D90-B81AD36B07A4}" srcId="{83550405-C15C-E341-A5C8-BF39E9029F76}" destId="{CB6DCFAC-89D0-0548-9767-0BA2A762F7F7}" srcOrd="2" destOrd="0" parTransId="{1857A475-4B00-F34D-BF20-69994FC56964}" sibTransId="{8283DE8B-B51B-884D-B829-41B7D2056111}"/>
    <dgm:cxn modelId="{077725F3-5EF0-AD43-ADBA-F1B363E5ECBB}" type="presOf" srcId="{E626BB6E-261B-A840-817F-36392DDDE9BD}" destId="{83CC937D-ACB3-F746-B8B7-1EEDBDBC309A}" srcOrd="0" destOrd="0" presId="urn:microsoft.com/office/officeart/2005/8/layout/radial3"/>
    <dgm:cxn modelId="{502B4ADB-37F8-5A41-88A6-ED36EA2D14F3}" srcId="{83550405-C15C-E341-A5C8-BF39E9029F76}" destId="{30955A47-542A-6442-91CD-05AC2EF64830}" srcOrd="0" destOrd="0" parTransId="{9638564B-AD83-FC40-A579-E6AE0790E8A1}" sibTransId="{6766D9E1-C4A6-C944-85DD-EDA6CF3A288E}"/>
    <dgm:cxn modelId="{2F8572F0-0F5F-EB44-9A09-AB361484C0BD}" srcId="{E626BB6E-261B-A840-817F-36392DDDE9BD}" destId="{83550405-C15C-E341-A5C8-BF39E9029F76}" srcOrd="0" destOrd="0" parTransId="{D9B8A806-AC92-D247-AA95-CC5E6323DDA4}" sibTransId="{EDED1E6F-E75C-B743-B420-B477B46D031E}"/>
    <dgm:cxn modelId="{6C9E27B1-7598-5E40-9312-0E16FE573589}" type="presOf" srcId="{0AE1BA4E-8EA0-454B-9B6A-7A6193662E3F}" destId="{1A6CFB46-5FA7-4D4B-966A-1BD37A1F94B5}" srcOrd="0" destOrd="0" presId="urn:microsoft.com/office/officeart/2005/8/layout/radial3"/>
    <dgm:cxn modelId="{9E03127E-F9BA-5649-AC59-05CD641E9152}" srcId="{83550405-C15C-E341-A5C8-BF39E9029F76}" destId="{50A75E5F-E3D1-154B-BAC9-FDC818B516EE}" srcOrd="1" destOrd="0" parTransId="{82AD193A-7173-E041-A7F7-3619E214ACD0}" sibTransId="{22D2A4E2-21ED-864E-B3C5-645E6FA5E02A}"/>
    <dgm:cxn modelId="{4110054E-F7F6-7941-9BDA-140568A7BA6C}" type="presOf" srcId="{AC2A2700-F894-D64A-862A-B1B0971C7FC6}" destId="{43EFCEF8-4ECA-4B41-8BE7-9C31CC81F6F1}" srcOrd="0" destOrd="0" presId="urn:microsoft.com/office/officeart/2005/8/layout/radial3"/>
    <dgm:cxn modelId="{8BD347E6-51BD-554B-8D6D-5415454C1171}" type="presParOf" srcId="{83CC937D-ACB3-F746-B8B7-1EEDBDBC309A}" destId="{3E627DF1-EA31-144D-A0F1-524836370545}" srcOrd="0" destOrd="0" presId="urn:microsoft.com/office/officeart/2005/8/layout/radial3"/>
    <dgm:cxn modelId="{C392770D-3325-9A41-8A55-C2604E43C3DB}" type="presParOf" srcId="{3E627DF1-EA31-144D-A0F1-524836370545}" destId="{0F8A0670-AAAA-1642-8E15-B23B621955CC}" srcOrd="0" destOrd="0" presId="urn:microsoft.com/office/officeart/2005/8/layout/radial3"/>
    <dgm:cxn modelId="{66E74799-11D0-2648-BC01-DD9FA4E8A5CF}" type="presParOf" srcId="{3E627DF1-EA31-144D-A0F1-524836370545}" destId="{773A8755-051D-0648-9E7B-219EAE80133E}" srcOrd="1" destOrd="0" presId="urn:microsoft.com/office/officeart/2005/8/layout/radial3"/>
    <dgm:cxn modelId="{E4D63624-16B8-544D-A7F3-2004B7076B3C}" type="presParOf" srcId="{3E627DF1-EA31-144D-A0F1-524836370545}" destId="{E12C17BE-3E64-F84B-86C2-6B851D53EBD5}" srcOrd="2" destOrd="0" presId="urn:microsoft.com/office/officeart/2005/8/layout/radial3"/>
    <dgm:cxn modelId="{9C8C51CA-3FC9-1342-B405-2C13A6533480}" type="presParOf" srcId="{3E627DF1-EA31-144D-A0F1-524836370545}" destId="{E3B38541-1C66-F84E-8389-86D54861102C}" srcOrd="3" destOrd="0" presId="urn:microsoft.com/office/officeart/2005/8/layout/radial3"/>
    <dgm:cxn modelId="{32945078-FA87-9942-9338-161C4D499CD7}" type="presParOf" srcId="{3E627DF1-EA31-144D-A0F1-524836370545}" destId="{43EFCEF8-4ECA-4B41-8BE7-9C31CC81F6F1}" srcOrd="4" destOrd="0" presId="urn:microsoft.com/office/officeart/2005/8/layout/radial3"/>
    <dgm:cxn modelId="{636D412A-0C87-1B48-B62A-98D8069C8F01}" type="presParOf" srcId="{3E627DF1-EA31-144D-A0F1-524836370545}" destId="{15BA4887-F6AE-AA42-809F-29AF04C6C0A7}" srcOrd="5" destOrd="0" presId="urn:microsoft.com/office/officeart/2005/8/layout/radial3"/>
    <dgm:cxn modelId="{A1F3CF88-778F-3040-889D-E08540667097}" type="presParOf" srcId="{3E627DF1-EA31-144D-A0F1-524836370545}" destId="{0D6D5DC7-1FCB-704E-AED1-F9ECB489F6AC}" srcOrd="6" destOrd="0" presId="urn:microsoft.com/office/officeart/2005/8/layout/radial3"/>
    <dgm:cxn modelId="{D6A16940-7589-0344-A020-CA625ECBDA11}" type="presParOf" srcId="{3E627DF1-EA31-144D-A0F1-524836370545}" destId="{39F44AD5-72E0-8242-A7D7-8B457AF0E4E3}" srcOrd="7" destOrd="0" presId="urn:microsoft.com/office/officeart/2005/8/layout/radial3"/>
    <dgm:cxn modelId="{C964B952-D9B4-8943-AB79-663596696181}" type="presParOf" srcId="{3E627DF1-EA31-144D-A0F1-524836370545}" destId="{1A6CFB46-5FA7-4D4B-966A-1BD37A1F94B5}" srcOrd="8" destOrd="0" presId="urn:microsoft.com/office/officeart/2005/8/layout/radial3"/>
    <dgm:cxn modelId="{8B0EB4A1-F637-5C4E-B6E3-92375951B5BE}" type="presParOf" srcId="{3E627DF1-EA31-144D-A0F1-524836370545}" destId="{89C35EE5-45DD-A646-AF94-D39D14DA5446}" srcOrd="9" destOrd="0" presId="urn:microsoft.com/office/officeart/2005/8/layout/radial3"/>
    <dgm:cxn modelId="{B4A638D2-A63C-8247-AAA5-318F8ED29302}" type="presParOf" srcId="{3E627DF1-EA31-144D-A0F1-524836370545}" destId="{C5FB6BD8-610A-C648-AEFF-FA1776A18BB1}"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A0670-AAAA-1642-8E15-B23B621955CC}">
      <dsp:nvSpPr>
        <dsp:cNvPr id="0" name=""/>
        <dsp:cNvSpPr/>
      </dsp:nvSpPr>
      <dsp:spPr>
        <a:xfrm>
          <a:off x="2742492" y="1122312"/>
          <a:ext cx="2795935" cy="279593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Distributed Competence Centre</a:t>
          </a:r>
        </a:p>
      </dsp:txBody>
      <dsp:txXfrm>
        <a:off x="3151947" y="1531767"/>
        <a:ext cx="1977025" cy="1977025"/>
      </dsp:txXfrm>
    </dsp:sp>
    <dsp:sp modelId="{773A8755-051D-0648-9E7B-219EAE80133E}">
      <dsp:nvSpPr>
        <dsp:cNvPr id="0" name=""/>
        <dsp:cNvSpPr/>
      </dsp:nvSpPr>
      <dsp:spPr>
        <a:xfrm>
          <a:off x="3441476" y="499"/>
          <a:ext cx="1397967" cy="139796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BBMRI</a:t>
          </a:r>
          <a:endParaRPr lang="en-US" sz="1600" kern="1200" dirty="0"/>
        </a:p>
      </dsp:txBody>
      <dsp:txXfrm>
        <a:off x="3646204" y="205227"/>
        <a:ext cx="988511" cy="988511"/>
      </dsp:txXfrm>
    </dsp:sp>
    <dsp:sp modelId="{E12C17BE-3E64-F84B-86C2-6B851D53EBD5}">
      <dsp:nvSpPr>
        <dsp:cNvPr id="0" name=""/>
        <dsp:cNvSpPr/>
      </dsp:nvSpPr>
      <dsp:spPr>
        <a:xfrm>
          <a:off x="4511713" y="348240"/>
          <a:ext cx="1397967" cy="139796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DARIAH</a:t>
          </a:r>
          <a:endParaRPr lang="en-US" sz="1600" kern="1200" dirty="0"/>
        </a:p>
      </dsp:txBody>
      <dsp:txXfrm>
        <a:off x="4716441" y="552968"/>
        <a:ext cx="988511" cy="988511"/>
      </dsp:txXfrm>
    </dsp:sp>
    <dsp:sp modelId="{E3B38541-1C66-F84E-8389-86D54861102C}">
      <dsp:nvSpPr>
        <dsp:cNvPr id="0" name=""/>
        <dsp:cNvSpPr/>
      </dsp:nvSpPr>
      <dsp:spPr>
        <a:xfrm>
          <a:off x="5173156" y="1258638"/>
          <a:ext cx="1397967" cy="139796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EISCAT-3D</a:t>
          </a:r>
          <a:endParaRPr lang="en-US" sz="1600" kern="1200" dirty="0"/>
        </a:p>
      </dsp:txBody>
      <dsp:txXfrm>
        <a:off x="5377884" y="1463366"/>
        <a:ext cx="988511" cy="988511"/>
      </dsp:txXfrm>
    </dsp:sp>
    <dsp:sp modelId="{43EFCEF8-4ECA-4B41-8BE7-9C31CC81F6F1}">
      <dsp:nvSpPr>
        <dsp:cNvPr id="0" name=""/>
        <dsp:cNvSpPr/>
      </dsp:nvSpPr>
      <dsp:spPr>
        <a:xfrm>
          <a:off x="5173156" y="2383953"/>
          <a:ext cx="1397967" cy="1397967"/>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ELIXIR</a:t>
          </a:r>
          <a:endParaRPr lang="en-US" sz="1600" kern="1200" dirty="0"/>
        </a:p>
      </dsp:txBody>
      <dsp:txXfrm>
        <a:off x="5377884" y="2588681"/>
        <a:ext cx="988511" cy="988511"/>
      </dsp:txXfrm>
    </dsp:sp>
    <dsp:sp modelId="{15BA4887-F6AE-AA42-809F-29AF04C6C0A7}">
      <dsp:nvSpPr>
        <dsp:cNvPr id="0" name=""/>
        <dsp:cNvSpPr/>
      </dsp:nvSpPr>
      <dsp:spPr>
        <a:xfrm>
          <a:off x="4511713" y="3294351"/>
          <a:ext cx="1397967" cy="139796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EPOS</a:t>
          </a:r>
          <a:endParaRPr lang="en-US" sz="1600" kern="1200" dirty="0"/>
        </a:p>
      </dsp:txBody>
      <dsp:txXfrm>
        <a:off x="4716441" y="3499079"/>
        <a:ext cx="988511" cy="988511"/>
      </dsp:txXfrm>
    </dsp:sp>
    <dsp:sp modelId="{0D6D5DC7-1FCB-704E-AED1-F9ECB489F6AC}">
      <dsp:nvSpPr>
        <dsp:cNvPr id="0" name=""/>
        <dsp:cNvSpPr/>
      </dsp:nvSpPr>
      <dsp:spPr>
        <a:xfrm>
          <a:off x="3441476" y="3642093"/>
          <a:ext cx="1397967" cy="139796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LifeWatch</a:t>
          </a:r>
          <a:endParaRPr lang="en-US" sz="1600" kern="1200" dirty="0"/>
        </a:p>
      </dsp:txBody>
      <dsp:txXfrm>
        <a:off x="3646204" y="3846821"/>
        <a:ext cx="988511" cy="988511"/>
      </dsp:txXfrm>
    </dsp:sp>
    <dsp:sp modelId="{39F44AD5-72E0-8242-A7D7-8B457AF0E4E3}">
      <dsp:nvSpPr>
        <dsp:cNvPr id="0" name=""/>
        <dsp:cNvSpPr/>
      </dsp:nvSpPr>
      <dsp:spPr>
        <a:xfrm>
          <a:off x="2371238" y="3294351"/>
          <a:ext cx="1397967" cy="139796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MoBrain</a:t>
          </a:r>
          <a:r>
            <a:rPr lang="en-US" sz="1600" kern="1200" dirty="0" smtClean="0"/>
            <a:t>/</a:t>
          </a:r>
          <a:br>
            <a:rPr lang="en-US" sz="1600" kern="1200" dirty="0" smtClean="0"/>
          </a:br>
          <a:r>
            <a:rPr lang="en-US" sz="1600" kern="1200" dirty="0" smtClean="0"/>
            <a:t>INSTRUCT</a:t>
          </a:r>
          <a:endParaRPr lang="en-US" sz="1600" kern="1200" dirty="0"/>
        </a:p>
      </dsp:txBody>
      <dsp:txXfrm>
        <a:off x="2575966" y="3499079"/>
        <a:ext cx="988511" cy="988511"/>
      </dsp:txXfrm>
    </dsp:sp>
    <dsp:sp modelId="{1A6CFB46-5FA7-4D4B-966A-1BD37A1F94B5}">
      <dsp:nvSpPr>
        <dsp:cNvPr id="0" name=""/>
        <dsp:cNvSpPr/>
      </dsp:nvSpPr>
      <dsp:spPr>
        <a:xfrm>
          <a:off x="1709795" y="2383953"/>
          <a:ext cx="1397967" cy="139796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Environment</a:t>
          </a:r>
          <a:br>
            <a:rPr lang="en-US" sz="1400" kern="1200" dirty="0" smtClean="0"/>
          </a:br>
          <a:r>
            <a:rPr lang="en-US" sz="1400" kern="1200" dirty="0" smtClean="0"/>
            <a:t>(disaster mitigation)</a:t>
          </a:r>
          <a:endParaRPr lang="en-US" sz="1400" kern="1200" dirty="0"/>
        </a:p>
      </dsp:txBody>
      <dsp:txXfrm>
        <a:off x="1914523" y="2588681"/>
        <a:ext cx="988511" cy="988511"/>
      </dsp:txXfrm>
    </dsp:sp>
    <dsp:sp modelId="{89C35EE5-45DD-A646-AF94-D39D14DA5446}">
      <dsp:nvSpPr>
        <dsp:cNvPr id="0" name=""/>
        <dsp:cNvSpPr/>
      </dsp:nvSpPr>
      <dsp:spPr>
        <a:xfrm>
          <a:off x="1709795" y="1258638"/>
          <a:ext cx="1397967" cy="1397967"/>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4F81BD"/>
              </a:solidFill>
            </a:rPr>
            <a:t>EMSO (new)</a:t>
          </a:r>
          <a:endParaRPr lang="en-US" sz="1400" kern="1200" dirty="0">
            <a:solidFill>
              <a:srgbClr val="4F81BD"/>
            </a:solidFill>
          </a:endParaRPr>
        </a:p>
      </dsp:txBody>
      <dsp:txXfrm>
        <a:off x="1914523" y="1463366"/>
        <a:ext cx="988511" cy="988511"/>
      </dsp:txXfrm>
    </dsp:sp>
    <dsp:sp modelId="{C5FB6BD8-610A-C648-AEFF-FA1776A18BB1}">
      <dsp:nvSpPr>
        <dsp:cNvPr id="0" name=""/>
        <dsp:cNvSpPr/>
      </dsp:nvSpPr>
      <dsp:spPr>
        <a:xfrm>
          <a:off x="2371238" y="348240"/>
          <a:ext cx="1397967" cy="139796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4F81BD"/>
              </a:solidFill>
            </a:rPr>
            <a:t>ICOS (new)</a:t>
          </a:r>
          <a:endParaRPr lang="en-US" sz="1400" kern="1200" dirty="0">
            <a:solidFill>
              <a:srgbClr val="4F81BD"/>
            </a:solidFill>
          </a:endParaRPr>
        </a:p>
      </dsp:txBody>
      <dsp:txXfrm>
        <a:off x="2575966" y="552968"/>
        <a:ext cx="988511" cy="98851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03/10/17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03/10/17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152248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327698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21763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ESFRI Projects:</a:t>
            </a:r>
          </a:p>
          <a:p>
            <a:r>
              <a:rPr lang="en-GB" dirty="0" smtClean="0"/>
              <a:t>The ESFRI Projects have been selected for scientific excellence and maturity and are included in the Roadmap in order to underline their strategic importance for the European Research Infrastructure system and support their timely implementation. The ESFRI Projects can be at different stages of their preparation according to the date of inclusion in the ESFRI Roadmap.</a:t>
            </a:r>
          </a:p>
          <a:p>
            <a:endParaRPr lang="en-GB" dirty="0" smtClean="0"/>
          </a:p>
          <a:p>
            <a:r>
              <a:rPr lang="en-GB" dirty="0" smtClean="0"/>
              <a:t>ESFRI Landmarks:</a:t>
            </a:r>
          </a:p>
          <a:p>
            <a:r>
              <a:rPr lang="en-GB" dirty="0" smtClean="0"/>
              <a:t>The ESFRI Landmarks are the RIs that were implemented or started implementation under the ESFRI Roadmap and are now established as major elements of competitiveness of the European Research Area. The ESFRI Landmarks need continuous support for successful completion, operation and upgrade in line with the optimal management and maximum return on investment. </a:t>
            </a:r>
          </a:p>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9357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put ICOS somewhere! – OR remove EMSO?</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418594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415086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sym typeface="Wingdings"/>
              </a:rPr>
              <a:t>Showing trends?</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Showing</a:t>
            </a:r>
            <a:r>
              <a:rPr lang="en-US" baseline="0" dirty="0" smtClean="0">
                <a:solidFill>
                  <a:srgbClr val="FF0000"/>
                </a:solidFill>
              </a:rPr>
              <a:t> ratio of CCs </a:t>
            </a:r>
            <a:r>
              <a:rPr lang="en-US" baseline="0" dirty="0" err="1" smtClean="0">
                <a:solidFill>
                  <a:srgbClr val="FF0000"/>
                </a:solidFill>
              </a:rPr>
              <a:t>vs</a:t>
            </a:r>
            <a:r>
              <a:rPr lang="en-US" baseline="0" dirty="0" smtClean="0">
                <a:solidFill>
                  <a:srgbClr val="FF0000"/>
                </a:solidFill>
              </a:rPr>
              <a:t> the rest?  </a:t>
            </a:r>
            <a:r>
              <a:rPr lang="en-US" baseline="0" dirty="0" smtClean="0">
                <a:solidFill>
                  <a:srgbClr val="FF0000"/>
                </a:solidFill>
                <a:sym typeface="Wingdings"/>
              </a:rPr>
              <a:t> Was it a big share? Was there a bigger increase in CC domains compared the rest?</a:t>
            </a:r>
            <a:endParaRPr lang="en-US" baseline="0"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Science discipline break-down for each group</a:t>
            </a:r>
          </a:p>
          <a:p>
            <a:pPr marL="457200" lvl="1" indent="0">
              <a:buNone/>
            </a:pPr>
            <a:r>
              <a:rPr lang="en-US" dirty="0" smtClean="0">
                <a:solidFill>
                  <a:srgbClr val="FF0000"/>
                </a:solidFill>
                <a:sym typeface="Wingdings"/>
              </a:rPr>
              <a:t> Personal cert is dominated by WLCG/Physics</a:t>
            </a:r>
          </a:p>
          <a:p>
            <a:pPr lvl="1">
              <a:buFont typeface="Wingdings" charset="0"/>
              <a:buChar char="à"/>
            </a:pPr>
            <a:r>
              <a:rPr lang="en-US" dirty="0" smtClean="0">
                <a:solidFill>
                  <a:srgbClr val="FF0000"/>
                </a:solidFill>
                <a:sym typeface="Wingdings"/>
              </a:rPr>
              <a:t>Thematic services to reach and serve non-physics communities</a:t>
            </a:r>
          </a:p>
          <a:p>
            <a:pPr lvl="1">
              <a:buFont typeface="Wingdings" charset="0"/>
              <a:buChar char="à"/>
            </a:pPr>
            <a:endParaRPr lang="en-US" dirty="0" smtClean="0">
              <a:solidFill>
                <a:srgbClr val="FF0000"/>
              </a:solidFill>
              <a:sym typeface="Wingdings"/>
            </a:endParaRP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3523790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Numbers will be provided by PO,</a:t>
            </a:r>
            <a:r>
              <a:rPr lang="en-GB" baseline="0" dirty="0" smtClean="0"/>
              <a:t> work package leaders must provide explanation</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141513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Freedom on way to present</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241743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46 institutes</a:t>
            </a:r>
          </a:p>
          <a:p>
            <a:r>
              <a:rPr lang="en-GB" dirty="0" smtClean="0"/>
              <a:t>~0.1 FTE/institute</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107094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416136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Provided by PO</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35449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achievements</a:t>
            </a:r>
            <a:r>
              <a:rPr lang="en-GB" baseline="0" dirty="0" smtClean="0"/>
              <a:t> of the work package</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193315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ICOS and EMSO, EXTRAS project, long tail of science applications via</a:t>
            </a:r>
            <a:r>
              <a:rPr lang="en-US" baseline="0" dirty="0" smtClean="0"/>
              <a:t> brokering</a:t>
            </a:r>
          </a:p>
          <a:p>
            <a:r>
              <a:rPr lang="en-US" baseline="0" dirty="0" smtClean="0"/>
              <a:t>RI, projects </a:t>
            </a:r>
            <a:r>
              <a:rPr lang="en-US" baseline="0" smtClean="0"/>
              <a:t>and single users</a:t>
            </a:r>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173515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106643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 general slide on engagement and technical support process of EGI useful, showing how different SA2 tasks fit into this process</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202795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175071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304951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science (incl.</a:t>
            </a:r>
            <a:r>
              <a:rPr lang="en-US" baseline="0" dirty="0" smtClean="0"/>
              <a:t> Biological </a:t>
            </a:r>
            <a:r>
              <a:rPr lang="en-US" baseline="0" dirty="0" err="1" smtClean="0"/>
              <a:t>scineces</a:t>
            </a:r>
            <a:r>
              <a:rPr lang="en-US" baseline="0" dirty="0" smtClean="0"/>
              <a:t>) dominate </a:t>
            </a:r>
            <a:r>
              <a:rPr lang="en-US" baseline="0" dirty="0" smtClean="0">
                <a:sym typeface="Wingdings"/>
              </a:rPr>
              <a:t> Because there are so many projects/</a:t>
            </a:r>
            <a:r>
              <a:rPr lang="en-US" baseline="0" dirty="0" err="1" smtClean="0">
                <a:sym typeface="Wingdings"/>
              </a:rPr>
              <a:t>Ris</a:t>
            </a:r>
            <a:r>
              <a:rPr lang="en-US" baseline="0" dirty="0" smtClean="0">
                <a:sym typeface="Wingdings"/>
              </a:rPr>
              <a:t> in this; Because they pro-actively look for capacity. (Note that several of these relate to biodiversity research)</a:t>
            </a:r>
          </a:p>
          <a:p>
            <a:r>
              <a:rPr lang="en-US" dirty="0" smtClean="0"/>
              <a:t>In the second period we broadened our reach: Agriculture;</a:t>
            </a:r>
            <a:r>
              <a:rPr lang="en-US" baseline="0" dirty="0" smtClean="0"/>
              <a:t> Social sciences; Physics</a:t>
            </a:r>
          </a:p>
          <a:p>
            <a:endParaRPr lang="en-US" dirty="0" smtClean="0"/>
          </a:p>
          <a:p>
            <a:r>
              <a:rPr lang="en-US" dirty="0" smtClean="0"/>
              <a:t>Still underrepresented: Arts and humanities</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6304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46166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41337135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GB" smtClean="0"/>
              <a:t>WP6 Knowledge Commons</a:t>
            </a:r>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CA66C1E-2D91-864E-8E9B-2B54C29FD503}" type="slidenum">
              <a:rPr lang="en-US" smtClean="0"/>
              <a:t>‹#›</a:t>
            </a:fld>
            <a:endParaRPr lang="en-US"/>
          </a:p>
        </p:txBody>
      </p:sp>
    </p:spTree>
    <p:extLst>
      <p:ext uri="{BB962C8B-B14F-4D97-AF65-F5344CB8AC3E}">
        <p14:creationId xmlns:p14="http://schemas.microsoft.com/office/powerpoint/2010/main" val="14300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Tree>
    <p:extLst>
      <p:ext uri="{BB962C8B-B14F-4D97-AF65-F5344CB8AC3E}">
        <p14:creationId xmlns:p14="http://schemas.microsoft.com/office/powerpoint/2010/main" val="22909270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WP6 Knowledge Commons </a:t>
            </a:r>
            <a:endParaRPr lang="en-GB" dirty="0"/>
          </a:p>
        </p:txBody>
      </p:sp>
      <p:sp>
        <p:nvSpPr>
          <p:cNvPr id="9" name="Tekstvak 21"/>
          <p:cNvSpPr txBox="1"/>
          <p:nvPr/>
        </p:nvSpPr>
        <p:spPr>
          <a:xfrm>
            <a:off x="179512" y="6525344"/>
            <a:ext cx="748923" cy="215444"/>
          </a:xfrm>
          <a:prstGeom prst="rect">
            <a:avLst/>
          </a:prstGeom>
          <a:noFill/>
        </p:spPr>
        <p:txBody>
          <a:bodyPr wrap="none" rtlCol="0">
            <a:spAutoFit/>
          </a:bodyPr>
          <a:lstStyle/>
          <a:p>
            <a:r>
              <a:rPr lang="en-GB" sz="800" b="1" dirty="0" smtClean="0">
                <a:solidFill>
                  <a:schemeClr val="bg1"/>
                </a:solidFill>
                <a:latin typeface="Segoe UI" pitchFamily="34" charset="0"/>
                <a:cs typeface="Segoe UI" pitchFamily="34" charset="0"/>
              </a:rPr>
              <a:t>24/08/2017</a:t>
            </a:r>
            <a:endParaRPr lang="nl-NL" sz="80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 id="2147483689" r:id="rId5"/>
    <p:sldLayoutId id="2147483690" r:id="rId6"/>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gif"/><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jpg"/><Relationship Id="rId18" Type="http://schemas.openxmlformats.org/officeDocument/2006/relationships/image" Target="../media/image22.jpg"/><Relationship Id="rId19"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1640" y="3643200"/>
            <a:ext cx="6516997" cy="793912"/>
          </a:xfrm>
        </p:spPr>
        <p:txBody>
          <a:bodyPr>
            <a:normAutofit fontScale="85000" lnSpcReduction="10000"/>
          </a:bodyPr>
          <a:lstStyle/>
          <a:p>
            <a:r>
              <a:rPr lang="en-GB" dirty="0"/>
              <a:t>Customer and Technical Outreach Manager, </a:t>
            </a:r>
            <a:r>
              <a:rPr lang="en-GB" dirty="0" smtClean="0"/>
              <a:t>EGI Foundation</a:t>
            </a:r>
            <a:endParaRPr lang="en-GB" dirty="0"/>
          </a:p>
          <a:p>
            <a:r>
              <a:rPr lang="it-IT" dirty="0"/>
              <a:t>SA2 Activity Manager</a:t>
            </a:r>
            <a:r>
              <a:rPr lang="en-GB" dirty="0"/>
              <a:t>, EGI-Engage</a:t>
            </a:r>
          </a:p>
        </p:txBody>
      </p:sp>
      <p:sp>
        <p:nvSpPr>
          <p:cNvPr id="3" name="Title 2"/>
          <p:cNvSpPr>
            <a:spLocks noGrp="1"/>
          </p:cNvSpPr>
          <p:nvPr>
            <p:ph type="ctrTitle"/>
          </p:nvPr>
        </p:nvSpPr>
        <p:spPr/>
        <p:txBody>
          <a:bodyPr>
            <a:normAutofit/>
          </a:bodyPr>
          <a:lstStyle/>
          <a:p>
            <a:r>
              <a:rPr lang="en-GB" dirty="0"/>
              <a:t>WP6</a:t>
            </a:r>
            <a:br>
              <a:rPr lang="en-GB" dirty="0"/>
            </a:br>
            <a:r>
              <a:rPr lang="en-GB" dirty="0"/>
              <a:t>Knowledge Commons</a:t>
            </a:r>
          </a:p>
        </p:txBody>
      </p:sp>
      <p:sp>
        <p:nvSpPr>
          <p:cNvPr id="4" name="Subtitle 3"/>
          <p:cNvSpPr>
            <a:spLocks noGrp="1"/>
          </p:cNvSpPr>
          <p:nvPr>
            <p:ph type="subTitle" idx="1"/>
          </p:nvPr>
        </p:nvSpPr>
        <p:spPr/>
        <p:txBody>
          <a:bodyPr/>
          <a:lstStyle/>
          <a:p>
            <a:r>
              <a:rPr lang="en-GB" dirty="0" err="1"/>
              <a:t>Gergely</a:t>
            </a:r>
            <a:r>
              <a:rPr lang="en-GB" dirty="0"/>
              <a:t> Sipos</a:t>
            </a:r>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2630"/>
            <a:ext cx="7344816" cy="850106"/>
          </a:xfrm>
        </p:spPr>
        <p:txBody>
          <a:bodyPr>
            <a:normAutofit fontScale="90000"/>
          </a:bodyPr>
          <a:lstStyle/>
          <a:p>
            <a:r>
              <a:rPr lang="en-GB" dirty="0" smtClean="0"/>
              <a:t>Technical user support Task 6.2</a:t>
            </a:r>
            <a:br>
              <a:rPr lang="en-GB" dirty="0" smtClean="0"/>
            </a:br>
            <a:r>
              <a:rPr lang="en-GB" dirty="0" smtClean="0"/>
              <a:t>Highlights</a:t>
            </a:r>
            <a:endParaRPr lang="en-GB" dirty="0"/>
          </a:p>
        </p:txBody>
      </p:sp>
      <p:sp>
        <p:nvSpPr>
          <p:cNvPr id="3" name="Content Placeholder 2"/>
          <p:cNvSpPr>
            <a:spLocks noGrp="1"/>
          </p:cNvSpPr>
          <p:nvPr>
            <p:ph sz="half" idx="2"/>
          </p:nvPr>
        </p:nvSpPr>
        <p:spPr>
          <a:xfrm>
            <a:off x="144016" y="1413446"/>
            <a:ext cx="8892480" cy="4247802"/>
          </a:xfrm>
        </p:spPr>
        <p:txBody>
          <a:bodyPr>
            <a:normAutofit fontScale="92500" lnSpcReduction="20000"/>
          </a:bodyPr>
          <a:lstStyle/>
          <a:p>
            <a:pPr marL="266700" indent="-266700"/>
            <a:r>
              <a:rPr lang="en-GB" sz="2000" dirty="0" smtClean="0"/>
              <a:t>Support network and support tools</a:t>
            </a:r>
          </a:p>
          <a:p>
            <a:pPr lvl="1"/>
            <a:r>
              <a:rPr lang="en-GB" sz="1600" dirty="0" smtClean="0"/>
              <a:t>Integrated </a:t>
            </a:r>
            <a:r>
              <a:rPr lang="en-GB" sz="1600" dirty="0" smtClean="0"/>
              <a:t>engagement and Customer Relationship Management with </a:t>
            </a:r>
            <a:r>
              <a:rPr lang="en-GB" sz="1600" dirty="0" err="1" smtClean="0"/>
              <a:t>FitSM</a:t>
            </a:r>
            <a:endParaRPr lang="en-GB" sz="1600" dirty="0" smtClean="0"/>
          </a:p>
          <a:p>
            <a:pPr lvl="2"/>
            <a:r>
              <a:rPr lang="en-GB" sz="1200" dirty="0" smtClean="0"/>
              <a:t>Business opportunities </a:t>
            </a:r>
            <a:r>
              <a:rPr lang="en-GB" sz="1200" dirty="0" smtClean="0">
                <a:sym typeface="Wingdings"/>
              </a:rPr>
              <a:t> |  Technical </a:t>
            </a:r>
            <a:r>
              <a:rPr lang="en-GB" sz="1200" dirty="0" err="1" smtClean="0">
                <a:sym typeface="Wingdings"/>
              </a:rPr>
              <a:t>onboarding</a:t>
            </a:r>
            <a:r>
              <a:rPr lang="en-GB" sz="1200" dirty="0" smtClean="0">
                <a:sym typeface="Wingdings"/>
              </a:rPr>
              <a:t>  | Operations (with SLAs, OLAs) </a:t>
            </a:r>
            <a:endParaRPr lang="en-GB" sz="1200" dirty="0" smtClean="0"/>
          </a:p>
          <a:p>
            <a:pPr lvl="1"/>
            <a:r>
              <a:rPr lang="en-GB" sz="1600" dirty="0" smtClean="0"/>
              <a:t>Regular ‘Service satisfaction and capacity planning’ interviews with customers</a:t>
            </a:r>
          </a:p>
          <a:p>
            <a:pPr lvl="1"/>
            <a:r>
              <a:rPr lang="en-GB" sz="1600" dirty="0" smtClean="0"/>
              <a:t>Service requests from EGI Website (35 requests in the past 5 months</a:t>
            </a:r>
            <a:r>
              <a:rPr lang="en-GB" sz="1600" dirty="0" smtClean="0"/>
              <a:t>)</a:t>
            </a:r>
          </a:p>
          <a:p>
            <a:pPr lvl="1"/>
            <a:r>
              <a:rPr lang="en-GB" sz="1600" dirty="0" smtClean="0"/>
              <a:t>Coordination/update meetings with the NGI International Liaisons</a:t>
            </a:r>
            <a:endParaRPr lang="en-GB" sz="1600" dirty="0" smtClean="0"/>
          </a:p>
          <a:p>
            <a:pPr marL="266700" indent="-266700"/>
            <a:r>
              <a:rPr lang="en-GB" sz="2000" dirty="0" smtClean="0">
                <a:sym typeface="Wingdings" panose="05000000000000000000" pitchFamily="2" charset="2"/>
              </a:rPr>
              <a:t>Engagement and support for new communities </a:t>
            </a:r>
          </a:p>
          <a:p>
            <a:pPr marL="715963" lvl="1" indent="-266700"/>
            <a:r>
              <a:rPr lang="en-GB" sz="1600" dirty="0" smtClean="0">
                <a:sym typeface="Wingdings" panose="05000000000000000000" pitchFamily="2" charset="2"/>
              </a:rPr>
              <a:t>32 communities in 30 months (besides the 8 competence centres)</a:t>
            </a:r>
          </a:p>
          <a:p>
            <a:pPr marL="1076325" lvl="2" indent="-177800"/>
            <a:r>
              <a:rPr lang="en-GB" sz="1500" dirty="0">
                <a:sym typeface="Wingdings" panose="05000000000000000000" pitchFamily="2" charset="2"/>
              </a:rPr>
              <a:t>19 Research Infrastructures and 13 project/platform developer </a:t>
            </a:r>
            <a:r>
              <a:rPr lang="en-GB" sz="1500" dirty="0" smtClean="0">
                <a:sym typeface="Wingdings" panose="05000000000000000000" pitchFamily="2" charset="2"/>
              </a:rPr>
              <a:t>communities</a:t>
            </a:r>
          </a:p>
          <a:p>
            <a:pPr marL="714375" lvl="1"/>
            <a:r>
              <a:rPr lang="en-GB" sz="1600" dirty="0" smtClean="0">
                <a:sym typeface="Wingdings" panose="05000000000000000000" pitchFamily="2" charset="2"/>
              </a:rPr>
              <a:t>'</a:t>
            </a:r>
            <a:r>
              <a:rPr lang="en-GB" sz="1600" dirty="0">
                <a:sym typeface="Wingdings" panose="05000000000000000000" pitchFamily="2" charset="2"/>
              </a:rPr>
              <a:t>Design your e-infrastructure' </a:t>
            </a:r>
            <a:r>
              <a:rPr lang="en-GB" sz="1600" dirty="0" smtClean="0">
                <a:sym typeface="Wingdings" panose="05000000000000000000" pitchFamily="2" charset="2"/>
              </a:rPr>
              <a:t>events</a:t>
            </a:r>
          </a:p>
          <a:p>
            <a:pPr marL="1076325" lvl="2" indent="-161925"/>
            <a:r>
              <a:rPr lang="en-GB" sz="1300" dirty="0" smtClean="0">
                <a:sym typeface="Wingdings" panose="05000000000000000000" pitchFamily="2" charset="2"/>
              </a:rPr>
              <a:t>Analysis of requirements – Design of suitable service composition</a:t>
            </a:r>
          </a:p>
          <a:p>
            <a:pPr marL="1076325" lvl="2" indent="-161925"/>
            <a:r>
              <a:rPr lang="en-GB" sz="1300" dirty="0" smtClean="0">
                <a:sym typeface="Wingdings" panose="05000000000000000000" pitchFamily="2" charset="2"/>
              </a:rPr>
              <a:t>5 community / event (ICOS, </a:t>
            </a:r>
            <a:r>
              <a:rPr lang="en-GB" sz="1300" dirty="0" err="1" smtClean="0">
                <a:sym typeface="Wingdings" panose="05000000000000000000" pitchFamily="2" charset="2"/>
              </a:rPr>
              <a:t>EuroArgo</a:t>
            </a:r>
            <a:r>
              <a:rPr lang="en-GB" sz="1300" dirty="0" smtClean="0">
                <a:sym typeface="Wingdings" panose="05000000000000000000" pitchFamily="2" charset="2"/>
              </a:rPr>
              <a:t>, CLL, ELI, </a:t>
            </a:r>
            <a:r>
              <a:rPr lang="is-IS" sz="1300" dirty="0" smtClean="0">
                <a:sym typeface="Wingdings" panose="05000000000000000000" pitchFamily="2" charset="2"/>
              </a:rPr>
              <a:t>…); Co-organised with EUDAT, GEANT,...</a:t>
            </a:r>
            <a:endParaRPr lang="en-GB" sz="1300" dirty="0" smtClean="0">
              <a:sym typeface="Wingdings" panose="05000000000000000000" pitchFamily="2" charset="2"/>
            </a:endParaRPr>
          </a:p>
          <a:p>
            <a:pPr marL="1076325" lvl="2" indent="-161925"/>
            <a:r>
              <a:rPr lang="en-GB" sz="1300" dirty="0" smtClean="0">
                <a:sym typeface="Wingdings" panose="05000000000000000000" pitchFamily="2" charset="2"/>
              </a:rPr>
              <a:t>The </a:t>
            </a:r>
            <a:r>
              <a:rPr lang="en-GB" sz="1300" dirty="0">
                <a:sym typeface="Wingdings" panose="05000000000000000000" pitchFamily="2" charset="2"/>
              </a:rPr>
              <a:t>workshop format </a:t>
            </a:r>
            <a:r>
              <a:rPr lang="en-GB" sz="1300" dirty="0" smtClean="0">
                <a:sym typeface="Wingdings" panose="05000000000000000000" pitchFamily="2" charset="2"/>
              </a:rPr>
              <a:t>was </a:t>
            </a:r>
            <a:r>
              <a:rPr lang="en-GB" sz="1300" dirty="0">
                <a:sym typeface="Wingdings" panose="05000000000000000000" pitchFamily="2" charset="2"/>
              </a:rPr>
              <a:t>adopted by the Dutch NGI </a:t>
            </a:r>
            <a:r>
              <a:rPr lang="en-GB" sz="1300" dirty="0" smtClean="0">
                <a:sym typeface="Wingdings" panose="05000000000000000000" pitchFamily="2" charset="2"/>
              </a:rPr>
              <a:t>at </a:t>
            </a:r>
            <a:r>
              <a:rPr lang="en-GB" sz="1300" dirty="0">
                <a:sym typeface="Wingdings" panose="05000000000000000000" pitchFamily="2" charset="2"/>
              </a:rPr>
              <a:t>national </a:t>
            </a:r>
            <a:r>
              <a:rPr lang="en-GB" sz="1300" dirty="0" smtClean="0">
                <a:sym typeface="Wingdings" panose="05000000000000000000" pitchFamily="2" charset="2"/>
              </a:rPr>
              <a:t>events</a:t>
            </a:r>
            <a:endParaRPr lang="en-GB" sz="1200" dirty="0" smtClean="0">
              <a:sym typeface="Wingdings" panose="05000000000000000000" pitchFamily="2" charset="2"/>
            </a:endParaRPr>
          </a:p>
          <a:p>
            <a:pPr marL="266700" indent="-266700"/>
            <a:r>
              <a:rPr lang="en-GB" sz="2000" dirty="0" smtClean="0">
                <a:sym typeface="Wingdings" panose="05000000000000000000" pitchFamily="2" charset="2"/>
              </a:rPr>
              <a:t>Platform </a:t>
            </a:r>
            <a:r>
              <a:rPr lang="en-GB" sz="2000" dirty="0">
                <a:sym typeface="Wingdings" panose="05000000000000000000" pitchFamily="2" charset="2"/>
              </a:rPr>
              <a:t>for the Long-tail of </a:t>
            </a:r>
            <a:r>
              <a:rPr lang="en-GB" sz="2000" dirty="0" smtClean="0">
                <a:sym typeface="Wingdings" panose="05000000000000000000" pitchFamily="2" charset="2"/>
              </a:rPr>
              <a:t>science</a:t>
            </a:r>
          </a:p>
          <a:p>
            <a:pPr marL="666750" lvl="1" indent="-266700"/>
            <a:r>
              <a:rPr lang="en-GB" sz="1600" dirty="0" smtClean="0">
                <a:sym typeface="Wingdings" panose="05000000000000000000" pitchFamily="2" charset="2"/>
              </a:rPr>
              <a:t>‘Applications On Demand’ service in the Catalogue</a:t>
            </a:r>
            <a:endParaRPr lang="en-GB" sz="1600" dirty="0">
              <a:sym typeface="Wingdings" panose="05000000000000000000" pitchFamily="2" charset="2"/>
            </a:endParaRPr>
          </a:p>
          <a:p>
            <a:pPr marL="666750" lvl="1" indent="-266700"/>
            <a:r>
              <a:rPr lang="en-GB" sz="1600" dirty="0">
                <a:sym typeface="Wingdings" panose="05000000000000000000" pitchFamily="2" charset="2"/>
              </a:rPr>
              <a:t>Operational </a:t>
            </a:r>
            <a:r>
              <a:rPr lang="en-GB" sz="1600" dirty="0" smtClean="0">
                <a:sym typeface="Wingdings" panose="05000000000000000000" pitchFamily="2" charset="2"/>
              </a:rPr>
              <a:t>setup with 15 </a:t>
            </a:r>
            <a:r>
              <a:rPr lang="en-GB" sz="1600" dirty="0">
                <a:sym typeface="Wingdings" panose="05000000000000000000" pitchFamily="2" charset="2"/>
              </a:rPr>
              <a:t>applications, 3 gateways</a:t>
            </a:r>
            <a:r>
              <a:rPr lang="en-GB" sz="1600" dirty="0" smtClean="0">
                <a:sym typeface="Wingdings" panose="05000000000000000000" pitchFamily="2" charset="2"/>
              </a:rPr>
              <a:t>, 3 </a:t>
            </a:r>
            <a:r>
              <a:rPr lang="en-GB" sz="1600" dirty="0">
                <a:sym typeface="Wingdings" panose="05000000000000000000" pitchFamily="2" charset="2"/>
              </a:rPr>
              <a:t>clouds, 5 </a:t>
            </a:r>
            <a:r>
              <a:rPr lang="en-GB" sz="1600" dirty="0" smtClean="0">
                <a:sym typeface="Wingdings" panose="05000000000000000000" pitchFamily="2" charset="2"/>
              </a:rPr>
              <a:t>HTC clusters</a:t>
            </a:r>
          </a:p>
          <a:p>
            <a:pPr marL="666750" lvl="1" indent="-266700"/>
            <a:r>
              <a:rPr lang="en-GB" sz="1600" dirty="0" smtClean="0">
                <a:sym typeface="Wingdings" panose="05000000000000000000" pitchFamily="2" charset="2"/>
              </a:rPr>
              <a:t>33 users since May (Public opening) </a:t>
            </a:r>
            <a:r>
              <a:rPr lang="en-GB" sz="1600" dirty="0" smtClean="0">
                <a:solidFill>
                  <a:srgbClr val="FF0000"/>
                </a:solidFill>
                <a:sym typeface="Wingdings"/>
              </a:rPr>
              <a:t> not sure this is good enough good to be mentioned</a:t>
            </a:r>
            <a:endParaRPr lang="en-GB" sz="1600" dirty="0" smtClean="0">
              <a:solidFill>
                <a:srgbClr val="FF0000"/>
              </a:solidFill>
              <a:sym typeface="Wingdings" panose="05000000000000000000" pitchFamily="2" charset="2"/>
            </a:endParaRPr>
          </a:p>
        </p:txBody>
      </p:sp>
      <p:sp>
        <p:nvSpPr>
          <p:cNvPr id="6"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Tree>
    <p:extLst>
      <p:ext uri="{BB962C8B-B14F-4D97-AF65-F5344CB8AC3E}">
        <p14:creationId xmlns:p14="http://schemas.microsoft.com/office/powerpoint/2010/main" val="2598483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Achieved maturity</a:t>
            </a:r>
            <a:br>
              <a:rPr lang="en-US" dirty="0" smtClean="0"/>
            </a:br>
            <a:r>
              <a:rPr lang="en-US" sz="1800" dirty="0" smtClean="0">
                <a:solidFill>
                  <a:srgbClr val="0066B0"/>
                </a:solidFill>
              </a:rPr>
              <a:t>(</a:t>
            </a:r>
            <a:r>
              <a:rPr lang="en-US" sz="2000" dirty="0">
                <a:solidFill>
                  <a:srgbClr val="0066B0"/>
                </a:solidFill>
              </a:rPr>
              <a:t>Described in details in </a:t>
            </a:r>
            <a:r>
              <a:rPr lang="en-US" sz="2000" dirty="0" smtClean="0">
                <a:solidFill>
                  <a:srgbClr val="0066B0"/>
                </a:solidFill>
              </a:rPr>
              <a:t>D2.14</a:t>
            </a:r>
            <a:r>
              <a:rPr lang="en-US" sz="1800" dirty="0" smtClean="0">
                <a:solidFill>
                  <a:srgbClr val="0066B0"/>
                </a:solidFill>
              </a:rPr>
              <a:t>)</a:t>
            </a:r>
            <a:endParaRPr lang="en-US" sz="1800" dirty="0">
              <a:solidFill>
                <a:srgbClr val="0066B0"/>
              </a:solidFill>
            </a:endParaRPr>
          </a:p>
        </p:txBody>
      </p:sp>
      <p:sp>
        <p:nvSpPr>
          <p:cNvPr id="4" name="Footer Placeholder 3"/>
          <p:cNvSpPr>
            <a:spLocks noGrp="1"/>
          </p:cNvSpPr>
          <p:nvPr>
            <p:ph type="ftr" sz="quarter" idx="11"/>
          </p:nvPr>
        </p:nvSpPr>
        <p:spPr>
          <a:xfrm>
            <a:off x="1187624" y="5805264"/>
            <a:ext cx="6768752" cy="365125"/>
          </a:xfrm>
        </p:spPr>
        <p:txBody>
          <a:bodyPr/>
          <a:lstStyle/>
          <a:p>
            <a:r>
              <a:rPr lang="en-GB" smtClean="0"/>
              <a:t>WP6 Knowledge Commons </a:t>
            </a:r>
            <a:endParaRPr lang="en-GB" dirty="0"/>
          </a:p>
        </p:txBody>
      </p:sp>
      <p:sp>
        <p:nvSpPr>
          <p:cNvPr id="24" name="Chevron 23"/>
          <p:cNvSpPr/>
          <p:nvPr/>
        </p:nvSpPr>
        <p:spPr>
          <a:xfrm>
            <a:off x="2339752" y="1196752"/>
            <a:ext cx="2280685"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2</a:t>
            </a:r>
          </a:p>
        </p:txBody>
      </p:sp>
      <p:sp>
        <p:nvSpPr>
          <p:cNvPr id="26" name="Chevron 25"/>
          <p:cNvSpPr/>
          <p:nvPr/>
        </p:nvSpPr>
        <p:spPr>
          <a:xfrm>
            <a:off x="4451555" y="1196752"/>
            <a:ext cx="2568717"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3</a:t>
            </a:r>
            <a:endParaRPr lang="en-GB" sz="3600" dirty="0">
              <a:solidFill>
                <a:schemeClr val="tx1"/>
              </a:solidFill>
            </a:endParaRPr>
          </a:p>
        </p:txBody>
      </p:sp>
      <p:sp>
        <p:nvSpPr>
          <p:cNvPr id="28" name="Chevron 27"/>
          <p:cNvSpPr/>
          <p:nvPr/>
        </p:nvSpPr>
        <p:spPr>
          <a:xfrm>
            <a:off x="6827819" y="1196752"/>
            <a:ext cx="2064661" cy="936104"/>
          </a:xfrm>
          <a:prstGeom prst="chevron">
            <a:avLst>
              <a:gd name="adj" fmla="val 409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4</a:t>
            </a:r>
            <a:endParaRPr lang="en-GB" sz="3600" dirty="0">
              <a:solidFill>
                <a:schemeClr val="tx1"/>
              </a:solidFill>
            </a:endParaRPr>
          </a:p>
        </p:txBody>
      </p:sp>
      <p:sp>
        <p:nvSpPr>
          <p:cNvPr id="32" name="TextBox 31"/>
          <p:cNvSpPr txBox="1"/>
          <p:nvPr/>
        </p:nvSpPr>
        <p:spPr>
          <a:xfrm>
            <a:off x="2627784" y="1794302"/>
            <a:ext cx="1627168" cy="338554"/>
          </a:xfrm>
          <a:prstGeom prst="rect">
            <a:avLst/>
          </a:prstGeom>
          <a:noFill/>
        </p:spPr>
        <p:txBody>
          <a:bodyPr wrap="none" rtlCol="0">
            <a:spAutoFit/>
          </a:bodyPr>
          <a:lstStyle/>
          <a:p>
            <a:r>
              <a:rPr lang="en-GB" sz="1600" dirty="0" smtClean="0"/>
              <a:t>Co-development.</a:t>
            </a:r>
            <a:endParaRPr lang="en-GB" sz="1600" dirty="0"/>
          </a:p>
        </p:txBody>
      </p:sp>
      <p:sp>
        <p:nvSpPr>
          <p:cNvPr id="34" name="TextBox 33"/>
          <p:cNvSpPr txBox="1"/>
          <p:nvPr/>
        </p:nvSpPr>
        <p:spPr>
          <a:xfrm>
            <a:off x="4670184" y="1794302"/>
            <a:ext cx="1990048" cy="338554"/>
          </a:xfrm>
          <a:prstGeom prst="rect">
            <a:avLst/>
          </a:prstGeom>
          <a:noFill/>
        </p:spPr>
        <p:txBody>
          <a:bodyPr wrap="none" rtlCol="0">
            <a:spAutoFit/>
          </a:bodyPr>
          <a:lstStyle/>
          <a:p>
            <a:pPr algn="ctr"/>
            <a:r>
              <a:rPr lang="en-GB" sz="1600" dirty="0" smtClean="0"/>
              <a:t>Prototype/pilot setup</a:t>
            </a:r>
            <a:endParaRPr lang="en-GB" sz="1600" dirty="0"/>
          </a:p>
        </p:txBody>
      </p:sp>
      <p:sp>
        <p:nvSpPr>
          <p:cNvPr id="36" name="TextBox 35"/>
          <p:cNvSpPr txBox="1"/>
          <p:nvPr/>
        </p:nvSpPr>
        <p:spPr>
          <a:xfrm>
            <a:off x="7011871" y="1772816"/>
            <a:ext cx="1616148" cy="338554"/>
          </a:xfrm>
          <a:prstGeom prst="rect">
            <a:avLst/>
          </a:prstGeom>
          <a:noFill/>
        </p:spPr>
        <p:txBody>
          <a:bodyPr wrap="none" rtlCol="0">
            <a:spAutoFit/>
          </a:bodyPr>
          <a:lstStyle/>
          <a:p>
            <a:r>
              <a:rPr lang="en-GB" sz="1600" dirty="0" smtClean="0"/>
              <a:t>Production setup</a:t>
            </a:r>
            <a:endParaRPr lang="en-GB" sz="1600" dirty="0"/>
          </a:p>
        </p:txBody>
      </p:sp>
      <p:sp>
        <p:nvSpPr>
          <p:cNvPr id="37" name="Chevron 36"/>
          <p:cNvSpPr/>
          <p:nvPr/>
        </p:nvSpPr>
        <p:spPr>
          <a:xfrm>
            <a:off x="251520" y="1196752"/>
            <a:ext cx="2267744"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1</a:t>
            </a:r>
          </a:p>
        </p:txBody>
      </p:sp>
      <p:sp>
        <p:nvSpPr>
          <p:cNvPr id="38" name="TextBox 37"/>
          <p:cNvSpPr txBox="1"/>
          <p:nvPr/>
        </p:nvSpPr>
        <p:spPr>
          <a:xfrm>
            <a:off x="539551" y="1794302"/>
            <a:ext cx="1686980" cy="338554"/>
          </a:xfrm>
          <a:prstGeom prst="rect">
            <a:avLst/>
          </a:prstGeom>
          <a:noFill/>
        </p:spPr>
        <p:txBody>
          <a:bodyPr wrap="none" rtlCol="0">
            <a:spAutoFit/>
          </a:bodyPr>
          <a:lstStyle/>
          <a:p>
            <a:r>
              <a:rPr lang="en-GB" sz="1600" dirty="0" smtClean="0"/>
              <a:t>Early engagement</a:t>
            </a:r>
            <a:endParaRPr lang="en-GB" sz="1600" dirty="0"/>
          </a:p>
        </p:txBody>
      </p:sp>
      <p:sp>
        <p:nvSpPr>
          <p:cNvPr id="39" name="Rectangular Callout 38"/>
          <p:cNvSpPr/>
          <p:nvPr/>
        </p:nvSpPr>
        <p:spPr>
          <a:xfrm>
            <a:off x="7236296" y="2420888"/>
            <a:ext cx="1656184" cy="2304256"/>
          </a:xfrm>
          <a:prstGeom prst="wedgeRectCallout">
            <a:avLst>
              <a:gd name="adj1" fmla="val -21908"/>
              <a:gd name="adj2" fmla="val -6577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5 new communities: </a:t>
            </a:r>
          </a:p>
          <a:p>
            <a:pPr marL="285750" indent="-101600">
              <a:buFont typeface="Arial"/>
              <a:buChar char="•"/>
            </a:pPr>
            <a:r>
              <a:rPr lang="en-US" sz="1200" dirty="0" smtClean="0">
                <a:solidFill>
                  <a:schemeClr val="tx1"/>
                </a:solidFill>
              </a:rPr>
              <a:t>D4Science</a:t>
            </a:r>
          </a:p>
          <a:p>
            <a:pPr marL="285750" indent="-101600">
              <a:buFont typeface="Arial"/>
              <a:buChar char="•"/>
            </a:pPr>
            <a:r>
              <a:rPr lang="en-US" sz="1200" dirty="0" err="1" smtClean="0">
                <a:solidFill>
                  <a:schemeClr val="tx1"/>
                </a:solidFill>
              </a:rPr>
              <a:t>ExTRAS</a:t>
            </a:r>
            <a:endParaRPr lang="en-US" sz="1200" dirty="0" smtClean="0">
              <a:solidFill>
                <a:schemeClr val="tx1"/>
              </a:solidFill>
            </a:endParaRPr>
          </a:p>
          <a:p>
            <a:pPr marL="285750" indent="-101600">
              <a:buFont typeface="Arial"/>
              <a:buChar char="•"/>
            </a:pPr>
            <a:r>
              <a:rPr lang="en-US" sz="1200" dirty="0" smtClean="0">
                <a:solidFill>
                  <a:schemeClr val="tx1"/>
                </a:solidFill>
              </a:rPr>
              <a:t>NBIS</a:t>
            </a:r>
          </a:p>
          <a:p>
            <a:pPr marL="285750" indent="-101600">
              <a:buFont typeface="Arial"/>
              <a:buChar char="•"/>
            </a:pPr>
            <a:r>
              <a:rPr lang="en-US" sz="1200" dirty="0" err="1" smtClean="0">
                <a:solidFill>
                  <a:schemeClr val="tx1"/>
                </a:solidFill>
              </a:rPr>
              <a:t>PeachNote</a:t>
            </a:r>
            <a:endParaRPr lang="en-US" sz="1200" dirty="0" smtClean="0">
              <a:solidFill>
                <a:schemeClr val="tx1"/>
              </a:solidFill>
            </a:endParaRPr>
          </a:p>
          <a:p>
            <a:pPr marL="285750" indent="-101600">
              <a:buFont typeface="Arial"/>
              <a:buChar char="•"/>
            </a:pPr>
            <a:r>
              <a:rPr lang="en-US" sz="1200" dirty="0" smtClean="0">
                <a:solidFill>
                  <a:schemeClr val="tx1"/>
                </a:solidFill>
              </a:rPr>
              <a:t>VIP</a:t>
            </a:r>
          </a:p>
          <a:p>
            <a:endParaRPr lang="en-US" sz="1200" dirty="0" smtClean="0">
              <a:solidFill>
                <a:schemeClr val="tx1"/>
              </a:solidFill>
            </a:endParaRPr>
          </a:p>
          <a:p>
            <a:r>
              <a:rPr lang="en-US" sz="1200" dirty="0" smtClean="0">
                <a:solidFill>
                  <a:srgbClr val="948A54"/>
                </a:solidFill>
              </a:rPr>
              <a:t>4 CCs:</a:t>
            </a:r>
          </a:p>
          <a:p>
            <a:pPr marL="285750" indent="-101600">
              <a:buFont typeface="Arial"/>
              <a:buChar char="•"/>
            </a:pPr>
            <a:r>
              <a:rPr lang="en-US" sz="1200" dirty="0" smtClean="0">
                <a:solidFill>
                  <a:srgbClr val="948A54"/>
                </a:solidFill>
              </a:rPr>
              <a:t>DARIAH</a:t>
            </a:r>
          </a:p>
          <a:p>
            <a:pPr marL="285750" indent="-101600">
              <a:buFont typeface="Arial"/>
              <a:buChar char="•"/>
            </a:pPr>
            <a:r>
              <a:rPr lang="en-US" sz="1200" dirty="0" smtClean="0">
                <a:solidFill>
                  <a:srgbClr val="948A54"/>
                </a:solidFill>
              </a:rPr>
              <a:t>Disaster </a:t>
            </a:r>
            <a:r>
              <a:rPr lang="en-US" sz="1200" dirty="0" err="1" smtClean="0">
                <a:solidFill>
                  <a:srgbClr val="948A54"/>
                </a:solidFill>
              </a:rPr>
              <a:t>Mit</a:t>
            </a:r>
            <a:r>
              <a:rPr lang="en-US" sz="1200" dirty="0" smtClean="0">
                <a:solidFill>
                  <a:srgbClr val="948A54"/>
                </a:solidFill>
              </a:rPr>
              <a:t>.</a:t>
            </a:r>
          </a:p>
          <a:p>
            <a:pPr marL="285750" indent="-101600">
              <a:buFont typeface="Arial"/>
              <a:buChar char="•"/>
            </a:pPr>
            <a:r>
              <a:rPr lang="en-US" sz="1200" dirty="0" err="1" smtClean="0">
                <a:solidFill>
                  <a:srgbClr val="948A54"/>
                </a:solidFill>
              </a:rPr>
              <a:t>LifeWatch</a:t>
            </a:r>
            <a:endParaRPr lang="en-US" sz="1200" dirty="0" smtClean="0">
              <a:solidFill>
                <a:srgbClr val="948A54"/>
              </a:solidFill>
            </a:endParaRPr>
          </a:p>
          <a:p>
            <a:pPr marL="285750" indent="-101600">
              <a:buFont typeface="Arial"/>
              <a:buChar char="•"/>
            </a:pPr>
            <a:r>
              <a:rPr lang="en-US" sz="1200" dirty="0" err="1" smtClean="0">
                <a:solidFill>
                  <a:srgbClr val="948A54"/>
                </a:solidFill>
              </a:rPr>
              <a:t>MoBrain</a:t>
            </a:r>
            <a:endParaRPr lang="en-US" sz="1200" dirty="0" smtClean="0">
              <a:solidFill>
                <a:srgbClr val="948A54"/>
              </a:solidFill>
            </a:endParaRPr>
          </a:p>
        </p:txBody>
      </p:sp>
      <p:sp>
        <p:nvSpPr>
          <p:cNvPr id="40" name="Rectangular Callout 39"/>
          <p:cNvSpPr/>
          <p:nvPr/>
        </p:nvSpPr>
        <p:spPr>
          <a:xfrm>
            <a:off x="4860032" y="2420888"/>
            <a:ext cx="1728192" cy="2880320"/>
          </a:xfrm>
          <a:prstGeom prst="wedgeRectCallout">
            <a:avLst>
              <a:gd name="adj1" fmla="val -23254"/>
              <a:gd name="adj2" fmla="val -6218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7 new communities: </a:t>
            </a:r>
          </a:p>
          <a:p>
            <a:pPr marL="285750" indent="-101600">
              <a:buFont typeface="Arial"/>
              <a:buChar char="•"/>
            </a:pPr>
            <a:r>
              <a:rPr lang="en-US" sz="1200" dirty="0" err="1" smtClean="0">
                <a:solidFill>
                  <a:schemeClr val="tx1"/>
                </a:solidFill>
              </a:rPr>
              <a:t>BioExcel</a:t>
            </a:r>
            <a:endParaRPr lang="en-US" sz="1200" dirty="0" smtClean="0">
              <a:solidFill>
                <a:schemeClr val="tx1"/>
              </a:solidFill>
            </a:endParaRPr>
          </a:p>
          <a:p>
            <a:pPr marL="285750" indent="-101600">
              <a:buFont typeface="Arial"/>
              <a:buChar char="•"/>
            </a:pPr>
            <a:r>
              <a:rPr lang="en-US" sz="1200" dirty="0" err="1" smtClean="0">
                <a:solidFill>
                  <a:schemeClr val="tx1"/>
                </a:solidFill>
              </a:rPr>
              <a:t>BioISI</a:t>
            </a:r>
            <a:endParaRPr lang="en-US" sz="1200" dirty="0" smtClean="0">
              <a:solidFill>
                <a:schemeClr val="tx1"/>
              </a:solidFill>
            </a:endParaRPr>
          </a:p>
          <a:p>
            <a:pPr marL="285750" indent="-101600">
              <a:buFont typeface="Arial"/>
              <a:buChar char="•"/>
            </a:pPr>
            <a:r>
              <a:rPr lang="en-US" sz="1200" dirty="0" smtClean="0">
                <a:solidFill>
                  <a:schemeClr val="tx1"/>
                </a:solidFill>
              </a:rPr>
              <a:t>EMSO</a:t>
            </a:r>
          </a:p>
          <a:p>
            <a:pPr marL="285750" indent="-101600">
              <a:buFont typeface="Arial"/>
              <a:buChar char="•"/>
            </a:pPr>
            <a:r>
              <a:rPr lang="en-US" sz="1200" dirty="0" smtClean="0">
                <a:solidFill>
                  <a:schemeClr val="tx1"/>
                </a:solidFill>
              </a:rPr>
              <a:t>ENES</a:t>
            </a:r>
          </a:p>
          <a:p>
            <a:pPr marL="285750" indent="-101600">
              <a:buFont typeface="Arial"/>
              <a:buChar char="•"/>
            </a:pPr>
            <a:r>
              <a:rPr lang="en-US" sz="1200" dirty="0" smtClean="0">
                <a:solidFill>
                  <a:schemeClr val="tx1"/>
                </a:solidFill>
              </a:rPr>
              <a:t>Euro-Argo</a:t>
            </a:r>
          </a:p>
          <a:p>
            <a:pPr marL="285750" indent="-101600">
              <a:buFont typeface="Arial"/>
              <a:buChar char="•"/>
            </a:pPr>
            <a:r>
              <a:rPr lang="en-US" sz="1200" dirty="0" smtClean="0">
                <a:solidFill>
                  <a:schemeClr val="tx1"/>
                </a:solidFill>
              </a:rPr>
              <a:t>ESA TEPs</a:t>
            </a:r>
          </a:p>
          <a:p>
            <a:pPr marL="285750" indent="-101600">
              <a:buFont typeface="Arial"/>
              <a:buChar char="•"/>
            </a:pPr>
            <a:r>
              <a:rPr lang="en-US" sz="1200" dirty="0" smtClean="0">
                <a:solidFill>
                  <a:schemeClr val="tx1"/>
                </a:solidFill>
              </a:rPr>
              <a:t>ICOS</a:t>
            </a:r>
          </a:p>
          <a:p>
            <a:pPr marL="285750" indent="-101600">
              <a:buFont typeface="Arial"/>
              <a:buChar char="•"/>
            </a:pPr>
            <a:r>
              <a:rPr lang="en-US" sz="1200" dirty="0" err="1" smtClean="0">
                <a:solidFill>
                  <a:schemeClr val="tx1"/>
                </a:solidFill>
              </a:rPr>
              <a:t>OpenDreamKit</a:t>
            </a:r>
            <a:r>
              <a:rPr lang="en-US" sz="1200" dirty="0" smtClean="0">
                <a:solidFill>
                  <a:schemeClr val="tx1"/>
                </a:solidFill>
              </a:rPr>
              <a:t> VRE</a:t>
            </a:r>
          </a:p>
          <a:p>
            <a:endParaRPr lang="en-US" sz="1200" dirty="0" smtClean="0">
              <a:solidFill>
                <a:schemeClr val="tx1"/>
              </a:solidFill>
            </a:endParaRPr>
          </a:p>
          <a:p>
            <a:r>
              <a:rPr lang="en-US" sz="1200" dirty="0" smtClean="0">
                <a:solidFill>
                  <a:schemeClr val="bg2">
                    <a:lumMod val="50000"/>
                  </a:schemeClr>
                </a:solidFill>
              </a:rPr>
              <a:t>4 CCs:</a:t>
            </a:r>
          </a:p>
          <a:p>
            <a:pPr marL="285750" indent="-101600">
              <a:buFont typeface="Arial"/>
              <a:buChar char="•"/>
            </a:pPr>
            <a:r>
              <a:rPr lang="en-US" sz="1200" dirty="0" smtClean="0">
                <a:solidFill>
                  <a:schemeClr val="bg2">
                    <a:lumMod val="50000"/>
                  </a:schemeClr>
                </a:solidFill>
              </a:rPr>
              <a:t>BBMRI</a:t>
            </a:r>
          </a:p>
          <a:p>
            <a:pPr marL="285750" indent="-101600">
              <a:buFont typeface="Arial"/>
              <a:buChar char="•"/>
            </a:pPr>
            <a:r>
              <a:rPr lang="en-US" sz="1200" dirty="0" smtClean="0">
                <a:solidFill>
                  <a:schemeClr val="bg2">
                    <a:lumMod val="50000"/>
                  </a:schemeClr>
                </a:solidFill>
              </a:rPr>
              <a:t>ELIXIR</a:t>
            </a:r>
          </a:p>
          <a:p>
            <a:pPr marL="285750" indent="-101600">
              <a:buFont typeface="Arial"/>
              <a:buChar char="•"/>
            </a:pPr>
            <a:r>
              <a:rPr lang="en-US" sz="1200" dirty="0" smtClean="0">
                <a:solidFill>
                  <a:schemeClr val="bg2">
                    <a:lumMod val="50000"/>
                  </a:schemeClr>
                </a:solidFill>
              </a:rPr>
              <a:t>EPOS</a:t>
            </a:r>
          </a:p>
          <a:p>
            <a:pPr marL="285750" indent="-101600">
              <a:buFont typeface="Arial"/>
              <a:buChar char="•"/>
            </a:pPr>
            <a:r>
              <a:rPr lang="en-US" sz="1200" dirty="0" smtClean="0">
                <a:solidFill>
                  <a:schemeClr val="bg2">
                    <a:lumMod val="50000"/>
                  </a:schemeClr>
                </a:solidFill>
              </a:rPr>
              <a:t>EISCAT_3D</a:t>
            </a:r>
          </a:p>
        </p:txBody>
      </p:sp>
      <p:sp>
        <p:nvSpPr>
          <p:cNvPr id="42" name="Rectangular Callout 41"/>
          <p:cNvSpPr/>
          <p:nvPr/>
        </p:nvSpPr>
        <p:spPr>
          <a:xfrm>
            <a:off x="2627784" y="2420888"/>
            <a:ext cx="1512168" cy="1584176"/>
          </a:xfrm>
          <a:prstGeom prst="wedgeRectCallout">
            <a:avLst>
              <a:gd name="adj1" fmla="val -21972"/>
              <a:gd name="adj2" fmla="val -71365"/>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5 new communities: </a:t>
            </a:r>
          </a:p>
          <a:p>
            <a:pPr marL="271463" indent="-87313">
              <a:buFont typeface="Arial"/>
              <a:buChar char="•"/>
            </a:pPr>
            <a:r>
              <a:rPr lang="en-US" sz="1200" dirty="0" err="1">
                <a:solidFill>
                  <a:schemeClr val="tx1"/>
                </a:solidFill>
              </a:rPr>
              <a:t>BigDataEurope</a:t>
            </a:r>
            <a:endParaRPr lang="en-US" sz="1200" dirty="0">
              <a:solidFill>
                <a:schemeClr val="tx1"/>
              </a:solidFill>
            </a:endParaRPr>
          </a:p>
          <a:p>
            <a:pPr marL="271463" indent="-87313">
              <a:buFont typeface="Arial"/>
              <a:buChar char="•"/>
            </a:pPr>
            <a:r>
              <a:rPr lang="en-US" sz="1200" dirty="0" err="1">
                <a:solidFill>
                  <a:schemeClr val="tx1"/>
                </a:solidFill>
              </a:rPr>
              <a:t>EuroBioImaging</a:t>
            </a:r>
            <a:endParaRPr lang="en-US" sz="1200" dirty="0">
              <a:solidFill>
                <a:schemeClr val="tx1"/>
              </a:solidFill>
            </a:endParaRPr>
          </a:p>
          <a:p>
            <a:pPr marL="271463" indent="-87313">
              <a:buFont typeface="Arial"/>
              <a:buChar char="•"/>
            </a:pPr>
            <a:r>
              <a:rPr lang="en-US" sz="1200" dirty="0" smtClean="0">
                <a:solidFill>
                  <a:schemeClr val="tx1"/>
                </a:solidFill>
              </a:rPr>
              <a:t>CLL research initiative</a:t>
            </a:r>
            <a:endParaRPr lang="en-US" sz="1200" dirty="0">
              <a:solidFill>
                <a:schemeClr val="tx1"/>
              </a:solidFill>
            </a:endParaRPr>
          </a:p>
          <a:p>
            <a:pPr marL="271463" indent="-87313">
              <a:buFont typeface="Arial"/>
              <a:buChar char="•"/>
            </a:pPr>
            <a:r>
              <a:rPr lang="en-US" sz="1200" dirty="0">
                <a:solidFill>
                  <a:schemeClr val="tx1"/>
                </a:solidFill>
              </a:rPr>
              <a:t>Multi Scale </a:t>
            </a:r>
            <a:r>
              <a:rPr lang="en-US" sz="1200" dirty="0" smtClean="0">
                <a:solidFill>
                  <a:schemeClr val="tx1"/>
                </a:solidFill>
              </a:rPr>
              <a:t>Genomics VRE</a:t>
            </a:r>
            <a:endParaRPr lang="en-US" sz="1200" dirty="0">
              <a:solidFill>
                <a:schemeClr val="tx1"/>
              </a:solidFill>
            </a:endParaRPr>
          </a:p>
          <a:p>
            <a:pPr marL="271463" indent="-87313">
              <a:buFont typeface="Arial"/>
              <a:buChar char="•"/>
            </a:pPr>
            <a:r>
              <a:rPr lang="en-US" sz="1200" dirty="0" err="1" smtClean="0">
                <a:solidFill>
                  <a:schemeClr val="tx1"/>
                </a:solidFill>
              </a:rPr>
              <a:t>PhenoMeNal</a:t>
            </a:r>
            <a:endParaRPr lang="en-US" sz="1200" dirty="0" smtClean="0">
              <a:solidFill>
                <a:schemeClr val="tx1"/>
              </a:solidFill>
            </a:endParaRPr>
          </a:p>
        </p:txBody>
      </p:sp>
      <p:sp>
        <p:nvSpPr>
          <p:cNvPr id="43" name="Rectangular Callout 42"/>
          <p:cNvSpPr/>
          <p:nvPr/>
        </p:nvSpPr>
        <p:spPr>
          <a:xfrm>
            <a:off x="467544" y="2420888"/>
            <a:ext cx="1512168" cy="3744416"/>
          </a:xfrm>
          <a:prstGeom prst="wedgeRectCallout">
            <a:avLst>
              <a:gd name="adj1" fmla="val -21331"/>
              <a:gd name="adj2" fmla="val -5893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15 new communities: </a:t>
            </a:r>
          </a:p>
          <a:p>
            <a:pPr marL="271463" indent="-87313">
              <a:buFont typeface="Arial"/>
              <a:buChar char="•"/>
            </a:pPr>
            <a:r>
              <a:rPr lang="en-US" sz="1200" dirty="0">
                <a:solidFill>
                  <a:schemeClr val="tx1"/>
                </a:solidFill>
              </a:rPr>
              <a:t>ACTRIS</a:t>
            </a:r>
          </a:p>
          <a:p>
            <a:pPr marL="271463" indent="-87313">
              <a:buFont typeface="Arial"/>
              <a:buChar char="•"/>
            </a:pPr>
            <a:r>
              <a:rPr lang="en-US" sz="1200" dirty="0" smtClean="0">
                <a:solidFill>
                  <a:schemeClr val="tx1"/>
                </a:solidFill>
              </a:rPr>
              <a:t>Agricultural sc.(</a:t>
            </a:r>
            <a:r>
              <a:rPr lang="en-US" sz="1200" dirty="0">
                <a:solidFill>
                  <a:schemeClr val="tx1"/>
                </a:solidFill>
              </a:rPr>
              <a:t>AGINFRA+)</a:t>
            </a:r>
          </a:p>
          <a:p>
            <a:pPr marL="271463" indent="-87313">
              <a:buFont typeface="Arial"/>
              <a:buChar char="•"/>
            </a:pPr>
            <a:r>
              <a:rPr lang="en-US" sz="1200" dirty="0" err="1">
                <a:solidFill>
                  <a:schemeClr val="tx1"/>
                </a:solidFill>
              </a:rPr>
              <a:t>AnaEE</a:t>
            </a:r>
            <a:endParaRPr lang="en-US" sz="1200" dirty="0">
              <a:solidFill>
                <a:schemeClr val="tx1"/>
              </a:solidFill>
            </a:endParaRPr>
          </a:p>
          <a:p>
            <a:pPr marL="271463" indent="-87313">
              <a:buFont typeface="Arial"/>
              <a:buChar char="•"/>
            </a:pPr>
            <a:r>
              <a:rPr lang="en-US" sz="1200" dirty="0">
                <a:solidFill>
                  <a:schemeClr val="tx1"/>
                </a:solidFill>
              </a:rPr>
              <a:t>Blue Cloud institutes</a:t>
            </a:r>
          </a:p>
          <a:p>
            <a:pPr marL="271463" indent="-87313">
              <a:buFont typeface="Arial"/>
              <a:buChar char="•"/>
            </a:pPr>
            <a:r>
              <a:rPr lang="en-US" sz="1200" dirty="0">
                <a:solidFill>
                  <a:schemeClr val="tx1"/>
                </a:solidFill>
              </a:rPr>
              <a:t>CESSDA</a:t>
            </a:r>
          </a:p>
          <a:p>
            <a:pPr marL="271463" indent="-87313">
              <a:buFont typeface="Arial"/>
              <a:buChar char="•"/>
            </a:pPr>
            <a:r>
              <a:rPr lang="en-US" sz="1200" dirty="0">
                <a:solidFill>
                  <a:schemeClr val="tx1"/>
                </a:solidFill>
              </a:rPr>
              <a:t>DANUBIUS</a:t>
            </a:r>
          </a:p>
          <a:p>
            <a:pPr marL="271463" indent="-87313">
              <a:buFont typeface="Arial"/>
              <a:buChar char="•"/>
            </a:pPr>
            <a:r>
              <a:rPr lang="en-US" sz="1200" dirty="0">
                <a:solidFill>
                  <a:schemeClr val="tx1"/>
                </a:solidFill>
              </a:rPr>
              <a:t>EBMRC</a:t>
            </a:r>
          </a:p>
          <a:p>
            <a:pPr marL="271463" indent="-87313">
              <a:buFont typeface="Arial"/>
              <a:buChar char="•"/>
            </a:pPr>
            <a:r>
              <a:rPr lang="en-US" sz="1200" dirty="0" smtClean="0">
                <a:solidFill>
                  <a:schemeClr val="tx1"/>
                </a:solidFill>
              </a:rPr>
              <a:t>ELI (</a:t>
            </a:r>
            <a:r>
              <a:rPr lang="en-US" sz="1200" dirty="0" err="1" smtClean="0">
                <a:solidFill>
                  <a:schemeClr val="tx1"/>
                </a:solidFill>
              </a:rPr>
              <a:t>ELItrans</a:t>
            </a:r>
            <a:r>
              <a:rPr lang="en-US" sz="1200" dirty="0" smtClean="0">
                <a:solidFill>
                  <a:schemeClr val="tx1"/>
                </a:solidFill>
              </a:rPr>
              <a:t>)</a:t>
            </a:r>
            <a:endParaRPr lang="en-US" sz="1200" dirty="0">
              <a:solidFill>
                <a:schemeClr val="tx1"/>
              </a:solidFill>
            </a:endParaRPr>
          </a:p>
          <a:p>
            <a:pPr marL="271463" indent="-87313">
              <a:buFont typeface="Arial"/>
              <a:buChar char="•"/>
            </a:pPr>
            <a:r>
              <a:rPr lang="en-US" sz="1200" dirty="0">
                <a:solidFill>
                  <a:schemeClr val="tx1"/>
                </a:solidFill>
              </a:rPr>
              <a:t>EMPHASIS</a:t>
            </a:r>
          </a:p>
          <a:p>
            <a:pPr marL="271463" indent="-87313">
              <a:buFont typeface="Arial"/>
              <a:buChar char="•"/>
            </a:pPr>
            <a:r>
              <a:rPr lang="en-US" sz="1200" dirty="0">
                <a:solidFill>
                  <a:schemeClr val="tx1"/>
                </a:solidFill>
              </a:rPr>
              <a:t>EODC</a:t>
            </a:r>
          </a:p>
          <a:p>
            <a:pPr marL="271463" indent="-87313">
              <a:buFont typeface="Arial"/>
              <a:buChar char="•"/>
            </a:pPr>
            <a:r>
              <a:rPr lang="en-US" sz="1200" dirty="0">
                <a:solidFill>
                  <a:schemeClr val="tx1"/>
                </a:solidFill>
              </a:rPr>
              <a:t>Human Brain Project</a:t>
            </a:r>
          </a:p>
          <a:p>
            <a:pPr marL="271463" indent="-87313">
              <a:buFont typeface="Arial"/>
              <a:buChar char="•"/>
            </a:pPr>
            <a:r>
              <a:rPr lang="en-US" sz="1200" dirty="0">
                <a:solidFill>
                  <a:schemeClr val="tx1"/>
                </a:solidFill>
              </a:rPr>
              <a:t>KM3Net</a:t>
            </a:r>
          </a:p>
          <a:p>
            <a:pPr marL="271463" indent="-87313">
              <a:buFont typeface="Arial"/>
              <a:buChar char="•"/>
            </a:pPr>
            <a:r>
              <a:rPr lang="en-US" sz="1200" dirty="0">
                <a:solidFill>
                  <a:schemeClr val="tx1"/>
                </a:solidFill>
              </a:rPr>
              <a:t>LTER</a:t>
            </a:r>
          </a:p>
          <a:p>
            <a:pPr marL="271463" indent="-87313">
              <a:buFont typeface="Arial"/>
              <a:buChar char="•"/>
            </a:pPr>
            <a:r>
              <a:rPr lang="en-US" sz="1200" dirty="0">
                <a:solidFill>
                  <a:schemeClr val="tx1"/>
                </a:solidFill>
              </a:rPr>
              <a:t>SKA (AENEAS)</a:t>
            </a:r>
          </a:p>
          <a:p>
            <a:pPr marL="271463" indent="-87313">
              <a:buFont typeface="Arial"/>
              <a:buChar char="•"/>
            </a:pPr>
            <a:r>
              <a:rPr lang="en-US" sz="1200" dirty="0">
                <a:solidFill>
                  <a:schemeClr val="tx1"/>
                </a:solidFill>
              </a:rPr>
              <a:t>Virgo and LIGO</a:t>
            </a:r>
            <a:endParaRPr lang="en-US" sz="1200" dirty="0" smtClean="0">
              <a:solidFill>
                <a:schemeClr val="tx1"/>
              </a:solidFill>
            </a:endParaRPr>
          </a:p>
        </p:txBody>
      </p:sp>
      <p:sp>
        <p:nvSpPr>
          <p:cNvPr id="16" name="Rectangle 15"/>
          <p:cNvSpPr/>
          <p:nvPr/>
        </p:nvSpPr>
        <p:spPr>
          <a:xfrm>
            <a:off x="5753452" y="3584049"/>
            <a:ext cx="1338828"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TS in </a:t>
            </a:r>
            <a:r>
              <a:rPr lang="en-US" sz="1200" b="1" dirty="0">
                <a:solidFill>
                  <a:schemeClr val="bg1">
                    <a:lumMod val="65000"/>
                  </a:schemeClr>
                </a:solidFill>
              </a:rPr>
              <a:t>EOSC-hub</a:t>
            </a:r>
          </a:p>
        </p:txBody>
      </p:sp>
      <p:sp>
        <p:nvSpPr>
          <p:cNvPr id="17" name="Rectangle 16"/>
          <p:cNvSpPr/>
          <p:nvPr/>
        </p:nvSpPr>
        <p:spPr>
          <a:xfrm>
            <a:off x="5753452" y="3212976"/>
            <a:ext cx="1338828"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TS in </a:t>
            </a:r>
            <a:r>
              <a:rPr lang="en-US" sz="1200" b="1" dirty="0">
                <a:solidFill>
                  <a:schemeClr val="bg1">
                    <a:lumMod val="65000"/>
                  </a:schemeClr>
                </a:solidFill>
              </a:rPr>
              <a:t>EOSC-hub</a:t>
            </a:r>
          </a:p>
        </p:txBody>
      </p:sp>
      <p:sp>
        <p:nvSpPr>
          <p:cNvPr id="18" name="Rectangle 17"/>
          <p:cNvSpPr/>
          <p:nvPr/>
        </p:nvSpPr>
        <p:spPr>
          <a:xfrm>
            <a:off x="5580112" y="3717032"/>
            <a:ext cx="1364476"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CC in </a:t>
            </a:r>
            <a:r>
              <a:rPr lang="en-US" sz="1200" b="1" dirty="0">
                <a:solidFill>
                  <a:schemeClr val="bg1">
                    <a:lumMod val="65000"/>
                  </a:schemeClr>
                </a:solidFill>
              </a:rPr>
              <a:t>EOSC-hub</a:t>
            </a:r>
          </a:p>
        </p:txBody>
      </p:sp>
      <p:sp>
        <p:nvSpPr>
          <p:cNvPr id="19" name="Rectangle 18"/>
          <p:cNvSpPr/>
          <p:nvPr/>
        </p:nvSpPr>
        <p:spPr>
          <a:xfrm>
            <a:off x="5783312" y="3368025"/>
            <a:ext cx="1364476" cy="276999"/>
          </a:xfrm>
          <a:prstGeom prst="rect">
            <a:avLst/>
          </a:prstGeom>
        </p:spPr>
        <p:txBody>
          <a:bodyPr wrap="none">
            <a:spAutoFit/>
          </a:bodyPr>
          <a:lstStyle/>
          <a:p>
            <a:pPr algn="ctr"/>
            <a:r>
              <a:rPr lang="en-US" sz="1200" b="1" dirty="0" smtClean="0">
                <a:solidFill>
                  <a:schemeClr val="bg1">
                    <a:lumMod val="65000"/>
                  </a:schemeClr>
                </a:solidFill>
                <a:sym typeface="Wingdings"/>
              </a:rPr>
              <a:t> </a:t>
            </a:r>
            <a:r>
              <a:rPr lang="en-US" sz="1200" b="1" dirty="0" smtClean="0">
                <a:solidFill>
                  <a:schemeClr val="bg1">
                    <a:lumMod val="65000"/>
                  </a:schemeClr>
                </a:solidFill>
              </a:rPr>
              <a:t>CC in </a:t>
            </a:r>
            <a:r>
              <a:rPr lang="en-US" sz="1200" b="1" dirty="0">
                <a:solidFill>
                  <a:schemeClr val="bg1">
                    <a:lumMod val="65000"/>
                  </a:schemeClr>
                </a:solidFill>
              </a:rPr>
              <a:t>EOSC-hub</a:t>
            </a:r>
          </a:p>
        </p:txBody>
      </p:sp>
    </p:spTree>
    <p:extLst>
      <p:ext uri="{BB962C8B-B14F-4D97-AF65-F5344CB8AC3E}">
        <p14:creationId xmlns:p14="http://schemas.microsoft.com/office/powerpoint/2010/main" val="38263974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hevron 26"/>
          <p:cNvSpPr/>
          <p:nvPr/>
        </p:nvSpPr>
        <p:spPr>
          <a:xfrm>
            <a:off x="2388189" y="3068960"/>
            <a:ext cx="2280685"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2</a:t>
            </a:r>
          </a:p>
        </p:txBody>
      </p:sp>
      <p:sp>
        <p:nvSpPr>
          <p:cNvPr id="32" name="Chevron 31"/>
          <p:cNvSpPr/>
          <p:nvPr/>
        </p:nvSpPr>
        <p:spPr>
          <a:xfrm>
            <a:off x="4499992" y="3068960"/>
            <a:ext cx="2568717"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3</a:t>
            </a:r>
            <a:endParaRPr lang="en-GB" sz="3600" dirty="0">
              <a:solidFill>
                <a:schemeClr val="tx1"/>
              </a:solidFill>
            </a:endParaRPr>
          </a:p>
        </p:txBody>
      </p:sp>
      <p:sp>
        <p:nvSpPr>
          <p:cNvPr id="33" name="Chevron 32"/>
          <p:cNvSpPr/>
          <p:nvPr/>
        </p:nvSpPr>
        <p:spPr>
          <a:xfrm>
            <a:off x="6876256" y="3068960"/>
            <a:ext cx="2064661" cy="936104"/>
          </a:xfrm>
          <a:prstGeom prst="chevron">
            <a:avLst>
              <a:gd name="adj" fmla="val 409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4</a:t>
            </a:r>
            <a:endParaRPr lang="en-GB" sz="3600" dirty="0">
              <a:solidFill>
                <a:schemeClr val="tx1"/>
              </a:solidFill>
            </a:endParaRPr>
          </a:p>
        </p:txBody>
      </p:sp>
      <p:sp>
        <p:nvSpPr>
          <p:cNvPr id="34" name="TextBox 33"/>
          <p:cNvSpPr txBox="1"/>
          <p:nvPr/>
        </p:nvSpPr>
        <p:spPr>
          <a:xfrm>
            <a:off x="2676221" y="3666510"/>
            <a:ext cx="1627168" cy="338554"/>
          </a:xfrm>
          <a:prstGeom prst="rect">
            <a:avLst/>
          </a:prstGeom>
          <a:noFill/>
        </p:spPr>
        <p:txBody>
          <a:bodyPr wrap="none" rtlCol="0">
            <a:spAutoFit/>
          </a:bodyPr>
          <a:lstStyle/>
          <a:p>
            <a:r>
              <a:rPr lang="en-GB" sz="1600" dirty="0" smtClean="0"/>
              <a:t>Co-development.</a:t>
            </a:r>
            <a:endParaRPr lang="en-GB" sz="1600" dirty="0"/>
          </a:p>
        </p:txBody>
      </p:sp>
      <p:sp>
        <p:nvSpPr>
          <p:cNvPr id="35" name="TextBox 34"/>
          <p:cNvSpPr txBox="1"/>
          <p:nvPr/>
        </p:nvSpPr>
        <p:spPr>
          <a:xfrm>
            <a:off x="4718621" y="3666510"/>
            <a:ext cx="1990048" cy="338554"/>
          </a:xfrm>
          <a:prstGeom prst="rect">
            <a:avLst/>
          </a:prstGeom>
          <a:noFill/>
        </p:spPr>
        <p:txBody>
          <a:bodyPr wrap="none" rtlCol="0">
            <a:spAutoFit/>
          </a:bodyPr>
          <a:lstStyle/>
          <a:p>
            <a:pPr algn="ctr"/>
            <a:r>
              <a:rPr lang="en-GB" sz="1600" dirty="0" smtClean="0"/>
              <a:t>Prototype/pilot setup</a:t>
            </a:r>
            <a:endParaRPr lang="en-GB" sz="1600" dirty="0"/>
          </a:p>
        </p:txBody>
      </p:sp>
      <p:sp>
        <p:nvSpPr>
          <p:cNvPr id="36" name="TextBox 35"/>
          <p:cNvSpPr txBox="1"/>
          <p:nvPr/>
        </p:nvSpPr>
        <p:spPr>
          <a:xfrm>
            <a:off x="7060308" y="3645024"/>
            <a:ext cx="1616148" cy="338554"/>
          </a:xfrm>
          <a:prstGeom prst="rect">
            <a:avLst/>
          </a:prstGeom>
          <a:noFill/>
        </p:spPr>
        <p:txBody>
          <a:bodyPr wrap="none" rtlCol="0">
            <a:spAutoFit/>
          </a:bodyPr>
          <a:lstStyle/>
          <a:p>
            <a:r>
              <a:rPr lang="en-GB" sz="1600" dirty="0" smtClean="0"/>
              <a:t>Production setup</a:t>
            </a:r>
            <a:endParaRPr lang="en-GB" sz="1600" dirty="0"/>
          </a:p>
        </p:txBody>
      </p:sp>
      <p:sp>
        <p:nvSpPr>
          <p:cNvPr id="37" name="Chevron 36"/>
          <p:cNvSpPr/>
          <p:nvPr/>
        </p:nvSpPr>
        <p:spPr>
          <a:xfrm>
            <a:off x="299957" y="3068960"/>
            <a:ext cx="2267744" cy="936104"/>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600" dirty="0" smtClean="0">
                <a:solidFill>
                  <a:schemeClr val="tx1"/>
                </a:solidFill>
              </a:rPr>
              <a:t>1</a:t>
            </a:r>
          </a:p>
        </p:txBody>
      </p:sp>
      <p:sp>
        <p:nvSpPr>
          <p:cNvPr id="38" name="TextBox 37"/>
          <p:cNvSpPr txBox="1"/>
          <p:nvPr/>
        </p:nvSpPr>
        <p:spPr>
          <a:xfrm>
            <a:off x="587988" y="3666510"/>
            <a:ext cx="1686980" cy="338554"/>
          </a:xfrm>
          <a:prstGeom prst="rect">
            <a:avLst/>
          </a:prstGeom>
          <a:noFill/>
        </p:spPr>
        <p:txBody>
          <a:bodyPr wrap="none" rtlCol="0">
            <a:spAutoFit/>
          </a:bodyPr>
          <a:lstStyle/>
          <a:p>
            <a:r>
              <a:rPr lang="en-GB" sz="1600" dirty="0" smtClean="0"/>
              <a:t>Early engagement</a:t>
            </a:r>
            <a:endParaRPr lang="en-GB" sz="1600" dirty="0"/>
          </a:p>
        </p:txBody>
      </p:sp>
      <p:sp>
        <p:nvSpPr>
          <p:cNvPr id="2" name="Title 1"/>
          <p:cNvSpPr>
            <a:spLocks noGrp="1"/>
          </p:cNvSpPr>
          <p:nvPr>
            <p:ph type="title"/>
          </p:nvPr>
        </p:nvSpPr>
        <p:spPr>
          <a:xfrm>
            <a:off x="995140" y="44624"/>
            <a:ext cx="8113364" cy="850106"/>
          </a:xfrm>
          <a:noFill/>
        </p:spPr>
        <p:txBody>
          <a:bodyPr>
            <a:normAutofit/>
          </a:bodyPr>
          <a:lstStyle/>
          <a:p>
            <a:r>
              <a:rPr lang="en-GB" dirty="0" smtClean="0"/>
              <a:t>Support for new communities – Examples</a:t>
            </a:r>
            <a:endParaRPr lang="en-GB" dirty="0"/>
          </a:p>
        </p:txBody>
      </p:sp>
      <p:sp>
        <p:nvSpPr>
          <p:cNvPr id="31" name="Rectangular Callout 30"/>
          <p:cNvSpPr/>
          <p:nvPr/>
        </p:nvSpPr>
        <p:spPr>
          <a:xfrm>
            <a:off x="4716016" y="4437112"/>
            <a:ext cx="4246193" cy="2088232"/>
          </a:xfrm>
          <a:prstGeom prst="wedgeRectCallout">
            <a:avLst>
              <a:gd name="adj1" fmla="val -21996"/>
              <a:gd name="adj2" fmla="val -743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700" b="1" dirty="0" smtClean="0">
                <a:solidFill>
                  <a:srgbClr val="FF0000"/>
                </a:solidFill>
              </a:rPr>
              <a:t>ICOS</a:t>
            </a:r>
            <a:r>
              <a:rPr lang="en-GB" sz="1700" dirty="0" smtClean="0">
                <a:solidFill>
                  <a:srgbClr val="FF0000"/>
                </a:solidFill>
              </a:rPr>
              <a:t> – Coupling compute with EUDAT storage</a:t>
            </a:r>
          </a:p>
          <a:p>
            <a:pPr marL="449263" lvl="2" indent="-176213">
              <a:buFont typeface="Arial" panose="020B0604020202020204" pitchFamily="34" charset="0"/>
              <a:buChar char="•"/>
            </a:pPr>
            <a:r>
              <a:rPr lang="en-GB" sz="1600" b="1" dirty="0" smtClean="0">
                <a:solidFill>
                  <a:schemeClr val="tx1"/>
                </a:solidFill>
              </a:rPr>
              <a:t>From 1</a:t>
            </a:r>
            <a:r>
              <a:rPr lang="en-GB" sz="1600" b="1" baseline="30000" dirty="0" smtClean="0">
                <a:solidFill>
                  <a:schemeClr val="tx1"/>
                </a:solidFill>
              </a:rPr>
              <a:t>st</a:t>
            </a:r>
            <a:r>
              <a:rPr lang="en-GB" sz="1600" b="1" dirty="0" smtClean="0">
                <a:solidFill>
                  <a:schemeClr val="tx1"/>
                </a:solidFill>
              </a:rPr>
              <a:t> Design Workshop</a:t>
            </a:r>
          </a:p>
          <a:p>
            <a:pPr marL="449263" lvl="2" indent="-176213">
              <a:buFont typeface="Arial" panose="020B0604020202020204" pitchFamily="34" charset="0"/>
              <a:buChar char="•"/>
            </a:pPr>
            <a:r>
              <a:rPr lang="en-GB" sz="1600" b="1" dirty="0" smtClean="0">
                <a:solidFill>
                  <a:schemeClr val="tx1"/>
                </a:solidFill>
              </a:rPr>
              <a:t>Reached stage 3 in PY3</a:t>
            </a:r>
          </a:p>
          <a:p>
            <a:pPr marL="449263" lvl="2" indent="-176213">
              <a:buFont typeface="Arial" panose="020B0604020202020204" pitchFamily="34" charset="0"/>
              <a:buChar char="•"/>
            </a:pPr>
            <a:r>
              <a:rPr lang="it-IT" sz="1600" dirty="0" err="1" smtClean="0">
                <a:solidFill>
                  <a:schemeClr val="tx1"/>
                </a:solidFill>
              </a:rPr>
              <a:t>Docker</a:t>
            </a:r>
            <a:r>
              <a:rPr lang="it-IT" sz="1600" dirty="0" smtClean="0">
                <a:solidFill>
                  <a:schemeClr val="tx1"/>
                </a:solidFill>
              </a:rPr>
              <a:t> containers in the </a:t>
            </a:r>
            <a:r>
              <a:rPr lang="it-IT" sz="1600" dirty="0" err="1" smtClean="0">
                <a:solidFill>
                  <a:schemeClr val="tx1"/>
                </a:solidFill>
              </a:rPr>
              <a:t>FedCloud</a:t>
            </a:r>
            <a:endParaRPr lang="it-IT" sz="1600" dirty="0" smtClean="0">
              <a:solidFill>
                <a:schemeClr val="tx1"/>
              </a:solidFill>
            </a:endParaRPr>
          </a:p>
          <a:p>
            <a:pPr marL="449263" lvl="2" indent="-176213">
              <a:buFont typeface="Arial" panose="020B0604020202020204" pitchFamily="34" charset="0"/>
              <a:buChar char="•"/>
            </a:pPr>
            <a:r>
              <a:rPr lang="it-IT" sz="1600" dirty="0" err="1" smtClean="0">
                <a:solidFill>
                  <a:schemeClr val="tx1"/>
                </a:solidFill>
              </a:rPr>
              <a:t>Shared</a:t>
            </a:r>
            <a:r>
              <a:rPr lang="it-IT" sz="1600" dirty="0" smtClean="0">
                <a:solidFill>
                  <a:schemeClr val="tx1"/>
                </a:solidFill>
              </a:rPr>
              <a:t> </a:t>
            </a:r>
            <a:r>
              <a:rPr lang="it-IT" sz="1600" dirty="0" err="1" smtClean="0">
                <a:solidFill>
                  <a:schemeClr val="tx1"/>
                </a:solidFill>
              </a:rPr>
              <a:t>datasets</a:t>
            </a:r>
            <a:r>
              <a:rPr lang="it-IT" sz="1600" dirty="0" smtClean="0">
                <a:solidFill>
                  <a:schemeClr val="tx1"/>
                </a:solidFill>
              </a:rPr>
              <a:t> </a:t>
            </a:r>
            <a:r>
              <a:rPr lang="it-IT" sz="1600" dirty="0" err="1" smtClean="0">
                <a:solidFill>
                  <a:schemeClr val="tx1"/>
                </a:solidFill>
              </a:rPr>
              <a:t>hosted</a:t>
            </a:r>
            <a:r>
              <a:rPr lang="it-IT" sz="1600" dirty="0" smtClean="0">
                <a:solidFill>
                  <a:schemeClr val="tx1"/>
                </a:solidFill>
              </a:rPr>
              <a:t> in the EGI ODP</a:t>
            </a:r>
          </a:p>
          <a:p>
            <a:pPr marL="449263" lvl="2" indent="-176213">
              <a:buFont typeface="Arial" panose="020B0604020202020204" pitchFamily="34" charset="0"/>
              <a:buChar char="•"/>
            </a:pPr>
            <a:r>
              <a:rPr lang="it-IT" sz="1600" dirty="0" smtClean="0">
                <a:solidFill>
                  <a:schemeClr val="tx1"/>
                </a:solidFill>
              </a:rPr>
              <a:t>Stage-in/Stage-out EGI </a:t>
            </a:r>
            <a:r>
              <a:rPr lang="it-IT" sz="1600" dirty="0" smtClean="0">
                <a:solidFill>
                  <a:schemeClr val="tx1"/>
                </a:solidFill>
                <a:sym typeface="Wingdings"/>
              </a:rPr>
              <a:t> </a:t>
            </a:r>
            <a:r>
              <a:rPr lang="it-IT" sz="1600" dirty="0" smtClean="0">
                <a:solidFill>
                  <a:schemeClr val="tx1"/>
                </a:solidFill>
              </a:rPr>
              <a:t>EUDAT B2SAFE</a:t>
            </a:r>
          </a:p>
          <a:p>
            <a:pPr marL="449263" lvl="2" indent="-176213">
              <a:buFont typeface="Arial" panose="020B0604020202020204" pitchFamily="34" charset="0"/>
              <a:buChar char="•"/>
            </a:pPr>
            <a:r>
              <a:rPr lang="it-IT" sz="1600" dirty="0" err="1" smtClean="0">
                <a:solidFill>
                  <a:schemeClr val="tx1"/>
                </a:solidFill>
              </a:rPr>
              <a:t>Scalability</a:t>
            </a:r>
            <a:r>
              <a:rPr lang="it-IT" sz="1600" dirty="0" smtClean="0">
                <a:solidFill>
                  <a:schemeClr val="tx1"/>
                </a:solidFill>
              </a:rPr>
              <a:t> </a:t>
            </a:r>
            <a:r>
              <a:rPr lang="it-IT" sz="1600" dirty="0" err="1" smtClean="0">
                <a:solidFill>
                  <a:schemeClr val="tx1"/>
                </a:solidFill>
              </a:rPr>
              <a:t>tests</a:t>
            </a:r>
            <a:r>
              <a:rPr lang="it-IT" sz="1600" dirty="0" smtClean="0">
                <a:solidFill>
                  <a:schemeClr val="tx1"/>
                </a:solidFill>
              </a:rPr>
              <a:t> </a:t>
            </a:r>
            <a:r>
              <a:rPr lang="it-IT" sz="1600" dirty="0" err="1" smtClean="0">
                <a:solidFill>
                  <a:schemeClr val="tx1"/>
                </a:solidFill>
              </a:rPr>
              <a:t>ongoing</a:t>
            </a:r>
            <a:endParaRPr lang="en-GB" sz="1600" dirty="0" smtClean="0">
              <a:solidFill>
                <a:schemeClr val="tx1"/>
              </a:solidFill>
            </a:endParaRPr>
          </a:p>
        </p:txBody>
      </p:sp>
      <p:sp>
        <p:nvSpPr>
          <p:cNvPr id="28" name="Rectangular Callout 27"/>
          <p:cNvSpPr/>
          <p:nvPr/>
        </p:nvSpPr>
        <p:spPr>
          <a:xfrm>
            <a:off x="4644008" y="980728"/>
            <a:ext cx="4246193" cy="1728192"/>
          </a:xfrm>
          <a:prstGeom prst="wedgeRectCallout">
            <a:avLst>
              <a:gd name="adj1" fmla="val 27338"/>
              <a:gd name="adj2" fmla="val 7641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solidFill>
                  <a:schemeClr val="tx1"/>
                </a:solidFill>
              </a:rPr>
              <a:t>NBIS </a:t>
            </a:r>
            <a:r>
              <a:rPr lang="en-GB" sz="1400" b="1" dirty="0" smtClean="0">
                <a:solidFill>
                  <a:schemeClr val="tx1"/>
                </a:solidFill>
              </a:rPr>
              <a:t>(National Bioinformatics Infrastructure Sweden)</a:t>
            </a:r>
            <a:endParaRPr lang="en-GB" sz="1400" b="1" dirty="0">
              <a:solidFill>
                <a:schemeClr val="tx1"/>
              </a:solidFill>
            </a:endParaRPr>
          </a:p>
          <a:p>
            <a:pPr marL="285750" lvl="1" indent="-285750">
              <a:buFont typeface="Arial" panose="020B0604020202020204" pitchFamily="34" charset="0"/>
              <a:buChar char="•"/>
            </a:pPr>
            <a:r>
              <a:rPr lang="en-GB" sz="1600" dirty="0" smtClean="0">
                <a:solidFill>
                  <a:schemeClr val="tx1"/>
                </a:solidFill>
              </a:rPr>
              <a:t>PconsC2</a:t>
            </a:r>
            <a:r>
              <a:rPr lang="en-GB" sz="1600" dirty="0">
                <a:solidFill>
                  <a:schemeClr val="tx1"/>
                </a:solidFill>
              </a:rPr>
              <a:t>, </a:t>
            </a:r>
            <a:r>
              <a:rPr lang="en-GB" sz="1600" dirty="0" err="1">
                <a:solidFill>
                  <a:schemeClr val="tx1"/>
                </a:solidFill>
              </a:rPr>
              <a:t>Pcons</a:t>
            </a:r>
            <a:r>
              <a:rPr lang="en-GB" sz="1600" dirty="0">
                <a:solidFill>
                  <a:schemeClr val="tx1"/>
                </a:solidFill>
              </a:rPr>
              <a:t>, TOPCONS2 servers </a:t>
            </a:r>
            <a:r>
              <a:rPr lang="en-GB" sz="1600" dirty="0" smtClean="0">
                <a:solidFill>
                  <a:schemeClr val="tx1"/>
                </a:solidFill>
              </a:rPr>
              <a:t>on </a:t>
            </a:r>
            <a:r>
              <a:rPr lang="en-GB" sz="1600" dirty="0">
                <a:solidFill>
                  <a:schemeClr val="tx1"/>
                </a:solidFill>
              </a:rPr>
              <a:t>Federated Cloud</a:t>
            </a:r>
          </a:p>
          <a:p>
            <a:pPr marL="285750" lvl="1" indent="-285750">
              <a:buFont typeface="Arial" panose="020B0604020202020204" pitchFamily="34" charset="0"/>
              <a:buChar char="•"/>
            </a:pPr>
            <a:r>
              <a:rPr lang="en-GB" sz="1600" dirty="0" smtClean="0">
                <a:solidFill>
                  <a:schemeClr val="tx1"/>
                </a:solidFill>
              </a:rPr>
              <a:t>TOPCONS2 predicted </a:t>
            </a:r>
            <a:r>
              <a:rPr lang="en-GB" sz="1600" b="1" dirty="0">
                <a:solidFill>
                  <a:schemeClr val="tx2">
                    <a:lumMod val="60000"/>
                    <a:lumOff val="40000"/>
                  </a:schemeClr>
                </a:solidFill>
              </a:rPr>
              <a:t>more than </a:t>
            </a:r>
            <a:r>
              <a:rPr lang="en-GB" sz="1600" b="1" dirty="0" smtClean="0">
                <a:solidFill>
                  <a:schemeClr val="tx2">
                    <a:lumMod val="60000"/>
                    <a:lumOff val="40000"/>
                  </a:schemeClr>
                </a:solidFill>
              </a:rPr>
              <a:t>2 </a:t>
            </a:r>
            <a:r>
              <a:rPr lang="en-GB" sz="1600" b="1" dirty="0">
                <a:solidFill>
                  <a:schemeClr val="tx2">
                    <a:lumMod val="60000"/>
                    <a:lumOff val="40000"/>
                  </a:schemeClr>
                </a:solidFill>
              </a:rPr>
              <a:t>million protein sequences </a:t>
            </a:r>
            <a:r>
              <a:rPr lang="en-GB" sz="1600" b="1" dirty="0" smtClean="0">
                <a:solidFill>
                  <a:schemeClr val="tx2">
                    <a:lumMod val="60000"/>
                    <a:lumOff val="40000"/>
                  </a:schemeClr>
                </a:solidFill>
              </a:rPr>
              <a:t>by 5000 users from </a:t>
            </a:r>
            <a:r>
              <a:rPr lang="en-GB" sz="1600" b="1" dirty="0">
                <a:solidFill>
                  <a:schemeClr val="tx2">
                    <a:lumMod val="60000"/>
                    <a:lumOff val="40000"/>
                  </a:schemeClr>
                </a:solidFill>
              </a:rPr>
              <a:t>69 </a:t>
            </a:r>
            <a:r>
              <a:rPr lang="en-GB" sz="1600" b="1" dirty="0" smtClean="0">
                <a:solidFill>
                  <a:schemeClr val="tx2">
                    <a:lumMod val="60000"/>
                    <a:lumOff val="40000"/>
                  </a:schemeClr>
                </a:solidFill>
              </a:rPr>
              <a:t>countries</a:t>
            </a:r>
            <a:endParaRPr lang="en-GB" sz="1600" b="1" dirty="0">
              <a:solidFill>
                <a:schemeClr val="tx2">
                  <a:lumMod val="60000"/>
                  <a:lumOff val="40000"/>
                </a:schemeClr>
              </a:solidFill>
            </a:endParaRPr>
          </a:p>
        </p:txBody>
      </p:sp>
      <p:sp>
        <p:nvSpPr>
          <p:cNvPr id="26"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
        <p:nvSpPr>
          <p:cNvPr id="30" name="Rectangular Callout 29"/>
          <p:cNvSpPr/>
          <p:nvPr/>
        </p:nvSpPr>
        <p:spPr>
          <a:xfrm>
            <a:off x="251520" y="4437112"/>
            <a:ext cx="4246193" cy="2088232"/>
          </a:xfrm>
          <a:prstGeom prst="wedgeRectCallout">
            <a:avLst>
              <a:gd name="adj1" fmla="val 24535"/>
              <a:gd name="adj2" fmla="val -7316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700" b="1" dirty="0">
                <a:solidFill>
                  <a:schemeClr val="tx1"/>
                </a:solidFill>
              </a:rPr>
              <a:t>European Research Initiative on chronic lymphocytic </a:t>
            </a:r>
            <a:r>
              <a:rPr lang="en-GB" sz="1700" b="1" dirty="0" err="1">
                <a:solidFill>
                  <a:schemeClr val="tx1"/>
                </a:solidFill>
              </a:rPr>
              <a:t>leukemia</a:t>
            </a:r>
            <a:endParaRPr lang="en-GB" sz="1700" b="1" dirty="0">
              <a:solidFill>
                <a:schemeClr val="tx1"/>
              </a:solidFill>
            </a:endParaRPr>
          </a:p>
          <a:p>
            <a:pPr marL="176213" lvl="1" indent="-176213">
              <a:buFont typeface="Arial" panose="020B0604020202020204" pitchFamily="34" charset="0"/>
              <a:buChar char="•"/>
            </a:pPr>
            <a:r>
              <a:rPr lang="en-GB" sz="1600" b="1" dirty="0" smtClean="0">
                <a:solidFill>
                  <a:schemeClr val="tx1"/>
                </a:solidFill>
              </a:rPr>
              <a:t>From 2</a:t>
            </a:r>
            <a:r>
              <a:rPr lang="en-GB" sz="1600" b="1" baseline="30000" dirty="0" smtClean="0">
                <a:solidFill>
                  <a:schemeClr val="tx1"/>
                </a:solidFill>
              </a:rPr>
              <a:t>nd</a:t>
            </a:r>
            <a:r>
              <a:rPr lang="en-GB" sz="1600" b="1" dirty="0" smtClean="0">
                <a:solidFill>
                  <a:schemeClr val="tx1"/>
                </a:solidFill>
              </a:rPr>
              <a:t> Design Workshop</a:t>
            </a:r>
          </a:p>
          <a:p>
            <a:pPr marL="176213" lvl="1" indent="-176213">
              <a:buFont typeface="Arial" panose="020B0604020202020204" pitchFamily="34" charset="0"/>
              <a:buChar char="•"/>
            </a:pPr>
            <a:r>
              <a:rPr lang="en-GB" sz="1600" dirty="0" smtClean="0">
                <a:solidFill>
                  <a:schemeClr val="tx1"/>
                </a:solidFill>
              </a:rPr>
              <a:t>Moved to stage 2 in PY2</a:t>
            </a:r>
          </a:p>
          <a:p>
            <a:pPr marL="176213" lvl="1" indent="-176213">
              <a:buFont typeface="Arial" panose="020B0604020202020204" pitchFamily="34" charset="0"/>
              <a:buChar char="•"/>
            </a:pPr>
            <a:r>
              <a:rPr lang="en-GB" sz="1600" dirty="0" smtClean="0">
                <a:solidFill>
                  <a:schemeClr val="tx1"/>
                </a:solidFill>
              </a:rPr>
              <a:t>VRE with data repository and applications (Galaxy workflows with Perl, R, JavaScript)</a:t>
            </a:r>
          </a:p>
          <a:p>
            <a:pPr marL="176213" lvl="1" indent="-176213">
              <a:buFont typeface="Arial" panose="020B0604020202020204" pitchFamily="34" charset="0"/>
              <a:buChar char="•"/>
            </a:pPr>
            <a:r>
              <a:rPr lang="en-GB" sz="1600" dirty="0" smtClean="0">
                <a:solidFill>
                  <a:schemeClr val="tx1"/>
                </a:solidFill>
              </a:rPr>
              <a:t>Limited demonstrator achieved</a:t>
            </a:r>
          </a:p>
          <a:p>
            <a:pPr marL="176213" lvl="1" indent="-176213">
              <a:buFont typeface="Arial" panose="020B0604020202020204" pitchFamily="34" charset="0"/>
              <a:buChar char="•"/>
            </a:pPr>
            <a:r>
              <a:rPr lang="en-GB" sz="1600" dirty="0" smtClean="0">
                <a:solidFill>
                  <a:schemeClr val="tx1"/>
                </a:solidFill>
              </a:rPr>
              <a:t>Scale-up and plan for community demo</a:t>
            </a:r>
          </a:p>
        </p:txBody>
      </p:sp>
      <p:sp>
        <p:nvSpPr>
          <p:cNvPr id="39" name="Rectangular Callout 38"/>
          <p:cNvSpPr/>
          <p:nvPr/>
        </p:nvSpPr>
        <p:spPr>
          <a:xfrm>
            <a:off x="229673" y="980728"/>
            <a:ext cx="4246193" cy="1733981"/>
          </a:xfrm>
          <a:prstGeom prst="wedgeRectCallout">
            <a:avLst>
              <a:gd name="adj1" fmla="val -22452"/>
              <a:gd name="adj2" fmla="val 7787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GB" sz="1600" b="1" dirty="0" smtClean="0">
                <a:solidFill>
                  <a:schemeClr val="tx1"/>
                </a:solidFill>
              </a:rPr>
              <a:t>AQUAEXCEL H2020 project</a:t>
            </a:r>
            <a:endParaRPr lang="en-GB" sz="1600" dirty="0" smtClean="0">
              <a:solidFill>
                <a:schemeClr val="tx1"/>
              </a:solidFill>
            </a:endParaRPr>
          </a:p>
          <a:p>
            <a:pPr marL="361950" lvl="2" indent="-176213">
              <a:buFont typeface="Arial" panose="020B0604020202020204" pitchFamily="34" charset="0"/>
              <a:buChar char="•"/>
            </a:pPr>
            <a:r>
              <a:rPr lang="en-US" sz="1600" dirty="0" smtClean="0">
                <a:solidFill>
                  <a:schemeClr val="tx1"/>
                </a:solidFill>
              </a:rPr>
              <a:t>Identified on the CORDIS website in June 2017: “</a:t>
            </a:r>
            <a:r>
              <a:rPr lang="en-US" sz="1600" dirty="0">
                <a:solidFill>
                  <a:schemeClr val="tx1"/>
                </a:solidFill>
              </a:rPr>
              <a:t>a dedicated e-infrastructure which will support both actual and virtual research experiments'”</a:t>
            </a:r>
            <a:endParaRPr lang="en-US" sz="1600" dirty="0" smtClean="0">
              <a:solidFill>
                <a:schemeClr val="tx1"/>
              </a:solidFill>
            </a:endParaRPr>
          </a:p>
          <a:p>
            <a:pPr marL="361950" lvl="2" indent="-176213">
              <a:buFont typeface="Arial" panose="020B0604020202020204" pitchFamily="34" charset="0"/>
              <a:buChar char="•"/>
            </a:pPr>
            <a:r>
              <a:rPr lang="en-US" sz="1600" dirty="0" smtClean="0">
                <a:solidFill>
                  <a:schemeClr val="tx1"/>
                </a:solidFill>
              </a:rPr>
              <a:t>Discussions are ongoing in email (external vs. internal services)</a:t>
            </a:r>
            <a:endParaRPr lang="en-GB" sz="1600" b="1" dirty="0" smtClean="0">
              <a:solidFill>
                <a:schemeClr val="tx1"/>
              </a:solidFill>
            </a:endParaRPr>
          </a:p>
        </p:txBody>
      </p:sp>
    </p:spTree>
    <p:extLst>
      <p:ext uri="{BB962C8B-B14F-4D97-AF65-F5344CB8AC3E}">
        <p14:creationId xmlns:p14="http://schemas.microsoft.com/office/powerpoint/2010/main" val="252847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0-03 at 06.45.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 y="836712"/>
            <a:ext cx="9144000" cy="5475180"/>
          </a:xfrm>
          <a:prstGeom prst="rect">
            <a:avLst/>
          </a:prstGeom>
        </p:spPr>
      </p:pic>
      <p:sp>
        <p:nvSpPr>
          <p:cNvPr id="2" name="Title 1"/>
          <p:cNvSpPr>
            <a:spLocks noGrp="1"/>
          </p:cNvSpPr>
          <p:nvPr>
            <p:ph type="title"/>
          </p:nvPr>
        </p:nvSpPr>
        <p:spPr/>
        <p:txBody>
          <a:bodyPr/>
          <a:lstStyle/>
          <a:p>
            <a:r>
              <a:rPr lang="en-US" dirty="0" smtClean="0"/>
              <a:t>Reach-out per disciplines</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29687369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smtClean="0">
                <a:solidFill>
                  <a:srgbClr val="FF0000"/>
                </a:solidFill>
              </a:rPr>
              <a:t>Provide feedback on SLA and SLA management in IMS</a:t>
            </a:r>
          </a:p>
          <a:p>
            <a:r>
              <a:rPr lang="en-US" dirty="0" smtClean="0">
                <a:solidFill>
                  <a:srgbClr val="FF0000"/>
                </a:solidFill>
              </a:rPr>
              <a:t>I think few general slides on customer-facing processes of IMS is beneficial</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32295705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79018" y="1052736"/>
            <a:ext cx="8676032" cy="5356169"/>
            <a:chOff x="179018" y="1052736"/>
            <a:chExt cx="8676032" cy="5356169"/>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18" y="1229595"/>
              <a:ext cx="8641454" cy="5162705"/>
            </a:xfrm>
            <a:prstGeom prst="rect">
              <a:avLst/>
            </a:prstGeom>
            <a:ln>
              <a:solidFill>
                <a:schemeClr val="tx1"/>
              </a:solidFill>
            </a:ln>
          </p:spPr>
        </p:pic>
        <p:pic>
          <p:nvPicPr>
            <p:cNvPr id="26" name="Immagin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76" y="1302883"/>
              <a:ext cx="1623895" cy="523695"/>
            </a:xfrm>
            <a:prstGeom prst="rect">
              <a:avLst/>
            </a:prstGeom>
          </p:spPr>
        </p:pic>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044" y="1826577"/>
              <a:ext cx="978601" cy="580009"/>
            </a:xfrm>
            <a:prstGeom prst="rect">
              <a:avLst/>
            </a:prstGeom>
          </p:spPr>
        </p:pic>
        <p:pic>
          <p:nvPicPr>
            <p:cNvPr id="29" name="Immagin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239" y="2625441"/>
              <a:ext cx="1118633" cy="444911"/>
            </a:xfrm>
            <a:prstGeom prst="rect">
              <a:avLst/>
            </a:prstGeom>
          </p:spPr>
        </p:pic>
        <p:pic>
          <p:nvPicPr>
            <p:cNvPr id="30" name="Immagin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8187" y="3087391"/>
              <a:ext cx="905661" cy="375732"/>
            </a:xfrm>
            <a:prstGeom prst="rect">
              <a:avLst/>
            </a:prstGeom>
          </p:spPr>
        </p:pic>
        <p:pic>
          <p:nvPicPr>
            <p:cNvPr id="31" name="Immagin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3848" y="2460015"/>
              <a:ext cx="1510647" cy="406218"/>
            </a:xfrm>
            <a:prstGeom prst="rect">
              <a:avLst/>
            </a:prstGeom>
          </p:spPr>
        </p:pic>
        <p:pic>
          <p:nvPicPr>
            <p:cNvPr id="32" name="Immagin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6154" y="2866787"/>
              <a:ext cx="930801" cy="408469"/>
            </a:xfrm>
            <a:prstGeom prst="rect">
              <a:avLst/>
            </a:prstGeom>
          </p:spPr>
        </p:pic>
        <p:pic>
          <p:nvPicPr>
            <p:cNvPr id="34" name="Immagin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68807" y="3348858"/>
              <a:ext cx="1149639" cy="462088"/>
            </a:xfrm>
            <a:prstGeom prst="rect">
              <a:avLst/>
            </a:prstGeom>
          </p:spPr>
        </p:pic>
        <p:pic>
          <p:nvPicPr>
            <p:cNvPr id="35" name="Immagin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6486" y="3594047"/>
              <a:ext cx="2027402" cy="1387656"/>
            </a:xfrm>
            <a:prstGeom prst="rect">
              <a:avLst/>
            </a:prstGeom>
          </p:spPr>
        </p:pic>
        <p:pic>
          <p:nvPicPr>
            <p:cNvPr id="36" name="Immagin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5591" y="5491740"/>
              <a:ext cx="1428097" cy="655317"/>
            </a:xfrm>
            <a:prstGeom prst="rect">
              <a:avLst/>
            </a:prstGeom>
          </p:spPr>
        </p:pic>
        <p:pic>
          <p:nvPicPr>
            <p:cNvPr id="37" name="Immagin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3247" y="5230592"/>
              <a:ext cx="830601" cy="755092"/>
            </a:xfrm>
            <a:prstGeom prst="rect">
              <a:avLst/>
            </a:prstGeom>
          </p:spPr>
        </p:pic>
        <p:pic>
          <p:nvPicPr>
            <p:cNvPr id="38" name="Immagin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4799" y="5623363"/>
              <a:ext cx="763265" cy="687947"/>
            </a:xfrm>
            <a:prstGeom prst="rect">
              <a:avLst/>
            </a:prstGeom>
          </p:spPr>
        </p:pic>
        <p:pic>
          <p:nvPicPr>
            <p:cNvPr id="39" name="Immagin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27360" y="5848493"/>
              <a:ext cx="1332872" cy="560412"/>
            </a:xfrm>
            <a:prstGeom prst="rect">
              <a:avLst/>
            </a:prstGeom>
          </p:spPr>
        </p:pic>
        <p:pic>
          <p:nvPicPr>
            <p:cNvPr id="40" name="Immagine 3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2141" y="5157192"/>
              <a:ext cx="1013825" cy="585025"/>
            </a:xfrm>
            <a:prstGeom prst="rect">
              <a:avLst/>
            </a:prstGeom>
          </p:spPr>
        </p:pic>
        <p:pic>
          <p:nvPicPr>
            <p:cNvPr id="41" name="Immagin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72400" y="4717885"/>
              <a:ext cx="550395" cy="473313"/>
            </a:xfrm>
            <a:prstGeom prst="rect">
              <a:avLst/>
            </a:prstGeom>
          </p:spPr>
        </p:pic>
        <p:pic>
          <p:nvPicPr>
            <p:cNvPr id="42" name="Immagin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92080" y="3619205"/>
              <a:ext cx="377796" cy="302151"/>
            </a:xfrm>
            <a:prstGeom prst="rect">
              <a:avLst/>
            </a:prstGeom>
          </p:spPr>
        </p:pic>
        <p:pic>
          <p:nvPicPr>
            <p:cNvPr id="45" name="Immagine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5951" y="4224975"/>
              <a:ext cx="1093761" cy="416461"/>
            </a:xfrm>
            <a:prstGeom prst="rect">
              <a:avLst/>
            </a:prstGeom>
          </p:spPr>
        </p:pic>
        <p:pic>
          <p:nvPicPr>
            <p:cNvPr id="46" name="Immagine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50187" y="3770280"/>
              <a:ext cx="764231" cy="335189"/>
            </a:xfrm>
            <a:prstGeom prst="rect">
              <a:avLst/>
            </a:prstGeom>
          </p:spPr>
        </p:pic>
        <p:pic>
          <p:nvPicPr>
            <p:cNvPr id="9" name="Immagine 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59767" y="4653679"/>
              <a:ext cx="1288297" cy="380527"/>
            </a:xfrm>
            <a:prstGeom prst="rect">
              <a:avLst/>
            </a:prstGeom>
          </p:spPr>
        </p:pic>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12160" y="1052736"/>
              <a:ext cx="2827840" cy="18721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7" name="Immagine 4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46659" y="2204864"/>
              <a:ext cx="408391" cy="316505"/>
            </a:xfrm>
            <a:prstGeom prst="rect">
              <a:avLst/>
            </a:prstGeom>
          </p:spPr>
        </p:pic>
        <p:pic>
          <p:nvPicPr>
            <p:cNvPr id="19" name="Immagine 1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07277" y="1654551"/>
              <a:ext cx="1599474" cy="477965"/>
            </a:xfrm>
            <a:prstGeom prst="rect">
              <a:avLst/>
            </a:prstGeom>
          </p:spPr>
        </p:pic>
        <p:pic>
          <p:nvPicPr>
            <p:cNvPr id="20" name="Immagin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8531" y="3087391"/>
              <a:ext cx="1285477" cy="375732"/>
            </a:xfrm>
            <a:prstGeom prst="rect">
              <a:avLst/>
            </a:prstGeom>
          </p:spPr>
        </p:pic>
        <p:pic>
          <p:nvPicPr>
            <p:cNvPr id="1027"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63688" y="5034207"/>
              <a:ext cx="426313" cy="41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3" name="Title 1"/>
          <p:cNvSpPr>
            <a:spLocks noGrp="1"/>
          </p:cNvSpPr>
          <p:nvPr>
            <p:ph type="title"/>
          </p:nvPr>
        </p:nvSpPr>
        <p:spPr>
          <a:xfrm>
            <a:off x="1547664" y="188640"/>
            <a:ext cx="7344816" cy="850106"/>
          </a:xfrm>
        </p:spPr>
        <p:txBody>
          <a:bodyPr/>
          <a:lstStyle/>
          <a:p>
            <a:r>
              <a:rPr lang="en-GB" dirty="0" smtClean="0"/>
              <a:t>Technical user support Task 6.2 - SLAs</a:t>
            </a:r>
            <a:endParaRPr lang="en-GB" dirty="0"/>
          </a:p>
        </p:txBody>
      </p:sp>
      <p:sp>
        <p:nvSpPr>
          <p:cNvPr id="33" name="TextBox 32"/>
          <p:cNvSpPr txBox="1"/>
          <p:nvPr/>
        </p:nvSpPr>
        <p:spPr>
          <a:xfrm>
            <a:off x="4572000" y="2204864"/>
            <a:ext cx="2669045" cy="369332"/>
          </a:xfrm>
          <a:prstGeom prst="rect">
            <a:avLst/>
          </a:prstGeom>
          <a:noFill/>
        </p:spPr>
        <p:txBody>
          <a:bodyPr wrap="none" rtlCol="0">
            <a:spAutoFit/>
          </a:bodyPr>
          <a:lstStyle/>
          <a:p>
            <a:r>
              <a:rPr lang="en-US" dirty="0" smtClean="0">
                <a:solidFill>
                  <a:srgbClr val="FF0000"/>
                </a:solidFill>
              </a:rPr>
              <a:t>Very crowded, unreadable</a:t>
            </a:r>
            <a:endParaRPr lang="en-US" dirty="0">
              <a:solidFill>
                <a:srgbClr val="FF0000"/>
              </a:solidFill>
            </a:endParaRPr>
          </a:p>
        </p:txBody>
      </p:sp>
      <p:sp>
        <p:nvSpPr>
          <p:cNvPr id="51" name="CasellaDiTesto 22"/>
          <p:cNvSpPr txBox="1"/>
          <p:nvPr/>
        </p:nvSpPr>
        <p:spPr>
          <a:xfrm>
            <a:off x="3059832" y="908720"/>
            <a:ext cx="3072866" cy="1015663"/>
          </a:xfrm>
          <a:prstGeom prst="rect">
            <a:avLst/>
          </a:prstGeom>
          <a:solidFill>
            <a:schemeClr val="bg1"/>
          </a:solidFill>
          <a:ln>
            <a:solidFill>
              <a:schemeClr val="tx1"/>
            </a:solidFill>
          </a:ln>
        </p:spPr>
        <p:txBody>
          <a:bodyPr wrap="square" rtlCol="0">
            <a:spAutoFit/>
          </a:bodyPr>
          <a:lstStyle/>
          <a:p>
            <a:pPr marL="184150" indent="-184150">
              <a:buFont typeface="Arial"/>
              <a:buChar char="•"/>
            </a:pPr>
            <a:r>
              <a:rPr lang="en-GB" sz="1200" b="1" dirty="0" smtClean="0">
                <a:latin typeface="Tahoma" panose="020B0604030504040204" pitchFamily="34" charset="0"/>
                <a:ea typeface="Tahoma" panose="020B0604030504040204" pitchFamily="34" charset="0"/>
                <a:cs typeface="Tahoma" panose="020B0604030504040204" pitchFamily="34" charset="0"/>
              </a:rPr>
              <a:t>11 SLAs signed</a:t>
            </a:r>
            <a:r>
              <a:rPr lang="en-GB" sz="1200" b="1" dirty="0">
                <a:latin typeface="Tahoma" panose="020B0604030504040204" pitchFamily="34" charset="0"/>
                <a:ea typeface="Tahoma" panose="020B0604030504040204" pitchFamily="34" charset="0"/>
                <a:cs typeface="Tahoma" panose="020B0604030504040204" pitchFamily="34" charset="0"/>
              </a:rPr>
              <a:t> </a:t>
            </a:r>
            <a:r>
              <a:rPr lang="en-GB" sz="1200" b="1" dirty="0" smtClean="0">
                <a:latin typeface="Tahoma" panose="020B0604030504040204" pitchFamily="34" charset="0"/>
                <a:ea typeface="Tahoma" panose="020B0604030504040204" pitchFamily="34" charset="0"/>
                <a:cs typeface="Tahoma" panose="020B0604030504040204" pitchFamily="34" charset="0"/>
              </a:rPr>
              <a:t>and 1 MoU</a:t>
            </a:r>
          </a:p>
          <a:p>
            <a:pPr marL="184150" indent="-184150">
              <a:buFont typeface="Arial"/>
              <a:buChar char="•"/>
            </a:pPr>
            <a:r>
              <a:rPr lang="en-GB" sz="1200" b="1" dirty="0" smtClean="0">
                <a:latin typeface="Tahoma" panose="020B0604030504040204" pitchFamily="34" charset="0"/>
                <a:ea typeface="Tahoma" panose="020B0604030504040204" pitchFamily="34" charset="0"/>
                <a:cs typeface="Tahoma" panose="020B0604030504040204" pitchFamily="34" charset="0"/>
              </a:rPr>
              <a:t>36</a:t>
            </a:r>
            <a:r>
              <a:rPr lang="en-GB" sz="1200" dirty="0" smtClean="0">
                <a:latin typeface="Tahoma" panose="020B0604030504040204" pitchFamily="34" charset="0"/>
                <a:ea typeface="Tahoma" panose="020B0604030504040204" pitchFamily="34" charset="0"/>
                <a:cs typeface="Tahoma" panose="020B0604030504040204" pitchFamily="34" charset="0"/>
              </a:rPr>
              <a:t> providers</a:t>
            </a:r>
          </a:p>
          <a:p>
            <a:pPr marL="184150" indent="-184150">
              <a:buFont typeface="Arial"/>
              <a:buChar char="•"/>
            </a:pPr>
            <a:r>
              <a:rPr lang="en-GB" sz="1200" dirty="0" smtClean="0">
                <a:latin typeface="Tahoma" panose="020B0604030504040204" pitchFamily="34" charset="0"/>
                <a:ea typeface="Tahoma" panose="020B0604030504040204" pitchFamily="34" charset="0"/>
                <a:cs typeface="Tahoma" panose="020B0604030504040204" pitchFamily="34" charset="0"/>
              </a:rPr>
              <a:t>&gt;</a:t>
            </a:r>
            <a:r>
              <a:rPr lang="en-GB" sz="1200" b="1" dirty="0" smtClean="0">
                <a:latin typeface="Tahoma" panose="020B0604030504040204" pitchFamily="34" charset="0"/>
                <a:ea typeface="Tahoma" panose="020B0604030504040204" pitchFamily="34" charset="0"/>
                <a:cs typeface="Tahoma" panose="020B0604030504040204" pitchFamily="34" charset="0"/>
              </a:rPr>
              <a:t>152</a:t>
            </a:r>
            <a:r>
              <a:rPr lang="en-GB" sz="1200" dirty="0" smtClean="0">
                <a:latin typeface="Tahoma" panose="020B0604030504040204" pitchFamily="34" charset="0"/>
                <a:ea typeface="Tahoma" panose="020B0604030504040204" pitchFamily="34" charset="0"/>
                <a:cs typeface="Tahoma" panose="020B0604030504040204" pitchFamily="34" charset="0"/>
              </a:rPr>
              <a:t> Million of CPU hours</a:t>
            </a:r>
          </a:p>
          <a:p>
            <a:pPr marL="184150" indent="-184150">
              <a:buFont typeface="Arial"/>
              <a:buChar char="•"/>
            </a:pPr>
            <a:r>
              <a:rPr lang="it-IT" sz="1200" dirty="0" smtClean="0">
                <a:latin typeface="Tahoma" panose="020B0604030504040204" pitchFamily="34" charset="0"/>
                <a:ea typeface="Tahoma" panose="020B0604030504040204" pitchFamily="34" charset="0"/>
                <a:cs typeface="Tahoma" panose="020B0604030504040204" pitchFamily="34" charset="0"/>
              </a:rPr>
              <a:t>&gt;</a:t>
            </a:r>
            <a:r>
              <a:rPr lang="it-IT" sz="1200" b="1" dirty="0" smtClean="0">
                <a:latin typeface="Tahoma" panose="020B0604030504040204" pitchFamily="34" charset="0"/>
                <a:ea typeface="Tahoma" panose="020B0604030504040204" pitchFamily="34" charset="0"/>
                <a:cs typeface="Tahoma" panose="020B0604030504040204" pitchFamily="34" charset="0"/>
              </a:rPr>
              <a:t>170TB</a:t>
            </a:r>
            <a:r>
              <a:rPr lang="it-IT" sz="1200" dirty="0" smtClean="0">
                <a:latin typeface="Tahoma" panose="020B0604030504040204" pitchFamily="34" charset="0"/>
                <a:ea typeface="Tahoma" panose="020B0604030504040204" pitchFamily="34" charset="0"/>
                <a:cs typeface="Tahoma" panose="020B0604030504040204" pitchFamily="34" charset="0"/>
              </a:rPr>
              <a:t> of </a:t>
            </a:r>
            <a:r>
              <a:rPr lang="en-GB" sz="1200" dirty="0" smtClean="0">
                <a:latin typeface="Tahoma" panose="020B0604030504040204" pitchFamily="34" charset="0"/>
                <a:ea typeface="Tahoma" panose="020B0604030504040204" pitchFamily="34" charset="0"/>
                <a:cs typeface="Tahoma" panose="020B0604030504040204" pitchFamily="34" charset="0"/>
              </a:rPr>
              <a:t>storage</a:t>
            </a:r>
          </a:p>
          <a:p>
            <a:pPr marL="184150" indent="-184150">
              <a:buFont typeface="Arial"/>
              <a:buChar char="•"/>
            </a:pPr>
            <a:r>
              <a:rPr lang="it-IT" sz="1200" dirty="0" smtClean="0">
                <a:latin typeface="Tahoma" panose="020B0604030504040204" pitchFamily="34" charset="0"/>
                <a:ea typeface="Tahoma" panose="020B0604030504040204" pitchFamily="34" charset="0"/>
                <a:cs typeface="Tahoma" panose="020B0604030504040204" pitchFamily="34" charset="0"/>
              </a:rPr>
              <a:t>&gt;</a:t>
            </a:r>
            <a:r>
              <a:rPr lang="it-IT" sz="1200" b="1" dirty="0" smtClean="0">
                <a:latin typeface="Tahoma" panose="020B0604030504040204" pitchFamily="34" charset="0"/>
                <a:ea typeface="Tahoma" panose="020B0604030504040204" pitchFamily="34" charset="0"/>
                <a:cs typeface="Tahoma" panose="020B0604030504040204" pitchFamily="34" charset="0"/>
              </a:rPr>
              <a:t>3926 GB</a:t>
            </a:r>
            <a:r>
              <a:rPr lang="it-IT" sz="1200" dirty="0" smtClean="0">
                <a:latin typeface="Tahoma" panose="020B0604030504040204" pitchFamily="34" charset="0"/>
                <a:ea typeface="Tahoma" panose="020B0604030504040204" pitchFamily="34" charset="0"/>
                <a:cs typeface="Tahoma" panose="020B0604030504040204" pitchFamily="34" charset="0"/>
              </a:rPr>
              <a:t> of RAM, &gt;</a:t>
            </a:r>
            <a:r>
              <a:rPr lang="en-GB" sz="1200" b="1" dirty="0" smtClean="0">
                <a:latin typeface="Tahoma" panose="020B0604030504040204" pitchFamily="34" charset="0"/>
                <a:ea typeface="Tahoma" panose="020B0604030504040204" pitchFamily="34" charset="0"/>
                <a:cs typeface="Tahoma" panose="020B0604030504040204" pitchFamily="34" charset="0"/>
              </a:rPr>
              <a:t>1410</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vCPU cores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50" name="Rectangle 4"/>
          <p:cNvSpPr/>
          <p:nvPr/>
        </p:nvSpPr>
        <p:spPr>
          <a:xfrm>
            <a:off x="5895498" y="2564904"/>
            <a:ext cx="3140998" cy="2520280"/>
          </a:xfrm>
          <a:prstGeom prst="rect">
            <a:avLst/>
          </a:prstGeom>
          <a:solidFill>
            <a:srgbClr val="FFFFFF"/>
          </a:solidFill>
          <a:ln>
            <a:solidFill>
              <a:srgbClr val="000000"/>
            </a:solidFill>
          </a:ln>
        </p:spPr>
        <p:txBody>
          <a:bodyPr>
            <a:noAutofit/>
          </a:bodyPr>
          <a:lstStyle/>
          <a:p>
            <a:pPr>
              <a:defRPr/>
            </a:pPr>
            <a:r>
              <a:rPr lang="en-GB" sz="1200" b="1" dirty="0" smtClean="0">
                <a:latin typeface="Tahoma" panose="020B0604030504040204" pitchFamily="34" charset="0"/>
                <a:ea typeface="Tahoma" panose="020B0604030504040204" pitchFamily="34" charset="0"/>
                <a:cs typeface="Tahoma" panose="020B0604030504040204" pitchFamily="34" charset="0"/>
              </a:rPr>
              <a:t>Signed SLAs:</a:t>
            </a:r>
            <a:r>
              <a:rPr lang="en-GB" sz="1200" dirty="0" smtClean="0">
                <a:latin typeface="Tahoma" panose="020B0604030504040204" pitchFamily="34" charset="0"/>
                <a:ea typeface="Tahoma" panose="020B0604030504040204" pitchFamily="34" charset="0"/>
                <a:cs typeface="Tahoma" panose="020B0604030504040204" pitchFamily="34" charset="0"/>
              </a:rPr>
              <a:t> </a:t>
            </a:r>
            <a:endParaRPr lang="en-GB" sz="1200" dirty="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a:buChar char="•"/>
              <a:defRPr/>
            </a:pPr>
            <a:r>
              <a:rPr lang="en-GB" sz="1200" dirty="0" smtClean="0">
                <a:latin typeface="Tahoma" panose="020B0604030504040204" pitchFamily="34" charset="0"/>
                <a:ea typeface="Tahoma" panose="020B0604030504040204" pitchFamily="34" charset="0"/>
                <a:cs typeface="Tahoma" panose="020B0604030504040204" pitchFamily="34" charset="0"/>
              </a:rPr>
              <a:t>Bioinformatics </a:t>
            </a:r>
            <a:r>
              <a:rPr lang="en-GB" sz="1200" dirty="0">
                <a:latin typeface="Tahoma" panose="020B0604030504040204" pitchFamily="34" charset="0"/>
                <a:ea typeface="Tahoma" panose="020B0604030504040204" pitchFamily="34" charset="0"/>
                <a:cs typeface="Tahoma" panose="020B0604030504040204" pitchFamily="34" charset="0"/>
              </a:rPr>
              <a:t>Services to Swedish Life Science (BILS</a:t>
            </a:r>
            <a:r>
              <a:rPr lang="en-GB"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en-GB" sz="1200" dirty="0">
                <a:latin typeface="Tahoma" panose="020B0604030504040204" pitchFamily="34" charset="0"/>
                <a:ea typeface="Tahoma" panose="020B0604030504040204" pitchFamily="34" charset="0"/>
                <a:cs typeface="Tahoma" panose="020B0604030504040204" pitchFamily="34" charset="0"/>
              </a:rPr>
              <a:t>Structural biology and brain research </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177800" indent="-177800">
              <a:buFont typeface="Arial"/>
              <a:buChar char="•"/>
              <a:defRPr/>
            </a:pPr>
            <a:r>
              <a:rPr lang="en-GB" sz="1200" dirty="0">
                <a:latin typeface="Tahoma" panose="020B0604030504040204" pitchFamily="34" charset="0"/>
                <a:ea typeface="Tahoma" panose="020B0604030504040204" pitchFamily="34" charset="0"/>
                <a:cs typeface="Tahoma" panose="020B0604030504040204" pitchFamily="34" charset="0"/>
              </a:rPr>
              <a:t>Hydro-</a:t>
            </a:r>
            <a:r>
              <a:rPr lang="en-GB" sz="1200" dirty="0" err="1">
                <a:latin typeface="Tahoma" panose="020B0604030504040204" pitchFamily="34" charset="0"/>
                <a:ea typeface="Tahoma" panose="020B0604030504040204" pitchFamily="34" charset="0"/>
                <a:cs typeface="Tahoma" panose="020B0604030504040204" pitchFamily="34" charset="0"/>
              </a:rPr>
              <a:t>metereology</a:t>
            </a:r>
            <a:r>
              <a:rPr lang="en-GB" sz="1200" dirty="0">
                <a:latin typeface="Tahoma" panose="020B0604030504040204" pitchFamily="34" charset="0"/>
                <a:ea typeface="Tahoma" panose="020B0604030504040204" pitchFamily="34" charset="0"/>
                <a:cs typeface="Tahoma" panose="020B0604030504040204" pitchFamily="34" charset="0"/>
              </a:rPr>
              <a:t> (DRIHM</a:t>
            </a:r>
            <a:r>
              <a:rPr lang="en-GB"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a:latin typeface="Tahoma" panose="020B0604030504040204" pitchFamily="34" charset="0"/>
                <a:ea typeface="Tahoma" panose="020B0604030504040204" pitchFamily="34" charset="0"/>
                <a:cs typeface="Tahoma" panose="020B0604030504040204" pitchFamily="34" charset="0"/>
              </a:rPr>
              <a:t>ESA-</a:t>
            </a:r>
            <a:r>
              <a:rPr lang="it-IT" sz="1200" dirty="0" err="1" smtClean="0">
                <a:latin typeface="Tahoma" panose="020B0604030504040204" pitchFamily="34" charset="0"/>
                <a:ea typeface="Tahoma" panose="020B0604030504040204" pitchFamily="34" charset="0"/>
                <a:cs typeface="Tahoma" panose="020B0604030504040204" pitchFamily="34" charset="0"/>
              </a:rPr>
              <a:t>Tematic</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Exploitation</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Platforms</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a:latin typeface="Tahoma" panose="020B0604030504040204" pitchFamily="34" charset="0"/>
                <a:ea typeface="Tahoma" panose="020B0604030504040204" pitchFamily="34" charset="0"/>
                <a:cs typeface="Tahoma" panose="020B0604030504040204" pitchFamily="34" charset="0"/>
              </a:rPr>
              <a:t>(</a:t>
            </a:r>
            <a:r>
              <a:rPr lang="it-IT" sz="1200" dirty="0" err="1">
                <a:latin typeface="Tahoma" panose="020B0604030504040204" pitchFamily="34" charset="0"/>
                <a:ea typeface="Tahoma" panose="020B0604030504040204" pitchFamily="34" charset="0"/>
                <a:cs typeface="Tahoma" panose="020B0604030504040204" pitchFamily="34" charset="0"/>
              </a:rPr>
              <a:t>Terradue</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err="1" smtClean="0">
                <a:latin typeface="Tahoma" panose="020B0604030504040204" pitchFamily="34" charset="0"/>
                <a:ea typeface="Tahoma" panose="020B0604030504040204" pitchFamily="34" charset="0"/>
                <a:cs typeface="Tahoma" panose="020B0604030504040204" pitchFamily="34" charset="0"/>
              </a:rPr>
              <a:t>Climate</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Change</a:t>
            </a:r>
            <a:r>
              <a:rPr lang="it-IT" sz="1200" dirty="0" smtClean="0">
                <a:latin typeface="Tahoma" panose="020B0604030504040204" pitchFamily="34" charset="0"/>
                <a:ea typeface="Tahoma" panose="020B0604030504040204" pitchFamily="34" charset="0"/>
                <a:cs typeface="Tahoma" panose="020B0604030504040204" pitchFamily="34" charset="0"/>
              </a:rPr>
              <a:t> (EMSO)</a:t>
            </a:r>
          </a:p>
          <a:p>
            <a:pPr marL="177800" indent="-177800">
              <a:buFont typeface="Arial"/>
              <a:buChar char="•"/>
              <a:defRPr/>
            </a:pPr>
            <a:r>
              <a:rPr lang="it-IT" sz="1200" dirty="0" smtClean="0">
                <a:latin typeface="Tahoma" panose="020B0604030504040204" pitchFamily="34" charset="0"/>
                <a:ea typeface="Tahoma" panose="020B0604030504040204" pitchFamily="34" charset="0"/>
                <a:cs typeface="Tahoma" panose="020B0604030504040204" pitchFamily="34" charset="0"/>
              </a:rPr>
              <a:t>Art &amp; </a:t>
            </a:r>
            <a:r>
              <a:rPr lang="it-IT" sz="1200" dirty="0" err="1" smtClean="0">
                <a:latin typeface="Tahoma" panose="020B0604030504040204" pitchFamily="34" charset="0"/>
                <a:ea typeface="Tahoma" panose="020B0604030504040204" pitchFamily="34" charset="0"/>
                <a:cs typeface="Tahoma" panose="020B0604030504040204" pitchFamily="34" charset="0"/>
              </a:rPr>
              <a:t>Humanities</a:t>
            </a:r>
            <a:r>
              <a:rPr lang="it-IT" sz="1200" dirty="0" smtClean="0">
                <a:latin typeface="Tahoma" panose="020B0604030504040204" pitchFamily="34" charset="0"/>
                <a:ea typeface="Tahoma" panose="020B0604030504040204" pitchFamily="34" charset="0"/>
                <a:cs typeface="Tahoma" panose="020B0604030504040204" pitchFamily="34" charset="0"/>
              </a:rPr>
              <a:t> (DARIAH, </a:t>
            </a:r>
            <a:r>
              <a:rPr lang="it-IT" sz="1200" dirty="0" err="1" smtClean="0">
                <a:latin typeface="Tahoma" panose="020B0604030504040204" pitchFamily="34" charset="0"/>
                <a:ea typeface="Tahoma" panose="020B0604030504040204" pitchFamily="34" charset="0"/>
                <a:cs typeface="Tahoma" panose="020B0604030504040204" pitchFamily="34" charset="0"/>
              </a:rPr>
              <a:t>Peachnote</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err="1" smtClean="0">
                <a:latin typeface="Tahoma" panose="020B0604030504040204" pitchFamily="34" charset="0"/>
                <a:ea typeface="Tahoma" panose="020B0604030504040204" pitchFamily="34" charset="0"/>
                <a:cs typeface="Tahoma" panose="020B0604030504040204" pitchFamily="34" charset="0"/>
              </a:rPr>
              <a:t>Medical</a:t>
            </a:r>
            <a:r>
              <a:rPr lang="it-IT" sz="1200" dirty="0" smtClean="0">
                <a:latin typeface="Tahoma" panose="020B0604030504040204" pitchFamily="34" charset="0"/>
                <a:ea typeface="Tahoma" panose="020B0604030504040204" pitchFamily="34" charset="0"/>
                <a:cs typeface="Tahoma" panose="020B0604030504040204" pitchFamily="34" charset="0"/>
              </a:rPr>
              <a:t> and </a:t>
            </a:r>
            <a:r>
              <a:rPr lang="it-IT" sz="1200" dirty="0" err="1" smtClean="0">
                <a:latin typeface="Tahoma" panose="020B0604030504040204" pitchFamily="34" charset="0"/>
                <a:ea typeface="Tahoma" panose="020B0604030504040204" pitchFamily="34" charset="0"/>
                <a:cs typeface="Tahoma" panose="020B0604030504040204" pitchFamily="34" charset="0"/>
              </a:rPr>
              <a:t>Health</a:t>
            </a:r>
            <a:r>
              <a:rPr lang="it-IT" sz="1200" dirty="0" smtClean="0">
                <a:latin typeface="Tahoma" panose="020B0604030504040204" pitchFamily="34" charset="0"/>
                <a:ea typeface="Tahoma" panose="020B0604030504040204" pitchFamily="34" charset="0"/>
                <a:cs typeface="Tahoma" panose="020B0604030504040204" pitchFamily="34" charset="0"/>
              </a:rPr>
              <a:t> Science (LSGC-VIP, </a:t>
            </a:r>
            <a:r>
              <a:rPr lang="it-IT" sz="1200" dirty="0" err="1" smtClean="0">
                <a:latin typeface="Tahoma" panose="020B0604030504040204" pitchFamily="34" charset="0"/>
                <a:ea typeface="Tahoma" panose="020B0604030504040204" pitchFamily="34" charset="0"/>
                <a:cs typeface="Tahoma" panose="020B0604030504040204" pitchFamily="34" charset="0"/>
              </a:rPr>
              <a:t>BioISI</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MoBrain</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err="1" smtClean="0">
                <a:latin typeface="Tahoma" panose="020B0604030504040204" pitchFamily="34" charset="0"/>
                <a:ea typeface="Tahoma" panose="020B0604030504040204" pitchFamily="34" charset="0"/>
                <a:cs typeface="Tahoma" panose="020B0604030504040204" pitchFamily="34" charset="0"/>
              </a:rPr>
              <a:t>Astronomy</a:t>
            </a:r>
            <a:r>
              <a:rPr lang="it-IT" sz="1200" dirty="0" smtClean="0">
                <a:latin typeface="Tahoma" panose="020B0604030504040204" pitchFamily="34" charset="0"/>
                <a:ea typeface="Tahoma" panose="020B0604030504040204" pitchFamily="34" charset="0"/>
                <a:cs typeface="Tahoma" panose="020B0604030504040204" pitchFamily="34" charset="0"/>
              </a:rPr>
              <a:t> and </a:t>
            </a:r>
            <a:r>
              <a:rPr lang="it-IT" sz="1200" dirty="0" err="1" smtClean="0">
                <a:latin typeface="Tahoma" panose="020B0604030504040204" pitchFamily="34" charset="0"/>
                <a:ea typeface="Tahoma" panose="020B0604030504040204" pitchFamily="34" charset="0"/>
                <a:cs typeface="Tahoma" panose="020B0604030504040204" pitchFamily="34" charset="0"/>
              </a:rPr>
              <a:t>Astrophysics</a:t>
            </a:r>
            <a:r>
              <a:rPr lang="it-IT" sz="1200" dirty="0" smtClean="0">
                <a:latin typeface="Tahoma" panose="020B0604030504040204" pitchFamily="34" charset="0"/>
                <a:ea typeface="Tahoma" panose="020B0604030504040204" pitchFamily="34" charset="0"/>
                <a:cs typeface="Tahoma" panose="020B0604030504040204" pitchFamily="34" charset="0"/>
              </a:rPr>
              <a:t> (</a:t>
            </a:r>
            <a:r>
              <a:rPr lang="it-IT" sz="1200" dirty="0" err="1" smtClean="0">
                <a:latin typeface="Tahoma" panose="020B0604030504040204" pitchFamily="34" charset="0"/>
                <a:ea typeface="Tahoma" panose="020B0604030504040204" pitchFamily="34" charset="0"/>
                <a:cs typeface="Tahoma" panose="020B0604030504040204" pitchFamily="34" charset="0"/>
              </a:rPr>
              <a:t>EXTraS</a:t>
            </a:r>
            <a:r>
              <a:rPr lang="it-IT" sz="1200" dirty="0" smtClean="0">
                <a:latin typeface="Tahoma" panose="020B0604030504040204" pitchFamily="34" charset="0"/>
                <a:ea typeface="Tahoma" panose="020B0604030504040204" pitchFamily="34" charset="0"/>
                <a:cs typeface="Tahoma" panose="020B0604030504040204" pitchFamily="34" charset="0"/>
              </a:rPr>
              <a:t>)</a:t>
            </a:r>
          </a:p>
          <a:p>
            <a:pPr marL="177800" indent="-177800">
              <a:buFont typeface="Arial"/>
              <a:buChar char="•"/>
              <a:defRPr/>
            </a:pPr>
            <a:r>
              <a:rPr lang="it-IT" sz="1200" dirty="0" smtClean="0">
                <a:latin typeface="Tahoma" panose="020B0604030504040204" pitchFamily="34" charset="0"/>
                <a:ea typeface="Tahoma" panose="020B0604030504040204" pitchFamily="34" charset="0"/>
                <a:cs typeface="Tahoma" panose="020B0604030504040204" pitchFamily="34" charset="0"/>
              </a:rPr>
              <a:t>Natural </a:t>
            </a:r>
            <a:r>
              <a:rPr lang="it-IT" sz="1200" dirty="0" err="1" smtClean="0">
                <a:latin typeface="Tahoma" panose="020B0604030504040204" pitchFamily="34" charset="0"/>
                <a:ea typeface="Tahoma" panose="020B0604030504040204" pitchFamily="34" charset="0"/>
                <a:cs typeface="Tahoma" panose="020B0604030504040204" pitchFamily="34" charset="0"/>
              </a:rPr>
              <a:t>Sciences</a:t>
            </a:r>
            <a:r>
              <a:rPr lang="it-IT" sz="1200" dirty="0" smtClean="0">
                <a:latin typeface="Tahoma" panose="020B0604030504040204" pitchFamily="34" charset="0"/>
                <a:ea typeface="Tahoma" panose="020B0604030504040204" pitchFamily="34" charset="0"/>
                <a:cs typeface="Tahoma" panose="020B0604030504040204" pitchFamily="34" charset="0"/>
              </a:rPr>
              <a:t> (D4Science)</a:t>
            </a:r>
          </a:p>
        </p:txBody>
      </p:sp>
    </p:spTree>
    <p:extLst>
      <p:ext uri="{BB962C8B-B14F-4D97-AF65-F5344CB8AC3E}">
        <p14:creationId xmlns:p14="http://schemas.microsoft.com/office/powerpoint/2010/main" val="3013157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7-09-29 at 17.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393504"/>
            <a:ext cx="6655994" cy="4464496"/>
          </a:xfrm>
          <a:prstGeom prst="rect">
            <a:avLst/>
          </a:prstGeom>
        </p:spPr>
      </p:pic>
      <p:sp>
        <p:nvSpPr>
          <p:cNvPr id="2" name="Title 1"/>
          <p:cNvSpPr>
            <a:spLocks noGrp="1"/>
          </p:cNvSpPr>
          <p:nvPr>
            <p:ph type="title"/>
          </p:nvPr>
        </p:nvSpPr>
        <p:spPr>
          <a:xfrm>
            <a:off x="1547664" y="-27384"/>
            <a:ext cx="7344816" cy="850106"/>
          </a:xfrm>
        </p:spPr>
        <p:txBody>
          <a:bodyPr/>
          <a:lstStyle/>
          <a:p>
            <a:r>
              <a:rPr lang="en-US" dirty="0" smtClean="0"/>
              <a:t>Support for the long-tail of science</a:t>
            </a:r>
            <a:endParaRPr lang="en-US" dirty="0"/>
          </a:p>
        </p:txBody>
      </p:sp>
      <p:sp>
        <p:nvSpPr>
          <p:cNvPr id="3" name="Content Placeholder 2"/>
          <p:cNvSpPr>
            <a:spLocks noGrp="1"/>
          </p:cNvSpPr>
          <p:nvPr>
            <p:ph sz="half" idx="2"/>
          </p:nvPr>
        </p:nvSpPr>
        <p:spPr>
          <a:xfrm>
            <a:off x="1403648" y="836712"/>
            <a:ext cx="6984776" cy="1656184"/>
          </a:xfrm>
        </p:spPr>
        <p:txBody>
          <a:bodyPr>
            <a:normAutofit/>
          </a:bodyPr>
          <a:lstStyle/>
          <a:p>
            <a:r>
              <a:rPr lang="en-US" sz="2400" dirty="0" smtClean="0"/>
              <a:t>Applications On Demand Platform: 30</a:t>
            </a:r>
          </a:p>
          <a:p>
            <a:pPr lvl="1"/>
            <a:r>
              <a:rPr lang="en-US" sz="1800" dirty="0" smtClean="0"/>
              <a:t>Roll-out through the NGIs</a:t>
            </a:r>
          </a:p>
          <a:p>
            <a:pPr lvl="1"/>
            <a:r>
              <a:rPr lang="en-US" sz="1800" dirty="0" smtClean="0"/>
              <a:t>Webinar; Conference paper; Newsletter articles; Demos</a:t>
            </a:r>
          </a:p>
          <a:p>
            <a:r>
              <a:rPr lang="en-US" sz="2400" dirty="0" smtClean="0"/>
              <a:t>Thematic services: 15</a:t>
            </a:r>
          </a:p>
          <a:p>
            <a:pPr lvl="1"/>
            <a:endParaRPr lang="en-US" sz="1800" dirty="0" smtClean="0"/>
          </a:p>
          <a:p>
            <a:pPr lvl="1"/>
            <a:endParaRPr lang="en-US" sz="2000"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14" name="TextBox 13"/>
          <p:cNvSpPr txBox="1"/>
          <p:nvPr/>
        </p:nvSpPr>
        <p:spPr>
          <a:xfrm>
            <a:off x="6804248" y="2844224"/>
            <a:ext cx="1840868" cy="584776"/>
          </a:xfrm>
          <a:prstGeom prst="rect">
            <a:avLst/>
          </a:prstGeom>
          <a:noFill/>
        </p:spPr>
        <p:txBody>
          <a:bodyPr wrap="none" rtlCol="0">
            <a:spAutoFit/>
          </a:bodyPr>
          <a:lstStyle/>
          <a:p>
            <a:r>
              <a:rPr lang="en-US" sz="1600" b="1" dirty="0" smtClean="0">
                <a:solidFill>
                  <a:schemeClr val="accent1">
                    <a:lumMod val="75000"/>
                  </a:schemeClr>
                </a:solidFill>
              </a:rPr>
              <a:t>THEMATIC SERVICE</a:t>
            </a:r>
          </a:p>
          <a:p>
            <a:r>
              <a:rPr lang="en-US" sz="1600" b="1" dirty="0" smtClean="0">
                <a:solidFill>
                  <a:srgbClr val="FF0000"/>
                </a:solidFill>
              </a:rPr>
              <a:t>APPS ON DEMAND</a:t>
            </a:r>
            <a:endParaRPr lang="en-US" sz="1600" b="1" dirty="0">
              <a:solidFill>
                <a:srgbClr val="FF0000"/>
              </a:solidFill>
            </a:endParaRPr>
          </a:p>
        </p:txBody>
      </p:sp>
    </p:spTree>
    <p:extLst>
      <p:ext uri="{BB962C8B-B14F-4D97-AF65-F5344CB8AC3E}">
        <p14:creationId xmlns:p14="http://schemas.microsoft.com/office/powerpoint/2010/main" val="42361998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extLst>
              <p:ext uri="{D42A27DB-BD31-4B8C-83A1-F6EECF244321}">
                <p14:modId xmlns:p14="http://schemas.microsoft.com/office/powerpoint/2010/main" val="3241078258"/>
              </p:ext>
            </p:extLst>
          </p:nvPr>
        </p:nvGraphicFramePr>
        <p:xfrm>
          <a:off x="539552" y="980728"/>
          <a:ext cx="828092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creen Shot 2015-02-26 at 09.30.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8228" y="5555783"/>
            <a:ext cx="1080120" cy="480582"/>
          </a:xfrm>
          <a:prstGeom prst="rect">
            <a:avLst/>
          </a:prstGeom>
          <a:ln>
            <a:solidFill>
              <a:schemeClr val="accent1"/>
            </a:solidFill>
          </a:ln>
        </p:spPr>
      </p:pic>
      <p:pic>
        <p:nvPicPr>
          <p:cNvPr id="4" name="Picture 3" descr="Screen Shot 2015-02-26 at 09.30.5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7664" y="4688121"/>
            <a:ext cx="1080120" cy="564916"/>
          </a:xfrm>
          <a:prstGeom prst="rect">
            <a:avLst/>
          </a:prstGeom>
          <a:ln>
            <a:solidFill>
              <a:schemeClr val="accent1"/>
            </a:solidFill>
          </a:ln>
        </p:spPr>
      </p:pic>
      <p:pic>
        <p:nvPicPr>
          <p:cNvPr id="5" name="Picture 4" descr="Screen Shot 2015-02-26 at 09.31.1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7824" y="5525104"/>
            <a:ext cx="1203299" cy="511261"/>
          </a:xfrm>
          <a:prstGeom prst="rect">
            <a:avLst/>
          </a:prstGeom>
          <a:ln>
            <a:solidFill>
              <a:schemeClr val="accent1"/>
            </a:solidFill>
          </a:ln>
        </p:spPr>
      </p:pic>
      <p:pic>
        <p:nvPicPr>
          <p:cNvPr id="6" name="Picture 5" descr="Screen Shot 2015-02-26 at 09.30.3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2160" y="1183203"/>
            <a:ext cx="1872208" cy="627982"/>
          </a:xfrm>
          <a:prstGeom prst="rect">
            <a:avLst/>
          </a:prstGeom>
          <a:ln>
            <a:solidFill>
              <a:schemeClr val="accent1"/>
            </a:solidFill>
          </a:ln>
        </p:spPr>
      </p:pic>
      <p:pic>
        <p:nvPicPr>
          <p:cNvPr id="7" name="Picture 6" descr="Screen Shot 2015-04-20 at 19.45.2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7904" y="799689"/>
            <a:ext cx="1656184" cy="629135"/>
          </a:xfrm>
          <a:prstGeom prst="rect">
            <a:avLst/>
          </a:prstGeom>
          <a:ln>
            <a:solidFill>
              <a:schemeClr val="accent1"/>
            </a:solidFill>
          </a:ln>
        </p:spPr>
      </p:pic>
      <p:pic>
        <p:nvPicPr>
          <p:cNvPr id="8" name="Picture 7" descr="Screen Shot 2015-02-26 at 09.30.44.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8224" y="4472097"/>
            <a:ext cx="1008112" cy="741005"/>
          </a:xfrm>
          <a:prstGeom prst="rect">
            <a:avLst/>
          </a:prstGeom>
          <a:ln>
            <a:solidFill>
              <a:schemeClr val="accent1"/>
            </a:solidFill>
          </a:ln>
        </p:spPr>
      </p:pic>
      <p:pic>
        <p:nvPicPr>
          <p:cNvPr id="9" name="Picture 8" descr="Screen Shot 2015-04-20 at 19.36.5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92280" y="2965014"/>
            <a:ext cx="1410769" cy="576064"/>
          </a:xfrm>
          <a:prstGeom prst="rect">
            <a:avLst/>
          </a:prstGeom>
        </p:spPr>
      </p:pic>
      <p:pic>
        <p:nvPicPr>
          <p:cNvPr id="10" name="Imagen 13"/>
          <p:cNvPicPr>
            <a:picLocks noChangeAspect="1"/>
          </p:cNvPicPr>
          <p:nvPr/>
        </p:nvPicPr>
        <p:blipFill>
          <a:blip r:embed="rId15"/>
          <a:stretch>
            <a:fillRect/>
          </a:stretch>
        </p:blipFill>
        <p:spPr>
          <a:xfrm>
            <a:off x="1043608" y="4040049"/>
            <a:ext cx="1470873" cy="552196"/>
          </a:xfrm>
          <a:prstGeom prst="rect">
            <a:avLst/>
          </a:prstGeom>
        </p:spPr>
      </p:pic>
      <p:pic>
        <p:nvPicPr>
          <p:cNvPr id="12" name="Picture 11" descr="Screen Shot 2016-04-06 at 04.01.14.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1600" y="2564904"/>
            <a:ext cx="1193800" cy="685800"/>
          </a:xfrm>
          <a:prstGeom prst="rect">
            <a:avLst/>
          </a:prstGeom>
          <a:ln>
            <a:solidFill>
              <a:schemeClr val="accent1"/>
            </a:solidFill>
          </a:ln>
        </p:spPr>
      </p:pic>
      <p:sp>
        <p:nvSpPr>
          <p:cNvPr id="13" name="Right Arrow 12"/>
          <p:cNvSpPr/>
          <p:nvPr/>
        </p:nvSpPr>
        <p:spPr>
          <a:xfrm rot="3775277">
            <a:off x="1824002" y="1864465"/>
            <a:ext cx="720080"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91017" y="1527175"/>
            <a:ext cx="916687" cy="461665"/>
          </a:xfrm>
          <a:prstGeom prst="rect">
            <a:avLst/>
          </a:prstGeom>
          <a:noFill/>
        </p:spPr>
        <p:txBody>
          <a:bodyPr wrap="none" rtlCol="0">
            <a:spAutoFit/>
          </a:bodyPr>
          <a:lstStyle/>
          <a:p>
            <a:r>
              <a:rPr lang="en-GB" sz="2400" b="1" dirty="0" smtClean="0">
                <a:solidFill>
                  <a:schemeClr val="tx2"/>
                </a:solidFill>
              </a:rPr>
              <a:t>NEW!</a:t>
            </a:r>
            <a:endParaRPr lang="en-GB" sz="2400" b="1" dirty="0">
              <a:solidFill>
                <a:schemeClr val="tx2"/>
              </a:solidFill>
            </a:endParaRPr>
          </a:p>
        </p:txBody>
      </p:sp>
      <p:sp>
        <p:nvSpPr>
          <p:cNvPr id="15" name="TextBox 14"/>
          <p:cNvSpPr txBox="1"/>
          <p:nvPr/>
        </p:nvSpPr>
        <p:spPr>
          <a:xfrm>
            <a:off x="6588224" y="177281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17" name="TextBox 16"/>
          <p:cNvSpPr txBox="1"/>
          <p:nvPr/>
        </p:nvSpPr>
        <p:spPr>
          <a:xfrm>
            <a:off x="7236296" y="3469070"/>
            <a:ext cx="1570430" cy="400110"/>
          </a:xfrm>
          <a:prstGeom prst="rect">
            <a:avLst/>
          </a:prstGeom>
          <a:noFill/>
        </p:spPr>
        <p:txBody>
          <a:bodyPr wrap="none" rtlCol="0">
            <a:spAutoFit/>
          </a:bodyPr>
          <a:lstStyle/>
          <a:p>
            <a:r>
              <a:rPr lang="en-US" sz="2000" b="1" dirty="0" smtClean="0">
                <a:solidFill>
                  <a:schemeClr val="accent1">
                    <a:lumMod val="75000"/>
                  </a:schemeClr>
                </a:solidFill>
              </a:rPr>
              <a:t>ESFRI Project</a:t>
            </a:r>
            <a:endParaRPr lang="en-GB" sz="2000" b="1" dirty="0">
              <a:solidFill>
                <a:schemeClr val="accent1">
                  <a:lumMod val="75000"/>
                </a:schemeClr>
              </a:solidFill>
            </a:endParaRPr>
          </a:p>
        </p:txBody>
      </p:sp>
      <p:sp>
        <p:nvSpPr>
          <p:cNvPr id="18" name="TextBox 17"/>
          <p:cNvSpPr txBox="1"/>
          <p:nvPr/>
        </p:nvSpPr>
        <p:spPr>
          <a:xfrm>
            <a:off x="6726305" y="5157192"/>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19" name="TextBox 18"/>
          <p:cNvSpPr txBox="1"/>
          <p:nvPr/>
        </p:nvSpPr>
        <p:spPr>
          <a:xfrm>
            <a:off x="5292080" y="5989350"/>
            <a:ext cx="1570430" cy="400110"/>
          </a:xfrm>
          <a:prstGeom prst="rect">
            <a:avLst/>
          </a:prstGeom>
          <a:noFill/>
        </p:spPr>
        <p:txBody>
          <a:bodyPr wrap="none" rtlCol="0">
            <a:spAutoFit/>
          </a:bodyPr>
          <a:lstStyle/>
          <a:p>
            <a:r>
              <a:rPr lang="en-US" sz="2000" b="1" dirty="0" smtClean="0">
                <a:solidFill>
                  <a:schemeClr val="accent1">
                    <a:lumMod val="75000"/>
                  </a:schemeClr>
                </a:solidFill>
              </a:rPr>
              <a:t>ESFRI Project</a:t>
            </a:r>
            <a:endParaRPr lang="en-GB" sz="2000" b="1" dirty="0">
              <a:solidFill>
                <a:schemeClr val="accent1">
                  <a:lumMod val="75000"/>
                </a:schemeClr>
              </a:solidFill>
            </a:endParaRPr>
          </a:p>
        </p:txBody>
      </p:sp>
      <p:sp>
        <p:nvSpPr>
          <p:cNvPr id="21" name="TextBox 20"/>
          <p:cNvSpPr txBox="1"/>
          <p:nvPr/>
        </p:nvSpPr>
        <p:spPr>
          <a:xfrm>
            <a:off x="2051720" y="5949280"/>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2" name="TextBox 21"/>
          <p:cNvSpPr txBox="1"/>
          <p:nvPr/>
        </p:nvSpPr>
        <p:spPr>
          <a:xfrm>
            <a:off x="349766" y="5157192"/>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3" name="TextBox 22"/>
          <p:cNvSpPr txBox="1"/>
          <p:nvPr/>
        </p:nvSpPr>
        <p:spPr>
          <a:xfrm>
            <a:off x="605625" y="317290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4" name="TextBox 23"/>
          <p:cNvSpPr txBox="1"/>
          <p:nvPr/>
        </p:nvSpPr>
        <p:spPr>
          <a:xfrm>
            <a:off x="5286145" y="692696"/>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
        <p:nvSpPr>
          <p:cNvPr id="26" name="Title 1"/>
          <p:cNvSpPr txBox="1">
            <a:spLocks/>
          </p:cNvSpPr>
          <p:nvPr/>
        </p:nvSpPr>
        <p:spPr>
          <a:xfrm>
            <a:off x="1547664" y="116632"/>
            <a:ext cx="7344816" cy="850106"/>
          </a:xfrm>
          <a:prstGeom prst="rect">
            <a:avLst/>
          </a:prstGeom>
        </p:spPr>
        <p:txBody>
          <a:bodyPr>
            <a:normAutofit fontScale="975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dirty="0" smtClean="0"/>
              <a:t>Competence Centres: </a:t>
            </a:r>
            <a:r>
              <a:rPr lang="en-GB" sz="2700" dirty="0" smtClean="0"/>
              <a:t>SA2.3-10</a:t>
            </a:r>
            <a:endParaRPr lang="en-GB" sz="2700" dirty="0"/>
          </a:p>
        </p:txBody>
      </p:sp>
      <p:sp>
        <p:nvSpPr>
          <p:cNvPr id="27"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
        <p:nvSpPr>
          <p:cNvPr id="29" name="Right Arrow 28"/>
          <p:cNvSpPr/>
          <p:nvPr/>
        </p:nvSpPr>
        <p:spPr>
          <a:xfrm>
            <a:off x="1979712" y="1556792"/>
            <a:ext cx="888838"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creen Shot 2017-10-03 at 10.25.33.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19672" y="980728"/>
            <a:ext cx="1579374" cy="504056"/>
          </a:xfrm>
          <a:prstGeom prst="rect">
            <a:avLst/>
          </a:prstGeom>
          <a:ln>
            <a:solidFill>
              <a:srgbClr val="4F81BD"/>
            </a:solidFill>
          </a:ln>
        </p:spPr>
      </p:pic>
      <p:sp>
        <p:nvSpPr>
          <p:cNvPr id="30" name="TextBox 29"/>
          <p:cNvSpPr txBox="1"/>
          <p:nvPr/>
        </p:nvSpPr>
        <p:spPr>
          <a:xfrm>
            <a:off x="1469721" y="620688"/>
            <a:ext cx="1878143" cy="400110"/>
          </a:xfrm>
          <a:prstGeom prst="rect">
            <a:avLst/>
          </a:prstGeom>
          <a:noFill/>
        </p:spPr>
        <p:txBody>
          <a:bodyPr wrap="none" rtlCol="0">
            <a:spAutoFit/>
          </a:bodyPr>
          <a:lstStyle/>
          <a:p>
            <a:r>
              <a:rPr lang="en-US" sz="2000" b="1" dirty="0" smtClean="0">
                <a:solidFill>
                  <a:schemeClr val="accent1">
                    <a:lumMod val="75000"/>
                  </a:schemeClr>
                </a:solidFill>
              </a:rPr>
              <a:t>ESFRI Landmark</a:t>
            </a:r>
            <a:endParaRPr lang="en-GB" sz="2000" b="1" dirty="0">
              <a:solidFill>
                <a:schemeClr val="accent1">
                  <a:lumMod val="75000"/>
                </a:schemeClr>
              </a:solidFill>
            </a:endParaRPr>
          </a:p>
        </p:txBody>
      </p:sp>
    </p:spTree>
    <p:extLst>
      <p:ext uri="{BB962C8B-B14F-4D97-AF65-F5344CB8AC3E}">
        <p14:creationId xmlns:p14="http://schemas.microsoft.com/office/powerpoint/2010/main" val="1067600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Competence Centres: </a:t>
            </a:r>
            <a:r>
              <a:rPr lang="en-GB" dirty="0" smtClean="0"/>
              <a:t/>
            </a:r>
            <a:br>
              <a:rPr lang="en-GB" dirty="0" smtClean="0"/>
            </a:br>
            <a:r>
              <a:rPr lang="en-GB" sz="3100" dirty="0" smtClean="0"/>
              <a:t>Diverse interests, different maturity</a:t>
            </a:r>
            <a:endParaRPr lang="en-GB" sz="2700" dirty="0"/>
          </a:p>
        </p:txBody>
      </p:sp>
      <p:cxnSp>
        <p:nvCxnSpPr>
          <p:cNvPr id="6" name="Straight Arrow Connector 5"/>
          <p:cNvCxnSpPr/>
          <p:nvPr/>
        </p:nvCxnSpPr>
        <p:spPr>
          <a:xfrm>
            <a:off x="929021" y="5681118"/>
            <a:ext cx="80354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29021" y="1628800"/>
            <a:ext cx="0" cy="4052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2412" y="5703639"/>
            <a:ext cx="1291316" cy="461665"/>
          </a:xfrm>
          <a:prstGeom prst="rect">
            <a:avLst/>
          </a:prstGeom>
        </p:spPr>
        <p:txBody>
          <a:bodyPr wrap="none">
            <a:spAutoFit/>
          </a:bodyPr>
          <a:lstStyle/>
          <a:p>
            <a:pPr algn="ctr"/>
            <a:r>
              <a:rPr lang="en-GB" sz="1200" dirty="0">
                <a:solidFill>
                  <a:schemeClr val="tx2">
                    <a:lumMod val="60000"/>
                    <a:lumOff val="40000"/>
                  </a:schemeClr>
                </a:solidFill>
              </a:rPr>
              <a:t>Pilot </a:t>
            </a:r>
            <a:r>
              <a:rPr lang="en-GB" sz="1200" dirty="0" smtClean="0">
                <a:solidFill>
                  <a:schemeClr val="tx2">
                    <a:lumMod val="60000"/>
                    <a:lumOff val="40000"/>
                  </a:schemeClr>
                </a:solidFill>
              </a:rPr>
              <a:t>exploration</a:t>
            </a:r>
            <a:br>
              <a:rPr lang="en-GB" sz="1200" dirty="0" smtClean="0">
                <a:solidFill>
                  <a:schemeClr val="tx2">
                    <a:lumMod val="60000"/>
                    <a:lumOff val="40000"/>
                  </a:schemeClr>
                </a:solidFill>
              </a:rPr>
            </a:br>
            <a:r>
              <a:rPr lang="en-GB" sz="1200" dirty="0" smtClean="0">
                <a:solidFill>
                  <a:schemeClr val="tx2">
                    <a:lumMod val="60000"/>
                    <a:lumOff val="40000"/>
                  </a:schemeClr>
                </a:solidFill>
              </a:rPr>
              <a:t>of e-infra services</a:t>
            </a:r>
            <a:endParaRPr lang="en-GB" sz="1200" dirty="0">
              <a:solidFill>
                <a:schemeClr val="tx2">
                  <a:lumMod val="60000"/>
                  <a:lumOff val="40000"/>
                </a:schemeClr>
              </a:solidFill>
            </a:endParaRPr>
          </a:p>
        </p:txBody>
      </p:sp>
      <p:sp>
        <p:nvSpPr>
          <p:cNvPr id="11" name="Rectangle 10"/>
          <p:cNvSpPr/>
          <p:nvPr/>
        </p:nvSpPr>
        <p:spPr>
          <a:xfrm>
            <a:off x="7236296" y="5888305"/>
            <a:ext cx="1849865" cy="276999"/>
          </a:xfrm>
          <a:prstGeom prst="rect">
            <a:avLst/>
          </a:prstGeom>
        </p:spPr>
        <p:txBody>
          <a:bodyPr wrap="none">
            <a:spAutoFit/>
          </a:bodyPr>
          <a:lstStyle/>
          <a:p>
            <a:pPr algn="ctr"/>
            <a:r>
              <a:rPr lang="en-GB" sz="1200" dirty="0" smtClean="0">
                <a:solidFill>
                  <a:schemeClr val="tx2">
                    <a:lumMod val="60000"/>
                    <a:lumOff val="40000"/>
                  </a:schemeClr>
                </a:solidFill>
              </a:rPr>
              <a:t>Production e-infra services</a:t>
            </a:r>
          </a:p>
        </p:txBody>
      </p:sp>
      <p:sp>
        <p:nvSpPr>
          <p:cNvPr id="12" name="Rectangle 11"/>
          <p:cNvSpPr/>
          <p:nvPr/>
        </p:nvSpPr>
        <p:spPr>
          <a:xfrm>
            <a:off x="133014" y="1167135"/>
            <a:ext cx="1558666" cy="461665"/>
          </a:xfrm>
          <a:prstGeom prst="rect">
            <a:avLst/>
          </a:prstGeom>
        </p:spPr>
        <p:txBody>
          <a:bodyPr wrap="square">
            <a:spAutoFit/>
          </a:bodyPr>
          <a:lstStyle/>
          <a:p>
            <a:pPr algn="ctr"/>
            <a:r>
              <a:rPr lang="en-GB" sz="1200" b="1" i="1" dirty="0" smtClean="0"/>
              <a:t>Number of relevant EGI service areas</a:t>
            </a:r>
            <a:endParaRPr lang="en-GB" sz="1200" b="1" i="1" dirty="0"/>
          </a:p>
        </p:txBody>
      </p:sp>
      <p:sp>
        <p:nvSpPr>
          <p:cNvPr id="15" name="TextBox 14"/>
          <p:cNvSpPr txBox="1"/>
          <p:nvPr/>
        </p:nvSpPr>
        <p:spPr>
          <a:xfrm>
            <a:off x="166506" y="5168224"/>
            <a:ext cx="745910" cy="461665"/>
          </a:xfrm>
          <a:prstGeom prst="rect">
            <a:avLst/>
          </a:prstGeom>
          <a:noFill/>
        </p:spPr>
        <p:txBody>
          <a:bodyPr wrap="none" rtlCol="0">
            <a:spAutoFit/>
          </a:bodyPr>
          <a:lstStyle/>
          <a:p>
            <a:pPr algn="ctr"/>
            <a:r>
              <a:rPr lang="en-GB" sz="1200" dirty="0" smtClean="0">
                <a:solidFill>
                  <a:schemeClr val="tx2">
                    <a:lumMod val="60000"/>
                    <a:lumOff val="40000"/>
                  </a:schemeClr>
                </a:solidFill>
              </a:rPr>
              <a:t>One/two</a:t>
            </a:r>
            <a:br>
              <a:rPr lang="en-GB" sz="1200" dirty="0" smtClean="0">
                <a:solidFill>
                  <a:schemeClr val="tx2">
                    <a:lumMod val="60000"/>
                    <a:lumOff val="40000"/>
                  </a:schemeClr>
                </a:solidFill>
              </a:rPr>
            </a:br>
            <a:r>
              <a:rPr lang="en-GB" sz="1200" dirty="0" smtClean="0">
                <a:solidFill>
                  <a:schemeClr val="tx2">
                    <a:lumMod val="60000"/>
                    <a:lumOff val="40000"/>
                  </a:schemeClr>
                </a:solidFill>
              </a:rPr>
              <a:t>areas</a:t>
            </a:r>
            <a:endParaRPr lang="en-GB" sz="1200" dirty="0">
              <a:solidFill>
                <a:schemeClr val="tx2">
                  <a:lumMod val="60000"/>
                  <a:lumOff val="40000"/>
                </a:schemeClr>
              </a:solidFill>
            </a:endParaRPr>
          </a:p>
        </p:txBody>
      </p:sp>
      <p:sp>
        <p:nvSpPr>
          <p:cNvPr id="16" name="TextBox 15"/>
          <p:cNvSpPr txBox="1"/>
          <p:nvPr/>
        </p:nvSpPr>
        <p:spPr>
          <a:xfrm>
            <a:off x="65504" y="1772816"/>
            <a:ext cx="906096" cy="646331"/>
          </a:xfrm>
          <a:prstGeom prst="rect">
            <a:avLst/>
          </a:prstGeom>
          <a:noFill/>
        </p:spPr>
        <p:txBody>
          <a:bodyPr wrap="square" rtlCol="0">
            <a:spAutoFit/>
          </a:bodyPr>
          <a:lstStyle/>
          <a:p>
            <a:pPr algn="ctr"/>
            <a:r>
              <a:rPr lang="en-GB" sz="1200" dirty="0" smtClean="0">
                <a:solidFill>
                  <a:schemeClr val="tx2">
                    <a:lumMod val="60000"/>
                    <a:lumOff val="40000"/>
                  </a:schemeClr>
                </a:solidFill>
              </a:rPr>
              <a:t>Several, interlinked areas</a:t>
            </a:r>
            <a:endParaRPr lang="en-GB" sz="1200" dirty="0">
              <a:solidFill>
                <a:schemeClr val="tx2">
                  <a:lumMod val="60000"/>
                  <a:lumOff val="40000"/>
                </a:schemeClr>
              </a:solidFill>
            </a:endParaRPr>
          </a:p>
        </p:txBody>
      </p:sp>
      <p:sp>
        <p:nvSpPr>
          <p:cNvPr id="24" name="Rectangle 23"/>
          <p:cNvSpPr/>
          <p:nvPr/>
        </p:nvSpPr>
        <p:spPr>
          <a:xfrm>
            <a:off x="-12549" y="3471391"/>
            <a:ext cx="984149" cy="646331"/>
          </a:xfrm>
          <a:prstGeom prst="rect">
            <a:avLst/>
          </a:prstGeom>
        </p:spPr>
        <p:txBody>
          <a:bodyPr wrap="square">
            <a:spAutoFit/>
          </a:bodyPr>
          <a:lstStyle/>
          <a:p>
            <a:pPr algn="ctr"/>
            <a:r>
              <a:rPr lang="en-GB" sz="1200" dirty="0" smtClean="0">
                <a:solidFill>
                  <a:schemeClr val="tx2">
                    <a:lumMod val="60000"/>
                    <a:lumOff val="40000"/>
                  </a:schemeClr>
                </a:solidFill>
              </a:rPr>
              <a:t>Few, independent areas</a:t>
            </a:r>
            <a:endParaRPr lang="en-GB" sz="1200" dirty="0">
              <a:solidFill>
                <a:schemeClr val="tx2">
                  <a:lumMod val="60000"/>
                  <a:lumOff val="40000"/>
                </a:schemeClr>
              </a:solidFill>
            </a:endParaRPr>
          </a:p>
        </p:txBody>
      </p:sp>
      <p:sp>
        <p:nvSpPr>
          <p:cNvPr id="25" name="Rectangle 24"/>
          <p:cNvSpPr/>
          <p:nvPr/>
        </p:nvSpPr>
        <p:spPr>
          <a:xfrm>
            <a:off x="4449931" y="3284984"/>
            <a:ext cx="1202189" cy="369332"/>
          </a:xfrm>
          <a:prstGeom prst="rect">
            <a:avLst/>
          </a:prstGeom>
        </p:spPr>
        <p:txBody>
          <a:bodyPr wrap="none">
            <a:spAutoFit/>
          </a:bodyPr>
          <a:lstStyle/>
          <a:p>
            <a:r>
              <a:rPr lang="en-GB" b="1" dirty="0">
                <a:solidFill>
                  <a:schemeClr val="accent6">
                    <a:lumMod val="75000"/>
                  </a:schemeClr>
                </a:solidFill>
              </a:rPr>
              <a:t>EISCAT_3D</a:t>
            </a:r>
          </a:p>
        </p:txBody>
      </p:sp>
      <p:sp>
        <p:nvSpPr>
          <p:cNvPr id="26" name="Rectangle 25"/>
          <p:cNvSpPr/>
          <p:nvPr/>
        </p:nvSpPr>
        <p:spPr>
          <a:xfrm>
            <a:off x="1450706" y="4797152"/>
            <a:ext cx="889987" cy="369332"/>
          </a:xfrm>
          <a:prstGeom prst="rect">
            <a:avLst/>
          </a:prstGeom>
        </p:spPr>
        <p:txBody>
          <a:bodyPr wrap="none">
            <a:spAutoFit/>
          </a:bodyPr>
          <a:lstStyle/>
          <a:p>
            <a:r>
              <a:rPr lang="en-GB" b="1" dirty="0">
                <a:solidFill>
                  <a:schemeClr val="accent6">
                    <a:lumMod val="75000"/>
                  </a:schemeClr>
                </a:solidFill>
              </a:rPr>
              <a:t>BBMRI </a:t>
            </a:r>
          </a:p>
        </p:txBody>
      </p:sp>
      <p:sp>
        <p:nvSpPr>
          <p:cNvPr id="32" name="Rectangle 31"/>
          <p:cNvSpPr/>
          <p:nvPr/>
        </p:nvSpPr>
        <p:spPr>
          <a:xfrm>
            <a:off x="7524817" y="3973706"/>
            <a:ext cx="940707" cy="369332"/>
          </a:xfrm>
          <a:prstGeom prst="rect">
            <a:avLst/>
          </a:prstGeom>
        </p:spPr>
        <p:txBody>
          <a:bodyPr wrap="none">
            <a:spAutoFit/>
          </a:bodyPr>
          <a:lstStyle/>
          <a:p>
            <a:r>
              <a:rPr lang="en-GB" b="1" dirty="0" smtClean="0">
                <a:solidFill>
                  <a:schemeClr val="accent6">
                    <a:lumMod val="75000"/>
                  </a:schemeClr>
                </a:solidFill>
              </a:rPr>
              <a:t>DARIAH</a:t>
            </a:r>
            <a:endParaRPr lang="en-GB" b="1" dirty="0">
              <a:solidFill>
                <a:schemeClr val="accent6">
                  <a:lumMod val="75000"/>
                </a:schemeClr>
              </a:solidFill>
            </a:endParaRPr>
          </a:p>
        </p:txBody>
      </p:sp>
      <p:sp>
        <p:nvSpPr>
          <p:cNvPr id="33" name="Rectangle 32"/>
          <p:cNvSpPr/>
          <p:nvPr/>
        </p:nvSpPr>
        <p:spPr>
          <a:xfrm>
            <a:off x="7491350" y="3068960"/>
            <a:ext cx="1133772" cy="369332"/>
          </a:xfrm>
          <a:prstGeom prst="rect">
            <a:avLst/>
          </a:prstGeom>
        </p:spPr>
        <p:txBody>
          <a:bodyPr wrap="none">
            <a:spAutoFit/>
          </a:bodyPr>
          <a:lstStyle/>
          <a:p>
            <a:r>
              <a:rPr lang="en-GB" b="1" dirty="0" err="1">
                <a:solidFill>
                  <a:schemeClr val="accent6">
                    <a:lumMod val="75000"/>
                  </a:schemeClr>
                </a:solidFill>
              </a:rPr>
              <a:t>LifeWatch</a:t>
            </a:r>
            <a:endParaRPr lang="en-GB" b="1" dirty="0">
              <a:solidFill>
                <a:schemeClr val="accent6">
                  <a:lumMod val="75000"/>
                </a:schemeClr>
              </a:solidFill>
            </a:endParaRPr>
          </a:p>
        </p:txBody>
      </p:sp>
      <p:sp>
        <p:nvSpPr>
          <p:cNvPr id="34" name="Rectangle 33"/>
          <p:cNvSpPr/>
          <p:nvPr/>
        </p:nvSpPr>
        <p:spPr>
          <a:xfrm>
            <a:off x="7020272" y="4797152"/>
            <a:ext cx="2002215" cy="369332"/>
          </a:xfrm>
          <a:prstGeom prst="rect">
            <a:avLst/>
          </a:prstGeom>
        </p:spPr>
        <p:txBody>
          <a:bodyPr wrap="none">
            <a:spAutoFit/>
          </a:bodyPr>
          <a:lstStyle/>
          <a:p>
            <a:r>
              <a:rPr lang="en-GB" b="1" smtClean="0">
                <a:solidFill>
                  <a:schemeClr val="accent6">
                    <a:lumMod val="75000"/>
                  </a:schemeClr>
                </a:solidFill>
              </a:rPr>
              <a:t>Disaster Mitigation</a:t>
            </a:r>
            <a:endParaRPr lang="en-GB" b="1" dirty="0">
              <a:solidFill>
                <a:schemeClr val="accent6">
                  <a:lumMod val="75000"/>
                </a:schemeClr>
              </a:solidFill>
            </a:endParaRPr>
          </a:p>
        </p:txBody>
      </p:sp>
      <p:sp>
        <p:nvSpPr>
          <p:cNvPr id="35" name="Rectangle 34"/>
          <p:cNvSpPr/>
          <p:nvPr/>
        </p:nvSpPr>
        <p:spPr>
          <a:xfrm>
            <a:off x="1524193" y="1746975"/>
            <a:ext cx="684803" cy="369332"/>
          </a:xfrm>
          <a:prstGeom prst="rect">
            <a:avLst/>
          </a:prstGeom>
        </p:spPr>
        <p:txBody>
          <a:bodyPr wrap="none">
            <a:spAutoFit/>
          </a:bodyPr>
          <a:lstStyle/>
          <a:p>
            <a:r>
              <a:rPr lang="en-GB" b="1" dirty="0" smtClean="0">
                <a:solidFill>
                  <a:schemeClr val="accent6">
                    <a:lumMod val="75000"/>
                  </a:schemeClr>
                </a:solidFill>
              </a:rPr>
              <a:t>EPOS</a:t>
            </a:r>
            <a:endParaRPr lang="en-GB" b="1" dirty="0">
              <a:solidFill>
                <a:schemeClr val="accent6">
                  <a:lumMod val="75000"/>
                </a:schemeClr>
              </a:solidFill>
            </a:endParaRPr>
          </a:p>
        </p:txBody>
      </p:sp>
      <p:sp>
        <p:nvSpPr>
          <p:cNvPr id="36" name="Rectangle 35"/>
          <p:cNvSpPr/>
          <p:nvPr/>
        </p:nvSpPr>
        <p:spPr>
          <a:xfrm>
            <a:off x="4680444" y="1700808"/>
            <a:ext cx="772969" cy="369332"/>
          </a:xfrm>
          <a:prstGeom prst="rect">
            <a:avLst/>
          </a:prstGeom>
        </p:spPr>
        <p:txBody>
          <a:bodyPr wrap="none">
            <a:spAutoFit/>
          </a:bodyPr>
          <a:lstStyle/>
          <a:p>
            <a:r>
              <a:rPr lang="en-GB" b="1" dirty="0" smtClean="0">
                <a:solidFill>
                  <a:schemeClr val="accent6">
                    <a:lumMod val="75000"/>
                  </a:schemeClr>
                </a:solidFill>
              </a:rPr>
              <a:t>ELIXIR</a:t>
            </a:r>
            <a:endParaRPr lang="en-GB" b="1" dirty="0">
              <a:solidFill>
                <a:schemeClr val="accent6">
                  <a:lumMod val="75000"/>
                </a:schemeClr>
              </a:solidFill>
            </a:endParaRPr>
          </a:p>
        </p:txBody>
      </p:sp>
      <p:sp>
        <p:nvSpPr>
          <p:cNvPr id="37" name="Rectangle 36"/>
          <p:cNvSpPr/>
          <p:nvPr/>
        </p:nvSpPr>
        <p:spPr>
          <a:xfrm>
            <a:off x="7515061" y="1700808"/>
            <a:ext cx="1009956" cy="369332"/>
          </a:xfrm>
          <a:prstGeom prst="rect">
            <a:avLst/>
          </a:prstGeom>
        </p:spPr>
        <p:txBody>
          <a:bodyPr wrap="none">
            <a:spAutoFit/>
          </a:bodyPr>
          <a:lstStyle/>
          <a:p>
            <a:r>
              <a:rPr lang="en-GB" b="1" dirty="0" err="1">
                <a:solidFill>
                  <a:schemeClr val="accent6">
                    <a:lumMod val="75000"/>
                  </a:schemeClr>
                </a:solidFill>
              </a:rPr>
              <a:t>MoBrain</a:t>
            </a:r>
            <a:endParaRPr lang="en-GB" b="1" dirty="0">
              <a:solidFill>
                <a:schemeClr val="accent6">
                  <a:lumMod val="75000"/>
                </a:schemeClr>
              </a:solidFill>
            </a:endParaRPr>
          </a:p>
        </p:txBody>
      </p:sp>
      <p:sp>
        <p:nvSpPr>
          <p:cNvPr id="3" name="Rectangle 2"/>
          <p:cNvSpPr/>
          <p:nvPr/>
        </p:nvSpPr>
        <p:spPr>
          <a:xfrm>
            <a:off x="4513720" y="3543398"/>
            <a:ext cx="1123475" cy="646331"/>
          </a:xfrm>
          <a:prstGeom prst="rect">
            <a:avLst/>
          </a:prstGeom>
        </p:spPr>
        <p:txBody>
          <a:bodyPr wrap="none">
            <a:spAutoFit/>
          </a:bodyPr>
          <a:lstStyle/>
          <a:p>
            <a:pPr algn="ctr"/>
            <a:r>
              <a:rPr lang="en-GB" sz="1200" dirty="0" smtClean="0"/>
              <a:t>Data catalogue</a:t>
            </a:r>
          </a:p>
          <a:p>
            <a:pPr algn="ctr"/>
            <a:r>
              <a:rPr lang="en-GB" sz="1200" dirty="0" smtClean="0"/>
              <a:t>HTC</a:t>
            </a:r>
          </a:p>
          <a:p>
            <a:pPr algn="ctr"/>
            <a:r>
              <a:rPr lang="en-GB" sz="1200" dirty="0" smtClean="0"/>
              <a:t>Cloud</a:t>
            </a:r>
            <a:endParaRPr lang="en-GB" sz="1200" dirty="0"/>
          </a:p>
        </p:txBody>
      </p:sp>
      <p:sp>
        <p:nvSpPr>
          <p:cNvPr id="5" name="Rectangle 4"/>
          <p:cNvSpPr/>
          <p:nvPr/>
        </p:nvSpPr>
        <p:spPr>
          <a:xfrm>
            <a:off x="1051485" y="5013176"/>
            <a:ext cx="1633781" cy="461665"/>
          </a:xfrm>
          <a:prstGeom prst="rect">
            <a:avLst/>
          </a:prstGeom>
        </p:spPr>
        <p:txBody>
          <a:bodyPr wrap="none">
            <a:spAutoFit/>
          </a:bodyPr>
          <a:lstStyle/>
          <a:p>
            <a:pPr algn="ctr"/>
            <a:r>
              <a:rPr lang="en-GB" sz="1200" dirty="0" smtClean="0"/>
              <a:t>Private clouds</a:t>
            </a:r>
          </a:p>
          <a:p>
            <a:pPr algn="ctr"/>
            <a:r>
              <a:rPr lang="en-GB" sz="1200" dirty="0" smtClean="0"/>
              <a:t>Workflows in the cloud</a:t>
            </a:r>
            <a:endParaRPr lang="en-GB" sz="1200" dirty="0"/>
          </a:p>
        </p:txBody>
      </p:sp>
      <p:sp>
        <p:nvSpPr>
          <p:cNvPr id="22" name="Rectangle 21"/>
          <p:cNvSpPr/>
          <p:nvPr/>
        </p:nvSpPr>
        <p:spPr>
          <a:xfrm>
            <a:off x="7020272" y="4189730"/>
            <a:ext cx="1958364" cy="461665"/>
          </a:xfrm>
          <a:prstGeom prst="rect">
            <a:avLst/>
          </a:prstGeom>
        </p:spPr>
        <p:txBody>
          <a:bodyPr wrap="none">
            <a:spAutoFit/>
          </a:bodyPr>
          <a:lstStyle/>
          <a:p>
            <a:pPr algn="ctr"/>
            <a:r>
              <a:rPr lang="en-GB" sz="1200" dirty="0" smtClean="0"/>
              <a:t>Real-time search application</a:t>
            </a:r>
          </a:p>
          <a:p>
            <a:pPr algn="ctr"/>
            <a:r>
              <a:rPr lang="en-GB" sz="1200" dirty="0" smtClean="0"/>
              <a:t>Compute apps</a:t>
            </a:r>
            <a:endParaRPr lang="en-GB" sz="1200" dirty="0"/>
          </a:p>
        </p:txBody>
      </p:sp>
      <p:sp>
        <p:nvSpPr>
          <p:cNvPr id="23" name="Rectangle 22"/>
          <p:cNvSpPr/>
          <p:nvPr/>
        </p:nvSpPr>
        <p:spPr>
          <a:xfrm>
            <a:off x="7101845" y="5013176"/>
            <a:ext cx="1796811" cy="461665"/>
          </a:xfrm>
          <a:prstGeom prst="rect">
            <a:avLst/>
          </a:prstGeom>
        </p:spPr>
        <p:txBody>
          <a:bodyPr wrap="none">
            <a:spAutoFit/>
          </a:bodyPr>
          <a:lstStyle/>
          <a:p>
            <a:pPr algn="ctr"/>
            <a:r>
              <a:rPr lang="en-GB" sz="1200" dirty="0" smtClean="0"/>
              <a:t>Data-intensive computing</a:t>
            </a:r>
          </a:p>
          <a:p>
            <a:pPr algn="ctr"/>
            <a:r>
              <a:rPr lang="en-GB" sz="1200" dirty="0" smtClean="0"/>
              <a:t>Community portals</a:t>
            </a:r>
            <a:endParaRPr lang="en-GB" sz="1200" dirty="0"/>
          </a:p>
        </p:txBody>
      </p:sp>
      <p:sp>
        <p:nvSpPr>
          <p:cNvPr id="27" name="Rectangle 26"/>
          <p:cNvSpPr/>
          <p:nvPr/>
        </p:nvSpPr>
        <p:spPr>
          <a:xfrm>
            <a:off x="7451067" y="3356992"/>
            <a:ext cx="1261884" cy="646331"/>
          </a:xfrm>
          <a:prstGeom prst="rect">
            <a:avLst/>
          </a:prstGeom>
        </p:spPr>
        <p:txBody>
          <a:bodyPr wrap="none">
            <a:spAutoFit/>
          </a:bodyPr>
          <a:lstStyle/>
          <a:p>
            <a:pPr algn="ctr"/>
            <a:r>
              <a:rPr lang="en-GB" sz="1200" dirty="0" smtClean="0"/>
              <a:t>Federated cloud</a:t>
            </a:r>
          </a:p>
          <a:p>
            <a:pPr algn="ctr"/>
            <a:r>
              <a:rPr lang="en-GB" sz="1200" dirty="0" smtClean="0"/>
              <a:t>AAI</a:t>
            </a:r>
            <a:br>
              <a:rPr lang="en-GB" sz="1200" dirty="0" smtClean="0"/>
            </a:br>
            <a:r>
              <a:rPr lang="en-GB" sz="1200" dirty="0" smtClean="0"/>
              <a:t>Community VREs</a:t>
            </a:r>
            <a:endParaRPr lang="en-GB" sz="1200" dirty="0"/>
          </a:p>
        </p:txBody>
      </p:sp>
      <p:sp>
        <p:nvSpPr>
          <p:cNvPr id="28" name="Rectangle 27"/>
          <p:cNvSpPr/>
          <p:nvPr/>
        </p:nvSpPr>
        <p:spPr>
          <a:xfrm>
            <a:off x="1098563" y="1981289"/>
            <a:ext cx="1516249" cy="1015663"/>
          </a:xfrm>
          <a:prstGeom prst="rect">
            <a:avLst/>
          </a:prstGeom>
        </p:spPr>
        <p:txBody>
          <a:bodyPr wrap="none">
            <a:spAutoFit/>
          </a:bodyPr>
          <a:lstStyle/>
          <a:p>
            <a:pPr algn="ctr"/>
            <a:r>
              <a:rPr lang="en-GB" sz="1200" dirty="0" smtClean="0"/>
              <a:t>AAI</a:t>
            </a:r>
          </a:p>
          <a:p>
            <a:pPr algn="ctr"/>
            <a:r>
              <a:rPr lang="en-GB" sz="1200" dirty="0" smtClean="0"/>
              <a:t>Federated cloud</a:t>
            </a:r>
          </a:p>
          <a:p>
            <a:pPr algn="ctr"/>
            <a:r>
              <a:rPr lang="en-GB" sz="1200" dirty="0" smtClean="0"/>
              <a:t>Federated Open Data</a:t>
            </a:r>
          </a:p>
          <a:p>
            <a:pPr algn="ctr"/>
            <a:r>
              <a:rPr lang="en-GB" sz="1200" dirty="0" smtClean="0"/>
              <a:t>Application porting</a:t>
            </a:r>
          </a:p>
          <a:p>
            <a:pPr algn="ctr"/>
            <a:endParaRPr lang="en-GB" sz="1200" dirty="0"/>
          </a:p>
        </p:txBody>
      </p:sp>
      <p:sp>
        <p:nvSpPr>
          <p:cNvPr id="8" name="Rectangle 7"/>
          <p:cNvSpPr/>
          <p:nvPr/>
        </p:nvSpPr>
        <p:spPr>
          <a:xfrm>
            <a:off x="3635896" y="1932596"/>
            <a:ext cx="3078088" cy="830997"/>
          </a:xfrm>
          <a:prstGeom prst="rect">
            <a:avLst/>
          </a:prstGeom>
        </p:spPr>
        <p:txBody>
          <a:bodyPr wrap="square">
            <a:spAutoFit/>
          </a:bodyPr>
          <a:lstStyle/>
          <a:p>
            <a:pPr algn="ctr"/>
            <a:r>
              <a:rPr lang="en-US" sz="1200" dirty="0" smtClean="0"/>
              <a:t>Core platform (AAI, Service registry)</a:t>
            </a:r>
            <a:endParaRPr lang="en-GB" sz="1200" dirty="0" smtClean="0"/>
          </a:p>
          <a:p>
            <a:pPr algn="ctr"/>
            <a:r>
              <a:rPr lang="en-GB" sz="1200" dirty="0" smtClean="0"/>
              <a:t>Federated Cloud</a:t>
            </a:r>
          </a:p>
          <a:p>
            <a:pPr algn="ctr"/>
            <a:r>
              <a:rPr lang="en-GB" sz="1200" dirty="0" smtClean="0"/>
              <a:t>VM Marketplace</a:t>
            </a:r>
          </a:p>
          <a:p>
            <a:pPr algn="ctr"/>
            <a:r>
              <a:rPr lang="en-GB" sz="1200" dirty="0" smtClean="0"/>
              <a:t>Application/tool </a:t>
            </a:r>
            <a:r>
              <a:rPr lang="en-GB" sz="1200" dirty="0"/>
              <a:t>porting</a:t>
            </a:r>
          </a:p>
        </p:txBody>
      </p:sp>
      <p:sp>
        <p:nvSpPr>
          <p:cNvPr id="29" name="Rectangle 28"/>
          <p:cNvSpPr/>
          <p:nvPr/>
        </p:nvSpPr>
        <p:spPr>
          <a:xfrm>
            <a:off x="6876256" y="1949931"/>
            <a:ext cx="2286000" cy="830997"/>
          </a:xfrm>
          <a:prstGeom prst="rect">
            <a:avLst/>
          </a:prstGeom>
        </p:spPr>
        <p:txBody>
          <a:bodyPr wrap="square">
            <a:spAutoFit/>
          </a:bodyPr>
          <a:lstStyle/>
          <a:p>
            <a:pPr algn="ctr"/>
            <a:r>
              <a:rPr lang="en-GB" sz="1200" dirty="0" smtClean="0"/>
              <a:t>GPGPUs</a:t>
            </a:r>
          </a:p>
          <a:p>
            <a:pPr algn="ctr"/>
            <a:r>
              <a:rPr lang="en-GB" sz="1200" dirty="0" smtClean="0"/>
              <a:t>Federated cloud</a:t>
            </a:r>
          </a:p>
          <a:p>
            <a:pPr algn="ctr"/>
            <a:r>
              <a:rPr lang="en-GB" sz="1200" dirty="0" smtClean="0"/>
              <a:t>Community platform</a:t>
            </a:r>
          </a:p>
          <a:p>
            <a:pPr algn="ctr"/>
            <a:r>
              <a:rPr lang="en-GB" sz="1200" dirty="0"/>
              <a:t>Application </a:t>
            </a:r>
            <a:r>
              <a:rPr lang="en-GB" sz="1200" dirty="0" smtClean="0"/>
              <a:t>porting</a:t>
            </a:r>
            <a:endParaRPr lang="en-GB" sz="1200" dirty="0"/>
          </a:p>
        </p:txBody>
      </p:sp>
      <p:sp>
        <p:nvSpPr>
          <p:cNvPr id="30" name="Rectangle 29"/>
          <p:cNvSpPr/>
          <p:nvPr/>
        </p:nvSpPr>
        <p:spPr>
          <a:xfrm>
            <a:off x="7452320" y="5661248"/>
            <a:ext cx="1825310" cy="276999"/>
          </a:xfrm>
          <a:prstGeom prst="rect">
            <a:avLst/>
          </a:prstGeom>
        </p:spPr>
        <p:txBody>
          <a:bodyPr wrap="square">
            <a:spAutoFit/>
          </a:bodyPr>
          <a:lstStyle/>
          <a:p>
            <a:pPr algn="ctr"/>
            <a:r>
              <a:rPr lang="en-GB" sz="1200" b="1" i="1" dirty="0" smtClean="0"/>
              <a:t>Achieved service maturity </a:t>
            </a:r>
            <a:endParaRPr lang="en-GB" sz="1200" b="1" i="1" dirty="0"/>
          </a:p>
        </p:txBody>
      </p:sp>
      <p:sp>
        <p:nvSpPr>
          <p:cNvPr id="31" name="Right Arrow 30"/>
          <p:cNvSpPr/>
          <p:nvPr/>
        </p:nvSpPr>
        <p:spPr>
          <a:xfrm>
            <a:off x="2123728" y="5733256"/>
            <a:ext cx="4680520"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p:cNvSpPr/>
          <p:nvPr/>
        </p:nvSpPr>
        <p:spPr>
          <a:xfrm rot="16200000">
            <a:off x="107504" y="4509120"/>
            <a:ext cx="86409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
        <p:nvSpPr>
          <p:cNvPr id="4" name="Rounded Rectangle 3"/>
          <p:cNvSpPr/>
          <p:nvPr/>
        </p:nvSpPr>
        <p:spPr>
          <a:xfrm>
            <a:off x="6948264" y="1268760"/>
            <a:ext cx="2088232" cy="3384376"/>
          </a:xfrm>
          <a:prstGeom prst="roundRect">
            <a:avLst>
              <a:gd name="adj" fmla="val 0"/>
            </a:avLst>
          </a:prstGeom>
          <a:noFill/>
          <a:ln w="127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b="1" dirty="0" smtClean="0">
                <a:solidFill>
                  <a:schemeClr val="bg1">
                    <a:lumMod val="65000"/>
                  </a:schemeClr>
                </a:solidFill>
              </a:rPr>
              <a:t>Thematic service providers in EOSC-hub</a:t>
            </a:r>
            <a:endParaRPr lang="en-US" sz="1200" b="1" dirty="0">
              <a:solidFill>
                <a:schemeClr val="bg1">
                  <a:lumMod val="65000"/>
                </a:schemeClr>
              </a:solidFill>
            </a:endParaRPr>
          </a:p>
        </p:txBody>
      </p:sp>
      <p:sp>
        <p:nvSpPr>
          <p:cNvPr id="40" name="Rectangle 39"/>
          <p:cNvSpPr/>
          <p:nvPr/>
        </p:nvSpPr>
        <p:spPr>
          <a:xfrm>
            <a:off x="1442829" y="3429000"/>
            <a:ext cx="764227" cy="369332"/>
          </a:xfrm>
          <a:prstGeom prst="rect">
            <a:avLst/>
          </a:prstGeom>
        </p:spPr>
        <p:txBody>
          <a:bodyPr wrap="none">
            <a:spAutoFit/>
          </a:bodyPr>
          <a:lstStyle/>
          <a:p>
            <a:r>
              <a:rPr lang="en-GB" b="1" dirty="0" smtClean="0">
                <a:solidFill>
                  <a:schemeClr val="accent6">
                    <a:lumMod val="75000"/>
                  </a:schemeClr>
                </a:solidFill>
              </a:rPr>
              <a:t>EMSO</a:t>
            </a:r>
            <a:endParaRPr lang="en-GB" b="1" dirty="0">
              <a:solidFill>
                <a:schemeClr val="accent6">
                  <a:lumMod val="75000"/>
                </a:schemeClr>
              </a:solidFill>
            </a:endParaRPr>
          </a:p>
        </p:txBody>
      </p:sp>
      <p:sp>
        <p:nvSpPr>
          <p:cNvPr id="41" name="Rectangle 40"/>
          <p:cNvSpPr/>
          <p:nvPr/>
        </p:nvSpPr>
        <p:spPr>
          <a:xfrm>
            <a:off x="1034418" y="3645024"/>
            <a:ext cx="1652165" cy="646331"/>
          </a:xfrm>
          <a:prstGeom prst="rect">
            <a:avLst/>
          </a:prstGeom>
        </p:spPr>
        <p:txBody>
          <a:bodyPr wrap="none">
            <a:spAutoFit/>
          </a:bodyPr>
          <a:lstStyle/>
          <a:p>
            <a:pPr algn="ctr"/>
            <a:r>
              <a:rPr lang="en-GB" sz="1200" dirty="0" smtClean="0"/>
              <a:t>Data processing</a:t>
            </a:r>
            <a:br>
              <a:rPr lang="en-GB" sz="1200" dirty="0" smtClean="0"/>
            </a:br>
            <a:r>
              <a:rPr lang="en-GB" sz="1200" dirty="0" smtClean="0"/>
              <a:t>Publishing </a:t>
            </a:r>
            <a:r>
              <a:rPr lang="en-GB" sz="1200" dirty="0"/>
              <a:t>and </a:t>
            </a:r>
            <a:r>
              <a:rPr lang="en-GB" sz="1200" dirty="0" err="1" smtClean="0"/>
              <a:t>curation</a:t>
            </a:r>
            <a:endParaRPr lang="en-GB" sz="1200" dirty="0"/>
          </a:p>
          <a:p>
            <a:pPr algn="ctr"/>
            <a:r>
              <a:rPr lang="en-GB" sz="1200" dirty="0" smtClean="0"/>
              <a:t>in the cloud</a:t>
            </a:r>
            <a:endParaRPr lang="en-GB" sz="1200" dirty="0"/>
          </a:p>
        </p:txBody>
      </p:sp>
      <p:sp>
        <p:nvSpPr>
          <p:cNvPr id="14" name="Freeform 13"/>
          <p:cNvSpPr/>
          <p:nvPr/>
        </p:nvSpPr>
        <p:spPr>
          <a:xfrm>
            <a:off x="1027579" y="1657845"/>
            <a:ext cx="8046138" cy="3858609"/>
          </a:xfrm>
          <a:custGeom>
            <a:avLst/>
            <a:gdLst>
              <a:gd name="connsiteX0" fmla="*/ 29083 w 8046138"/>
              <a:gd name="connsiteY0" fmla="*/ 9695 h 3858609"/>
              <a:gd name="connsiteX1" fmla="*/ 5525661 w 8046138"/>
              <a:gd name="connsiteY1" fmla="*/ 0 h 3858609"/>
              <a:gd name="connsiteX2" fmla="*/ 5583826 w 8046138"/>
              <a:gd name="connsiteY2" fmla="*/ 135730 h 3858609"/>
              <a:gd name="connsiteX3" fmla="*/ 5583826 w 8046138"/>
              <a:gd name="connsiteY3" fmla="*/ 222985 h 3858609"/>
              <a:gd name="connsiteX4" fmla="*/ 5603215 w 8046138"/>
              <a:gd name="connsiteY4" fmla="*/ 3170265 h 3858609"/>
              <a:gd name="connsiteX5" fmla="*/ 8046138 w 8046138"/>
              <a:gd name="connsiteY5" fmla="*/ 3170265 h 3858609"/>
              <a:gd name="connsiteX6" fmla="*/ 8046138 w 8046138"/>
              <a:gd name="connsiteY6" fmla="*/ 3858609 h 3858609"/>
              <a:gd name="connsiteX7" fmla="*/ 2869466 w 8046138"/>
              <a:gd name="connsiteY7" fmla="*/ 3839219 h 3858609"/>
              <a:gd name="connsiteX8" fmla="*/ 2850078 w 8046138"/>
              <a:gd name="connsiteY8" fmla="*/ 1279740 h 3858609"/>
              <a:gd name="connsiteX9" fmla="*/ 0 w 8046138"/>
              <a:gd name="connsiteY9" fmla="*/ 1250655 h 3858609"/>
              <a:gd name="connsiteX10" fmla="*/ 29083 w 8046138"/>
              <a:gd name="connsiteY10" fmla="*/ 9695 h 385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6138" h="3858609">
                <a:moveTo>
                  <a:pt x="29083" y="9695"/>
                </a:moveTo>
                <a:lnTo>
                  <a:pt x="5525661" y="0"/>
                </a:lnTo>
                <a:cubicBezTo>
                  <a:pt x="5533234" y="15147"/>
                  <a:pt x="5583826" y="107198"/>
                  <a:pt x="5583826" y="135730"/>
                </a:cubicBezTo>
                <a:lnTo>
                  <a:pt x="5583826" y="222985"/>
                </a:lnTo>
                <a:lnTo>
                  <a:pt x="5603215" y="3170265"/>
                </a:lnTo>
                <a:lnTo>
                  <a:pt x="8046138" y="3170265"/>
                </a:lnTo>
                <a:lnTo>
                  <a:pt x="8046138" y="3858609"/>
                </a:lnTo>
                <a:lnTo>
                  <a:pt x="2869466" y="3839219"/>
                </a:lnTo>
                <a:lnTo>
                  <a:pt x="2850078" y="1279740"/>
                </a:lnTo>
                <a:lnTo>
                  <a:pt x="0" y="1250655"/>
                </a:lnTo>
                <a:lnTo>
                  <a:pt x="29083" y="9695"/>
                </a:lnTo>
                <a:close/>
              </a:path>
            </a:pathLst>
          </a:cu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24323" y="1700808"/>
            <a:ext cx="1227094" cy="276999"/>
          </a:xfrm>
          <a:prstGeom prst="rect">
            <a:avLst/>
          </a:prstGeom>
        </p:spPr>
        <p:txBody>
          <a:bodyPr wrap="none">
            <a:spAutoFit/>
          </a:bodyPr>
          <a:lstStyle/>
          <a:p>
            <a:pPr algn="ctr"/>
            <a:r>
              <a:rPr lang="en-US" sz="1200" b="1" dirty="0" smtClean="0">
                <a:solidFill>
                  <a:schemeClr val="bg1">
                    <a:lumMod val="65000"/>
                  </a:schemeClr>
                </a:solidFill>
              </a:rPr>
              <a:t>CCs in </a:t>
            </a:r>
            <a:r>
              <a:rPr lang="en-US" sz="1200" b="1" dirty="0">
                <a:solidFill>
                  <a:schemeClr val="bg1">
                    <a:lumMod val="65000"/>
                  </a:schemeClr>
                </a:solidFill>
              </a:rPr>
              <a:t>EOSC-hub</a:t>
            </a:r>
          </a:p>
        </p:txBody>
      </p:sp>
      <p:sp>
        <p:nvSpPr>
          <p:cNvPr id="43" name="Right Arrow 42"/>
          <p:cNvSpPr/>
          <p:nvPr/>
        </p:nvSpPr>
        <p:spPr>
          <a:xfrm rot="16200000">
            <a:off x="107504" y="2708920"/>
            <a:ext cx="86409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691680" y="1052736"/>
            <a:ext cx="5090644" cy="646331"/>
          </a:xfrm>
          <a:prstGeom prst="rect">
            <a:avLst/>
          </a:prstGeom>
          <a:noFill/>
        </p:spPr>
        <p:txBody>
          <a:bodyPr wrap="none" rtlCol="0">
            <a:spAutoFit/>
          </a:bodyPr>
          <a:lstStyle/>
          <a:p>
            <a:r>
              <a:rPr lang="en-US" dirty="0" smtClean="0">
                <a:solidFill>
                  <a:srgbClr val="FF0000"/>
                </a:solidFill>
              </a:rPr>
              <a:t>It would be good to show status by comparison with</a:t>
            </a:r>
          </a:p>
          <a:p>
            <a:r>
              <a:rPr lang="en-US" dirty="0" smtClean="0">
                <a:solidFill>
                  <a:srgbClr val="FF0000"/>
                </a:solidFill>
              </a:rPr>
              <a:t>Previous review</a:t>
            </a:r>
            <a:endParaRPr lang="en-US" dirty="0">
              <a:solidFill>
                <a:srgbClr val="FF0000"/>
              </a:solidFill>
            </a:endParaRPr>
          </a:p>
        </p:txBody>
      </p:sp>
    </p:spTree>
    <p:extLst>
      <p:ext uri="{BB962C8B-B14F-4D97-AF65-F5344CB8AC3E}">
        <p14:creationId xmlns:p14="http://schemas.microsoft.com/office/powerpoint/2010/main" val="1277966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 achievements</a:t>
            </a:r>
            <a:endParaRPr lang="en-US" dirty="0"/>
          </a:p>
        </p:txBody>
      </p:sp>
      <p:sp>
        <p:nvSpPr>
          <p:cNvPr id="3" name="Content Placeholder 2"/>
          <p:cNvSpPr>
            <a:spLocks noGrp="1"/>
          </p:cNvSpPr>
          <p:nvPr>
            <p:ph sz="half" idx="2"/>
          </p:nvPr>
        </p:nvSpPr>
        <p:spPr>
          <a:xfrm>
            <a:off x="251520" y="1341438"/>
            <a:ext cx="8640960" cy="4784400"/>
          </a:xfrm>
        </p:spPr>
        <p:txBody>
          <a:bodyPr>
            <a:normAutofit fontScale="92500" lnSpcReduction="20000"/>
          </a:bodyPr>
          <a:lstStyle/>
          <a:p>
            <a:r>
              <a:rPr lang="en-US" dirty="0" smtClean="0"/>
              <a:t>Thematic services from 4 CCs:</a:t>
            </a:r>
          </a:p>
          <a:p>
            <a:pPr lvl="2"/>
            <a:r>
              <a:rPr lang="en-US" dirty="0" smtClean="0"/>
              <a:t>MoBrain</a:t>
            </a:r>
            <a:r>
              <a:rPr lang="en-US" dirty="0"/>
              <a:t>-8, DARIAH-1, LifeWatch-2, Disaster Mitigation-</a:t>
            </a:r>
            <a:r>
              <a:rPr lang="en-US" dirty="0" smtClean="0"/>
              <a:t>2</a:t>
            </a:r>
          </a:p>
          <a:p>
            <a:pPr lvl="2"/>
            <a:r>
              <a:rPr lang="en-US" dirty="0"/>
              <a:t>Serving more than 10.000 users</a:t>
            </a:r>
          </a:p>
          <a:p>
            <a:pPr lvl="2"/>
            <a:r>
              <a:rPr lang="en-US" dirty="0" smtClean="0"/>
              <a:t>Consumed 1,450,622 </a:t>
            </a:r>
            <a:r>
              <a:rPr lang="en-US" dirty="0" err="1"/>
              <a:t>CPUh</a:t>
            </a:r>
            <a:r>
              <a:rPr lang="en-US" dirty="0"/>
              <a:t> from EGI </a:t>
            </a:r>
            <a:r>
              <a:rPr lang="en-US" dirty="0" smtClean="0"/>
              <a:t>Cloud</a:t>
            </a:r>
          </a:p>
          <a:p>
            <a:pPr lvl="2"/>
            <a:r>
              <a:rPr lang="en-US" dirty="0" smtClean="0"/>
              <a:t>Consumed 76,123,210 </a:t>
            </a:r>
            <a:r>
              <a:rPr lang="en-US" dirty="0" err="1"/>
              <a:t>CPUh</a:t>
            </a:r>
            <a:r>
              <a:rPr lang="en-US" dirty="0"/>
              <a:t> from EGI </a:t>
            </a:r>
            <a:r>
              <a:rPr lang="en-US" dirty="0" smtClean="0"/>
              <a:t>HTC</a:t>
            </a:r>
          </a:p>
          <a:p>
            <a:r>
              <a:rPr lang="en-US" dirty="0" smtClean="0"/>
              <a:t>Setup of demonstrators</a:t>
            </a:r>
            <a:r>
              <a:rPr lang="en-US" dirty="0"/>
              <a:t>/</a:t>
            </a:r>
            <a:r>
              <a:rPr lang="en-US" dirty="0" smtClean="0"/>
              <a:t>pilots from 5 CCs:</a:t>
            </a:r>
          </a:p>
          <a:p>
            <a:pPr lvl="2"/>
            <a:r>
              <a:rPr lang="en-US" dirty="0" smtClean="0"/>
              <a:t>ELIXIR</a:t>
            </a:r>
            <a:r>
              <a:rPr lang="en-US" dirty="0"/>
              <a:t>-6, BBMRI-3, EISCAT_3D-1, EPOS-</a:t>
            </a:r>
            <a:r>
              <a:rPr lang="en-US" dirty="0" smtClean="0"/>
              <a:t>3, EMSO-1</a:t>
            </a:r>
          </a:p>
          <a:p>
            <a:pPr lvl="2"/>
            <a:r>
              <a:rPr lang="en-US" dirty="0" smtClean="0"/>
              <a:t>Consumed over 159.134 </a:t>
            </a:r>
            <a:r>
              <a:rPr lang="en-US" dirty="0" err="1" smtClean="0"/>
              <a:t>CPUh</a:t>
            </a:r>
            <a:r>
              <a:rPr lang="en-US" dirty="0"/>
              <a:t> </a:t>
            </a:r>
            <a:r>
              <a:rPr lang="en-US" dirty="0" smtClean="0"/>
              <a:t> from EGI Cloud</a:t>
            </a:r>
          </a:p>
          <a:p>
            <a:r>
              <a:rPr lang="en-US" dirty="0" smtClean="0"/>
              <a:t>More </a:t>
            </a:r>
            <a:r>
              <a:rPr lang="en-US" dirty="0"/>
              <a:t>than 130 </a:t>
            </a:r>
            <a:r>
              <a:rPr lang="en-US" dirty="0" smtClean="0"/>
              <a:t>events/sessions </a:t>
            </a:r>
            <a:r>
              <a:rPr lang="en-US" dirty="0"/>
              <a:t>in 30 months </a:t>
            </a:r>
            <a:endParaRPr lang="en-US" dirty="0" smtClean="0"/>
          </a:p>
          <a:p>
            <a:pPr lvl="2"/>
            <a:r>
              <a:rPr lang="en-US" dirty="0" smtClean="0"/>
              <a:t>To </a:t>
            </a:r>
            <a:r>
              <a:rPr lang="en-US" dirty="0"/>
              <a:t>share </a:t>
            </a:r>
            <a:r>
              <a:rPr lang="en-US" dirty="0" smtClean="0"/>
              <a:t>experiences</a:t>
            </a:r>
          </a:p>
          <a:p>
            <a:pPr lvl="2"/>
            <a:r>
              <a:rPr lang="en-US" dirty="0"/>
              <a:t>T</a:t>
            </a:r>
            <a:r>
              <a:rPr lang="en-US" dirty="0" smtClean="0"/>
              <a:t>o promote Thematic Services</a:t>
            </a:r>
          </a:p>
          <a:p>
            <a:pPr lvl="2"/>
            <a:r>
              <a:rPr lang="en-US" dirty="0" smtClean="0"/>
              <a:t>To demonstrate capabilities and make recommendations to RIs</a:t>
            </a:r>
          </a:p>
          <a:p>
            <a:r>
              <a:rPr lang="en-US" dirty="0" smtClean="0"/>
              <a:t>These outcomes were reported in 22 deliverables and 5 milestones</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4151420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[customize as needed]</a:t>
            </a:r>
            <a:endParaRPr lang="en-GB" dirty="0"/>
          </a:p>
        </p:txBody>
      </p:sp>
      <p:sp>
        <p:nvSpPr>
          <p:cNvPr id="3" name="Content Placeholder 2"/>
          <p:cNvSpPr>
            <a:spLocks noGrp="1"/>
          </p:cNvSpPr>
          <p:nvPr>
            <p:ph sz="half" idx="2"/>
          </p:nvPr>
        </p:nvSpPr>
        <p:spPr/>
        <p:txBody>
          <a:bodyPr/>
          <a:lstStyle/>
          <a:p>
            <a:r>
              <a:rPr lang="en-GB" dirty="0" smtClean="0">
                <a:solidFill>
                  <a:schemeClr val="accent1"/>
                </a:solidFill>
              </a:rPr>
              <a:t>WP Overview </a:t>
            </a:r>
          </a:p>
          <a:p>
            <a:pPr lvl="1"/>
            <a:r>
              <a:rPr lang="en-GB" dirty="0" smtClean="0"/>
              <a:t>Objectives, tasks, partners and effort</a:t>
            </a:r>
          </a:p>
          <a:p>
            <a:r>
              <a:rPr lang="en-GB" dirty="0">
                <a:solidFill>
                  <a:schemeClr val="accent1"/>
                </a:solidFill>
              </a:rPr>
              <a:t>A</a:t>
            </a:r>
            <a:r>
              <a:rPr lang="en-GB" dirty="0" smtClean="0">
                <a:solidFill>
                  <a:schemeClr val="accent1"/>
                </a:solidFill>
              </a:rPr>
              <a:t>chievements</a:t>
            </a:r>
            <a:r>
              <a:rPr lang="en-GB" dirty="0" smtClean="0"/>
              <a:t> </a:t>
            </a:r>
          </a:p>
          <a:p>
            <a:pPr lvl="1"/>
            <a:r>
              <a:rPr lang="en-GB" dirty="0" smtClean="0"/>
              <a:t>Training</a:t>
            </a:r>
          </a:p>
          <a:p>
            <a:pPr lvl="1"/>
            <a:r>
              <a:rPr lang="en-GB" dirty="0"/>
              <a:t>Engagement and support for new communities</a:t>
            </a:r>
          </a:p>
          <a:p>
            <a:pPr lvl="1"/>
            <a:r>
              <a:rPr lang="en-GB" dirty="0" smtClean="0"/>
              <a:t>Competence Centres</a:t>
            </a:r>
          </a:p>
          <a:p>
            <a:r>
              <a:rPr lang="en-GB" dirty="0" smtClean="0">
                <a:solidFill>
                  <a:schemeClr val="accent1"/>
                </a:solidFill>
              </a:rPr>
              <a:t>Use of resources, </a:t>
            </a:r>
            <a:r>
              <a:rPr lang="en-GB" dirty="0">
                <a:solidFill>
                  <a:schemeClr val="accent1"/>
                </a:solidFill>
              </a:rPr>
              <a:t>i</a:t>
            </a:r>
            <a:r>
              <a:rPr lang="en-GB" dirty="0" smtClean="0">
                <a:solidFill>
                  <a:schemeClr val="accent1"/>
                </a:solidFill>
              </a:rPr>
              <a:t>ssues</a:t>
            </a:r>
            <a:r>
              <a:rPr lang="en-GB" dirty="0" smtClean="0"/>
              <a:t> [issues: only main ones which required major changes or escalation]</a:t>
            </a:r>
          </a:p>
          <a:p>
            <a:r>
              <a:rPr lang="en-GB" dirty="0" smtClean="0">
                <a:solidFill>
                  <a:schemeClr val="accent1"/>
                </a:solidFill>
              </a:rPr>
              <a:t>Summary</a:t>
            </a:r>
            <a:endParaRPr lang="en-GB" dirty="0">
              <a:solidFill>
                <a:schemeClr val="accent1"/>
              </a:solidFill>
            </a:endParaRPr>
          </a:p>
          <a:p>
            <a:endParaRPr lang="en-GB" dirty="0"/>
          </a:p>
        </p:txBody>
      </p:sp>
      <p:sp>
        <p:nvSpPr>
          <p:cNvPr id="4" name="Footer Placeholder 3"/>
          <p:cNvSpPr>
            <a:spLocks noGrp="1"/>
          </p:cNvSpPr>
          <p:nvPr>
            <p:ph type="ftr" sz="quarter" idx="11"/>
          </p:nvPr>
        </p:nvSpPr>
        <p:spPr/>
        <p:txBody>
          <a:bodyPr/>
          <a:lstStyle/>
          <a:p>
            <a:r>
              <a:rPr lang="en-GB" smtClean="0"/>
              <a:t>WP6 Knowledge Commons </a:t>
            </a:r>
            <a:endParaRPr lang="en-GB" dirty="0" smtClean="0"/>
          </a:p>
        </p:txBody>
      </p:sp>
    </p:spTree>
    <p:extLst>
      <p:ext uri="{BB962C8B-B14F-4D97-AF65-F5344CB8AC3E}">
        <p14:creationId xmlns:p14="http://schemas.microsoft.com/office/powerpoint/2010/main" val="1122930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smtClean="0"/>
              <a:t>The EGI user base</a:t>
            </a:r>
            <a:br>
              <a:rPr lang="en-US" dirty="0" smtClean="0"/>
            </a:br>
            <a:r>
              <a:rPr lang="en-US" dirty="0" smtClean="0"/>
              <a:t>Number of users served in last 6 months</a:t>
            </a:r>
            <a:endParaRPr lang="en-US" dirty="0"/>
          </a:p>
        </p:txBody>
      </p:sp>
      <p:sp>
        <p:nvSpPr>
          <p:cNvPr id="3" name="Content Placeholder 2"/>
          <p:cNvSpPr>
            <a:spLocks noGrp="1"/>
          </p:cNvSpPr>
          <p:nvPr>
            <p:ph sz="half" idx="2"/>
          </p:nvPr>
        </p:nvSpPr>
        <p:spPr>
          <a:xfrm>
            <a:off x="467544" y="1196752"/>
            <a:ext cx="8424936" cy="4784400"/>
          </a:xfrm>
        </p:spPr>
        <p:txBody>
          <a:bodyPr>
            <a:normAutofit/>
          </a:bodyPr>
          <a:lstStyle/>
          <a:p>
            <a:pPr marL="342900" lvl="1" indent="-342900">
              <a:buFont typeface="Arial" panose="020B0604020202020204" pitchFamily="34" charset="0"/>
              <a:buChar char="•"/>
            </a:pPr>
            <a:r>
              <a:rPr lang="en-US" dirty="0" smtClean="0"/>
              <a:t>+</a:t>
            </a:r>
            <a:r>
              <a:rPr lang="en-US" dirty="0"/>
              <a:t>30% during EGI-</a:t>
            </a:r>
            <a:r>
              <a:rPr lang="en-US" dirty="0" smtClean="0"/>
              <a:t>Engage</a:t>
            </a:r>
            <a:endParaRPr lang="en-US" dirty="0"/>
          </a:p>
          <a:p>
            <a:r>
              <a:rPr lang="en-US" sz="2400" dirty="0" smtClean="0"/>
              <a:t>Breakdown per access type at the end of project</a:t>
            </a:r>
          </a:p>
          <a:p>
            <a:pPr lvl="1"/>
            <a:r>
              <a:rPr lang="en-US" sz="2000" dirty="0" smtClean="0"/>
              <a:t>Personal certificates: 30.651</a:t>
            </a:r>
          </a:p>
          <a:p>
            <a:pPr lvl="1"/>
            <a:r>
              <a:rPr lang="en-US" sz="2000" dirty="0" smtClean="0"/>
              <a:t>Robot certificates (</a:t>
            </a:r>
            <a:r>
              <a:rPr lang="en-US" sz="2000" dirty="0" smtClean="0">
                <a:sym typeface="Wingdings"/>
              </a:rPr>
              <a:t> </a:t>
            </a:r>
            <a:r>
              <a:rPr lang="en-US" sz="2000" dirty="0" err="1" smtClean="0">
                <a:sym typeface="Wingdings"/>
              </a:rPr>
              <a:t>CheckIn</a:t>
            </a:r>
            <a:r>
              <a:rPr lang="en-US" sz="2000" dirty="0" smtClean="0">
                <a:sym typeface="Wingdings"/>
              </a:rPr>
              <a:t>): 10.412</a:t>
            </a:r>
            <a:endParaRPr lang="en-US" sz="2000" dirty="0" smtClean="0"/>
          </a:p>
          <a:p>
            <a:pPr lvl="1"/>
            <a:r>
              <a:rPr lang="en-US" sz="2000" dirty="0" smtClean="0"/>
              <a:t>Thematic services: 20.203</a:t>
            </a:r>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pic>
        <p:nvPicPr>
          <p:cNvPr id="5" name="Picture 4" descr="Screen Shot 2017-10-03 at 10.07.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429429"/>
            <a:ext cx="3677172" cy="3167923"/>
          </a:xfrm>
          <a:prstGeom prst="rect">
            <a:avLst/>
          </a:prstGeom>
        </p:spPr>
      </p:pic>
      <p:sp>
        <p:nvSpPr>
          <p:cNvPr id="6" name="TextBox 5"/>
          <p:cNvSpPr txBox="1"/>
          <p:nvPr/>
        </p:nvSpPr>
        <p:spPr>
          <a:xfrm>
            <a:off x="899592" y="3140968"/>
            <a:ext cx="2578889" cy="369332"/>
          </a:xfrm>
          <a:prstGeom prst="rect">
            <a:avLst/>
          </a:prstGeom>
          <a:noFill/>
        </p:spPr>
        <p:txBody>
          <a:bodyPr wrap="none" rtlCol="0">
            <a:spAutoFit/>
          </a:bodyPr>
          <a:lstStyle/>
          <a:p>
            <a:r>
              <a:rPr lang="en-US" i="1" dirty="0" smtClean="0"/>
              <a:t>Personal certificate users</a:t>
            </a:r>
            <a:endParaRPr lang="en-US" i="1" dirty="0"/>
          </a:p>
        </p:txBody>
      </p:sp>
      <p:pic>
        <p:nvPicPr>
          <p:cNvPr id="7" name="Picture 6" descr="Screen Shot 2017-10-03 at 10.10.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717032"/>
            <a:ext cx="2108200" cy="1905000"/>
          </a:xfrm>
          <a:prstGeom prst="rect">
            <a:avLst/>
          </a:prstGeom>
        </p:spPr>
      </p:pic>
      <p:sp>
        <p:nvSpPr>
          <p:cNvPr id="8" name="TextBox 7"/>
          <p:cNvSpPr txBox="1"/>
          <p:nvPr/>
        </p:nvSpPr>
        <p:spPr>
          <a:xfrm>
            <a:off x="6300192" y="4643844"/>
            <a:ext cx="2749471" cy="369332"/>
          </a:xfrm>
          <a:prstGeom prst="rect">
            <a:avLst/>
          </a:prstGeom>
          <a:noFill/>
        </p:spPr>
        <p:txBody>
          <a:bodyPr wrap="none" rtlCol="0">
            <a:spAutoFit/>
          </a:bodyPr>
          <a:lstStyle/>
          <a:p>
            <a:r>
              <a:rPr lang="en-US" dirty="0" smtClean="0"/>
              <a:t>&lt;THEMATIC services chart&gt;</a:t>
            </a:r>
            <a:endParaRPr lang="en-US" dirty="0"/>
          </a:p>
        </p:txBody>
      </p:sp>
    </p:spTree>
    <p:extLst>
      <p:ext uri="{BB962C8B-B14F-4D97-AF65-F5344CB8AC3E}">
        <p14:creationId xmlns:p14="http://schemas.microsoft.com/office/powerpoint/2010/main" val="743403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User trend: Personal cert users</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pic>
        <p:nvPicPr>
          <p:cNvPr id="6" name="Picture 5" descr="Screen Shot 2017-10-03 at 10.3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8855028" cy="2448272"/>
          </a:xfrm>
          <a:prstGeom prst="rect">
            <a:avLst/>
          </a:prstGeom>
        </p:spPr>
      </p:pic>
      <p:sp>
        <p:nvSpPr>
          <p:cNvPr id="7" name="Line Callout 1 6"/>
          <p:cNvSpPr/>
          <p:nvPr/>
        </p:nvSpPr>
        <p:spPr>
          <a:xfrm>
            <a:off x="6732240" y="1340768"/>
            <a:ext cx="1368152" cy="504056"/>
          </a:xfrm>
          <a:prstGeom prst="borderCallout1">
            <a:avLst>
              <a:gd name="adj1" fmla="val 95537"/>
              <a:gd name="adj2" fmla="val 20841"/>
              <a:gd name="adj3" fmla="val 263674"/>
              <a:gd name="adj4" fmla="val 1205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LSST VO</a:t>
            </a:r>
            <a:endParaRPr lang="en-US" dirty="0">
              <a:solidFill>
                <a:schemeClr val="tx1"/>
              </a:solidFill>
            </a:endParaRPr>
          </a:p>
        </p:txBody>
      </p:sp>
    </p:spTree>
    <p:extLst>
      <p:ext uri="{BB962C8B-B14F-4D97-AF65-F5344CB8AC3E}">
        <p14:creationId xmlns:p14="http://schemas.microsoft.com/office/powerpoint/2010/main" val="13072040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384"/>
            <a:ext cx="7344816" cy="850106"/>
          </a:xfrm>
          <a:solidFill>
            <a:srgbClr val="FF0000"/>
          </a:solidFill>
        </p:spPr>
        <p:txBody>
          <a:bodyPr>
            <a:normAutofit fontScale="90000"/>
          </a:bodyPr>
          <a:lstStyle/>
          <a:p>
            <a:r>
              <a:rPr lang="en-US" dirty="0" smtClean="0"/>
              <a:t>The EGI user base</a:t>
            </a:r>
            <a:br>
              <a:rPr lang="en-US" dirty="0" smtClean="0"/>
            </a:br>
            <a:r>
              <a:rPr lang="en-US" dirty="0" err="1" smtClean="0"/>
              <a:t>CPUh</a:t>
            </a:r>
            <a:r>
              <a:rPr lang="en-US" dirty="0" smtClean="0"/>
              <a:t> consumption in last 6 months</a:t>
            </a:r>
            <a:endParaRPr lang="en-US" dirty="0"/>
          </a:p>
        </p:txBody>
      </p:sp>
      <p:sp>
        <p:nvSpPr>
          <p:cNvPr id="3" name="Content Placeholder 2"/>
          <p:cNvSpPr>
            <a:spLocks noGrp="1"/>
          </p:cNvSpPr>
          <p:nvPr>
            <p:ph sz="half" idx="2"/>
          </p:nvPr>
        </p:nvSpPr>
        <p:spPr>
          <a:xfrm>
            <a:off x="755576" y="764704"/>
            <a:ext cx="8424936" cy="935434"/>
          </a:xfrm>
        </p:spPr>
        <p:txBody>
          <a:bodyPr>
            <a:normAutofit/>
          </a:bodyPr>
          <a:lstStyle/>
          <a:p>
            <a:pPr lvl="1"/>
            <a:r>
              <a:rPr lang="en-US" dirty="0" smtClean="0"/>
              <a:t>9X% WLCG</a:t>
            </a:r>
          </a:p>
          <a:p>
            <a:pPr lvl="1"/>
            <a:r>
              <a:rPr lang="en-US" dirty="0" err="1" smtClean="0"/>
              <a:t>Withouth</a:t>
            </a:r>
            <a:r>
              <a:rPr lang="en-US" dirty="0" smtClean="0"/>
              <a:t> WLCG: 41 million </a:t>
            </a:r>
            <a:r>
              <a:rPr lang="en-US" dirty="0" err="1" smtClean="0"/>
              <a:t>CPUh</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pic>
        <p:nvPicPr>
          <p:cNvPr id="5" name="Picture 4" descr="Screen Shot 2017-10-03 at 09.31.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00808"/>
            <a:ext cx="8100392" cy="4565117"/>
          </a:xfrm>
          <a:prstGeom prst="rect">
            <a:avLst/>
          </a:prstGeom>
        </p:spPr>
      </p:pic>
      <p:sp>
        <p:nvSpPr>
          <p:cNvPr id="6" name="Rectangle 5"/>
          <p:cNvSpPr/>
          <p:nvPr/>
        </p:nvSpPr>
        <p:spPr>
          <a:xfrm>
            <a:off x="6084168" y="5949280"/>
            <a:ext cx="2487016" cy="369332"/>
          </a:xfrm>
          <a:prstGeom prst="rect">
            <a:avLst/>
          </a:prstGeom>
        </p:spPr>
        <p:txBody>
          <a:bodyPr wrap="none">
            <a:spAutoFit/>
          </a:bodyPr>
          <a:lstStyle/>
          <a:p>
            <a:pPr lvl="1"/>
            <a:r>
              <a:rPr lang="en-US" dirty="0">
                <a:solidFill>
                  <a:srgbClr val="FF0000"/>
                </a:solidFill>
                <a:sym typeface="Wingdings"/>
              </a:rPr>
              <a:t>Showing </a:t>
            </a:r>
            <a:r>
              <a:rPr lang="en-US" dirty="0" smtClean="0">
                <a:solidFill>
                  <a:srgbClr val="FF0000"/>
                </a:solidFill>
                <a:sym typeface="Wingdings"/>
              </a:rPr>
              <a:t>trends instead?</a:t>
            </a:r>
            <a:endParaRPr lang="en-US" dirty="0">
              <a:solidFill>
                <a:srgbClr val="FF0000"/>
              </a:solidFill>
            </a:endParaRPr>
          </a:p>
        </p:txBody>
      </p:sp>
    </p:spTree>
    <p:extLst>
      <p:ext uri="{BB962C8B-B14F-4D97-AF65-F5344CB8AC3E}">
        <p14:creationId xmlns:p14="http://schemas.microsoft.com/office/powerpoint/2010/main" val="3309216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Communities</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5" name="Content Placeholder 4"/>
          <p:cNvSpPr txBox="1">
            <a:spLocks noGrp="1"/>
          </p:cNvSpPr>
          <p:nvPr>
            <p:ph sz="half" idx="2"/>
          </p:nvPr>
        </p:nvSpPr>
        <p:spPr>
          <a:xfrm>
            <a:off x="35496" y="1341439"/>
            <a:ext cx="8856984" cy="3539431"/>
          </a:xfrm>
          <a:prstGeom prst="rect">
            <a:avLst/>
          </a:prstGeom>
          <a:noFill/>
        </p:spPr>
        <p:txBody>
          <a:bodyPr wrap="square" rtlCol="0">
            <a:spAutoFit/>
          </a:bodyPr>
          <a:lstStyle/>
          <a:p>
            <a:r>
              <a:rPr lang="en-US" sz="2800" dirty="0" smtClean="0"/>
              <a:t>See community flash talks after me:</a:t>
            </a:r>
          </a:p>
          <a:p>
            <a:pPr lvl="1"/>
            <a:r>
              <a:rPr lang="en-US" sz="2800" b="1" dirty="0" err="1" smtClean="0"/>
              <a:t>WeNMR</a:t>
            </a:r>
            <a:r>
              <a:rPr lang="en-US" sz="2800" b="1" dirty="0"/>
              <a:t>/</a:t>
            </a:r>
            <a:r>
              <a:rPr lang="en-US" sz="2800" b="1" dirty="0" err="1" smtClean="0"/>
              <a:t>MoBRAIN</a:t>
            </a:r>
            <a:r>
              <a:rPr lang="en-US" sz="2800" b="1" dirty="0" smtClean="0"/>
              <a:t> CC</a:t>
            </a:r>
            <a:r>
              <a:rPr lang="en-US" sz="2800" dirty="0" smtClean="0"/>
              <a:t>: Community of practice</a:t>
            </a:r>
            <a:endParaRPr lang="en-US" sz="2800" dirty="0"/>
          </a:p>
          <a:p>
            <a:pPr lvl="1"/>
            <a:r>
              <a:rPr lang="en-US" sz="2800" b="1" dirty="0" smtClean="0"/>
              <a:t>ELIXIR CC</a:t>
            </a:r>
            <a:r>
              <a:rPr lang="en-US" sz="2800" dirty="0" smtClean="0"/>
              <a:t>: Implementation phase RI</a:t>
            </a:r>
            <a:endParaRPr lang="en-US" sz="2800" dirty="0"/>
          </a:p>
          <a:p>
            <a:pPr lvl="1"/>
            <a:r>
              <a:rPr lang="en-US" sz="2800" b="1" dirty="0" smtClean="0"/>
              <a:t>ICOS (new community)</a:t>
            </a:r>
            <a:r>
              <a:rPr lang="en-US" sz="2800" dirty="0" smtClean="0"/>
              <a:t>: EGI-EUDAT integration</a:t>
            </a:r>
            <a:endParaRPr lang="en-US" sz="2800" dirty="0"/>
          </a:p>
          <a:p>
            <a:pPr lvl="1"/>
            <a:r>
              <a:rPr lang="en-US" sz="2800" b="1" dirty="0" smtClean="0"/>
              <a:t>WLCG (heaviest user)</a:t>
            </a:r>
            <a:r>
              <a:rPr lang="en-US" sz="2800" dirty="0" smtClean="0"/>
              <a:t>: Established community, using also EGI’s internal portfolio</a:t>
            </a:r>
          </a:p>
          <a:p>
            <a:endParaRPr lang="en-US" sz="2800" dirty="0" err="1" smtClean="0"/>
          </a:p>
        </p:txBody>
      </p:sp>
    </p:spTree>
    <p:extLst>
      <p:ext uri="{BB962C8B-B14F-4D97-AF65-F5344CB8AC3E}">
        <p14:creationId xmlns:p14="http://schemas.microsoft.com/office/powerpoint/2010/main" val="18243934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Use of Resources </a:t>
            </a:r>
            <a:br>
              <a:rPr lang="en-US" dirty="0" smtClean="0"/>
            </a:br>
            <a:r>
              <a:rPr lang="en-US" dirty="0" smtClean="0"/>
              <a:t>and Issues</a:t>
            </a:r>
            <a:endParaRPr lang="en-US" dirty="0"/>
          </a:p>
        </p:txBody>
      </p:sp>
    </p:spTree>
    <p:extLst>
      <p:ext uri="{BB962C8B-B14F-4D97-AF65-F5344CB8AC3E}">
        <p14:creationId xmlns:p14="http://schemas.microsoft.com/office/powerpoint/2010/main" val="42144643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analysis</a:t>
            </a:r>
            <a:endParaRPr lang="en-US" dirty="0"/>
          </a:p>
        </p:txBody>
      </p:sp>
      <p:sp>
        <p:nvSpPr>
          <p:cNvPr id="3" name="Content Placeholder 2"/>
          <p:cNvSpPr>
            <a:spLocks noGrp="1"/>
          </p:cNvSpPr>
          <p:nvPr>
            <p:ph sz="half" idx="2"/>
          </p:nvPr>
        </p:nvSpPr>
        <p:spPr/>
        <p:txBody>
          <a:bodyPr/>
          <a:lstStyle/>
          <a:p>
            <a:r>
              <a:rPr lang="en-US" dirty="0" smtClean="0"/>
              <a:t>To be completed when data is </a:t>
            </a:r>
            <a:r>
              <a:rPr lang="en-US" dirty="0" err="1" smtClean="0"/>
              <a:t>finalised</a:t>
            </a:r>
            <a:endParaRPr lang="en-US"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Tree>
    <p:extLst>
      <p:ext uri="{BB962C8B-B14F-4D97-AF65-F5344CB8AC3E}">
        <p14:creationId xmlns:p14="http://schemas.microsoft.com/office/powerpoint/2010/main" val="2853074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39219298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half" idx="2"/>
          </p:nvPr>
        </p:nvSpPr>
        <p:spPr/>
        <p:txBody>
          <a:bodyPr>
            <a:normAutofit/>
          </a:bodyPr>
          <a:lstStyle/>
          <a:p>
            <a:r>
              <a:rPr lang="en-GB" sz="1600" b="1" dirty="0"/>
              <a:t>Objective 1 (O1): </a:t>
            </a:r>
            <a:r>
              <a:rPr lang="en-GB" sz="1600" b="1" dirty="0" smtClean="0"/>
              <a:t>The </a:t>
            </a:r>
            <a:r>
              <a:rPr lang="en-GB" sz="1600" b="1" dirty="0"/>
              <a:t>continued coordination of the EGI </a:t>
            </a:r>
            <a:r>
              <a:rPr lang="en-GB" sz="1600" b="1" dirty="0" smtClean="0"/>
              <a:t>Community.</a:t>
            </a:r>
            <a:endParaRPr lang="en-GB" sz="1600" b="1" dirty="0"/>
          </a:p>
          <a:p>
            <a:pPr lvl="1"/>
            <a:r>
              <a:rPr lang="en-GB" sz="1200" dirty="0" smtClean="0"/>
              <a:t>CRM process that spans from opportunity identification to operational support</a:t>
            </a:r>
          </a:p>
          <a:p>
            <a:pPr lvl="1"/>
            <a:r>
              <a:rPr lang="en-GB" sz="1200" dirty="0" smtClean="0"/>
              <a:t>Support 40 communities – 8 CCs and 32 new communities</a:t>
            </a:r>
          </a:p>
          <a:p>
            <a:pPr lvl="1"/>
            <a:r>
              <a:rPr lang="en-GB" sz="1200" dirty="0" smtClean="0"/>
              <a:t>Established a new workshop format (Design Your E-infrastructure)</a:t>
            </a:r>
            <a:endParaRPr lang="en-GB" sz="1600" dirty="0"/>
          </a:p>
          <a:p>
            <a:r>
              <a:rPr lang="en-GB" sz="1600" b="1" dirty="0" smtClean="0"/>
              <a:t>Objective </a:t>
            </a:r>
            <a:r>
              <a:rPr lang="en-GB" sz="1600" b="1" dirty="0"/>
              <a:t>5 (O5): </a:t>
            </a:r>
            <a:r>
              <a:rPr lang="en-GB" sz="1600" b="1" dirty="0" smtClean="0"/>
              <a:t>Promotion </a:t>
            </a:r>
            <a:r>
              <a:rPr lang="en-GB" sz="1600" b="1" dirty="0"/>
              <a:t>the adoption </a:t>
            </a:r>
            <a:r>
              <a:rPr lang="en-GB" sz="1600" b="1" dirty="0" smtClean="0"/>
              <a:t>and extension of </a:t>
            </a:r>
            <a:r>
              <a:rPr lang="en-GB" sz="1600" b="1" dirty="0"/>
              <a:t>the current EGI </a:t>
            </a:r>
            <a:r>
              <a:rPr lang="en-GB" sz="1600" b="1" dirty="0" smtClean="0"/>
              <a:t>services</a:t>
            </a:r>
            <a:endParaRPr lang="en-GB" sz="800" dirty="0"/>
          </a:p>
          <a:p>
            <a:pPr lvl="1"/>
            <a:r>
              <a:rPr lang="en-GB" sz="1200" dirty="0" smtClean="0"/>
              <a:t>42 training events; 130+ CC events</a:t>
            </a:r>
          </a:p>
          <a:p>
            <a:pPr lvl="1"/>
            <a:r>
              <a:rPr lang="en-GB" sz="1200" dirty="0" smtClean="0"/>
              <a:t>Uptake of cloud (by 24 communities); HTC (by 3 communities); Online storage (by 4 communities); AAI and operation tools (by 4 communities)</a:t>
            </a:r>
            <a:endParaRPr lang="en-GB" sz="1200" dirty="0"/>
          </a:p>
          <a:p>
            <a:pPr lvl="1"/>
            <a:r>
              <a:rPr lang="en-GB" sz="1200" dirty="0"/>
              <a:t>Services are secured with SLAs to 11 </a:t>
            </a:r>
            <a:r>
              <a:rPr lang="en-GB" sz="1200" dirty="0" smtClean="0"/>
              <a:t>communities</a:t>
            </a:r>
          </a:p>
          <a:p>
            <a:pPr lvl="1"/>
            <a:r>
              <a:rPr lang="en-GB" sz="1200" dirty="0" smtClean="0"/>
              <a:t>Established and opened the Applications On Demand service</a:t>
            </a:r>
          </a:p>
          <a:p>
            <a:pPr lvl="1"/>
            <a:endParaRPr lang="en-GB" sz="1600" dirty="0"/>
          </a:p>
          <a:p>
            <a:endParaRPr lang="en-GB" sz="1600"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sp>
        <p:nvSpPr>
          <p:cNvPr id="5" name="Content Placeholder 2"/>
          <p:cNvSpPr txBox="1">
            <a:spLocks/>
          </p:cNvSpPr>
          <p:nvPr/>
        </p:nvSpPr>
        <p:spPr>
          <a:xfrm>
            <a:off x="467544" y="4077072"/>
            <a:ext cx="8424936" cy="23042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smtClean="0"/>
              <a:t>All this was funded in the project with 6 FTE</a:t>
            </a:r>
          </a:p>
          <a:p>
            <a:pPr marL="0" indent="0" algn="just">
              <a:buFont typeface="Arial" panose="020B0604020202020204" pitchFamily="34" charset="0"/>
              <a:buNone/>
            </a:pPr>
            <a:r>
              <a:rPr lang="en-GB" dirty="0" smtClean="0">
                <a:solidFill>
                  <a:srgbClr val="0066B0"/>
                </a:solidFill>
              </a:rPr>
              <a:t>The real achievement was bringing together 100+ experts to deliver tangible results: </a:t>
            </a:r>
          </a:p>
          <a:p>
            <a:pPr marL="0" indent="0" algn="ctr">
              <a:buFont typeface="Arial" panose="020B0604020202020204" pitchFamily="34" charset="0"/>
              <a:buNone/>
            </a:pPr>
            <a:r>
              <a:rPr lang="en-GB" sz="3200" dirty="0" smtClean="0">
                <a:solidFill>
                  <a:srgbClr val="0066B0"/>
                </a:solidFill>
                <a:sym typeface="Wingdings"/>
              </a:rPr>
              <a:t>Knowledge commons</a:t>
            </a:r>
            <a:endParaRPr lang="en-GB" sz="3200" dirty="0" smtClean="0">
              <a:solidFill>
                <a:srgbClr val="0066B0"/>
              </a:solidFill>
            </a:endParaRPr>
          </a:p>
        </p:txBody>
      </p:sp>
    </p:spTree>
    <p:extLst>
      <p:ext uri="{BB962C8B-B14F-4D97-AF65-F5344CB8AC3E}">
        <p14:creationId xmlns:p14="http://schemas.microsoft.com/office/powerpoint/2010/main" val="12595521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exploitable results</a:t>
            </a:r>
            <a:endParaRPr lang="en-GB" dirty="0"/>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41695277"/>
              </p:ext>
            </p:extLst>
          </p:nvPr>
        </p:nvGraphicFramePr>
        <p:xfrm>
          <a:off x="395536" y="2276872"/>
          <a:ext cx="8208912" cy="2073000"/>
        </p:xfrm>
        <a:graphic>
          <a:graphicData uri="http://schemas.openxmlformats.org/drawingml/2006/table">
            <a:tbl>
              <a:tblPr firstRow="1" firstCol="1">
                <a:tableStyleId>{5C22544A-7EE6-4342-B048-85BDC9FD1C3A}</a:tableStyleId>
              </a:tblPr>
              <a:tblGrid>
                <a:gridCol w="2054435"/>
                <a:gridCol w="6154477"/>
              </a:tblGrid>
              <a:tr h="360040">
                <a:tc>
                  <a:txBody>
                    <a:bodyPr/>
                    <a:lstStyle/>
                    <a:p>
                      <a:pPr>
                        <a:lnSpc>
                          <a:spcPct val="115000"/>
                        </a:lnSpc>
                        <a:spcAft>
                          <a:spcPts val="0"/>
                        </a:spcAft>
                      </a:pPr>
                      <a:r>
                        <a:rPr lang="en-GB" sz="1600" dirty="0">
                          <a:effectLst/>
                        </a:rPr>
                        <a:t>KER name</a:t>
                      </a:r>
                      <a:endParaRPr lang="en-GB" sz="1600" dirty="0">
                        <a:effectLst/>
                        <a:latin typeface="Calibri"/>
                        <a:ea typeface="Calibri"/>
                        <a:cs typeface="Times New Roman"/>
                      </a:endParaRPr>
                    </a:p>
                  </a:txBody>
                  <a:tcPr marL="28750" marR="28750" marT="0" marB="0"/>
                </a:tc>
                <a:tc>
                  <a:txBody>
                    <a:bodyPr/>
                    <a:lstStyle/>
                    <a:p>
                      <a:pPr>
                        <a:lnSpc>
                          <a:spcPct val="115000"/>
                        </a:lnSpc>
                        <a:spcAft>
                          <a:spcPts val="0"/>
                        </a:spcAft>
                        <a:tabLst>
                          <a:tab pos="1092200" algn="l"/>
                        </a:tabLst>
                      </a:pPr>
                      <a:r>
                        <a:rPr lang="en-GB" sz="1600" dirty="0">
                          <a:effectLst/>
                        </a:rPr>
                        <a:t>Description	</a:t>
                      </a:r>
                      <a:endParaRPr lang="en-GB" sz="1600" dirty="0">
                        <a:effectLst/>
                        <a:latin typeface="Calibri"/>
                        <a:ea typeface="Calibri"/>
                        <a:cs typeface="Times New Roman"/>
                      </a:endParaRPr>
                    </a:p>
                  </a:txBody>
                  <a:tcPr marL="28750" marR="28750" marT="0" marB="0"/>
                </a:tc>
              </a:tr>
              <a:tr h="31088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Software and services</a:t>
                      </a:r>
                      <a:endParaRPr lang="en-GB" sz="1600" dirty="0" smtClean="0">
                        <a:effectLst/>
                        <a:latin typeface="+mn-lt"/>
                        <a:ea typeface="Calibri"/>
                        <a:cs typeface="Times New Roman"/>
                      </a:endParaRPr>
                    </a:p>
                  </a:txBody>
                  <a:tcPr marL="28750" marR="28750" marT="0" marB="0">
                    <a:solidFill>
                      <a:schemeClr val="accent1">
                        <a:lumMod val="75000"/>
                      </a:schemeClr>
                    </a:solidFill>
                  </a:tcPr>
                </a:tc>
                <a:tc hMerge="1">
                  <a:txBody>
                    <a:bodyPr/>
                    <a:lstStyle/>
                    <a:p>
                      <a:pPr>
                        <a:lnSpc>
                          <a:spcPct val="115000"/>
                        </a:lnSpc>
                        <a:spcAft>
                          <a:spcPts val="0"/>
                        </a:spcAft>
                      </a:pPr>
                      <a:endParaRPr lang="en-GB" sz="1600" dirty="0">
                        <a:effectLst/>
                        <a:latin typeface="Calibri"/>
                        <a:ea typeface="Calibri"/>
                        <a:cs typeface="Times New Roman"/>
                      </a:endParaRPr>
                    </a:p>
                  </a:txBody>
                  <a:tcPr marL="28750" marR="28750" marT="0" marB="0"/>
                </a:tc>
              </a:tr>
              <a:tr h="990617">
                <a:tc>
                  <a:txBody>
                    <a:bodyPr/>
                    <a:lstStyle/>
                    <a:p>
                      <a:pPr>
                        <a:lnSpc>
                          <a:spcPct val="115000"/>
                        </a:lnSpc>
                        <a:spcAft>
                          <a:spcPts val="0"/>
                        </a:spcAft>
                      </a:pPr>
                      <a:r>
                        <a:rPr lang="en-GB" sz="1600" dirty="0" smtClean="0">
                          <a:effectLst/>
                        </a:rPr>
                        <a:t>Thematic services integrated</a:t>
                      </a:r>
                      <a:endParaRPr lang="en-GB" sz="1600" dirty="0">
                        <a:effectLst/>
                      </a:endParaRPr>
                    </a:p>
                  </a:txBody>
                  <a:tcPr marL="28750" marR="28750" marT="0" marB="0"/>
                </a:tc>
                <a:tc>
                  <a:txBody>
                    <a:bodyPr/>
                    <a:lstStyle/>
                    <a:p>
                      <a:pPr>
                        <a:lnSpc>
                          <a:spcPct val="115000"/>
                        </a:lnSpc>
                        <a:spcAft>
                          <a:spcPts val="0"/>
                        </a:spcAft>
                      </a:pPr>
                      <a:r>
                        <a:rPr lang="en-GB" sz="1600" dirty="0" smtClean="0">
                          <a:effectLst/>
                        </a:rPr>
                        <a:t>Integrated scientific applications with EGI’s e-Infrastructure services;</a:t>
                      </a:r>
                    </a:p>
                    <a:p>
                      <a:pPr>
                        <a:lnSpc>
                          <a:spcPct val="115000"/>
                        </a:lnSpc>
                        <a:spcAft>
                          <a:spcPts val="0"/>
                        </a:spcAft>
                      </a:pPr>
                      <a:r>
                        <a:rPr lang="en-GB" sz="1600" dirty="0" smtClean="0">
                          <a:effectLst/>
                        </a:rPr>
                        <a:t>Co-designed and co-developed services for sustainable, structured scientific communities;</a:t>
                      </a:r>
                    </a:p>
                    <a:p>
                      <a:pPr>
                        <a:lnSpc>
                          <a:spcPct val="115000"/>
                        </a:lnSpc>
                        <a:spcAft>
                          <a:spcPts val="0"/>
                        </a:spcAft>
                      </a:pPr>
                      <a:r>
                        <a:rPr lang="en-GB" sz="1600" dirty="0" smtClean="0">
                          <a:effectLst/>
                        </a:rPr>
                        <a:t>Promotion and support of the uptake of new services within scientific communities;</a:t>
                      </a:r>
                      <a:endParaRPr lang="en-GB" sz="1600" dirty="0">
                        <a:effectLst/>
                      </a:endParaRPr>
                    </a:p>
                  </a:txBody>
                  <a:tcPr marL="28750" marR="28750" marT="0" marB="0"/>
                </a:tc>
              </a:tr>
            </a:tbl>
          </a:graphicData>
        </a:graphic>
      </p:graphicFrame>
      <p:sp>
        <p:nvSpPr>
          <p:cNvPr id="3" name="TextBox 2"/>
          <p:cNvSpPr txBox="1"/>
          <p:nvPr/>
        </p:nvSpPr>
        <p:spPr>
          <a:xfrm>
            <a:off x="1619672" y="4869160"/>
            <a:ext cx="5942652" cy="1200329"/>
          </a:xfrm>
          <a:prstGeom prst="rect">
            <a:avLst/>
          </a:prstGeom>
          <a:noFill/>
        </p:spPr>
        <p:txBody>
          <a:bodyPr wrap="none" rtlCol="0">
            <a:spAutoFit/>
          </a:bodyPr>
          <a:lstStyle/>
          <a:p>
            <a:r>
              <a:rPr lang="en-US" dirty="0" smtClean="0"/>
              <a:t>+ </a:t>
            </a:r>
          </a:p>
          <a:p>
            <a:r>
              <a:rPr lang="en-US" dirty="0" smtClean="0"/>
              <a:t>collected requirements and feedback for many other services</a:t>
            </a:r>
          </a:p>
          <a:p>
            <a:r>
              <a:rPr lang="en-US" dirty="0" smtClean="0"/>
              <a:t>Helped the roll-out, promotion and support of new service</a:t>
            </a:r>
          </a:p>
          <a:p>
            <a:endParaRPr lang="en-US" dirty="0"/>
          </a:p>
        </p:txBody>
      </p:sp>
    </p:spTree>
    <p:extLst>
      <p:ext uri="{BB962C8B-B14F-4D97-AF65-F5344CB8AC3E}">
        <p14:creationId xmlns:p14="http://schemas.microsoft.com/office/powerpoint/2010/main" val="4819921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WP Overview</a:t>
            </a:r>
            <a:endParaRPr lang="en-US" dirty="0"/>
          </a:p>
        </p:txBody>
      </p:sp>
    </p:spTree>
    <p:extLst>
      <p:ext uri="{BB962C8B-B14F-4D97-AF65-F5344CB8AC3E}">
        <p14:creationId xmlns:p14="http://schemas.microsoft.com/office/powerpoint/2010/main" val="42222757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A2 </a:t>
            </a:r>
            <a:r>
              <a:rPr lang="en-GB" dirty="0"/>
              <a:t>(</a:t>
            </a:r>
            <a:r>
              <a:rPr lang="en-GB" dirty="0" smtClean="0"/>
              <a:t>WP6) </a:t>
            </a:r>
            <a:r>
              <a:rPr lang="en-GB" dirty="0"/>
              <a:t>objectives</a:t>
            </a:r>
          </a:p>
        </p:txBody>
      </p:sp>
      <p:sp>
        <p:nvSpPr>
          <p:cNvPr id="4" name="Footer Placeholder 3"/>
          <p:cNvSpPr>
            <a:spLocks noGrp="1"/>
          </p:cNvSpPr>
          <p:nvPr>
            <p:ph type="ftr" sz="quarter" idx="11"/>
          </p:nvPr>
        </p:nvSpPr>
        <p:spPr/>
        <p:txBody>
          <a:bodyPr/>
          <a:lstStyle/>
          <a:p>
            <a:r>
              <a:rPr lang="en-GB" smtClean="0"/>
              <a:t>WP6 Knowledge Commons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96092960"/>
              </p:ext>
            </p:extLst>
          </p:nvPr>
        </p:nvGraphicFramePr>
        <p:xfrm>
          <a:off x="827584" y="1844824"/>
          <a:ext cx="7776864" cy="3032760"/>
        </p:xfrm>
        <a:graphic>
          <a:graphicData uri="http://schemas.openxmlformats.org/drawingml/2006/table">
            <a:tbl>
              <a:tblPr firstRow="1" bandRow="1">
                <a:tableStyleId>{5C22544A-7EE6-4342-B048-85BDC9FD1C3A}</a:tableStyleId>
              </a:tblPr>
              <a:tblGrid>
                <a:gridCol w="7776864"/>
              </a:tblGrid>
              <a:tr h="370840">
                <a:tc>
                  <a:txBody>
                    <a:bodyPr/>
                    <a:lstStyle/>
                    <a:p>
                      <a:r>
                        <a:rPr lang="en-GB" dirty="0" smtClean="0"/>
                        <a:t>Objective</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1. Identify and support communities and users from EGI and its partners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2. Facilitate the integration of scientific applications with EGI’s e-Infrastructure services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3. Co-design and co-develop services for sustainable, structured scientific communities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4. Promote and support the uptake of new services within scientific communities</a:t>
                      </a:r>
                      <a:endParaRPr lang="en-GB" dirty="0"/>
                    </a:p>
                  </a:txBody>
                  <a:tcPr/>
                </a:tc>
              </a:tr>
              <a:tr h="370840">
                <a:tc>
                  <a:txBody>
                    <a:bodyPr/>
                    <a:lstStyle/>
                    <a:p>
                      <a:pPr marL="0" indent="0">
                        <a:buFont typeface="+mj-lt"/>
                        <a:buNone/>
                      </a:pPr>
                      <a:r>
                        <a:rPr lang="en-GB" sz="1800" kern="1200" dirty="0" smtClean="0">
                          <a:solidFill>
                            <a:schemeClr val="dk1"/>
                          </a:solidFill>
                          <a:effectLst/>
                          <a:latin typeface="+mn-lt"/>
                          <a:ea typeface="+mn-ea"/>
                          <a:cs typeface="+mn-cs"/>
                        </a:rPr>
                        <a:t>5. Provide a training framework, foundational training services and domain specific training events for scientific communities, EGI members and partners</a:t>
                      </a:r>
                      <a:endParaRPr lang="en-GB" dirty="0"/>
                    </a:p>
                  </a:txBody>
                  <a:tcPr/>
                </a:tc>
              </a:tr>
            </a:tbl>
          </a:graphicData>
        </a:graphic>
      </p:graphicFrame>
    </p:spTree>
    <p:extLst>
      <p:ext uri="{BB962C8B-B14F-4D97-AF65-F5344CB8AC3E}">
        <p14:creationId xmlns:p14="http://schemas.microsoft.com/office/powerpoint/2010/main" val="434985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297983419"/>
              </p:ext>
            </p:extLst>
          </p:nvPr>
        </p:nvGraphicFramePr>
        <p:xfrm>
          <a:off x="-540568" y="3068960"/>
          <a:ext cx="511256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solidFill>
            <a:srgbClr val="FF0000"/>
          </a:solidFill>
        </p:spPr>
        <p:txBody>
          <a:bodyPr/>
          <a:lstStyle/>
          <a:p>
            <a:r>
              <a:rPr lang="en-GB" dirty="0" smtClean="0"/>
              <a:t>SA2 Partners and effort – TBC</a:t>
            </a:r>
            <a:endParaRPr lang="en-GB" dirty="0"/>
          </a:p>
        </p:txBody>
      </p:sp>
      <p:sp>
        <p:nvSpPr>
          <p:cNvPr id="11" name="TextBox 7"/>
          <p:cNvSpPr txBox="1">
            <a:spLocks noGrp="1"/>
          </p:cNvSpPr>
          <p:nvPr>
            <p:ph sz="half" idx="2"/>
          </p:nvPr>
        </p:nvSpPr>
        <p:spPr>
          <a:xfrm>
            <a:off x="251520" y="1388383"/>
            <a:ext cx="8424936" cy="190821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GB" sz="1800" b="1" dirty="0" smtClean="0">
                <a:solidFill>
                  <a:schemeClr val="tx2">
                    <a:lumMod val="60000"/>
                    <a:lumOff val="40000"/>
                  </a:schemeClr>
                </a:solidFill>
              </a:rPr>
              <a:t>47</a:t>
            </a:r>
            <a:r>
              <a:rPr lang="en-GB" sz="1800" b="1" dirty="0" smtClean="0"/>
              <a:t> Participants</a:t>
            </a:r>
            <a:br>
              <a:rPr lang="en-GB" sz="1800" b="1" dirty="0" smtClean="0"/>
            </a:br>
            <a:r>
              <a:rPr lang="en-GB" sz="1800" dirty="0" smtClean="0"/>
              <a:t>(incl. Asia Pacific and US)</a:t>
            </a:r>
            <a:endParaRPr lang="en-GB" sz="1400" dirty="0"/>
          </a:p>
          <a:p>
            <a:endParaRPr lang="en-GB" sz="1600" b="1" dirty="0" smtClean="0"/>
          </a:p>
          <a:p>
            <a:r>
              <a:rPr lang="en-GB" sz="1800" b="1" dirty="0" smtClean="0"/>
              <a:t>WP Total </a:t>
            </a:r>
            <a:r>
              <a:rPr lang="en-GB" sz="1800" b="1" dirty="0"/>
              <a:t>effort</a:t>
            </a:r>
          </a:p>
          <a:p>
            <a:pPr lvl="1"/>
            <a:r>
              <a:rPr lang="en-US" sz="1600" b="1" dirty="0" smtClean="0"/>
              <a:t>178 </a:t>
            </a:r>
            <a:r>
              <a:rPr lang="en-US" sz="1600" b="1" dirty="0"/>
              <a:t>PMs</a:t>
            </a:r>
          </a:p>
          <a:p>
            <a:pPr lvl="1"/>
            <a:r>
              <a:rPr lang="en-US" sz="1600" b="1" dirty="0" smtClean="0">
                <a:solidFill>
                  <a:schemeClr val="tx2">
                    <a:lumMod val="60000"/>
                    <a:lumOff val="40000"/>
                  </a:schemeClr>
                </a:solidFill>
              </a:rPr>
              <a:t>6 </a:t>
            </a:r>
            <a:r>
              <a:rPr lang="en-US" sz="1600" b="1" dirty="0">
                <a:solidFill>
                  <a:schemeClr val="tx2">
                    <a:lumMod val="60000"/>
                    <a:lumOff val="40000"/>
                  </a:schemeClr>
                </a:solidFill>
              </a:rPr>
              <a:t>FTEs</a:t>
            </a:r>
            <a:endParaRPr lang="en-GB" sz="1600" b="1" dirty="0">
              <a:solidFill>
                <a:schemeClr val="tx2">
                  <a:lumMod val="60000"/>
                  <a:lumOff val="40000"/>
                </a:schemeClr>
              </a:solidFill>
            </a:endParaRPr>
          </a:p>
          <a:p>
            <a:pPr marL="285750" indent="-285750">
              <a:buFontTx/>
              <a:buChar char="-"/>
            </a:pPr>
            <a:endParaRPr lang="en-GB" sz="1600" b="1" dirty="0"/>
          </a:p>
        </p:txBody>
      </p:sp>
      <p:graphicFrame>
        <p:nvGraphicFramePr>
          <p:cNvPr id="3" name="Table 2"/>
          <p:cNvGraphicFramePr>
            <a:graphicFrameLocks noGrp="1"/>
          </p:cNvGraphicFramePr>
          <p:nvPr>
            <p:extLst>
              <p:ext uri="{D42A27DB-BD31-4B8C-83A1-F6EECF244321}">
                <p14:modId xmlns:p14="http://schemas.microsoft.com/office/powerpoint/2010/main" val="1107561486"/>
              </p:ext>
            </p:extLst>
          </p:nvPr>
        </p:nvGraphicFramePr>
        <p:xfrm>
          <a:off x="3779912" y="1052736"/>
          <a:ext cx="5184576" cy="2319020"/>
        </p:xfrm>
        <a:graphic>
          <a:graphicData uri="http://schemas.openxmlformats.org/drawingml/2006/table">
            <a:tbl>
              <a:tblPr/>
              <a:tblGrid>
                <a:gridCol w="575227"/>
                <a:gridCol w="1909049"/>
                <a:gridCol w="2700300"/>
              </a:tblGrid>
              <a:tr h="190500">
                <a:tc>
                  <a:txBody>
                    <a:bodyPr/>
                    <a:lstStyle/>
                    <a:p>
                      <a:pPr algn="l" fontAlgn="b"/>
                      <a:r>
                        <a:rPr lang="de-DE" sz="1300" b="1" i="0" u="none" strike="noStrike" dirty="0">
                          <a:solidFill>
                            <a:srgbClr val="FFFFFF"/>
                          </a:solidFill>
                          <a:effectLst/>
                          <a:latin typeface="Calibri"/>
                        </a:rPr>
                        <a:t>  SA2</a:t>
                      </a:r>
                    </a:p>
                  </a:txBody>
                  <a:tcPr marL="12700" marR="12700" marT="127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300" b="1" i="0" u="none" strike="noStrike">
                          <a:solidFill>
                            <a:srgbClr val="FFFFFF"/>
                          </a:solidFill>
                          <a:effectLst/>
                          <a:latin typeface="Calibri"/>
                        </a:rPr>
                        <a:t>Task</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300" b="1" i="0" u="none" strike="noStrike" dirty="0">
                          <a:solidFill>
                            <a:srgbClr val="FFFFFF"/>
                          </a:solidFill>
                          <a:effectLst/>
                          <a:latin typeface="Calibri"/>
                        </a:rPr>
                        <a:t>Leader / Partner</a:t>
                      </a:r>
                    </a:p>
                  </a:txBody>
                  <a:tcPr marL="12700" marR="12700" marT="127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190500">
                <a:tc>
                  <a:txBody>
                    <a:bodyPr/>
                    <a:lstStyle/>
                    <a:p>
                      <a:pPr algn="l" fontAlgn="b"/>
                      <a:r>
                        <a:rPr lang="hr-HR" sz="1300" b="0" i="0" u="none" strike="noStrike">
                          <a:solidFill>
                            <a:srgbClr val="000000"/>
                          </a:solidFill>
                          <a:effectLst/>
                          <a:latin typeface="Calibri"/>
                        </a:rPr>
                        <a:t>SA2.1</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Training</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err="1">
                          <a:solidFill>
                            <a:srgbClr val="000000"/>
                          </a:solidFill>
                          <a:effectLst/>
                          <a:latin typeface="Calibri"/>
                        </a:rPr>
                        <a:t>Gergely</a:t>
                      </a:r>
                      <a:r>
                        <a:rPr lang="en-US" sz="1300" b="0" i="0" u="none" strike="noStrike" dirty="0">
                          <a:solidFill>
                            <a:srgbClr val="000000"/>
                          </a:solidFill>
                          <a:effectLst/>
                          <a:latin typeface="Calibri"/>
                        </a:rPr>
                        <a:t> Sipos / EGI.eu</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SA2.2</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a:solidFill>
                            <a:srgbClr val="000000"/>
                          </a:solidFill>
                          <a:effectLst/>
                          <a:latin typeface="Calibri"/>
                        </a:rPr>
                        <a:t>Technical User Support</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Enol Fernandez / CSIC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77800">
                <a:tc>
                  <a:txBody>
                    <a:bodyPr/>
                    <a:lstStyle/>
                    <a:p>
                      <a:pPr algn="l" fontAlgn="b"/>
                      <a:r>
                        <a:rPr lang="hr-HR" sz="1300" b="0" i="0" u="none" strike="noStrike">
                          <a:solidFill>
                            <a:srgbClr val="000000"/>
                          </a:solidFill>
                          <a:effectLst/>
                          <a:latin typeface="Calibri"/>
                        </a:rPr>
                        <a:t>SA2.3</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ELIXIR</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smtClean="0">
                          <a:solidFill>
                            <a:srgbClr val="000000"/>
                          </a:solidFill>
                          <a:effectLst/>
                          <a:latin typeface="Calibri"/>
                        </a:rPr>
                        <a:t>Kimmo </a:t>
                      </a:r>
                      <a:r>
                        <a:rPr lang="en-US" sz="1300" b="0" i="0" u="none" strike="noStrike" dirty="0" err="1" smtClean="0">
                          <a:solidFill>
                            <a:srgbClr val="000000"/>
                          </a:solidFill>
                          <a:effectLst/>
                          <a:latin typeface="Calibri"/>
                        </a:rPr>
                        <a:t>Mattila</a:t>
                      </a:r>
                      <a:r>
                        <a:rPr lang="en-US" sz="1300" b="0" i="0" u="none" strike="noStrike" dirty="0" smtClean="0">
                          <a:solidFill>
                            <a:srgbClr val="000000"/>
                          </a:solidFill>
                          <a:effectLst/>
                          <a:latin typeface="Calibri"/>
                        </a:rPr>
                        <a:t> </a:t>
                      </a:r>
                      <a:r>
                        <a:rPr lang="en-US" sz="1300" b="0" i="0" u="none" strike="noStrike" dirty="0">
                          <a:solidFill>
                            <a:srgbClr val="000000"/>
                          </a:solidFill>
                          <a:effectLst/>
                          <a:latin typeface="Calibri"/>
                        </a:rPr>
                        <a:t>/ CSC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SA2.4</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BBMRI</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Petr </a:t>
                      </a:r>
                      <a:r>
                        <a:rPr lang="en-US" sz="1300" b="0" i="0" u="none" strike="noStrike" dirty="0" err="1">
                          <a:solidFill>
                            <a:srgbClr val="000000"/>
                          </a:solidFill>
                          <a:effectLst/>
                          <a:latin typeface="Calibri"/>
                        </a:rPr>
                        <a:t>Holub</a:t>
                      </a:r>
                      <a:r>
                        <a:rPr lang="en-US" sz="1300" b="0" i="0" u="none" strike="noStrike" dirty="0">
                          <a:solidFill>
                            <a:srgbClr val="000000"/>
                          </a:solidFill>
                          <a:effectLst/>
                          <a:latin typeface="Calibri"/>
                        </a:rPr>
                        <a:t> / BBMRI-Eric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77800">
                <a:tc>
                  <a:txBody>
                    <a:bodyPr/>
                    <a:lstStyle/>
                    <a:p>
                      <a:pPr algn="l" fontAlgn="b"/>
                      <a:r>
                        <a:rPr lang="hr-HR" sz="1300" b="0" i="0" u="none" strike="noStrike">
                          <a:solidFill>
                            <a:srgbClr val="000000"/>
                          </a:solidFill>
                          <a:effectLst/>
                          <a:latin typeface="Calibri"/>
                        </a:rPr>
                        <a:t>SA2.5</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MoBrain</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a:solidFill>
                            <a:srgbClr val="000000"/>
                          </a:solidFill>
                          <a:effectLst/>
                          <a:latin typeface="Calibri"/>
                        </a:rPr>
                        <a:t>Alexandre </a:t>
                      </a:r>
                      <a:r>
                        <a:rPr lang="en-US" sz="1300" b="0" i="0" u="none" strike="noStrike" dirty="0" err="1">
                          <a:solidFill>
                            <a:srgbClr val="000000"/>
                          </a:solidFill>
                          <a:effectLst/>
                          <a:latin typeface="Calibri"/>
                        </a:rPr>
                        <a:t>Bonvin</a:t>
                      </a:r>
                      <a:r>
                        <a:rPr lang="en-US" sz="1300" b="0" i="0" u="none" strike="noStrike" dirty="0">
                          <a:solidFill>
                            <a:srgbClr val="000000"/>
                          </a:solidFill>
                          <a:effectLst/>
                          <a:latin typeface="Calibri"/>
                        </a:rPr>
                        <a:t> / BCBR </a:t>
                      </a:r>
                      <a:r>
                        <a:rPr lang="en-US" sz="1300" b="0" i="0" u="none" strike="noStrike" dirty="0" smtClean="0">
                          <a:solidFill>
                            <a:srgbClr val="000000"/>
                          </a:solidFill>
                          <a:effectLst/>
                          <a:latin typeface="Calibri"/>
                        </a:rPr>
                        <a:t>– </a:t>
                      </a:r>
                      <a:r>
                        <a:rPr lang="en-US" sz="1300" b="0" i="0" u="none" strike="noStrike" dirty="0" err="1">
                          <a:solidFill>
                            <a:srgbClr val="000000"/>
                          </a:solidFill>
                          <a:effectLst/>
                          <a:latin typeface="Calibri"/>
                        </a:rPr>
                        <a:t>SURFsara</a:t>
                      </a:r>
                      <a:endParaRPr lang="en-US" sz="1300" b="0" i="0" u="none" strike="noStrike" dirty="0">
                        <a:solidFill>
                          <a:srgbClr val="000000"/>
                        </a:solidFill>
                        <a:effectLst/>
                        <a:latin typeface="Calibri"/>
                      </a:endParaRP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SA2.6</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a:solidFill>
                            <a:srgbClr val="000000"/>
                          </a:solidFill>
                          <a:effectLst/>
                          <a:latin typeface="Calibri"/>
                        </a:rPr>
                        <a:t>DARIAH</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err="1" smtClean="0">
                          <a:solidFill>
                            <a:srgbClr val="000000"/>
                          </a:solidFill>
                          <a:effectLst/>
                          <a:latin typeface="+mn-lt"/>
                        </a:rPr>
                        <a:t>Davor</a:t>
                      </a:r>
                      <a:r>
                        <a:rPr lang="en-US" sz="1300" b="0" i="0" u="none" strike="noStrike" dirty="0" smtClean="0">
                          <a:solidFill>
                            <a:srgbClr val="000000"/>
                          </a:solidFill>
                          <a:effectLst/>
                          <a:latin typeface="+mn-lt"/>
                        </a:rPr>
                        <a:t> </a:t>
                      </a:r>
                      <a:r>
                        <a:rPr lang="en-US" sz="1300" b="0" i="0" u="none" strike="noStrike" dirty="0" err="1" smtClean="0">
                          <a:solidFill>
                            <a:srgbClr val="000000"/>
                          </a:solidFill>
                          <a:effectLst/>
                          <a:latin typeface="+mn-lt"/>
                        </a:rPr>
                        <a:t>Davidovic</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Calibri"/>
                        </a:rPr>
                        <a:t>/ RBI </a:t>
                      </a:r>
                      <a:r>
                        <a:rPr lang="en-US" sz="1300" b="0" i="0" u="none" strike="noStrike" dirty="0" smtClean="0">
                          <a:solidFill>
                            <a:srgbClr val="000000"/>
                          </a:solidFill>
                          <a:effectLst/>
                          <a:latin typeface="Calibri"/>
                        </a:rPr>
                        <a:t>– </a:t>
                      </a:r>
                      <a:r>
                        <a:rPr lang="en-US" sz="1300" b="0" i="0" u="none" strike="noStrike" dirty="0">
                          <a:solidFill>
                            <a:srgbClr val="000000"/>
                          </a:solidFill>
                          <a:effectLst/>
                          <a:latin typeface="Calibri"/>
                        </a:rPr>
                        <a:t>SRCE</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77800">
                <a:tc>
                  <a:txBody>
                    <a:bodyPr/>
                    <a:lstStyle/>
                    <a:p>
                      <a:pPr algn="l" fontAlgn="b"/>
                      <a:r>
                        <a:rPr lang="hr-HR" sz="1300" b="0" i="0" u="none" strike="noStrike">
                          <a:solidFill>
                            <a:srgbClr val="000000"/>
                          </a:solidFill>
                          <a:effectLst/>
                          <a:latin typeface="Calibri"/>
                        </a:rPr>
                        <a:t>SA2.7</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LifeWatch</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a:solidFill>
                            <a:srgbClr val="000000"/>
                          </a:solidFill>
                          <a:effectLst/>
                          <a:latin typeface="Calibri"/>
                        </a:rPr>
                        <a:t>Jesus Marco de </a:t>
                      </a:r>
                      <a:r>
                        <a:rPr lang="en-US" sz="1300" b="0" i="0" u="none" strike="noStrike" dirty="0" smtClean="0">
                          <a:solidFill>
                            <a:srgbClr val="000000"/>
                          </a:solidFill>
                          <a:effectLst/>
                          <a:latin typeface="Calibri"/>
                        </a:rPr>
                        <a:t>Lucas </a:t>
                      </a:r>
                      <a:r>
                        <a:rPr lang="en-US" sz="1300" b="0" i="0" u="none" strike="noStrike" dirty="0">
                          <a:solidFill>
                            <a:srgbClr val="000000"/>
                          </a:solidFill>
                          <a:effectLst/>
                          <a:latin typeface="Calibri"/>
                        </a:rPr>
                        <a:t>/ CSIC</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500">
                <a:tc>
                  <a:txBody>
                    <a:bodyPr/>
                    <a:lstStyle/>
                    <a:p>
                      <a:pPr algn="l" fontAlgn="b"/>
                      <a:r>
                        <a:rPr lang="hr-HR" sz="1300" b="0" i="0" u="none" strike="noStrike">
                          <a:solidFill>
                            <a:srgbClr val="000000"/>
                          </a:solidFill>
                          <a:effectLst/>
                          <a:latin typeface="Calibri"/>
                        </a:rPr>
                        <a:t>SA2.8</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a:solidFill>
                            <a:srgbClr val="000000"/>
                          </a:solidFill>
                          <a:effectLst/>
                          <a:latin typeface="Calibri"/>
                        </a:rPr>
                        <a:t>EISCAT_3D</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err="1">
                          <a:solidFill>
                            <a:srgbClr val="000000"/>
                          </a:solidFill>
                          <a:effectLst/>
                          <a:latin typeface="Calibri"/>
                        </a:rPr>
                        <a:t>Ingemar</a:t>
                      </a:r>
                      <a:r>
                        <a:rPr lang="en-US" sz="1300" b="0" i="0" u="none" strike="noStrike" dirty="0">
                          <a:solidFill>
                            <a:srgbClr val="000000"/>
                          </a:solidFill>
                          <a:effectLst/>
                          <a:latin typeface="Calibri"/>
                        </a:rPr>
                        <a:t> </a:t>
                      </a:r>
                      <a:r>
                        <a:rPr lang="en-US" sz="1300" b="0" i="0" u="none" strike="noStrike" dirty="0" err="1">
                          <a:solidFill>
                            <a:srgbClr val="000000"/>
                          </a:solidFill>
                          <a:effectLst/>
                          <a:latin typeface="Calibri"/>
                        </a:rPr>
                        <a:t>Häggström</a:t>
                      </a:r>
                      <a:r>
                        <a:rPr lang="en-US" sz="1300" b="0" i="0" u="none" strike="noStrike" dirty="0">
                          <a:solidFill>
                            <a:srgbClr val="000000"/>
                          </a:solidFill>
                          <a:effectLst/>
                          <a:latin typeface="Calibri"/>
                        </a:rPr>
                        <a:t> / EISCAT</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190500">
                <a:tc>
                  <a:txBody>
                    <a:bodyPr/>
                    <a:lstStyle/>
                    <a:p>
                      <a:pPr algn="l" fontAlgn="b"/>
                      <a:r>
                        <a:rPr lang="hr-HR" sz="1300" b="0" i="0" u="none" strike="noStrike">
                          <a:solidFill>
                            <a:srgbClr val="000000"/>
                          </a:solidFill>
                          <a:effectLst/>
                          <a:latin typeface="Calibri"/>
                        </a:rPr>
                        <a:t>SA2.9</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a:solidFill>
                            <a:srgbClr val="000000"/>
                          </a:solidFill>
                          <a:effectLst/>
                          <a:latin typeface="Calibri"/>
                        </a:rPr>
                        <a:t>EPOS</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1300" b="0" i="0" u="none" strike="noStrike" dirty="0">
                          <a:solidFill>
                            <a:srgbClr val="000000"/>
                          </a:solidFill>
                          <a:effectLst/>
                          <a:latin typeface="Calibri"/>
                        </a:rPr>
                        <a:t>Daniele </a:t>
                      </a:r>
                      <a:r>
                        <a:rPr lang="en-US" sz="1300" b="0" i="0" u="none" strike="noStrike" dirty="0" err="1">
                          <a:solidFill>
                            <a:srgbClr val="000000"/>
                          </a:solidFill>
                          <a:effectLst/>
                          <a:latin typeface="Calibri"/>
                        </a:rPr>
                        <a:t>Bailo</a:t>
                      </a:r>
                      <a:r>
                        <a:rPr lang="en-US" sz="1300" b="0" i="0" u="none" strike="noStrike" dirty="0">
                          <a:solidFill>
                            <a:srgbClr val="000000"/>
                          </a:solidFill>
                          <a:effectLst/>
                          <a:latin typeface="Calibri"/>
                        </a:rPr>
                        <a:t> / INGV </a:t>
                      </a:r>
                      <a:r>
                        <a:rPr lang="en-US" sz="1300" b="0" i="0" u="none" strike="noStrike" dirty="0" smtClean="0">
                          <a:solidFill>
                            <a:srgbClr val="000000"/>
                          </a:solidFill>
                          <a:effectLst/>
                          <a:latin typeface="Calibri"/>
                        </a:rPr>
                        <a:t>– </a:t>
                      </a:r>
                      <a:r>
                        <a:rPr lang="en-US" sz="1300" b="0" i="0" u="none" strike="noStrike" dirty="0">
                          <a:solidFill>
                            <a:srgbClr val="000000"/>
                          </a:solidFill>
                          <a:effectLst/>
                          <a:latin typeface="Calibri"/>
                        </a:rPr>
                        <a:t>INFN</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77800">
                <a:tc>
                  <a:txBody>
                    <a:bodyPr/>
                    <a:lstStyle/>
                    <a:p>
                      <a:pPr algn="l" fontAlgn="b"/>
                      <a:r>
                        <a:rPr lang="hr-HR" sz="1300" b="0" i="0" u="none" strike="noStrike">
                          <a:solidFill>
                            <a:srgbClr val="000000"/>
                          </a:solidFill>
                          <a:effectLst/>
                          <a:latin typeface="Calibri"/>
                        </a:rPr>
                        <a:t>SA2.10</a:t>
                      </a:r>
                    </a:p>
                  </a:txBody>
                  <a:tcPr marL="12700" marR="12700"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Disaster Mitigation</a:t>
                      </a:r>
                    </a:p>
                  </a:txBody>
                  <a:tcPr marL="12700" marR="12700"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US" sz="1300" b="0" i="0" u="none" strike="noStrike" dirty="0">
                          <a:solidFill>
                            <a:srgbClr val="000000"/>
                          </a:solidFill>
                          <a:effectLst/>
                          <a:latin typeface="Calibri"/>
                        </a:rPr>
                        <a:t>Simon </a:t>
                      </a:r>
                      <a:r>
                        <a:rPr lang="en-US" sz="1300" b="0" i="0" u="none" strike="noStrike" dirty="0" smtClean="0">
                          <a:solidFill>
                            <a:srgbClr val="000000"/>
                          </a:solidFill>
                          <a:effectLst/>
                          <a:latin typeface="Calibri"/>
                        </a:rPr>
                        <a:t>Lin </a:t>
                      </a:r>
                      <a:r>
                        <a:rPr lang="en-US" sz="1300" b="0" i="0" u="none" strike="noStrike" dirty="0">
                          <a:solidFill>
                            <a:srgbClr val="000000"/>
                          </a:solidFill>
                          <a:effectLst/>
                          <a:latin typeface="Calibri"/>
                        </a:rPr>
                        <a:t>/ AS</a:t>
                      </a:r>
                    </a:p>
                  </a:txBody>
                  <a:tcPr marL="12700" marR="12700"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178265766"/>
              </p:ext>
            </p:extLst>
          </p:nvPr>
        </p:nvGraphicFramePr>
        <p:xfrm>
          <a:off x="4067944" y="3573016"/>
          <a:ext cx="4680520"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8"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Tree>
    <p:extLst>
      <p:ext uri="{BB962C8B-B14F-4D97-AF65-F5344CB8AC3E}">
        <p14:creationId xmlns:p14="http://schemas.microsoft.com/office/powerpoint/2010/main" val="35025004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Activities and </a:t>
            </a:r>
            <a:r>
              <a:rPr lang="en-US" dirty="0" smtClean="0"/>
              <a:t>Achievements</a:t>
            </a:r>
            <a:endParaRPr lang="en-US" dirty="0"/>
          </a:p>
        </p:txBody>
      </p:sp>
    </p:spTree>
    <p:extLst>
      <p:ext uri="{BB962C8B-B14F-4D97-AF65-F5344CB8AC3E}">
        <p14:creationId xmlns:p14="http://schemas.microsoft.com/office/powerpoint/2010/main" val="32841394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Task 6.1</a:t>
            </a:r>
            <a:endParaRPr lang="en-GB" dirty="0"/>
          </a:p>
        </p:txBody>
      </p:sp>
      <p:sp>
        <p:nvSpPr>
          <p:cNvPr id="3" name="Content Placeholder 2"/>
          <p:cNvSpPr>
            <a:spLocks noGrp="1"/>
          </p:cNvSpPr>
          <p:nvPr>
            <p:ph sz="half" idx="2"/>
          </p:nvPr>
        </p:nvSpPr>
        <p:spPr>
          <a:xfrm>
            <a:off x="467544" y="1236888"/>
            <a:ext cx="8712968" cy="4784400"/>
          </a:xfrm>
        </p:spPr>
        <p:txBody>
          <a:bodyPr>
            <a:normAutofit fontScale="85000" lnSpcReduction="20000"/>
          </a:bodyPr>
          <a:lstStyle/>
          <a:p>
            <a:r>
              <a:rPr lang="en-GB" sz="2000" dirty="0" smtClean="0"/>
              <a:t>Established and operated a cloud-based </a:t>
            </a:r>
            <a:r>
              <a:rPr lang="en-GB" sz="2000" b="1" dirty="0" smtClean="0">
                <a:solidFill>
                  <a:schemeClr val="tx2">
                    <a:lumMod val="60000"/>
                    <a:lumOff val="40000"/>
                  </a:schemeClr>
                </a:solidFill>
              </a:rPr>
              <a:t>training infrastructure</a:t>
            </a:r>
          </a:p>
          <a:p>
            <a:pPr lvl="1"/>
            <a:r>
              <a:rPr lang="en-GB" sz="1800" dirty="0"/>
              <a:t>For cloud trainings </a:t>
            </a:r>
            <a:r>
              <a:rPr lang="en-GB" sz="1800" dirty="0">
                <a:solidFill>
                  <a:schemeClr val="tx2">
                    <a:lumMod val="60000"/>
                    <a:lumOff val="40000"/>
                  </a:schemeClr>
                </a:solidFill>
              </a:rPr>
              <a:t>AND</a:t>
            </a:r>
            <a:r>
              <a:rPr lang="en-GB" sz="1800" dirty="0"/>
              <a:t> for application trainings</a:t>
            </a:r>
          </a:p>
          <a:p>
            <a:pPr lvl="1"/>
            <a:r>
              <a:rPr lang="en-GB" sz="1800" dirty="0" smtClean="0"/>
              <a:t>4 sites, ~150 </a:t>
            </a:r>
            <a:r>
              <a:rPr lang="en-GB" sz="1800" dirty="0" err="1" smtClean="0"/>
              <a:t>vCPUs</a:t>
            </a:r>
            <a:endParaRPr lang="en-GB" sz="1800" dirty="0" smtClean="0"/>
          </a:p>
          <a:p>
            <a:pPr lvl="1"/>
            <a:r>
              <a:rPr lang="en-GB" sz="1800" dirty="0" smtClean="0"/>
              <a:t>Used by ~250 students in 11 courses during the project</a:t>
            </a:r>
            <a:endParaRPr lang="en-GB" sz="1800" dirty="0" smtClean="0">
              <a:solidFill>
                <a:srgbClr val="FF0000"/>
              </a:solidFill>
              <a:sym typeface="Wingdings"/>
            </a:endParaRPr>
          </a:p>
          <a:p>
            <a:r>
              <a:rPr lang="en-GB" sz="2000" dirty="0" smtClean="0"/>
              <a:t>Reference </a:t>
            </a:r>
            <a:r>
              <a:rPr lang="en-GB" sz="2000" b="1" dirty="0" smtClean="0">
                <a:solidFill>
                  <a:schemeClr val="tx2">
                    <a:lumMod val="60000"/>
                    <a:lumOff val="40000"/>
                  </a:schemeClr>
                </a:solidFill>
              </a:rPr>
              <a:t>courses: </a:t>
            </a:r>
            <a:r>
              <a:rPr lang="en-GB" sz="2000" dirty="0" smtClean="0">
                <a:solidFill>
                  <a:srgbClr val="000000"/>
                </a:solidFill>
              </a:rPr>
              <a:t>17 topics</a:t>
            </a:r>
          </a:p>
          <a:p>
            <a:pPr lvl="1"/>
            <a:r>
              <a:rPr lang="en-GB" sz="1600" dirty="0" smtClean="0"/>
              <a:t>Delivered for CCs (as webinars)</a:t>
            </a:r>
          </a:p>
          <a:p>
            <a:pPr lvl="1"/>
            <a:r>
              <a:rPr lang="en-GB" sz="1600" dirty="0" smtClean="0"/>
              <a:t>Delivered for RI representatives (RI and EGI conferences)</a:t>
            </a:r>
          </a:p>
          <a:p>
            <a:pPr lvl="1"/>
            <a:r>
              <a:rPr lang="en-GB" sz="1600" dirty="0" smtClean="0"/>
              <a:t>Delivered for research students and researchers (1/2 day tutorials and Summer Schools)</a:t>
            </a:r>
          </a:p>
          <a:p>
            <a:pPr lvl="1"/>
            <a:r>
              <a:rPr lang="en-GB" sz="1600" dirty="0" smtClean="0"/>
              <a:t>Delivered for NGIs (Webinars, EGI Conferences)</a:t>
            </a:r>
          </a:p>
          <a:p>
            <a:r>
              <a:rPr lang="en-GB" sz="2000" b="1" dirty="0" smtClean="0">
                <a:solidFill>
                  <a:schemeClr val="tx2">
                    <a:lumMod val="60000"/>
                    <a:lumOff val="40000"/>
                  </a:schemeClr>
                </a:solidFill>
              </a:rPr>
              <a:t>Event</a:t>
            </a:r>
            <a:r>
              <a:rPr lang="en-GB" sz="2000" dirty="0" smtClean="0"/>
              <a:t> delivery and support</a:t>
            </a:r>
          </a:p>
          <a:p>
            <a:pPr lvl="1"/>
            <a:r>
              <a:rPr lang="en-GB" sz="1600" dirty="0" smtClean="0"/>
              <a:t>42 tutorials at 33 events (19 f2f, 12 webinar-type) – 20 EGI events, 13 external events</a:t>
            </a:r>
          </a:p>
          <a:p>
            <a:pPr lvl="1"/>
            <a:r>
              <a:rPr lang="en-GB" sz="1600" dirty="0" smtClean="0"/>
              <a:t>Approx. 800 participants in total (~25 on average)</a:t>
            </a:r>
          </a:p>
          <a:p>
            <a:pPr lvl="1"/>
            <a:r>
              <a:rPr lang="en-GB" sz="1600" dirty="0" smtClean="0"/>
              <a:t>Contributed to 2 summer schools in 2017: CODATA-RDA</a:t>
            </a:r>
          </a:p>
          <a:p>
            <a:r>
              <a:rPr lang="en-GB" sz="2000" dirty="0" smtClean="0"/>
              <a:t>Joint activities with EUDAT, GEANT, </a:t>
            </a:r>
            <a:r>
              <a:rPr lang="en-GB" sz="2000" dirty="0" err="1" smtClean="0"/>
              <a:t>OpenAire</a:t>
            </a:r>
            <a:r>
              <a:rPr lang="en-GB" sz="2000" dirty="0" smtClean="0"/>
              <a:t>, RDA</a:t>
            </a:r>
          </a:p>
          <a:p>
            <a:pPr lvl="1"/>
            <a:r>
              <a:rPr lang="en-GB" sz="1800" dirty="0" smtClean="0"/>
              <a:t>Joint events:</a:t>
            </a:r>
          </a:p>
          <a:p>
            <a:pPr lvl="2"/>
            <a:r>
              <a:rPr lang="en-GB" sz="1400" dirty="0" smtClean="0"/>
              <a:t>‘Design your e-infrastructure’ workshops (2x in 2016; planning for 2017)</a:t>
            </a:r>
          </a:p>
          <a:p>
            <a:pPr lvl="2"/>
            <a:r>
              <a:rPr lang="en-GB" sz="1400" dirty="0" smtClean="0"/>
              <a:t>Introduction to European E-infrastructures (DI4R, September 2016)</a:t>
            </a:r>
          </a:p>
          <a:p>
            <a:pPr lvl="2"/>
            <a:endParaRPr lang="en-GB" sz="1400" dirty="0"/>
          </a:p>
          <a:p>
            <a:r>
              <a:rPr lang="en-GB" sz="2400" dirty="0" smtClean="0"/>
              <a:t>The project established an infrastructure and content catalogue, covering the EGI Service Portfolio</a:t>
            </a:r>
            <a:endParaRPr lang="en-GB" sz="2400" dirty="0"/>
          </a:p>
        </p:txBody>
      </p:sp>
      <p:sp>
        <p:nvSpPr>
          <p:cNvPr id="5" name="Footer Placeholder 3"/>
          <p:cNvSpPr>
            <a:spLocks noGrp="1"/>
          </p:cNvSpPr>
          <p:nvPr>
            <p:ph type="ftr" sz="quarter" idx="11"/>
          </p:nvPr>
        </p:nvSpPr>
        <p:spPr>
          <a:xfrm>
            <a:off x="1187624" y="6453336"/>
            <a:ext cx="6768752" cy="365125"/>
          </a:xfrm>
        </p:spPr>
        <p:txBody>
          <a:bodyPr/>
          <a:lstStyle/>
          <a:p>
            <a:r>
              <a:rPr lang="en-GB" dirty="0" smtClean="0"/>
              <a:t>WP6 Knowledge Commons</a:t>
            </a:r>
          </a:p>
        </p:txBody>
      </p:sp>
    </p:spTree>
    <p:extLst>
      <p:ext uri="{BB962C8B-B14F-4D97-AF65-F5344CB8AC3E}">
        <p14:creationId xmlns:p14="http://schemas.microsoft.com/office/powerpoint/2010/main" val="2709709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394"/>
            <a:ext cx="8280920" cy="850106"/>
          </a:xfrm>
        </p:spPr>
        <p:txBody>
          <a:bodyPr>
            <a:noAutofit/>
          </a:bodyPr>
          <a:lstStyle/>
          <a:p>
            <a:r>
              <a:rPr lang="en-US" sz="3200" dirty="0" smtClean="0"/>
              <a:t>EGI serves researchers and innovators</a:t>
            </a:r>
            <a:endParaRPr lang="en-US" sz="3200" dirty="0"/>
          </a:p>
        </p:txBody>
      </p:sp>
      <p:sp>
        <p:nvSpPr>
          <p:cNvPr id="3" name="TextBox 2"/>
          <p:cNvSpPr txBox="1"/>
          <p:nvPr/>
        </p:nvSpPr>
        <p:spPr>
          <a:xfrm>
            <a:off x="794393" y="5733256"/>
            <a:ext cx="1406559"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ESFRIs,</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899598" y="5733257"/>
            <a:ext cx="7704856"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6" y="1268762"/>
            <a:ext cx="0" cy="446449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282" y="1052738"/>
            <a:ext cx="922003" cy="738644"/>
          </a:xfrm>
          <a:prstGeom prst="rect">
            <a:avLst/>
          </a:prstGeom>
          <a:noFill/>
        </p:spPr>
        <p:txBody>
          <a:bodyPr wrap="none" lIns="91418" tIns="45710" rIns="91418" bIns="45710" rtlCol="0">
            <a:spAutoFit/>
          </a:bodyPr>
          <a:lstStyle/>
          <a:p>
            <a:pPr algn="ctr"/>
            <a:r>
              <a:rPr lang="en-GB" sz="1400" b="1" dirty="0">
                <a:solidFill>
                  <a:srgbClr val="E46C0A"/>
                </a:solidFill>
              </a:rPr>
              <a:t>Size of </a:t>
            </a:r>
            <a:br>
              <a:rPr lang="en-GB" sz="1400" b="1" dirty="0">
                <a:solidFill>
                  <a:srgbClr val="E46C0A"/>
                </a:solidFill>
              </a:rPr>
            </a:br>
            <a:r>
              <a:rPr lang="en-GB" sz="1400" b="1" dirty="0">
                <a:solidFill>
                  <a:srgbClr val="E46C0A"/>
                </a:solidFill>
              </a:rPr>
              <a:t>individual</a:t>
            </a:r>
            <a:br>
              <a:rPr lang="en-GB" sz="1400" b="1" dirty="0">
                <a:solidFill>
                  <a:srgbClr val="E46C0A"/>
                </a:solidFill>
              </a:rPr>
            </a:br>
            <a:r>
              <a:rPr lang="en-GB" sz="1400" b="1" dirty="0">
                <a:solidFill>
                  <a:srgbClr val="E46C0A"/>
                </a:solidFill>
              </a:rPr>
              <a:t>groups</a:t>
            </a:r>
          </a:p>
        </p:txBody>
      </p:sp>
      <p:sp>
        <p:nvSpPr>
          <p:cNvPr id="7" name="TextBox 6"/>
          <p:cNvSpPr txBox="1"/>
          <p:nvPr/>
        </p:nvSpPr>
        <p:spPr>
          <a:xfrm>
            <a:off x="2324837" y="5733256"/>
            <a:ext cx="2895235"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Multinational </a:t>
            </a:r>
            <a:r>
              <a:rPr lang="en-GB" b="1" dirty="0" smtClean="0">
                <a:solidFill>
                  <a:schemeClr val="accent6">
                    <a:lumMod val="75000"/>
                  </a:schemeClr>
                </a:solidFill>
              </a:rPr>
              <a:t>communities, </a:t>
            </a:r>
            <a:br>
              <a:rPr lang="en-GB" b="1" dirty="0" smtClean="0">
                <a:solidFill>
                  <a:schemeClr val="accent6">
                    <a:lumMod val="75000"/>
                  </a:schemeClr>
                </a:solidFill>
              </a:rPr>
            </a:br>
            <a:r>
              <a:rPr lang="en-GB" b="1" dirty="0" smtClean="0">
                <a:solidFill>
                  <a:schemeClr val="accent6">
                    <a:lumMod val="75000"/>
                  </a:schemeClr>
                </a:solidFill>
              </a:rPr>
              <a:t>(e.g. H2020 projects)</a:t>
            </a:r>
            <a:endParaRPr lang="en-GB" b="1" dirty="0">
              <a:solidFill>
                <a:schemeClr val="accent6">
                  <a:lumMod val="75000"/>
                </a:schemeClr>
              </a:solidFill>
            </a:endParaRPr>
          </a:p>
        </p:txBody>
      </p:sp>
      <p:sp>
        <p:nvSpPr>
          <p:cNvPr id="8" name="TextBox 7"/>
          <p:cNvSpPr txBox="1"/>
          <p:nvPr/>
        </p:nvSpPr>
        <p:spPr>
          <a:xfrm>
            <a:off x="6783329" y="5762873"/>
            <a:ext cx="2110791" cy="369312"/>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‘Long </a:t>
            </a:r>
            <a:r>
              <a:rPr lang="en-GB" b="1" dirty="0" smtClean="0">
                <a:solidFill>
                  <a:schemeClr val="accent6">
                    <a:lumMod val="75000"/>
                  </a:schemeClr>
                </a:solidFill>
              </a:rPr>
              <a:t>tail of science’</a:t>
            </a:r>
            <a:endParaRPr lang="en-GB" b="1" dirty="0">
              <a:solidFill>
                <a:schemeClr val="accent6">
                  <a:lumMod val="75000"/>
                </a:schemeClr>
              </a:solidFill>
            </a:endParaRPr>
          </a:p>
        </p:txBody>
      </p:sp>
      <p:sp>
        <p:nvSpPr>
          <p:cNvPr id="9" name="TextBox 8"/>
          <p:cNvSpPr txBox="1"/>
          <p:nvPr/>
        </p:nvSpPr>
        <p:spPr>
          <a:xfrm>
            <a:off x="1043608" y="1124744"/>
            <a:ext cx="1569629" cy="4139574"/>
          </a:xfrm>
          <a:prstGeom prst="rect">
            <a:avLst/>
          </a:prstGeom>
          <a:noFill/>
        </p:spPr>
        <p:txBody>
          <a:bodyPr wrap="none" lIns="91418" tIns="45710" rIns="91418" bIns="45710" rtlCol="0">
            <a:spAutoFit/>
          </a:bodyPr>
          <a:lstStyle/>
          <a:p>
            <a:r>
              <a:rPr lang="en-GB" sz="1400" dirty="0" smtClean="0"/>
              <a:t>ELIXIR</a:t>
            </a:r>
          </a:p>
          <a:p>
            <a:r>
              <a:rPr lang="en-GB" sz="1400" dirty="0" smtClean="0"/>
              <a:t>BBMRI</a:t>
            </a:r>
          </a:p>
          <a:p>
            <a:r>
              <a:rPr lang="en-GB" sz="1400" dirty="0" smtClean="0"/>
              <a:t>INSTRUCT</a:t>
            </a:r>
          </a:p>
          <a:p>
            <a:r>
              <a:rPr lang="en-GB" sz="1400" dirty="0" smtClean="0"/>
              <a:t>DARIAH</a:t>
            </a:r>
          </a:p>
          <a:p>
            <a:r>
              <a:rPr lang="en-GB" sz="1400" dirty="0" err="1" smtClean="0"/>
              <a:t>LifeWatch</a:t>
            </a:r>
            <a:endParaRPr lang="en-GB" sz="1400" dirty="0" smtClean="0"/>
          </a:p>
          <a:p>
            <a:r>
              <a:rPr lang="en-GB" sz="1400" dirty="0" smtClean="0"/>
              <a:t>EISCAT_3D</a:t>
            </a:r>
          </a:p>
          <a:p>
            <a:r>
              <a:rPr lang="en-GB" sz="1400" dirty="0" smtClean="0"/>
              <a:t>EPOS</a:t>
            </a:r>
          </a:p>
          <a:p>
            <a:r>
              <a:rPr lang="en-GB" sz="1400" dirty="0" smtClean="0"/>
              <a:t>Disaster Mitigation</a:t>
            </a:r>
          </a:p>
          <a:p>
            <a:endParaRPr lang="en-GB" sz="1100" dirty="0" smtClean="0"/>
          </a:p>
          <a:p>
            <a:r>
              <a:rPr lang="en-GB" sz="1400" dirty="0" smtClean="0"/>
              <a:t>WLCG</a:t>
            </a:r>
          </a:p>
          <a:p>
            <a:r>
              <a:rPr lang="en-US" sz="1400" dirty="0" smtClean="0"/>
              <a:t>ELI</a:t>
            </a:r>
            <a:endParaRPr lang="en-US" sz="1400" dirty="0"/>
          </a:p>
          <a:p>
            <a:r>
              <a:rPr lang="en-GB" sz="1400" dirty="0"/>
              <a:t>CTA</a:t>
            </a:r>
          </a:p>
          <a:p>
            <a:r>
              <a:rPr lang="en-US" sz="1400" dirty="0" smtClean="0"/>
              <a:t>CLARIN</a:t>
            </a:r>
            <a:endParaRPr lang="en-US" sz="1400" dirty="0"/>
          </a:p>
          <a:p>
            <a:r>
              <a:rPr lang="en-US" sz="1400" dirty="0" smtClean="0"/>
              <a:t>LOFAR</a:t>
            </a:r>
            <a:endParaRPr lang="en-US" sz="1400" dirty="0"/>
          </a:p>
          <a:p>
            <a:r>
              <a:rPr lang="en-GB" sz="1400" dirty="0" smtClean="0"/>
              <a:t>ICOS</a:t>
            </a:r>
            <a:endParaRPr lang="en-GB" sz="1400" dirty="0"/>
          </a:p>
          <a:p>
            <a:r>
              <a:rPr lang="en-US" sz="1400" dirty="0" smtClean="0"/>
              <a:t>EMSO</a:t>
            </a:r>
            <a:endParaRPr lang="en-US" sz="1400" dirty="0"/>
          </a:p>
          <a:p>
            <a:r>
              <a:rPr lang="en-US" sz="1400" dirty="0"/>
              <a:t>CORBEL</a:t>
            </a:r>
          </a:p>
          <a:p>
            <a:r>
              <a:rPr lang="is-IS" sz="1400" dirty="0" smtClean="0"/>
              <a:t>ENVRIplus</a:t>
            </a:r>
          </a:p>
          <a:p>
            <a:r>
              <a:rPr lang="is-IS" sz="1400" dirty="0" smtClean="0"/>
              <a:t>…</a:t>
            </a:r>
            <a:endParaRPr lang="en-GB" sz="1400" dirty="0"/>
          </a:p>
        </p:txBody>
      </p:sp>
      <p:sp>
        <p:nvSpPr>
          <p:cNvPr id="10" name="TextBox 9"/>
          <p:cNvSpPr txBox="1"/>
          <p:nvPr/>
        </p:nvSpPr>
        <p:spPr>
          <a:xfrm>
            <a:off x="2915817" y="1968403"/>
            <a:ext cx="1865210" cy="2893079"/>
          </a:xfrm>
          <a:prstGeom prst="rect">
            <a:avLst/>
          </a:prstGeom>
          <a:noFill/>
        </p:spPr>
        <p:txBody>
          <a:bodyPr wrap="none" lIns="91418" tIns="45710" rIns="91418" bIns="45710" rtlCol="0">
            <a:spAutoFit/>
          </a:bodyPr>
          <a:lstStyle/>
          <a:p>
            <a:r>
              <a:rPr lang="en-GB" sz="1400" dirty="0"/>
              <a:t>VRE projects</a:t>
            </a:r>
          </a:p>
          <a:p>
            <a:r>
              <a:rPr lang="en-GB" sz="1400" dirty="0" err="1"/>
              <a:t>OpenDreamKit</a:t>
            </a:r>
            <a:endParaRPr lang="en-GB" sz="1400" dirty="0"/>
          </a:p>
          <a:p>
            <a:r>
              <a:rPr lang="en-GB" sz="1400" dirty="0" err="1"/>
              <a:t>WeNMR</a:t>
            </a:r>
            <a:endParaRPr lang="en-GB" sz="1400" dirty="0"/>
          </a:p>
          <a:p>
            <a:r>
              <a:rPr lang="en-GB" sz="1400" dirty="0"/>
              <a:t>DRIHM</a:t>
            </a:r>
          </a:p>
          <a:p>
            <a:r>
              <a:rPr lang="en-GB" sz="1400" dirty="0"/>
              <a:t>VERCE</a:t>
            </a:r>
          </a:p>
          <a:p>
            <a:r>
              <a:rPr lang="en-GB" sz="1400" dirty="0" err="1"/>
              <a:t>MuG</a:t>
            </a:r>
            <a:endParaRPr lang="en-GB" sz="1400" dirty="0"/>
          </a:p>
          <a:p>
            <a:r>
              <a:rPr lang="en-GB" sz="1400" dirty="0" err="1"/>
              <a:t>AgINFRA</a:t>
            </a:r>
            <a:endParaRPr lang="en-GB" sz="1400" dirty="0"/>
          </a:p>
          <a:p>
            <a:r>
              <a:rPr lang="en-GB" sz="1400" dirty="0"/>
              <a:t>CMMST</a:t>
            </a:r>
          </a:p>
          <a:p>
            <a:r>
              <a:rPr lang="en-US" sz="1400" dirty="0"/>
              <a:t>LSGC</a:t>
            </a:r>
            <a:endParaRPr lang="en-GB" sz="1400" dirty="0"/>
          </a:p>
          <a:p>
            <a:r>
              <a:rPr lang="en-GB" sz="1400" dirty="0" err="1"/>
              <a:t>SuperSites</a:t>
            </a:r>
            <a:r>
              <a:rPr lang="en-GB" sz="1400" dirty="0"/>
              <a:t> Exploitation</a:t>
            </a:r>
          </a:p>
          <a:p>
            <a:r>
              <a:rPr lang="en-GB" sz="1400" dirty="0"/>
              <a:t>Environmental sci.</a:t>
            </a:r>
          </a:p>
          <a:p>
            <a:r>
              <a:rPr lang="en-US" sz="1400" dirty="0" err="1"/>
              <a:t>neuGRID</a:t>
            </a:r>
            <a:endParaRPr lang="en-US" sz="1400" dirty="0"/>
          </a:p>
          <a:p>
            <a:r>
              <a:rPr lang="is-IS" sz="1400" dirty="0"/>
              <a:t>…</a:t>
            </a:r>
            <a:endParaRPr lang="en-GB" sz="1400" dirty="0"/>
          </a:p>
        </p:txBody>
      </p:sp>
      <p:sp>
        <p:nvSpPr>
          <p:cNvPr id="11" name="TextBox 10"/>
          <p:cNvSpPr txBox="1"/>
          <p:nvPr/>
        </p:nvSpPr>
        <p:spPr>
          <a:xfrm>
            <a:off x="6884311" y="2409289"/>
            <a:ext cx="2295905" cy="3323967"/>
          </a:xfrm>
          <a:prstGeom prst="rect">
            <a:avLst/>
          </a:prstGeom>
          <a:noFill/>
        </p:spPr>
        <p:txBody>
          <a:bodyPr wrap="none" lIns="91418" tIns="45710" rIns="91418" bIns="45710" rtlCol="0">
            <a:spAutoFit/>
          </a:bodyPr>
          <a:lstStyle/>
          <a:p>
            <a:r>
              <a:rPr lang="en-GB" sz="1400" dirty="0" err="1"/>
              <a:t>PeachNote</a:t>
            </a:r>
            <a:endParaRPr lang="en-GB" sz="1400" dirty="0"/>
          </a:p>
          <a:p>
            <a:r>
              <a:rPr lang="en-GB" sz="1400" dirty="0"/>
              <a:t>CEBA Galaxy </a:t>
            </a:r>
            <a:r>
              <a:rPr lang="en-GB" sz="1400" dirty="0" err="1"/>
              <a:t>eLab</a:t>
            </a:r>
            <a:endParaRPr lang="en-GB" sz="1400" dirty="0"/>
          </a:p>
          <a:p>
            <a:r>
              <a:rPr lang="en-GB" sz="1400" dirty="0"/>
              <a:t>Semiconductor design</a:t>
            </a:r>
          </a:p>
          <a:p>
            <a:r>
              <a:rPr lang="en-GB" sz="1400" dirty="0"/>
              <a:t>Main-belt comets</a:t>
            </a:r>
          </a:p>
          <a:p>
            <a:r>
              <a:rPr lang="en-GB" sz="1400" dirty="0"/>
              <a:t>Quantum </a:t>
            </a:r>
            <a:r>
              <a:rPr lang="en-GB" sz="1400" dirty="0" err="1"/>
              <a:t>pysics</a:t>
            </a:r>
            <a:r>
              <a:rPr lang="en-GB" sz="1400" dirty="0"/>
              <a:t> studies</a:t>
            </a:r>
          </a:p>
          <a:p>
            <a:r>
              <a:rPr lang="en-GB" sz="1400" dirty="0"/>
              <a:t>Virtual imaging (LS)</a:t>
            </a:r>
          </a:p>
          <a:p>
            <a:r>
              <a:rPr lang="en-GB" sz="1400" dirty="0"/>
              <a:t>Bovine tuberculosis spread</a:t>
            </a:r>
          </a:p>
          <a:p>
            <a:r>
              <a:rPr lang="en-GB" sz="1400" dirty="0"/>
              <a:t>Convergent </a:t>
            </a:r>
            <a:r>
              <a:rPr lang="en-GB" sz="1400" dirty="0" err="1"/>
              <a:t>evol</a:t>
            </a:r>
            <a:r>
              <a:rPr lang="en-GB" sz="1400" dirty="0"/>
              <a:t>. in genomes</a:t>
            </a:r>
          </a:p>
          <a:p>
            <a:r>
              <a:rPr lang="en-US" sz="1400" dirty="0"/>
              <a:t>Geography evolution</a:t>
            </a:r>
          </a:p>
          <a:p>
            <a:r>
              <a:rPr lang="en-US" sz="1400" dirty="0"/>
              <a:t>Seafloor seismic waves</a:t>
            </a:r>
          </a:p>
          <a:p>
            <a:r>
              <a:rPr lang="en-GB" sz="1400" dirty="0"/>
              <a:t>3D liver maps with MRI</a:t>
            </a:r>
          </a:p>
          <a:p>
            <a:r>
              <a:rPr lang="en-US" sz="1400" dirty="0"/>
              <a:t>Metabolic rate modelling</a:t>
            </a:r>
          </a:p>
          <a:p>
            <a:r>
              <a:rPr lang="en-US" sz="1400" dirty="0"/>
              <a:t>Genome alignment</a:t>
            </a:r>
          </a:p>
          <a:p>
            <a:r>
              <a:rPr lang="en-GB" sz="1400" dirty="0"/>
              <a:t>Tapeworms infection on fish</a:t>
            </a:r>
          </a:p>
          <a:p>
            <a:r>
              <a:rPr lang="en-GB" sz="1400" dirty="0"/>
              <a:t>…</a:t>
            </a:r>
          </a:p>
        </p:txBody>
      </p:sp>
      <p:sp>
        <p:nvSpPr>
          <p:cNvPr id="12" name="TextBox 11"/>
          <p:cNvSpPr txBox="1"/>
          <p:nvPr/>
        </p:nvSpPr>
        <p:spPr>
          <a:xfrm>
            <a:off x="5422305" y="5733256"/>
            <a:ext cx="1021903" cy="646311"/>
          </a:xfrm>
          <a:prstGeom prst="rect">
            <a:avLst/>
          </a:prstGeom>
          <a:noFill/>
        </p:spPr>
        <p:txBody>
          <a:bodyPr wrap="none" lIns="91418" tIns="45710" rIns="91418" bIns="45710"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5292080" y="2950933"/>
            <a:ext cx="945022" cy="2462192"/>
          </a:xfrm>
          <a:prstGeom prst="rect">
            <a:avLst/>
          </a:prstGeom>
          <a:noFill/>
        </p:spPr>
        <p:txBody>
          <a:bodyPr wrap="none" lIns="91418" tIns="45710" rIns="91418" bIns="45710" rtlCol="0">
            <a:spAutoFit/>
          </a:bodyPr>
          <a:lstStyle/>
          <a:p>
            <a:r>
              <a:rPr lang="en-US" sz="1400" dirty="0" err="1"/>
              <a:t>Agroknow</a:t>
            </a:r>
            <a:endParaRPr lang="en-US" sz="1400" dirty="0"/>
          </a:p>
          <a:p>
            <a:r>
              <a:rPr lang="en-US" sz="1400" dirty="0" err="1"/>
              <a:t>CloudEO</a:t>
            </a:r>
            <a:endParaRPr lang="en-US" sz="1400" dirty="0"/>
          </a:p>
          <a:p>
            <a:r>
              <a:rPr lang="en-US" sz="1400" dirty="0" err="1"/>
              <a:t>CloudSME</a:t>
            </a:r>
            <a:endParaRPr lang="en-US" sz="1400" dirty="0"/>
          </a:p>
          <a:p>
            <a:r>
              <a:rPr lang="en-US" sz="1400" dirty="0" err="1"/>
              <a:t>Ecohydros</a:t>
            </a:r>
            <a:endParaRPr lang="en-US" sz="1400" dirty="0"/>
          </a:p>
          <a:p>
            <a:r>
              <a:rPr lang="en-US" sz="1400" dirty="0" err="1"/>
              <a:t>gnubila</a:t>
            </a:r>
            <a:endParaRPr lang="en-US" sz="1400" dirty="0"/>
          </a:p>
          <a:p>
            <a:r>
              <a:rPr lang="en-US" sz="1400" dirty="0" err="1"/>
              <a:t>Sinergise</a:t>
            </a:r>
            <a:endParaRPr lang="en-US" sz="1400" dirty="0"/>
          </a:p>
          <a:p>
            <a:r>
              <a:rPr lang="en-US" sz="1400" dirty="0" err="1"/>
              <a:t>SixSq</a:t>
            </a:r>
            <a:endParaRPr lang="en-US" sz="1400" dirty="0"/>
          </a:p>
          <a:p>
            <a:r>
              <a:rPr lang="en-US" sz="1400" dirty="0"/>
              <a:t>TEISS</a:t>
            </a:r>
          </a:p>
          <a:p>
            <a:r>
              <a:rPr lang="en-US" sz="1400" dirty="0" err="1"/>
              <a:t>Terradue</a:t>
            </a:r>
            <a:endParaRPr lang="en-US" sz="1400" dirty="0"/>
          </a:p>
          <a:p>
            <a:r>
              <a:rPr lang="en-US" sz="1400" dirty="0" err="1"/>
              <a:t>Ubercloud</a:t>
            </a:r>
            <a:endParaRPr lang="en-US" sz="1400" dirty="0"/>
          </a:p>
          <a:p>
            <a:r>
              <a:rPr lang="is-IS" sz="1400" dirty="0" smtClean="0"/>
              <a:t>…</a:t>
            </a:r>
            <a:endParaRPr lang="en-GB" sz="1400" dirty="0"/>
          </a:p>
        </p:txBody>
      </p:sp>
      <p:sp>
        <p:nvSpPr>
          <p:cNvPr id="14" name="Arc 13"/>
          <p:cNvSpPr/>
          <p:nvPr/>
        </p:nvSpPr>
        <p:spPr>
          <a:xfrm rot="10800000">
            <a:off x="1187626" y="-2547663"/>
            <a:ext cx="14761640" cy="8136904"/>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91418" tIns="45710" rIns="91418" bIns="45710" rtlCol="0" anchor="ctr"/>
          <a:lstStyle/>
          <a:p>
            <a:pPr algn="ctr"/>
            <a:endParaRPr lang="en-US"/>
          </a:p>
        </p:txBody>
      </p:sp>
      <p:sp>
        <p:nvSpPr>
          <p:cNvPr id="16" name="TextBox 15"/>
          <p:cNvSpPr txBox="1"/>
          <p:nvPr/>
        </p:nvSpPr>
        <p:spPr>
          <a:xfrm>
            <a:off x="1547664" y="620688"/>
            <a:ext cx="1512168" cy="738664"/>
          </a:xfrm>
          <a:prstGeom prst="rect">
            <a:avLst/>
          </a:prstGeom>
          <a:noFill/>
        </p:spPr>
        <p:txBody>
          <a:bodyPr wrap="square" rtlCol="0">
            <a:spAutoFit/>
          </a:bodyPr>
          <a:lstStyle/>
          <a:p>
            <a:pPr algn="ctr"/>
            <a:r>
              <a:rPr lang="en-US" sz="1400" b="1" dirty="0" smtClean="0">
                <a:solidFill>
                  <a:schemeClr val="accent1">
                    <a:lumMod val="75000"/>
                  </a:schemeClr>
                </a:solidFill>
              </a:rPr>
              <a:t>Competence </a:t>
            </a:r>
            <a:r>
              <a:rPr lang="en-US" sz="1400" b="1" dirty="0" err="1" smtClean="0">
                <a:solidFill>
                  <a:schemeClr val="accent1">
                    <a:lumMod val="75000"/>
                  </a:schemeClr>
                </a:solidFill>
              </a:rPr>
              <a:t>Centres</a:t>
            </a:r>
            <a:r>
              <a:rPr lang="en-US" sz="1400" b="1" dirty="0" smtClean="0">
                <a:solidFill>
                  <a:schemeClr val="accent1">
                    <a:lumMod val="75000"/>
                  </a:schemeClr>
                </a:solidFill>
              </a:rPr>
              <a:t> </a:t>
            </a:r>
            <a:br>
              <a:rPr lang="en-US" sz="1400" b="1" dirty="0" smtClean="0">
                <a:solidFill>
                  <a:schemeClr val="accent1">
                    <a:lumMod val="75000"/>
                  </a:schemeClr>
                </a:solidFill>
              </a:rPr>
            </a:br>
            <a:r>
              <a:rPr lang="en-US" sz="1400" b="1" dirty="0" smtClean="0">
                <a:solidFill>
                  <a:schemeClr val="accent1">
                    <a:lumMod val="75000"/>
                  </a:schemeClr>
                </a:solidFill>
              </a:rPr>
              <a:t>(task 6.3-10)</a:t>
            </a:r>
            <a:endParaRPr lang="en-US" sz="1400" b="1" dirty="0">
              <a:solidFill>
                <a:schemeClr val="accent1">
                  <a:lumMod val="75000"/>
                </a:schemeClr>
              </a:solidFill>
            </a:endParaRPr>
          </a:p>
        </p:txBody>
      </p:sp>
      <p:sp>
        <p:nvSpPr>
          <p:cNvPr id="17" name="Oval 16"/>
          <p:cNvSpPr/>
          <p:nvPr/>
        </p:nvSpPr>
        <p:spPr>
          <a:xfrm rot="2873442">
            <a:off x="1173416" y="1343752"/>
            <a:ext cx="3378947" cy="50477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203848" y="1249596"/>
            <a:ext cx="1728192" cy="523220"/>
          </a:xfrm>
          <a:prstGeom prst="rect">
            <a:avLst/>
          </a:prstGeom>
          <a:noFill/>
        </p:spPr>
        <p:txBody>
          <a:bodyPr wrap="square" rtlCol="0">
            <a:spAutoFit/>
          </a:bodyPr>
          <a:lstStyle/>
          <a:p>
            <a:pPr algn="ctr"/>
            <a:r>
              <a:rPr lang="en-US" sz="1400" b="1" dirty="0" smtClean="0">
                <a:solidFill>
                  <a:schemeClr val="accent1">
                    <a:lumMod val="75000"/>
                  </a:schemeClr>
                </a:solidFill>
              </a:rPr>
              <a:t>Direct engagement (task 6.2)</a:t>
            </a:r>
            <a:endParaRPr lang="en-US" sz="1400" b="1" dirty="0">
              <a:solidFill>
                <a:schemeClr val="accent1">
                  <a:lumMod val="75000"/>
                </a:schemeClr>
              </a:solidFill>
            </a:endParaRPr>
          </a:p>
        </p:txBody>
      </p:sp>
      <p:sp>
        <p:nvSpPr>
          <p:cNvPr id="19" name="TextBox 18"/>
          <p:cNvSpPr txBox="1"/>
          <p:nvPr/>
        </p:nvSpPr>
        <p:spPr>
          <a:xfrm>
            <a:off x="5724128" y="1897087"/>
            <a:ext cx="2664296" cy="307777"/>
          </a:xfrm>
          <a:prstGeom prst="rect">
            <a:avLst/>
          </a:prstGeom>
          <a:noFill/>
        </p:spPr>
        <p:txBody>
          <a:bodyPr wrap="square" rtlCol="0">
            <a:spAutoFit/>
          </a:bodyPr>
          <a:lstStyle/>
          <a:p>
            <a:pPr algn="ctr"/>
            <a:r>
              <a:rPr lang="en-US" sz="1400" b="1" dirty="0" smtClean="0">
                <a:solidFill>
                  <a:schemeClr val="accent1">
                    <a:lumMod val="75000"/>
                  </a:schemeClr>
                </a:solidFill>
              </a:rPr>
              <a:t>Tools and support for the NGIs</a:t>
            </a:r>
          </a:p>
        </p:txBody>
      </p:sp>
      <p:sp>
        <p:nvSpPr>
          <p:cNvPr id="20" name="Oval 19"/>
          <p:cNvSpPr/>
          <p:nvPr/>
        </p:nvSpPr>
        <p:spPr>
          <a:xfrm>
            <a:off x="5004048" y="2204864"/>
            <a:ext cx="4292460" cy="36247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427223" y="2636912"/>
            <a:ext cx="877163" cy="307777"/>
          </a:xfrm>
          <a:prstGeom prst="rect">
            <a:avLst/>
          </a:prstGeom>
        </p:spPr>
        <p:txBody>
          <a:bodyPr wrap="none">
            <a:spAutoFit/>
          </a:bodyPr>
          <a:lstStyle/>
          <a:p>
            <a:pPr algn="ctr"/>
            <a:r>
              <a:rPr lang="en-US" sz="1400" b="1" dirty="0" smtClean="0">
                <a:solidFill>
                  <a:schemeClr val="accent1">
                    <a:lumMod val="75000"/>
                  </a:schemeClr>
                </a:solidFill>
              </a:rPr>
              <a:t>(task 2.3)</a:t>
            </a:r>
            <a:endParaRPr lang="en-US" sz="1400" b="1" dirty="0">
              <a:solidFill>
                <a:schemeClr val="accent1">
                  <a:lumMod val="75000"/>
                </a:schemeClr>
              </a:solidFill>
            </a:endParaRPr>
          </a:p>
        </p:txBody>
      </p:sp>
      <p:sp>
        <p:nvSpPr>
          <p:cNvPr id="24" name="Rectangle 23"/>
          <p:cNvSpPr/>
          <p:nvPr/>
        </p:nvSpPr>
        <p:spPr>
          <a:xfrm>
            <a:off x="6990071" y="2204864"/>
            <a:ext cx="1192542" cy="307777"/>
          </a:xfrm>
          <a:prstGeom prst="rect">
            <a:avLst/>
          </a:prstGeom>
        </p:spPr>
        <p:txBody>
          <a:bodyPr wrap="none">
            <a:spAutoFit/>
          </a:bodyPr>
          <a:lstStyle/>
          <a:p>
            <a:pPr algn="ctr"/>
            <a:r>
              <a:rPr lang="en-US" sz="1400" b="1" dirty="0" smtClean="0">
                <a:solidFill>
                  <a:schemeClr val="accent1">
                    <a:lumMod val="75000"/>
                  </a:schemeClr>
                </a:solidFill>
              </a:rPr>
              <a:t>(task 6.2, 1.3)</a:t>
            </a:r>
            <a:endParaRPr lang="en-US" sz="1400" b="1" dirty="0">
              <a:solidFill>
                <a:schemeClr val="accent1">
                  <a:lumMod val="75000"/>
                </a:schemeClr>
              </a:solidFill>
            </a:endParaRPr>
          </a:p>
        </p:txBody>
      </p:sp>
      <p:sp>
        <p:nvSpPr>
          <p:cNvPr id="25" name="Oval 24"/>
          <p:cNvSpPr/>
          <p:nvPr/>
        </p:nvSpPr>
        <p:spPr>
          <a:xfrm>
            <a:off x="683568" y="1052736"/>
            <a:ext cx="2016224" cy="19442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166936" y="561454"/>
            <a:ext cx="5951982" cy="923330"/>
          </a:xfrm>
          <a:prstGeom prst="rect">
            <a:avLst/>
          </a:prstGeom>
          <a:noFill/>
        </p:spPr>
        <p:txBody>
          <a:bodyPr wrap="none" rtlCol="0">
            <a:spAutoFit/>
          </a:bodyPr>
          <a:lstStyle/>
          <a:p>
            <a:r>
              <a:rPr lang="en-US" dirty="0" smtClean="0">
                <a:solidFill>
                  <a:srgbClr val="FF0000"/>
                </a:solidFill>
              </a:rPr>
              <a:t>Review list of communities mentioned, e.g.</a:t>
            </a:r>
          </a:p>
          <a:p>
            <a:r>
              <a:rPr lang="en-US" dirty="0" err="1" smtClean="0">
                <a:solidFill>
                  <a:srgbClr val="FF0000"/>
                </a:solidFill>
              </a:rPr>
              <a:t>Gnubila</a:t>
            </a:r>
            <a:r>
              <a:rPr lang="en-US" dirty="0" smtClean="0">
                <a:solidFill>
                  <a:srgbClr val="FF0000"/>
                </a:solidFill>
              </a:rPr>
              <a:t> (</a:t>
            </a:r>
            <a:r>
              <a:rPr lang="en-US" dirty="0" err="1" smtClean="0">
                <a:solidFill>
                  <a:srgbClr val="FF0000"/>
                </a:solidFill>
              </a:rPr>
              <a:t>Mobrain</a:t>
            </a:r>
            <a:r>
              <a:rPr lang="en-US" dirty="0" smtClean="0">
                <a:solidFill>
                  <a:srgbClr val="FF0000"/>
                </a:solidFill>
              </a:rPr>
              <a:t>) is a technology provider, TEISS is a project, </a:t>
            </a:r>
          </a:p>
          <a:p>
            <a:r>
              <a:rPr lang="en-US" dirty="0" err="1" smtClean="0">
                <a:solidFill>
                  <a:srgbClr val="FF0000"/>
                </a:solidFill>
              </a:rPr>
              <a:t>SixSq</a:t>
            </a:r>
            <a:r>
              <a:rPr lang="en-US" dirty="0" smtClean="0">
                <a:solidFill>
                  <a:srgbClr val="FF0000"/>
                </a:solidFill>
              </a:rPr>
              <a:t> is a technology partner</a:t>
            </a:r>
            <a:endParaRPr lang="en-US" dirty="0">
              <a:solidFill>
                <a:srgbClr val="FF0000"/>
              </a:solidFill>
            </a:endParaRPr>
          </a:p>
        </p:txBody>
      </p:sp>
    </p:spTree>
    <p:extLst>
      <p:ext uri="{BB962C8B-B14F-4D97-AF65-F5344CB8AC3E}">
        <p14:creationId xmlns:p14="http://schemas.microsoft.com/office/powerpoint/2010/main" val="329571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animBg="1"/>
      <p:bldP spid="23" grpId="0"/>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8496944" cy="850106"/>
          </a:xfrm>
        </p:spPr>
        <p:txBody>
          <a:bodyPr>
            <a:normAutofit fontScale="90000"/>
          </a:bodyPr>
          <a:lstStyle/>
          <a:p>
            <a:r>
              <a:rPr lang="en-GB" dirty="0" smtClean="0"/>
              <a:t>SA2 in EGI: </a:t>
            </a:r>
            <a:r>
              <a:rPr lang="en-GB" smtClean="0"/>
              <a:t>Implementing the CRM </a:t>
            </a:r>
            <a:r>
              <a:rPr lang="en-GB" dirty="0" smtClean="0"/>
              <a:t>IMS process</a:t>
            </a:r>
            <a:r>
              <a:rPr lang="en-GB" dirty="0" smtClean="0"/>
              <a:t/>
            </a:r>
            <a:br>
              <a:rPr lang="en-GB" dirty="0" smtClean="0"/>
            </a:br>
            <a:r>
              <a:rPr lang="en-GB" sz="2700" dirty="0" smtClean="0"/>
              <a:t>(see details in D2.14)</a:t>
            </a:r>
            <a:endParaRPr lang="en-GB" sz="2700" dirty="0"/>
          </a:p>
        </p:txBody>
      </p:sp>
      <p:sp>
        <p:nvSpPr>
          <p:cNvPr id="3" name="Content Placeholder 2"/>
          <p:cNvSpPr>
            <a:spLocks noGrp="1"/>
          </p:cNvSpPr>
          <p:nvPr>
            <p:ph sz="half" idx="2"/>
          </p:nvPr>
        </p:nvSpPr>
        <p:spPr>
          <a:xfrm>
            <a:off x="467544" y="1268760"/>
            <a:ext cx="8424936" cy="3023666"/>
          </a:xfrm>
        </p:spPr>
        <p:txBody>
          <a:bodyPr>
            <a:normAutofit lnSpcReduction="10000"/>
          </a:bodyPr>
          <a:lstStyle/>
          <a:p>
            <a:pPr marL="266700" indent="-266700">
              <a:buFont typeface="+mj-lt"/>
              <a:buAutoNum type="arabicPeriod"/>
            </a:pPr>
            <a:r>
              <a:rPr lang="en-GB" sz="2000" dirty="0" smtClean="0"/>
              <a:t>Outreach and training</a:t>
            </a:r>
            <a:endParaRPr lang="en-GB" sz="2000" dirty="0" smtClean="0">
              <a:sym typeface="Wingdings" panose="05000000000000000000" pitchFamily="2" charset="2"/>
            </a:endParaRPr>
          </a:p>
          <a:p>
            <a:pPr marL="266700" indent="-266700">
              <a:buFont typeface="+mj-lt"/>
              <a:buAutoNum type="arabicPeriod"/>
            </a:pPr>
            <a:r>
              <a:rPr lang="en-GB" sz="2000" dirty="0" smtClean="0">
                <a:sym typeface="Wingdings" panose="05000000000000000000" pitchFamily="2" charset="2"/>
              </a:rPr>
              <a:t>Opportunity identification</a:t>
            </a:r>
            <a:endParaRPr lang="en-GB" sz="2000" dirty="0" smtClean="0"/>
          </a:p>
          <a:p>
            <a:pPr marL="266700" indent="-266700">
              <a:buFont typeface="+mj-lt"/>
              <a:buAutoNum type="arabicPeriod"/>
            </a:pPr>
            <a:r>
              <a:rPr lang="en-GB" sz="2000" dirty="0" smtClean="0"/>
              <a:t>Opportunity analysis</a:t>
            </a:r>
          </a:p>
          <a:p>
            <a:pPr marL="266700" indent="-266700">
              <a:buFont typeface="+mj-lt"/>
              <a:buAutoNum type="arabicPeriod"/>
            </a:pPr>
            <a:r>
              <a:rPr lang="en-GB" sz="2000" dirty="0" smtClean="0"/>
              <a:t>Handling service </a:t>
            </a:r>
            <a:r>
              <a:rPr lang="en-GB" sz="2000" dirty="0"/>
              <a:t>requests </a:t>
            </a:r>
            <a:r>
              <a:rPr lang="en-GB" sz="1400" dirty="0" smtClean="0"/>
              <a:t>(also from Website)</a:t>
            </a:r>
            <a:endParaRPr lang="en-GB" sz="2000" dirty="0" smtClean="0"/>
          </a:p>
          <a:p>
            <a:pPr marL="266700" indent="-266700">
              <a:buFont typeface="+mj-lt"/>
              <a:buAutoNum type="arabicPeriod"/>
            </a:pPr>
            <a:r>
              <a:rPr lang="en-GB" sz="2000" dirty="0" smtClean="0"/>
              <a:t>Technical </a:t>
            </a:r>
            <a:r>
              <a:rPr lang="en-GB" sz="2000" dirty="0" err="1" smtClean="0"/>
              <a:t>onboarding</a:t>
            </a:r>
            <a:endParaRPr lang="en-GB" sz="2000" dirty="0" smtClean="0"/>
          </a:p>
          <a:p>
            <a:pPr marL="266700" indent="-266700">
              <a:buFont typeface="+mj-lt"/>
              <a:buAutoNum type="arabicPeriod"/>
            </a:pPr>
            <a:r>
              <a:rPr lang="en-GB" sz="2000" dirty="0" smtClean="0"/>
              <a:t>SLA-OLA negotiation</a:t>
            </a:r>
          </a:p>
          <a:p>
            <a:pPr marL="712788" lvl="1" indent="-276225">
              <a:buFont typeface="+mj-lt"/>
              <a:buAutoNum type="arabicPeriod"/>
            </a:pPr>
            <a:r>
              <a:rPr lang="en-GB" sz="1600" dirty="0" smtClean="0"/>
              <a:t>Service reports</a:t>
            </a:r>
          </a:p>
          <a:p>
            <a:pPr marL="712788" lvl="1" indent="-276225">
              <a:buFont typeface="+mj-lt"/>
              <a:buAutoNum type="arabicPeriod"/>
            </a:pPr>
            <a:r>
              <a:rPr lang="en-GB" sz="1600" dirty="0" smtClean="0"/>
              <a:t>Regular </a:t>
            </a:r>
            <a:r>
              <a:rPr lang="en-GB" sz="1600" dirty="0" smtClean="0"/>
              <a:t>satisfaction </a:t>
            </a:r>
            <a:r>
              <a:rPr lang="en-GB" sz="1600" dirty="0" smtClean="0"/>
              <a:t>reviews (incl. publications)</a:t>
            </a:r>
            <a:endParaRPr lang="en-GB" sz="1600" dirty="0" smtClean="0"/>
          </a:p>
          <a:p>
            <a:pPr marL="712788" lvl="1" indent="-276225">
              <a:buFont typeface="+mj-lt"/>
              <a:buAutoNum type="arabicPeriod"/>
            </a:pPr>
            <a:r>
              <a:rPr lang="en-GB" sz="1600" dirty="0" smtClean="0"/>
              <a:t>Complaints</a:t>
            </a:r>
          </a:p>
        </p:txBody>
      </p:sp>
      <p:sp>
        <p:nvSpPr>
          <p:cNvPr id="5" name="Right Brace 4"/>
          <p:cNvSpPr/>
          <p:nvPr/>
        </p:nvSpPr>
        <p:spPr>
          <a:xfrm>
            <a:off x="5651130" y="1628800"/>
            <a:ext cx="425892" cy="2520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lumMod val="60000"/>
                  <a:lumOff val="40000"/>
                </a:schemeClr>
              </a:solidFill>
            </a:endParaRPr>
          </a:p>
        </p:txBody>
      </p:sp>
      <p:sp>
        <p:nvSpPr>
          <p:cNvPr id="6" name="Rectangle 5"/>
          <p:cNvSpPr/>
          <p:nvPr/>
        </p:nvSpPr>
        <p:spPr>
          <a:xfrm>
            <a:off x="6075784" y="2780928"/>
            <a:ext cx="2887714" cy="400110"/>
          </a:xfrm>
          <a:prstGeom prst="rect">
            <a:avLst/>
          </a:prstGeom>
        </p:spPr>
        <p:txBody>
          <a:bodyPr wrap="none">
            <a:spAutoFit/>
          </a:bodyPr>
          <a:lstStyle/>
          <a:p>
            <a:r>
              <a:rPr lang="en-GB" sz="2000" dirty="0" smtClean="0">
                <a:solidFill>
                  <a:schemeClr val="tx2">
                    <a:lumMod val="60000"/>
                    <a:lumOff val="40000"/>
                  </a:schemeClr>
                </a:solidFill>
                <a:sym typeface="Wingdings" panose="05000000000000000000" pitchFamily="2" charset="2"/>
              </a:rPr>
              <a:t>SA2.3-10 – Comp. Centres</a:t>
            </a:r>
            <a:endParaRPr lang="en-GB" sz="2000" dirty="0">
              <a:solidFill>
                <a:schemeClr val="tx2">
                  <a:lumMod val="60000"/>
                  <a:lumOff val="40000"/>
                </a:schemeClr>
              </a:solidFill>
              <a:sym typeface="Wingdings" panose="05000000000000000000" pitchFamily="2" charset="2"/>
            </a:endParaRPr>
          </a:p>
        </p:txBody>
      </p:sp>
      <p:sp>
        <p:nvSpPr>
          <p:cNvPr id="7" name="Chevron 6"/>
          <p:cNvSpPr/>
          <p:nvPr/>
        </p:nvSpPr>
        <p:spPr>
          <a:xfrm>
            <a:off x="539552" y="4437112"/>
            <a:ext cx="1741894" cy="1800200"/>
          </a:xfrm>
          <a:prstGeom prst="chevron">
            <a:avLst>
              <a:gd name="adj" fmla="val 40989"/>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1</a:t>
            </a:r>
            <a:endParaRPr lang="en-GB" sz="3600" dirty="0">
              <a:solidFill>
                <a:schemeClr val="tx1"/>
              </a:solidFill>
            </a:endParaRPr>
          </a:p>
        </p:txBody>
      </p:sp>
      <p:sp>
        <p:nvSpPr>
          <p:cNvPr id="8" name="Chevron 7"/>
          <p:cNvSpPr/>
          <p:nvPr/>
        </p:nvSpPr>
        <p:spPr>
          <a:xfrm>
            <a:off x="1835696"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2</a:t>
            </a:r>
            <a:endParaRPr lang="en-GB" sz="3600" dirty="0">
              <a:solidFill>
                <a:schemeClr val="tx1"/>
              </a:solidFill>
            </a:endParaRPr>
          </a:p>
        </p:txBody>
      </p:sp>
      <p:sp>
        <p:nvSpPr>
          <p:cNvPr id="9" name="Chevron 8"/>
          <p:cNvSpPr/>
          <p:nvPr/>
        </p:nvSpPr>
        <p:spPr>
          <a:xfrm>
            <a:off x="3131840"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3</a:t>
            </a:r>
            <a:endParaRPr lang="en-GB" sz="3600" dirty="0">
              <a:solidFill>
                <a:schemeClr val="tx1"/>
              </a:solidFill>
            </a:endParaRPr>
          </a:p>
        </p:txBody>
      </p:sp>
      <p:sp>
        <p:nvSpPr>
          <p:cNvPr id="10" name="Chevron 9"/>
          <p:cNvSpPr/>
          <p:nvPr/>
        </p:nvSpPr>
        <p:spPr>
          <a:xfrm>
            <a:off x="4427984"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4</a:t>
            </a:r>
            <a:endParaRPr lang="en-GB" sz="3600" dirty="0">
              <a:solidFill>
                <a:schemeClr val="tx1"/>
              </a:solidFill>
            </a:endParaRPr>
          </a:p>
        </p:txBody>
      </p:sp>
      <p:sp>
        <p:nvSpPr>
          <p:cNvPr id="19" name="Chevron 18"/>
          <p:cNvSpPr/>
          <p:nvPr/>
        </p:nvSpPr>
        <p:spPr>
          <a:xfrm>
            <a:off x="5724128" y="4437112"/>
            <a:ext cx="1741894" cy="1800200"/>
          </a:xfrm>
          <a:prstGeom prst="chevron">
            <a:avLst>
              <a:gd name="adj" fmla="val 42490"/>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5</a:t>
            </a:r>
            <a:endParaRPr lang="en-GB" sz="3600" dirty="0">
              <a:solidFill>
                <a:schemeClr val="tx1"/>
              </a:solidFill>
            </a:endParaRPr>
          </a:p>
        </p:txBody>
      </p:sp>
      <p:sp>
        <p:nvSpPr>
          <p:cNvPr id="20" name="Chevron 19"/>
          <p:cNvSpPr/>
          <p:nvPr/>
        </p:nvSpPr>
        <p:spPr>
          <a:xfrm>
            <a:off x="7020272" y="4437112"/>
            <a:ext cx="1741894" cy="1800200"/>
          </a:xfrm>
          <a:prstGeom prst="chevron">
            <a:avLst>
              <a:gd name="adj" fmla="val 4324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GB" sz="3600" dirty="0" smtClean="0">
                <a:solidFill>
                  <a:schemeClr val="tx1"/>
                </a:solidFill>
              </a:rPr>
              <a:t>6</a:t>
            </a:r>
            <a:endParaRPr lang="en-GB" sz="3600" dirty="0">
              <a:solidFill>
                <a:schemeClr val="tx1"/>
              </a:solidFill>
            </a:endParaRPr>
          </a:p>
        </p:txBody>
      </p:sp>
      <p:sp>
        <p:nvSpPr>
          <p:cNvPr id="31" name="Striped Right Arrow 30"/>
          <p:cNvSpPr/>
          <p:nvPr/>
        </p:nvSpPr>
        <p:spPr>
          <a:xfrm>
            <a:off x="2483768" y="5805264"/>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MoBrain</a:t>
            </a:r>
            <a:r>
              <a:rPr lang="en-GB" sz="1600" dirty="0" smtClean="0">
                <a:solidFill>
                  <a:schemeClr val="tx1"/>
                </a:solidFill>
              </a:rPr>
              <a:t> (SA2.5)</a:t>
            </a:r>
            <a:endParaRPr lang="en-GB" sz="1600" dirty="0">
              <a:solidFill>
                <a:schemeClr val="tx1"/>
              </a:solidFill>
            </a:endParaRPr>
          </a:p>
        </p:txBody>
      </p:sp>
      <p:sp>
        <p:nvSpPr>
          <p:cNvPr id="11" name="TextBox 10"/>
          <p:cNvSpPr txBox="1"/>
          <p:nvPr/>
        </p:nvSpPr>
        <p:spPr>
          <a:xfrm>
            <a:off x="2423119" y="5877272"/>
            <a:ext cx="636713" cy="461665"/>
          </a:xfrm>
          <a:prstGeom prst="rect">
            <a:avLst/>
          </a:prstGeom>
          <a:noFill/>
        </p:spPr>
        <p:txBody>
          <a:bodyPr wrap="none" rtlCol="0">
            <a:spAutoFit/>
          </a:bodyPr>
          <a:lstStyle/>
          <a:p>
            <a:r>
              <a:rPr lang="en-GB" sz="2400" b="1" dirty="0" smtClean="0"/>
              <a:t>. . . </a:t>
            </a:r>
            <a:endParaRPr lang="en-GB" sz="2400" b="1" dirty="0"/>
          </a:p>
        </p:txBody>
      </p:sp>
      <p:sp>
        <p:nvSpPr>
          <p:cNvPr id="24" name="Striped Right Arrow 23"/>
          <p:cNvSpPr/>
          <p:nvPr/>
        </p:nvSpPr>
        <p:spPr>
          <a:xfrm>
            <a:off x="2483768" y="5373216"/>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BBMRI </a:t>
            </a:r>
            <a:r>
              <a:rPr lang="en-US" sz="1600" dirty="0" smtClean="0">
                <a:solidFill>
                  <a:schemeClr val="tx1"/>
                </a:solidFill>
              </a:rPr>
              <a:t>(SA2.4)</a:t>
            </a:r>
            <a:endParaRPr lang="en-GB" sz="1600" dirty="0">
              <a:solidFill>
                <a:schemeClr val="tx1"/>
              </a:solidFill>
            </a:endParaRPr>
          </a:p>
        </p:txBody>
      </p:sp>
      <p:sp>
        <p:nvSpPr>
          <p:cNvPr id="25" name="Striped Right Arrow 24"/>
          <p:cNvSpPr/>
          <p:nvPr/>
        </p:nvSpPr>
        <p:spPr>
          <a:xfrm>
            <a:off x="2483768" y="4941168"/>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ELIXIR (SA2.3)</a:t>
            </a:r>
            <a:endParaRPr lang="en-GB" sz="1600" dirty="0">
              <a:solidFill>
                <a:schemeClr val="tx1"/>
              </a:solidFill>
            </a:endParaRPr>
          </a:p>
        </p:txBody>
      </p:sp>
      <p:sp>
        <p:nvSpPr>
          <p:cNvPr id="23" name="Striped Right Arrow 22"/>
          <p:cNvSpPr/>
          <p:nvPr/>
        </p:nvSpPr>
        <p:spPr>
          <a:xfrm>
            <a:off x="539552" y="4482332"/>
            <a:ext cx="1800200" cy="1682971"/>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Training (SA2.1)</a:t>
            </a:r>
            <a:endParaRPr lang="en-GB" sz="1600" dirty="0">
              <a:solidFill>
                <a:schemeClr val="tx1"/>
              </a:solidFill>
            </a:endParaRPr>
          </a:p>
        </p:txBody>
      </p:sp>
      <p:sp>
        <p:nvSpPr>
          <p:cNvPr id="26" name="Rectangle 25"/>
          <p:cNvSpPr/>
          <p:nvPr/>
        </p:nvSpPr>
        <p:spPr>
          <a:xfrm>
            <a:off x="5508104" y="1268760"/>
            <a:ext cx="1966629" cy="400110"/>
          </a:xfrm>
          <a:prstGeom prst="rect">
            <a:avLst/>
          </a:prstGeom>
        </p:spPr>
        <p:txBody>
          <a:bodyPr wrap="none">
            <a:spAutoFit/>
          </a:bodyPr>
          <a:lstStyle/>
          <a:p>
            <a:r>
              <a:rPr lang="en-GB" sz="2000" dirty="0" smtClean="0">
                <a:solidFill>
                  <a:schemeClr val="tx2">
                    <a:lumMod val="60000"/>
                    <a:lumOff val="40000"/>
                  </a:schemeClr>
                </a:solidFill>
                <a:sym typeface="Wingdings" panose="05000000000000000000" pitchFamily="2" charset="2"/>
              </a:rPr>
              <a:t> SA2.1 Training</a:t>
            </a:r>
            <a:endParaRPr lang="en-GB" sz="2000" dirty="0">
              <a:solidFill>
                <a:schemeClr val="tx2">
                  <a:lumMod val="60000"/>
                  <a:lumOff val="40000"/>
                </a:schemeClr>
              </a:solidFill>
              <a:sym typeface="Wingdings" panose="05000000000000000000" pitchFamily="2" charset="2"/>
            </a:endParaRPr>
          </a:p>
        </p:txBody>
      </p:sp>
      <p:sp>
        <p:nvSpPr>
          <p:cNvPr id="27" name="Rectangle 26"/>
          <p:cNvSpPr/>
          <p:nvPr/>
        </p:nvSpPr>
        <p:spPr>
          <a:xfrm>
            <a:off x="6084168" y="2420888"/>
            <a:ext cx="2824737" cy="400110"/>
          </a:xfrm>
          <a:prstGeom prst="rect">
            <a:avLst/>
          </a:prstGeom>
        </p:spPr>
        <p:txBody>
          <a:bodyPr wrap="none">
            <a:spAutoFit/>
          </a:bodyPr>
          <a:lstStyle/>
          <a:p>
            <a:r>
              <a:rPr lang="en-GB" sz="2000" dirty="0" smtClean="0">
                <a:solidFill>
                  <a:schemeClr val="tx2">
                    <a:lumMod val="60000"/>
                    <a:lumOff val="40000"/>
                  </a:schemeClr>
                </a:solidFill>
                <a:sym typeface="Wingdings" panose="05000000000000000000" pitchFamily="2" charset="2"/>
              </a:rPr>
              <a:t>SA2.2 Tech. User Support</a:t>
            </a:r>
            <a:endParaRPr lang="en-GB" sz="2000" dirty="0">
              <a:solidFill>
                <a:schemeClr val="tx2">
                  <a:lumMod val="60000"/>
                  <a:lumOff val="40000"/>
                </a:schemeClr>
              </a:solidFill>
              <a:sym typeface="Wingdings" panose="05000000000000000000" pitchFamily="2" charset="2"/>
            </a:endParaRPr>
          </a:p>
        </p:txBody>
      </p:sp>
      <p:sp>
        <p:nvSpPr>
          <p:cNvPr id="28" name="Striped Right Arrow 27"/>
          <p:cNvSpPr/>
          <p:nvPr/>
        </p:nvSpPr>
        <p:spPr>
          <a:xfrm>
            <a:off x="2500671" y="4482333"/>
            <a:ext cx="5904656" cy="360040"/>
          </a:xfrm>
          <a:prstGeom prst="stripedRightArrow">
            <a:avLst>
              <a:gd name="adj1" fmla="val 69024"/>
              <a:gd name="adj2"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New communities (SA2.2)</a:t>
            </a:r>
            <a:endParaRPr lang="en-GB" sz="1600" dirty="0">
              <a:solidFill>
                <a:schemeClr val="tx1"/>
              </a:solidFill>
            </a:endParaRPr>
          </a:p>
        </p:txBody>
      </p:sp>
      <p:sp>
        <p:nvSpPr>
          <p:cNvPr id="29" name="Footer Placeholder 3"/>
          <p:cNvSpPr>
            <a:spLocks noGrp="1"/>
          </p:cNvSpPr>
          <p:nvPr>
            <p:ph type="ftr" sz="quarter" idx="11"/>
          </p:nvPr>
        </p:nvSpPr>
        <p:spPr>
          <a:xfrm>
            <a:off x="1187624" y="6453336"/>
            <a:ext cx="6768752" cy="365125"/>
          </a:xfrm>
        </p:spPr>
        <p:txBody>
          <a:bodyPr/>
          <a:lstStyle/>
          <a:p>
            <a:r>
              <a:rPr lang="en-GB" dirty="0" smtClean="0"/>
              <a:t>SA2 Knowledge Commons</a:t>
            </a:r>
          </a:p>
        </p:txBody>
      </p:sp>
    </p:spTree>
    <p:extLst>
      <p:ext uri="{BB962C8B-B14F-4D97-AF65-F5344CB8AC3E}">
        <p14:creationId xmlns:p14="http://schemas.microsoft.com/office/powerpoint/2010/main" val="355223520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1" grpId="0" animBg="1"/>
      <p:bldP spid="11" grpId="0"/>
      <p:bldP spid="24" grpId="0" animBg="1"/>
      <p:bldP spid="25" grpId="0" animBg="1"/>
      <p:bldP spid="23" grpId="0" animBg="1"/>
      <p:bldP spid="26" grpId="0"/>
      <p:bldP spid="27" grpId="0"/>
      <p:bldP spid="28" grpId="0" animBg="1"/>
    </p:bld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Engage powerpoint presentation v3.2</Template>
  <TotalTime>2913</TotalTime>
  <Words>2380</Words>
  <Application>Microsoft Macintosh PowerPoint</Application>
  <PresentationFormat>On-screen Show (4:3)</PresentationFormat>
  <Paragraphs>521</Paragraphs>
  <Slides>29</Slides>
  <Notes>19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EGI Engage powerpoint presentation v3.2</vt:lpstr>
      <vt:lpstr>EGI Powerpoint Presentation (body)</vt:lpstr>
      <vt:lpstr>EGI Powerpoint Presentation (closing)</vt:lpstr>
      <vt:lpstr>WP6 Knowledge Commons</vt:lpstr>
      <vt:lpstr>Outline [customize as needed]</vt:lpstr>
      <vt:lpstr>WP Overview</vt:lpstr>
      <vt:lpstr>SA2 (WP6) objectives</vt:lpstr>
      <vt:lpstr>SA2 Partners and effort – TBC</vt:lpstr>
      <vt:lpstr>Activities and Achievements</vt:lpstr>
      <vt:lpstr>Training Task 6.1</vt:lpstr>
      <vt:lpstr>EGI serves researchers and innovators</vt:lpstr>
      <vt:lpstr>SA2 in EGI: Implementing the CRM IMS process (see details in D2.14)</vt:lpstr>
      <vt:lpstr>Technical user support Task 6.2 Highlights</vt:lpstr>
      <vt:lpstr>Achieved maturity (Described in details in D2.14)</vt:lpstr>
      <vt:lpstr>Support for new communities – Examples</vt:lpstr>
      <vt:lpstr>Reach-out per disciplines</vt:lpstr>
      <vt:lpstr>PowerPoint Presentation</vt:lpstr>
      <vt:lpstr>Technical user support Task 6.2 - SLAs</vt:lpstr>
      <vt:lpstr>Support for the long-tail of science</vt:lpstr>
      <vt:lpstr>PowerPoint Presentation</vt:lpstr>
      <vt:lpstr>Competence Centres:  Diverse interests, different maturity</vt:lpstr>
      <vt:lpstr>CC achievements</vt:lpstr>
      <vt:lpstr>The EGI user base Number of users served in last 6 months</vt:lpstr>
      <vt:lpstr>User trend: Personal cert users</vt:lpstr>
      <vt:lpstr>The EGI user base CPUh consumption in last 6 months</vt:lpstr>
      <vt:lpstr>Details on Communities</vt:lpstr>
      <vt:lpstr>Use of Resources  and Issues</vt:lpstr>
      <vt:lpstr>Effort analysis</vt:lpstr>
      <vt:lpstr>Summary</vt:lpstr>
      <vt:lpstr>Summary</vt:lpstr>
      <vt:lpstr>Key exploitable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WPX [name]</dc:title>
  <dc:creator>Malgorzata Krakowian</dc:creator>
  <cp:lastModifiedBy>Gergely Sipos</cp:lastModifiedBy>
  <cp:revision>172</cp:revision>
  <dcterms:created xsi:type="dcterms:W3CDTF">2016-02-16T14:19:42Z</dcterms:created>
  <dcterms:modified xsi:type="dcterms:W3CDTF">2017-10-03T09:09:16Z</dcterms:modified>
</cp:coreProperties>
</file>