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8"/>
  </p:notesMasterIdLst>
  <p:handoutMasterIdLst>
    <p:handoutMasterId r:id="rId19"/>
  </p:handoutMasterIdLst>
  <p:sldIdLst>
    <p:sldId id="280" r:id="rId4"/>
    <p:sldId id="291" r:id="rId5"/>
    <p:sldId id="298" r:id="rId6"/>
    <p:sldId id="293" r:id="rId7"/>
    <p:sldId id="313" r:id="rId8"/>
    <p:sldId id="314" r:id="rId9"/>
    <p:sldId id="316" r:id="rId10"/>
    <p:sldId id="315" r:id="rId11"/>
    <p:sldId id="310" r:id="rId12"/>
    <p:sldId id="309" r:id="rId13"/>
    <p:sldId id="297" r:id="rId14"/>
    <p:sldId id="311" r:id="rId15"/>
    <p:sldId id="312" r:id="rId16"/>
    <p:sldId id="284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266D91-0535-EA48-A8C6-C076554800FC}">
          <p14:sldIdLst>
            <p14:sldId id="280"/>
          </p14:sldIdLst>
        </p14:section>
        <p14:section name="Outline" id="{C4F791CD-6DF6-5944-A62C-E0B733AA566F}">
          <p14:sldIdLst>
            <p14:sldId id="291"/>
          </p14:sldIdLst>
        </p14:section>
        <p14:section name="Introduction" id="{C23872B5-543F-E84F-ADF0-679EA60AC528}">
          <p14:sldIdLst>
            <p14:sldId id="298"/>
            <p14:sldId id="293"/>
            <p14:sldId id="313"/>
            <p14:sldId id="314"/>
            <p14:sldId id="316"/>
            <p14:sldId id="315"/>
            <p14:sldId id="310"/>
          </p14:sldIdLst>
        </p14:section>
        <p14:section name="Analysis of result’s impact" id="{2C9C992D-DEB3-8D47-B277-C554A479B1D2}">
          <p14:sldIdLst>
            <p14:sldId id="309"/>
            <p14:sldId id="297"/>
            <p14:sldId id="311"/>
            <p14:sldId id="312"/>
          </p14:sldIdLst>
        </p14:section>
        <p14:section name="Final" id="{F4EE6778-AB41-4055-A5B6-0B6DD4631834}">
          <p14:sldIdLst>
            <p14:sldId id="28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83504" autoAdjust="0"/>
  </p:normalViewPr>
  <p:slideViewPr>
    <p:cSldViewPr showGuides="1">
      <p:cViewPr varScale="1">
        <p:scale>
          <a:sx n="106" d="100"/>
          <a:sy n="106" d="100"/>
        </p:scale>
        <p:origin x="-21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10/2/17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10/2/17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48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 strictly EGI policy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506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7435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946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4616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3371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7489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24/08/2017</a:t>
            </a:r>
            <a:endParaRPr lang="nl-NL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ww.igtf.net/snctfi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Security policies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</a:t>
            </a:r>
            <a:r>
              <a:rPr lang="en-GB" dirty="0" err="1" smtClean="0"/>
              <a:t>Solagna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/>
                </a:solidFill>
              </a:rPr>
              <a:t>Analysis of result’s impact</a:t>
            </a:r>
          </a:p>
        </p:txBody>
      </p:sp>
    </p:spTree>
    <p:extLst>
      <p:ext uri="{BB962C8B-B14F-4D97-AF65-F5344CB8AC3E}">
        <p14:creationId xmlns:p14="http://schemas.microsoft.com/office/powerpoint/2010/main" val="3921929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Innovation level and </a:t>
            </a:r>
            <a:r>
              <a:rPr lang="en-GB" dirty="0" smtClean="0"/>
              <a:t>capacity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 smtClean="0"/>
              <a:t>Innovation </a:t>
            </a:r>
            <a:r>
              <a:rPr lang="en-GB" sz="1600" b="1" dirty="0"/>
              <a:t>level</a:t>
            </a:r>
          </a:p>
          <a:p>
            <a:r>
              <a:rPr lang="en-GB" sz="1600" dirty="0"/>
              <a:t>Policies increase the security of </a:t>
            </a:r>
            <a:r>
              <a:rPr lang="en-GB" sz="1600" dirty="0" smtClean="0"/>
              <a:t>the </a:t>
            </a:r>
            <a:r>
              <a:rPr lang="en-GB" sz="1600" dirty="0"/>
              <a:t>infrastructure. They can be </a:t>
            </a:r>
            <a:r>
              <a:rPr lang="en-GB" sz="1600" dirty="0" smtClean="0"/>
              <a:t>used </a:t>
            </a:r>
            <a:r>
              <a:rPr lang="en-GB" sz="1600" dirty="0"/>
              <a:t>to demonstrate compliance </a:t>
            </a:r>
            <a:r>
              <a:rPr lang="en-GB" sz="1600" dirty="0" smtClean="0"/>
              <a:t>with regulations </a:t>
            </a:r>
            <a:r>
              <a:rPr lang="en-GB" sz="1600" dirty="0"/>
              <a:t>and standard. 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/>
          </a:p>
          <a:p>
            <a:pPr marL="0" indent="0">
              <a:buNone/>
            </a:pPr>
            <a:r>
              <a:rPr lang="en-GB" sz="1600" b="1" dirty="0" smtClean="0"/>
              <a:t>Innovation Capacity</a:t>
            </a:r>
          </a:p>
          <a:p>
            <a:r>
              <a:rPr lang="en-GB" sz="1600" dirty="0"/>
              <a:t>EGI Security policies are already used </a:t>
            </a:r>
            <a:r>
              <a:rPr lang="en-GB" sz="1600" dirty="0" smtClean="0"/>
              <a:t>by </a:t>
            </a:r>
            <a:r>
              <a:rPr lang="en-GB" sz="1600" dirty="0"/>
              <a:t>other activities external from EGI </a:t>
            </a:r>
            <a:r>
              <a:rPr lang="en-GB" sz="1600" dirty="0" smtClean="0"/>
              <a:t>(</a:t>
            </a:r>
            <a:r>
              <a:rPr lang="en-GB" sz="1600" dirty="0"/>
              <a:t>ELIXIR, PRACE, for example). </a:t>
            </a:r>
            <a:endParaRPr lang="en-GB" sz="1600" dirty="0" smtClean="0"/>
          </a:p>
          <a:p>
            <a:r>
              <a:rPr lang="en-GB" sz="1600" dirty="0" smtClean="0"/>
              <a:t>This demonstrate </a:t>
            </a:r>
            <a:r>
              <a:rPr lang="en-GB" sz="1600" dirty="0"/>
              <a:t>that the work done by </a:t>
            </a:r>
            <a:r>
              <a:rPr lang="en-GB" sz="1600" dirty="0" smtClean="0"/>
              <a:t>EGI </a:t>
            </a:r>
            <a:r>
              <a:rPr lang="en-GB" sz="1600" dirty="0"/>
              <a:t>in defining a policy framework for </a:t>
            </a:r>
            <a:r>
              <a:rPr lang="en-GB" sz="1600" dirty="0" smtClean="0"/>
              <a:t>the </a:t>
            </a:r>
            <a:r>
              <a:rPr lang="en-GB" sz="1600" dirty="0"/>
              <a:t>operations is mature and ahead </a:t>
            </a:r>
            <a:r>
              <a:rPr lang="en-GB" sz="1600" dirty="0" smtClean="0"/>
              <a:t>of what </a:t>
            </a:r>
            <a:r>
              <a:rPr lang="en-GB" sz="1600" dirty="0"/>
              <a:t>is done by other players in the </a:t>
            </a:r>
            <a:r>
              <a:rPr lang="en-GB" sz="1600" dirty="0" smtClean="0"/>
              <a:t>e-Infrastructure </a:t>
            </a:r>
            <a:r>
              <a:rPr lang="en-GB" sz="1600" dirty="0"/>
              <a:t>ecosystem who can </a:t>
            </a:r>
            <a:r>
              <a:rPr lang="en-GB" sz="1600" dirty="0" smtClean="0"/>
              <a:t>benefit </a:t>
            </a:r>
            <a:r>
              <a:rPr lang="en-GB" sz="1600" dirty="0"/>
              <a:t>from the existing work made </a:t>
            </a:r>
            <a:r>
              <a:rPr lang="en-GB" sz="1600" dirty="0" smtClean="0"/>
              <a:t>available </a:t>
            </a:r>
            <a:r>
              <a:rPr lang="en-GB" sz="1600" dirty="0"/>
              <a:t>by EGI </a:t>
            </a:r>
            <a:r>
              <a:rPr lang="en-GB" sz="1600" dirty="0" smtClean="0"/>
              <a:t>and EGI-Engage</a:t>
            </a:r>
            <a:endParaRPr lang="en-GB" sz="1600" dirty="0"/>
          </a:p>
          <a:p>
            <a:pPr marL="0" indent="0">
              <a:buNone/>
            </a:pPr>
            <a:endParaRPr lang="en-GB" sz="1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552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Relevance of the key result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GB" sz="1600" b="1" i="1" dirty="0" smtClean="0"/>
              <a:t>Relevance </a:t>
            </a:r>
            <a:r>
              <a:rPr lang="en-GB" sz="1600" b="1" i="1" dirty="0"/>
              <a:t>to Work Programme and societal Challenges</a:t>
            </a:r>
          </a:p>
          <a:p>
            <a:pPr indent="-285750"/>
            <a:r>
              <a:rPr lang="en-GB" sz="1600" dirty="0"/>
              <a:t>Better optimisation of the use of IT equipment for </a:t>
            </a:r>
            <a:r>
              <a:rPr lang="en-GB" sz="1600" dirty="0" smtClean="0"/>
              <a:t>research</a:t>
            </a:r>
          </a:p>
          <a:p>
            <a:pPr lvl="1"/>
            <a:endParaRPr lang="en-GB" sz="1200" dirty="0"/>
          </a:p>
          <a:p>
            <a:pPr marL="57150" indent="0">
              <a:buNone/>
            </a:pPr>
            <a:endParaRPr lang="en-GB" sz="1600" dirty="0" smtClean="0"/>
          </a:p>
          <a:p>
            <a:pPr marL="57150" indent="0">
              <a:buNone/>
            </a:pPr>
            <a:r>
              <a:rPr lang="en-GB" sz="1600" b="1" i="1" dirty="0" smtClean="0"/>
              <a:t>Relevance </a:t>
            </a:r>
            <a:r>
              <a:rPr lang="en-GB" sz="1600" b="1" i="1" dirty="0"/>
              <a:t>of Result for Policy domain of EOSC</a:t>
            </a:r>
          </a:p>
          <a:p>
            <a:pPr marL="57150" indent="0">
              <a:buNone/>
            </a:pPr>
            <a:r>
              <a:rPr lang="en-GB" sz="1600" i="1" dirty="0"/>
              <a:t>The extent of the benefits derived from the</a:t>
            </a:r>
          </a:p>
          <a:p>
            <a:pPr marL="57150" indent="0">
              <a:buNone/>
            </a:pPr>
            <a:r>
              <a:rPr lang="en-GB" sz="1600" i="1" dirty="0"/>
              <a:t>project result for EOSC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3642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Exploitability </a:t>
            </a:r>
            <a:r>
              <a:rPr lang="en-GB" dirty="0" smtClean="0"/>
              <a:t>level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b="1" dirty="0"/>
              <a:t>Exploitation: the use of results in </a:t>
            </a:r>
          </a:p>
          <a:p>
            <a:pPr marL="0" indent="0">
              <a:buNone/>
            </a:pPr>
            <a:r>
              <a:rPr lang="en-GB" sz="1800" dirty="0" smtClean="0"/>
              <a:t>Average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C0504D"/>
                </a:solidFill>
              </a:rPr>
              <a:t>From D2.14, KERs table, but I can’t remember very well the rationale behind it, since it was ranked high in the rest of the table.</a:t>
            </a:r>
            <a:endParaRPr lang="en-GB" sz="1800" dirty="0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713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dirty="0" smtClean="0">
              <a:solidFill>
                <a:schemeClr val="accent1"/>
              </a:solidFill>
            </a:endParaRPr>
          </a:p>
          <a:p>
            <a:r>
              <a:rPr lang="en-GB" dirty="0" smtClean="0">
                <a:solidFill>
                  <a:schemeClr val="accent1"/>
                </a:solidFill>
              </a:rPr>
              <a:t>Introduction 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Description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Target </a:t>
            </a:r>
            <a:r>
              <a:rPr lang="en-GB" dirty="0" smtClean="0">
                <a:solidFill>
                  <a:schemeClr val="accent1"/>
                </a:solidFill>
              </a:rPr>
              <a:t>groups </a:t>
            </a:r>
            <a:endParaRPr lang="en-GB" dirty="0">
              <a:solidFill>
                <a:schemeClr val="accent1"/>
              </a:solidFill>
            </a:endParaRPr>
          </a:p>
          <a:p>
            <a:r>
              <a:rPr lang="en-GB" dirty="0" smtClean="0">
                <a:solidFill>
                  <a:schemeClr val="accent1"/>
                </a:solidFill>
              </a:rPr>
              <a:t>Analysis of result’s impact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Innovation level </a:t>
            </a:r>
            <a:r>
              <a:rPr lang="en-GB" dirty="0">
                <a:solidFill>
                  <a:schemeClr val="accent1"/>
                </a:solidFill>
              </a:rPr>
              <a:t>and capacity</a:t>
            </a:r>
          </a:p>
          <a:p>
            <a:pPr lvl="1"/>
            <a:r>
              <a:rPr lang="en-GB" dirty="0">
                <a:solidFill>
                  <a:schemeClr val="accent1"/>
                </a:solidFill>
              </a:rPr>
              <a:t>Relevance </a:t>
            </a:r>
            <a:r>
              <a:rPr lang="en-GB" dirty="0" smtClean="0">
                <a:solidFill>
                  <a:schemeClr val="accent1"/>
                </a:solidFill>
              </a:rPr>
              <a:t>of the key result</a:t>
            </a:r>
            <a:endParaRPr lang="en-GB" dirty="0">
              <a:solidFill>
                <a:schemeClr val="accent1"/>
              </a:solidFill>
            </a:endParaRPr>
          </a:p>
          <a:p>
            <a:pPr lvl="1"/>
            <a:r>
              <a:rPr lang="en-GB" dirty="0">
                <a:solidFill>
                  <a:schemeClr val="accent1"/>
                </a:solidFill>
              </a:rPr>
              <a:t>Exploitability level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75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EGI Security policies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EGI Infrastructure have always relied on a solid framework of securit</a:t>
            </a:r>
            <a:r>
              <a:rPr lang="en-GB" dirty="0" smtClean="0"/>
              <a:t>y policies</a:t>
            </a:r>
          </a:p>
          <a:p>
            <a:pPr lvl="1"/>
            <a:r>
              <a:rPr lang="en-GB" dirty="0" smtClean="0"/>
              <a:t>An on-going effort since the EGEE projects</a:t>
            </a:r>
          </a:p>
          <a:p>
            <a:pPr lvl="1"/>
            <a:r>
              <a:rPr lang="en-GB" dirty="0" smtClean="0"/>
              <a:t>Policies developed for a distributed resource infrastructure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EGI security policies are developed by a group of experts including representatives from the EGI security experts, research infrastructures and peer e-Infrastructures</a:t>
            </a:r>
          </a:p>
          <a:p>
            <a:pPr lvl="1"/>
            <a:r>
              <a:rPr lang="en-GB" dirty="0" smtClean="0"/>
              <a:t>Coordination effort supported by SA1 (WP5)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Developing security policies requires effort and expertise, therefore set of documents that are already well integrated and proven to be effective in a distributed production infrastructure are a great added value to initiatives who are developing their security framework</a:t>
            </a:r>
            <a:endParaRPr lang="en-GB" dirty="0"/>
          </a:p>
          <a:p>
            <a:pPr lvl="1"/>
            <a:r>
              <a:rPr lang="en-GB" dirty="0" smtClean="0"/>
              <a:t>Several EGI security policies have been re-used by EUDAT, and ELIXIR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18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Security collaboration among Infrastructures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4248472" cy="4784400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Stakeholders: EGI</a:t>
            </a:r>
            <a:r>
              <a:rPr lang="en-US" dirty="0"/>
              <a:t>, HBP, PRACE, EUDAT, CHAIN, WLCG, OSG and XSEDE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Defined a policy trust framework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build trust and develop policy standards for collaboration on operational security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/>
              <a:t>SCI was used as the basis for </a:t>
            </a:r>
            <a:r>
              <a:rPr lang="en-US" b="1" i="1" dirty="0" err="1"/>
              <a:t>Sirtfi</a:t>
            </a:r>
            <a:endParaRPr lang="en-US" b="1" i="1" dirty="0"/>
          </a:p>
          <a:p>
            <a:pPr lvl="1">
              <a:buFont typeface="Arial" charset="0"/>
              <a:buChar char="•"/>
            </a:pPr>
            <a:r>
              <a:rPr lang="en-US" b="1" i="1" dirty="0"/>
              <a:t>A Security Incident Response Trust Framework for Federated Identity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to enable coordination of security incident response across federated organizations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340768"/>
            <a:ext cx="3337885" cy="473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668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Acceptable Usage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Generic AUP for the users of any Infrastructure</a:t>
            </a:r>
          </a:p>
          <a:p>
            <a:r>
              <a:rPr lang="en-US" dirty="0" smtClean="0"/>
              <a:t>What users can expect form the infrastructure</a:t>
            </a:r>
          </a:p>
          <a:p>
            <a:r>
              <a:rPr lang="en-US" dirty="0" smtClean="0"/>
              <a:t>What users cannot expect from the infrastructure</a:t>
            </a:r>
          </a:p>
          <a:p>
            <a:r>
              <a:rPr lang="en-US" dirty="0" smtClean="0"/>
              <a:t>What the infrastructure can expect from the users</a:t>
            </a:r>
          </a:p>
          <a:p>
            <a:endParaRPr lang="en-US" dirty="0"/>
          </a:p>
          <a:p>
            <a:r>
              <a:rPr lang="en-US" dirty="0" smtClean="0"/>
              <a:t>The EGI AUP has been adopted, with few </a:t>
            </a:r>
            <a:r>
              <a:rPr lang="en-US" dirty="0" err="1" smtClean="0"/>
              <a:t>customisations</a:t>
            </a:r>
            <a:r>
              <a:rPr lang="en-US" dirty="0" smtClean="0"/>
              <a:t>, by the ELIXIR RI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63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management policies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</a:t>
            </a:r>
            <a:r>
              <a:rPr lang="en-US" dirty="0" smtClean="0"/>
              <a:t>Community </a:t>
            </a:r>
            <a:r>
              <a:rPr lang="en-US" dirty="0"/>
              <a:t>Operations Security Policy </a:t>
            </a:r>
          </a:p>
          <a:p>
            <a:pPr lvl="1"/>
            <a:r>
              <a:rPr lang="en-US" dirty="0" smtClean="0"/>
              <a:t>It governs the </a:t>
            </a:r>
            <a:r>
              <a:rPr lang="en-US" dirty="0"/>
              <a:t>relationship between Community and Infrastructure(s).</a:t>
            </a:r>
          </a:p>
          <a:p>
            <a:r>
              <a:rPr lang="en-US" dirty="0" smtClean="0"/>
              <a:t>The Community </a:t>
            </a:r>
            <a:r>
              <a:rPr lang="en-US" dirty="0"/>
              <a:t>Membership Management </a:t>
            </a:r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Community </a:t>
            </a:r>
            <a:r>
              <a:rPr lang="en-US" dirty="0"/>
              <a:t>managing itself and its </a:t>
            </a:r>
            <a:r>
              <a:rPr lang="en-US" dirty="0" smtClean="0"/>
              <a:t>Users</a:t>
            </a:r>
          </a:p>
          <a:p>
            <a:r>
              <a:rPr lang="en-US" dirty="0" smtClean="0"/>
              <a:t>Address the </a:t>
            </a:r>
            <a:r>
              <a:rPr lang="en-US" dirty="0" err="1" smtClean="0"/>
              <a:t>Snctfi</a:t>
            </a:r>
            <a:r>
              <a:rPr lang="en-US" dirty="0" smtClean="0"/>
              <a:t> requirements</a:t>
            </a:r>
          </a:p>
          <a:p>
            <a:pPr lvl="1"/>
            <a:r>
              <a:rPr lang="en-US" dirty="0" smtClean="0"/>
              <a:t>SNCTFI framework developed by the </a:t>
            </a:r>
            <a:r>
              <a:rPr lang="en-US" dirty="0"/>
              <a:t>AARC project </a:t>
            </a:r>
            <a:r>
              <a:rPr lang="en-US" dirty="0">
                <a:hlinkClick r:id="rId2"/>
              </a:rPr>
              <a:t>https://www.igtf.net/snctfi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Can be implemented by the R-I and communities who need to establish a trust-relationship with the e-Infrastructure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38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491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Target group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Internal target groups:</a:t>
            </a:r>
          </a:p>
          <a:p>
            <a:pPr lvl="1"/>
            <a:r>
              <a:rPr lang="en-US" dirty="0" smtClean="0"/>
              <a:t>Resource </a:t>
            </a:r>
            <a:r>
              <a:rPr lang="en-US" dirty="0" err="1" smtClean="0"/>
              <a:t>Centres</a:t>
            </a:r>
            <a:r>
              <a:rPr lang="en-US" dirty="0" smtClean="0"/>
              <a:t> and other service providers federated in EGI</a:t>
            </a:r>
          </a:p>
          <a:p>
            <a:pPr lvl="1"/>
            <a:r>
              <a:rPr lang="en-US" dirty="0" smtClean="0"/>
              <a:t>Communities using EGI resources</a:t>
            </a:r>
          </a:p>
          <a:p>
            <a:pPr lvl="1"/>
            <a:r>
              <a:rPr lang="en-US" dirty="0" smtClean="0"/>
              <a:t>Dissemination strategy:</a:t>
            </a:r>
          </a:p>
          <a:p>
            <a:pPr lvl="2"/>
            <a:r>
              <a:rPr lang="en-US" dirty="0" smtClean="0"/>
              <a:t>Operations Management Board, EGI Wiki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External target groups</a:t>
            </a:r>
          </a:p>
          <a:p>
            <a:pPr lvl="1"/>
            <a:r>
              <a:rPr lang="en-US" dirty="0" smtClean="0"/>
              <a:t>Other e-Infrastructures and RIs who can adopt the EGI policies adapting them to their needs</a:t>
            </a:r>
          </a:p>
          <a:p>
            <a:pPr lvl="1"/>
            <a:r>
              <a:rPr lang="en-GB" dirty="0" smtClean="0"/>
              <a:t>Policy bodies and initiatives who can use the security policies as an input for further </a:t>
            </a:r>
          </a:p>
          <a:p>
            <a:pPr lvl="1"/>
            <a:r>
              <a:rPr lang="en-GB" dirty="0" smtClean="0"/>
              <a:t>Dissemination strategy:</a:t>
            </a:r>
          </a:p>
          <a:p>
            <a:pPr lvl="2"/>
            <a:r>
              <a:rPr lang="en-GB" dirty="0" smtClean="0"/>
              <a:t>EGI website, security collaboration initiatives, events and conferences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EGI strategy and governance evolution and procurement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980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1726</TotalTime>
  <Words>508</Words>
  <Application>Microsoft Macintosh PowerPoint</Application>
  <PresentationFormat>On-screen Show (4:3)</PresentationFormat>
  <Paragraphs>89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EGI Engage powerpoint presentation v3.2</vt:lpstr>
      <vt:lpstr>EGI Powerpoint Presentation (body)</vt:lpstr>
      <vt:lpstr>EGI Powerpoint Presentation (closing)</vt:lpstr>
      <vt:lpstr>Security policies</vt:lpstr>
      <vt:lpstr>Outline</vt:lpstr>
      <vt:lpstr>Introduction</vt:lpstr>
      <vt:lpstr>EGI Security policies</vt:lpstr>
      <vt:lpstr>Security collaboration among Infrastructures</vt:lpstr>
      <vt:lpstr>Acceptable Usage Policy</vt:lpstr>
      <vt:lpstr>Community management policies </vt:lpstr>
      <vt:lpstr>Security procedures</vt:lpstr>
      <vt:lpstr>Target group</vt:lpstr>
      <vt:lpstr>Analysis of result’s impact</vt:lpstr>
      <vt:lpstr>Innovation level and capacity</vt:lpstr>
      <vt:lpstr>Relevance of the key result</vt:lpstr>
      <vt:lpstr>Exploitability level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WPX [name]</dc:title>
  <dc:creator>Malgorzata Krakowian</dc:creator>
  <cp:lastModifiedBy>Peter Solagna</cp:lastModifiedBy>
  <cp:revision>59</cp:revision>
  <dcterms:created xsi:type="dcterms:W3CDTF">2016-02-16T14:19:42Z</dcterms:created>
  <dcterms:modified xsi:type="dcterms:W3CDTF">2017-10-03T16:27:15Z</dcterms:modified>
</cp:coreProperties>
</file>