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34"/>
  </p:notesMasterIdLst>
  <p:handoutMasterIdLst>
    <p:handoutMasterId r:id="rId35"/>
  </p:handoutMasterIdLst>
  <p:sldIdLst>
    <p:sldId id="280" r:id="rId4"/>
    <p:sldId id="291" r:id="rId5"/>
    <p:sldId id="298" r:id="rId6"/>
    <p:sldId id="333" r:id="rId7"/>
    <p:sldId id="293" r:id="rId8"/>
    <p:sldId id="299" r:id="rId9"/>
    <p:sldId id="332" r:id="rId10"/>
    <p:sldId id="334" r:id="rId11"/>
    <p:sldId id="324" r:id="rId12"/>
    <p:sldId id="325" r:id="rId13"/>
    <p:sldId id="330" r:id="rId14"/>
    <p:sldId id="320" r:id="rId15"/>
    <p:sldId id="329" r:id="rId16"/>
    <p:sldId id="314" r:id="rId17"/>
    <p:sldId id="315" r:id="rId18"/>
    <p:sldId id="311" r:id="rId19"/>
    <p:sldId id="335" r:id="rId20"/>
    <p:sldId id="313" r:id="rId21"/>
    <p:sldId id="331" r:id="rId22"/>
    <p:sldId id="316" r:id="rId23"/>
    <p:sldId id="317" r:id="rId24"/>
    <p:sldId id="319" r:id="rId25"/>
    <p:sldId id="318" r:id="rId26"/>
    <p:sldId id="327" r:id="rId27"/>
    <p:sldId id="328" r:id="rId28"/>
    <p:sldId id="300" r:id="rId29"/>
    <p:sldId id="309" r:id="rId30"/>
    <p:sldId id="297" r:id="rId31"/>
    <p:sldId id="310" r:id="rId32"/>
    <p:sldId id="284" r:id="rId3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266D91-0535-EA48-A8C6-C076554800FC}">
          <p14:sldIdLst>
            <p14:sldId id="280"/>
          </p14:sldIdLst>
        </p14:section>
        <p14:section name="Outline" id="{C4F791CD-6DF6-5944-A62C-E0B733AA566F}">
          <p14:sldIdLst>
            <p14:sldId id="291"/>
          </p14:sldIdLst>
        </p14:section>
        <p14:section name="WP Overview" id="{C23872B5-543F-E84F-ADF0-679EA60AC528}">
          <p14:sldIdLst>
            <p14:sldId id="298"/>
            <p14:sldId id="333"/>
            <p14:sldId id="293"/>
          </p14:sldIdLst>
        </p14:section>
        <p14:section name="Actiities and Achievements" id="{190E6E2D-E55C-D84B-AF8E-3E0D254F7DD8}">
          <p14:sldIdLst>
            <p14:sldId id="299"/>
            <p14:sldId id="332"/>
            <p14:sldId id="334"/>
            <p14:sldId id="324"/>
            <p14:sldId id="325"/>
            <p14:sldId id="330"/>
            <p14:sldId id="320"/>
            <p14:sldId id="329"/>
            <p14:sldId id="314"/>
            <p14:sldId id="315"/>
            <p14:sldId id="311"/>
            <p14:sldId id="335"/>
            <p14:sldId id="313"/>
            <p14:sldId id="331"/>
            <p14:sldId id="316"/>
            <p14:sldId id="317"/>
            <p14:sldId id="319"/>
            <p14:sldId id="318"/>
            <p14:sldId id="327"/>
            <p14:sldId id="328"/>
          </p14:sldIdLst>
        </p14:section>
        <p14:section name="Use of Resources and Issues" id="{7EA3962A-78DF-7D45-8881-970387419203}">
          <p14:sldIdLst>
            <p14:sldId id="300"/>
          </p14:sldIdLst>
        </p14:section>
        <p14:section name="Summary" id="{2C9C992D-DEB3-8D47-B277-C554A479B1D2}">
          <p14:sldIdLst>
            <p14:sldId id="309"/>
            <p14:sldId id="297"/>
            <p14:sldId id="310"/>
            <p14:sldId id="28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r Solagn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16C"/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787" autoAdjust="0"/>
    <p:restoredTop sz="99741" autoAdjust="0"/>
  </p:normalViewPr>
  <p:slideViewPr>
    <p:cSldViewPr showGuides="1">
      <p:cViewPr varScale="1">
        <p:scale>
          <a:sx n="97" d="100"/>
          <a:sy n="97" d="100"/>
        </p:scale>
        <p:origin x="-14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commentAuthors" Target="commentAuthors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Yannick:Downloads:Deliv%20and%20miles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lagna:Google%20Drive:EGI.eu%20shared%20folders:80%20EGI.eu%20-%20Figures:10%20-%20storage%20and%20compute%20resources:2017-07_EGI-historic-cores-storag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lagna:Google%20Drive:EGI.eu%20shared%20folders:80%20EGI.eu%20-%20Figures:10%20-%20storage%20and%20compute%20resources:2017-07_EGI-historic-cores-storag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lagna:Google%20Drive:EGI.eu%20shared%20folders:80%20EGI.eu%20-%20Figures:10%20-%20storage%20and%20compute%20resources:2017-07_EGI-historic-cores-storag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lagna:Google%20Drive:EGI.eu%20shared%20folders:80%20EGI.eu%20-%20Figures:10%20-%20storage%20and%20compute%20resources:2017-07_EGI-historic-cores-storag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Sheet3!$M$60:$M$62</c:f>
              <c:strCache>
                <c:ptCount val="3"/>
                <c:pt idx="0">
                  <c:v>SA1.1</c:v>
                </c:pt>
                <c:pt idx="1">
                  <c:v>SA1.2</c:v>
                </c:pt>
                <c:pt idx="2">
                  <c:v>SA1.3</c:v>
                </c:pt>
              </c:strCache>
            </c:strRef>
          </c:cat>
          <c:val>
            <c:numRef>
              <c:f>Sheet3!$N$60:$N$62</c:f>
              <c:numCache>
                <c:formatCode>General</c:formatCode>
                <c:ptCount val="3"/>
                <c:pt idx="0">
                  <c:v>60.0</c:v>
                </c:pt>
                <c:pt idx="1">
                  <c:v>24.0</c:v>
                </c:pt>
                <c:pt idx="2">
                  <c:v>22.0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200" b="1" i="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en-US" sz="1100"/>
              <a:t>Installed</a:t>
            </a:r>
            <a:r>
              <a:rPr lang="en-US" sz="1100" baseline="0"/>
              <a:t> number of cores in the HTC platform</a:t>
            </a:r>
            <a:endParaRPr lang="en-US" sz="11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'historic LogCPUs'!$A$17:$A$19</c:f>
              <c:strCache>
                <c:ptCount val="3"/>
                <c:pt idx="0">
                  <c:v>2014-12</c:v>
                </c:pt>
                <c:pt idx="1">
                  <c:v>2016-02</c:v>
                </c:pt>
                <c:pt idx="2">
                  <c:v>2017-07</c:v>
                </c:pt>
              </c:strCache>
            </c:strRef>
          </c:cat>
          <c:val>
            <c:numRef>
              <c:f>'historic LogCPUs'!$B$17:$B$19</c:f>
              <c:numCache>
                <c:formatCode>0</c:formatCode>
                <c:ptCount val="3"/>
                <c:pt idx="0" formatCode="General">
                  <c:v>433957.0</c:v>
                </c:pt>
                <c:pt idx="1">
                  <c:v>599671.0</c:v>
                </c:pt>
                <c:pt idx="2">
                  <c:v>731824.0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3258632"/>
        <c:axId val="2115581288"/>
      </c:barChart>
      <c:catAx>
        <c:axId val="-2073258632"/>
        <c:scaling>
          <c:orientation val="minMax"/>
        </c:scaling>
        <c:delete val="0"/>
        <c:axPos val="b"/>
        <c:majorTickMark val="out"/>
        <c:minorTickMark val="none"/>
        <c:tickLblPos val="nextTo"/>
        <c:crossAx val="2115581288"/>
        <c:crosses val="autoZero"/>
        <c:auto val="1"/>
        <c:lblAlgn val="ctr"/>
        <c:lblOffset val="100"/>
        <c:noMultiLvlLbl val="0"/>
      </c:catAx>
      <c:valAx>
        <c:axId val="2115581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73258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Number of jobs (thousands per month)</a:t>
            </a:r>
          </a:p>
        </c:rich>
      </c:tx>
      <c:layout>
        <c:manualLayout>
          <c:xMode val="edge"/>
          <c:yMode val="edge"/>
          <c:x val="0.162614100225423"/>
          <c:y val="0.0"/>
        </c:manualLayout>
      </c:layout>
      <c:overlay val="0"/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JOBS!$A$11</c:f>
              <c:strCache>
                <c:ptCount val="1"/>
                <c:pt idx="0">
                  <c:v>Jobs</c:v>
                </c:pt>
              </c:strCache>
            </c:strRef>
          </c:tx>
          <c:cat>
            <c:strRef>
              <c:f>JOBS!$B$10:$AK$10</c:f>
              <c:strCache>
                <c:ptCount val="36"/>
                <c:pt idx="0">
                  <c:v>2014 Sep</c:v>
                </c:pt>
                <c:pt idx="1">
                  <c:v>2014 Oct</c:v>
                </c:pt>
                <c:pt idx="2">
                  <c:v>2014 Nov</c:v>
                </c:pt>
                <c:pt idx="3">
                  <c:v>2014 Dec</c:v>
                </c:pt>
                <c:pt idx="4">
                  <c:v>2015 Jan</c:v>
                </c:pt>
                <c:pt idx="5">
                  <c:v>2015 Feb</c:v>
                </c:pt>
                <c:pt idx="6">
                  <c:v>2015 Mar</c:v>
                </c:pt>
                <c:pt idx="7">
                  <c:v>2015 Apr</c:v>
                </c:pt>
                <c:pt idx="8">
                  <c:v>2015 May</c:v>
                </c:pt>
                <c:pt idx="9">
                  <c:v>2015 Jun</c:v>
                </c:pt>
                <c:pt idx="10">
                  <c:v>2015 Jul</c:v>
                </c:pt>
                <c:pt idx="11">
                  <c:v>2015 Aug</c:v>
                </c:pt>
                <c:pt idx="12">
                  <c:v>2015 Sep</c:v>
                </c:pt>
                <c:pt idx="13">
                  <c:v>2015 Oct</c:v>
                </c:pt>
                <c:pt idx="14">
                  <c:v>2015 Nov</c:v>
                </c:pt>
                <c:pt idx="15">
                  <c:v>2015 Dec</c:v>
                </c:pt>
                <c:pt idx="16">
                  <c:v>2016 Jan</c:v>
                </c:pt>
                <c:pt idx="17">
                  <c:v>2016 Feb</c:v>
                </c:pt>
                <c:pt idx="18">
                  <c:v>2016 Mar</c:v>
                </c:pt>
                <c:pt idx="19">
                  <c:v>2016 Apr</c:v>
                </c:pt>
                <c:pt idx="20">
                  <c:v>2016 May</c:v>
                </c:pt>
                <c:pt idx="21">
                  <c:v>2016 Jun</c:v>
                </c:pt>
                <c:pt idx="22">
                  <c:v>2016 Jul</c:v>
                </c:pt>
                <c:pt idx="23">
                  <c:v>2016 Aug</c:v>
                </c:pt>
                <c:pt idx="24">
                  <c:v>2016 Sep</c:v>
                </c:pt>
                <c:pt idx="25">
                  <c:v>2016 Oct</c:v>
                </c:pt>
                <c:pt idx="26">
                  <c:v>2016 Nov</c:v>
                </c:pt>
                <c:pt idx="27">
                  <c:v>2016 Dec</c:v>
                </c:pt>
                <c:pt idx="28">
                  <c:v>2017 Jan</c:v>
                </c:pt>
                <c:pt idx="29">
                  <c:v>2017 Feb</c:v>
                </c:pt>
                <c:pt idx="30">
                  <c:v>2017 Mar</c:v>
                </c:pt>
                <c:pt idx="31">
                  <c:v>2017 Apr</c:v>
                </c:pt>
                <c:pt idx="32">
                  <c:v>2017 May</c:v>
                </c:pt>
                <c:pt idx="33">
                  <c:v>2017 Jun</c:v>
                </c:pt>
                <c:pt idx="34">
                  <c:v>2017 Jul</c:v>
                </c:pt>
                <c:pt idx="35">
                  <c:v>2017 Aug</c:v>
                </c:pt>
              </c:strCache>
            </c:strRef>
          </c:cat>
          <c:val>
            <c:numRef>
              <c:f>JOBS!$B$11:$AK$11</c:f>
              <c:numCache>
                <c:formatCode>#,##0</c:formatCode>
                <c:ptCount val="36"/>
                <c:pt idx="0">
                  <c:v>51794.644</c:v>
                </c:pt>
                <c:pt idx="1">
                  <c:v>59452.003</c:v>
                </c:pt>
                <c:pt idx="2">
                  <c:v>46139.923</c:v>
                </c:pt>
                <c:pt idx="3">
                  <c:v>43661.72399999999</c:v>
                </c:pt>
                <c:pt idx="4">
                  <c:v>40556.061</c:v>
                </c:pt>
                <c:pt idx="5">
                  <c:v>39519.629</c:v>
                </c:pt>
                <c:pt idx="6">
                  <c:v>41951.174</c:v>
                </c:pt>
                <c:pt idx="7">
                  <c:v>46475.713</c:v>
                </c:pt>
                <c:pt idx="8">
                  <c:v>53954.916</c:v>
                </c:pt>
                <c:pt idx="9">
                  <c:v>51514.211</c:v>
                </c:pt>
                <c:pt idx="10">
                  <c:v>51146.558</c:v>
                </c:pt>
                <c:pt idx="11">
                  <c:v>39105.607</c:v>
                </c:pt>
                <c:pt idx="12">
                  <c:v>51396.176</c:v>
                </c:pt>
                <c:pt idx="13">
                  <c:v>56686.78</c:v>
                </c:pt>
                <c:pt idx="14">
                  <c:v>45239.714</c:v>
                </c:pt>
                <c:pt idx="15">
                  <c:v>61239.454</c:v>
                </c:pt>
                <c:pt idx="16">
                  <c:v>59718.058</c:v>
                </c:pt>
                <c:pt idx="17">
                  <c:v>54531.92</c:v>
                </c:pt>
                <c:pt idx="18">
                  <c:v>62771.584</c:v>
                </c:pt>
                <c:pt idx="19">
                  <c:v>47843.781</c:v>
                </c:pt>
                <c:pt idx="20">
                  <c:v>48688.914</c:v>
                </c:pt>
                <c:pt idx="21">
                  <c:v>49222.542</c:v>
                </c:pt>
                <c:pt idx="22">
                  <c:v>59840.624</c:v>
                </c:pt>
                <c:pt idx="23">
                  <c:v>49230.66</c:v>
                </c:pt>
                <c:pt idx="24">
                  <c:v>46905.517</c:v>
                </c:pt>
                <c:pt idx="25">
                  <c:v>47422.815</c:v>
                </c:pt>
                <c:pt idx="26">
                  <c:v>51449.074</c:v>
                </c:pt>
                <c:pt idx="27">
                  <c:v>48263.745</c:v>
                </c:pt>
                <c:pt idx="28">
                  <c:v>51377.042</c:v>
                </c:pt>
                <c:pt idx="29">
                  <c:v>46963.866</c:v>
                </c:pt>
                <c:pt idx="30">
                  <c:v>55456.93</c:v>
                </c:pt>
                <c:pt idx="31">
                  <c:v>59728.68</c:v>
                </c:pt>
                <c:pt idx="32">
                  <c:v>57932.35</c:v>
                </c:pt>
                <c:pt idx="33">
                  <c:v>56224.819</c:v>
                </c:pt>
                <c:pt idx="34">
                  <c:v>60158.643</c:v>
                </c:pt>
                <c:pt idx="35">
                  <c:v>54750.164</c:v>
                </c:pt>
              </c:numCache>
            </c:numRef>
          </c:val>
        </c:ser>
        <c:ser>
          <c:idx val="1"/>
          <c:order val="1"/>
          <c:tx>
            <c:strRef>
              <c:f>JOBS!$A$12</c:f>
              <c:strCache>
                <c:ptCount val="1"/>
              </c:strCache>
            </c:strRef>
          </c:tx>
          <c:cat>
            <c:strRef>
              <c:f>JOBS!$B$10:$AK$10</c:f>
              <c:strCache>
                <c:ptCount val="36"/>
                <c:pt idx="0">
                  <c:v>2014 Sep</c:v>
                </c:pt>
                <c:pt idx="1">
                  <c:v>2014 Oct</c:v>
                </c:pt>
                <c:pt idx="2">
                  <c:v>2014 Nov</c:v>
                </c:pt>
                <c:pt idx="3">
                  <c:v>2014 Dec</c:v>
                </c:pt>
                <c:pt idx="4">
                  <c:v>2015 Jan</c:v>
                </c:pt>
                <c:pt idx="5">
                  <c:v>2015 Feb</c:v>
                </c:pt>
                <c:pt idx="6">
                  <c:v>2015 Mar</c:v>
                </c:pt>
                <c:pt idx="7">
                  <c:v>2015 Apr</c:v>
                </c:pt>
                <c:pt idx="8">
                  <c:v>2015 May</c:v>
                </c:pt>
                <c:pt idx="9">
                  <c:v>2015 Jun</c:v>
                </c:pt>
                <c:pt idx="10">
                  <c:v>2015 Jul</c:v>
                </c:pt>
                <c:pt idx="11">
                  <c:v>2015 Aug</c:v>
                </c:pt>
                <c:pt idx="12">
                  <c:v>2015 Sep</c:v>
                </c:pt>
                <c:pt idx="13">
                  <c:v>2015 Oct</c:v>
                </c:pt>
                <c:pt idx="14">
                  <c:v>2015 Nov</c:v>
                </c:pt>
                <c:pt idx="15">
                  <c:v>2015 Dec</c:v>
                </c:pt>
                <c:pt idx="16">
                  <c:v>2016 Jan</c:v>
                </c:pt>
                <c:pt idx="17">
                  <c:v>2016 Feb</c:v>
                </c:pt>
                <c:pt idx="18">
                  <c:v>2016 Mar</c:v>
                </c:pt>
                <c:pt idx="19">
                  <c:v>2016 Apr</c:v>
                </c:pt>
                <c:pt idx="20">
                  <c:v>2016 May</c:v>
                </c:pt>
                <c:pt idx="21">
                  <c:v>2016 Jun</c:v>
                </c:pt>
                <c:pt idx="22">
                  <c:v>2016 Jul</c:v>
                </c:pt>
                <c:pt idx="23">
                  <c:v>2016 Aug</c:v>
                </c:pt>
                <c:pt idx="24">
                  <c:v>2016 Sep</c:v>
                </c:pt>
                <c:pt idx="25">
                  <c:v>2016 Oct</c:v>
                </c:pt>
                <c:pt idx="26">
                  <c:v>2016 Nov</c:v>
                </c:pt>
                <c:pt idx="27">
                  <c:v>2016 Dec</c:v>
                </c:pt>
                <c:pt idx="28">
                  <c:v>2017 Jan</c:v>
                </c:pt>
                <c:pt idx="29">
                  <c:v>2017 Feb</c:v>
                </c:pt>
                <c:pt idx="30">
                  <c:v>2017 Mar</c:v>
                </c:pt>
                <c:pt idx="31">
                  <c:v>2017 Apr</c:v>
                </c:pt>
                <c:pt idx="32">
                  <c:v>2017 May</c:v>
                </c:pt>
                <c:pt idx="33">
                  <c:v>2017 Jun</c:v>
                </c:pt>
                <c:pt idx="34">
                  <c:v>2017 Jul</c:v>
                </c:pt>
                <c:pt idx="35">
                  <c:v>2017 Aug</c:v>
                </c:pt>
              </c:strCache>
            </c:strRef>
          </c:cat>
          <c:val>
            <c:numRef>
              <c:f>JOBS!$B$12:$AK$12</c:f>
              <c:numCache>
                <c:formatCode>General</c:formatCode>
                <c:ptCount val="36"/>
                <c:pt idx="0">
                  <c:v>1027.137</c:v>
                </c:pt>
                <c:pt idx="1">
                  <c:v>3598.093</c:v>
                </c:pt>
                <c:pt idx="2">
                  <c:v>1335.248</c:v>
                </c:pt>
                <c:pt idx="3">
                  <c:v>1193.06</c:v>
                </c:pt>
                <c:pt idx="4">
                  <c:v>1418.443</c:v>
                </c:pt>
                <c:pt idx="5">
                  <c:v>1758.696</c:v>
                </c:pt>
                <c:pt idx="6">
                  <c:v>1995.004</c:v>
                </c:pt>
                <c:pt idx="7">
                  <c:v>3262.349</c:v>
                </c:pt>
                <c:pt idx="8">
                  <c:v>3481.242</c:v>
                </c:pt>
                <c:pt idx="9">
                  <c:v>3380.528</c:v>
                </c:pt>
                <c:pt idx="10">
                  <c:v>3007.866</c:v>
                </c:pt>
                <c:pt idx="11">
                  <c:v>2786.633</c:v>
                </c:pt>
                <c:pt idx="12">
                  <c:v>2205.796</c:v>
                </c:pt>
                <c:pt idx="13">
                  <c:v>2653.232</c:v>
                </c:pt>
                <c:pt idx="14">
                  <c:v>2349.019</c:v>
                </c:pt>
                <c:pt idx="15">
                  <c:v>5082.826</c:v>
                </c:pt>
                <c:pt idx="16">
                  <c:v>3494.452</c:v>
                </c:pt>
                <c:pt idx="17">
                  <c:v>4129.947999999999</c:v>
                </c:pt>
                <c:pt idx="18">
                  <c:v>4889.463</c:v>
                </c:pt>
                <c:pt idx="19">
                  <c:v>4213.1</c:v>
                </c:pt>
                <c:pt idx="20">
                  <c:v>4697.117</c:v>
                </c:pt>
                <c:pt idx="21">
                  <c:v>3541.056</c:v>
                </c:pt>
                <c:pt idx="22">
                  <c:v>4992.849</c:v>
                </c:pt>
                <c:pt idx="23">
                  <c:v>4588.605</c:v>
                </c:pt>
                <c:pt idx="24">
                  <c:v>4338.959</c:v>
                </c:pt>
                <c:pt idx="25">
                  <c:v>4059.637</c:v>
                </c:pt>
                <c:pt idx="26">
                  <c:v>4861.659</c:v>
                </c:pt>
                <c:pt idx="27">
                  <c:v>5152.748</c:v>
                </c:pt>
                <c:pt idx="28">
                  <c:v>4752.595</c:v>
                </c:pt>
                <c:pt idx="29">
                  <c:v>3712.374</c:v>
                </c:pt>
                <c:pt idx="30">
                  <c:v>5420.582</c:v>
                </c:pt>
                <c:pt idx="31">
                  <c:v>5861.719</c:v>
                </c:pt>
                <c:pt idx="32">
                  <c:v>5846.802</c:v>
                </c:pt>
                <c:pt idx="33">
                  <c:v>4400.754</c:v>
                </c:pt>
                <c:pt idx="34">
                  <c:v>4896.669</c:v>
                </c:pt>
                <c:pt idx="35">
                  <c:v>7906.588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1161848"/>
        <c:axId val="-2133690200"/>
      </c:areaChart>
      <c:dateAx>
        <c:axId val="-2121161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-2133690200"/>
        <c:crosses val="autoZero"/>
        <c:auto val="0"/>
        <c:lblOffset val="100"/>
        <c:baseTimeUnit val="days"/>
        <c:majorUnit val="5.0"/>
      </c:dateAx>
      <c:valAx>
        <c:axId val="-21336902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121161848"/>
        <c:crosses val="autoZero"/>
        <c:crossBetween val="midCat"/>
      </c:valAx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CPU hours (millions per month)</a:t>
            </a:r>
          </a:p>
        </c:rich>
      </c:tx>
      <c:layout>
        <c:manualLayout>
          <c:xMode val="edge"/>
          <c:yMode val="edge"/>
          <c:x val="0.228741515451934"/>
          <c:y val="0.0"/>
        </c:manualLayout>
      </c:layout>
      <c:overlay val="0"/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JOBS!$A$7</c:f>
              <c:strCache>
                <c:ptCount val="1"/>
                <c:pt idx="0">
                  <c:v>CPU hours</c:v>
                </c:pt>
              </c:strCache>
            </c:strRef>
          </c:tx>
          <c:cat>
            <c:strRef>
              <c:f>JOBS!$B$6:$AK$6</c:f>
              <c:strCache>
                <c:ptCount val="36"/>
                <c:pt idx="0">
                  <c:v>2014 Sep</c:v>
                </c:pt>
                <c:pt idx="1">
                  <c:v>2014 Oct</c:v>
                </c:pt>
                <c:pt idx="2">
                  <c:v>2014 Nov</c:v>
                </c:pt>
                <c:pt idx="3">
                  <c:v>2014 Dec</c:v>
                </c:pt>
                <c:pt idx="4">
                  <c:v>2015 Jan</c:v>
                </c:pt>
                <c:pt idx="5">
                  <c:v>2015 Feb</c:v>
                </c:pt>
                <c:pt idx="6">
                  <c:v>2015 Mar</c:v>
                </c:pt>
                <c:pt idx="7">
                  <c:v>2015 Apr</c:v>
                </c:pt>
                <c:pt idx="8">
                  <c:v>2015 May</c:v>
                </c:pt>
                <c:pt idx="9">
                  <c:v>2015 Jun</c:v>
                </c:pt>
                <c:pt idx="10">
                  <c:v>2015 Jul</c:v>
                </c:pt>
                <c:pt idx="11">
                  <c:v>2015 Aug</c:v>
                </c:pt>
                <c:pt idx="12">
                  <c:v>2015 Sep</c:v>
                </c:pt>
                <c:pt idx="13">
                  <c:v>2015 Oct</c:v>
                </c:pt>
                <c:pt idx="14">
                  <c:v>2015 Nov</c:v>
                </c:pt>
                <c:pt idx="15">
                  <c:v>2015 Dec</c:v>
                </c:pt>
                <c:pt idx="16">
                  <c:v>2016 Jan</c:v>
                </c:pt>
                <c:pt idx="17">
                  <c:v>2016 Feb</c:v>
                </c:pt>
                <c:pt idx="18">
                  <c:v>2016 Mar</c:v>
                </c:pt>
                <c:pt idx="19">
                  <c:v>2016 Apr</c:v>
                </c:pt>
                <c:pt idx="20">
                  <c:v>2016 May</c:v>
                </c:pt>
                <c:pt idx="21">
                  <c:v>2016 Jun</c:v>
                </c:pt>
                <c:pt idx="22">
                  <c:v>2016 Jul</c:v>
                </c:pt>
                <c:pt idx="23">
                  <c:v>2016 Aug</c:v>
                </c:pt>
                <c:pt idx="24">
                  <c:v>2016 Sep</c:v>
                </c:pt>
                <c:pt idx="25">
                  <c:v>2016 Oct</c:v>
                </c:pt>
                <c:pt idx="26">
                  <c:v>2016 Nov</c:v>
                </c:pt>
                <c:pt idx="27">
                  <c:v>2016 Dec</c:v>
                </c:pt>
                <c:pt idx="28">
                  <c:v>2017 Jan</c:v>
                </c:pt>
                <c:pt idx="29">
                  <c:v>2017 Feb</c:v>
                </c:pt>
                <c:pt idx="30">
                  <c:v>2017 Mar</c:v>
                </c:pt>
                <c:pt idx="31">
                  <c:v>2017 Apr</c:v>
                </c:pt>
                <c:pt idx="32">
                  <c:v>2017 May</c:v>
                </c:pt>
                <c:pt idx="33">
                  <c:v>2017 Jun</c:v>
                </c:pt>
                <c:pt idx="34">
                  <c:v>2017 Jul</c:v>
                </c:pt>
                <c:pt idx="35">
                  <c:v>2017 Aug</c:v>
                </c:pt>
              </c:strCache>
            </c:strRef>
          </c:cat>
          <c:val>
            <c:numRef>
              <c:f>JOBS!$B$7:$AK$7</c:f>
              <c:numCache>
                <c:formatCode>#,##0</c:formatCode>
                <c:ptCount val="36"/>
                <c:pt idx="0">
                  <c:v>1495.56701</c:v>
                </c:pt>
                <c:pt idx="1">
                  <c:v>1812.692668</c:v>
                </c:pt>
                <c:pt idx="2">
                  <c:v>1416.274132</c:v>
                </c:pt>
                <c:pt idx="3">
                  <c:v>1364.109519</c:v>
                </c:pt>
                <c:pt idx="4">
                  <c:v>1467.875137</c:v>
                </c:pt>
                <c:pt idx="5">
                  <c:v>1500.653348</c:v>
                </c:pt>
                <c:pt idx="6">
                  <c:v>1780.69968</c:v>
                </c:pt>
                <c:pt idx="7">
                  <c:v>1842.118351</c:v>
                </c:pt>
                <c:pt idx="8">
                  <c:v>2046.474555</c:v>
                </c:pt>
                <c:pt idx="9">
                  <c:v>1975.896785</c:v>
                </c:pt>
                <c:pt idx="10">
                  <c:v>2301.547064</c:v>
                </c:pt>
                <c:pt idx="11">
                  <c:v>2321.505022</c:v>
                </c:pt>
                <c:pt idx="12">
                  <c:v>2166.206698</c:v>
                </c:pt>
                <c:pt idx="13">
                  <c:v>2259.202409</c:v>
                </c:pt>
                <c:pt idx="14">
                  <c:v>2288.321889</c:v>
                </c:pt>
                <c:pt idx="15">
                  <c:v>2243.824277</c:v>
                </c:pt>
                <c:pt idx="16">
                  <c:v>2346.561173</c:v>
                </c:pt>
                <c:pt idx="17">
                  <c:v>2335.773835</c:v>
                </c:pt>
                <c:pt idx="18">
                  <c:v>2395.733843</c:v>
                </c:pt>
                <c:pt idx="19">
                  <c:v>2411.202213</c:v>
                </c:pt>
                <c:pt idx="20">
                  <c:v>2625.852956</c:v>
                </c:pt>
                <c:pt idx="21">
                  <c:v>2554.95552</c:v>
                </c:pt>
                <c:pt idx="22">
                  <c:v>2607.368013</c:v>
                </c:pt>
                <c:pt idx="23">
                  <c:v>2595.420685</c:v>
                </c:pt>
                <c:pt idx="24">
                  <c:v>2633.769042</c:v>
                </c:pt>
                <c:pt idx="25">
                  <c:v>2669.152023</c:v>
                </c:pt>
                <c:pt idx="26">
                  <c:v>2806.53935</c:v>
                </c:pt>
                <c:pt idx="27">
                  <c:v>3118.852923</c:v>
                </c:pt>
                <c:pt idx="28">
                  <c:v>3155.439881</c:v>
                </c:pt>
                <c:pt idx="29">
                  <c:v>2843.107231</c:v>
                </c:pt>
                <c:pt idx="30">
                  <c:v>3159.944647</c:v>
                </c:pt>
                <c:pt idx="31">
                  <c:v>3072.787175</c:v>
                </c:pt>
                <c:pt idx="32">
                  <c:v>3484.53545</c:v>
                </c:pt>
                <c:pt idx="33">
                  <c:v>3475.541595</c:v>
                </c:pt>
                <c:pt idx="34">
                  <c:v>3446.270893</c:v>
                </c:pt>
                <c:pt idx="35">
                  <c:v>3244.157056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73991880"/>
        <c:axId val="-2114535672"/>
      </c:areaChart>
      <c:catAx>
        <c:axId val="-2073991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-2114535672"/>
        <c:crosses val="autoZero"/>
        <c:auto val="1"/>
        <c:lblAlgn val="ctr"/>
        <c:lblOffset val="100"/>
        <c:tickLblSkip val="5"/>
        <c:noMultiLvlLbl val="0"/>
      </c:catAx>
      <c:valAx>
        <c:axId val="-211453567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073991880"/>
        <c:crosses val="autoZero"/>
        <c:crossBetween val="midCat"/>
      </c:valAx>
    </c:plotArea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Cloud!$A$2</c:f>
              <c:strCache>
                <c:ptCount val="1"/>
                <c:pt idx="0">
                  <c:v>CPU hours</c:v>
                </c:pt>
              </c:strCache>
            </c:strRef>
          </c:tx>
          <c:invertIfNegative val="0"/>
          <c:cat>
            <c:strRef>
              <c:f>Cloud!$B$1:$J$1</c:f>
              <c:strCache>
                <c:ptCount val="9"/>
                <c:pt idx="0">
                  <c:v>2015-05/2015-07</c:v>
                </c:pt>
                <c:pt idx="1">
                  <c:v>2015-08/2015-10</c:v>
                </c:pt>
                <c:pt idx="2">
                  <c:v>2015-11/2016-01</c:v>
                </c:pt>
                <c:pt idx="3">
                  <c:v>2016-02/2016-04</c:v>
                </c:pt>
                <c:pt idx="4">
                  <c:v>2016-05/2016-07</c:v>
                </c:pt>
                <c:pt idx="5">
                  <c:v>2016-08/2016-10</c:v>
                </c:pt>
                <c:pt idx="6">
                  <c:v>2016-11/2017-01</c:v>
                </c:pt>
                <c:pt idx="7">
                  <c:v>2017-02/2017-04</c:v>
                </c:pt>
                <c:pt idx="8">
                  <c:v>2017-05/2017-07</c:v>
                </c:pt>
              </c:strCache>
            </c:strRef>
          </c:cat>
          <c:val>
            <c:numRef>
              <c:f>Cloud!$B$2:$J$2</c:f>
              <c:numCache>
                <c:formatCode>General</c:formatCode>
                <c:ptCount val="9"/>
                <c:pt idx="0">
                  <c:v>3.576936E6</c:v>
                </c:pt>
                <c:pt idx="1">
                  <c:v>1.945839E6</c:v>
                </c:pt>
                <c:pt idx="2">
                  <c:v>1.300142E6</c:v>
                </c:pt>
                <c:pt idx="3">
                  <c:v>2.88043E6</c:v>
                </c:pt>
                <c:pt idx="4">
                  <c:v>1.09061E6</c:v>
                </c:pt>
                <c:pt idx="5">
                  <c:v>1.324881E6</c:v>
                </c:pt>
                <c:pt idx="6">
                  <c:v>1.744289E6</c:v>
                </c:pt>
                <c:pt idx="7">
                  <c:v>2.207588E6</c:v>
                </c:pt>
                <c:pt idx="8">
                  <c:v>1.91365E6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4460648"/>
        <c:axId val="-2054383192"/>
      </c:barChart>
      <c:catAx>
        <c:axId val="-2054460648"/>
        <c:scaling>
          <c:orientation val="minMax"/>
        </c:scaling>
        <c:delete val="0"/>
        <c:axPos val="b"/>
        <c:majorTickMark val="out"/>
        <c:minorTickMark val="none"/>
        <c:tickLblPos val="nextTo"/>
        <c:crossAx val="-2054383192"/>
        <c:crosses val="autoZero"/>
        <c:auto val="1"/>
        <c:lblAlgn val="ctr"/>
        <c:lblOffset val="100"/>
        <c:noMultiLvlLbl val="0"/>
      </c:catAx>
      <c:valAx>
        <c:axId val="-2054383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54460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1DC8E5-9DD1-2F47-A41C-451B80BA0FE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AE181521-9B22-9546-8251-B8D8F6649668}">
      <dgm:prSet phldrT="[Text]"/>
      <dgm:spPr/>
      <dgm:t>
        <a:bodyPr/>
        <a:lstStyle/>
        <a:p>
          <a:r>
            <a:rPr lang="en-US" dirty="0" smtClean="0"/>
            <a:t>Development of the SSC framework</a:t>
          </a:r>
          <a:endParaRPr lang="en-US" dirty="0"/>
        </a:p>
      </dgm:t>
    </dgm:pt>
    <dgm:pt modelId="{6293C70F-5A5A-CE4D-900A-0847F9A72F21}" type="parTrans" cxnId="{FF840804-9576-AD41-A261-36C8AD0EF3CA}">
      <dgm:prSet/>
      <dgm:spPr/>
      <dgm:t>
        <a:bodyPr/>
        <a:lstStyle/>
        <a:p>
          <a:endParaRPr lang="en-US"/>
        </a:p>
      </dgm:t>
    </dgm:pt>
    <dgm:pt modelId="{7BEE14F3-76EC-C54F-83AD-0BD7AFF4374A}" type="sibTrans" cxnId="{FF840804-9576-AD41-A261-36C8AD0EF3CA}">
      <dgm:prSet/>
      <dgm:spPr/>
      <dgm:t>
        <a:bodyPr/>
        <a:lstStyle/>
        <a:p>
          <a:endParaRPr lang="en-US"/>
        </a:p>
      </dgm:t>
    </dgm:pt>
    <dgm:pt modelId="{A4E63017-583D-A24C-929D-78B7613D7D30}">
      <dgm:prSet phldrT="[Text]"/>
      <dgm:spPr/>
      <dgm:t>
        <a:bodyPr/>
        <a:lstStyle/>
        <a:p>
          <a:r>
            <a:rPr lang="en-US" dirty="0" smtClean="0"/>
            <a:t>Communication challenge</a:t>
          </a:r>
          <a:br>
            <a:rPr lang="en-US" dirty="0" smtClean="0"/>
          </a:br>
          <a:r>
            <a:rPr lang="en-US" dirty="0" smtClean="0"/>
            <a:t>End of June ‘17</a:t>
          </a:r>
          <a:endParaRPr lang="en-US" dirty="0"/>
        </a:p>
      </dgm:t>
    </dgm:pt>
    <dgm:pt modelId="{E6834671-1D17-1B4D-BDE0-19BAD324F7E4}" type="parTrans" cxnId="{55E7E267-CF79-BE4D-9E7D-6034EEEABAED}">
      <dgm:prSet/>
      <dgm:spPr/>
      <dgm:t>
        <a:bodyPr/>
        <a:lstStyle/>
        <a:p>
          <a:endParaRPr lang="en-US"/>
        </a:p>
      </dgm:t>
    </dgm:pt>
    <dgm:pt modelId="{5672A31D-07B3-2549-A76D-B01B37F02C32}" type="sibTrans" cxnId="{55E7E267-CF79-BE4D-9E7D-6034EEEABAED}">
      <dgm:prSet/>
      <dgm:spPr/>
      <dgm:t>
        <a:bodyPr/>
        <a:lstStyle/>
        <a:p>
          <a:endParaRPr lang="en-US"/>
        </a:p>
      </dgm:t>
    </dgm:pt>
    <dgm:pt modelId="{775B3A30-7DD4-4C44-901A-D859116739E7}">
      <dgm:prSet phldrT="[Text]"/>
      <dgm:spPr/>
      <dgm:t>
        <a:bodyPr/>
        <a:lstStyle/>
        <a:p>
          <a:r>
            <a:rPr lang="en-US" dirty="0" smtClean="0"/>
            <a:t>Test and announcement</a:t>
          </a:r>
          <a:br>
            <a:rPr lang="en-US" dirty="0" smtClean="0"/>
          </a:br>
          <a:r>
            <a:rPr lang="en-US" dirty="0" smtClean="0"/>
            <a:t>Beginning of July </a:t>
          </a:r>
          <a:r>
            <a:rPr lang="fr-FR" dirty="0" smtClean="0"/>
            <a:t>’</a:t>
          </a:r>
          <a:r>
            <a:rPr lang="en-US" dirty="0" smtClean="0"/>
            <a:t>17</a:t>
          </a:r>
          <a:endParaRPr lang="en-US" dirty="0"/>
        </a:p>
      </dgm:t>
    </dgm:pt>
    <dgm:pt modelId="{6860A03A-37C7-0F45-A787-EC2877862BE1}" type="parTrans" cxnId="{2F7A4B16-4BA9-844E-9132-FC7B4E3298E7}">
      <dgm:prSet/>
      <dgm:spPr/>
      <dgm:t>
        <a:bodyPr/>
        <a:lstStyle/>
        <a:p>
          <a:endParaRPr lang="en-US"/>
        </a:p>
      </dgm:t>
    </dgm:pt>
    <dgm:pt modelId="{5B0EE8C9-31A2-1E46-BED2-B8F62C02409C}" type="sibTrans" cxnId="{2F7A4B16-4BA9-844E-9132-FC7B4E3298E7}">
      <dgm:prSet/>
      <dgm:spPr/>
      <dgm:t>
        <a:bodyPr/>
        <a:lstStyle/>
        <a:p>
          <a:endParaRPr lang="en-US"/>
        </a:p>
      </dgm:t>
    </dgm:pt>
    <dgm:pt modelId="{DE0C821D-AE51-B640-B14A-278D11A57FD2}">
      <dgm:prSet phldrT="[Text]"/>
      <dgm:spPr/>
      <dgm:t>
        <a:bodyPr/>
        <a:lstStyle/>
        <a:p>
          <a:r>
            <a:rPr lang="en-US" dirty="0" smtClean="0"/>
            <a:t>Run the SSC</a:t>
          </a:r>
          <a:br>
            <a:rPr lang="en-US" dirty="0" smtClean="0"/>
          </a:br>
          <a:r>
            <a:rPr lang="en-US" dirty="0" smtClean="0"/>
            <a:t>Second half of July </a:t>
          </a:r>
          <a:r>
            <a:rPr lang="fr-FR" dirty="0" smtClean="0"/>
            <a:t>’</a:t>
          </a:r>
          <a:r>
            <a:rPr lang="en-US" dirty="0" smtClean="0"/>
            <a:t>17</a:t>
          </a:r>
          <a:endParaRPr lang="en-US" dirty="0"/>
        </a:p>
      </dgm:t>
    </dgm:pt>
    <dgm:pt modelId="{795B3AF2-2071-A645-A508-9F17CD722F29}" type="parTrans" cxnId="{442705D6-E47C-5C43-B628-E7C1448545B3}">
      <dgm:prSet/>
      <dgm:spPr/>
      <dgm:t>
        <a:bodyPr/>
        <a:lstStyle/>
        <a:p>
          <a:endParaRPr lang="en-US"/>
        </a:p>
      </dgm:t>
    </dgm:pt>
    <dgm:pt modelId="{6C168E33-C208-F84F-8C66-F8199D054357}" type="sibTrans" cxnId="{442705D6-E47C-5C43-B628-E7C1448545B3}">
      <dgm:prSet/>
      <dgm:spPr/>
      <dgm:t>
        <a:bodyPr/>
        <a:lstStyle/>
        <a:p>
          <a:endParaRPr lang="en-US"/>
        </a:p>
      </dgm:t>
    </dgm:pt>
    <dgm:pt modelId="{832D76B6-D044-984B-BEAB-EE5786398864}">
      <dgm:prSet phldrT="[Text]"/>
      <dgm:spPr/>
      <dgm:t>
        <a:bodyPr/>
        <a:lstStyle/>
        <a:p>
          <a:r>
            <a:rPr lang="en-US" dirty="0" smtClean="0"/>
            <a:t>Evaluation and reporting</a:t>
          </a:r>
          <a:br>
            <a:rPr lang="en-US" dirty="0" smtClean="0"/>
          </a:br>
          <a:r>
            <a:rPr lang="en-US" dirty="0" smtClean="0"/>
            <a:t>August ‘17</a:t>
          </a:r>
          <a:endParaRPr lang="en-US" dirty="0"/>
        </a:p>
      </dgm:t>
    </dgm:pt>
    <dgm:pt modelId="{FAD6BDA5-E990-C546-9A11-B0524DE028FE}" type="parTrans" cxnId="{B93A373E-8C61-4247-88D9-58466EDFEF99}">
      <dgm:prSet/>
      <dgm:spPr/>
      <dgm:t>
        <a:bodyPr/>
        <a:lstStyle/>
        <a:p>
          <a:endParaRPr lang="en-US"/>
        </a:p>
      </dgm:t>
    </dgm:pt>
    <dgm:pt modelId="{E07A7C2C-2C1A-F54B-A0FC-38E03D39B1F6}" type="sibTrans" cxnId="{B93A373E-8C61-4247-88D9-58466EDFEF99}">
      <dgm:prSet/>
      <dgm:spPr/>
      <dgm:t>
        <a:bodyPr/>
        <a:lstStyle/>
        <a:p>
          <a:endParaRPr lang="en-US"/>
        </a:p>
      </dgm:t>
    </dgm:pt>
    <dgm:pt modelId="{422A45A7-5A2F-B247-AC79-6487D3B22391}" type="pres">
      <dgm:prSet presAssocID="{031DC8E5-9DD1-2F47-A41C-451B80BA0FE7}" presName="Name0" presStyleCnt="0">
        <dgm:presLayoutVars>
          <dgm:dir/>
          <dgm:resizeHandles val="exact"/>
        </dgm:presLayoutVars>
      </dgm:prSet>
      <dgm:spPr/>
    </dgm:pt>
    <dgm:pt modelId="{E6EC8900-36A3-B94D-8AAB-9C76E95A8E8C}" type="pres">
      <dgm:prSet presAssocID="{AE181521-9B22-9546-8251-B8D8F6649668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CAC563-6A48-134E-BC55-4FA493E39CF2}" type="pres">
      <dgm:prSet presAssocID="{7BEE14F3-76EC-C54F-83AD-0BD7AFF4374A}" presName="parSpace" presStyleCnt="0"/>
      <dgm:spPr/>
    </dgm:pt>
    <dgm:pt modelId="{77138EE5-F64D-8B4E-B59F-2299F82362EE}" type="pres">
      <dgm:prSet presAssocID="{A4E63017-583D-A24C-929D-78B7613D7D30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BBA3D1-F54A-F04C-A4EC-CD492CE6F284}" type="pres">
      <dgm:prSet presAssocID="{5672A31D-07B3-2549-A76D-B01B37F02C32}" presName="parSpace" presStyleCnt="0"/>
      <dgm:spPr/>
    </dgm:pt>
    <dgm:pt modelId="{2650FF8A-FD07-DA4D-A345-CB3B7EDD8457}" type="pres">
      <dgm:prSet presAssocID="{775B3A30-7DD4-4C44-901A-D859116739E7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AD53FF-C57A-0143-9ADB-E28CDFECB8C4}" type="pres">
      <dgm:prSet presAssocID="{5B0EE8C9-31A2-1E46-BED2-B8F62C02409C}" presName="parSpace" presStyleCnt="0"/>
      <dgm:spPr/>
    </dgm:pt>
    <dgm:pt modelId="{6277DCD6-6300-844A-8746-296999C4C0DD}" type="pres">
      <dgm:prSet presAssocID="{DE0C821D-AE51-B640-B14A-278D11A57FD2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98D74-0C70-AC47-8650-6D95C3239B3D}" type="pres">
      <dgm:prSet presAssocID="{6C168E33-C208-F84F-8C66-F8199D054357}" presName="parSpace" presStyleCnt="0"/>
      <dgm:spPr/>
    </dgm:pt>
    <dgm:pt modelId="{AA73BFC6-6EBA-0545-82FF-EFB1EDF96E46}" type="pres">
      <dgm:prSet presAssocID="{832D76B6-D044-984B-BEAB-EE5786398864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2705D6-E47C-5C43-B628-E7C1448545B3}" srcId="{031DC8E5-9DD1-2F47-A41C-451B80BA0FE7}" destId="{DE0C821D-AE51-B640-B14A-278D11A57FD2}" srcOrd="3" destOrd="0" parTransId="{795B3AF2-2071-A645-A508-9F17CD722F29}" sibTransId="{6C168E33-C208-F84F-8C66-F8199D054357}"/>
    <dgm:cxn modelId="{BE164F34-EC57-E444-BD60-06FDAFC137A6}" type="presOf" srcId="{AE181521-9B22-9546-8251-B8D8F6649668}" destId="{E6EC8900-36A3-B94D-8AAB-9C76E95A8E8C}" srcOrd="0" destOrd="0" presId="urn:microsoft.com/office/officeart/2005/8/layout/hChevron3"/>
    <dgm:cxn modelId="{B93A373E-8C61-4247-88D9-58466EDFEF99}" srcId="{031DC8E5-9DD1-2F47-A41C-451B80BA0FE7}" destId="{832D76B6-D044-984B-BEAB-EE5786398864}" srcOrd="4" destOrd="0" parTransId="{FAD6BDA5-E990-C546-9A11-B0524DE028FE}" sibTransId="{E07A7C2C-2C1A-F54B-A0FC-38E03D39B1F6}"/>
    <dgm:cxn modelId="{55E7E267-CF79-BE4D-9E7D-6034EEEABAED}" srcId="{031DC8E5-9DD1-2F47-A41C-451B80BA0FE7}" destId="{A4E63017-583D-A24C-929D-78B7613D7D30}" srcOrd="1" destOrd="0" parTransId="{E6834671-1D17-1B4D-BDE0-19BAD324F7E4}" sibTransId="{5672A31D-07B3-2549-A76D-B01B37F02C32}"/>
    <dgm:cxn modelId="{FF840804-9576-AD41-A261-36C8AD0EF3CA}" srcId="{031DC8E5-9DD1-2F47-A41C-451B80BA0FE7}" destId="{AE181521-9B22-9546-8251-B8D8F6649668}" srcOrd="0" destOrd="0" parTransId="{6293C70F-5A5A-CE4D-900A-0847F9A72F21}" sibTransId="{7BEE14F3-76EC-C54F-83AD-0BD7AFF4374A}"/>
    <dgm:cxn modelId="{2F7A4B16-4BA9-844E-9132-FC7B4E3298E7}" srcId="{031DC8E5-9DD1-2F47-A41C-451B80BA0FE7}" destId="{775B3A30-7DD4-4C44-901A-D859116739E7}" srcOrd="2" destOrd="0" parTransId="{6860A03A-37C7-0F45-A787-EC2877862BE1}" sibTransId="{5B0EE8C9-31A2-1E46-BED2-B8F62C02409C}"/>
    <dgm:cxn modelId="{1EB366AF-7366-784F-BD85-B54CB9517B6C}" type="presOf" srcId="{DE0C821D-AE51-B640-B14A-278D11A57FD2}" destId="{6277DCD6-6300-844A-8746-296999C4C0DD}" srcOrd="0" destOrd="0" presId="urn:microsoft.com/office/officeart/2005/8/layout/hChevron3"/>
    <dgm:cxn modelId="{E53B29E1-ABC7-0E46-AC39-E3C923D8EEDF}" type="presOf" srcId="{031DC8E5-9DD1-2F47-A41C-451B80BA0FE7}" destId="{422A45A7-5A2F-B247-AC79-6487D3B22391}" srcOrd="0" destOrd="0" presId="urn:microsoft.com/office/officeart/2005/8/layout/hChevron3"/>
    <dgm:cxn modelId="{7B534E87-A651-E244-B00B-9A4BB54C5165}" type="presOf" srcId="{775B3A30-7DD4-4C44-901A-D859116739E7}" destId="{2650FF8A-FD07-DA4D-A345-CB3B7EDD8457}" srcOrd="0" destOrd="0" presId="urn:microsoft.com/office/officeart/2005/8/layout/hChevron3"/>
    <dgm:cxn modelId="{9F3EA03E-67FE-A743-85E0-CF82BFF53C0C}" type="presOf" srcId="{832D76B6-D044-984B-BEAB-EE5786398864}" destId="{AA73BFC6-6EBA-0545-82FF-EFB1EDF96E46}" srcOrd="0" destOrd="0" presId="urn:microsoft.com/office/officeart/2005/8/layout/hChevron3"/>
    <dgm:cxn modelId="{45F8C0C1-23F0-6B4D-88E8-8B3A07CD00DB}" type="presOf" srcId="{A4E63017-583D-A24C-929D-78B7613D7D30}" destId="{77138EE5-F64D-8B4E-B59F-2299F82362EE}" srcOrd="0" destOrd="0" presId="urn:microsoft.com/office/officeart/2005/8/layout/hChevron3"/>
    <dgm:cxn modelId="{7CF3D5CB-541B-6E4D-808C-7909FC649A7C}" type="presParOf" srcId="{422A45A7-5A2F-B247-AC79-6487D3B22391}" destId="{E6EC8900-36A3-B94D-8AAB-9C76E95A8E8C}" srcOrd="0" destOrd="0" presId="urn:microsoft.com/office/officeart/2005/8/layout/hChevron3"/>
    <dgm:cxn modelId="{658B3623-77F5-2843-A495-3E99E686029D}" type="presParOf" srcId="{422A45A7-5A2F-B247-AC79-6487D3B22391}" destId="{35CAC563-6A48-134E-BC55-4FA493E39CF2}" srcOrd="1" destOrd="0" presId="urn:microsoft.com/office/officeart/2005/8/layout/hChevron3"/>
    <dgm:cxn modelId="{0F743B37-ECB6-F747-91FE-BB1FE762D67D}" type="presParOf" srcId="{422A45A7-5A2F-B247-AC79-6487D3B22391}" destId="{77138EE5-F64D-8B4E-B59F-2299F82362EE}" srcOrd="2" destOrd="0" presId="urn:microsoft.com/office/officeart/2005/8/layout/hChevron3"/>
    <dgm:cxn modelId="{4D69384B-00EC-C24F-B414-C2A02EC39544}" type="presParOf" srcId="{422A45A7-5A2F-B247-AC79-6487D3B22391}" destId="{43BBA3D1-F54A-F04C-A4EC-CD492CE6F284}" srcOrd="3" destOrd="0" presId="urn:microsoft.com/office/officeart/2005/8/layout/hChevron3"/>
    <dgm:cxn modelId="{E348E03E-D9C8-D94D-A232-4CCB6B556B4F}" type="presParOf" srcId="{422A45A7-5A2F-B247-AC79-6487D3B22391}" destId="{2650FF8A-FD07-DA4D-A345-CB3B7EDD8457}" srcOrd="4" destOrd="0" presId="urn:microsoft.com/office/officeart/2005/8/layout/hChevron3"/>
    <dgm:cxn modelId="{5548F6B9-43B4-2C47-BD1D-E2721E1D6626}" type="presParOf" srcId="{422A45A7-5A2F-B247-AC79-6487D3B22391}" destId="{A6AD53FF-C57A-0143-9ADB-E28CDFECB8C4}" srcOrd="5" destOrd="0" presId="urn:microsoft.com/office/officeart/2005/8/layout/hChevron3"/>
    <dgm:cxn modelId="{157C67E5-1F90-5749-AE25-51F6655DFC85}" type="presParOf" srcId="{422A45A7-5A2F-B247-AC79-6487D3B22391}" destId="{6277DCD6-6300-844A-8746-296999C4C0DD}" srcOrd="6" destOrd="0" presId="urn:microsoft.com/office/officeart/2005/8/layout/hChevron3"/>
    <dgm:cxn modelId="{D509171E-1822-414D-A4DB-A829C7BEF97D}" type="presParOf" srcId="{422A45A7-5A2F-B247-AC79-6487D3B22391}" destId="{AAC98D74-0C70-AC47-8650-6D95C3239B3D}" srcOrd="7" destOrd="0" presId="urn:microsoft.com/office/officeart/2005/8/layout/hChevron3"/>
    <dgm:cxn modelId="{3FCDC00A-F99A-C144-9014-F2AB9EB9C0E6}" type="presParOf" srcId="{422A45A7-5A2F-B247-AC79-6487D3B22391}" destId="{AA73BFC6-6EBA-0545-82FF-EFB1EDF96E46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E88CC2-F876-EB4C-844C-320B7330906D}" type="doc">
      <dgm:prSet loTypeId="urn:microsoft.com/office/officeart/2005/8/layout/radia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7D8C92-7C14-1740-82AE-16A3A7127953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ESA TEP</a:t>
          </a:r>
          <a:endParaRPr lang="en-US" dirty="0"/>
        </a:p>
      </dgm:t>
    </dgm:pt>
    <dgm:pt modelId="{165B54D5-1325-254A-A139-D8E4A459FBBD}" type="parTrans" cxnId="{E5BF0873-63B1-CE4C-BDC9-4363D2A197F0}">
      <dgm:prSet/>
      <dgm:spPr/>
      <dgm:t>
        <a:bodyPr/>
        <a:lstStyle/>
        <a:p>
          <a:endParaRPr lang="en-US"/>
        </a:p>
      </dgm:t>
    </dgm:pt>
    <dgm:pt modelId="{A26B4D23-5C5D-6D41-BCFB-6268A810F30F}" type="sibTrans" cxnId="{E5BF0873-63B1-CE4C-BDC9-4363D2A197F0}">
      <dgm:prSet/>
      <dgm:spPr/>
      <dgm:t>
        <a:bodyPr/>
        <a:lstStyle/>
        <a:p>
          <a:endParaRPr lang="en-US"/>
        </a:p>
      </dgm:t>
    </dgm:pt>
    <dgm:pt modelId="{312E29F8-6B6A-C344-8694-3CF1C380DFC2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RECAS BARI (IT)</a:t>
          </a:r>
          <a:endParaRPr lang="en-US" dirty="0"/>
        </a:p>
      </dgm:t>
    </dgm:pt>
    <dgm:pt modelId="{D7E742FD-1243-CB46-BBE8-0AD5F8F86C9C}" type="parTrans" cxnId="{6FC7D027-FA06-AE42-AC53-94F605A071A2}">
      <dgm:prSet/>
      <dgm:spPr/>
      <dgm:t>
        <a:bodyPr/>
        <a:lstStyle/>
        <a:p>
          <a:endParaRPr lang="en-US"/>
        </a:p>
      </dgm:t>
    </dgm:pt>
    <dgm:pt modelId="{31DE8307-D2D9-8E4A-8CCF-64C888021A64}" type="sibTrans" cxnId="{6FC7D027-FA06-AE42-AC53-94F605A071A2}">
      <dgm:prSet/>
      <dgm:spPr/>
      <dgm:t>
        <a:bodyPr/>
        <a:lstStyle/>
        <a:p>
          <a:endParaRPr lang="en-US"/>
        </a:p>
      </dgm:t>
    </dgm:pt>
    <dgm:pt modelId="{0CF834D6-EAD5-7C4E-A151-D999773A3B7C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GoeGrid</a:t>
          </a:r>
          <a:r>
            <a:rPr lang="en-US" dirty="0" smtClean="0"/>
            <a:t> (DE)</a:t>
          </a:r>
          <a:endParaRPr lang="en-US" dirty="0"/>
        </a:p>
      </dgm:t>
    </dgm:pt>
    <dgm:pt modelId="{8929BCB4-715A-E34A-B499-ADA9404B7D52}" type="parTrans" cxnId="{33FAE175-3E62-A948-838D-F0531219E010}">
      <dgm:prSet/>
      <dgm:spPr/>
      <dgm:t>
        <a:bodyPr/>
        <a:lstStyle/>
        <a:p>
          <a:endParaRPr lang="en-US"/>
        </a:p>
      </dgm:t>
    </dgm:pt>
    <dgm:pt modelId="{427FE8CD-1C39-B243-BB63-84421EAC7E57}" type="sibTrans" cxnId="{33FAE175-3E62-A948-838D-F0531219E010}">
      <dgm:prSet/>
      <dgm:spPr/>
      <dgm:t>
        <a:bodyPr/>
        <a:lstStyle/>
        <a:p>
          <a:endParaRPr lang="en-US"/>
        </a:p>
      </dgm:t>
    </dgm:pt>
    <dgm:pt modelId="{8137DE3A-FF6C-6645-A3B9-DB35DF1FEA54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BeGrid</a:t>
          </a:r>
          <a:r>
            <a:rPr lang="en-US" dirty="0" smtClean="0"/>
            <a:t>-BELNET (BE)</a:t>
          </a:r>
          <a:endParaRPr lang="en-US" dirty="0"/>
        </a:p>
      </dgm:t>
    </dgm:pt>
    <dgm:pt modelId="{329B3A83-E77A-034C-9C40-01562FEDA1ED}" type="parTrans" cxnId="{65D8747E-67DA-0348-B851-F03F756A6A85}">
      <dgm:prSet/>
      <dgm:spPr/>
      <dgm:t>
        <a:bodyPr/>
        <a:lstStyle/>
        <a:p>
          <a:endParaRPr lang="en-US"/>
        </a:p>
      </dgm:t>
    </dgm:pt>
    <dgm:pt modelId="{ADD0A63C-AB84-3841-9584-D7B152B55ED4}" type="sibTrans" cxnId="{65D8747E-67DA-0348-B851-F03F756A6A85}">
      <dgm:prSet/>
      <dgm:spPr/>
      <dgm:t>
        <a:bodyPr/>
        <a:lstStyle/>
        <a:p>
          <a:endParaRPr lang="en-US"/>
        </a:p>
      </dgm:t>
    </dgm:pt>
    <dgm:pt modelId="{79D20F28-6E54-014A-BA61-C3453AE64C6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100IT (UK)</a:t>
          </a:r>
          <a:endParaRPr lang="en-US" dirty="0"/>
        </a:p>
      </dgm:t>
    </dgm:pt>
    <dgm:pt modelId="{80A4A350-3ADE-4749-82B6-2C89C93B47F8}" type="parTrans" cxnId="{215BF49B-A321-CA4C-AF60-9A37722E8290}">
      <dgm:prSet/>
      <dgm:spPr/>
      <dgm:t>
        <a:bodyPr/>
        <a:lstStyle/>
        <a:p>
          <a:endParaRPr lang="en-US"/>
        </a:p>
      </dgm:t>
    </dgm:pt>
    <dgm:pt modelId="{04908C47-14EE-1A4D-AD38-66CD09C812C6}" type="sibTrans" cxnId="{215BF49B-A321-CA4C-AF60-9A37722E8290}">
      <dgm:prSet/>
      <dgm:spPr/>
      <dgm:t>
        <a:bodyPr/>
        <a:lstStyle/>
        <a:p>
          <a:endParaRPr lang="en-US"/>
        </a:p>
      </dgm:t>
    </dgm:pt>
    <dgm:pt modelId="{EC0981E7-B8D3-6949-945C-1A70F3F24C4D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CYFRONET-CLOUD (PL)</a:t>
          </a:r>
          <a:endParaRPr lang="en-US" dirty="0"/>
        </a:p>
      </dgm:t>
    </dgm:pt>
    <dgm:pt modelId="{BBD050D3-AD74-5246-B466-3156EAB4E06B}" type="parTrans" cxnId="{8076D88D-1002-E94F-876C-046A0048C41E}">
      <dgm:prSet/>
      <dgm:spPr/>
      <dgm:t>
        <a:bodyPr/>
        <a:lstStyle/>
        <a:p>
          <a:endParaRPr lang="en-US"/>
        </a:p>
      </dgm:t>
    </dgm:pt>
    <dgm:pt modelId="{45F3B90A-D4F5-0842-85AA-D15B9A30E934}" type="sibTrans" cxnId="{8076D88D-1002-E94F-876C-046A0048C41E}">
      <dgm:prSet/>
      <dgm:spPr/>
      <dgm:t>
        <a:bodyPr/>
        <a:lstStyle/>
        <a:p>
          <a:endParaRPr lang="en-US"/>
        </a:p>
      </dgm:t>
    </dgm:pt>
    <dgm:pt modelId="{73042D2D-4814-924B-88E1-43430049EDDE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CESGA (ES)</a:t>
          </a:r>
          <a:endParaRPr lang="en-US" dirty="0"/>
        </a:p>
      </dgm:t>
    </dgm:pt>
    <dgm:pt modelId="{85684329-7CF6-284A-A5FD-870567B74B4C}" type="parTrans" cxnId="{56340B18-6304-C449-B140-414BA3E51D70}">
      <dgm:prSet/>
      <dgm:spPr/>
      <dgm:t>
        <a:bodyPr/>
        <a:lstStyle/>
        <a:p>
          <a:endParaRPr lang="en-US"/>
        </a:p>
      </dgm:t>
    </dgm:pt>
    <dgm:pt modelId="{62FD1D34-7E95-444E-8D69-920D04395F2A}" type="sibTrans" cxnId="{56340B18-6304-C449-B140-414BA3E51D70}">
      <dgm:prSet/>
      <dgm:spPr/>
      <dgm:t>
        <a:bodyPr/>
        <a:lstStyle/>
        <a:p>
          <a:endParaRPr lang="en-US"/>
        </a:p>
      </dgm:t>
    </dgm:pt>
    <dgm:pt modelId="{BB9D2108-711B-474C-A6F3-FC7EA7D431B8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GRNET (GR)</a:t>
          </a:r>
          <a:endParaRPr lang="en-US" dirty="0"/>
        </a:p>
      </dgm:t>
    </dgm:pt>
    <dgm:pt modelId="{8284FC5F-9C4F-F84B-87FC-573104479122}" type="parTrans" cxnId="{BDAE581E-9A26-6342-A866-8179EF924CC6}">
      <dgm:prSet/>
      <dgm:spPr/>
      <dgm:t>
        <a:bodyPr/>
        <a:lstStyle/>
        <a:p>
          <a:endParaRPr lang="en-US"/>
        </a:p>
      </dgm:t>
    </dgm:pt>
    <dgm:pt modelId="{C2C52ED4-12C5-2F40-9A63-BF0561E3DF13}" type="sibTrans" cxnId="{BDAE581E-9A26-6342-A866-8179EF924CC6}">
      <dgm:prSet/>
      <dgm:spPr/>
      <dgm:t>
        <a:bodyPr/>
        <a:lstStyle/>
        <a:p>
          <a:endParaRPr lang="en-US"/>
        </a:p>
      </dgm:t>
    </dgm:pt>
    <dgm:pt modelId="{F70393DC-6AC9-EB49-9623-18B55CD26C14}" type="pres">
      <dgm:prSet presAssocID="{69E88CC2-F876-EB4C-844C-320B7330906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5F7FBE-99BA-E548-8512-ADBB90BE5A70}" type="pres">
      <dgm:prSet presAssocID="{F47D8C92-7C14-1740-82AE-16A3A7127953}" presName="centerShape" presStyleLbl="node0" presStyleIdx="0" presStyleCnt="1" custScaleX="136676" custScaleY="137863" custLinFactNeighborX="-749" custLinFactNeighborY="-499"/>
      <dgm:spPr/>
      <dgm:t>
        <a:bodyPr/>
        <a:lstStyle/>
        <a:p>
          <a:endParaRPr lang="en-US"/>
        </a:p>
      </dgm:t>
    </dgm:pt>
    <dgm:pt modelId="{8C320F40-A69F-114D-BBC2-81457EC38FCA}" type="pres">
      <dgm:prSet presAssocID="{D7E742FD-1243-CB46-BBE8-0AD5F8F86C9C}" presName="Name9" presStyleLbl="parChTrans1D2" presStyleIdx="0" presStyleCnt="7"/>
      <dgm:spPr/>
      <dgm:t>
        <a:bodyPr/>
        <a:lstStyle/>
        <a:p>
          <a:endParaRPr lang="en-US"/>
        </a:p>
      </dgm:t>
    </dgm:pt>
    <dgm:pt modelId="{CC4D78EB-5FF4-964B-BEC3-BB6C86AE5848}" type="pres">
      <dgm:prSet presAssocID="{D7E742FD-1243-CB46-BBE8-0AD5F8F86C9C}" presName="connTx" presStyleLbl="parChTrans1D2" presStyleIdx="0" presStyleCnt="7"/>
      <dgm:spPr/>
      <dgm:t>
        <a:bodyPr/>
        <a:lstStyle/>
        <a:p>
          <a:endParaRPr lang="en-US"/>
        </a:p>
      </dgm:t>
    </dgm:pt>
    <dgm:pt modelId="{9D12CC09-0572-2244-94CB-E38CFD584CE7}" type="pres">
      <dgm:prSet presAssocID="{312E29F8-6B6A-C344-8694-3CF1C380DFC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C13D1-1E23-714E-B0EE-056B8C17C27D}" type="pres">
      <dgm:prSet presAssocID="{8929BCB4-715A-E34A-B499-ADA9404B7D52}" presName="Name9" presStyleLbl="parChTrans1D2" presStyleIdx="1" presStyleCnt="7"/>
      <dgm:spPr/>
      <dgm:t>
        <a:bodyPr/>
        <a:lstStyle/>
        <a:p>
          <a:endParaRPr lang="en-US"/>
        </a:p>
      </dgm:t>
    </dgm:pt>
    <dgm:pt modelId="{590CA2F0-3BB5-9245-9C76-85F9FE5E0133}" type="pres">
      <dgm:prSet presAssocID="{8929BCB4-715A-E34A-B499-ADA9404B7D52}" presName="connTx" presStyleLbl="parChTrans1D2" presStyleIdx="1" presStyleCnt="7"/>
      <dgm:spPr/>
      <dgm:t>
        <a:bodyPr/>
        <a:lstStyle/>
        <a:p>
          <a:endParaRPr lang="en-US"/>
        </a:p>
      </dgm:t>
    </dgm:pt>
    <dgm:pt modelId="{27D58030-0D91-6B47-A93C-804BB1AA0AF2}" type="pres">
      <dgm:prSet presAssocID="{0CF834D6-EAD5-7C4E-A151-D999773A3B7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F86F45-D37D-5341-BD00-273FEC509441}" type="pres">
      <dgm:prSet presAssocID="{80A4A350-3ADE-4749-82B6-2C89C93B47F8}" presName="Name9" presStyleLbl="parChTrans1D2" presStyleIdx="2" presStyleCnt="7"/>
      <dgm:spPr/>
      <dgm:t>
        <a:bodyPr/>
        <a:lstStyle/>
        <a:p>
          <a:endParaRPr lang="en-US"/>
        </a:p>
      </dgm:t>
    </dgm:pt>
    <dgm:pt modelId="{3ED71438-8954-0341-90CB-65A37D53EA43}" type="pres">
      <dgm:prSet presAssocID="{80A4A350-3ADE-4749-82B6-2C89C93B47F8}" presName="connTx" presStyleLbl="parChTrans1D2" presStyleIdx="2" presStyleCnt="7"/>
      <dgm:spPr/>
      <dgm:t>
        <a:bodyPr/>
        <a:lstStyle/>
        <a:p>
          <a:endParaRPr lang="en-US"/>
        </a:p>
      </dgm:t>
    </dgm:pt>
    <dgm:pt modelId="{E0F6A4AE-80F5-634B-9907-6BEC69D548D1}" type="pres">
      <dgm:prSet presAssocID="{79D20F28-6E54-014A-BA61-C3453AE64C6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E71E0-7507-7643-80C4-02BDB016924A}" type="pres">
      <dgm:prSet presAssocID="{329B3A83-E77A-034C-9C40-01562FEDA1ED}" presName="Name9" presStyleLbl="parChTrans1D2" presStyleIdx="3" presStyleCnt="7"/>
      <dgm:spPr/>
      <dgm:t>
        <a:bodyPr/>
        <a:lstStyle/>
        <a:p>
          <a:endParaRPr lang="en-US"/>
        </a:p>
      </dgm:t>
    </dgm:pt>
    <dgm:pt modelId="{C4F914BE-411F-534D-837F-FB26003C3372}" type="pres">
      <dgm:prSet presAssocID="{329B3A83-E77A-034C-9C40-01562FEDA1ED}" presName="connTx" presStyleLbl="parChTrans1D2" presStyleIdx="3" presStyleCnt="7"/>
      <dgm:spPr/>
      <dgm:t>
        <a:bodyPr/>
        <a:lstStyle/>
        <a:p>
          <a:endParaRPr lang="en-US"/>
        </a:p>
      </dgm:t>
    </dgm:pt>
    <dgm:pt modelId="{2B88F953-FBF3-4A46-BE96-E83F2020809D}" type="pres">
      <dgm:prSet presAssocID="{8137DE3A-FF6C-6645-A3B9-DB35DF1FEA5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4D95E-759C-7D4E-9E78-AC74BA4C7B14}" type="pres">
      <dgm:prSet presAssocID="{BBD050D3-AD74-5246-B466-3156EAB4E06B}" presName="Name9" presStyleLbl="parChTrans1D2" presStyleIdx="4" presStyleCnt="7"/>
      <dgm:spPr/>
      <dgm:t>
        <a:bodyPr/>
        <a:lstStyle/>
        <a:p>
          <a:endParaRPr lang="en-US"/>
        </a:p>
      </dgm:t>
    </dgm:pt>
    <dgm:pt modelId="{9F0EB92F-C095-1B4C-A4E7-8EFE8740F864}" type="pres">
      <dgm:prSet presAssocID="{BBD050D3-AD74-5246-B466-3156EAB4E06B}" presName="connTx" presStyleLbl="parChTrans1D2" presStyleIdx="4" presStyleCnt="7"/>
      <dgm:spPr/>
      <dgm:t>
        <a:bodyPr/>
        <a:lstStyle/>
        <a:p>
          <a:endParaRPr lang="en-US"/>
        </a:p>
      </dgm:t>
    </dgm:pt>
    <dgm:pt modelId="{CF42A9A2-FC86-C54C-94E5-0C7CA9892E42}" type="pres">
      <dgm:prSet presAssocID="{EC0981E7-B8D3-6949-945C-1A70F3F24C4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7BBAFD-C03F-F64D-87FB-E9561443E347}" type="pres">
      <dgm:prSet presAssocID="{85684329-7CF6-284A-A5FD-870567B74B4C}" presName="Name9" presStyleLbl="parChTrans1D2" presStyleIdx="5" presStyleCnt="7"/>
      <dgm:spPr/>
      <dgm:t>
        <a:bodyPr/>
        <a:lstStyle/>
        <a:p>
          <a:endParaRPr lang="en-US"/>
        </a:p>
      </dgm:t>
    </dgm:pt>
    <dgm:pt modelId="{D152E979-7FC4-8B45-B2D4-F349709073FF}" type="pres">
      <dgm:prSet presAssocID="{85684329-7CF6-284A-A5FD-870567B74B4C}" presName="connTx" presStyleLbl="parChTrans1D2" presStyleIdx="5" presStyleCnt="7"/>
      <dgm:spPr/>
      <dgm:t>
        <a:bodyPr/>
        <a:lstStyle/>
        <a:p>
          <a:endParaRPr lang="en-US"/>
        </a:p>
      </dgm:t>
    </dgm:pt>
    <dgm:pt modelId="{19688E57-BFCF-6548-9EB3-97958BB9C531}" type="pres">
      <dgm:prSet presAssocID="{73042D2D-4814-924B-88E1-43430049EDD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54CC6E-B6DD-984D-8F05-83CCAC6176D8}" type="pres">
      <dgm:prSet presAssocID="{8284FC5F-9C4F-F84B-87FC-573104479122}" presName="Name9" presStyleLbl="parChTrans1D2" presStyleIdx="6" presStyleCnt="7"/>
      <dgm:spPr/>
      <dgm:t>
        <a:bodyPr/>
        <a:lstStyle/>
        <a:p>
          <a:endParaRPr lang="en-US"/>
        </a:p>
      </dgm:t>
    </dgm:pt>
    <dgm:pt modelId="{5A3A2465-2D2C-954D-AA56-4C10943CD6FF}" type="pres">
      <dgm:prSet presAssocID="{8284FC5F-9C4F-F84B-87FC-573104479122}" presName="connTx" presStyleLbl="parChTrans1D2" presStyleIdx="6" presStyleCnt="7"/>
      <dgm:spPr/>
      <dgm:t>
        <a:bodyPr/>
        <a:lstStyle/>
        <a:p>
          <a:endParaRPr lang="en-US"/>
        </a:p>
      </dgm:t>
    </dgm:pt>
    <dgm:pt modelId="{5314C868-CA05-4241-9EB4-F23065B7CD69}" type="pres">
      <dgm:prSet presAssocID="{BB9D2108-711B-474C-A6F3-FC7EA7D431B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423A2B-C4E8-1440-BD98-58CBA3493273}" type="presOf" srcId="{D7E742FD-1243-CB46-BBE8-0AD5F8F86C9C}" destId="{8C320F40-A69F-114D-BBC2-81457EC38FCA}" srcOrd="0" destOrd="0" presId="urn:microsoft.com/office/officeart/2005/8/layout/radial1"/>
    <dgm:cxn modelId="{23EFD67E-DD2C-C94C-B15B-7BB8F76309C5}" type="presOf" srcId="{329B3A83-E77A-034C-9C40-01562FEDA1ED}" destId="{54FE71E0-7507-7643-80C4-02BDB016924A}" srcOrd="0" destOrd="0" presId="urn:microsoft.com/office/officeart/2005/8/layout/radial1"/>
    <dgm:cxn modelId="{3D8E63A3-E510-6E4E-AD4D-13F412391167}" type="presOf" srcId="{329B3A83-E77A-034C-9C40-01562FEDA1ED}" destId="{C4F914BE-411F-534D-837F-FB26003C3372}" srcOrd="1" destOrd="0" presId="urn:microsoft.com/office/officeart/2005/8/layout/radial1"/>
    <dgm:cxn modelId="{595C5855-9F08-994E-9475-D1A4E8C2FD99}" type="presOf" srcId="{8929BCB4-715A-E34A-B499-ADA9404B7D52}" destId="{AD0C13D1-1E23-714E-B0EE-056B8C17C27D}" srcOrd="0" destOrd="0" presId="urn:microsoft.com/office/officeart/2005/8/layout/radial1"/>
    <dgm:cxn modelId="{A1F9C270-AB17-644B-BDA4-678B04E04A8E}" type="presOf" srcId="{312E29F8-6B6A-C344-8694-3CF1C380DFC2}" destId="{9D12CC09-0572-2244-94CB-E38CFD584CE7}" srcOrd="0" destOrd="0" presId="urn:microsoft.com/office/officeart/2005/8/layout/radial1"/>
    <dgm:cxn modelId="{9A50D1A8-EE3D-B14F-A093-DBB111DD093D}" type="presOf" srcId="{69E88CC2-F876-EB4C-844C-320B7330906D}" destId="{F70393DC-6AC9-EB49-9623-18B55CD26C14}" srcOrd="0" destOrd="0" presId="urn:microsoft.com/office/officeart/2005/8/layout/radial1"/>
    <dgm:cxn modelId="{33FAE175-3E62-A948-838D-F0531219E010}" srcId="{F47D8C92-7C14-1740-82AE-16A3A7127953}" destId="{0CF834D6-EAD5-7C4E-A151-D999773A3B7C}" srcOrd="1" destOrd="0" parTransId="{8929BCB4-715A-E34A-B499-ADA9404B7D52}" sibTransId="{427FE8CD-1C39-B243-BB63-84421EAC7E57}"/>
    <dgm:cxn modelId="{81A8FEC9-BB17-6040-A76B-C121E3788298}" type="presOf" srcId="{85684329-7CF6-284A-A5FD-870567B74B4C}" destId="{D152E979-7FC4-8B45-B2D4-F349709073FF}" srcOrd="1" destOrd="0" presId="urn:microsoft.com/office/officeart/2005/8/layout/radial1"/>
    <dgm:cxn modelId="{A0B2B259-4775-4648-BD9E-61278A2A02CD}" type="presOf" srcId="{EC0981E7-B8D3-6949-945C-1A70F3F24C4D}" destId="{CF42A9A2-FC86-C54C-94E5-0C7CA9892E42}" srcOrd="0" destOrd="0" presId="urn:microsoft.com/office/officeart/2005/8/layout/radial1"/>
    <dgm:cxn modelId="{1F31FEDA-EF05-D44C-AD2E-B72ED5B0F0D5}" type="presOf" srcId="{8284FC5F-9C4F-F84B-87FC-573104479122}" destId="{5A3A2465-2D2C-954D-AA56-4C10943CD6FF}" srcOrd="1" destOrd="0" presId="urn:microsoft.com/office/officeart/2005/8/layout/radial1"/>
    <dgm:cxn modelId="{1C5536DE-7216-F047-A9CA-70E976891BB7}" type="presOf" srcId="{8137DE3A-FF6C-6645-A3B9-DB35DF1FEA54}" destId="{2B88F953-FBF3-4A46-BE96-E83F2020809D}" srcOrd="0" destOrd="0" presId="urn:microsoft.com/office/officeart/2005/8/layout/radial1"/>
    <dgm:cxn modelId="{166CC0F9-71F4-1549-A7FD-2A485521824A}" type="presOf" srcId="{0CF834D6-EAD5-7C4E-A151-D999773A3B7C}" destId="{27D58030-0D91-6B47-A93C-804BB1AA0AF2}" srcOrd="0" destOrd="0" presId="urn:microsoft.com/office/officeart/2005/8/layout/radial1"/>
    <dgm:cxn modelId="{8076D88D-1002-E94F-876C-046A0048C41E}" srcId="{F47D8C92-7C14-1740-82AE-16A3A7127953}" destId="{EC0981E7-B8D3-6949-945C-1A70F3F24C4D}" srcOrd="4" destOrd="0" parTransId="{BBD050D3-AD74-5246-B466-3156EAB4E06B}" sibTransId="{45F3B90A-D4F5-0842-85AA-D15B9A30E934}"/>
    <dgm:cxn modelId="{949156A1-6F5D-494A-8A6F-438FDB119B54}" type="presOf" srcId="{8284FC5F-9C4F-F84B-87FC-573104479122}" destId="{AE54CC6E-B6DD-984D-8F05-83CCAC6176D8}" srcOrd="0" destOrd="0" presId="urn:microsoft.com/office/officeart/2005/8/layout/radial1"/>
    <dgm:cxn modelId="{611364C9-6147-1243-A562-EBB9BC982A42}" type="presOf" srcId="{73042D2D-4814-924B-88E1-43430049EDDE}" destId="{19688E57-BFCF-6548-9EB3-97958BB9C531}" srcOrd="0" destOrd="0" presId="urn:microsoft.com/office/officeart/2005/8/layout/radial1"/>
    <dgm:cxn modelId="{6C067978-9FFD-914F-A6A1-D2EB00674587}" type="presOf" srcId="{BB9D2108-711B-474C-A6F3-FC7EA7D431B8}" destId="{5314C868-CA05-4241-9EB4-F23065B7CD69}" srcOrd="0" destOrd="0" presId="urn:microsoft.com/office/officeart/2005/8/layout/radial1"/>
    <dgm:cxn modelId="{56340B18-6304-C449-B140-414BA3E51D70}" srcId="{F47D8C92-7C14-1740-82AE-16A3A7127953}" destId="{73042D2D-4814-924B-88E1-43430049EDDE}" srcOrd="5" destOrd="0" parTransId="{85684329-7CF6-284A-A5FD-870567B74B4C}" sibTransId="{62FD1D34-7E95-444E-8D69-920D04395F2A}"/>
    <dgm:cxn modelId="{BDAE581E-9A26-6342-A866-8179EF924CC6}" srcId="{F47D8C92-7C14-1740-82AE-16A3A7127953}" destId="{BB9D2108-711B-474C-A6F3-FC7EA7D431B8}" srcOrd="6" destOrd="0" parTransId="{8284FC5F-9C4F-F84B-87FC-573104479122}" sibTransId="{C2C52ED4-12C5-2F40-9A63-BF0561E3DF13}"/>
    <dgm:cxn modelId="{B2CE4BD5-C5AE-6A47-96B4-EA7F54B7FE42}" type="presOf" srcId="{85684329-7CF6-284A-A5FD-870567B74B4C}" destId="{BF7BBAFD-C03F-F64D-87FB-E9561443E347}" srcOrd="0" destOrd="0" presId="urn:microsoft.com/office/officeart/2005/8/layout/radial1"/>
    <dgm:cxn modelId="{2DC6E5C1-458D-5C4F-9F7E-8DB263995AF0}" type="presOf" srcId="{8929BCB4-715A-E34A-B499-ADA9404B7D52}" destId="{590CA2F0-3BB5-9245-9C76-85F9FE5E0133}" srcOrd="1" destOrd="0" presId="urn:microsoft.com/office/officeart/2005/8/layout/radial1"/>
    <dgm:cxn modelId="{6FC7D027-FA06-AE42-AC53-94F605A071A2}" srcId="{F47D8C92-7C14-1740-82AE-16A3A7127953}" destId="{312E29F8-6B6A-C344-8694-3CF1C380DFC2}" srcOrd="0" destOrd="0" parTransId="{D7E742FD-1243-CB46-BBE8-0AD5F8F86C9C}" sibTransId="{31DE8307-D2D9-8E4A-8CCF-64C888021A64}"/>
    <dgm:cxn modelId="{E5BF0873-63B1-CE4C-BDC9-4363D2A197F0}" srcId="{69E88CC2-F876-EB4C-844C-320B7330906D}" destId="{F47D8C92-7C14-1740-82AE-16A3A7127953}" srcOrd="0" destOrd="0" parTransId="{165B54D5-1325-254A-A139-D8E4A459FBBD}" sibTransId="{A26B4D23-5C5D-6D41-BCFB-6268A810F30F}"/>
    <dgm:cxn modelId="{65D8747E-67DA-0348-B851-F03F756A6A85}" srcId="{F47D8C92-7C14-1740-82AE-16A3A7127953}" destId="{8137DE3A-FF6C-6645-A3B9-DB35DF1FEA54}" srcOrd="3" destOrd="0" parTransId="{329B3A83-E77A-034C-9C40-01562FEDA1ED}" sibTransId="{ADD0A63C-AB84-3841-9584-D7B152B55ED4}"/>
    <dgm:cxn modelId="{5BE49E06-DF2F-6447-A434-EA849E4D3958}" type="presOf" srcId="{79D20F28-6E54-014A-BA61-C3453AE64C6E}" destId="{E0F6A4AE-80F5-634B-9907-6BEC69D548D1}" srcOrd="0" destOrd="0" presId="urn:microsoft.com/office/officeart/2005/8/layout/radial1"/>
    <dgm:cxn modelId="{215BF49B-A321-CA4C-AF60-9A37722E8290}" srcId="{F47D8C92-7C14-1740-82AE-16A3A7127953}" destId="{79D20F28-6E54-014A-BA61-C3453AE64C6E}" srcOrd="2" destOrd="0" parTransId="{80A4A350-3ADE-4749-82B6-2C89C93B47F8}" sibTransId="{04908C47-14EE-1A4D-AD38-66CD09C812C6}"/>
    <dgm:cxn modelId="{839C66AD-2570-C645-BBED-8706BCAF460F}" type="presOf" srcId="{BBD050D3-AD74-5246-B466-3156EAB4E06B}" destId="{9F0EB92F-C095-1B4C-A4E7-8EFE8740F864}" srcOrd="1" destOrd="0" presId="urn:microsoft.com/office/officeart/2005/8/layout/radial1"/>
    <dgm:cxn modelId="{E69A6559-5776-4E43-94B1-9B8453075E78}" type="presOf" srcId="{F47D8C92-7C14-1740-82AE-16A3A7127953}" destId="{B25F7FBE-99BA-E548-8512-ADBB90BE5A70}" srcOrd="0" destOrd="0" presId="urn:microsoft.com/office/officeart/2005/8/layout/radial1"/>
    <dgm:cxn modelId="{13BAEA7A-D6D3-994A-859D-F1E37CE80399}" type="presOf" srcId="{BBD050D3-AD74-5246-B466-3156EAB4E06B}" destId="{AAD4D95E-759C-7D4E-9E78-AC74BA4C7B14}" srcOrd="0" destOrd="0" presId="urn:microsoft.com/office/officeart/2005/8/layout/radial1"/>
    <dgm:cxn modelId="{80DA658B-7ECB-5C42-B44C-B88875C5A006}" type="presOf" srcId="{80A4A350-3ADE-4749-82B6-2C89C93B47F8}" destId="{3ED71438-8954-0341-90CB-65A37D53EA43}" srcOrd="1" destOrd="0" presId="urn:microsoft.com/office/officeart/2005/8/layout/radial1"/>
    <dgm:cxn modelId="{B90F4138-1937-F74A-A08A-DFD37F96F976}" type="presOf" srcId="{D7E742FD-1243-CB46-BBE8-0AD5F8F86C9C}" destId="{CC4D78EB-5FF4-964B-BEC3-BB6C86AE5848}" srcOrd="1" destOrd="0" presId="urn:microsoft.com/office/officeart/2005/8/layout/radial1"/>
    <dgm:cxn modelId="{87773832-B5BE-B447-BA7F-64E1CEB27DDF}" type="presOf" srcId="{80A4A350-3ADE-4749-82B6-2C89C93B47F8}" destId="{50F86F45-D37D-5341-BD00-273FEC509441}" srcOrd="0" destOrd="0" presId="urn:microsoft.com/office/officeart/2005/8/layout/radial1"/>
    <dgm:cxn modelId="{E1107ED5-C6D3-324A-9F26-342F926373D6}" type="presParOf" srcId="{F70393DC-6AC9-EB49-9623-18B55CD26C14}" destId="{B25F7FBE-99BA-E548-8512-ADBB90BE5A70}" srcOrd="0" destOrd="0" presId="urn:microsoft.com/office/officeart/2005/8/layout/radial1"/>
    <dgm:cxn modelId="{E24B51E6-7353-B441-BE4C-4B743C550786}" type="presParOf" srcId="{F70393DC-6AC9-EB49-9623-18B55CD26C14}" destId="{8C320F40-A69F-114D-BBC2-81457EC38FCA}" srcOrd="1" destOrd="0" presId="urn:microsoft.com/office/officeart/2005/8/layout/radial1"/>
    <dgm:cxn modelId="{7093F55C-0007-3246-9856-70FD85D467F7}" type="presParOf" srcId="{8C320F40-A69F-114D-BBC2-81457EC38FCA}" destId="{CC4D78EB-5FF4-964B-BEC3-BB6C86AE5848}" srcOrd="0" destOrd="0" presId="urn:microsoft.com/office/officeart/2005/8/layout/radial1"/>
    <dgm:cxn modelId="{CEA1204A-3CBC-D748-9A2D-DE66B52AA7D0}" type="presParOf" srcId="{F70393DC-6AC9-EB49-9623-18B55CD26C14}" destId="{9D12CC09-0572-2244-94CB-E38CFD584CE7}" srcOrd="2" destOrd="0" presId="urn:microsoft.com/office/officeart/2005/8/layout/radial1"/>
    <dgm:cxn modelId="{340F27D7-31E8-264B-BED5-C99DDBB5C05E}" type="presParOf" srcId="{F70393DC-6AC9-EB49-9623-18B55CD26C14}" destId="{AD0C13D1-1E23-714E-B0EE-056B8C17C27D}" srcOrd="3" destOrd="0" presId="urn:microsoft.com/office/officeart/2005/8/layout/radial1"/>
    <dgm:cxn modelId="{8A205012-7876-FB49-BD3A-42E7808811B3}" type="presParOf" srcId="{AD0C13D1-1E23-714E-B0EE-056B8C17C27D}" destId="{590CA2F0-3BB5-9245-9C76-85F9FE5E0133}" srcOrd="0" destOrd="0" presId="urn:microsoft.com/office/officeart/2005/8/layout/radial1"/>
    <dgm:cxn modelId="{2939E54A-9B14-5B46-B92F-E3728F085B49}" type="presParOf" srcId="{F70393DC-6AC9-EB49-9623-18B55CD26C14}" destId="{27D58030-0D91-6B47-A93C-804BB1AA0AF2}" srcOrd="4" destOrd="0" presId="urn:microsoft.com/office/officeart/2005/8/layout/radial1"/>
    <dgm:cxn modelId="{12D77F0F-BFE9-5343-9C0F-E6B7D4545F40}" type="presParOf" srcId="{F70393DC-6AC9-EB49-9623-18B55CD26C14}" destId="{50F86F45-D37D-5341-BD00-273FEC509441}" srcOrd="5" destOrd="0" presId="urn:microsoft.com/office/officeart/2005/8/layout/radial1"/>
    <dgm:cxn modelId="{34A99AD3-567E-EA47-876B-2F4EC1CC5572}" type="presParOf" srcId="{50F86F45-D37D-5341-BD00-273FEC509441}" destId="{3ED71438-8954-0341-90CB-65A37D53EA43}" srcOrd="0" destOrd="0" presId="urn:microsoft.com/office/officeart/2005/8/layout/radial1"/>
    <dgm:cxn modelId="{482F22C8-9516-824E-AC95-A9E3BAA9E056}" type="presParOf" srcId="{F70393DC-6AC9-EB49-9623-18B55CD26C14}" destId="{E0F6A4AE-80F5-634B-9907-6BEC69D548D1}" srcOrd="6" destOrd="0" presId="urn:microsoft.com/office/officeart/2005/8/layout/radial1"/>
    <dgm:cxn modelId="{2CECFAD2-6B77-5146-A85C-7977D8F53C08}" type="presParOf" srcId="{F70393DC-6AC9-EB49-9623-18B55CD26C14}" destId="{54FE71E0-7507-7643-80C4-02BDB016924A}" srcOrd="7" destOrd="0" presId="urn:microsoft.com/office/officeart/2005/8/layout/radial1"/>
    <dgm:cxn modelId="{46830DF9-3E2D-EA45-B984-482B93C2B1AD}" type="presParOf" srcId="{54FE71E0-7507-7643-80C4-02BDB016924A}" destId="{C4F914BE-411F-534D-837F-FB26003C3372}" srcOrd="0" destOrd="0" presId="urn:microsoft.com/office/officeart/2005/8/layout/radial1"/>
    <dgm:cxn modelId="{D413EDE3-2A47-BB4D-9273-3C060720568E}" type="presParOf" srcId="{F70393DC-6AC9-EB49-9623-18B55CD26C14}" destId="{2B88F953-FBF3-4A46-BE96-E83F2020809D}" srcOrd="8" destOrd="0" presId="urn:microsoft.com/office/officeart/2005/8/layout/radial1"/>
    <dgm:cxn modelId="{06B8673E-AB65-C44B-ABCE-C5079927D086}" type="presParOf" srcId="{F70393DC-6AC9-EB49-9623-18B55CD26C14}" destId="{AAD4D95E-759C-7D4E-9E78-AC74BA4C7B14}" srcOrd="9" destOrd="0" presId="urn:microsoft.com/office/officeart/2005/8/layout/radial1"/>
    <dgm:cxn modelId="{4F96B93A-85B0-CB43-88A3-6D949D34C886}" type="presParOf" srcId="{AAD4D95E-759C-7D4E-9E78-AC74BA4C7B14}" destId="{9F0EB92F-C095-1B4C-A4E7-8EFE8740F864}" srcOrd="0" destOrd="0" presId="urn:microsoft.com/office/officeart/2005/8/layout/radial1"/>
    <dgm:cxn modelId="{C71C4902-9D9F-B846-8E2B-258957C90483}" type="presParOf" srcId="{F70393DC-6AC9-EB49-9623-18B55CD26C14}" destId="{CF42A9A2-FC86-C54C-94E5-0C7CA9892E42}" srcOrd="10" destOrd="0" presId="urn:microsoft.com/office/officeart/2005/8/layout/radial1"/>
    <dgm:cxn modelId="{0E6B0831-1A8A-B246-A853-347CF252DFF7}" type="presParOf" srcId="{F70393DC-6AC9-EB49-9623-18B55CD26C14}" destId="{BF7BBAFD-C03F-F64D-87FB-E9561443E347}" srcOrd="11" destOrd="0" presId="urn:microsoft.com/office/officeart/2005/8/layout/radial1"/>
    <dgm:cxn modelId="{1159AFF7-0CA6-944A-9393-2586BA6D0D0F}" type="presParOf" srcId="{BF7BBAFD-C03F-F64D-87FB-E9561443E347}" destId="{D152E979-7FC4-8B45-B2D4-F349709073FF}" srcOrd="0" destOrd="0" presId="urn:microsoft.com/office/officeart/2005/8/layout/radial1"/>
    <dgm:cxn modelId="{46D0A125-DA24-6B45-A512-CC5ECEC150F7}" type="presParOf" srcId="{F70393DC-6AC9-EB49-9623-18B55CD26C14}" destId="{19688E57-BFCF-6548-9EB3-97958BB9C531}" srcOrd="12" destOrd="0" presId="urn:microsoft.com/office/officeart/2005/8/layout/radial1"/>
    <dgm:cxn modelId="{57CE8529-4F57-D349-BEB8-E0F26C861B41}" type="presParOf" srcId="{F70393DC-6AC9-EB49-9623-18B55CD26C14}" destId="{AE54CC6E-B6DD-984D-8F05-83CCAC6176D8}" srcOrd="13" destOrd="0" presId="urn:microsoft.com/office/officeart/2005/8/layout/radial1"/>
    <dgm:cxn modelId="{0FDD34A4-E402-1D4C-8FE6-900B8EBD4A45}" type="presParOf" srcId="{AE54CC6E-B6DD-984D-8F05-83CCAC6176D8}" destId="{5A3A2465-2D2C-954D-AA56-4C10943CD6FF}" srcOrd="0" destOrd="0" presId="urn:microsoft.com/office/officeart/2005/8/layout/radial1"/>
    <dgm:cxn modelId="{F59ABBD9-92D5-A34D-ACBC-6926408ACA2B}" type="presParOf" srcId="{F70393DC-6AC9-EB49-9623-18B55CD26C14}" destId="{5314C868-CA05-4241-9EB4-F23065B7CD69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C8900-36A3-B94D-8AAB-9C76E95A8E8C}">
      <dsp:nvSpPr>
        <dsp:cNvPr id="0" name=""/>
        <dsp:cNvSpPr/>
      </dsp:nvSpPr>
      <dsp:spPr>
        <a:xfrm>
          <a:off x="1072" y="301849"/>
          <a:ext cx="2091150" cy="83646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Development of the SSC framework</a:t>
          </a:r>
          <a:endParaRPr lang="en-US" sz="1300" kern="1200" dirty="0"/>
        </a:p>
      </dsp:txBody>
      <dsp:txXfrm>
        <a:off x="1072" y="301849"/>
        <a:ext cx="1882035" cy="836460"/>
      </dsp:txXfrm>
    </dsp:sp>
    <dsp:sp modelId="{77138EE5-F64D-8B4E-B59F-2299F82362EE}">
      <dsp:nvSpPr>
        <dsp:cNvPr id="0" name=""/>
        <dsp:cNvSpPr/>
      </dsp:nvSpPr>
      <dsp:spPr>
        <a:xfrm>
          <a:off x="1673992" y="301849"/>
          <a:ext cx="2091150" cy="8364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Communication challenge</a:t>
          </a:r>
          <a:br>
            <a:rPr lang="en-US" sz="1300" kern="1200" dirty="0" smtClean="0"/>
          </a:br>
          <a:r>
            <a:rPr lang="en-US" sz="1300" kern="1200" dirty="0" smtClean="0"/>
            <a:t>End of June ‘17</a:t>
          </a:r>
          <a:endParaRPr lang="en-US" sz="1300" kern="1200" dirty="0"/>
        </a:p>
      </dsp:txBody>
      <dsp:txXfrm>
        <a:off x="2092222" y="301849"/>
        <a:ext cx="1254690" cy="836460"/>
      </dsp:txXfrm>
    </dsp:sp>
    <dsp:sp modelId="{2650FF8A-FD07-DA4D-A345-CB3B7EDD8457}">
      <dsp:nvSpPr>
        <dsp:cNvPr id="0" name=""/>
        <dsp:cNvSpPr/>
      </dsp:nvSpPr>
      <dsp:spPr>
        <a:xfrm>
          <a:off x="3346912" y="301849"/>
          <a:ext cx="2091150" cy="8364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Test and announcement</a:t>
          </a:r>
          <a:br>
            <a:rPr lang="en-US" sz="1300" kern="1200" dirty="0" smtClean="0"/>
          </a:br>
          <a:r>
            <a:rPr lang="en-US" sz="1300" kern="1200" dirty="0" smtClean="0"/>
            <a:t>Beginning of July </a:t>
          </a:r>
          <a:r>
            <a:rPr lang="fr-FR" sz="1300" kern="1200" dirty="0" smtClean="0"/>
            <a:t>’</a:t>
          </a:r>
          <a:r>
            <a:rPr lang="en-US" sz="1300" kern="1200" dirty="0" smtClean="0"/>
            <a:t>17</a:t>
          </a:r>
          <a:endParaRPr lang="en-US" sz="1300" kern="1200" dirty="0"/>
        </a:p>
      </dsp:txBody>
      <dsp:txXfrm>
        <a:off x="3765142" y="301849"/>
        <a:ext cx="1254690" cy="836460"/>
      </dsp:txXfrm>
    </dsp:sp>
    <dsp:sp modelId="{6277DCD6-6300-844A-8746-296999C4C0DD}">
      <dsp:nvSpPr>
        <dsp:cNvPr id="0" name=""/>
        <dsp:cNvSpPr/>
      </dsp:nvSpPr>
      <dsp:spPr>
        <a:xfrm>
          <a:off x="5019833" y="301849"/>
          <a:ext cx="2091150" cy="8364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Run the SSC</a:t>
          </a:r>
          <a:br>
            <a:rPr lang="en-US" sz="1300" kern="1200" dirty="0" smtClean="0"/>
          </a:br>
          <a:r>
            <a:rPr lang="en-US" sz="1300" kern="1200" dirty="0" smtClean="0"/>
            <a:t>Second half of July </a:t>
          </a:r>
          <a:r>
            <a:rPr lang="fr-FR" sz="1300" kern="1200" dirty="0" smtClean="0"/>
            <a:t>’</a:t>
          </a:r>
          <a:r>
            <a:rPr lang="en-US" sz="1300" kern="1200" dirty="0" smtClean="0"/>
            <a:t>17</a:t>
          </a:r>
          <a:endParaRPr lang="en-US" sz="1300" kern="1200" dirty="0"/>
        </a:p>
      </dsp:txBody>
      <dsp:txXfrm>
        <a:off x="5438063" y="301849"/>
        <a:ext cx="1254690" cy="836460"/>
      </dsp:txXfrm>
    </dsp:sp>
    <dsp:sp modelId="{AA73BFC6-6EBA-0545-82FF-EFB1EDF96E46}">
      <dsp:nvSpPr>
        <dsp:cNvPr id="0" name=""/>
        <dsp:cNvSpPr/>
      </dsp:nvSpPr>
      <dsp:spPr>
        <a:xfrm>
          <a:off x="6692753" y="301849"/>
          <a:ext cx="2091150" cy="8364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Evaluation and reporting</a:t>
          </a:r>
          <a:br>
            <a:rPr lang="en-US" sz="1300" kern="1200" dirty="0" smtClean="0"/>
          </a:br>
          <a:r>
            <a:rPr lang="en-US" sz="1300" kern="1200" dirty="0" smtClean="0"/>
            <a:t>August ‘17</a:t>
          </a:r>
          <a:endParaRPr lang="en-US" sz="1300" kern="1200" dirty="0"/>
        </a:p>
      </dsp:txBody>
      <dsp:txXfrm>
        <a:off x="7110983" y="301849"/>
        <a:ext cx="1254690" cy="8364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F7FBE-99BA-E548-8512-ADBB90BE5A70}">
      <dsp:nvSpPr>
        <dsp:cNvPr id="0" name=""/>
        <dsp:cNvSpPr/>
      </dsp:nvSpPr>
      <dsp:spPr>
        <a:xfrm>
          <a:off x="2304244" y="1368153"/>
          <a:ext cx="1440159" cy="1452666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ESA TEP</a:t>
          </a:r>
          <a:endParaRPr lang="en-US" sz="3400" kern="1200" dirty="0"/>
        </a:p>
      </dsp:txBody>
      <dsp:txXfrm>
        <a:off x="2515150" y="1580891"/>
        <a:ext cx="1018347" cy="1027190"/>
      </dsp:txXfrm>
    </dsp:sp>
    <dsp:sp modelId="{8C320F40-A69F-114D-BBC2-81457EC38FCA}">
      <dsp:nvSpPr>
        <dsp:cNvPr id="0" name=""/>
        <dsp:cNvSpPr/>
      </dsp:nvSpPr>
      <dsp:spPr>
        <a:xfrm rot="16252013">
          <a:off x="2881804" y="1196832"/>
          <a:ext cx="311733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311733" y="1555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29877" y="1204595"/>
        <a:ext cx="15586" cy="15586"/>
      </dsp:txXfrm>
    </dsp:sp>
    <dsp:sp modelId="{9D12CC09-0572-2244-94CB-E38CFD584CE7}">
      <dsp:nvSpPr>
        <dsp:cNvPr id="0" name=""/>
        <dsp:cNvSpPr/>
      </dsp:nvSpPr>
      <dsp:spPr>
        <a:xfrm>
          <a:off x="2521148" y="2897"/>
          <a:ext cx="1053703" cy="1053703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RECAS BARI (IT)</a:t>
          </a:r>
          <a:endParaRPr lang="en-US" sz="1200" kern="1200" dirty="0"/>
        </a:p>
      </dsp:txBody>
      <dsp:txXfrm>
        <a:off x="2675459" y="157208"/>
        <a:ext cx="745081" cy="745081"/>
      </dsp:txXfrm>
    </dsp:sp>
    <dsp:sp modelId="{AD0C13D1-1E23-714E-B0EE-056B8C17C27D}">
      <dsp:nvSpPr>
        <dsp:cNvPr id="0" name=""/>
        <dsp:cNvSpPr/>
      </dsp:nvSpPr>
      <dsp:spPr>
        <a:xfrm rot="19344319">
          <a:off x="3561385" y="1534454"/>
          <a:ext cx="340178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340178" y="1555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22970" y="1541506"/>
        <a:ext cx="17008" cy="17008"/>
      </dsp:txXfrm>
    </dsp:sp>
    <dsp:sp modelId="{27D58030-0D91-6B47-A93C-804BB1AA0AF2}">
      <dsp:nvSpPr>
        <dsp:cNvPr id="0" name=""/>
        <dsp:cNvSpPr/>
      </dsp:nvSpPr>
      <dsp:spPr>
        <a:xfrm>
          <a:off x="3756841" y="597975"/>
          <a:ext cx="1053703" cy="1053703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GoeGrid</a:t>
          </a:r>
          <a:r>
            <a:rPr lang="en-US" sz="1200" kern="1200" dirty="0" smtClean="0"/>
            <a:t> (DE)</a:t>
          </a:r>
          <a:endParaRPr lang="en-US" sz="1200" kern="1200" dirty="0"/>
        </a:p>
      </dsp:txBody>
      <dsp:txXfrm>
        <a:off x="3911152" y="752286"/>
        <a:ext cx="745081" cy="745081"/>
      </dsp:txXfrm>
    </dsp:sp>
    <dsp:sp modelId="{50F86F45-D37D-5341-BD00-273FEC509441}">
      <dsp:nvSpPr>
        <dsp:cNvPr id="0" name=""/>
        <dsp:cNvSpPr/>
      </dsp:nvSpPr>
      <dsp:spPr>
        <a:xfrm rot="793054">
          <a:off x="3720875" y="2284792"/>
          <a:ext cx="35988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359880" y="1555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91818" y="2291352"/>
        <a:ext cx="17994" cy="17994"/>
      </dsp:txXfrm>
    </dsp:sp>
    <dsp:sp modelId="{E0F6A4AE-80F5-634B-9907-6BEC69D548D1}">
      <dsp:nvSpPr>
        <dsp:cNvPr id="0" name=""/>
        <dsp:cNvSpPr/>
      </dsp:nvSpPr>
      <dsp:spPr>
        <a:xfrm>
          <a:off x="4062032" y="1935105"/>
          <a:ext cx="1053703" cy="1053703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100IT (UK)</a:t>
          </a:r>
          <a:endParaRPr lang="en-US" sz="1200" kern="1200" dirty="0"/>
        </a:p>
      </dsp:txBody>
      <dsp:txXfrm>
        <a:off x="4216343" y="2089416"/>
        <a:ext cx="745081" cy="745081"/>
      </dsp:txXfrm>
    </dsp:sp>
    <dsp:sp modelId="{54FE71E0-7507-7643-80C4-02BDB016924A}">
      <dsp:nvSpPr>
        <dsp:cNvPr id="0" name=""/>
        <dsp:cNvSpPr/>
      </dsp:nvSpPr>
      <dsp:spPr>
        <a:xfrm rot="3826113">
          <a:off x="3246298" y="2887727"/>
          <a:ext cx="353109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353109" y="1555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14025" y="2894456"/>
        <a:ext cx="17655" cy="17655"/>
      </dsp:txXfrm>
    </dsp:sp>
    <dsp:sp modelId="{2B88F953-FBF3-4A46-BE96-E83F2020809D}">
      <dsp:nvSpPr>
        <dsp:cNvPr id="0" name=""/>
        <dsp:cNvSpPr/>
      </dsp:nvSpPr>
      <dsp:spPr>
        <a:xfrm>
          <a:off x="3206906" y="3007399"/>
          <a:ext cx="1053703" cy="1053703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BeGrid</a:t>
          </a:r>
          <a:r>
            <a:rPr lang="en-US" sz="1200" kern="1200" dirty="0" smtClean="0"/>
            <a:t>-BELNET (BE)</a:t>
          </a:r>
          <a:endParaRPr lang="en-US" sz="1200" kern="1200" dirty="0"/>
        </a:p>
      </dsp:txBody>
      <dsp:txXfrm>
        <a:off x="3361217" y="3161710"/>
        <a:ext cx="745081" cy="745081"/>
      </dsp:txXfrm>
    </dsp:sp>
    <dsp:sp modelId="{AAD4D95E-759C-7D4E-9E78-AC74BA4C7B14}">
      <dsp:nvSpPr>
        <dsp:cNvPr id="0" name=""/>
        <dsp:cNvSpPr/>
      </dsp:nvSpPr>
      <dsp:spPr>
        <a:xfrm rot="6881732">
          <a:off x="2485532" y="2888929"/>
          <a:ext cx="332618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332618" y="1555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643526" y="2896170"/>
        <a:ext cx="16630" cy="16630"/>
      </dsp:txXfrm>
    </dsp:sp>
    <dsp:sp modelId="{CF42A9A2-FC86-C54C-94E5-0C7CA9892E42}">
      <dsp:nvSpPr>
        <dsp:cNvPr id="0" name=""/>
        <dsp:cNvSpPr/>
      </dsp:nvSpPr>
      <dsp:spPr>
        <a:xfrm>
          <a:off x="1835390" y="3007399"/>
          <a:ext cx="1053703" cy="1053703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CYFRONET-CLOUD (PL)</a:t>
          </a:r>
          <a:endParaRPr lang="en-US" sz="1200" kern="1200" dirty="0"/>
        </a:p>
      </dsp:txBody>
      <dsp:txXfrm>
        <a:off x="1989701" y="3161710"/>
        <a:ext cx="745081" cy="745081"/>
      </dsp:txXfrm>
    </dsp:sp>
    <dsp:sp modelId="{BF7BBAFD-C03F-F64D-87FB-E9561443E347}">
      <dsp:nvSpPr>
        <dsp:cNvPr id="0" name=""/>
        <dsp:cNvSpPr/>
      </dsp:nvSpPr>
      <dsp:spPr>
        <a:xfrm rot="9983103">
          <a:off x="2014753" y="2285447"/>
          <a:ext cx="313801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313801" y="1555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63809" y="2293159"/>
        <a:ext cx="15690" cy="15690"/>
      </dsp:txXfrm>
    </dsp:sp>
    <dsp:sp modelId="{19688E57-BFCF-6548-9EB3-97958BB9C531}">
      <dsp:nvSpPr>
        <dsp:cNvPr id="0" name=""/>
        <dsp:cNvSpPr/>
      </dsp:nvSpPr>
      <dsp:spPr>
        <a:xfrm>
          <a:off x="980264" y="1935105"/>
          <a:ext cx="1053703" cy="1053703"/>
        </a:xfrm>
        <a:prstGeom prst="ellipse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CESGA (ES)</a:t>
          </a:r>
          <a:endParaRPr lang="en-US" sz="1200" kern="1200" dirty="0"/>
        </a:p>
      </dsp:txBody>
      <dsp:txXfrm>
        <a:off x="1134575" y="2089416"/>
        <a:ext cx="745081" cy="745081"/>
      </dsp:txXfrm>
    </dsp:sp>
    <dsp:sp modelId="{AE54CC6E-B6DD-984D-8F05-83CCAC6176D8}">
      <dsp:nvSpPr>
        <dsp:cNvPr id="0" name=""/>
        <dsp:cNvSpPr/>
      </dsp:nvSpPr>
      <dsp:spPr>
        <a:xfrm rot="13119667">
          <a:off x="2190521" y="1532987"/>
          <a:ext cx="302814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302814" y="1555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34358" y="1540974"/>
        <a:ext cx="15140" cy="15140"/>
      </dsp:txXfrm>
    </dsp:sp>
    <dsp:sp modelId="{5314C868-CA05-4241-9EB4-F23065B7CD69}">
      <dsp:nvSpPr>
        <dsp:cNvPr id="0" name=""/>
        <dsp:cNvSpPr/>
      </dsp:nvSpPr>
      <dsp:spPr>
        <a:xfrm>
          <a:off x="1285455" y="597975"/>
          <a:ext cx="1053703" cy="1053703"/>
        </a:xfrm>
        <a:prstGeom prst="ellipse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GRNET (GR)</a:t>
          </a:r>
          <a:endParaRPr lang="en-US" sz="1200" kern="1200" dirty="0"/>
        </a:p>
      </dsp:txBody>
      <dsp:txXfrm>
        <a:off x="1439766" y="752286"/>
        <a:ext cx="745081" cy="745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10/10/17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10/10/17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Provided by PO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4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4920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632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632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Major releases and platforms</a:t>
            </a:r>
          </a:p>
          <a:p>
            <a:pPr lvl="1"/>
            <a:r>
              <a:rPr lang="en-GB" dirty="0" smtClean="0"/>
              <a:t>High throughput services</a:t>
            </a:r>
          </a:p>
          <a:p>
            <a:pPr lvl="2"/>
            <a:r>
              <a:rPr lang="en-GB" dirty="0" smtClean="0"/>
              <a:t>UMD-3: SL6</a:t>
            </a:r>
          </a:p>
          <a:p>
            <a:pPr lvl="2"/>
            <a:r>
              <a:rPr lang="en-GB" dirty="0" smtClean="0"/>
              <a:t>UMD-4: SL6, CentOS7</a:t>
            </a:r>
          </a:p>
          <a:p>
            <a:pPr lvl="1"/>
            <a:r>
              <a:rPr lang="en-GB" dirty="0" smtClean="0"/>
              <a:t>Cloud services</a:t>
            </a:r>
          </a:p>
          <a:p>
            <a:pPr lvl="2"/>
            <a:r>
              <a:rPr lang="en-GB" dirty="0" smtClean="0"/>
              <a:t>CMD-OS: Open Stack </a:t>
            </a:r>
            <a:r>
              <a:rPr lang="en-GB" dirty="0" err="1" smtClean="0"/>
              <a:t>Mitaka</a:t>
            </a:r>
            <a:r>
              <a:rPr lang="en-GB" dirty="0" smtClean="0"/>
              <a:t>, CentOS7, Ubuntu </a:t>
            </a:r>
            <a:r>
              <a:rPr lang="en-GB" dirty="0" err="1" smtClean="0"/>
              <a:t>Xenial</a:t>
            </a:r>
            <a:endParaRPr lang="en-GB" dirty="0" smtClean="0"/>
          </a:p>
          <a:p>
            <a:pPr lvl="2"/>
            <a:r>
              <a:rPr lang="en-GB" dirty="0" smtClean="0"/>
              <a:t>CMD-ONE: Open Nebula 5, CentOS7, Ubuntu </a:t>
            </a:r>
            <a:r>
              <a:rPr lang="en-GB" dirty="0" err="1" smtClean="0"/>
              <a:t>Xenial</a:t>
            </a:r>
            <a:r>
              <a:rPr lang="en-GB" dirty="0" smtClean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30461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Wise Information Security for Collaborating E-infrastructure); a global trust community we helped create, where security experts share information and work together, creating collaboration among different e-infrastructures.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2368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Numbers will be provided by PO,</a:t>
            </a:r>
            <a:r>
              <a:rPr lang="en-GB" baseline="0" dirty="0" smtClean="0"/>
              <a:t> work package leaders must provide explanation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51347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Freedom on way to present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74352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Achievements grouped </a:t>
            </a:r>
            <a:r>
              <a:rPr lang="en-GB" smtClean="0"/>
              <a:t>by objectives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9469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365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489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Main achievements</a:t>
            </a:r>
            <a:r>
              <a:rPr lang="en-GB" baseline="0" dirty="0" smtClean="0"/>
              <a:t> of the work package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3158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65">
              <a:defRPr/>
            </a:pPr>
            <a:r>
              <a:rPr lang="en-US" dirty="0" smtClean="0"/>
              <a:t>Architecture of EGI Operations, </a:t>
            </a:r>
            <a:r>
              <a:rPr lang="en-US" dirty="0" err="1" smtClean="0"/>
              <a:t>EGI.eu</a:t>
            </a:r>
            <a:r>
              <a:rPr lang="en-US" dirty="0" smtClean="0"/>
              <a:t>, NGIs/EIROs, Resource </a:t>
            </a:r>
            <a:r>
              <a:rPr lang="en-US" dirty="0" err="1" smtClean="0"/>
              <a:t>Centres</a:t>
            </a:r>
            <a:r>
              <a:rPr lang="en-US" smtClean="0"/>
              <a:t>, Core activities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4659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65">
              <a:defRPr/>
            </a:pPr>
            <a:r>
              <a:rPr lang="en-US" dirty="0" smtClean="0"/>
              <a:t>Architecture of EGI Operations, </a:t>
            </a:r>
            <a:r>
              <a:rPr lang="en-US" dirty="0" err="1" smtClean="0"/>
              <a:t>EGI.eu</a:t>
            </a:r>
            <a:r>
              <a:rPr lang="en-US" dirty="0" smtClean="0"/>
              <a:t>, NGIs/EIROs, Resource </a:t>
            </a:r>
            <a:r>
              <a:rPr lang="en-US" dirty="0" err="1" smtClean="0"/>
              <a:t>Centres</a:t>
            </a:r>
            <a:r>
              <a:rPr lang="en-US" smtClean="0"/>
              <a:t>, Core activities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4659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r>
              <a:rPr lang="en-US" baseline="0" dirty="0" smtClean="0"/>
              <a:t> not report about </a:t>
            </a:r>
            <a:r>
              <a:rPr lang="en-US" baseline="0" dirty="0" err="1" smtClean="0"/>
              <a:t>hep</a:t>
            </a:r>
            <a:r>
              <a:rPr lang="en-US" baseline="0" dirty="0" smtClean="0"/>
              <a:t>-spec, the data collected in the past are wrong.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EDFB5-7869-4F95-9665-D3F74187B04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292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Main achievements</a:t>
            </a:r>
            <a:r>
              <a:rPr lang="en-GB" baseline="0" dirty="0" smtClean="0"/>
              <a:t> of the work package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3158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the funding scheme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14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9549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the funding scheme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15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9549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602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46166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3371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9" r:id="rId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WP5 Operations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7489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24/08/2017</a:t>
            </a:r>
            <a:endParaRPr lang="nl-NL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jp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microsoft.com/office/2007/relationships/hdphoto" Target="../media/hdphoto1.wdp"/><Relationship Id="rId5" Type="http://schemas.microsoft.com/office/2007/relationships/hdphoto" Target="../media/hdphoto2.wdp"/><Relationship Id="rId6" Type="http://schemas.microsoft.com/office/2007/relationships/hdphoto" Target="../media/hdphoto3.wdp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27411" y="3643200"/>
            <a:ext cx="5689178" cy="1009936"/>
          </a:xfrm>
        </p:spPr>
        <p:txBody>
          <a:bodyPr>
            <a:normAutofit/>
          </a:bodyPr>
          <a:lstStyle/>
          <a:p>
            <a:r>
              <a:rPr lang="en-GB" dirty="0" smtClean="0"/>
              <a:t>SA1 work package leader</a:t>
            </a:r>
          </a:p>
          <a:p>
            <a:r>
              <a:rPr lang="en-GB" dirty="0" smtClean="0"/>
              <a:t>EGI Foundation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WP5 </a:t>
            </a:r>
            <a:br>
              <a:rPr lang="en-GB" dirty="0" smtClean="0"/>
            </a:br>
            <a:r>
              <a:rPr lang="en-GB" dirty="0" smtClean="0"/>
              <a:t>Operations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Peter </a:t>
            </a:r>
            <a:r>
              <a:rPr lang="en-GB" dirty="0" err="1" smtClean="0"/>
              <a:t>Solagna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HTC capacity consumption</a:t>
            </a:r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457049"/>
              </p:ext>
            </p:extLst>
          </p:nvPr>
        </p:nvGraphicFramePr>
        <p:xfrm>
          <a:off x="755576" y="1628800"/>
          <a:ext cx="7632848" cy="771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416"/>
                <a:gridCol w="720080"/>
                <a:gridCol w="1296144"/>
                <a:gridCol w="1872208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 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2015</a:t>
                      </a:r>
                      <a:endParaRPr lang="nl-NL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 smtClean="0">
                          <a:effectLst/>
                        </a:rPr>
                        <a:t>2016 (increment)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2017 </a:t>
                      </a:r>
                      <a:r>
                        <a:rPr lang="en-GB" sz="1100" spc="10" dirty="0" smtClean="0">
                          <a:effectLst/>
                        </a:rPr>
                        <a:t>(Jan-Aug) (increment) 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spc="10">
                          <a:effectLst/>
                        </a:rPr>
                        <a:t>Total normalized CPU time consumed (Billion HEP-SPEC 06 hours)</a:t>
                      </a:r>
                      <a:endParaRPr lang="nl-NL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20.43</a:t>
                      </a:r>
                      <a:endParaRPr lang="nl-NL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 smtClean="0">
                          <a:effectLst/>
                        </a:rPr>
                        <a:t>24.96 (+22.15%)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20.64 (+18.19%)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spc="10">
                          <a:effectLst/>
                        </a:rPr>
                        <a:t>Total number of jobs (Million)</a:t>
                      </a:r>
                      <a:endParaRPr lang="nl-NL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578.8</a:t>
                      </a:r>
                      <a:endParaRPr lang="nl-NL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 smtClean="0">
                          <a:effectLst/>
                        </a:rPr>
                        <a:t>624.5 (+7.9%)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436.7 (+9.16%)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spc="10">
                          <a:effectLst/>
                        </a:rPr>
                        <a:t>Average number of jobs per day (Million)</a:t>
                      </a:r>
                      <a:endParaRPr lang="nl-NL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1.59</a:t>
                      </a:r>
                      <a:endParaRPr lang="nl-NL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1.71</a:t>
                      </a:r>
                      <a:endParaRPr lang="nl-NL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 smtClean="0">
                          <a:effectLst/>
                        </a:rPr>
                        <a:t>1.8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476999"/>
              </p:ext>
            </p:extLst>
          </p:nvPr>
        </p:nvGraphicFramePr>
        <p:xfrm>
          <a:off x="107505" y="2636912"/>
          <a:ext cx="4464496" cy="3614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709026"/>
              </p:ext>
            </p:extLst>
          </p:nvPr>
        </p:nvGraphicFramePr>
        <p:xfrm>
          <a:off x="4499992" y="2636912"/>
          <a:ext cx="453650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16125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Federated cloud usage statistics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6298674"/>
              </p:ext>
            </p:extLst>
          </p:nvPr>
        </p:nvGraphicFramePr>
        <p:xfrm>
          <a:off x="1259632" y="2420888"/>
          <a:ext cx="6616700" cy="334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28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Activities and Achievements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546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</a:t>
            </a:r>
            <a:r>
              <a:rPr lang="en-US" dirty="0" err="1" smtClean="0"/>
              <a:t>Centres</a:t>
            </a:r>
            <a:r>
              <a:rPr lang="en-US" dirty="0" smtClean="0"/>
              <a:t> </a:t>
            </a:r>
            <a:r>
              <a:rPr lang="en-US" dirty="0" smtClean="0"/>
              <a:t>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0768"/>
            <a:ext cx="8424936" cy="496855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OMB coordination</a:t>
            </a:r>
          </a:p>
          <a:p>
            <a:pPr lvl="1"/>
            <a:r>
              <a:rPr lang="en-US" dirty="0" smtClean="0"/>
              <a:t>Regularly held once a month</a:t>
            </a:r>
          </a:p>
          <a:p>
            <a:pPr lvl="1"/>
            <a:r>
              <a:rPr lang="en-US" dirty="0" smtClean="0"/>
              <a:t>Face to face meetings during the EGI events</a:t>
            </a:r>
          </a:p>
          <a:p>
            <a:pPr lvl="1"/>
            <a:r>
              <a:rPr lang="en-US" dirty="0" smtClean="0"/>
              <a:t>Most relevant topics</a:t>
            </a:r>
          </a:p>
          <a:p>
            <a:pPr lvl="2"/>
            <a:r>
              <a:rPr lang="en-US" dirty="0" smtClean="0"/>
              <a:t>Operations activities roadmap</a:t>
            </a:r>
          </a:p>
          <a:p>
            <a:pPr lvl="2"/>
            <a:r>
              <a:rPr lang="en-US" dirty="0" smtClean="0"/>
              <a:t>Operational policies and procedures approval or discussion</a:t>
            </a:r>
          </a:p>
          <a:p>
            <a:pPr lvl="2"/>
            <a:r>
              <a:rPr lang="en-US" dirty="0" smtClean="0"/>
              <a:t>Software and services decommissioning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Operational procedures and manuals</a:t>
            </a:r>
          </a:p>
          <a:p>
            <a:pPr lvl="1"/>
            <a:r>
              <a:rPr lang="en-US" dirty="0" smtClean="0"/>
              <a:t>2 procedures, and 4 manuals updated in </a:t>
            </a:r>
            <a:r>
              <a:rPr lang="en-US" dirty="0" smtClean="0"/>
              <a:t>PY2</a:t>
            </a:r>
          </a:p>
          <a:p>
            <a:pPr lvl="1"/>
            <a:endParaRPr lang="en-US" dirty="0"/>
          </a:p>
          <a:p>
            <a:r>
              <a:rPr lang="en-US" dirty="0" smtClean="0"/>
              <a:t>2 r</a:t>
            </a:r>
            <a:r>
              <a:rPr lang="en-US" dirty="0" smtClean="0"/>
              <a:t>eviews the OLA framework documents in PY2</a:t>
            </a:r>
          </a:p>
          <a:p>
            <a:endParaRPr lang="en-US" dirty="0"/>
          </a:p>
          <a:p>
            <a:r>
              <a:rPr lang="en-US" dirty="0" smtClean="0"/>
              <a:t>Review of the resource </a:t>
            </a:r>
            <a:r>
              <a:rPr lang="en-US" dirty="0" err="1" smtClean="0"/>
              <a:t>centres</a:t>
            </a:r>
            <a:r>
              <a:rPr lang="en-US" dirty="0" smtClean="0"/>
              <a:t> performances every month</a:t>
            </a:r>
          </a:p>
          <a:p>
            <a:pPr lvl="1"/>
            <a:r>
              <a:rPr lang="en-US" dirty="0" smtClean="0"/>
              <a:t>Average of 11 resource </a:t>
            </a:r>
            <a:r>
              <a:rPr lang="en-US" dirty="0" err="1" smtClean="0"/>
              <a:t>centres</a:t>
            </a:r>
            <a:r>
              <a:rPr lang="en-US" dirty="0" smtClean="0"/>
              <a:t> to follow-up per month</a:t>
            </a:r>
          </a:p>
          <a:p>
            <a:pPr lvl="1"/>
            <a:r>
              <a:rPr lang="en-US" dirty="0" smtClean="0"/>
              <a:t>Average of 2 sites temporarily suspended per month</a:t>
            </a:r>
          </a:p>
          <a:p>
            <a:pPr lvl="1"/>
            <a:r>
              <a:rPr lang="en-US" dirty="0" smtClean="0"/>
              <a:t>Particular attention devoted to </a:t>
            </a:r>
            <a:r>
              <a:rPr lang="en-US" dirty="0"/>
              <a:t>c</a:t>
            </a:r>
            <a:r>
              <a:rPr lang="en-US" dirty="0" smtClean="0"/>
              <a:t>loud sites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657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Services of the internal portfolio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24744"/>
            <a:ext cx="8424936" cy="864096"/>
          </a:xfrm>
        </p:spPr>
        <p:txBody>
          <a:bodyPr/>
          <a:lstStyle/>
          <a:p>
            <a:pPr marL="0" indent="0" algn="just">
              <a:buNone/>
            </a:pPr>
            <a:r>
              <a:rPr lang="en-GB" sz="1600" dirty="0" smtClean="0"/>
              <a:t>The EGI </a:t>
            </a:r>
            <a:r>
              <a:rPr lang="en-GB" sz="1600" dirty="0" smtClean="0"/>
              <a:t>internal portfolio services are </a:t>
            </a:r>
            <a:r>
              <a:rPr lang="en-GB" sz="1600" dirty="0" smtClean="0"/>
              <a:t>centrally provided services (both technical and human) that enable the EGI federation. Service providers are chosen with a bid process open to all EGI members. </a:t>
            </a:r>
            <a:endParaRPr lang="en-GB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784665"/>
              </p:ext>
            </p:extLst>
          </p:nvPr>
        </p:nvGraphicFramePr>
        <p:xfrm>
          <a:off x="323528" y="2276872"/>
          <a:ext cx="4464496" cy="3892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5177"/>
                <a:gridCol w="2189319"/>
              </a:tblGrid>
              <a:tr h="401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Core service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Core service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270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Operations Portal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Security coordination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270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Accounting Repository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Acceptance criteria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407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Accounting Portal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Collaboration tools/IT support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270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SAM central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Staged </a:t>
                      </a:r>
                      <a:r>
                        <a:rPr lang="en-US" sz="1400" u="none" strike="noStrike" dirty="0" smtClean="0">
                          <a:effectLst/>
                        </a:rPr>
                        <a:t>rollout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5241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Monitoring central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Software provisioning infrastructure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5241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Security monitoring and related support tools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Incident management helpdesk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605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Service registry (GOCDB)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1st and 2nd level support (core platform, community platform)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270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Catchall services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AppDB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270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Operations support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e-Grant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</a:tbl>
          </a:graphicData>
        </a:graphic>
      </p:graphicFrame>
      <p:sp>
        <p:nvSpPr>
          <p:cNvPr id="11" name="Footer Placeholder 3"/>
          <p:cNvSpPr txBox="1">
            <a:spLocks/>
          </p:cNvSpPr>
          <p:nvPr/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dirty="0" smtClean="0"/>
              <a:t>WP5 Operations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860032" y="2276872"/>
            <a:ext cx="4176464" cy="38884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Phase 1 (May 2015 – April 2016)</a:t>
            </a:r>
          </a:p>
          <a:p>
            <a:pPr lvl="1" algn="just"/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Final performance assessment (May 2015)</a:t>
            </a:r>
            <a:b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GB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GB" sz="1800" dirty="0" smtClean="0"/>
              <a:t>Phase 2 (May 2016 – December 2017)</a:t>
            </a:r>
          </a:p>
          <a:p>
            <a:pPr lvl="1" algn="just"/>
            <a:r>
              <a:rPr lang="en-GB" sz="1400" dirty="0" smtClean="0"/>
              <a:t>Bidding during 2015</a:t>
            </a:r>
          </a:p>
          <a:p>
            <a:pPr lvl="1" algn="just"/>
            <a:r>
              <a:rPr lang="en-GB" sz="1400" dirty="0" smtClean="0"/>
              <a:t>4 performance assessments</a:t>
            </a:r>
            <a:br>
              <a:rPr lang="en-GB" sz="1400" dirty="0" smtClean="0"/>
            </a:br>
            <a:endParaRPr lang="en-GB" sz="1400" dirty="0" smtClean="0"/>
          </a:p>
          <a:p>
            <a:pPr algn="just"/>
            <a:r>
              <a:rPr lang="en-GB" sz="1800" dirty="0" smtClean="0">
                <a:solidFill>
                  <a:srgbClr val="7F7F7F"/>
                </a:solidFill>
              </a:rPr>
              <a:t>Phase 3 (January 2018 – December 2020)</a:t>
            </a:r>
          </a:p>
          <a:p>
            <a:pPr lvl="1" algn="just"/>
            <a:r>
              <a:rPr lang="en-GB" sz="1400" dirty="0" smtClean="0">
                <a:solidFill>
                  <a:srgbClr val="7F7F7F"/>
                </a:solidFill>
              </a:rPr>
              <a:t>Bidding during 2016</a:t>
            </a:r>
          </a:p>
          <a:p>
            <a:pPr lvl="1" algn="just"/>
            <a:r>
              <a:rPr lang="en-GB" sz="1400" dirty="0" smtClean="0">
                <a:solidFill>
                  <a:srgbClr val="7F7F7F"/>
                </a:solidFill>
              </a:rPr>
              <a:t>Starting in 2018</a:t>
            </a:r>
            <a:endParaRPr lang="en-GB" sz="1400" dirty="0">
              <a:solidFill>
                <a:srgbClr val="7F7F7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988840"/>
            <a:ext cx="4464496" cy="288032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Phase 2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419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Core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24744"/>
            <a:ext cx="8424936" cy="864096"/>
          </a:xfrm>
        </p:spPr>
        <p:txBody>
          <a:bodyPr/>
          <a:lstStyle/>
          <a:p>
            <a:pPr marL="0" indent="0" algn="just">
              <a:buNone/>
            </a:pPr>
            <a:r>
              <a:rPr lang="en-GB" sz="1600" dirty="0" smtClean="0"/>
              <a:t>The EGI Core activities are centrally provided services (both technical and human) that enable the EGI federation. Service providers are chosen with a bid process open to all EGI members. </a:t>
            </a:r>
            <a:endParaRPr lang="en-GB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892123"/>
              </p:ext>
            </p:extLst>
          </p:nvPr>
        </p:nvGraphicFramePr>
        <p:xfrm>
          <a:off x="323528" y="2276872"/>
          <a:ext cx="4464496" cy="3600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5177"/>
                <a:gridCol w="2189319"/>
              </a:tblGrid>
              <a:tr h="401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Core service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Core service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270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Operations Portal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Security </a:t>
                      </a:r>
                      <a:r>
                        <a:rPr lang="en-US" sz="1400" u="none" strike="noStrike" dirty="0" smtClean="0">
                          <a:effectLst/>
                        </a:rPr>
                        <a:t>coordination and tools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270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Accounting </a:t>
                      </a:r>
                      <a:r>
                        <a:rPr lang="en-US" sz="1400" u="none" strike="noStrike" dirty="0" smtClean="0">
                          <a:effectLst/>
                        </a:rPr>
                        <a:t>Repository and portal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UMD/CMD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quality assurance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407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UMD/CMD infrastructure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Collaboration tools/IT support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270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Monitoring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Marketplace and resource allocation</a:t>
                      </a:r>
                      <a:endParaRPr lang="en-US" sz="140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5241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Workload manager</a:t>
                      </a:r>
                      <a:endParaRPr lang="en-US" sz="140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</a:rPr>
                        <a:t>Incident management helpdesk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406" marR="11406" marT="11406" marB="0" anchor="ctr"/>
                </a:tc>
              </a:tr>
              <a:tr h="605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Service registry (GOCDB)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1st and 2nd level support (core platform, community platform)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270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Services for the AAI</a:t>
                      </a:r>
                      <a:endParaRPr lang="en-US" sz="140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AppDB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</a:tbl>
          </a:graphicData>
        </a:graphic>
      </p:graphicFrame>
      <p:sp>
        <p:nvSpPr>
          <p:cNvPr id="11" name="Footer Placeholder 3"/>
          <p:cNvSpPr txBox="1">
            <a:spLocks/>
          </p:cNvSpPr>
          <p:nvPr/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dirty="0" smtClean="0"/>
              <a:t>WP5 Operations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860032" y="2276872"/>
            <a:ext cx="4176464" cy="38884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Phase 1 (May 2015 – April 2016)</a:t>
            </a:r>
          </a:p>
          <a:p>
            <a:pPr lvl="1" algn="just"/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2 performance assessment during the project</a:t>
            </a:r>
            <a:b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GB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GB" sz="1800" dirty="0" smtClean="0">
                <a:solidFill>
                  <a:srgbClr val="7F7F7F"/>
                </a:solidFill>
              </a:rPr>
              <a:t>Phase 2 (May 2016 – December 2017)</a:t>
            </a:r>
          </a:p>
          <a:p>
            <a:pPr lvl="1" algn="just"/>
            <a:r>
              <a:rPr lang="en-GB" sz="1400" dirty="0" smtClean="0">
                <a:solidFill>
                  <a:srgbClr val="7F7F7F"/>
                </a:solidFill>
              </a:rPr>
              <a:t>Bidding during 2015</a:t>
            </a:r>
          </a:p>
          <a:p>
            <a:pPr lvl="1" algn="just"/>
            <a:r>
              <a:rPr lang="en-GB" sz="1400" dirty="0" smtClean="0">
                <a:solidFill>
                  <a:srgbClr val="7F7F7F"/>
                </a:solidFill>
              </a:rPr>
              <a:t>4 performance assessments</a:t>
            </a:r>
            <a:br>
              <a:rPr lang="en-GB" sz="1400" dirty="0" smtClean="0">
                <a:solidFill>
                  <a:srgbClr val="7F7F7F"/>
                </a:solidFill>
              </a:rPr>
            </a:br>
            <a:r>
              <a:rPr lang="en-GB" sz="1400" dirty="0" smtClean="0">
                <a:solidFill>
                  <a:srgbClr val="7F7F7F"/>
                </a:solidFill>
              </a:rPr>
              <a:t> during the project</a:t>
            </a:r>
          </a:p>
          <a:p>
            <a:pPr algn="just"/>
            <a:r>
              <a:rPr lang="en-GB" sz="1800" dirty="0" smtClean="0"/>
              <a:t>Phase 3 (January 2018 – December 2020)</a:t>
            </a:r>
          </a:p>
          <a:p>
            <a:pPr lvl="1" algn="just"/>
            <a:r>
              <a:rPr lang="en-GB" sz="1400" dirty="0" smtClean="0"/>
              <a:t>Bidding during 2016</a:t>
            </a:r>
          </a:p>
          <a:p>
            <a:pPr lvl="1" algn="just"/>
            <a:r>
              <a:rPr lang="en-GB" sz="1400" dirty="0" smtClean="0"/>
              <a:t>Starting in 2018</a:t>
            </a:r>
            <a:endParaRPr lang="en-GB" sz="1400" dirty="0"/>
          </a:p>
        </p:txBody>
      </p:sp>
      <p:sp>
        <p:nvSpPr>
          <p:cNvPr id="4" name="Pentagon 3"/>
          <p:cNvSpPr/>
          <p:nvPr/>
        </p:nvSpPr>
        <p:spPr>
          <a:xfrm flipH="1">
            <a:off x="1835696" y="4581128"/>
            <a:ext cx="576064" cy="288032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NEW</a:t>
            </a:r>
            <a:endParaRPr lang="en-US" sz="1200" dirty="0"/>
          </a:p>
        </p:txBody>
      </p:sp>
      <p:sp>
        <p:nvSpPr>
          <p:cNvPr id="8" name="Pentagon 7"/>
          <p:cNvSpPr/>
          <p:nvPr/>
        </p:nvSpPr>
        <p:spPr>
          <a:xfrm flipH="1">
            <a:off x="1835696" y="5589240"/>
            <a:ext cx="576064" cy="288032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NEW</a:t>
            </a:r>
            <a:endParaRPr lang="en-US" sz="1200" dirty="0"/>
          </a:p>
        </p:txBody>
      </p:sp>
      <p:sp>
        <p:nvSpPr>
          <p:cNvPr id="9" name="Pentagon 8"/>
          <p:cNvSpPr/>
          <p:nvPr/>
        </p:nvSpPr>
        <p:spPr>
          <a:xfrm flipH="1">
            <a:off x="4572000" y="4077072"/>
            <a:ext cx="576064" cy="288032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NEW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323528" y="1988840"/>
            <a:ext cx="4464496" cy="288032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Phase 3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57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provisioning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95536" y="1124744"/>
            <a:ext cx="8424936" cy="1368152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The goal of the EGI software provisioning process</a:t>
            </a:r>
          </a:p>
          <a:p>
            <a:pPr lvl="1"/>
            <a:r>
              <a:rPr lang="en-GB" dirty="0" smtClean="0"/>
              <a:t>Verify the quality of the software updates in production, before large-scale deployment, to minimise the probability of negative effects on the </a:t>
            </a:r>
            <a:r>
              <a:rPr lang="en-GB" dirty="0" smtClean="0"/>
              <a:t>infrastructure</a:t>
            </a:r>
          </a:p>
          <a:p>
            <a:pPr lvl="2"/>
            <a:r>
              <a:rPr lang="en-GB" dirty="0" smtClean="0"/>
              <a:t>Unified Middleware Distribution (UMD), Cloud </a:t>
            </a:r>
            <a:r>
              <a:rPr lang="en-GB" dirty="0" err="1" smtClean="0"/>
              <a:t>Middleare</a:t>
            </a:r>
            <a:r>
              <a:rPr lang="en-GB" dirty="0" smtClean="0"/>
              <a:t> Distribution (CMD)</a:t>
            </a:r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pic>
        <p:nvPicPr>
          <p:cNvPr id="5" name="Picture 4" descr="developer-512.png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429000"/>
            <a:ext cx="720080" cy="720080"/>
          </a:xfrm>
          <a:prstGeom prst="rect">
            <a:avLst/>
          </a:prstGeom>
        </p:spPr>
      </p:pic>
      <p:pic>
        <p:nvPicPr>
          <p:cNvPr id="7" name="Picture 6" descr="developer-512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293096"/>
            <a:ext cx="720080" cy="720080"/>
          </a:xfrm>
          <a:prstGeom prst="rect">
            <a:avLst/>
          </a:prstGeom>
        </p:spPr>
      </p:pic>
      <p:sp>
        <p:nvSpPr>
          <p:cNvPr id="8" name="Can 7"/>
          <p:cNvSpPr/>
          <p:nvPr/>
        </p:nvSpPr>
        <p:spPr>
          <a:xfrm>
            <a:off x="174973" y="5373216"/>
            <a:ext cx="432048" cy="504056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9" name="Can 8"/>
          <p:cNvSpPr/>
          <p:nvPr/>
        </p:nvSpPr>
        <p:spPr>
          <a:xfrm>
            <a:off x="607021" y="5373216"/>
            <a:ext cx="432048" cy="504056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0" name="Can 9"/>
          <p:cNvSpPr/>
          <p:nvPr/>
        </p:nvSpPr>
        <p:spPr>
          <a:xfrm>
            <a:off x="390997" y="5517232"/>
            <a:ext cx="432048" cy="504056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74973" y="5950441"/>
            <a:ext cx="8686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Community </a:t>
            </a:r>
            <a:br>
              <a:rPr lang="en-US" sz="1100" dirty="0" smtClean="0"/>
            </a:br>
            <a:r>
              <a:rPr lang="en-US" sz="1100" dirty="0" smtClean="0"/>
              <a:t>repositories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107504" y="4797152"/>
            <a:ext cx="865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Internal TP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3944089"/>
            <a:ext cx="889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External TP</a:t>
            </a:r>
            <a:endParaRPr lang="en-US" sz="1200" dirty="0"/>
          </a:p>
        </p:txBody>
      </p:sp>
      <p:pic>
        <p:nvPicPr>
          <p:cNvPr id="14" name="Picture 13" descr="checklist-icon-checklist-icon-png-list-icon-7-981x981.png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221088"/>
            <a:ext cx="1080120" cy="108012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339752" y="5445224"/>
            <a:ext cx="1479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Quality assurance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 rot="1653314">
            <a:off x="1244253" y="4115285"/>
            <a:ext cx="1152128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20130542">
            <a:off x="1252578" y="5314273"/>
            <a:ext cx="1152128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1172245" y="4763357"/>
            <a:ext cx="1152128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3563888" y="4653136"/>
            <a:ext cx="792088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3-black-gear-wheels-free-vector-icon-800x565.jpg"/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4" r="9858"/>
          <a:stretch/>
        </p:blipFill>
        <p:spPr>
          <a:xfrm>
            <a:off x="4382119" y="4221088"/>
            <a:ext cx="1270001" cy="122053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382119" y="5445224"/>
            <a:ext cx="1210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Staged rollout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 rot="19566782">
            <a:off x="5560462" y="4084308"/>
            <a:ext cx="859115" cy="19124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442266">
            <a:off x="5581810" y="5035842"/>
            <a:ext cx="859115" cy="19124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an 23"/>
          <p:cNvSpPr/>
          <p:nvPr/>
        </p:nvSpPr>
        <p:spPr>
          <a:xfrm>
            <a:off x="6516216" y="3645024"/>
            <a:ext cx="576064" cy="648072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UMD</a:t>
            </a:r>
            <a:endParaRPr lang="en-US" sz="1050" dirty="0"/>
          </a:p>
        </p:txBody>
      </p:sp>
      <p:sp>
        <p:nvSpPr>
          <p:cNvPr id="25" name="Can 24"/>
          <p:cNvSpPr/>
          <p:nvPr/>
        </p:nvSpPr>
        <p:spPr>
          <a:xfrm>
            <a:off x="6516216" y="5229200"/>
            <a:ext cx="576064" cy="648072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CMD</a:t>
            </a:r>
            <a:endParaRPr lang="en-US" sz="1400" dirty="0"/>
          </a:p>
        </p:txBody>
      </p:sp>
      <p:pic>
        <p:nvPicPr>
          <p:cNvPr id="26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3717032"/>
            <a:ext cx="426039" cy="8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717032"/>
            <a:ext cx="426039" cy="8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429000"/>
            <a:ext cx="426039" cy="8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" name="Group 29"/>
          <p:cNvGrpSpPr/>
          <p:nvPr/>
        </p:nvGrpSpPr>
        <p:grpSpPr>
          <a:xfrm>
            <a:off x="8028384" y="5445224"/>
            <a:ext cx="1008112" cy="936104"/>
            <a:chOff x="1547664" y="1772816"/>
            <a:chExt cx="1584176" cy="1422010"/>
          </a:xfrm>
        </p:grpSpPr>
        <p:pic>
          <p:nvPicPr>
            <p:cNvPr id="31" name="Picture 30" descr="shared1600.png"/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2132856"/>
              <a:ext cx="1584176" cy="1061970"/>
            </a:xfrm>
            <a:prstGeom prst="rect">
              <a:avLst/>
            </a:prstGeom>
          </p:spPr>
        </p:pic>
        <p:pic>
          <p:nvPicPr>
            <p:cNvPr id="32" name="Picture 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1772816"/>
              <a:ext cx="576263" cy="1104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5" name="Group 34"/>
          <p:cNvGrpSpPr/>
          <p:nvPr/>
        </p:nvGrpSpPr>
        <p:grpSpPr>
          <a:xfrm>
            <a:off x="7596336" y="5013176"/>
            <a:ext cx="1008112" cy="936104"/>
            <a:chOff x="1547664" y="1772816"/>
            <a:chExt cx="1584176" cy="1422010"/>
          </a:xfrm>
        </p:grpSpPr>
        <p:pic>
          <p:nvPicPr>
            <p:cNvPr id="36" name="Picture 35" descr="shared1600.png"/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2132856"/>
              <a:ext cx="1584176" cy="1061970"/>
            </a:xfrm>
            <a:prstGeom prst="rect">
              <a:avLst/>
            </a:prstGeom>
          </p:spPr>
        </p:pic>
        <p:pic>
          <p:nvPicPr>
            <p:cNvPr id="37" name="Picture 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1772816"/>
              <a:ext cx="576263" cy="1104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8" name="Right Arrow 37"/>
          <p:cNvSpPr/>
          <p:nvPr/>
        </p:nvSpPr>
        <p:spPr>
          <a:xfrm>
            <a:off x="7164288" y="3861048"/>
            <a:ext cx="504056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7164288" y="5445224"/>
            <a:ext cx="504056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03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provisioning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95536" y="1124744"/>
            <a:ext cx="8424936" cy="1943546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The goal of the EGI software provisioning process</a:t>
            </a:r>
          </a:p>
          <a:p>
            <a:pPr lvl="1"/>
            <a:r>
              <a:rPr lang="en-GB" dirty="0" smtClean="0"/>
              <a:t>Verify the quality of the software updates in production, before large-scale deployment, to minimise the probability of negative effects on the </a:t>
            </a:r>
            <a:r>
              <a:rPr lang="en-GB" dirty="0" smtClean="0"/>
              <a:t>infrastructure</a:t>
            </a:r>
          </a:p>
          <a:p>
            <a:pPr lvl="2"/>
            <a:r>
              <a:rPr lang="en-GB" dirty="0" smtClean="0"/>
              <a:t>Unified Middleware Distribution (UMD), Cloud </a:t>
            </a:r>
            <a:r>
              <a:rPr lang="en-GB" dirty="0" err="1" smtClean="0"/>
              <a:t>Middleare</a:t>
            </a:r>
            <a:r>
              <a:rPr lang="en-GB" dirty="0" smtClean="0"/>
              <a:t> Distribution (CMD)</a:t>
            </a:r>
            <a:endParaRPr lang="en-GB" dirty="0" smtClean="0"/>
          </a:p>
          <a:p>
            <a:pPr lvl="1"/>
            <a:r>
              <a:rPr lang="en-GB" dirty="0" smtClean="0"/>
              <a:t>Remove from production non-supported or vulnerable software releases</a:t>
            </a:r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pic>
        <p:nvPicPr>
          <p:cNvPr id="5" name="Picture 4" descr="developer-512.png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429000"/>
            <a:ext cx="720080" cy="72008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9512" y="3944089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Technology</a:t>
            </a:r>
            <a:br>
              <a:rPr lang="en-US" sz="1200" dirty="0" smtClean="0"/>
            </a:br>
            <a:r>
              <a:rPr lang="en-US" sz="1200" dirty="0" smtClean="0"/>
              <a:t>Provider</a:t>
            </a:r>
            <a:endParaRPr lang="en-US" sz="1200" dirty="0"/>
          </a:p>
        </p:txBody>
      </p:sp>
      <p:pic>
        <p:nvPicPr>
          <p:cNvPr id="26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3717032"/>
            <a:ext cx="426039" cy="8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013176"/>
            <a:ext cx="426039" cy="8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429000"/>
            <a:ext cx="426039" cy="8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" name="Group 29"/>
          <p:cNvGrpSpPr/>
          <p:nvPr/>
        </p:nvGrpSpPr>
        <p:grpSpPr>
          <a:xfrm>
            <a:off x="8028384" y="5445224"/>
            <a:ext cx="1008112" cy="936104"/>
            <a:chOff x="1547664" y="1772816"/>
            <a:chExt cx="1584176" cy="1422010"/>
          </a:xfrm>
        </p:grpSpPr>
        <p:pic>
          <p:nvPicPr>
            <p:cNvPr id="31" name="Picture 30" descr="shared1600.png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2132856"/>
              <a:ext cx="1584176" cy="1061970"/>
            </a:xfrm>
            <a:prstGeom prst="rect">
              <a:avLst/>
            </a:prstGeom>
          </p:spPr>
        </p:pic>
        <p:pic>
          <p:nvPicPr>
            <p:cNvPr id="32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1772816"/>
              <a:ext cx="576263" cy="1104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5" name="Group 34"/>
          <p:cNvGrpSpPr/>
          <p:nvPr/>
        </p:nvGrpSpPr>
        <p:grpSpPr>
          <a:xfrm>
            <a:off x="7236296" y="3789040"/>
            <a:ext cx="1008112" cy="936104"/>
            <a:chOff x="1547664" y="1772816"/>
            <a:chExt cx="1584176" cy="1422010"/>
          </a:xfrm>
        </p:grpSpPr>
        <p:pic>
          <p:nvPicPr>
            <p:cNvPr id="36" name="Picture 35" descr="shared1600.png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2132856"/>
              <a:ext cx="1584176" cy="1061970"/>
            </a:xfrm>
            <a:prstGeom prst="rect">
              <a:avLst/>
            </a:prstGeom>
          </p:spPr>
        </p:pic>
        <p:pic>
          <p:nvPicPr>
            <p:cNvPr id="3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1772816"/>
              <a:ext cx="576263" cy="1104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" name="Picture 5" descr="team.png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941168"/>
            <a:ext cx="1022568" cy="1022568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-3794" y="5733256"/>
            <a:ext cx="158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Software Vulnerability</a:t>
            </a:r>
          </a:p>
          <a:p>
            <a:pPr algn="ctr"/>
            <a:r>
              <a:rPr lang="en-US" sz="1200" dirty="0" smtClean="0"/>
              <a:t>Group</a:t>
            </a:r>
            <a:endParaRPr lang="en-US" sz="1200" dirty="0"/>
          </a:p>
        </p:txBody>
      </p:sp>
      <p:sp>
        <p:nvSpPr>
          <p:cNvPr id="27" name="Right Arrow 26"/>
          <p:cNvSpPr/>
          <p:nvPr/>
        </p:nvSpPr>
        <p:spPr>
          <a:xfrm>
            <a:off x="1331640" y="5013176"/>
            <a:ext cx="2088232" cy="936104"/>
          </a:xfrm>
          <a:custGeom>
            <a:avLst/>
            <a:gdLst/>
            <a:ahLst/>
            <a:cxnLst/>
            <a:rect l="l" t="t" r="r" b="b"/>
            <a:pathLst>
              <a:path w="1800200" h="936104">
                <a:moveTo>
                  <a:pt x="216024" y="0"/>
                </a:moveTo>
                <a:lnTo>
                  <a:pt x="1512168" y="0"/>
                </a:lnTo>
                <a:lnTo>
                  <a:pt x="1512168" y="414046"/>
                </a:lnTo>
                <a:lnTo>
                  <a:pt x="1692188" y="414046"/>
                </a:lnTo>
                <a:lnTo>
                  <a:pt x="1692188" y="360040"/>
                </a:lnTo>
                <a:lnTo>
                  <a:pt x="1800200" y="468052"/>
                </a:lnTo>
                <a:lnTo>
                  <a:pt x="1692188" y="576064"/>
                </a:lnTo>
                <a:lnTo>
                  <a:pt x="1692188" y="522058"/>
                </a:lnTo>
                <a:lnTo>
                  <a:pt x="1512168" y="522058"/>
                </a:lnTo>
                <a:lnTo>
                  <a:pt x="1512168" y="936104"/>
                </a:lnTo>
                <a:lnTo>
                  <a:pt x="216024" y="936104"/>
                </a:lnTo>
                <a:lnTo>
                  <a:pt x="216024" y="522058"/>
                </a:lnTo>
                <a:lnTo>
                  <a:pt x="0" y="522058"/>
                </a:lnTo>
                <a:lnTo>
                  <a:pt x="0" y="414046"/>
                </a:lnTo>
                <a:lnTo>
                  <a:pt x="216024" y="414046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Vulnerability Assessment</a:t>
            </a:r>
            <a:endParaRPr lang="en-US" sz="1600" dirty="0"/>
          </a:p>
        </p:txBody>
      </p:sp>
      <p:sp>
        <p:nvSpPr>
          <p:cNvPr id="46" name="Right Arrow 26"/>
          <p:cNvSpPr/>
          <p:nvPr/>
        </p:nvSpPr>
        <p:spPr>
          <a:xfrm>
            <a:off x="1331640" y="3356992"/>
            <a:ext cx="1800200" cy="936104"/>
          </a:xfrm>
          <a:custGeom>
            <a:avLst/>
            <a:gdLst/>
            <a:ahLst/>
            <a:cxnLst/>
            <a:rect l="l" t="t" r="r" b="b"/>
            <a:pathLst>
              <a:path w="1800200" h="936104">
                <a:moveTo>
                  <a:pt x="216024" y="0"/>
                </a:moveTo>
                <a:lnTo>
                  <a:pt x="1512168" y="0"/>
                </a:lnTo>
                <a:lnTo>
                  <a:pt x="1512168" y="414046"/>
                </a:lnTo>
                <a:lnTo>
                  <a:pt x="1692188" y="414046"/>
                </a:lnTo>
                <a:lnTo>
                  <a:pt x="1692188" y="360040"/>
                </a:lnTo>
                <a:lnTo>
                  <a:pt x="1800200" y="468052"/>
                </a:lnTo>
                <a:lnTo>
                  <a:pt x="1692188" y="576064"/>
                </a:lnTo>
                <a:lnTo>
                  <a:pt x="1692188" y="522058"/>
                </a:lnTo>
                <a:lnTo>
                  <a:pt x="1512168" y="522058"/>
                </a:lnTo>
                <a:lnTo>
                  <a:pt x="1512168" y="936104"/>
                </a:lnTo>
                <a:lnTo>
                  <a:pt x="216024" y="936104"/>
                </a:lnTo>
                <a:lnTo>
                  <a:pt x="216024" y="522058"/>
                </a:lnTo>
                <a:lnTo>
                  <a:pt x="0" y="522058"/>
                </a:lnTo>
                <a:lnTo>
                  <a:pt x="0" y="414046"/>
                </a:lnTo>
                <a:lnTo>
                  <a:pt x="216024" y="414046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EOL Plan</a:t>
            </a:r>
            <a:endParaRPr lang="en-US" sz="1600" dirty="0"/>
          </a:p>
        </p:txBody>
      </p:sp>
      <p:sp>
        <p:nvSpPr>
          <p:cNvPr id="34" name="Rounded Rectangle 33"/>
          <p:cNvSpPr/>
          <p:nvPr/>
        </p:nvSpPr>
        <p:spPr>
          <a:xfrm>
            <a:off x="3347864" y="3356992"/>
            <a:ext cx="1008112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OMB</a:t>
            </a:r>
            <a:endParaRPr lang="en-US" dirty="0"/>
          </a:p>
        </p:txBody>
      </p:sp>
      <p:sp>
        <p:nvSpPr>
          <p:cNvPr id="47" name="Right Arrow 26"/>
          <p:cNvSpPr/>
          <p:nvPr/>
        </p:nvSpPr>
        <p:spPr>
          <a:xfrm>
            <a:off x="4499992" y="3356992"/>
            <a:ext cx="2232248" cy="936104"/>
          </a:xfrm>
          <a:custGeom>
            <a:avLst/>
            <a:gdLst/>
            <a:ahLst/>
            <a:cxnLst/>
            <a:rect l="l" t="t" r="r" b="b"/>
            <a:pathLst>
              <a:path w="1800200" h="936104">
                <a:moveTo>
                  <a:pt x="216024" y="0"/>
                </a:moveTo>
                <a:lnTo>
                  <a:pt x="1512168" y="0"/>
                </a:lnTo>
                <a:lnTo>
                  <a:pt x="1512168" y="414046"/>
                </a:lnTo>
                <a:lnTo>
                  <a:pt x="1692188" y="414046"/>
                </a:lnTo>
                <a:lnTo>
                  <a:pt x="1692188" y="360040"/>
                </a:lnTo>
                <a:lnTo>
                  <a:pt x="1800200" y="468052"/>
                </a:lnTo>
                <a:lnTo>
                  <a:pt x="1692188" y="576064"/>
                </a:lnTo>
                <a:lnTo>
                  <a:pt x="1692188" y="522058"/>
                </a:lnTo>
                <a:lnTo>
                  <a:pt x="1512168" y="522058"/>
                </a:lnTo>
                <a:lnTo>
                  <a:pt x="1512168" y="936104"/>
                </a:lnTo>
                <a:lnTo>
                  <a:pt x="216024" y="936104"/>
                </a:lnTo>
                <a:lnTo>
                  <a:pt x="216024" y="522058"/>
                </a:lnTo>
                <a:lnTo>
                  <a:pt x="0" y="522058"/>
                </a:lnTo>
                <a:lnTo>
                  <a:pt x="0" y="414046"/>
                </a:lnTo>
                <a:lnTo>
                  <a:pt x="216024" y="414046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Decommission</a:t>
            </a:r>
            <a:br>
              <a:rPr lang="en-US" sz="1600" dirty="0" smtClean="0"/>
            </a:br>
            <a:r>
              <a:rPr lang="en-US" sz="1600" dirty="0" smtClean="0"/>
              <a:t>campaign</a:t>
            </a:r>
            <a:endParaRPr lang="en-US" sz="1600" dirty="0"/>
          </a:p>
        </p:txBody>
      </p:sp>
      <p:sp>
        <p:nvSpPr>
          <p:cNvPr id="48" name="Right Arrow 26"/>
          <p:cNvSpPr/>
          <p:nvPr/>
        </p:nvSpPr>
        <p:spPr>
          <a:xfrm>
            <a:off x="4644008" y="5085184"/>
            <a:ext cx="3096344" cy="936104"/>
          </a:xfrm>
          <a:custGeom>
            <a:avLst/>
            <a:gdLst/>
            <a:ahLst/>
            <a:cxnLst/>
            <a:rect l="l" t="t" r="r" b="b"/>
            <a:pathLst>
              <a:path w="1800200" h="936104">
                <a:moveTo>
                  <a:pt x="216024" y="0"/>
                </a:moveTo>
                <a:lnTo>
                  <a:pt x="1512168" y="0"/>
                </a:lnTo>
                <a:lnTo>
                  <a:pt x="1512168" y="414046"/>
                </a:lnTo>
                <a:lnTo>
                  <a:pt x="1692188" y="414046"/>
                </a:lnTo>
                <a:lnTo>
                  <a:pt x="1692188" y="360040"/>
                </a:lnTo>
                <a:lnTo>
                  <a:pt x="1800200" y="468052"/>
                </a:lnTo>
                <a:lnTo>
                  <a:pt x="1692188" y="576064"/>
                </a:lnTo>
                <a:lnTo>
                  <a:pt x="1692188" y="522058"/>
                </a:lnTo>
                <a:lnTo>
                  <a:pt x="1512168" y="522058"/>
                </a:lnTo>
                <a:lnTo>
                  <a:pt x="1512168" y="936104"/>
                </a:lnTo>
                <a:lnTo>
                  <a:pt x="216024" y="936104"/>
                </a:lnTo>
                <a:lnTo>
                  <a:pt x="216024" y="522058"/>
                </a:lnTo>
                <a:lnTo>
                  <a:pt x="0" y="522058"/>
                </a:lnTo>
                <a:lnTo>
                  <a:pt x="0" y="414046"/>
                </a:lnTo>
                <a:lnTo>
                  <a:pt x="216024" y="414046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Implementation of</a:t>
            </a:r>
          </a:p>
          <a:p>
            <a:pPr algn="ctr"/>
            <a:r>
              <a:rPr lang="en-US" sz="1600" dirty="0" smtClean="0"/>
              <a:t> the vulnerability</a:t>
            </a:r>
          </a:p>
          <a:p>
            <a:pPr algn="ctr"/>
            <a:r>
              <a:rPr lang="en-US" sz="1600" dirty="0" smtClean="0"/>
              <a:t> handling procedure</a:t>
            </a:r>
            <a:endParaRPr lang="en-US" sz="1600" dirty="0"/>
          </a:p>
        </p:txBody>
      </p:sp>
      <p:sp>
        <p:nvSpPr>
          <p:cNvPr id="50" name="Rounded Rectangle 49"/>
          <p:cNvSpPr/>
          <p:nvPr/>
        </p:nvSpPr>
        <p:spPr>
          <a:xfrm>
            <a:off x="3491880" y="5085184"/>
            <a:ext cx="1008112" cy="93610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Patch </a:t>
            </a:r>
          </a:p>
          <a:p>
            <a:pPr algn="ctr"/>
            <a:r>
              <a:rPr lang="en-US" sz="1400" dirty="0" err="1" smtClean="0"/>
              <a:t>Avaialble</a:t>
            </a:r>
            <a:endParaRPr lang="en-US" sz="1400" dirty="0"/>
          </a:p>
        </p:txBody>
      </p:sp>
      <p:pic>
        <p:nvPicPr>
          <p:cNvPr id="51" name="Picture 50" descr="available-updates-xx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645024"/>
            <a:ext cx="481647" cy="481647"/>
          </a:xfrm>
          <a:prstGeom prst="rect">
            <a:avLst/>
          </a:prstGeom>
        </p:spPr>
      </p:pic>
      <p:pic>
        <p:nvPicPr>
          <p:cNvPr id="52" name="Picture 51" descr="available-updates-xx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353" y="3645024"/>
            <a:ext cx="481647" cy="481647"/>
          </a:xfrm>
          <a:prstGeom prst="rect">
            <a:avLst/>
          </a:prstGeom>
        </p:spPr>
      </p:pic>
      <p:pic>
        <p:nvPicPr>
          <p:cNvPr id="53" name="Picture 52" descr="available-updates-xx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938" y="5373216"/>
            <a:ext cx="481647" cy="48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304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Diagonal Corner Rectangle 14"/>
          <p:cNvSpPr/>
          <p:nvPr/>
        </p:nvSpPr>
        <p:spPr>
          <a:xfrm>
            <a:off x="1619672" y="1412776"/>
            <a:ext cx="876548" cy="288032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PQ1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releases and supported platforms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411760" y="1412776"/>
            <a:ext cx="64807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PQ2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3059832" y="1412776"/>
            <a:ext cx="64807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PQ3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3707904" y="1412776"/>
            <a:ext cx="64807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PQ4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4355976" y="1412776"/>
            <a:ext cx="64807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PQ5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5004048" y="1412776"/>
            <a:ext cx="64807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PQ6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5652120" y="1412776"/>
            <a:ext cx="64807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PQ7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00192" y="1412776"/>
            <a:ext cx="64807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PQ8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6948264" y="1412776"/>
            <a:ext cx="64807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PQ9</a:t>
            </a:r>
            <a:endParaRPr lang="en-US" sz="1400" dirty="0"/>
          </a:p>
        </p:txBody>
      </p:sp>
      <p:sp>
        <p:nvSpPr>
          <p:cNvPr id="14" name="Round Single Corner Rectangle 13"/>
          <p:cNvSpPr/>
          <p:nvPr/>
        </p:nvSpPr>
        <p:spPr>
          <a:xfrm>
            <a:off x="7596336" y="1412776"/>
            <a:ext cx="576064" cy="288032"/>
          </a:xfrm>
          <a:prstGeom prst="round1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PQ10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51520" y="2564904"/>
            <a:ext cx="67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UMD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51520" y="3392996"/>
            <a:ext cx="976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CMD-OS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1520" y="4221088"/>
            <a:ext cx="113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CMD-ONE</a:t>
            </a:r>
            <a:endParaRPr lang="en-US" dirty="0"/>
          </a:p>
        </p:txBody>
      </p:sp>
      <p:sp>
        <p:nvSpPr>
          <p:cNvPr id="21" name="Round Diagonal Corner Rectangle 20"/>
          <p:cNvSpPr/>
          <p:nvPr/>
        </p:nvSpPr>
        <p:spPr>
          <a:xfrm>
            <a:off x="1403648" y="2420888"/>
            <a:ext cx="6768752" cy="216024"/>
          </a:xfrm>
          <a:prstGeom prst="round2DiagRect">
            <a:avLst/>
          </a:prstGeom>
          <a:pattFill prst="dkUpDiag">
            <a:fgClr>
              <a:schemeClr val="tx2">
                <a:lumMod val="60000"/>
                <a:lumOff val="40000"/>
              </a:schemeClr>
            </a:fgClr>
            <a:bgClr>
              <a:prstClr val="white"/>
            </a:bgClr>
          </a:pattFill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UMD-3</a:t>
            </a:r>
            <a:endParaRPr lang="en-US" sz="1200" b="1" dirty="0"/>
          </a:p>
        </p:txBody>
      </p:sp>
      <p:sp>
        <p:nvSpPr>
          <p:cNvPr id="22" name="Round Diagonal Corner Rectangle 21"/>
          <p:cNvSpPr/>
          <p:nvPr/>
        </p:nvSpPr>
        <p:spPr>
          <a:xfrm>
            <a:off x="4211960" y="2708920"/>
            <a:ext cx="4464496" cy="216024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UMD-4</a:t>
            </a:r>
            <a:endParaRPr lang="en-US" sz="1200" b="1" dirty="0"/>
          </a:p>
        </p:txBody>
      </p:sp>
      <p:sp>
        <p:nvSpPr>
          <p:cNvPr id="23" name="Round Diagonal Corner Rectangle 22"/>
          <p:cNvSpPr/>
          <p:nvPr/>
        </p:nvSpPr>
        <p:spPr>
          <a:xfrm>
            <a:off x="6444208" y="3573016"/>
            <a:ext cx="2160240" cy="216024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CMD-OS </a:t>
            </a:r>
            <a:r>
              <a:rPr lang="en-US" sz="1200" b="1" dirty="0" err="1" smtClean="0"/>
              <a:t>Mitaka</a:t>
            </a:r>
            <a:endParaRPr lang="en-US" sz="1200" b="1" dirty="0"/>
          </a:p>
        </p:txBody>
      </p:sp>
      <p:sp>
        <p:nvSpPr>
          <p:cNvPr id="24" name="Round Diagonal Corner Rectangle 23"/>
          <p:cNvSpPr/>
          <p:nvPr/>
        </p:nvSpPr>
        <p:spPr>
          <a:xfrm>
            <a:off x="7812360" y="4293096"/>
            <a:ext cx="1296144" cy="216024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CMD-ONE 5</a:t>
            </a:r>
            <a:endParaRPr lang="en-US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337749" y="2708920"/>
            <a:ext cx="9462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SL6, CentOS7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3573016"/>
            <a:ext cx="1882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CentOS7</a:t>
            </a:r>
            <a:r>
              <a:rPr lang="en-US" sz="1100" dirty="0" smtClean="0"/>
              <a:t>, Ubuntu </a:t>
            </a:r>
            <a:r>
              <a:rPr lang="en-US" sz="1100" dirty="0" err="1" smtClean="0"/>
              <a:t>Xenial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5930037" y="4293096"/>
            <a:ext cx="1882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CentOS7</a:t>
            </a:r>
            <a:r>
              <a:rPr lang="en-US" sz="1100" dirty="0" smtClean="0"/>
              <a:t>, Ubuntu </a:t>
            </a:r>
            <a:r>
              <a:rPr lang="en-US" sz="1100" dirty="0" err="1" smtClean="0"/>
              <a:t>Xenial</a:t>
            </a:r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619672" y="1844824"/>
            <a:ext cx="0" cy="309634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172400" y="1844824"/>
            <a:ext cx="0" cy="309634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856499"/>
              </p:ext>
            </p:extLst>
          </p:nvPr>
        </p:nvGraphicFramePr>
        <p:xfrm>
          <a:off x="179512" y="4892013"/>
          <a:ext cx="4104456" cy="1371600"/>
        </p:xfrm>
        <a:graphic>
          <a:graphicData uri="http://schemas.openxmlformats.org/drawingml/2006/table">
            <a:tbl>
              <a:tblPr bandRow="1">
                <a:tableStyleId>{7E9639D4-E3E2-4D34-9284-5A2195B3D0D7}</a:tableStyleId>
              </a:tblPr>
              <a:tblGrid>
                <a:gridCol w="1657568"/>
                <a:gridCol w="1078736"/>
                <a:gridCol w="1368152"/>
              </a:tblGrid>
              <a:tr h="337187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Type of release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# </a:t>
                      </a:r>
                      <a:r>
                        <a:rPr lang="en-US" sz="1200" b="1" dirty="0" smtClean="0"/>
                        <a:t>releases</a:t>
                      </a:r>
                      <a:br>
                        <a:rPr lang="en-US" sz="1200" b="1" dirty="0" smtClean="0"/>
                      </a:br>
                      <a:r>
                        <a:rPr lang="en-US" sz="1200" b="1" dirty="0" smtClean="0"/>
                        <a:t>PY2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# component </a:t>
                      </a:r>
                      <a:r>
                        <a:rPr lang="en-US" sz="1200" b="1" baseline="0" dirty="0" smtClean="0"/>
                        <a:t>updates PY2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Major</a:t>
                      </a:r>
                      <a:r>
                        <a:rPr lang="en-US" sz="1200" baseline="0" dirty="0" smtClean="0"/>
                        <a:t> and r</a:t>
                      </a:r>
                      <a:r>
                        <a:rPr lang="en-US" sz="1200" dirty="0" smtClean="0"/>
                        <a:t>egular updates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Revision and emergency updates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34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" name="Diamond 39"/>
          <p:cNvSpPr/>
          <p:nvPr/>
        </p:nvSpPr>
        <p:spPr>
          <a:xfrm>
            <a:off x="1619672" y="5589240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619672" y="6093296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iamond 41"/>
          <p:cNvSpPr/>
          <p:nvPr/>
        </p:nvSpPr>
        <p:spPr>
          <a:xfrm>
            <a:off x="4139952" y="2780928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iamond 42"/>
          <p:cNvSpPr/>
          <p:nvPr/>
        </p:nvSpPr>
        <p:spPr>
          <a:xfrm>
            <a:off x="6372200" y="3645024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iamond 30"/>
          <p:cNvSpPr/>
          <p:nvPr/>
        </p:nvSpPr>
        <p:spPr>
          <a:xfrm>
            <a:off x="7740352" y="4365104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iamond 31"/>
          <p:cNvSpPr/>
          <p:nvPr/>
        </p:nvSpPr>
        <p:spPr>
          <a:xfrm>
            <a:off x="7092280" y="3645024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308304" y="3717032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452320" y="3717032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100392" y="3717032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iamond 35"/>
          <p:cNvSpPr/>
          <p:nvPr/>
        </p:nvSpPr>
        <p:spPr>
          <a:xfrm>
            <a:off x="4932040" y="2780928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076056" y="2852936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7"/>
          <p:cNvSpPr/>
          <p:nvPr/>
        </p:nvSpPr>
        <p:spPr>
          <a:xfrm>
            <a:off x="5508104" y="2780928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iamond 43"/>
          <p:cNvSpPr/>
          <p:nvPr/>
        </p:nvSpPr>
        <p:spPr>
          <a:xfrm>
            <a:off x="6156176" y="2780928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iamond 44"/>
          <p:cNvSpPr/>
          <p:nvPr/>
        </p:nvSpPr>
        <p:spPr>
          <a:xfrm>
            <a:off x="6876256" y="2780928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iamond 45"/>
          <p:cNvSpPr/>
          <p:nvPr/>
        </p:nvSpPr>
        <p:spPr>
          <a:xfrm>
            <a:off x="7956376" y="2780928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724128" y="2852936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372200" y="2852936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660232" y="2852936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164288" y="2852936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596336" y="2852936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411760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419872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563888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923928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283968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355976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932040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580112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084168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948264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884368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iamond 62"/>
          <p:cNvSpPr/>
          <p:nvPr/>
        </p:nvSpPr>
        <p:spPr>
          <a:xfrm>
            <a:off x="1619672" y="2492896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iamond 63"/>
          <p:cNvSpPr/>
          <p:nvPr/>
        </p:nvSpPr>
        <p:spPr>
          <a:xfrm>
            <a:off x="2123728" y="2492896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iamond 64"/>
          <p:cNvSpPr/>
          <p:nvPr/>
        </p:nvSpPr>
        <p:spPr>
          <a:xfrm>
            <a:off x="2987824" y="2492896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555776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708176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860576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667564"/>
              </p:ext>
            </p:extLst>
          </p:nvPr>
        </p:nvGraphicFramePr>
        <p:xfrm>
          <a:off x="4644008" y="4869160"/>
          <a:ext cx="4176464" cy="1516613"/>
        </p:xfrm>
        <a:graphic>
          <a:graphicData uri="http://schemas.openxmlformats.org/drawingml/2006/table">
            <a:tbl>
              <a:tblPr bandRow="1">
                <a:tableStyleId>{7E9639D4-E3E2-4D34-9284-5A2195B3D0D7}</a:tableStyleId>
              </a:tblPr>
              <a:tblGrid>
                <a:gridCol w="2529973"/>
                <a:gridCol w="1646491"/>
              </a:tblGrid>
              <a:tr h="419767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Decommissioned software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Period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SL5 platform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Feb 2016 - Oct 2016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23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dCache</a:t>
                      </a:r>
                      <a:r>
                        <a:rPr lang="en-US" sz="1200" dirty="0" smtClean="0"/>
                        <a:t> 2.10-2.13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Feb 2017 – Aug 2017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7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Keystone-VOMS, cloud info provider, </a:t>
                      </a:r>
                      <a:r>
                        <a:rPr lang="en-US" sz="1200" dirty="0" err="1" smtClean="0"/>
                        <a:t>ooi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Jun 2016 – Jun 2017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19672" y="1412776"/>
            <a:ext cx="2736304" cy="3456384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  <a:alpha val="44000"/>
                </a:schemeClr>
              </a:gs>
              <a:gs pos="35000">
                <a:schemeClr val="dk1">
                  <a:tint val="37000"/>
                  <a:satMod val="300000"/>
                  <a:alpha val="44000"/>
                </a:schemeClr>
              </a:gs>
              <a:gs pos="100000">
                <a:schemeClr val="dk1">
                  <a:tint val="15000"/>
                  <a:satMod val="350000"/>
                  <a:alpha val="44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6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to the </a:t>
            </a:r>
            <a:r>
              <a:rPr lang="en-US" dirty="0" err="1" smtClean="0"/>
              <a:t>Fedcloud</a:t>
            </a:r>
            <a:r>
              <a:rPr lang="en-US" dirty="0" smtClean="0"/>
              <a:t>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VO SLA implementation coordination</a:t>
            </a:r>
          </a:p>
          <a:p>
            <a:r>
              <a:rPr lang="en-US" dirty="0" smtClean="0"/>
              <a:t>Follow up with technical issues and quality of service</a:t>
            </a:r>
          </a:p>
          <a:p>
            <a:r>
              <a:rPr lang="en-US" dirty="0" smtClean="0"/>
              <a:t>Coordination of middleware updates (from JRA2) deployment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4167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 [customize as needed]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WP Overview </a:t>
            </a:r>
          </a:p>
          <a:p>
            <a:pPr lvl="1"/>
            <a:r>
              <a:rPr lang="en-GB" dirty="0" smtClean="0"/>
              <a:t>Objectives, tasks, partners and effort</a:t>
            </a:r>
          </a:p>
          <a:p>
            <a:r>
              <a:rPr lang="en-GB" dirty="0">
                <a:solidFill>
                  <a:schemeClr val="accent1"/>
                </a:solidFill>
              </a:rPr>
              <a:t>Infrastructure status overview</a:t>
            </a:r>
          </a:p>
          <a:p>
            <a:r>
              <a:rPr lang="en-GB" dirty="0">
                <a:solidFill>
                  <a:schemeClr val="accent1"/>
                </a:solidFill>
              </a:rPr>
              <a:t>A</a:t>
            </a:r>
            <a:r>
              <a:rPr lang="en-GB" dirty="0" smtClean="0">
                <a:solidFill>
                  <a:schemeClr val="accent1"/>
                </a:solidFill>
              </a:rPr>
              <a:t>chievements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[list areas as applicable]</a:t>
            </a:r>
            <a:endParaRPr lang="en-GB" dirty="0"/>
          </a:p>
          <a:p>
            <a:r>
              <a:rPr lang="en-GB" dirty="0" smtClean="0">
                <a:solidFill>
                  <a:schemeClr val="accent1"/>
                </a:solidFill>
              </a:rPr>
              <a:t>Use of resources, </a:t>
            </a:r>
            <a:r>
              <a:rPr lang="en-GB" dirty="0">
                <a:solidFill>
                  <a:schemeClr val="accent1"/>
                </a:solidFill>
              </a:rPr>
              <a:t>i</a:t>
            </a:r>
            <a:r>
              <a:rPr lang="en-GB" dirty="0" smtClean="0">
                <a:solidFill>
                  <a:schemeClr val="accent1"/>
                </a:solidFill>
              </a:rPr>
              <a:t>ssues</a:t>
            </a:r>
            <a:r>
              <a:rPr lang="en-GB" dirty="0" smtClean="0"/>
              <a:t> [issues: only main ones which required major changes or escalation]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Summary</a:t>
            </a:r>
            <a:endParaRPr lang="en-GB" dirty="0">
              <a:solidFill>
                <a:schemeClr val="accent1"/>
              </a:solidFill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threat risks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1655514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A complete revision and update of the previous security threat risk </a:t>
            </a:r>
            <a:r>
              <a:rPr lang="en-GB" dirty="0" smtClean="0"/>
              <a:t>assessment has been completed in PY1</a:t>
            </a:r>
            <a:endParaRPr lang="en-GB" dirty="0"/>
          </a:p>
          <a:p>
            <a:pPr lvl="1"/>
            <a:r>
              <a:rPr lang="en-GB" dirty="0"/>
              <a:t>Focus on cloud and changing technology </a:t>
            </a:r>
            <a:endParaRPr lang="en-GB" dirty="0" smtClean="0"/>
          </a:p>
          <a:p>
            <a:r>
              <a:rPr lang="en-GB" dirty="0" smtClean="0"/>
              <a:t>Actions upon major risks: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>
            <a:off x="1043608" y="3140968"/>
            <a:ext cx="2304256" cy="2952328"/>
            <a:chOff x="1403648" y="3140968"/>
            <a:chExt cx="2304256" cy="2952328"/>
          </a:xfrm>
        </p:grpSpPr>
        <p:sp>
          <p:nvSpPr>
            <p:cNvPr id="9" name="Rounded Rectangle 8"/>
            <p:cNvSpPr/>
            <p:nvPr/>
          </p:nvSpPr>
          <p:spPr>
            <a:xfrm>
              <a:off x="1403648" y="3140968"/>
              <a:ext cx="2304256" cy="115212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Personal information leaked by software</a:t>
              </a:r>
              <a:endParaRPr lang="en-US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403648" y="4941168"/>
              <a:ext cx="2304256" cy="115212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“EGI </a:t>
              </a:r>
              <a:r>
                <a:rPr lang="en-US" dirty="0"/>
                <a:t>Policy on the processing of personal </a:t>
              </a:r>
              <a:r>
                <a:rPr lang="en-US" dirty="0" smtClean="0"/>
                <a:t>data”</a:t>
              </a:r>
              <a:endParaRPr lang="en-US" dirty="0"/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2339752" y="4293096"/>
              <a:ext cx="432048" cy="648072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599892" y="3140968"/>
            <a:ext cx="2304256" cy="2952328"/>
            <a:chOff x="3851920" y="3140968"/>
            <a:chExt cx="2304256" cy="2952328"/>
          </a:xfrm>
        </p:grpSpPr>
        <p:sp>
          <p:nvSpPr>
            <p:cNvPr id="7" name="Rounded Rectangle 6"/>
            <p:cNvSpPr/>
            <p:nvPr/>
          </p:nvSpPr>
          <p:spPr>
            <a:xfrm>
              <a:off x="3851920" y="3140968"/>
              <a:ext cx="2304256" cy="115212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New technologies introduce vulnerabilities</a:t>
              </a:r>
              <a:endParaRPr lang="en-US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851920" y="4941168"/>
              <a:ext cx="2304256" cy="115212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Updated: </a:t>
              </a:r>
              <a:r>
                <a:rPr lang="en-US" dirty="0"/>
                <a:t>“Strategy and Vulnerability Issue </a:t>
              </a:r>
              <a:r>
                <a:rPr lang="en-US" dirty="0" smtClean="0"/>
                <a:t>Handling”</a:t>
              </a:r>
              <a:endParaRPr lang="en-US" dirty="0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4788024" y="4293096"/>
              <a:ext cx="432048" cy="648072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56176" y="3140968"/>
            <a:ext cx="2304256" cy="2952328"/>
            <a:chOff x="6516216" y="3140968"/>
            <a:chExt cx="2304256" cy="2952328"/>
          </a:xfrm>
        </p:grpSpPr>
        <p:sp>
          <p:nvSpPr>
            <p:cNvPr id="5" name="Rounded Rectangle 4"/>
            <p:cNvSpPr/>
            <p:nvPr/>
          </p:nvSpPr>
          <p:spPr>
            <a:xfrm>
              <a:off x="6516216" y="3140968"/>
              <a:ext cx="2304256" cy="115212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Incidents are not reported to EGI CSIRT</a:t>
              </a:r>
              <a:endParaRPr lang="en-US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516216" y="4941168"/>
              <a:ext cx="2304256" cy="115212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Cloud SSC</a:t>
              </a:r>
              <a:endParaRPr lang="en-US" dirty="0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7452320" y="4293096"/>
              <a:ext cx="432048" cy="648072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" name="Picture 16" descr="TI-Certifi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828" y="5445224"/>
            <a:ext cx="821483" cy="8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81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Cloud services security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Security Service Challenges (SSC) are used to assess EGI’s readiness to respond to a security incident affecting the infrastructure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50% of the federated cloud sites participated</a:t>
            </a:r>
          </a:p>
          <a:p>
            <a:r>
              <a:rPr lang="en-US" dirty="0" smtClean="0"/>
              <a:t>The SSC produced two results</a:t>
            </a:r>
          </a:p>
          <a:p>
            <a:pPr lvl="1"/>
            <a:r>
              <a:rPr lang="en-US" dirty="0" smtClean="0"/>
              <a:t>It was a good training for the security staff at the sites that participated</a:t>
            </a:r>
          </a:p>
          <a:p>
            <a:pPr lvl="1"/>
            <a:r>
              <a:rPr lang="en-US" dirty="0" smtClean="0"/>
              <a:t>It has been a source of useful information about the current security status of the sites for the EGI CSIRT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54116572"/>
              </p:ext>
            </p:extLst>
          </p:nvPr>
        </p:nvGraphicFramePr>
        <p:xfrm>
          <a:off x="251520" y="2348880"/>
          <a:ext cx="8784976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 descr="TI-Certified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828" y="5445224"/>
            <a:ext cx="821483" cy="8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143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Completed review of all the security policies</a:t>
            </a:r>
          </a:p>
          <a:p>
            <a:r>
              <a:rPr lang="en-US" dirty="0" smtClean="0"/>
              <a:t>Updated the templates, the terminology, and the content with big or small improvements</a:t>
            </a:r>
          </a:p>
          <a:p>
            <a:r>
              <a:rPr lang="en-US" dirty="0" smtClean="0"/>
              <a:t>Some policies have been modified to a larger extent, in the area of the following topics: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New technologies and services</a:t>
            </a:r>
          </a:p>
          <a:p>
            <a:r>
              <a:rPr lang="en-US" dirty="0" smtClean="0"/>
              <a:t>Top level security policy</a:t>
            </a:r>
          </a:p>
          <a:p>
            <a:pPr lvl="1"/>
            <a:r>
              <a:rPr lang="en-US" dirty="0" smtClean="0"/>
              <a:t>Applicable to any type of service (central, or distributed) federated in EGI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New AAI tools and processes</a:t>
            </a:r>
          </a:p>
          <a:p>
            <a:r>
              <a:rPr lang="en-US" dirty="0"/>
              <a:t>Acceptable Authentication </a:t>
            </a:r>
            <a:r>
              <a:rPr lang="en-US" dirty="0" smtClean="0"/>
              <a:t>Assurance policy</a:t>
            </a:r>
          </a:p>
          <a:p>
            <a:pPr lvl="1"/>
            <a:r>
              <a:rPr lang="en-US" dirty="0" smtClean="0"/>
              <a:t>Enable federated AAI on EGI services by defining minimal requirements and best practices</a:t>
            </a:r>
          </a:p>
          <a:p>
            <a:r>
              <a:rPr lang="en-US" dirty="0" smtClean="0"/>
              <a:t>VO Operations and Membership management policy</a:t>
            </a:r>
          </a:p>
          <a:p>
            <a:pPr lvl="1"/>
            <a:r>
              <a:rPr lang="en-US" dirty="0" smtClean="0"/>
              <a:t>Enable ‘combined assurance’ using information provided by the identity provider and the community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pic>
        <p:nvPicPr>
          <p:cNvPr id="5" name="Picture 4" descr="TI-Certifi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828" y="5445224"/>
            <a:ext cx="821483" cy="8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895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Collaborations with the international security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4463826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Wise</a:t>
            </a:r>
            <a:r>
              <a:rPr lang="en-US" dirty="0"/>
              <a:t> Information Security for </a:t>
            </a:r>
            <a:r>
              <a:rPr lang="en-US" dirty="0" smtClean="0"/>
              <a:t>collaborating </a:t>
            </a:r>
            <a:r>
              <a:rPr lang="en-US" dirty="0"/>
              <a:t>E-</a:t>
            </a:r>
            <a:r>
              <a:rPr lang="en-US" dirty="0" smtClean="0"/>
              <a:t>infrastructures. EGI Security have been particularly active in:</a:t>
            </a:r>
          </a:p>
          <a:p>
            <a:pPr lvl="1"/>
            <a:r>
              <a:rPr lang="en-US" dirty="0" smtClean="0"/>
              <a:t>Contributed to the creation of the community and is still represented in the steering committee </a:t>
            </a:r>
          </a:p>
          <a:p>
            <a:pPr lvl="1"/>
            <a:r>
              <a:rPr lang="en-US" dirty="0" smtClean="0"/>
              <a:t>Leading the WISE </a:t>
            </a:r>
            <a:r>
              <a:rPr lang="en-US" dirty="0"/>
              <a:t>SCIV2-</a:t>
            </a:r>
            <a:r>
              <a:rPr lang="en-US" dirty="0" smtClean="0"/>
              <a:t>WG, </a:t>
            </a:r>
          </a:p>
          <a:p>
            <a:pPr lvl="2"/>
            <a:r>
              <a:rPr lang="en-US" dirty="0" smtClean="0"/>
              <a:t>Results have been </a:t>
            </a:r>
            <a:r>
              <a:rPr lang="en-US" dirty="0"/>
              <a:t>endorsed </a:t>
            </a:r>
            <a:r>
              <a:rPr lang="en-US" dirty="0" smtClean="0"/>
              <a:t>by </a:t>
            </a:r>
            <a:r>
              <a:rPr lang="en-US" dirty="0"/>
              <a:t>EGI, EUDAT, GEANT, </a:t>
            </a:r>
            <a:r>
              <a:rPr lang="en-US" dirty="0" err="1"/>
              <a:t>GridPP</a:t>
            </a:r>
            <a:r>
              <a:rPr lang="en-US" dirty="0"/>
              <a:t>, MYREN, PRACE, SURF, WLCG and </a:t>
            </a:r>
            <a:r>
              <a:rPr lang="en-US" dirty="0" smtClean="0"/>
              <a:t>XSEDE</a:t>
            </a:r>
          </a:p>
          <a:p>
            <a:pPr lvl="1"/>
            <a:r>
              <a:rPr lang="en-US" dirty="0" smtClean="0"/>
              <a:t>Risk assessment working group</a:t>
            </a:r>
          </a:p>
          <a:p>
            <a:pPr lvl="2"/>
            <a:r>
              <a:rPr lang="en-US" dirty="0" smtClean="0"/>
              <a:t>Directly benefit from the EGI security threat risks assessment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Continuous collaboration with </a:t>
            </a:r>
            <a:r>
              <a:rPr lang="en-US" b="1" dirty="0" smtClean="0"/>
              <a:t>OSG</a:t>
            </a:r>
            <a:r>
              <a:rPr lang="en-US" dirty="0" smtClean="0"/>
              <a:t>, </a:t>
            </a:r>
            <a:r>
              <a:rPr lang="en-US" b="1" dirty="0" smtClean="0"/>
              <a:t>EUDAT</a:t>
            </a:r>
            <a:r>
              <a:rPr lang="en-US" dirty="0" smtClean="0"/>
              <a:t>, and </a:t>
            </a:r>
            <a:r>
              <a:rPr lang="en-US" b="1" dirty="0" smtClean="0"/>
              <a:t>CTSC </a:t>
            </a:r>
            <a:r>
              <a:rPr lang="en-US" dirty="0" smtClean="0"/>
              <a:t>(NSA Security </a:t>
            </a:r>
            <a:r>
              <a:rPr lang="en-US" dirty="0" err="1" smtClean="0"/>
              <a:t>centre</a:t>
            </a:r>
            <a:r>
              <a:rPr lang="en-US" dirty="0" smtClean="0"/>
              <a:t> of excellence)</a:t>
            </a:r>
            <a:r>
              <a:rPr lang="en-US" b="1" dirty="0" smtClean="0"/>
              <a:t> 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Support the coordination of IGTF and </a:t>
            </a:r>
            <a:r>
              <a:rPr lang="en-US" dirty="0" err="1" smtClean="0"/>
              <a:t>euGridPMA</a:t>
            </a:r>
            <a:endParaRPr lang="en-US" dirty="0" smtClean="0"/>
          </a:p>
          <a:p>
            <a:pPr lvl="1"/>
            <a:r>
              <a:rPr lang="en-US" dirty="0" smtClean="0"/>
              <a:t>X.509 based identity federation used also by OSG and PRACE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pic>
        <p:nvPicPr>
          <p:cNvPr id="5" name="Picture 4" descr="TI-Certifi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828" y="5445224"/>
            <a:ext cx="821483" cy="8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521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E-CEO Challenge integration in </a:t>
            </a:r>
            <a:r>
              <a:rPr lang="en-US" dirty="0" err="1" smtClean="0"/>
              <a:t>Fedcloud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9552" y="1340768"/>
            <a:ext cx="8424936" cy="122346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EGI-Engage collaborated with </a:t>
            </a:r>
            <a:r>
              <a:rPr lang="en-US" dirty="0"/>
              <a:t>ESA through </a:t>
            </a:r>
            <a:r>
              <a:rPr lang="en-US" dirty="0" err="1"/>
              <a:t>Terradue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Thematic Exploitation Platform </a:t>
            </a:r>
            <a:r>
              <a:rPr lang="en-US" dirty="0" smtClean="0"/>
              <a:t>enabled: ESA </a:t>
            </a:r>
            <a:r>
              <a:rPr lang="en-US" dirty="0" err="1" smtClean="0"/>
              <a:t>Geohazards</a:t>
            </a:r>
            <a:r>
              <a:rPr lang="en-US" dirty="0" smtClean="0"/>
              <a:t> TEP</a:t>
            </a:r>
          </a:p>
          <a:p>
            <a:pPr lvl="1"/>
            <a:r>
              <a:rPr lang="en-US" dirty="0" smtClean="0"/>
              <a:t>Federated </a:t>
            </a:r>
            <a:r>
              <a:rPr lang="en-US" dirty="0"/>
              <a:t>cloud sites are providing computing capacity to ESA’s </a:t>
            </a:r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97783056"/>
              </p:ext>
            </p:extLst>
          </p:nvPr>
        </p:nvGraphicFramePr>
        <p:xfrm>
          <a:off x="-468560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76056" y="2708920"/>
            <a:ext cx="38884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3 Use cases: 2 DLR, 1 EPOS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5 </a:t>
            </a:r>
            <a:r>
              <a:rPr lang="en-US" dirty="0" smtClean="0"/>
              <a:t>sites tested and enabled for the TEP use case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2 sites on hold due to technical limitations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Specific network and DNS configuration enabled for the VO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VMI distributed automatically through </a:t>
            </a:r>
            <a:r>
              <a:rPr lang="en-US" dirty="0" err="1" smtClean="0"/>
              <a:t>AppDB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550k </a:t>
            </a:r>
            <a:r>
              <a:rPr lang="en-US" b="1" dirty="0" err="1" smtClean="0"/>
              <a:t>cpu</a:t>
            </a:r>
            <a:r>
              <a:rPr lang="en-US" b="1" dirty="0" smtClean="0"/>
              <a:t> hours in the last 18 months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8" name="Folded Corner 7"/>
          <p:cNvSpPr/>
          <p:nvPr/>
        </p:nvSpPr>
        <p:spPr>
          <a:xfrm>
            <a:off x="1691680" y="3933056"/>
            <a:ext cx="432048" cy="216024"/>
          </a:xfrm>
          <a:prstGeom prst="folded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SLA</a:t>
            </a:r>
            <a:endParaRPr lang="en-US" sz="1000" dirty="0"/>
          </a:p>
        </p:txBody>
      </p:sp>
      <p:sp>
        <p:nvSpPr>
          <p:cNvPr id="9" name="Folded Corner 8"/>
          <p:cNvSpPr/>
          <p:nvPr/>
        </p:nvSpPr>
        <p:spPr>
          <a:xfrm>
            <a:off x="2339752" y="3573016"/>
            <a:ext cx="432048" cy="216024"/>
          </a:xfrm>
          <a:prstGeom prst="folded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SLA</a:t>
            </a:r>
            <a:endParaRPr lang="en-US" sz="1000" dirty="0"/>
          </a:p>
        </p:txBody>
      </p:sp>
      <p:sp>
        <p:nvSpPr>
          <p:cNvPr id="10" name="Folded Corner 9"/>
          <p:cNvSpPr/>
          <p:nvPr/>
        </p:nvSpPr>
        <p:spPr>
          <a:xfrm>
            <a:off x="3059832" y="3933056"/>
            <a:ext cx="432048" cy="216024"/>
          </a:xfrm>
          <a:prstGeom prst="folded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SLA</a:t>
            </a:r>
            <a:endParaRPr lang="en-US" sz="1000" dirty="0"/>
          </a:p>
        </p:txBody>
      </p:sp>
      <p:sp>
        <p:nvSpPr>
          <p:cNvPr id="11" name="Folded Corner 10"/>
          <p:cNvSpPr/>
          <p:nvPr/>
        </p:nvSpPr>
        <p:spPr>
          <a:xfrm>
            <a:off x="3275856" y="4725144"/>
            <a:ext cx="432048" cy="216024"/>
          </a:xfrm>
          <a:prstGeom prst="folded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SLA</a:t>
            </a:r>
            <a:endParaRPr lang="en-US" sz="1000" dirty="0"/>
          </a:p>
        </p:txBody>
      </p:sp>
      <p:sp>
        <p:nvSpPr>
          <p:cNvPr id="12" name="Folded Corner 11"/>
          <p:cNvSpPr/>
          <p:nvPr/>
        </p:nvSpPr>
        <p:spPr>
          <a:xfrm>
            <a:off x="2771800" y="5301208"/>
            <a:ext cx="432048" cy="216024"/>
          </a:xfrm>
          <a:prstGeom prst="folded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SLA</a:t>
            </a:r>
            <a:endParaRPr lang="en-US" sz="1000" dirty="0"/>
          </a:p>
        </p:txBody>
      </p:sp>
      <p:sp>
        <p:nvSpPr>
          <p:cNvPr id="13" name="Folded Corner 12"/>
          <p:cNvSpPr/>
          <p:nvPr/>
        </p:nvSpPr>
        <p:spPr>
          <a:xfrm>
            <a:off x="1979712" y="5301208"/>
            <a:ext cx="432048" cy="216024"/>
          </a:xfrm>
          <a:prstGeom prst="folded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SLA</a:t>
            </a:r>
            <a:endParaRPr lang="en-US" sz="1000" dirty="0"/>
          </a:p>
        </p:txBody>
      </p:sp>
      <p:sp>
        <p:nvSpPr>
          <p:cNvPr id="14" name="Folded Corner 13"/>
          <p:cNvSpPr/>
          <p:nvPr/>
        </p:nvSpPr>
        <p:spPr>
          <a:xfrm>
            <a:off x="1475656" y="4653136"/>
            <a:ext cx="432048" cy="216024"/>
          </a:xfrm>
          <a:prstGeom prst="folded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SLA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40432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iMarine</a:t>
            </a:r>
            <a:r>
              <a:rPr lang="en-US" dirty="0" smtClean="0"/>
              <a:t> VRE integration with Federated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482386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Cloud resources made available by federated </a:t>
            </a:r>
            <a:r>
              <a:rPr lang="en-US" dirty="0"/>
              <a:t>cloud </a:t>
            </a:r>
            <a:r>
              <a:rPr lang="en-US" dirty="0" smtClean="0"/>
              <a:t>sites resources are exploited </a:t>
            </a:r>
            <a:r>
              <a:rPr lang="en-US" dirty="0"/>
              <a:t>by the </a:t>
            </a:r>
            <a:r>
              <a:rPr lang="en-US" dirty="0" err="1"/>
              <a:t>iMarine</a:t>
            </a:r>
            <a:r>
              <a:rPr lang="en-US" dirty="0"/>
              <a:t> communities through two VREs operated by the D4Science </a:t>
            </a:r>
            <a:r>
              <a:rPr lang="en-US" dirty="0" smtClean="0"/>
              <a:t>infrastructure</a:t>
            </a:r>
            <a:endParaRPr lang="en-US" dirty="0"/>
          </a:p>
          <a:p>
            <a:pPr lvl="1"/>
            <a:r>
              <a:rPr lang="en-US" b="1" dirty="0"/>
              <a:t>64 cores and 152 GB </a:t>
            </a:r>
            <a:r>
              <a:rPr lang="en-US" b="1" dirty="0" smtClean="0"/>
              <a:t>R</a:t>
            </a:r>
            <a:r>
              <a:rPr lang="en-US" dirty="0" smtClean="0"/>
              <a:t>AM</a:t>
            </a:r>
          </a:p>
          <a:p>
            <a:pPr lvl="1"/>
            <a:r>
              <a:rPr lang="en-US" dirty="0" smtClean="0"/>
              <a:t>35 helpdesk requests solved</a:t>
            </a:r>
          </a:p>
          <a:p>
            <a:pPr lvl="1"/>
            <a:r>
              <a:rPr lang="en-US" dirty="0" smtClean="0"/>
              <a:t>5 resource </a:t>
            </a:r>
            <a:r>
              <a:rPr lang="en-US" dirty="0" err="1" smtClean="0"/>
              <a:t>centres</a:t>
            </a:r>
            <a:r>
              <a:rPr lang="en-US" dirty="0" smtClean="0"/>
              <a:t> contributing to the SLA</a:t>
            </a:r>
          </a:p>
          <a:p>
            <a:r>
              <a:rPr lang="en-US" dirty="0" smtClean="0"/>
              <a:t>5 classes of computational models supported</a:t>
            </a:r>
          </a:p>
          <a:p>
            <a:pPr lvl="1"/>
            <a:r>
              <a:rPr lang="en-US" dirty="0" smtClean="0"/>
              <a:t>FFNN, clustering, time series analysis, </a:t>
            </a:r>
            <a:r>
              <a:rPr lang="en-US" dirty="0"/>
              <a:t>m</a:t>
            </a:r>
            <a:r>
              <a:rPr lang="en-US" dirty="0" smtClean="0"/>
              <a:t>aximum entropy niche </a:t>
            </a:r>
            <a:r>
              <a:rPr lang="en-US" dirty="0" err="1" smtClean="0"/>
              <a:t>modelling</a:t>
            </a:r>
            <a:r>
              <a:rPr lang="en-US" dirty="0" smtClean="0"/>
              <a:t>, CMSY</a:t>
            </a:r>
          </a:p>
          <a:p>
            <a:r>
              <a:rPr lang="en-US" b="1" dirty="0" smtClean="0"/>
              <a:t>226</a:t>
            </a:r>
            <a:r>
              <a:rPr lang="en-US" dirty="0" smtClean="0"/>
              <a:t> distinct users used federated cloud resources through the VREs</a:t>
            </a:r>
          </a:p>
          <a:p>
            <a:pPr lvl="1"/>
            <a:r>
              <a:rPr lang="en-US" dirty="0" smtClean="0"/>
              <a:t>About </a:t>
            </a:r>
            <a:r>
              <a:rPr lang="en-US" b="1" dirty="0" smtClean="0"/>
              <a:t>9,000</a:t>
            </a:r>
            <a:r>
              <a:rPr lang="en-US" dirty="0" smtClean="0"/>
              <a:t> computational tasks submitted </a:t>
            </a:r>
          </a:p>
          <a:p>
            <a:pPr lvl="1"/>
            <a:r>
              <a:rPr lang="en-US" b="1" dirty="0" smtClean="0"/>
              <a:t>350k CPU </a:t>
            </a:r>
            <a:r>
              <a:rPr lang="en-US" dirty="0" smtClean="0"/>
              <a:t>hours in the last 18 months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15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 of Resources </a:t>
            </a:r>
            <a:br>
              <a:rPr lang="en-US" dirty="0" smtClean="0"/>
            </a:br>
            <a:r>
              <a:rPr lang="en-US" dirty="0" smtClean="0"/>
              <a:t>and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46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929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1600" b="1" dirty="0"/>
              <a:t>Objective 1 (O1): </a:t>
            </a:r>
            <a:r>
              <a:rPr lang="en-GB" sz="1600" b="1" dirty="0" smtClean="0"/>
              <a:t>The </a:t>
            </a:r>
            <a:r>
              <a:rPr lang="en-GB" sz="1600" b="1" dirty="0"/>
              <a:t>continued coordination of the EGI </a:t>
            </a:r>
            <a:r>
              <a:rPr lang="en-GB" sz="1600" b="1" dirty="0" smtClean="0"/>
              <a:t>Community.</a:t>
            </a:r>
            <a:endParaRPr lang="en-GB" sz="1600" b="1" dirty="0"/>
          </a:p>
          <a:p>
            <a:pPr lvl="1"/>
            <a:r>
              <a:rPr lang="en-GB" sz="1200" dirty="0" smtClean="0"/>
              <a:t>Continued operations coordination</a:t>
            </a:r>
          </a:p>
          <a:p>
            <a:pPr lvl="1"/>
            <a:r>
              <a:rPr lang="en-GB" sz="1200" dirty="0" smtClean="0"/>
              <a:t>Roll in production of phase II internal portfolio services, organised bid for phase III</a:t>
            </a:r>
            <a:endParaRPr lang="en-GB" sz="1200" dirty="0" smtClean="0"/>
          </a:p>
          <a:p>
            <a:pPr lvl="1"/>
            <a:r>
              <a:rPr lang="en-GB" sz="1200" dirty="0" smtClean="0"/>
              <a:t>Release of the Cloud Middleware Distribution</a:t>
            </a:r>
          </a:p>
          <a:p>
            <a:pPr lvl="1"/>
            <a:r>
              <a:rPr lang="en-GB" sz="1200" dirty="0" smtClean="0"/>
              <a:t>Evolution of the security policies and processes</a:t>
            </a:r>
            <a:endParaRPr lang="en-GB" sz="1600" dirty="0"/>
          </a:p>
          <a:p>
            <a:r>
              <a:rPr lang="en-GB" sz="1600" b="1" dirty="0"/>
              <a:t>Objective 2 (O2): </a:t>
            </a:r>
            <a:r>
              <a:rPr lang="en-GB" sz="1600" b="1" dirty="0" smtClean="0"/>
              <a:t>EGI </a:t>
            </a:r>
            <a:r>
              <a:rPr lang="en-GB" sz="1600" b="1" dirty="0"/>
              <a:t>Solutions, related business models and access </a:t>
            </a:r>
            <a:r>
              <a:rPr lang="en-GB" sz="1600" b="1" dirty="0" smtClean="0"/>
              <a:t>policies.</a:t>
            </a:r>
          </a:p>
          <a:p>
            <a:pPr lvl="1"/>
            <a:r>
              <a:rPr lang="en-GB" sz="1200" dirty="0"/>
              <a:t>One</a:t>
            </a:r>
          </a:p>
          <a:p>
            <a:pPr lvl="1"/>
            <a:r>
              <a:rPr lang="en-GB" sz="1200" dirty="0"/>
              <a:t>Two</a:t>
            </a:r>
          </a:p>
          <a:p>
            <a:pPr lvl="1"/>
            <a:r>
              <a:rPr lang="en-GB" sz="1200" dirty="0" smtClean="0"/>
              <a:t>Three</a:t>
            </a:r>
            <a:endParaRPr lang="en-GB" sz="1600" dirty="0"/>
          </a:p>
          <a:p>
            <a:r>
              <a:rPr lang="en-GB" sz="1600" b="1" dirty="0" smtClean="0"/>
              <a:t>Objective </a:t>
            </a:r>
            <a:r>
              <a:rPr lang="en-GB" sz="1600" b="1" dirty="0"/>
              <a:t>5 (O5): </a:t>
            </a:r>
            <a:r>
              <a:rPr lang="en-GB" sz="1600" b="1" dirty="0" smtClean="0"/>
              <a:t>Promotion </a:t>
            </a:r>
            <a:r>
              <a:rPr lang="en-GB" sz="1600" b="1" dirty="0"/>
              <a:t>the adoption </a:t>
            </a:r>
            <a:r>
              <a:rPr lang="en-GB" sz="1600" b="1" dirty="0" smtClean="0"/>
              <a:t>and extension of </a:t>
            </a:r>
            <a:r>
              <a:rPr lang="en-GB" sz="1600" b="1" dirty="0"/>
              <a:t>the current EGI </a:t>
            </a:r>
            <a:r>
              <a:rPr lang="en-GB" sz="1600" b="1" dirty="0" smtClean="0"/>
              <a:t>services</a:t>
            </a:r>
            <a:endParaRPr lang="en-GB" sz="800" dirty="0"/>
          </a:p>
          <a:p>
            <a:pPr lvl="1"/>
            <a:r>
              <a:rPr lang="en-GB" sz="1200" dirty="0" smtClean="0"/>
              <a:t>Support in production ESA thematic exploitation platform</a:t>
            </a:r>
          </a:p>
          <a:p>
            <a:pPr lvl="1"/>
            <a:r>
              <a:rPr lang="en-GB" sz="1200" dirty="0" smtClean="0"/>
              <a:t>Support in production the </a:t>
            </a:r>
            <a:r>
              <a:rPr lang="en-GB" sz="1200" dirty="0" err="1" smtClean="0"/>
              <a:t>iMarine</a:t>
            </a:r>
            <a:r>
              <a:rPr lang="en-GB" sz="1200" dirty="0" smtClean="0"/>
              <a:t> virtual research environment</a:t>
            </a:r>
            <a:endParaRPr lang="en-GB" sz="1600" dirty="0"/>
          </a:p>
          <a:p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552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exploitable results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204461"/>
              </p:ext>
            </p:extLst>
          </p:nvPr>
        </p:nvGraphicFramePr>
        <p:xfrm>
          <a:off x="395536" y="2204864"/>
          <a:ext cx="8208912" cy="2885673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054435"/>
                <a:gridCol w="6154477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KER name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2200" algn="l"/>
                        </a:tabLst>
                      </a:pPr>
                      <a:r>
                        <a:rPr lang="en-GB" sz="1600" dirty="0">
                          <a:effectLst/>
                        </a:rPr>
                        <a:t>Description	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</a:tr>
              <a:tr h="28803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effectLst/>
                        </a:rPr>
                        <a:t>Policies, Processes and Procedures</a:t>
                      </a:r>
                      <a:endParaRPr lang="en-GB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750" marR="287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Security policies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Definition/update of a security policy framework to deal with the evolution of the EGI services and also to make them more general and re-usable by other initiatives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</a:tr>
              <a:tr h="31088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effectLst/>
                        </a:rPr>
                        <a:t>Software and services</a:t>
                      </a:r>
                      <a:endParaRPr lang="en-GB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750" marR="287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</a:tr>
              <a:tr h="990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Applications on Demand</a:t>
                      </a:r>
                      <a:endParaRPr lang="en-GB" sz="1600" dirty="0">
                        <a:effectLst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A service providing researchers dedicated access to computational and storage resources, as well as other facilities needed to run scientific applications.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992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WP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75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SA1 Partners and effort</a:t>
            </a:r>
            <a:endParaRPr lang="en-GB" dirty="0"/>
          </a:p>
        </p:txBody>
      </p:sp>
      <p:sp>
        <p:nvSpPr>
          <p:cNvPr id="11" name="TextBox 7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GB" sz="1800" b="1" dirty="0"/>
              <a:t>9</a:t>
            </a:r>
            <a:r>
              <a:rPr lang="en-GB" sz="1800" b="1" dirty="0" smtClean="0"/>
              <a:t> Participants</a:t>
            </a:r>
            <a:endParaRPr lang="en-GB" sz="1400" b="1" dirty="0"/>
          </a:p>
          <a:p>
            <a:endParaRPr lang="en-GB" sz="1600" b="1" dirty="0" smtClean="0"/>
          </a:p>
          <a:p>
            <a:r>
              <a:rPr lang="en-GB" sz="1800" b="1" dirty="0" smtClean="0"/>
              <a:t>PY1 </a:t>
            </a:r>
            <a:r>
              <a:rPr lang="en-GB" sz="1800" b="1" dirty="0"/>
              <a:t>effort</a:t>
            </a:r>
          </a:p>
          <a:p>
            <a:pPr lvl="1"/>
            <a:r>
              <a:rPr lang="en-GB" sz="1600" b="1" dirty="0" smtClean="0"/>
              <a:t>42 </a:t>
            </a:r>
            <a:r>
              <a:rPr lang="en-GB" sz="1600" b="1" dirty="0"/>
              <a:t>PMs</a:t>
            </a:r>
          </a:p>
          <a:p>
            <a:pPr lvl="1"/>
            <a:endParaRPr lang="en-GB" sz="1600" b="1" dirty="0"/>
          </a:p>
          <a:p>
            <a:r>
              <a:rPr lang="en-GB" sz="1800" b="1" dirty="0"/>
              <a:t>Project Total effort</a:t>
            </a:r>
          </a:p>
          <a:p>
            <a:pPr lvl="1"/>
            <a:r>
              <a:rPr lang="en-US" sz="1600" b="1" dirty="0" smtClean="0"/>
              <a:t>106 </a:t>
            </a:r>
            <a:r>
              <a:rPr lang="en-US" sz="1600" b="1" dirty="0"/>
              <a:t>PMs</a:t>
            </a:r>
          </a:p>
          <a:p>
            <a:pPr lvl="1"/>
            <a:r>
              <a:rPr lang="en-US" sz="1600" b="1" dirty="0" smtClean="0"/>
              <a:t>3.5 </a:t>
            </a:r>
            <a:r>
              <a:rPr lang="en-US" sz="1600" b="1" dirty="0"/>
              <a:t>FTEs</a:t>
            </a:r>
            <a:endParaRPr lang="en-GB" sz="1600" b="1" dirty="0"/>
          </a:p>
          <a:p>
            <a:pPr marL="285750" indent="-285750">
              <a:buFontTx/>
              <a:buChar char="-"/>
            </a:pPr>
            <a:endParaRPr lang="en-GB" sz="1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SA1 Operations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679270"/>
              </p:ext>
            </p:extLst>
          </p:nvPr>
        </p:nvGraphicFramePr>
        <p:xfrm>
          <a:off x="3059832" y="1268760"/>
          <a:ext cx="5832648" cy="1583902"/>
        </p:xfrm>
        <a:graphic>
          <a:graphicData uri="http://schemas.openxmlformats.org/drawingml/2006/table">
            <a:tbl>
              <a:tblPr/>
              <a:tblGrid>
                <a:gridCol w="795361"/>
                <a:gridCol w="3093071"/>
                <a:gridCol w="1944216"/>
              </a:tblGrid>
              <a:tr h="388399">
                <a:tc>
                  <a:txBody>
                    <a:bodyPr/>
                    <a:lstStyle/>
                    <a:p>
                      <a:pPr algn="l" fontAlgn="b"/>
                      <a:r>
                        <a:rPr lang="ro-RO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SA1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Task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Leader / Partner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88399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SA1.1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Operations Coordination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Peter Solagna / EGI.eu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6768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SA1.2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Development of Security Operations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David Kelsey / STFC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768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SA1.3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Integration, Deployment of Grid and Cloud Platforms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Peter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Solagna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 EGI.eu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4864005"/>
              </p:ext>
            </p:extLst>
          </p:nvPr>
        </p:nvGraphicFramePr>
        <p:xfrm>
          <a:off x="3059832" y="2780928"/>
          <a:ext cx="4902200" cy="321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6339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SA1 </a:t>
            </a:r>
            <a:r>
              <a:rPr lang="en-GB" dirty="0"/>
              <a:t>(</a:t>
            </a:r>
            <a:r>
              <a:rPr lang="en-GB" dirty="0" smtClean="0"/>
              <a:t>WP5) </a:t>
            </a:r>
            <a:r>
              <a:rPr lang="en-GB" dirty="0"/>
              <a:t>objectives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076289"/>
              </p:ext>
            </p:extLst>
          </p:nvPr>
        </p:nvGraphicFramePr>
        <p:xfrm>
          <a:off x="467544" y="1115966"/>
          <a:ext cx="8208912" cy="4973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6552728"/>
              </a:tblGrid>
              <a:tr h="36004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Tasks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Task Objectives</a:t>
                      </a:r>
                      <a:endParaRPr lang="en-GB" sz="2000" dirty="0"/>
                    </a:p>
                  </a:txBody>
                  <a:tcPr/>
                </a:tc>
              </a:tr>
              <a:tr h="241207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TSA1.1</a:t>
                      </a:r>
                      <a:r>
                        <a:rPr lang="en-GB" sz="1400" baseline="0" dirty="0" smtClean="0"/>
                        <a:t> Operations coordination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Coordinate the operational activities of the EGI</a:t>
                      </a:r>
                      <a:r>
                        <a:rPr lang="en-GB" baseline="0" dirty="0" smtClean="0"/>
                        <a:t> production </a:t>
                      </a:r>
                      <a:r>
                        <a:rPr lang="en-GB" baseline="0" dirty="0" smtClean="0"/>
                        <a:t>infrastructure.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600" baseline="0" dirty="0" smtClean="0"/>
                        <a:t>Supplier Federation members Relations Management (SFRM)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600" baseline="0" dirty="0" smtClean="0"/>
                        <a:t>Capacity Management (CAP)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600" baseline="0" dirty="0" smtClean="0"/>
                        <a:t>Service Availability and Continuity Management (SACM)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600" baseline="0" dirty="0" smtClean="0"/>
                        <a:t>Incident, Service Request and Problem Management (ISRM, PM)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600" baseline="0" dirty="0" smtClean="0"/>
                        <a:t>Configuration Management (CONFM)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600" baseline="0" dirty="0" smtClean="0"/>
                        <a:t>Change and Release Management (CHM, RDM)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</a:tr>
              <a:tr h="121990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TSA1.2</a:t>
                      </a:r>
                      <a:r>
                        <a:rPr lang="en-GB" sz="1400" baseline="0" dirty="0" smtClean="0"/>
                        <a:t> Development of security operations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Evolve the security activities in EGI to support the new technologies and resource provisioning paradigms, maintaining a secure and trustworthy infrastructure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security management (ISM)</a:t>
                      </a:r>
                      <a:endParaRPr lang="en-US" sz="1600" dirty="0" smtClean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TSA1.3</a:t>
                      </a:r>
                      <a:r>
                        <a:rPr lang="en-GB" sz="1400" baseline="0" dirty="0" smtClean="0"/>
                        <a:t> Integration, deployment of grid and cloud platforms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Integrate and deploy platforms on cloud and grid resources to support new use cases for the existing and new EGI users. 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18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Infrastructure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139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Federated operations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grpSp>
        <p:nvGrpSpPr>
          <p:cNvPr id="40" name="Group 39"/>
          <p:cNvGrpSpPr/>
          <p:nvPr/>
        </p:nvGrpSpPr>
        <p:grpSpPr>
          <a:xfrm>
            <a:off x="1331640" y="3356992"/>
            <a:ext cx="1512168" cy="2520280"/>
            <a:chOff x="5796136" y="3356992"/>
            <a:chExt cx="1296144" cy="2520280"/>
          </a:xfrm>
        </p:grpSpPr>
        <p:sp>
          <p:nvSpPr>
            <p:cNvPr id="42" name="Rounded Rectangle 41"/>
            <p:cNvSpPr/>
            <p:nvPr/>
          </p:nvSpPr>
          <p:spPr>
            <a:xfrm>
              <a:off x="5940152" y="3501008"/>
              <a:ext cx="1152128" cy="23762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lvl="1" algn="ctr"/>
              <a:r>
                <a:rPr lang="en-US" sz="900" dirty="0" smtClean="0"/>
                <a:t>National Infrastructure</a:t>
              </a:r>
              <a:endParaRPr lang="en-US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5796136" y="3356992"/>
              <a:ext cx="792088" cy="50405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Operations Centre</a:t>
              </a:r>
              <a:endParaRPr lang="en-US" sz="900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6084168" y="4365104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6084168" y="4869160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6516216" y="4581128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cxnSp>
          <p:nvCxnSpPr>
            <p:cNvPr id="48" name="Elbow Connector 47"/>
            <p:cNvCxnSpPr>
              <a:stCxn id="47" idx="0"/>
              <a:endCxn id="43" idx="3"/>
            </p:cNvCxnSpPr>
            <p:nvPr/>
          </p:nvCxnSpPr>
          <p:spPr>
            <a:xfrm rot="16200000" flipV="1">
              <a:off x="6192180" y="4005064"/>
              <a:ext cx="972108" cy="18002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Elbow Connector 48"/>
            <p:cNvCxnSpPr>
              <a:stCxn id="44" idx="0"/>
            </p:cNvCxnSpPr>
            <p:nvPr/>
          </p:nvCxnSpPr>
          <p:spPr>
            <a:xfrm rot="16200000" flipV="1">
              <a:off x="5994158" y="4023066"/>
              <a:ext cx="504056" cy="180020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2987824" y="3356992"/>
            <a:ext cx="1512168" cy="2520280"/>
            <a:chOff x="5796136" y="3356992"/>
            <a:chExt cx="1296144" cy="2520280"/>
          </a:xfrm>
        </p:grpSpPr>
        <p:sp>
          <p:nvSpPr>
            <p:cNvPr id="53" name="Rounded Rectangle 52"/>
            <p:cNvSpPr/>
            <p:nvPr/>
          </p:nvSpPr>
          <p:spPr>
            <a:xfrm>
              <a:off x="5940152" y="3501008"/>
              <a:ext cx="1152128" cy="23762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lvl="1" algn="ctr"/>
              <a:r>
                <a:rPr lang="en-US" sz="900" dirty="0" smtClean="0"/>
                <a:t>National Infrastructure</a:t>
              </a:r>
              <a:endParaRPr lang="en-US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5796136" y="3356992"/>
              <a:ext cx="792088" cy="50405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Operations Centre</a:t>
              </a:r>
              <a:endParaRPr lang="en-US" sz="900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6084168" y="4365104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6084168" y="4869160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6516216" y="4581128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cxnSp>
          <p:nvCxnSpPr>
            <p:cNvPr id="58" name="Elbow Connector 57"/>
            <p:cNvCxnSpPr>
              <a:stCxn id="57" idx="0"/>
              <a:endCxn id="54" idx="3"/>
            </p:cNvCxnSpPr>
            <p:nvPr/>
          </p:nvCxnSpPr>
          <p:spPr>
            <a:xfrm rot="16200000" flipV="1">
              <a:off x="6192180" y="4005064"/>
              <a:ext cx="972108" cy="18002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Elbow Connector 59"/>
            <p:cNvCxnSpPr>
              <a:stCxn id="55" idx="0"/>
            </p:cNvCxnSpPr>
            <p:nvPr/>
          </p:nvCxnSpPr>
          <p:spPr>
            <a:xfrm rot="16200000" flipV="1">
              <a:off x="5994158" y="4023066"/>
              <a:ext cx="504056" cy="180020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Rounded Rectangle 60"/>
          <p:cNvSpPr/>
          <p:nvPr/>
        </p:nvSpPr>
        <p:spPr>
          <a:xfrm>
            <a:off x="1331640" y="2276872"/>
            <a:ext cx="1512168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OMB</a:t>
            </a:r>
            <a:endParaRPr lang="en-US" dirty="0"/>
          </a:p>
        </p:txBody>
      </p:sp>
      <p:sp>
        <p:nvSpPr>
          <p:cNvPr id="62" name="Rounded Rectangle 61"/>
          <p:cNvSpPr/>
          <p:nvPr/>
        </p:nvSpPr>
        <p:spPr>
          <a:xfrm>
            <a:off x="2915816" y="2276872"/>
            <a:ext cx="1512168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services</a:t>
            </a:r>
            <a:endParaRPr lang="en-US" dirty="0"/>
          </a:p>
        </p:txBody>
      </p:sp>
      <p:cxnSp>
        <p:nvCxnSpPr>
          <p:cNvPr id="63" name="Straight Arrow Connector 62"/>
          <p:cNvCxnSpPr>
            <a:stCxn id="43" idx="0"/>
            <a:endCxn id="61" idx="2"/>
          </p:cNvCxnSpPr>
          <p:nvPr/>
        </p:nvCxnSpPr>
        <p:spPr>
          <a:xfrm flipV="1">
            <a:off x="1793692" y="2780928"/>
            <a:ext cx="294032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4" idx="0"/>
          </p:cNvCxnSpPr>
          <p:nvPr/>
        </p:nvCxnSpPr>
        <p:spPr>
          <a:xfrm flipH="1" flipV="1">
            <a:off x="2267744" y="2780928"/>
            <a:ext cx="1182132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57" idx="3"/>
            <a:endCxn id="62" idx="3"/>
          </p:cNvCxnSpPr>
          <p:nvPr/>
        </p:nvCxnSpPr>
        <p:spPr>
          <a:xfrm flipV="1">
            <a:off x="4415982" y="2528900"/>
            <a:ext cx="12002" cy="2268252"/>
          </a:xfrm>
          <a:prstGeom prst="bentConnector3">
            <a:avLst>
              <a:gd name="adj1" fmla="val 2004683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827584" y="1484784"/>
            <a:ext cx="6624736" cy="2304256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1200" dirty="0" smtClean="0"/>
              <a:t>Operations Coordination TSA1.1</a:t>
            </a:r>
            <a:endParaRPr lang="en-US" sz="1200" dirty="0"/>
          </a:p>
        </p:txBody>
      </p:sp>
      <p:grpSp>
        <p:nvGrpSpPr>
          <p:cNvPr id="69" name="Group 68"/>
          <p:cNvGrpSpPr/>
          <p:nvPr/>
        </p:nvGrpSpPr>
        <p:grpSpPr>
          <a:xfrm>
            <a:off x="4572000" y="3356992"/>
            <a:ext cx="1440160" cy="2520280"/>
            <a:chOff x="5796136" y="3356992"/>
            <a:chExt cx="1296144" cy="2520280"/>
          </a:xfrm>
        </p:grpSpPr>
        <p:sp>
          <p:nvSpPr>
            <p:cNvPr id="71" name="Rounded Rectangle 70"/>
            <p:cNvSpPr/>
            <p:nvPr/>
          </p:nvSpPr>
          <p:spPr>
            <a:xfrm>
              <a:off x="5940152" y="3501008"/>
              <a:ext cx="1152128" cy="23762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lvl="1" algn="ctr"/>
              <a:r>
                <a:rPr lang="en-US" sz="900" dirty="0" smtClean="0"/>
                <a:t>EIRO</a:t>
              </a:r>
              <a:endParaRPr lang="en-US" dirty="0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5796136" y="3356992"/>
              <a:ext cx="792088" cy="50405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Operations Centre</a:t>
              </a:r>
              <a:endParaRPr lang="en-US" sz="900" dirty="0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6084168" y="4365104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6084168" y="4869160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6516216" y="4581128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cxnSp>
          <p:nvCxnSpPr>
            <p:cNvPr id="79" name="Elbow Connector 78"/>
            <p:cNvCxnSpPr>
              <a:stCxn id="78" idx="0"/>
              <a:endCxn id="73" idx="3"/>
            </p:cNvCxnSpPr>
            <p:nvPr/>
          </p:nvCxnSpPr>
          <p:spPr>
            <a:xfrm rot="16200000" flipV="1">
              <a:off x="6192180" y="4005064"/>
              <a:ext cx="972108" cy="18002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Elbow Connector 79"/>
            <p:cNvCxnSpPr>
              <a:stCxn id="74" idx="0"/>
            </p:cNvCxnSpPr>
            <p:nvPr/>
          </p:nvCxnSpPr>
          <p:spPr>
            <a:xfrm rot="16200000" flipV="1">
              <a:off x="5994158" y="4023066"/>
              <a:ext cx="504056" cy="180020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1" name="Straight Arrow Connector 80"/>
          <p:cNvCxnSpPr>
            <a:stCxn id="73" idx="0"/>
          </p:cNvCxnSpPr>
          <p:nvPr/>
        </p:nvCxnSpPr>
        <p:spPr>
          <a:xfrm flipH="1" flipV="1">
            <a:off x="2771800" y="2780928"/>
            <a:ext cx="2240249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6012160" y="3356992"/>
            <a:ext cx="1440160" cy="2520280"/>
            <a:chOff x="5796136" y="3356992"/>
            <a:chExt cx="1296144" cy="2520280"/>
          </a:xfrm>
        </p:grpSpPr>
        <p:sp>
          <p:nvSpPr>
            <p:cNvPr id="84" name="Rounded Rectangle 83"/>
            <p:cNvSpPr/>
            <p:nvPr/>
          </p:nvSpPr>
          <p:spPr>
            <a:xfrm>
              <a:off x="5940152" y="3501008"/>
              <a:ext cx="1152128" cy="23762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lvl="1" algn="ctr"/>
              <a:r>
                <a:rPr lang="en-US" sz="900" dirty="0" smtClean="0"/>
                <a:t>Research Infrastructure</a:t>
              </a:r>
              <a:endParaRPr lang="en-US" dirty="0"/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5796136" y="3356992"/>
              <a:ext cx="792088" cy="50405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Operations Centre</a:t>
              </a:r>
              <a:endParaRPr lang="en-US" sz="900" dirty="0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6084168" y="4365104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6084168" y="4869160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6516216" y="4581128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cxnSp>
          <p:nvCxnSpPr>
            <p:cNvPr id="89" name="Elbow Connector 88"/>
            <p:cNvCxnSpPr>
              <a:stCxn id="88" idx="0"/>
              <a:endCxn id="85" idx="3"/>
            </p:cNvCxnSpPr>
            <p:nvPr/>
          </p:nvCxnSpPr>
          <p:spPr>
            <a:xfrm rot="16200000" flipV="1">
              <a:off x="6192180" y="4005064"/>
              <a:ext cx="972108" cy="18002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Elbow Connector 89"/>
            <p:cNvCxnSpPr>
              <a:stCxn id="86" idx="0"/>
            </p:cNvCxnSpPr>
            <p:nvPr/>
          </p:nvCxnSpPr>
          <p:spPr>
            <a:xfrm rot="16200000" flipV="1">
              <a:off x="5994158" y="4023066"/>
              <a:ext cx="504056" cy="180020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1" name="Elbow Connector 90"/>
          <p:cNvCxnSpPr>
            <a:stCxn id="88" idx="3"/>
          </p:cNvCxnSpPr>
          <p:nvPr/>
        </p:nvCxnSpPr>
        <p:spPr>
          <a:xfrm flipH="1" flipV="1">
            <a:off x="4427984" y="2420888"/>
            <a:ext cx="2944327" cy="2376264"/>
          </a:xfrm>
          <a:prstGeom prst="bentConnector3">
            <a:avLst>
              <a:gd name="adj1" fmla="val -7764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61" idx="3"/>
          </p:cNvCxnSpPr>
          <p:nvPr/>
        </p:nvCxnSpPr>
        <p:spPr>
          <a:xfrm flipH="1" flipV="1">
            <a:off x="2843808" y="2528900"/>
            <a:ext cx="3608402" cy="8280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ounded Rectangular Callout 7"/>
          <p:cNvSpPr/>
          <p:nvPr/>
        </p:nvSpPr>
        <p:spPr>
          <a:xfrm>
            <a:off x="395536" y="4149080"/>
            <a:ext cx="864096" cy="1008112"/>
          </a:xfrm>
          <a:prstGeom prst="wedgeRoundRectCallout">
            <a:avLst>
              <a:gd name="adj1" fmla="val 108910"/>
              <a:gd name="adj2" fmla="val -2314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21088"/>
            <a:ext cx="22533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2" name="Group 51"/>
          <p:cNvGrpSpPr/>
          <p:nvPr/>
        </p:nvGrpSpPr>
        <p:grpSpPr>
          <a:xfrm>
            <a:off x="539552" y="4581128"/>
            <a:ext cx="648072" cy="601781"/>
            <a:chOff x="1547664" y="1772816"/>
            <a:chExt cx="1584176" cy="1422010"/>
          </a:xfrm>
        </p:grpSpPr>
        <p:pic>
          <p:nvPicPr>
            <p:cNvPr id="59" name="Picture 58" descr="shared1600.png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2132856"/>
              <a:ext cx="1584176" cy="1061970"/>
            </a:xfrm>
            <a:prstGeom prst="rect">
              <a:avLst/>
            </a:prstGeom>
          </p:spPr>
        </p:pic>
        <p:pic>
          <p:nvPicPr>
            <p:cNvPr id="64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1772816"/>
              <a:ext cx="576263" cy="1104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08215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Level Agreement framework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grpSp>
        <p:nvGrpSpPr>
          <p:cNvPr id="40" name="Group 39"/>
          <p:cNvGrpSpPr/>
          <p:nvPr/>
        </p:nvGrpSpPr>
        <p:grpSpPr>
          <a:xfrm>
            <a:off x="3707904" y="2780928"/>
            <a:ext cx="2376264" cy="3384376"/>
            <a:chOff x="5796136" y="3356992"/>
            <a:chExt cx="1296144" cy="2520280"/>
          </a:xfrm>
        </p:grpSpPr>
        <p:sp>
          <p:nvSpPr>
            <p:cNvPr id="42" name="Rounded Rectangle 41"/>
            <p:cNvSpPr/>
            <p:nvPr/>
          </p:nvSpPr>
          <p:spPr>
            <a:xfrm>
              <a:off x="5940152" y="3501008"/>
              <a:ext cx="1152128" cy="23762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lvl="1" algn="ctr"/>
              <a:r>
                <a:rPr lang="en-US" sz="900" dirty="0" smtClean="0"/>
                <a:t>National Infrastructure</a:t>
              </a:r>
              <a:endParaRPr lang="en-US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5796136" y="3356992"/>
              <a:ext cx="792088" cy="50405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Operations Centre</a:t>
              </a:r>
              <a:endParaRPr lang="en-US" sz="900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6084168" y="4751189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6084168" y="5255246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6516216" y="4967214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cxnSp>
          <p:nvCxnSpPr>
            <p:cNvPr id="48" name="Elbow Connector 47"/>
            <p:cNvCxnSpPr>
              <a:stCxn id="47" idx="0"/>
              <a:endCxn id="43" idx="3"/>
            </p:cNvCxnSpPr>
            <p:nvPr/>
          </p:nvCxnSpPr>
          <p:spPr>
            <a:xfrm rot="16200000" flipV="1">
              <a:off x="5999137" y="4198107"/>
              <a:ext cx="1358194" cy="180021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Rounded Rectangle 60"/>
          <p:cNvSpPr/>
          <p:nvPr/>
        </p:nvSpPr>
        <p:spPr>
          <a:xfrm>
            <a:off x="2339752" y="1844824"/>
            <a:ext cx="1512168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EGI</a:t>
            </a:r>
            <a:r>
              <a:rPr lang="en-US" dirty="0" smtClean="0"/>
              <a:t> </a:t>
            </a:r>
            <a:r>
              <a:rPr lang="en-US" sz="1600" dirty="0" smtClean="0"/>
              <a:t>Foundation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2" name="Rounded Rectangle 61"/>
          <p:cNvSpPr/>
          <p:nvPr/>
        </p:nvSpPr>
        <p:spPr>
          <a:xfrm>
            <a:off x="6372200" y="1844824"/>
            <a:ext cx="1512168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services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5076056" y="3645024"/>
            <a:ext cx="720080" cy="936104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RC</a:t>
            </a:r>
            <a:br>
              <a:rPr lang="en-US" dirty="0" smtClean="0"/>
            </a:br>
            <a:r>
              <a:rPr lang="en-US" dirty="0" smtClean="0"/>
              <a:t>OLA</a:t>
            </a:r>
            <a:endParaRPr lang="en-US" dirty="0"/>
          </a:p>
        </p:txBody>
      </p:sp>
      <p:cxnSp>
        <p:nvCxnSpPr>
          <p:cNvPr id="65" name="Elbow Connector 64"/>
          <p:cNvCxnSpPr>
            <a:stCxn id="43" idx="1"/>
            <a:endCxn id="61" idx="1"/>
          </p:cNvCxnSpPr>
          <p:nvPr/>
        </p:nvCxnSpPr>
        <p:spPr>
          <a:xfrm rot="10800000">
            <a:off x="2339752" y="2096852"/>
            <a:ext cx="1368152" cy="1022514"/>
          </a:xfrm>
          <a:prstGeom prst="bentConnector3">
            <a:avLst>
              <a:gd name="adj1" fmla="val 11670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Folded Corner 69"/>
          <p:cNvSpPr/>
          <p:nvPr/>
        </p:nvSpPr>
        <p:spPr>
          <a:xfrm>
            <a:off x="1979712" y="2708920"/>
            <a:ext cx="720080" cy="936104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RP</a:t>
            </a:r>
            <a:br>
              <a:rPr lang="en-US" dirty="0" smtClean="0"/>
            </a:br>
            <a:r>
              <a:rPr lang="en-US" dirty="0" smtClean="0"/>
              <a:t>OLA</a:t>
            </a:r>
            <a:endParaRPr lang="en-US" dirty="0"/>
          </a:p>
        </p:txBody>
      </p:sp>
      <p:cxnSp>
        <p:nvCxnSpPr>
          <p:cNvPr id="75" name="Elbow Connector 74"/>
          <p:cNvCxnSpPr>
            <a:stCxn id="62" idx="1"/>
            <a:endCxn id="61" idx="3"/>
          </p:cNvCxnSpPr>
          <p:nvPr/>
        </p:nvCxnSpPr>
        <p:spPr>
          <a:xfrm rot="10800000">
            <a:off x="3851920" y="2096852"/>
            <a:ext cx="2520280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Folded Corner 75"/>
          <p:cNvSpPr/>
          <p:nvPr/>
        </p:nvSpPr>
        <p:spPr>
          <a:xfrm>
            <a:off x="4932040" y="1628800"/>
            <a:ext cx="720080" cy="936104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Core Services</a:t>
            </a:r>
            <a:br>
              <a:rPr lang="en-US" sz="1200" dirty="0" smtClean="0"/>
            </a:br>
            <a:r>
              <a:rPr lang="en-US" sz="1200" dirty="0" smtClean="0"/>
              <a:t>OLA</a:t>
            </a:r>
            <a:endParaRPr lang="en-US" sz="1200" dirty="0"/>
          </a:p>
        </p:txBody>
      </p:sp>
      <p:sp>
        <p:nvSpPr>
          <p:cNvPr id="93" name="Folded Corner 92"/>
          <p:cNvSpPr/>
          <p:nvPr/>
        </p:nvSpPr>
        <p:spPr>
          <a:xfrm>
            <a:off x="2915816" y="2276872"/>
            <a:ext cx="648072" cy="648072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EGI</a:t>
            </a:r>
            <a:br>
              <a:rPr lang="en-US" dirty="0" smtClean="0"/>
            </a:br>
            <a:r>
              <a:rPr lang="en-US" dirty="0" smtClean="0"/>
              <a:t>SLA</a:t>
            </a:r>
            <a:endParaRPr lang="en-US" dirty="0"/>
          </a:p>
        </p:txBody>
      </p:sp>
      <p:cxnSp>
        <p:nvCxnSpPr>
          <p:cNvPr id="15" name="Elbow Connector 14"/>
          <p:cNvCxnSpPr>
            <a:stCxn id="93" idx="2"/>
            <a:endCxn id="44" idx="1"/>
          </p:cNvCxnSpPr>
          <p:nvPr/>
        </p:nvCxnSpPr>
        <p:spPr>
          <a:xfrm rot="16200000" flipH="1">
            <a:off x="2728767" y="3436028"/>
            <a:ext cx="2018281" cy="99611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93" idx="3"/>
            <a:endCxn id="43" idx="0"/>
          </p:cNvCxnSpPr>
          <p:nvPr/>
        </p:nvCxnSpPr>
        <p:spPr>
          <a:xfrm>
            <a:off x="3563888" y="2600908"/>
            <a:ext cx="870097" cy="18002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5364088" y="3429000"/>
            <a:ext cx="1296144" cy="692696"/>
            <a:chOff x="323528" y="4581128"/>
            <a:chExt cx="1296144" cy="692696"/>
          </a:xfrm>
        </p:grpSpPr>
        <p:pic>
          <p:nvPicPr>
            <p:cNvPr id="18" name="Picture 17" descr="hand-with-magnifying-glass.jpg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3021" b="96771" l="10000" r="93828">
                          <a14:foregroundMark x1="35625" y1="44063" x2="35625" y2="44063"/>
                          <a14:foregroundMark x1="27656" y1="18229" x2="27656" y2="18229"/>
                          <a14:foregroundMark x1="47734" y1="52188" x2="47734" y2="52188"/>
                          <a14:foregroundMark x1="70469" y1="74479" x2="70469" y2="7447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4581128"/>
              <a:ext cx="923594" cy="692696"/>
            </a:xfrm>
            <a:prstGeom prst="rect">
              <a:avLst/>
            </a:prstGeom>
          </p:spPr>
        </p:pic>
        <p:sp>
          <p:nvSpPr>
            <p:cNvPr id="19" name="Rounded Rectangle 18"/>
            <p:cNvSpPr/>
            <p:nvPr/>
          </p:nvSpPr>
          <p:spPr>
            <a:xfrm>
              <a:off x="1043608" y="5013176"/>
              <a:ext cx="576064" cy="216024"/>
            </a:xfrm>
            <a:prstGeom prst="roundRect">
              <a:avLst/>
            </a:prstGeom>
            <a:solidFill>
              <a:srgbClr val="16416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TSA1.1</a:t>
              </a:r>
              <a:endParaRPr lang="en-US" sz="600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339752" y="2924944"/>
            <a:ext cx="1296144" cy="692696"/>
            <a:chOff x="323528" y="4581128"/>
            <a:chExt cx="1296144" cy="692696"/>
          </a:xfrm>
        </p:grpSpPr>
        <p:pic>
          <p:nvPicPr>
            <p:cNvPr id="95" name="Picture 94" descr="hand-with-magnifying-glass.jpg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021" b="96771" l="10000" r="93828">
                          <a14:foregroundMark x1="35625" y1="44063" x2="35625" y2="44063"/>
                          <a14:foregroundMark x1="27656" y1="18229" x2="27656" y2="18229"/>
                          <a14:foregroundMark x1="47734" y1="52188" x2="47734" y2="52188"/>
                          <a14:foregroundMark x1="70469" y1="74479" x2="70469" y2="7447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4581128"/>
              <a:ext cx="923594" cy="692696"/>
            </a:xfrm>
            <a:prstGeom prst="rect">
              <a:avLst/>
            </a:prstGeom>
          </p:spPr>
        </p:pic>
        <p:sp>
          <p:nvSpPr>
            <p:cNvPr id="96" name="Rounded Rectangle 95"/>
            <p:cNvSpPr/>
            <p:nvPr/>
          </p:nvSpPr>
          <p:spPr>
            <a:xfrm>
              <a:off x="1043608" y="5013176"/>
              <a:ext cx="576064" cy="216024"/>
            </a:xfrm>
            <a:prstGeom prst="roundRect">
              <a:avLst/>
            </a:prstGeom>
            <a:solidFill>
              <a:srgbClr val="16416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TSA1.1</a:t>
              </a:r>
              <a:endParaRPr lang="en-US" sz="600" dirty="0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220072" y="2132856"/>
            <a:ext cx="1296144" cy="692696"/>
            <a:chOff x="323528" y="4581128"/>
            <a:chExt cx="1296144" cy="692696"/>
          </a:xfrm>
        </p:grpSpPr>
        <p:pic>
          <p:nvPicPr>
            <p:cNvPr id="98" name="Picture 97" descr="hand-with-magnifying-glass.jpg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3021" b="96771" l="10000" r="93828">
                          <a14:foregroundMark x1="35625" y1="44063" x2="35625" y2="44063"/>
                          <a14:foregroundMark x1="27656" y1="18229" x2="27656" y2="18229"/>
                          <a14:foregroundMark x1="47734" y1="52188" x2="47734" y2="52188"/>
                          <a14:foregroundMark x1="70469" y1="74479" x2="70469" y2="7447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4581128"/>
              <a:ext cx="923594" cy="692696"/>
            </a:xfrm>
            <a:prstGeom prst="rect">
              <a:avLst/>
            </a:prstGeom>
          </p:spPr>
        </p:pic>
        <p:sp>
          <p:nvSpPr>
            <p:cNvPr id="99" name="Rounded Rectangle 98"/>
            <p:cNvSpPr/>
            <p:nvPr/>
          </p:nvSpPr>
          <p:spPr>
            <a:xfrm>
              <a:off x="1043608" y="5013176"/>
              <a:ext cx="576064" cy="216024"/>
            </a:xfrm>
            <a:prstGeom prst="roundRect">
              <a:avLst/>
            </a:prstGeom>
            <a:solidFill>
              <a:srgbClr val="16416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TSA1.1</a:t>
              </a:r>
              <a:endParaRPr lang="en-US" sz="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41418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0" grpId="0" animBg="1"/>
      <p:bldP spid="76" grpId="0" animBg="1"/>
      <p:bldP spid="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 Throughput </a:t>
            </a:r>
            <a:r>
              <a:rPr lang="en-US" dirty="0" smtClean="0"/>
              <a:t>computing (</a:t>
            </a:r>
            <a:r>
              <a:rPr lang="en-US" dirty="0"/>
              <a:t>HTC) </a:t>
            </a:r>
            <a:endParaRPr lang="nl-NL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491270"/>
              </p:ext>
            </p:extLst>
          </p:nvPr>
        </p:nvGraphicFramePr>
        <p:xfrm>
          <a:off x="1039613" y="1772816"/>
          <a:ext cx="2890520" cy="771143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089660"/>
                <a:gridCol w="900430"/>
                <a:gridCol w="900430"/>
              </a:tblGrid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pc="0" dirty="0">
                          <a:effectLst/>
                        </a:rPr>
                        <a:t>Year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pc="0">
                          <a:effectLst/>
                        </a:rPr>
                        <a:t>Logical cores</a:t>
                      </a:r>
                      <a:endParaRPr lang="nl-NL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pc="0">
                          <a:effectLst/>
                        </a:rPr>
                        <a:t>Increase</a:t>
                      </a:r>
                      <a:endParaRPr lang="nl-NL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pc="0">
                          <a:effectLst/>
                        </a:rPr>
                        <a:t>2014-12</a:t>
                      </a:r>
                      <a:endParaRPr lang="nl-NL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pc="0">
                          <a:effectLst/>
                        </a:rPr>
                        <a:t>527248</a:t>
                      </a:r>
                      <a:endParaRPr lang="nl-NL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pc="0" dirty="0">
                          <a:effectLst/>
                        </a:rPr>
                        <a:t>+</a:t>
                      </a:r>
                      <a:r>
                        <a:rPr lang="en-GB" sz="1100" spc="0" dirty="0" smtClean="0">
                          <a:effectLst/>
                        </a:rPr>
                        <a:t>21%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pc="0" dirty="0">
                          <a:effectLst/>
                        </a:rPr>
                        <a:t>2016-02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pc="0" dirty="0">
                          <a:effectLst/>
                        </a:rPr>
                        <a:t>599671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+</a:t>
                      </a:r>
                      <a:r>
                        <a:rPr lang="en-GB" sz="1100" spc="10" dirty="0" smtClean="0">
                          <a:effectLst/>
                        </a:rPr>
                        <a:t>14%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pc="0" dirty="0">
                          <a:effectLst/>
                        </a:rPr>
                        <a:t>2017-07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pc="0" dirty="0">
                          <a:effectLst/>
                        </a:rPr>
                        <a:t>731824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 smtClean="0">
                          <a:effectLst/>
                        </a:rPr>
                        <a:t>+22%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448818"/>
            <a:ext cx="4215859" cy="259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15611"/>
              </p:ext>
            </p:extLst>
          </p:nvPr>
        </p:nvGraphicFramePr>
        <p:xfrm>
          <a:off x="4739434" y="1772816"/>
          <a:ext cx="3288950" cy="81304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609600"/>
                <a:gridCol w="673100"/>
                <a:gridCol w="609600"/>
                <a:gridCol w="673100"/>
                <a:gridCol w="723550"/>
              </a:tblGrid>
              <a:tr h="203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Year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 dirty="0" smtClean="0">
                          <a:effectLst/>
                        </a:rPr>
                        <a:t>Disk (TB)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increment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 dirty="0" smtClean="0">
                          <a:effectLst/>
                        </a:rPr>
                        <a:t>Tape (TB)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increment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3262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2014-12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 dirty="0" smtClean="0">
                          <a:effectLst/>
                        </a:rPr>
                        <a:t>236.2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 dirty="0" smtClean="0">
                          <a:effectLst/>
                        </a:rPr>
                        <a:t>168.8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3262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 dirty="0">
                          <a:effectLst/>
                        </a:rPr>
                        <a:t>2016-02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 dirty="0" smtClean="0">
                          <a:effectLst/>
                        </a:rPr>
                        <a:t>264.2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 dirty="0">
                          <a:effectLst/>
                        </a:rPr>
                        <a:t>11,85%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 dirty="0" smtClean="0">
                          <a:effectLst/>
                        </a:rPr>
                        <a:t>239.8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42,06%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3262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2017-07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 dirty="0" smtClean="0">
                          <a:effectLst/>
                        </a:rPr>
                        <a:t>299.2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13,27%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 dirty="0" smtClean="0">
                          <a:effectLst/>
                        </a:rPr>
                        <a:t>346.4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 dirty="0">
                          <a:effectLst/>
                        </a:rPr>
                        <a:t>44,46%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532398"/>
              </p:ext>
            </p:extLst>
          </p:nvPr>
        </p:nvGraphicFramePr>
        <p:xfrm>
          <a:off x="395536" y="3429000"/>
          <a:ext cx="4194671" cy="2659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20479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16558</TotalTime>
  <Words>2015</Words>
  <Application>Microsoft Macintosh PowerPoint</Application>
  <PresentationFormat>On-screen Show (4:3)</PresentationFormat>
  <Paragraphs>462</Paragraphs>
  <Slides>30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EGI Engage powerpoint presentation v3.2</vt:lpstr>
      <vt:lpstr>EGI Powerpoint Presentation (body)</vt:lpstr>
      <vt:lpstr>EGI Powerpoint Presentation (closing)</vt:lpstr>
      <vt:lpstr>WP5  Operations</vt:lpstr>
      <vt:lpstr>Outline [customize as needed]</vt:lpstr>
      <vt:lpstr>WP Overview</vt:lpstr>
      <vt:lpstr>SA1 Partners and effort</vt:lpstr>
      <vt:lpstr>SA1 (WP5) objectives</vt:lpstr>
      <vt:lpstr>Infrastructure updates</vt:lpstr>
      <vt:lpstr>EGI Federated operations</vt:lpstr>
      <vt:lpstr>Operations Level Agreement framework</vt:lpstr>
      <vt:lpstr>High Throughput computing (HTC) </vt:lpstr>
      <vt:lpstr>HTC capacity consumption</vt:lpstr>
      <vt:lpstr>Federated cloud usage statistics</vt:lpstr>
      <vt:lpstr>Activities and Achievements</vt:lpstr>
      <vt:lpstr>Operations Centres coordination</vt:lpstr>
      <vt:lpstr>Services of the internal portfolio</vt:lpstr>
      <vt:lpstr>Core activities</vt:lpstr>
      <vt:lpstr>Software provisioning</vt:lpstr>
      <vt:lpstr>Software provisioning</vt:lpstr>
      <vt:lpstr>Major releases and supported platforms</vt:lpstr>
      <vt:lpstr>Support to the Fedcloud sites</vt:lpstr>
      <vt:lpstr>Security threat risks assessment</vt:lpstr>
      <vt:lpstr>Cloud services security challenge</vt:lpstr>
      <vt:lpstr>Security policies</vt:lpstr>
      <vt:lpstr>Collaborations with the international security community</vt:lpstr>
      <vt:lpstr>E-CEO Challenge integration in Fedcloud</vt:lpstr>
      <vt:lpstr>iMarine VRE integration with Federated cloud</vt:lpstr>
      <vt:lpstr>Use of Resources  and Issues</vt:lpstr>
      <vt:lpstr>Summary</vt:lpstr>
      <vt:lpstr>Summary</vt:lpstr>
      <vt:lpstr>Key exploitable results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WPX [name]</dc:title>
  <dc:creator>Malgorzata Krakowian</dc:creator>
  <cp:lastModifiedBy>Peter Solagna</cp:lastModifiedBy>
  <cp:revision>149</cp:revision>
  <dcterms:created xsi:type="dcterms:W3CDTF">2016-02-16T14:19:42Z</dcterms:created>
  <dcterms:modified xsi:type="dcterms:W3CDTF">2017-10-11T11:31:54Z</dcterms:modified>
</cp:coreProperties>
</file>