
<file path=[Content_Types].xml><?xml version="1.0" encoding="utf-8"?>
<Types xmlns="http://schemas.openxmlformats.org/package/2006/content-types">
  <Default Extension="xml" ContentType="application/xml"/>
  <Default Extension="jpeg" ContentType="image/jpeg"/>
  <Default Extension="jpg" ContentType="image/pn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1.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58"/>
  </p:notesMasterIdLst>
  <p:handoutMasterIdLst>
    <p:handoutMasterId r:id="rId59"/>
  </p:handoutMasterIdLst>
  <p:sldIdLst>
    <p:sldId id="280" r:id="rId4"/>
    <p:sldId id="291" r:id="rId5"/>
    <p:sldId id="437" r:id="rId6"/>
    <p:sldId id="438" r:id="rId7"/>
    <p:sldId id="298" r:id="rId8"/>
    <p:sldId id="385" r:id="rId9"/>
    <p:sldId id="311" r:id="rId10"/>
    <p:sldId id="429" r:id="rId11"/>
    <p:sldId id="383" r:id="rId12"/>
    <p:sldId id="433" r:id="rId13"/>
    <p:sldId id="436" r:id="rId14"/>
    <p:sldId id="395" r:id="rId15"/>
    <p:sldId id="396" r:id="rId16"/>
    <p:sldId id="397" r:id="rId17"/>
    <p:sldId id="398" r:id="rId18"/>
    <p:sldId id="399" r:id="rId19"/>
    <p:sldId id="400" r:id="rId20"/>
    <p:sldId id="402" r:id="rId21"/>
    <p:sldId id="434" r:id="rId22"/>
    <p:sldId id="312" r:id="rId23"/>
    <p:sldId id="405" r:id="rId24"/>
    <p:sldId id="411" r:id="rId25"/>
    <p:sldId id="410" r:id="rId26"/>
    <p:sldId id="406" r:id="rId27"/>
    <p:sldId id="407" r:id="rId28"/>
    <p:sldId id="408" r:id="rId29"/>
    <p:sldId id="409" r:id="rId30"/>
    <p:sldId id="313" r:id="rId31"/>
    <p:sldId id="412" r:id="rId32"/>
    <p:sldId id="413" r:id="rId33"/>
    <p:sldId id="415" r:id="rId34"/>
    <p:sldId id="416" r:id="rId35"/>
    <p:sldId id="417" r:id="rId36"/>
    <p:sldId id="418" r:id="rId37"/>
    <p:sldId id="430" r:id="rId38"/>
    <p:sldId id="314" r:id="rId39"/>
    <p:sldId id="421" r:id="rId40"/>
    <p:sldId id="380" r:id="rId41"/>
    <p:sldId id="419" r:id="rId42"/>
    <p:sldId id="420" r:id="rId43"/>
    <p:sldId id="422" r:id="rId44"/>
    <p:sldId id="424" r:id="rId45"/>
    <p:sldId id="425" r:id="rId46"/>
    <p:sldId id="426" r:id="rId47"/>
    <p:sldId id="427" r:id="rId48"/>
    <p:sldId id="428" r:id="rId49"/>
    <p:sldId id="299" r:id="rId50"/>
    <p:sldId id="304" r:id="rId51"/>
    <p:sldId id="300" r:id="rId52"/>
    <p:sldId id="306" r:id="rId53"/>
    <p:sldId id="309" r:id="rId54"/>
    <p:sldId id="297" r:id="rId55"/>
    <p:sldId id="310" r:id="rId56"/>
    <p:sldId id="284" r:id="rId5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266D91-0535-EA48-A8C6-C076554800FC}">
          <p14:sldIdLst>
            <p14:sldId id="280"/>
          </p14:sldIdLst>
        </p14:section>
        <p14:section name="Outline" id="{C4F791CD-6DF6-5944-A62C-E0B733AA566F}">
          <p14:sldIdLst>
            <p14:sldId id="291"/>
            <p14:sldId id="437"/>
            <p14:sldId id="438"/>
          </p14:sldIdLst>
        </p14:section>
        <p14:section name="WP Overview" id="{C23872B5-543F-E84F-ADF0-679EA60AC528}">
          <p14:sldIdLst>
            <p14:sldId id="298"/>
            <p14:sldId id="385"/>
            <p14:sldId id="311"/>
            <p14:sldId id="429"/>
            <p14:sldId id="383"/>
            <p14:sldId id="433"/>
            <p14:sldId id="436"/>
            <p14:sldId id="395"/>
            <p14:sldId id="396"/>
            <p14:sldId id="397"/>
            <p14:sldId id="398"/>
            <p14:sldId id="399"/>
            <p14:sldId id="400"/>
            <p14:sldId id="402"/>
            <p14:sldId id="434"/>
            <p14:sldId id="312"/>
            <p14:sldId id="405"/>
            <p14:sldId id="411"/>
            <p14:sldId id="410"/>
            <p14:sldId id="406"/>
            <p14:sldId id="407"/>
            <p14:sldId id="408"/>
            <p14:sldId id="409"/>
            <p14:sldId id="313"/>
            <p14:sldId id="412"/>
            <p14:sldId id="413"/>
            <p14:sldId id="415"/>
            <p14:sldId id="416"/>
            <p14:sldId id="417"/>
            <p14:sldId id="418"/>
            <p14:sldId id="430"/>
            <p14:sldId id="314"/>
            <p14:sldId id="421"/>
            <p14:sldId id="380"/>
            <p14:sldId id="419"/>
            <p14:sldId id="420"/>
            <p14:sldId id="422"/>
            <p14:sldId id="424"/>
            <p14:sldId id="425"/>
            <p14:sldId id="426"/>
            <p14:sldId id="427"/>
            <p14:sldId id="428"/>
          </p14:sldIdLst>
        </p14:section>
        <p14:section name="Actiities and Achievements" id="{190E6E2D-E55C-D84B-AF8E-3E0D254F7DD8}">
          <p14:sldIdLst>
            <p14:sldId id="299"/>
            <p14:sldId id="304"/>
          </p14:sldIdLst>
        </p14:section>
        <p14:section name="Use of Resources and Issues" id="{7EA3962A-78DF-7D45-8881-970387419203}">
          <p14:sldIdLst>
            <p14:sldId id="300"/>
            <p14:sldId id="306"/>
          </p14:sldIdLst>
        </p14:section>
        <p14:section name="Summary" id="{2C9C992D-DEB3-8D47-B277-C554A479B1D2}">
          <p14:sldIdLst>
            <p14:sldId id="309"/>
            <p14:sldId id="297"/>
            <p14:sldId id="310"/>
            <p14:sldId id="28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Viljo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7" autoAdjust="0"/>
    <p:restoredTop sz="86949" autoAdjust="0"/>
  </p:normalViewPr>
  <p:slideViewPr>
    <p:cSldViewPr showGuides="1">
      <p:cViewPr varScale="1">
        <p:scale>
          <a:sx n="109" d="100"/>
          <a:sy n="109" d="100"/>
        </p:scale>
        <p:origin x="-213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eline\Google%20Drive\EGI-InSPIRE-1-05-2010\04-Project%20Activity%20(inc.%20review)\Year%204-EC%20review\Committed_PM_for_EGI_Projec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626782928983519"/>
          <c:y val="0.0699503096093571"/>
          <c:w val="0.913518501118148"/>
          <c:h val="0.895826771653543"/>
        </c:manualLayout>
      </c:layout>
      <c:pie3DChart>
        <c:varyColors val="1"/>
        <c:ser>
          <c:idx val="0"/>
          <c:order val="0"/>
          <c:tx>
            <c:strRef>
              <c:f>'PIE chart'!$B$1</c:f>
              <c:strCache>
                <c:ptCount val="1"/>
                <c:pt idx="0">
                  <c:v>Committed PMs</c:v>
                </c:pt>
              </c:strCache>
            </c:strRef>
          </c:tx>
          <c:dPt>
            <c:idx val="0"/>
            <c:bubble3D val="0"/>
          </c:dPt>
          <c:dPt>
            <c:idx val="2"/>
            <c:bubble3D val="0"/>
          </c:dPt>
          <c:dPt>
            <c:idx val="4"/>
            <c:bubble3D val="0"/>
            <c:explosion val="40"/>
            <c:spPr>
              <a:scene3d>
                <a:camera prst="orthographicFront"/>
                <a:lightRig rig="threePt" dir="t"/>
              </a:scene3d>
              <a:sp3d>
                <a:bevelB/>
              </a:sp3d>
            </c:spPr>
          </c:dPt>
          <c:dPt>
            <c:idx val="7"/>
            <c:bubble3D val="0"/>
          </c:dPt>
          <c:dLbls>
            <c:dLbl>
              <c:idx val="0"/>
              <c:layout>
                <c:manualLayout>
                  <c:x val="0.00100332458442695"/>
                  <c:y val="-0.0393027513105545"/>
                </c:manualLayout>
              </c:layout>
              <c:spPr/>
              <c:txPr>
                <a:bodyPr/>
                <a:lstStyle/>
                <a:p>
                  <a:pPr>
                    <a:defRPr sz="1400" b="1" i="0" baseline="0">
                      <a:solidFill>
                        <a:sysClr val="windowText" lastClr="000000"/>
                      </a:solidFill>
                    </a:defRPr>
                  </a:pPr>
                  <a:endParaRPr lang="en-US"/>
                </a:p>
              </c:txPr>
              <c:showLegendKey val="0"/>
              <c:showVal val="0"/>
              <c:showCatName val="1"/>
              <c:showSerName val="0"/>
              <c:showPercent val="1"/>
              <c:showBubbleSize val="0"/>
            </c:dLbl>
            <c:dLbl>
              <c:idx val="1"/>
              <c:layout>
                <c:manualLayout>
                  <c:x val="0.0320094687522356"/>
                  <c:y val="-0.0312053931213743"/>
                </c:manualLayout>
              </c:layout>
              <c:spPr/>
              <c:txPr>
                <a:bodyPr/>
                <a:lstStyle/>
                <a:p>
                  <a:pPr>
                    <a:defRPr sz="1400" b="1" i="0" baseline="0">
                      <a:solidFill>
                        <a:sysClr val="windowText" lastClr="000000"/>
                      </a:solidFill>
                    </a:defRPr>
                  </a:pPr>
                  <a:endParaRPr lang="en-US"/>
                </a:p>
              </c:txPr>
              <c:showLegendKey val="0"/>
              <c:showVal val="0"/>
              <c:showCatName val="1"/>
              <c:showSerName val="0"/>
              <c:showPercent val="1"/>
              <c:showBubbleSize val="0"/>
            </c:dLbl>
            <c:dLbl>
              <c:idx val="2"/>
              <c:layout>
                <c:manualLayout>
                  <c:x val="-0.00637217847769029"/>
                  <c:y val="-0.0695557889143956"/>
                </c:manualLayout>
              </c:layout>
              <c:spPr/>
              <c:txPr>
                <a:bodyPr/>
                <a:lstStyle/>
                <a:p>
                  <a:pPr>
                    <a:defRPr sz="1400" b="1" i="0" baseline="0">
                      <a:solidFill>
                        <a:sysClr val="windowText" lastClr="000000"/>
                      </a:solidFill>
                    </a:defRPr>
                  </a:pPr>
                  <a:endParaRPr lang="en-US"/>
                </a:p>
              </c:txPr>
              <c:showLegendKey val="0"/>
              <c:showVal val="0"/>
              <c:showCatName val="1"/>
              <c:showSerName val="0"/>
              <c:showPercent val="1"/>
              <c:showBubbleSize val="0"/>
            </c:dLbl>
            <c:dLbl>
              <c:idx val="3"/>
              <c:layout>
                <c:manualLayout>
                  <c:x val="0.0463840769903762"/>
                  <c:y val="-0.0415398668838821"/>
                </c:manualLayout>
              </c:layout>
              <c:showLegendKey val="0"/>
              <c:showVal val="0"/>
              <c:showCatName val="1"/>
              <c:showSerName val="0"/>
              <c:showPercent val="1"/>
              <c:showBubbleSize val="0"/>
            </c:dLbl>
            <c:dLbl>
              <c:idx val="4"/>
              <c:layout>
                <c:manualLayout>
                  <c:x val="-0.234222502937548"/>
                  <c:y val="-0.0998493440111522"/>
                </c:manualLayout>
              </c:layout>
              <c:spPr/>
              <c:txPr>
                <a:bodyPr/>
                <a:lstStyle/>
                <a:p>
                  <a:pPr>
                    <a:defRPr sz="1400" b="1" i="0" baseline="0">
                      <a:solidFill>
                        <a:srgbClr val="FF0000"/>
                      </a:solidFill>
                    </a:defRPr>
                  </a:pPr>
                  <a:endParaRPr lang="en-US"/>
                </a:p>
              </c:txPr>
              <c:showLegendKey val="0"/>
              <c:showVal val="0"/>
              <c:showCatName val="1"/>
              <c:showSerName val="0"/>
              <c:showPercent val="1"/>
              <c:showBubbleSize val="0"/>
            </c:dLbl>
            <c:dLbl>
              <c:idx val="5"/>
              <c:layout>
                <c:manualLayout>
                  <c:x val="0.0352503786489054"/>
                  <c:y val="-0.0282808097263704"/>
                </c:manualLayout>
              </c:layout>
              <c:spPr/>
              <c:txPr>
                <a:bodyPr/>
                <a:lstStyle/>
                <a:p>
                  <a:pPr>
                    <a:defRPr sz="1400" b="1" i="0" baseline="0">
                      <a:solidFill>
                        <a:sysClr val="windowText" lastClr="000000"/>
                      </a:solidFill>
                    </a:defRPr>
                  </a:pPr>
                  <a:endParaRPr lang="en-US"/>
                </a:p>
              </c:txPr>
              <c:showLegendKey val="0"/>
              <c:showVal val="0"/>
              <c:showCatName val="1"/>
              <c:showSerName val="0"/>
              <c:showPercent val="1"/>
              <c:showBubbleSize val="0"/>
            </c:dLbl>
            <c:dLbl>
              <c:idx val="6"/>
              <c:layout>
                <c:manualLayout>
                  <c:x val="0.0229911852416297"/>
                  <c:y val="0.00306513409961686"/>
                </c:manualLayout>
              </c:layout>
              <c:spPr/>
              <c:txPr>
                <a:bodyPr/>
                <a:lstStyle/>
                <a:p>
                  <a:pPr>
                    <a:defRPr sz="1400" b="1" i="0" baseline="0">
                      <a:solidFill>
                        <a:sysClr val="windowText" lastClr="000000"/>
                      </a:solidFill>
                    </a:defRPr>
                  </a:pPr>
                  <a:endParaRPr lang="en-US"/>
                </a:p>
              </c:txPr>
              <c:showLegendKey val="0"/>
              <c:showVal val="0"/>
              <c:showCatName val="1"/>
              <c:showSerName val="0"/>
              <c:showPercent val="1"/>
              <c:showBubbleSize val="0"/>
            </c:dLbl>
            <c:txPr>
              <a:bodyPr/>
              <a:lstStyle/>
              <a:p>
                <a:pPr>
                  <a:defRPr sz="1400" b="1" i="0" baseline="0"/>
                </a:pPr>
                <a:endParaRPr lang="en-US"/>
              </a:p>
            </c:txPr>
            <c:showLegendKey val="0"/>
            <c:showVal val="0"/>
            <c:showCatName val="1"/>
            <c:showSerName val="0"/>
            <c:showPercent val="1"/>
            <c:showBubbleSize val="0"/>
            <c:showLeaderLines val="1"/>
          </c:dLbls>
          <c:cat>
            <c:strRef>
              <c:f>'PIE chart'!$A$2:$A$9</c:f>
              <c:strCache>
                <c:ptCount val="8"/>
                <c:pt idx="0">
                  <c:v>JRA1</c:v>
                </c:pt>
                <c:pt idx="1">
                  <c:v>NA1</c:v>
                </c:pt>
                <c:pt idx="2">
                  <c:v>NA2</c:v>
                </c:pt>
                <c:pt idx="3">
                  <c:v>NA3</c:v>
                </c:pt>
                <c:pt idx="4">
                  <c:v>SA1</c:v>
                </c:pt>
                <c:pt idx="5">
                  <c:v>SA2</c:v>
                </c:pt>
                <c:pt idx="6">
                  <c:v>SA3</c:v>
                </c:pt>
                <c:pt idx="7">
                  <c:v>SA4</c:v>
                </c:pt>
              </c:strCache>
            </c:strRef>
          </c:cat>
          <c:val>
            <c:numRef>
              <c:f>'PIE chart'!$B$2:$B$9</c:f>
              <c:numCache>
                <c:formatCode>#,##0</c:formatCode>
                <c:ptCount val="8"/>
                <c:pt idx="0">
                  <c:v>314.9999999999994</c:v>
                </c:pt>
                <c:pt idx="1">
                  <c:v>328.33</c:v>
                </c:pt>
                <c:pt idx="2">
                  <c:v>1084.0</c:v>
                </c:pt>
                <c:pt idx="3">
                  <c:v>291.0100000000001</c:v>
                </c:pt>
                <c:pt idx="4">
                  <c:v>4384.63</c:v>
                </c:pt>
                <c:pt idx="5">
                  <c:v>510.3</c:v>
                </c:pt>
                <c:pt idx="6">
                  <c:v>651.0</c:v>
                </c:pt>
                <c:pt idx="7">
                  <c:v>119.0</c:v>
                </c:pt>
              </c:numCache>
            </c:numRef>
          </c:val>
        </c:ser>
        <c:dLbls>
          <c:showLegendKey val="0"/>
          <c:showVal val="0"/>
          <c:showCatName val="1"/>
          <c:showSerName val="0"/>
          <c:showPercent val="1"/>
          <c:showBubbleSize val="0"/>
          <c:showLeaderLines val="1"/>
        </c:dLbls>
      </c:pie3DChart>
    </c:plotArea>
    <c:plotVisOnly val="1"/>
    <c:dispBlanksAs val="gap"/>
    <c:showDLblsOverMax val="0"/>
  </c:chart>
  <c:spPr>
    <a:scene3d>
      <a:camera prst="orthographicFront"/>
      <a:lightRig rig="threePt" dir="t"/>
    </a:scene3d>
    <a:sp3d>
      <a:bevelT/>
      <a:bevelB/>
    </a:sp3d>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10-02T14:32:59.424"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055442-6458-CC42-BDEE-91173759194F}" type="datetime1">
              <a:rPr lang="en-US" smtClean="0"/>
              <a:t>11/10/17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62E54-1E82-AC4D-A23C-E2984971AEC9}" type="datetime1">
              <a:rPr lang="en-US" smtClean="0"/>
              <a:t>11/10/17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openarchives.org/pmh/"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a:t>
            </a:fld>
            <a:endParaRPr lang="nl-NL"/>
          </a:p>
        </p:txBody>
      </p:sp>
    </p:spTree>
    <p:extLst>
      <p:ext uri="{BB962C8B-B14F-4D97-AF65-F5344CB8AC3E}">
        <p14:creationId xmlns:p14="http://schemas.microsoft.com/office/powerpoint/2010/main" val="236367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ODP is a solution for a a gateway to storage – it’s  not</a:t>
            </a:r>
            <a:r>
              <a:rPr lang="en-US" baseline="0" dirty="0" smtClean="0"/>
              <a:t> duplicating anything.</a:t>
            </a:r>
          </a:p>
          <a:p>
            <a:endParaRPr lang="en-US" dirty="0" smtClean="0"/>
          </a:p>
          <a:p>
            <a:r>
              <a:rPr lang="en-US" dirty="0" smtClean="0"/>
              <a:t>Federated approach of accessing</a:t>
            </a:r>
            <a:r>
              <a:rPr lang="en-US" baseline="0" dirty="0" smtClean="0"/>
              <a:t> data.  Complexity completely hidden from users, who only need to chose 1) the data they want and 2) how they want to access it</a:t>
            </a:r>
          </a:p>
          <a:p>
            <a:endParaRPr lang="en-US" baseline="0" dirty="0" smtClean="0"/>
          </a:p>
          <a:p>
            <a:r>
              <a:rPr lang="en-US" baseline="0" dirty="0" smtClean="0"/>
              <a:t>Top – users accessing the way they chose  Say each in turn.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Openaire</a:t>
            </a:r>
            <a:r>
              <a:rPr lang="en-US" baseline="0" dirty="0" smtClean="0"/>
              <a:t> – service for discovering journals, datasets.  Fed by a metadata protocol called OAIPMH </a:t>
            </a:r>
            <a:r>
              <a:rPr lang="en-US" b="0" i="1" dirty="0" smtClean="0">
                <a:hlinkClick r:id="rId3"/>
              </a:rPr>
              <a:t>Open Archives Initiative Protocol for Metadata Harvesting</a:t>
            </a:r>
            <a:r>
              <a:rPr lang="en-US" baseline="0" dirty="0" smtClean="0"/>
              <a:t>)</a:t>
            </a:r>
          </a:p>
          <a:p>
            <a:endParaRPr lang="en-US" baseline="0" dirty="0" smtClean="0"/>
          </a:p>
          <a:p>
            <a:r>
              <a:rPr lang="en-US" baseline="0" dirty="0" smtClean="0"/>
              <a:t>DOIs – Digital Object Identifiers.  Allow citation of datasets</a:t>
            </a:r>
            <a:br>
              <a:rPr lang="en-US" baseline="0" dirty="0" smtClean="0"/>
            </a:br>
            <a:endParaRPr lang="en-US" baseline="0" dirty="0" smtClean="0"/>
          </a:p>
          <a:p>
            <a:r>
              <a:rPr lang="en-US" baseline="0" dirty="0" smtClean="0"/>
              <a:t>Bottom – disparate storage with plugins installed making them work with ODP.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how users</a:t>
            </a:r>
            <a:r>
              <a:rPr lang="en-US" baseline="0" dirty="0" smtClean="0"/>
              <a:t> formation interact with the ODP</a:t>
            </a:r>
          </a:p>
          <a:p>
            <a:pPr marL="228600" indent="-228600">
              <a:buAutoNum type="arabicParenR"/>
            </a:pPr>
            <a:r>
              <a:rPr lang="en-US" baseline="0" dirty="0" smtClean="0"/>
              <a:t>User has a dataset on a private resource</a:t>
            </a:r>
          </a:p>
          <a:p>
            <a:pPr marL="228600" indent="-228600">
              <a:buAutoNum type="arabicParenR"/>
            </a:pPr>
            <a:r>
              <a:rPr lang="en-US" baseline="0" dirty="0" smtClean="0"/>
              <a:t>Snapshots the data (Makes the the data </a:t>
            </a:r>
            <a:r>
              <a:rPr lang="en-US" baseline="0" dirty="0" err="1" smtClean="0"/>
              <a:t>readonly</a:t>
            </a:r>
            <a:r>
              <a:rPr lang="en-US" baseline="0" dirty="0" smtClean="0"/>
              <a:t>) &amp; publishes it.  Gets a DOI</a:t>
            </a:r>
          </a:p>
          <a:p>
            <a:pPr marL="228600" indent="-228600">
              <a:buAutoNum type="arabicParenR"/>
            </a:pPr>
            <a:r>
              <a:rPr lang="en-US" dirty="0" smtClean="0"/>
              <a:t>Another</a:t>
            </a:r>
            <a:r>
              <a:rPr lang="en-US" baseline="0" dirty="0" smtClean="0"/>
              <a:t> user discovers it, visits the collection via ODP and mounts it.</a:t>
            </a:r>
          </a:p>
          <a:p>
            <a:pPr marL="228600" indent="-228600">
              <a:buAutoNum type="arabicParenR"/>
            </a:pPr>
            <a:r>
              <a:rPr lang="en-US" baseline="0" dirty="0" smtClean="0"/>
              <a:t>User may forks the collection by copying to own space &amp; continues to work on it privately.</a:t>
            </a:r>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363585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conforming to ANY schema deemed useful</a:t>
            </a:r>
            <a:r>
              <a:rPr lang="en-US" baseline="0" dirty="0" smtClean="0"/>
              <a:t> to users.</a:t>
            </a:r>
          </a:p>
          <a:p>
            <a:r>
              <a:rPr lang="en-US" baseline="0" dirty="0" smtClean="0"/>
              <a:t>Annotations. Provenance. etc.</a:t>
            </a:r>
          </a:p>
          <a:p>
            <a:endParaRPr lang="en-US" baseline="0" dirty="0" smtClean="0"/>
          </a:p>
          <a:p>
            <a:r>
              <a:rPr lang="en-US" baseline="0" dirty="0" smtClean="0"/>
              <a:t>maybe Dublin Core schema.</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Tested with the</a:t>
            </a:r>
            <a:r>
              <a:rPr lang="en-US" baseline="0" dirty="0" smtClean="0"/>
              <a:t> testing instance of </a:t>
            </a:r>
            <a:r>
              <a:rPr lang="en-US" baseline="0" dirty="0" err="1" smtClean="0"/>
              <a:t>DataCite</a:t>
            </a:r>
            <a:r>
              <a:rPr lang="en-US" baseline="0" dirty="0" smtClean="0"/>
              <a:t>, provider of DOIs.</a:t>
            </a:r>
            <a:endParaRPr lang="en-US" dirty="0" smtClean="0"/>
          </a:p>
          <a:p>
            <a:endParaRPr lang="en-US" dirty="0" smtClean="0"/>
          </a:p>
          <a:p>
            <a:r>
              <a:rPr lang="en-US" dirty="0" smtClean="0"/>
              <a:t>Update layout (use different one to make sure you have no overlapping EGI logo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OAI PMH (Open Archives</a:t>
            </a:r>
            <a:r>
              <a:rPr lang="en-US" baseline="0" dirty="0" smtClean="0"/>
              <a:t> Initiative Protocol for Metadata Harvesting</a:t>
            </a:r>
            <a:r>
              <a:rPr lang="en-US" dirty="0" smtClean="0"/>
              <a:t>) was</a:t>
            </a:r>
            <a:r>
              <a:rPr lang="en-US" baseline="0" dirty="0" smtClean="0"/>
              <a:t> d</a:t>
            </a:r>
            <a:r>
              <a:rPr lang="en-US" dirty="0" smtClean="0"/>
              <a:t>eveloped as part of this task. </a:t>
            </a:r>
          </a:p>
          <a:p>
            <a:endParaRPr lang="en-US" dirty="0" smtClean="0"/>
          </a:p>
          <a:p>
            <a:r>
              <a:rPr lang="en-US" dirty="0" smtClean="0"/>
              <a:t>low</a:t>
            </a:r>
            <a:r>
              <a:rPr lang="en-US" baseline="0" dirty="0" smtClean="0"/>
              <a:t> level mechanism for exposing the records and content of a repository.  Can be used for repo interoperability</a:t>
            </a:r>
          </a:p>
          <a:p>
            <a:endParaRPr lang="en-US" baseline="0" dirty="0" smtClean="0"/>
          </a:p>
          <a:p>
            <a:r>
              <a:rPr lang="en-US" baseline="0" dirty="0" smtClean="0"/>
              <a:t>demoed at DI4R </a:t>
            </a:r>
            <a:r>
              <a:rPr lang="mr-IN" baseline="0" dirty="0" smtClean="0"/>
              <a:t>–</a:t>
            </a:r>
            <a:r>
              <a:rPr lang="en-US" baseline="0" dirty="0" smtClean="0"/>
              <a:t> dataset created with metadata. Assigned DOI &amp; metadata </a:t>
            </a:r>
            <a:r>
              <a:rPr lang="en-US" baseline="0" dirty="0" err="1" smtClean="0"/>
              <a:t>explosed</a:t>
            </a:r>
            <a:r>
              <a:rPr lang="en-US" baseline="0" dirty="0" smtClean="0"/>
              <a:t> through OAI-PMH</a:t>
            </a:r>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14</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 the orig. </a:t>
            </a:r>
            <a:r>
              <a:rPr lang="en-US" dirty="0" err="1" smtClean="0"/>
              <a:t>DoA</a:t>
            </a:r>
            <a:r>
              <a:rPr lang="en-US" dirty="0" smtClean="0"/>
              <a:t>, but we decided it would be a useful output of this task.</a:t>
            </a:r>
          </a:p>
          <a:p>
            <a:r>
              <a:rPr lang="en-US" dirty="0" smtClean="0"/>
              <a:t>A prototype EGI Data as a Service </a:t>
            </a:r>
            <a:r>
              <a:rPr lang="mr-IN" dirty="0" smtClean="0"/>
              <a:t>–</a:t>
            </a:r>
            <a:r>
              <a:rPr lang="en-US" baseline="0" dirty="0" smtClean="0"/>
              <a:t> EGI DataHub for federating open data</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15</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same</a:t>
            </a:r>
            <a:r>
              <a:rPr lang="en-US" baseline="0" dirty="0" smtClean="0"/>
              <a:t> tech allows fed data managing of user data and brining it to computing.</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Brings the possibility</a:t>
            </a:r>
            <a:r>
              <a:rPr lang="en-US" baseline="0" dirty="0" smtClean="0"/>
              <a:t> of scalable, data intensive computing to communities regardless of their domain.</a:t>
            </a:r>
          </a:p>
          <a:p>
            <a:r>
              <a:rPr lang="en-US" baseline="0" dirty="0" err="1" smtClean="0"/>
              <a:t>Seemless</a:t>
            </a:r>
            <a:r>
              <a:rPr lang="en-US" baseline="0" dirty="0" smtClean="0"/>
              <a:t> access to multiple clouds </a:t>
            </a:r>
            <a:r>
              <a:rPr lang="mr-IN" baseline="0" dirty="0" smtClean="0"/>
              <a:t>–</a:t>
            </a:r>
            <a:r>
              <a:rPr lang="en-US" baseline="0" dirty="0" smtClean="0"/>
              <a:t> private, institutional, public.  </a:t>
            </a:r>
          </a:p>
          <a:p>
            <a:r>
              <a:rPr lang="en-US" baseline="0" dirty="0" smtClean="0"/>
              <a:t>Multiple VMs accessing the same data via shared storage SPANNING these clouds.</a:t>
            </a:r>
          </a:p>
          <a:p>
            <a:r>
              <a:rPr lang="en-US" baseline="0" dirty="0" smtClean="0"/>
              <a:t>Accessible via the EGI DataHub</a:t>
            </a:r>
          </a:p>
          <a:p>
            <a:r>
              <a:rPr lang="en-US" baseline="0" dirty="0" smtClean="0"/>
              <a:t>Possibility of publishing data via a DOI and depositing it into a long term archive such as B2SAFE from EUDAT</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e.g</a:t>
            </a:r>
            <a:r>
              <a:rPr lang="en-US" baseline="0" dirty="0" smtClean="0"/>
              <a:t>. for </a:t>
            </a:r>
            <a:r>
              <a:rPr lang="en-US" baseline="0" dirty="0" err="1" smtClean="0"/>
              <a:t>PanCancer</a:t>
            </a:r>
            <a:r>
              <a:rPr lang="en-US" baseline="0" dirty="0" smtClean="0"/>
              <a:t> 60TB indexed and made available for EGI DataHub </a:t>
            </a:r>
            <a:endParaRPr lang="en-US" dirty="0" smtClean="0"/>
          </a:p>
          <a:p>
            <a:endParaRPr lang="en-US" dirty="0" smtClean="0"/>
          </a:p>
          <a:p>
            <a:r>
              <a:rPr lang="en-US" dirty="0" smtClean="0"/>
              <a:t>Developed as part </a:t>
            </a:r>
            <a:r>
              <a:rPr lang="en-US" smtClean="0"/>
              <a:t>of Engage</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19</a:t>
            </a:fld>
            <a:endParaRPr lang="nl-NL"/>
          </a:p>
        </p:txBody>
      </p:sp>
    </p:spTree>
    <p:extLst>
      <p:ext uri="{BB962C8B-B14F-4D97-AF65-F5344CB8AC3E}">
        <p14:creationId xmlns:p14="http://schemas.microsoft.com/office/powerpoint/2010/main" val="330813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124991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20</a:t>
            </a:fld>
            <a:endParaRPr lang="nl-NL"/>
          </a:p>
        </p:txBody>
      </p:sp>
    </p:spTree>
    <p:extLst>
      <p:ext uri="{BB962C8B-B14F-4D97-AF65-F5344CB8AC3E}">
        <p14:creationId xmlns:p14="http://schemas.microsoft.com/office/powerpoint/2010/main" val="186258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been used in</a:t>
            </a:r>
            <a:r>
              <a:rPr lang="en-US" baseline="0" dirty="0" smtClean="0"/>
              <a:t> FedCloud trainings</a:t>
            </a:r>
          </a:p>
          <a:p>
            <a:r>
              <a:rPr lang="en-US" baseline="0" dirty="0" smtClean="0"/>
              <a:t>and from new users (e.g. from EOSCpilot) </a:t>
            </a:r>
            <a:r>
              <a:rPr lang="mr-IN" baseline="0" dirty="0" smtClean="0"/>
              <a:t>–</a:t>
            </a:r>
            <a:r>
              <a:rPr lang="en-US" baseline="0" dirty="0" smtClean="0"/>
              <a:t> good feedback</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22</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OCCI</a:t>
            </a:r>
            <a:r>
              <a:rPr lang="en-US" baseline="0" dirty="0" smtClean="0"/>
              <a:t> is the Open Cloud Computing Interface</a:t>
            </a:r>
          </a:p>
          <a:p>
            <a:r>
              <a:rPr lang="en-US" baseline="0" dirty="0" smtClean="0"/>
              <a:t>a low level protocol and API for VM management tasks, independent of cloud management implementations (e.g. OS, ON)</a:t>
            </a:r>
          </a:p>
          <a:p>
            <a:r>
              <a:rPr lang="en-US" baseline="0" dirty="0" smtClean="0"/>
              <a:t>enables </a:t>
            </a:r>
            <a:r>
              <a:rPr lang="en-US" baseline="0" dirty="0" err="1" smtClean="0"/>
              <a:t>interop</a:t>
            </a:r>
            <a:r>
              <a:rPr lang="en-US" baseline="0" dirty="0" smtClean="0"/>
              <a:t>. of tools: e.g. for deployment, scaling, monitoring</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23</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24</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25</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28</a:t>
            </a:fld>
            <a:endParaRPr lang="nl-NL"/>
          </a:p>
        </p:txBody>
      </p:sp>
    </p:spTree>
    <p:extLst>
      <p:ext uri="{BB962C8B-B14F-4D97-AF65-F5344CB8AC3E}">
        <p14:creationId xmlns:p14="http://schemas.microsoft.com/office/powerpoint/2010/main" val="1271318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29</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1522489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30</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d4science is a generic virtual research environment providing common</a:t>
            </a:r>
            <a:r>
              <a:rPr lang="en-US" baseline="0" dirty="0" smtClean="0"/>
              <a:t> services to ranges of earth scientists: computing, data</a:t>
            </a:r>
          </a:p>
          <a:p>
            <a:r>
              <a:rPr lang="en-US" i="1" baseline="0" dirty="0" err="1" smtClean="0"/>
              <a:t>Bult</a:t>
            </a:r>
            <a:r>
              <a:rPr lang="en-US" i="1" baseline="0" dirty="0" smtClean="0"/>
              <a:t> on </a:t>
            </a:r>
            <a:r>
              <a:rPr lang="en-US" i="1" baseline="0" dirty="0" err="1" smtClean="0"/>
              <a:t>gCube</a:t>
            </a:r>
            <a:r>
              <a:rPr lang="en-US" i="1" baseline="0" dirty="0" smtClean="0"/>
              <a:t> open source </a:t>
            </a:r>
            <a:r>
              <a:rPr lang="en-US" i="1" baseline="0" dirty="0" err="1" smtClean="0"/>
              <a:t>sw</a:t>
            </a:r>
            <a:endParaRPr lang="en-US" i="1"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31</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requesting more resources that we are in discussions about </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32</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CANFAR is the Canadian Advanced Network for Astronomy Research, a</a:t>
            </a:r>
            <a:r>
              <a:rPr lang="en-US" baseline="0" dirty="0" smtClean="0"/>
              <a:t> </a:t>
            </a:r>
            <a:r>
              <a:rPr lang="en-US" dirty="0" smtClean="0"/>
              <a:t>community platform for astronomy based on IVOA standards running on Compute Canada resources </a:t>
            </a:r>
          </a:p>
          <a:p>
            <a:endParaRPr lang="en-US" dirty="0" smtClean="0"/>
          </a:p>
          <a:p>
            <a:r>
              <a:rPr lang="en-US" dirty="0" smtClean="0"/>
              <a:t>Offers data access to astronomical data (archives and catalogues), Access control (GMS), user storage (</a:t>
            </a:r>
            <a:r>
              <a:rPr lang="en-US" dirty="0" err="1" smtClean="0"/>
              <a:t>VOSpace</a:t>
            </a:r>
            <a:r>
              <a:rPr lang="en-US" dirty="0" smtClean="0"/>
              <a:t>), cloud processing integrated with telescope data collections (OpenStack)</a:t>
            </a:r>
          </a:p>
          <a:p>
            <a:r>
              <a:rPr lang="en-US" dirty="0" smtClean="0"/>
              <a:t>In 2014, &gt; 7,000 users, &gt; 1 </a:t>
            </a:r>
            <a:r>
              <a:rPr lang="en-US" dirty="0" err="1" smtClean="0"/>
              <a:t>PiB</a:t>
            </a:r>
            <a:r>
              <a:rPr lang="en-US" dirty="0" smtClean="0"/>
              <a:t> of data handled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33</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Simplified</a:t>
            </a:r>
            <a:r>
              <a:rPr lang="en-GB" baseline="0" dirty="0" smtClean="0"/>
              <a:t> as much as possible the architecture to facilitate the integration of new sites. </a:t>
            </a:r>
          </a:p>
          <a:p>
            <a:r>
              <a:rPr lang="en-GB" baseline="0" dirty="0" smtClean="0"/>
              <a:t>Not imposing any specific IaaS API for resource providers, up to the communities to require OpenStack / OCCI / others</a:t>
            </a:r>
          </a:p>
          <a:p>
            <a:r>
              <a:rPr lang="en-GB" baseline="0" dirty="0" smtClean="0"/>
              <a:t>Introduce new layer of IaaS Federated Access Tools to manage the underlying complexity. These are tools like </a:t>
            </a:r>
            <a:r>
              <a:rPr lang="en-GB" dirty="0" smtClean="0"/>
              <a:t>IaaS provisioning systems that allow to define infrastructure as code and manage and combine resources from different providers, thus enabling the portability of application deployments between them.</a:t>
            </a:r>
            <a:r>
              <a:rPr lang="en-GB" baseline="0" dirty="0" smtClean="0"/>
              <a:t> </a:t>
            </a:r>
          </a:p>
          <a:p>
            <a:endParaRPr lang="en-GB" baseline="0" dirty="0" smtClean="0"/>
          </a:p>
          <a:p>
            <a:r>
              <a:rPr lang="en-GB" baseline="0" dirty="0" smtClean="0"/>
              <a:t>EGI has tested and developed guides for several of these tools, which are developed by external technology providers, e.g. IM from INDIGO </a:t>
            </a:r>
            <a:r>
              <a:rPr lang="mr-IN" baseline="0" dirty="0" smtClean="0"/>
              <a:t>–</a:t>
            </a:r>
            <a:r>
              <a:rPr lang="en-GB" baseline="0" dirty="0" smtClean="0"/>
              <a:t>DataCloud or commercial/open source products like </a:t>
            </a:r>
            <a:r>
              <a:rPr lang="en-GB" baseline="0" dirty="0" err="1" smtClean="0"/>
              <a:t>Terraform</a:t>
            </a:r>
            <a:r>
              <a:rPr lang="en-GB" baseline="0" dirty="0" smtClean="0"/>
              <a:t> from </a:t>
            </a:r>
            <a:r>
              <a:rPr lang="en-GB" baseline="0" dirty="0" err="1" smtClean="0"/>
              <a:t>Hashicorp</a:t>
            </a:r>
            <a:r>
              <a:rPr lang="en-GB" baseline="0" dirty="0" smtClean="0"/>
              <a:t>, or </a:t>
            </a:r>
            <a:r>
              <a:rPr lang="en-GB" baseline="0" dirty="0" err="1" smtClean="0"/>
              <a:t>SlipStream</a:t>
            </a:r>
            <a:r>
              <a:rPr lang="en-GB" baseline="0" dirty="0" smtClean="0"/>
              <a:t> from </a:t>
            </a:r>
            <a:r>
              <a:rPr lang="en-GB" baseline="0" dirty="0" err="1" smtClean="0"/>
              <a:t>sixsq</a:t>
            </a:r>
            <a:endParaRPr lang="en-GB" baseline="0" dirty="0" smtClean="0"/>
          </a:p>
          <a:p>
            <a:r>
              <a:rPr lang="en-GB" baseline="0" dirty="0" smtClean="0"/>
              <a:t>All federation components that talk with the EGI federation services now using only public APIs so no need for invasive deployment into the sites</a:t>
            </a:r>
          </a:p>
          <a:p>
            <a:endParaRPr lang="en-GB" baseline="0" dirty="0" smtClean="0"/>
          </a:p>
          <a:p>
            <a:r>
              <a:rPr lang="en-GB" baseline="0" dirty="0" smtClean="0"/>
              <a:t>A pilot AWS integration test was performed to check if the architecture could fit also commercial players</a:t>
            </a:r>
            <a:endParaRPr lang="en-GB"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35</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36</a:t>
            </a:fld>
            <a:endParaRPr lang="nl-NL"/>
          </a:p>
        </p:txBody>
      </p:sp>
    </p:spTree>
    <p:extLst>
      <p:ext uri="{BB962C8B-B14F-4D97-AF65-F5344CB8AC3E}">
        <p14:creationId xmlns:p14="http://schemas.microsoft.com/office/powerpoint/2010/main" val="844831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Accelerated</a:t>
            </a:r>
            <a:r>
              <a:rPr lang="en-US" baseline="0" dirty="0" smtClean="0"/>
              <a:t> Computing – a way to utilize energy efficient and powerful High Performance Computing capabilities.  This is where it fits in the overall architecture diagram.</a:t>
            </a:r>
          </a:p>
          <a:p>
            <a:endParaRPr lang="en-US" dirty="0" smtClean="0"/>
          </a:p>
          <a:p>
            <a:r>
              <a:rPr lang="en-US" dirty="0" smtClean="0"/>
              <a:t>GPGPU – General Purpose Graphics Processing Unit,</a:t>
            </a:r>
            <a:r>
              <a:rPr lang="en-US" baseline="0" dirty="0" smtClean="0"/>
              <a:t> originally developed for better graphics rendering (by offloading processing from the CPU to the graphics card) thanks to the demands of the gaming industry</a:t>
            </a:r>
          </a:p>
          <a:p>
            <a:r>
              <a:rPr lang="en-US" dirty="0" smtClean="0"/>
              <a:t>Now very prevalent and a cost effective means</a:t>
            </a:r>
            <a:r>
              <a:rPr lang="en-US" baseline="0" dirty="0" smtClean="0"/>
              <a:t> of increasing processing power in hardware.</a:t>
            </a:r>
          </a:p>
          <a:p>
            <a:endParaRPr lang="en-US" baseline="0" dirty="0" smtClean="0"/>
          </a:p>
          <a:p>
            <a:r>
              <a:rPr lang="en-US" baseline="0" dirty="0" smtClean="0"/>
              <a:t>2 parts to this work </a:t>
            </a:r>
            <a:r>
              <a:rPr lang="mr-IN" baseline="0" dirty="0" smtClean="0"/>
              <a:t>–</a:t>
            </a:r>
            <a:r>
              <a:rPr lang="en-US" baseline="0" dirty="0" smtClean="0"/>
              <a:t> enabling GPGPUs for High Through Computing, HTC and GPGPUs for Cloud, we’ll deal with them separately here.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38</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MICs</a:t>
            </a:r>
            <a:r>
              <a:rPr lang="en-US" baseline="0" dirty="0" smtClean="0"/>
              <a:t> </a:t>
            </a:r>
            <a:r>
              <a:rPr lang="mr-IN" baseline="0" dirty="0" smtClean="0"/>
              <a:t>–</a:t>
            </a:r>
            <a:r>
              <a:rPr lang="en-US" baseline="0" dirty="0" smtClean="0"/>
              <a:t> Many Integrated Cores, a new arch from Intel</a:t>
            </a:r>
          </a:p>
          <a:p>
            <a:r>
              <a:rPr lang="en-US" baseline="0" dirty="0" smtClean="0"/>
              <a:t>BLAH (</a:t>
            </a:r>
            <a:r>
              <a:rPr lang="en-US" i="1" baseline="0" dirty="0" smtClean="0"/>
              <a:t>Batch Local </a:t>
            </a:r>
            <a:r>
              <a:rPr lang="en-US" i="1" baseline="0" dirty="0" err="1" smtClean="0"/>
              <a:t>Ascii</a:t>
            </a:r>
            <a:r>
              <a:rPr lang="en-US" i="1" baseline="0" dirty="0" smtClean="0"/>
              <a:t> Helper</a:t>
            </a:r>
            <a:r>
              <a:rPr lang="en-US" baseline="0" dirty="0" smtClean="0"/>
              <a:t>) </a:t>
            </a:r>
            <a:r>
              <a:rPr lang="mr-IN" baseline="0" dirty="0" smtClean="0"/>
              <a:t>–</a:t>
            </a:r>
            <a:r>
              <a:rPr lang="en-US" baseline="0" dirty="0" smtClean="0"/>
              <a:t> protocol to manage jobs on different Local Resource </a:t>
            </a:r>
            <a:r>
              <a:rPr lang="en-US" baseline="0" dirty="0" err="1" smtClean="0"/>
              <a:t>Mgmnt</a:t>
            </a:r>
            <a:r>
              <a:rPr lang="en-US" baseline="0" dirty="0" smtClean="0"/>
              <a:t> Systems (LRMS) </a:t>
            </a:r>
          </a:p>
          <a:p>
            <a:r>
              <a:rPr lang="en-US" baseline="0" dirty="0" smtClean="0"/>
              <a:t> a minimal interface for job submission</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39</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Provided by PO</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3544920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CIRMMP is fully dedicated to </a:t>
            </a:r>
            <a:r>
              <a:rPr lang="en-US" dirty="0" err="1" smtClean="0"/>
              <a:t>MoBrain</a:t>
            </a:r>
            <a:r>
              <a:rPr lang="en-US" dirty="0" smtClean="0"/>
              <a:t>/WeNMR/West-Life community (i.e. structural biology) via the </a:t>
            </a:r>
            <a:r>
              <a:rPr lang="en-US" dirty="0" err="1" smtClean="0"/>
              <a:t>enmr.eu</a:t>
            </a:r>
            <a:r>
              <a:rPr lang="en-US" dirty="0" smtClean="0"/>
              <a:t> VO, see also the full reports in </a:t>
            </a:r>
            <a:r>
              <a:rPr lang="en-US" dirty="0" err="1" smtClean="0"/>
              <a:t>EGI_Engage</a:t>
            </a:r>
            <a:r>
              <a:rPr lang="en-US" dirty="0" smtClean="0"/>
              <a:t> deliverables D6.7 (CIRMMP - </a:t>
            </a:r>
            <a:r>
              <a:rPr lang="en-US" dirty="0" err="1" smtClean="0"/>
              <a:t>metalloproteins</a:t>
            </a:r>
            <a:r>
              <a:rPr lang="en-US" dirty="0" smtClean="0"/>
              <a:t> and </a:t>
            </a:r>
            <a:r>
              <a:rPr lang="en-US" dirty="0" err="1" smtClean="0"/>
              <a:t>metalloenzymes</a:t>
            </a:r>
            <a:r>
              <a:rPr lang="en-US" baseline="0" smtClean="0"/>
              <a:t> research)</a:t>
            </a:r>
            <a:endParaRPr lang="en-US" dirty="0" smtClean="0"/>
          </a:p>
          <a:p>
            <a:endParaRPr lang="en-US" dirty="0" smtClean="0"/>
          </a:p>
          <a:p>
            <a:r>
              <a:rPr lang="en-US" dirty="0" smtClean="0"/>
              <a:t>At QMUL their main user is </a:t>
            </a:r>
            <a:r>
              <a:rPr lang="en-US" dirty="0" err="1" smtClean="0"/>
              <a:t>icecube</a:t>
            </a:r>
            <a:r>
              <a:rPr lang="en-US" dirty="0" smtClean="0"/>
              <a:t>, they do simulations.  (</a:t>
            </a:r>
            <a:r>
              <a:rPr lang="en-US" dirty="0" err="1" smtClean="0"/>
              <a:t>IceCube</a:t>
            </a:r>
            <a:r>
              <a:rPr lang="en-US" dirty="0" smtClean="0"/>
              <a:t> Neutrino Observatory, Antarctica)</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40</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a:t>
            </a:r>
            <a:r>
              <a:rPr lang="en-US" baseline="0" dirty="0" smtClean="0"/>
              <a:t> software development, this task is mainly:</a:t>
            </a:r>
          </a:p>
          <a:p>
            <a:pPr marL="171450" indent="-171450">
              <a:buFontTx/>
              <a:buChar char="-"/>
            </a:pPr>
            <a:r>
              <a:rPr lang="en-US" baseline="0" dirty="0" smtClean="0"/>
              <a:t>advanced </a:t>
            </a:r>
            <a:r>
              <a:rPr lang="en-US" baseline="0" dirty="0" err="1" smtClean="0"/>
              <a:t>config</a:t>
            </a:r>
            <a:r>
              <a:rPr lang="en-US" baseline="0" dirty="0" smtClean="0"/>
              <a:t> of Cloud </a:t>
            </a:r>
            <a:r>
              <a:rPr lang="en-US" baseline="0" dirty="0" err="1" smtClean="0"/>
              <a:t>Mgmnt</a:t>
            </a:r>
            <a:r>
              <a:rPr lang="en-US" baseline="0" dirty="0" smtClean="0"/>
              <a:t> Frameworks</a:t>
            </a:r>
          </a:p>
          <a:p>
            <a:pPr marL="171450" indent="-171450">
              <a:buFontTx/>
              <a:buChar char="-"/>
            </a:pPr>
            <a:r>
              <a:rPr lang="en-US" baseline="0" dirty="0" smtClean="0"/>
              <a:t>testing/</a:t>
            </a:r>
            <a:r>
              <a:rPr lang="en-US" baseline="0" dirty="0" err="1" smtClean="0"/>
              <a:t>benhmarking</a:t>
            </a:r>
            <a:endParaRPr lang="en-US" baseline="0" dirty="0" smtClean="0"/>
          </a:p>
          <a:p>
            <a:pPr marL="171450" indent="-171450">
              <a:buFontTx/>
              <a:buChar char="-"/>
            </a:pPr>
            <a:r>
              <a:rPr lang="en-US" baseline="0" dirty="0" smtClean="0"/>
              <a:t>documentation &amp; ease of deployment</a:t>
            </a:r>
          </a:p>
          <a:p>
            <a:pPr marL="0" indent="0">
              <a:buFontTx/>
              <a:buNone/>
            </a:pPr>
            <a:r>
              <a:rPr lang="en-US" baseline="0" dirty="0" smtClean="0"/>
              <a:t>has led to GGPU enabled FedCloud sites in prod.</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41</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42</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lxd</a:t>
            </a:r>
            <a:r>
              <a:rPr lang="en-US" dirty="0" smtClean="0"/>
              <a:t> pure-container</a:t>
            </a:r>
            <a:r>
              <a:rPr lang="en-US" baseline="0" dirty="0" smtClean="0"/>
              <a:t> </a:t>
            </a:r>
            <a:r>
              <a:rPr lang="en-US" dirty="0" smtClean="0"/>
              <a:t>hypervisor </a:t>
            </a:r>
            <a:r>
              <a:rPr lang="mr-IN" dirty="0" smtClean="0"/>
              <a:t>–</a:t>
            </a:r>
            <a:r>
              <a:rPr lang="en-US" dirty="0" smtClean="0"/>
              <a:t> an advanced system container manager that uses containers rather than VMs</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43</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work related to GPGPU includes other services </a:t>
            </a:r>
            <a:r>
              <a:rPr lang="en-US" dirty="0" err="1" smtClean="0"/>
              <a:t>req</a:t>
            </a:r>
            <a:r>
              <a:rPr lang="en-US" dirty="0" smtClean="0"/>
              <a:t> for integration into the </a:t>
            </a:r>
            <a:r>
              <a:rPr lang="en-US" dirty="0" err="1" smtClean="0"/>
              <a:t>eInfra</a:t>
            </a:r>
            <a:r>
              <a:rPr lang="en-US" dirty="0" smtClean="0"/>
              <a:t>:</a:t>
            </a:r>
          </a:p>
          <a:p>
            <a:r>
              <a:rPr lang="en-US" dirty="0" smtClean="0"/>
              <a:t>INFO</a:t>
            </a:r>
            <a:r>
              <a:rPr lang="en-US" baseline="0" dirty="0" smtClean="0"/>
              <a:t> SYSTEM </a:t>
            </a:r>
            <a:r>
              <a:rPr lang="mr-IN" baseline="0" dirty="0" smtClean="0"/>
              <a:t>–</a:t>
            </a:r>
            <a:r>
              <a:rPr lang="en-US" baseline="0" dirty="0" smtClean="0"/>
              <a:t> included in automatic discovery of resources</a:t>
            </a:r>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44</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45</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ease of usage.</a:t>
            </a:r>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46</a:t>
            </a:fld>
            <a:endParaRPr lang="nl-NL"/>
          </a:p>
        </p:txBody>
      </p:sp>
    </p:spTree>
    <p:extLst>
      <p:ext uri="{BB962C8B-B14F-4D97-AF65-F5344CB8AC3E}">
        <p14:creationId xmlns:p14="http://schemas.microsoft.com/office/powerpoint/2010/main" val="2705428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achievements</a:t>
            </a:r>
            <a:r>
              <a:rPr lang="en-GB" baseline="0" dirty="0" smtClean="0"/>
              <a:t> of the work package</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47</a:t>
            </a:fld>
            <a:endParaRPr lang="nl-NL"/>
          </a:p>
        </p:txBody>
      </p:sp>
    </p:spTree>
    <p:extLst>
      <p:ext uri="{BB962C8B-B14F-4D97-AF65-F5344CB8AC3E}">
        <p14:creationId xmlns:p14="http://schemas.microsoft.com/office/powerpoint/2010/main" val="1933158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48</a:t>
            </a:fld>
            <a:endParaRPr lang="nl-NL"/>
          </a:p>
        </p:txBody>
      </p:sp>
    </p:spTree>
    <p:extLst>
      <p:ext uri="{BB962C8B-B14F-4D97-AF65-F5344CB8AC3E}">
        <p14:creationId xmlns:p14="http://schemas.microsoft.com/office/powerpoint/2010/main" val="35692377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Numbers will be provided by PO,</a:t>
            </a:r>
            <a:r>
              <a:rPr lang="en-GB" baseline="0" dirty="0" smtClean="0"/>
              <a:t> work package leaders must provide explanation</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49</a:t>
            </a:fld>
            <a:endParaRPr lang="nl-NL"/>
          </a:p>
        </p:txBody>
      </p:sp>
    </p:spTree>
    <p:extLst>
      <p:ext uri="{BB962C8B-B14F-4D97-AF65-F5344CB8AC3E}">
        <p14:creationId xmlns:p14="http://schemas.microsoft.com/office/powerpoint/2010/main" val="141513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1322464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50</a:t>
            </a:fld>
            <a:endParaRPr lang="nl-NL"/>
          </a:p>
        </p:txBody>
      </p:sp>
    </p:spTree>
    <p:extLst>
      <p:ext uri="{BB962C8B-B14F-4D97-AF65-F5344CB8AC3E}">
        <p14:creationId xmlns:p14="http://schemas.microsoft.com/office/powerpoint/2010/main" val="2970632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Freedom on way to present</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51</a:t>
            </a:fld>
            <a:endParaRPr lang="nl-NL"/>
          </a:p>
        </p:txBody>
      </p:sp>
    </p:spTree>
    <p:extLst>
      <p:ext uri="{BB962C8B-B14F-4D97-AF65-F5344CB8AC3E}">
        <p14:creationId xmlns:p14="http://schemas.microsoft.com/office/powerpoint/2010/main" val="2417435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Achievements grouped </a:t>
            </a:r>
            <a:r>
              <a:rPr lang="en-GB" smtClean="0"/>
              <a:t>by objectives</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52</a:t>
            </a:fld>
            <a:endParaRPr lang="nl-NL"/>
          </a:p>
        </p:txBody>
      </p:sp>
    </p:spTree>
    <p:extLst>
      <p:ext uri="{BB962C8B-B14F-4D97-AF65-F5344CB8AC3E}">
        <p14:creationId xmlns:p14="http://schemas.microsoft.com/office/powerpoint/2010/main" val="1070946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All KERs have been met.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Adapted operations tools to new technologies and to satisfy new requirements from service providers and user communities. </a:t>
            </a:r>
            <a:r>
              <a:rPr lang="mr-IN" sz="1200" dirty="0" smtClean="0">
                <a:effectLst/>
              </a:rPr>
              <a:t>–</a:t>
            </a:r>
            <a:r>
              <a:rPr lang="en-GB" sz="1200" dirty="0" smtClean="0">
                <a:effectLst/>
              </a:rPr>
              <a:t> </a:t>
            </a:r>
            <a:r>
              <a:rPr lang="en-GB" sz="1200" b="1" dirty="0" smtClean="0">
                <a:effectLst/>
              </a:rPr>
              <a:t>ODP, </a:t>
            </a:r>
            <a:r>
              <a:rPr lang="en-GB" sz="1200" b="1" dirty="0" err="1" smtClean="0">
                <a:effectLst/>
              </a:rPr>
              <a:t>cloudkeeper</a:t>
            </a:r>
            <a:r>
              <a:rPr lang="en-GB" sz="1200" b="1" dirty="0" smtClean="0">
                <a:effectLst/>
              </a:rPr>
              <a:t>, </a:t>
            </a:r>
            <a:r>
              <a:rPr lang="en-GB" sz="1200" b="1" dirty="0" err="1" smtClean="0">
                <a:effectLst/>
              </a:rPr>
              <a:t>appdb</a:t>
            </a:r>
            <a:r>
              <a:rPr lang="en-GB" sz="1200" b="1" dirty="0" smtClean="0">
                <a:effectLst/>
              </a:rPr>
              <a:t> </a:t>
            </a:r>
            <a:r>
              <a:rPr lang="en-GB" sz="1200" b="1" dirty="0" err="1" smtClean="0">
                <a:effectLst/>
              </a:rPr>
              <a:t>vmops</a:t>
            </a:r>
            <a:r>
              <a:rPr lang="en-GB" sz="1200" b="1" dirty="0" smtClean="0">
                <a:effectLst/>
              </a:rPr>
              <a:t> dashboard, </a:t>
            </a:r>
            <a:r>
              <a:rPr lang="en-GB" sz="1200" b="1" dirty="0" err="1" smtClean="0">
                <a:effectLst/>
              </a:rPr>
              <a:t>occi</a:t>
            </a:r>
            <a:r>
              <a:rPr lang="en-GB" sz="1200" b="1" dirty="0" smtClean="0">
                <a:effectLst/>
              </a:rPr>
              <a:t> </a:t>
            </a:r>
            <a:r>
              <a:rPr lang="en-GB" sz="1200" b="0" i="1" dirty="0" smtClean="0">
                <a:effectLst/>
              </a:rPr>
              <a:t>(but isn’t this already</a:t>
            </a:r>
            <a:r>
              <a:rPr lang="en-GB" sz="1200" b="0" i="1" baseline="0" dirty="0" smtClean="0">
                <a:effectLst/>
              </a:rPr>
              <a:t> covered by WP3???</a:t>
            </a:r>
            <a:r>
              <a:rPr lang="en-GB" sz="1200" b="0" i="1" dirty="0" smtClean="0">
                <a:effectLst/>
              </a:rPr>
              <a:t>)</a:t>
            </a:r>
          </a:p>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53</a:t>
            </a:fld>
            <a:endParaRPr lang="nl-NL"/>
          </a:p>
        </p:txBody>
      </p:sp>
    </p:spTree>
    <p:extLst>
      <p:ext uri="{BB962C8B-B14F-4D97-AF65-F5344CB8AC3E}">
        <p14:creationId xmlns:p14="http://schemas.microsoft.com/office/powerpoint/2010/main" val="4161365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54</a:t>
            </a:fld>
            <a:endParaRPr lang="nl-NL"/>
          </a:p>
        </p:txBody>
      </p:sp>
    </p:spTree>
    <p:extLst>
      <p:ext uri="{BB962C8B-B14F-4D97-AF65-F5344CB8AC3E}">
        <p14:creationId xmlns:p14="http://schemas.microsoft.com/office/powerpoint/2010/main" val="247022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JRA 2.1 – federated open data</a:t>
            </a:r>
          </a:p>
          <a:p>
            <a:r>
              <a:rPr lang="en-GB" sz="1200" kern="1200" dirty="0" smtClean="0">
                <a:solidFill>
                  <a:schemeClr val="tx1"/>
                </a:solidFill>
                <a:effectLst/>
                <a:latin typeface="+mn-lt"/>
                <a:ea typeface="+mn-ea"/>
                <a:cs typeface="+mn-cs"/>
              </a:rPr>
              <a:t>JRA 2.2 – federated cloud</a:t>
            </a:r>
          </a:p>
          <a:p>
            <a:r>
              <a:rPr lang="en-GB" sz="1200" kern="1200" dirty="0" smtClean="0">
                <a:solidFill>
                  <a:schemeClr val="tx1"/>
                </a:solidFill>
                <a:effectLst/>
                <a:latin typeface="+mn-lt"/>
                <a:ea typeface="+mn-ea"/>
                <a:cs typeface="+mn-cs"/>
              </a:rPr>
              <a:t>JRA 2.4 – HTC + Cloud accelerated computing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 JRA 2.3</a:t>
            </a:r>
            <a:r>
              <a:rPr lang="en-GB" sz="1200" kern="1200" baseline="0" dirty="0" smtClean="0">
                <a:solidFill>
                  <a:schemeClr val="tx1"/>
                </a:solidFill>
                <a:effectLst/>
                <a:latin typeface="+mn-lt"/>
                <a:ea typeface="+mn-ea"/>
                <a:cs typeface="+mn-cs"/>
              </a:rPr>
              <a:t> – e-Infrastructure </a:t>
            </a:r>
            <a:r>
              <a:rPr lang="en-GB" sz="1200" kern="1200" baseline="0" dirty="0" err="1" smtClean="0">
                <a:solidFill>
                  <a:schemeClr val="tx1"/>
                </a:solidFill>
                <a:effectLst/>
                <a:latin typeface="+mn-lt"/>
                <a:ea typeface="+mn-ea"/>
                <a:cs typeface="+mn-cs"/>
              </a:rPr>
              <a:t>Interoperatibility</a:t>
            </a:r>
            <a:r>
              <a:rPr lang="en-GB"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Addressing technological gaps –</a:t>
            </a:r>
            <a:r>
              <a:rPr lang="en-GB" sz="1200" kern="1200" baseline="0" dirty="0" smtClean="0">
                <a:solidFill>
                  <a:schemeClr val="tx1"/>
                </a:solidFill>
                <a:effectLst/>
                <a:latin typeface="+mn-lt"/>
                <a:ea typeface="+mn-ea"/>
                <a:cs typeface="+mn-cs"/>
              </a:rPr>
              <a:t> meeting user needs that isn’t met by EGI at present, mainly because technology isn’t there</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186953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307277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endParaRPr lang="en-US" baseline="0" noProof="0"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163741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a:t>
            </a:r>
            <a:r>
              <a:rPr lang="en-US" baseline="0" dirty="0" smtClean="0"/>
              <a:t> of the project, c</a:t>
            </a:r>
            <a:r>
              <a:rPr lang="en-US" dirty="0" smtClean="0"/>
              <a:t>ustom questionnaires were created </a:t>
            </a:r>
            <a:r>
              <a:rPr lang="en-US" baseline="0" dirty="0" smtClean="0"/>
              <a:t>and distributed to: </a:t>
            </a:r>
            <a:r>
              <a:rPr lang="en-US" b="1" noProof="0" dirty="0" smtClean="0"/>
              <a:t>Biological and Medical Sciences</a:t>
            </a:r>
          </a:p>
          <a:p>
            <a:pPr lvl="2"/>
            <a:r>
              <a:rPr lang="en-US" i="1" noProof="0" dirty="0" smtClean="0"/>
              <a:t>(Human Brain Project, </a:t>
            </a:r>
            <a:r>
              <a:rPr lang="en-US" i="1" noProof="0" dirty="0" err="1" smtClean="0"/>
              <a:t>MoBRAIN</a:t>
            </a:r>
            <a:r>
              <a:rPr lang="en-US" i="1" noProof="0" dirty="0" smtClean="0"/>
              <a:t>, BBMRI)</a:t>
            </a:r>
            <a:r>
              <a:rPr lang="en-US" i="1" baseline="0" noProof="0" dirty="0" smtClean="0"/>
              <a:t> </a:t>
            </a:r>
            <a:r>
              <a:rPr lang="en-US" b="1" noProof="0" dirty="0" smtClean="0"/>
              <a:t>Environmental and Earth Sciences</a:t>
            </a:r>
            <a:r>
              <a:rPr lang="en-US" i="1" noProof="0" dirty="0" smtClean="0"/>
              <a:t>(EMSO, LifeWatch)</a:t>
            </a:r>
          </a:p>
          <a:p>
            <a:pPr lvl="1" algn="l"/>
            <a:r>
              <a:rPr lang="en-US" b="1" noProof="0" dirty="0" smtClean="0"/>
              <a:t>Agriculture</a:t>
            </a:r>
            <a:r>
              <a:rPr lang="en-US" i="1" noProof="0" dirty="0" smtClean="0"/>
              <a:t>(</a:t>
            </a:r>
            <a:r>
              <a:rPr lang="en-US" i="1" noProof="0" dirty="0" err="1" smtClean="0"/>
              <a:t>Agrodat.hu</a:t>
            </a:r>
            <a:r>
              <a:rPr lang="en-US" i="1" noProof="0" dirty="0" smtClean="0"/>
              <a:t>, </a:t>
            </a:r>
            <a:r>
              <a:rPr lang="en-US" i="1" noProof="0" dirty="0" err="1" smtClean="0"/>
              <a:t>agINFRA</a:t>
            </a:r>
            <a:r>
              <a:rPr lang="en-US" i="1" noProof="0" dirty="0" smtClean="0"/>
              <a:t>)</a:t>
            </a:r>
            <a:r>
              <a:rPr lang="en-US" b="1" noProof="0" dirty="0" smtClean="0"/>
              <a:t>Astronomy &amp; Astrophysics (A&amp;A)</a:t>
            </a:r>
            <a:r>
              <a:rPr lang="en-US" i="1" noProof="0" dirty="0" smtClean="0"/>
              <a:t>(CTA, </a:t>
            </a:r>
            <a:r>
              <a:rPr lang="en-US" i="1" noProof="0" dirty="0" err="1" smtClean="0"/>
              <a:t>LoFAR</a:t>
            </a:r>
            <a:r>
              <a:rPr lang="en-US" i="1" noProof="0" dirty="0" smtClean="0"/>
              <a:t>, CANFAR)</a:t>
            </a:r>
            <a:r>
              <a:rPr lang="en-US" i="1" baseline="0" noProof="0" dirty="0" smtClean="0"/>
              <a:t> </a:t>
            </a:r>
            <a:r>
              <a:rPr lang="mr-IN" baseline="0" noProof="0" dirty="0" smtClean="0"/>
              <a:t>–</a:t>
            </a:r>
            <a:r>
              <a:rPr lang="en-US" baseline="0" noProof="0" dirty="0" smtClean="0"/>
              <a:t> for results, see M4.1</a:t>
            </a:r>
          </a:p>
          <a:p>
            <a:pPr lvl="1" algn="l"/>
            <a:endParaRPr lang="en-US" baseline="0" noProof="0" dirty="0" smtClean="0"/>
          </a:p>
          <a:p>
            <a:pPr lvl="1" algn="l"/>
            <a:r>
              <a:rPr lang="en-US" baseline="0" noProof="0" dirty="0" smtClean="0"/>
              <a:t>requirements summarized here. </a:t>
            </a:r>
          </a:p>
          <a:p>
            <a:pPr lvl="1" algn="l"/>
            <a:endParaRPr lang="en-US" baseline="0" noProof="0" dirty="0" smtClean="0"/>
          </a:p>
          <a:p>
            <a:pPr lvl="1" algn="l"/>
            <a:r>
              <a:rPr lang="en-US" baseline="0" noProof="0" dirty="0" smtClean="0"/>
              <a:t>9 originally, we’ve concentrated on only 8 </a:t>
            </a:r>
            <a:r>
              <a:rPr lang="mr-IN" baseline="0" noProof="0" dirty="0" smtClean="0"/>
              <a:t>–</a:t>
            </a:r>
            <a:r>
              <a:rPr lang="en-US" baseline="0" noProof="0" dirty="0" smtClean="0"/>
              <a:t> no Long Term Preservation</a:t>
            </a:r>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163741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WP4 Platforms for the Data Commons</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GB" smtClean="0"/>
              <a:t>WP4 Platforms for the Data Commons</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46166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GB" smtClean="0"/>
              <a:t>WP4 Platforms for the Data Commons</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a:prstGeom prst="rect">
            <a:avLst/>
          </a:prstGeo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a:prstGeom prst="rect">
            <a:avLst/>
          </a:prstGeo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41337135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title</a:t>
            </a:r>
            <a:endParaRPr lang="nl-NL" dirty="0"/>
          </a:p>
        </p:txBody>
      </p:sp>
      <p:sp>
        <p:nvSpPr>
          <p:cNvPr id="3" name="Tijdelijke aanduiding voor inhoud 2"/>
          <p:cNvSpPr>
            <a:spLocks noGrp="1"/>
          </p:cNvSpPr>
          <p:nvPr>
            <p:ph idx="1" hasCustomPrompt="1"/>
          </p:nvPr>
        </p:nvSpPr>
        <p:spPr>
          <a:xfrm>
            <a:off x="468312" y="1341438"/>
            <a:ext cx="8424167" cy="4824412"/>
          </a:xfrm>
          <a:prstGeom prst="rect">
            <a:avLst/>
          </a:prstGeom>
        </p:spPr>
        <p:txBody>
          <a:bodyPr/>
          <a:lstStyle>
            <a:lvl1pPr>
              <a:defRPr baseline="0"/>
            </a:lvl1pPr>
            <a:lvl2pPr>
              <a:defRPr baseline="0"/>
            </a:lvl2pPr>
            <a:lvl3pPr>
              <a:defRPr/>
            </a:lvl3pPr>
            <a:lvl4pPr>
              <a:defRPr/>
            </a:lvl4pPr>
            <a:lvl5pPr>
              <a:defRPr baseline="0"/>
            </a:lvl5pPr>
          </a:lstStyle>
          <a:p>
            <a:pPr lvl="0"/>
            <a:r>
              <a:rPr lang="nl-NL" dirty="0" smtClean="0"/>
              <a:t>Click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endParaRPr lang="nl-NL" dirty="0"/>
          </a:p>
        </p:txBody>
      </p:sp>
      <p:sp>
        <p:nvSpPr>
          <p:cNvPr id="4" name="Tijdelijke aanduiding voor datum 4"/>
          <p:cNvSpPr>
            <a:spLocks noGrp="1"/>
          </p:cNvSpPr>
          <p:nvPr>
            <p:ph type="dt" sz="half" idx="2"/>
          </p:nvPr>
        </p:nvSpPr>
        <p:spPr>
          <a:xfrm>
            <a:off x="457200" y="6454179"/>
            <a:ext cx="2057400" cy="365125"/>
          </a:xfrm>
          <a:prstGeom prst="rect">
            <a:avLst/>
          </a:prstGeom>
        </p:spPr>
        <p:txBody>
          <a:bodyPr vert="horz" lIns="91440" tIns="45720" rIns="91440" bIns="45720" rtlCol="0" anchor="ctr"/>
          <a:lstStyle>
            <a:lvl1pPr algn="l">
              <a:defRPr sz="1000">
                <a:solidFill>
                  <a:schemeClr val="bg1"/>
                </a:solidFill>
              </a:defRPr>
            </a:lvl1pPr>
          </a:lstStyle>
          <a:p>
            <a:endParaRPr lang="nl-NL" dirty="0"/>
          </a:p>
        </p:txBody>
      </p:sp>
      <p:sp>
        <p:nvSpPr>
          <p:cNvPr id="7" name="Content Placeholder 5"/>
          <p:cNvSpPr>
            <a:spLocks noGrp="1"/>
          </p:cNvSpPr>
          <p:nvPr>
            <p:ph sz="quarter" idx="10" hasCustomPrompt="1"/>
          </p:nvPr>
        </p:nvSpPr>
        <p:spPr>
          <a:xfrm>
            <a:off x="3203575" y="6525344"/>
            <a:ext cx="3455988" cy="288925"/>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smtClean="0"/>
              <a:t>Click to insert conference name</a:t>
            </a:r>
          </a:p>
          <a:p>
            <a:pPr lvl="0"/>
            <a:endParaRPr lang="en-GB" dirty="0"/>
          </a:p>
        </p:txBody>
      </p:sp>
    </p:spTree>
    <p:extLst>
      <p:ext uri="{BB962C8B-B14F-4D97-AF65-F5344CB8AC3E}">
        <p14:creationId xmlns:p14="http://schemas.microsoft.com/office/powerpoint/2010/main" val="293926300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creativecommons.org/licenses/by/4.0/" TargetMode="External"/><Relationship Id="rId1" Type="http://schemas.openxmlformats.org/officeDocument/2006/relationships/slideLayout" Target="../slideLayouts/slideLayout7.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smtClean="0"/>
              <a:t>WP4 Platforms for the Data Commons</a:t>
            </a:r>
            <a:endParaRPr lang="en-GB" dirty="0"/>
          </a:p>
        </p:txBody>
      </p:sp>
      <p:sp>
        <p:nvSpPr>
          <p:cNvPr id="9" name="Tekstvak 21"/>
          <p:cNvSpPr txBox="1"/>
          <p:nvPr/>
        </p:nvSpPr>
        <p:spPr>
          <a:xfrm>
            <a:off x="179512" y="6525344"/>
            <a:ext cx="748923" cy="215444"/>
          </a:xfrm>
          <a:prstGeom prst="rect">
            <a:avLst/>
          </a:prstGeom>
          <a:noFill/>
        </p:spPr>
        <p:txBody>
          <a:bodyPr wrap="none" rtlCol="0">
            <a:spAutoFit/>
          </a:bodyPr>
          <a:lstStyle/>
          <a:p>
            <a:r>
              <a:rPr lang="en-GB" sz="800" b="1" dirty="0" smtClean="0">
                <a:solidFill>
                  <a:schemeClr val="bg1"/>
                </a:solidFill>
                <a:latin typeface="Segoe UI" pitchFamily="34" charset="0"/>
                <a:cs typeface="Segoe UI" pitchFamily="34" charset="0"/>
              </a:rPr>
              <a:t>24/08/2017</a:t>
            </a:r>
            <a:endParaRPr lang="nl-NL" sz="80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 id="2147483693" r:id="rId5"/>
  </p:sldLayoutIdLst>
  <p:timing>
    <p:tnLst>
      <p:par>
        <p:cTn xmlns:p14="http://schemas.microsoft.com/office/powerpoint/2010/main" id="1" dur="indefinite" restart="never" nodeType="tmRoot"/>
      </p:par>
    </p:tnLst>
  </p:timing>
  <p:hf sldNum="0" hdr="0" ft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7.jp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11.xml.rels><?xml version="1.0" encoding="UTF-8" standalone="yes"?>
<Relationships xmlns="http://schemas.openxmlformats.org/package/2006/relationships"><Relationship Id="rId11" Type="http://schemas.openxmlformats.org/officeDocument/2006/relationships/image" Target="../media/image24.png"/><Relationship Id="rId12" Type="http://schemas.microsoft.com/office/2007/relationships/hdphoto" Target="../media/hdphoto2.wdp"/><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0.png"/><Relationship Id="rId16"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comments" Target="../comments/commen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WP4 Leader</a:t>
            </a:r>
            <a:endParaRPr lang="en-GB" dirty="0"/>
          </a:p>
        </p:txBody>
      </p:sp>
      <p:sp>
        <p:nvSpPr>
          <p:cNvPr id="3" name="Title 2"/>
          <p:cNvSpPr>
            <a:spLocks noGrp="1"/>
          </p:cNvSpPr>
          <p:nvPr>
            <p:ph type="ctrTitle"/>
          </p:nvPr>
        </p:nvSpPr>
        <p:spPr/>
        <p:txBody>
          <a:bodyPr>
            <a:normAutofit fontScale="90000"/>
          </a:bodyPr>
          <a:lstStyle/>
          <a:p>
            <a:r>
              <a:rPr lang="en-GB" dirty="0" smtClean="0"/>
              <a:t>WP4/JRA2</a:t>
            </a:r>
            <a:r>
              <a:rPr lang="en-GB" dirty="0"/>
              <a:t/>
            </a:r>
            <a:br>
              <a:rPr lang="en-GB" dirty="0"/>
            </a:br>
            <a:r>
              <a:rPr lang="en-GB" dirty="0" smtClean="0"/>
              <a:t>Development of EGI Technical Platforms</a:t>
            </a:r>
            <a:endParaRPr lang="en-GB" dirty="0"/>
          </a:p>
        </p:txBody>
      </p:sp>
      <p:sp>
        <p:nvSpPr>
          <p:cNvPr id="4" name="Subtitle 3"/>
          <p:cNvSpPr>
            <a:spLocks noGrp="1"/>
          </p:cNvSpPr>
          <p:nvPr>
            <p:ph type="subTitle" idx="1"/>
          </p:nvPr>
        </p:nvSpPr>
        <p:spPr/>
        <p:txBody>
          <a:bodyPr/>
          <a:lstStyle/>
          <a:p>
            <a:r>
              <a:rPr lang="en-GB" dirty="0"/>
              <a:t>Matthew Viljoen</a:t>
            </a:r>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rostokąt 128"/>
          <p:cNvSpPr/>
          <p:nvPr/>
        </p:nvSpPr>
        <p:spPr>
          <a:xfrm>
            <a:off x="6300192" y="1268760"/>
            <a:ext cx="936104" cy="648072"/>
          </a:xfrm>
          <a:prstGeom prst="rect">
            <a:avLst/>
          </a:prstGeom>
          <a:solidFill>
            <a:srgbClr val="6C9F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44" name="Tytuł 1"/>
          <p:cNvSpPr>
            <a:spLocks noGrp="1"/>
          </p:cNvSpPr>
          <p:nvPr>
            <p:ph type="title"/>
          </p:nvPr>
        </p:nvSpPr>
        <p:spPr>
          <a:xfrm>
            <a:off x="479394" y="44624"/>
            <a:ext cx="8229600" cy="1143000"/>
          </a:xfrm>
        </p:spPr>
        <p:txBody>
          <a:bodyPr>
            <a:normAutofit/>
          </a:bodyPr>
          <a:lstStyle/>
          <a:p>
            <a:r>
              <a:rPr lang="pl-PL" dirty="0" smtClean="0"/>
              <a:t>Open Data Platform </a:t>
            </a:r>
            <a:r>
              <a:rPr lang="en-US" dirty="0" smtClean="0"/>
              <a:t>architecture</a:t>
            </a:r>
            <a:endParaRPr lang="en-US" dirty="0"/>
          </a:p>
        </p:txBody>
      </p:sp>
      <p:sp>
        <p:nvSpPr>
          <p:cNvPr id="46" name="PoleTekstowe 5"/>
          <p:cNvSpPr txBox="1"/>
          <p:nvPr/>
        </p:nvSpPr>
        <p:spPr>
          <a:xfrm>
            <a:off x="179512" y="1650866"/>
            <a:ext cx="1152128" cy="246221"/>
          </a:xfrm>
          <a:prstGeom prst="rect">
            <a:avLst/>
          </a:prstGeom>
          <a:noFill/>
        </p:spPr>
        <p:txBody>
          <a:bodyPr wrap="square" rtlCol="0">
            <a:spAutoFit/>
          </a:bodyPr>
          <a:lstStyle/>
          <a:p>
            <a:pPr algn="ctr"/>
            <a:r>
              <a:rPr lang="pl-PL" sz="1000" dirty="0" smtClean="0"/>
              <a:t>EGI User 1 (VO x)</a:t>
            </a:r>
            <a:endParaRPr lang="pl-PL" sz="1000" dirty="0"/>
          </a:p>
        </p:txBody>
      </p:sp>
      <p:sp>
        <p:nvSpPr>
          <p:cNvPr id="47" name="PoleTekstowe 6"/>
          <p:cNvSpPr txBox="1"/>
          <p:nvPr/>
        </p:nvSpPr>
        <p:spPr>
          <a:xfrm>
            <a:off x="1187624" y="1650866"/>
            <a:ext cx="1368152" cy="400110"/>
          </a:xfrm>
          <a:prstGeom prst="rect">
            <a:avLst/>
          </a:prstGeom>
          <a:noFill/>
        </p:spPr>
        <p:txBody>
          <a:bodyPr wrap="square" rtlCol="0">
            <a:spAutoFit/>
          </a:bodyPr>
          <a:lstStyle/>
          <a:p>
            <a:pPr algn="ctr"/>
            <a:r>
              <a:rPr lang="pl-PL" sz="1000" dirty="0" err="1" smtClean="0"/>
              <a:t>Anonymous</a:t>
            </a:r>
            <a:r>
              <a:rPr lang="pl-PL" sz="1000" dirty="0" smtClean="0"/>
              <a:t> </a:t>
            </a:r>
          </a:p>
          <a:p>
            <a:pPr algn="ctr"/>
            <a:r>
              <a:rPr lang="pl-PL" sz="1000" dirty="0" smtClean="0"/>
              <a:t>User </a:t>
            </a:r>
            <a:r>
              <a:rPr lang="pl-PL" sz="1000" dirty="0"/>
              <a:t>1</a:t>
            </a:r>
          </a:p>
        </p:txBody>
      </p:sp>
      <p:pic>
        <p:nvPicPr>
          <p:cNvPr id="48" name="Obraz 15"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79793"/>
            <a:ext cx="276738" cy="363971"/>
          </a:xfrm>
          <a:prstGeom prst="rect">
            <a:avLst/>
          </a:prstGeom>
        </p:spPr>
      </p:pic>
      <p:pic>
        <p:nvPicPr>
          <p:cNvPr id="49" name="Obraz 16"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1279793"/>
            <a:ext cx="270722" cy="336899"/>
          </a:xfrm>
          <a:prstGeom prst="rect">
            <a:avLst/>
          </a:prstGeom>
        </p:spPr>
      </p:pic>
      <p:pic>
        <p:nvPicPr>
          <p:cNvPr id="50" name="Obraz 17"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1268760"/>
            <a:ext cx="309827" cy="362467"/>
          </a:xfrm>
          <a:prstGeom prst="rect">
            <a:avLst/>
          </a:prstGeom>
        </p:spPr>
      </p:pic>
      <p:sp>
        <p:nvSpPr>
          <p:cNvPr id="51" name="PoleTekstowe 26"/>
          <p:cNvSpPr txBox="1"/>
          <p:nvPr/>
        </p:nvSpPr>
        <p:spPr>
          <a:xfrm>
            <a:off x="2483768" y="1650866"/>
            <a:ext cx="1368152" cy="400110"/>
          </a:xfrm>
          <a:prstGeom prst="rect">
            <a:avLst/>
          </a:prstGeom>
          <a:noFill/>
        </p:spPr>
        <p:txBody>
          <a:bodyPr wrap="square" rtlCol="0">
            <a:spAutoFit/>
          </a:bodyPr>
          <a:lstStyle/>
          <a:p>
            <a:pPr algn="ctr"/>
            <a:r>
              <a:rPr lang="pl-PL" sz="1000" dirty="0" smtClean="0"/>
              <a:t>EGI User 2</a:t>
            </a:r>
          </a:p>
          <a:p>
            <a:pPr algn="ctr"/>
            <a:r>
              <a:rPr lang="pl-PL" sz="1000" dirty="0" smtClean="0"/>
              <a:t>(</a:t>
            </a:r>
            <a:r>
              <a:rPr lang="pl-PL" sz="1000" dirty="0" err="1"/>
              <a:t>O</a:t>
            </a:r>
            <a:r>
              <a:rPr lang="pl-PL" sz="1000" dirty="0" err="1" smtClean="0"/>
              <a:t>nedata</a:t>
            </a:r>
            <a:r>
              <a:rPr lang="pl-PL" sz="1000" dirty="0" smtClean="0"/>
              <a:t> </a:t>
            </a:r>
            <a:r>
              <a:rPr lang="pl-PL" sz="1000" dirty="0" err="1" smtClean="0"/>
              <a:t>space</a:t>
            </a:r>
            <a:r>
              <a:rPr lang="pl-PL" sz="1000" dirty="0" smtClean="0"/>
              <a:t>)</a:t>
            </a:r>
            <a:endParaRPr lang="pl-PL" sz="1000" dirty="0"/>
          </a:p>
        </p:txBody>
      </p:sp>
      <p:sp>
        <p:nvSpPr>
          <p:cNvPr id="53" name="PoleTekstowe 53"/>
          <p:cNvSpPr txBox="1"/>
          <p:nvPr/>
        </p:nvSpPr>
        <p:spPr>
          <a:xfrm>
            <a:off x="3707904" y="1700808"/>
            <a:ext cx="1368152" cy="400110"/>
          </a:xfrm>
          <a:prstGeom prst="rect">
            <a:avLst/>
          </a:prstGeom>
          <a:noFill/>
        </p:spPr>
        <p:txBody>
          <a:bodyPr wrap="square" rtlCol="0">
            <a:spAutoFit/>
          </a:bodyPr>
          <a:lstStyle/>
          <a:p>
            <a:pPr algn="ctr"/>
            <a:r>
              <a:rPr lang="pl-PL" sz="1000" dirty="0" err="1" smtClean="0"/>
              <a:t>Anonymous</a:t>
            </a:r>
            <a:r>
              <a:rPr lang="pl-PL" sz="1000" dirty="0" smtClean="0"/>
              <a:t> </a:t>
            </a:r>
          </a:p>
          <a:p>
            <a:pPr algn="ctr"/>
            <a:r>
              <a:rPr lang="pl-PL" sz="1000" dirty="0" smtClean="0"/>
              <a:t>User 2</a:t>
            </a:r>
            <a:endParaRPr lang="pl-PL" sz="1000" dirty="0"/>
          </a:p>
        </p:txBody>
      </p:sp>
      <p:pic>
        <p:nvPicPr>
          <p:cNvPr id="54" name="Obraz 54" descr="user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60" y="1268760"/>
            <a:ext cx="360040" cy="361388"/>
          </a:xfrm>
          <a:prstGeom prst="rect">
            <a:avLst/>
          </a:prstGeom>
        </p:spPr>
      </p:pic>
      <p:sp>
        <p:nvSpPr>
          <p:cNvPr id="56" name="PoleTekstowe 62"/>
          <p:cNvSpPr txBox="1"/>
          <p:nvPr/>
        </p:nvSpPr>
        <p:spPr>
          <a:xfrm>
            <a:off x="413013" y="3170094"/>
            <a:ext cx="647596" cy="369332"/>
          </a:xfrm>
          <a:prstGeom prst="rect">
            <a:avLst/>
          </a:prstGeom>
          <a:noFill/>
        </p:spPr>
        <p:txBody>
          <a:bodyPr wrap="square" rtlCol="0">
            <a:spAutoFit/>
          </a:bodyPr>
          <a:lstStyle/>
          <a:p>
            <a:pPr algn="ctr"/>
            <a:r>
              <a:rPr lang="pl-PL" sz="900" dirty="0" smtClean="0">
                <a:solidFill>
                  <a:schemeClr val="bg1"/>
                </a:solidFill>
              </a:rPr>
              <a:t>Space Manager</a:t>
            </a:r>
          </a:p>
        </p:txBody>
      </p:sp>
      <p:sp>
        <p:nvSpPr>
          <p:cNvPr id="57" name="PoleTekstowe 66"/>
          <p:cNvSpPr txBox="1"/>
          <p:nvPr/>
        </p:nvSpPr>
        <p:spPr>
          <a:xfrm>
            <a:off x="6264188" y="1412776"/>
            <a:ext cx="1008112" cy="369332"/>
          </a:xfrm>
          <a:prstGeom prst="rect">
            <a:avLst/>
          </a:prstGeom>
          <a:noFill/>
        </p:spPr>
        <p:txBody>
          <a:bodyPr wrap="square" rtlCol="0">
            <a:spAutoFit/>
          </a:bodyPr>
          <a:lstStyle/>
          <a:p>
            <a:pPr algn="ctr"/>
            <a:r>
              <a:rPr lang="pl-PL" sz="900" dirty="0" smtClean="0">
                <a:solidFill>
                  <a:schemeClr val="bg1"/>
                </a:solidFill>
              </a:rPr>
              <a:t>DOI </a:t>
            </a:r>
            <a:r>
              <a:rPr lang="pl-PL" sz="900" dirty="0" err="1" smtClean="0">
                <a:solidFill>
                  <a:schemeClr val="bg1"/>
                </a:solidFill>
              </a:rPr>
              <a:t>Registrar</a:t>
            </a:r>
            <a:r>
              <a:rPr lang="pl-PL" sz="900" dirty="0" smtClean="0">
                <a:solidFill>
                  <a:schemeClr val="bg1"/>
                </a:solidFill>
              </a:rPr>
              <a:t> (</a:t>
            </a:r>
            <a:r>
              <a:rPr lang="pl-PL" sz="900" dirty="0" err="1" smtClean="0">
                <a:solidFill>
                  <a:schemeClr val="bg1"/>
                </a:solidFill>
              </a:rPr>
              <a:t>e.g</a:t>
            </a:r>
            <a:r>
              <a:rPr lang="pl-PL" sz="900" dirty="0" smtClean="0">
                <a:solidFill>
                  <a:schemeClr val="bg1"/>
                </a:solidFill>
              </a:rPr>
              <a:t>. </a:t>
            </a:r>
            <a:r>
              <a:rPr lang="pl-PL" sz="900" dirty="0" err="1" smtClean="0">
                <a:solidFill>
                  <a:schemeClr val="bg1"/>
                </a:solidFill>
              </a:rPr>
              <a:t>DataCite</a:t>
            </a:r>
            <a:r>
              <a:rPr lang="pl-PL" sz="900" dirty="0" smtClean="0">
                <a:solidFill>
                  <a:schemeClr val="bg1"/>
                </a:solidFill>
              </a:rPr>
              <a:t>)</a:t>
            </a:r>
            <a:endParaRPr lang="pl-PL" sz="900" dirty="0">
              <a:solidFill>
                <a:schemeClr val="bg1"/>
              </a:solidFill>
            </a:endParaRPr>
          </a:p>
        </p:txBody>
      </p:sp>
      <p:sp>
        <p:nvSpPr>
          <p:cNvPr id="58" name="Owal 67"/>
          <p:cNvSpPr/>
          <p:nvPr/>
        </p:nvSpPr>
        <p:spPr>
          <a:xfrm>
            <a:off x="7596336" y="1196752"/>
            <a:ext cx="792088" cy="792088"/>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59" name="PoleTekstowe 68"/>
          <p:cNvSpPr txBox="1"/>
          <p:nvPr/>
        </p:nvSpPr>
        <p:spPr>
          <a:xfrm>
            <a:off x="7488324" y="1412776"/>
            <a:ext cx="1008112" cy="369332"/>
          </a:xfrm>
          <a:prstGeom prst="rect">
            <a:avLst/>
          </a:prstGeom>
          <a:noFill/>
        </p:spPr>
        <p:txBody>
          <a:bodyPr wrap="square" rtlCol="0">
            <a:spAutoFit/>
          </a:bodyPr>
          <a:lstStyle/>
          <a:p>
            <a:pPr algn="ctr"/>
            <a:r>
              <a:rPr lang="pl-PL" sz="900" dirty="0" err="1" smtClean="0"/>
              <a:t>Community</a:t>
            </a:r>
            <a:r>
              <a:rPr lang="pl-PL" sz="900" dirty="0" smtClean="0"/>
              <a:t> Portal</a:t>
            </a:r>
            <a:endParaRPr lang="pl-PL" sz="900" dirty="0"/>
          </a:p>
        </p:txBody>
      </p:sp>
      <p:pic>
        <p:nvPicPr>
          <p:cNvPr id="60" name="Obraz 69"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3068960"/>
            <a:ext cx="1008112" cy="179834"/>
          </a:xfrm>
          <a:prstGeom prst="rect">
            <a:avLst/>
          </a:prstGeom>
        </p:spPr>
      </p:pic>
      <p:sp>
        <p:nvSpPr>
          <p:cNvPr id="61" name="Tytuł 1"/>
          <p:cNvSpPr txBox="1">
            <a:spLocks/>
          </p:cNvSpPr>
          <p:nvPr/>
        </p:nvSpPr>
        <p:spPr>
          <a:xfrm>
            <a:off x="107504" y="3861048"/>
            <a:ext cx="237626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smtClean="0">
                <a:solidFill>
                  <a:schemeClr val="tx1"/>
                </a:solidFill>
              </a:rPr>
              <a:t>Open Data Platform</a:t>
            </a:r>
            <a:endParaRPr lang="pl-PL" sz="900" b="0" dirty="0">
              <a:solidFill>
                <a:schemeClr val="tx1"/>
              </a:solidFill>
            </a:endParaRPr>
          </a:p>
        </p:txBody>
      </p:sp>
      <p:sp>
        <p:nvSpPr>
          <p:cNvPr id="62" name="Tytuł 1"/>
          <p:cNvSpPr txBox="1">
            <a:spLocks/>
          </p:cNvSpPr>
          <p:nvPr/>
        </p:nvSpPr>
        <p:spPr>
          <a:xfrm>
            <a:off x="971600"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400" b="0" dirty="0" smtClean="0">
                <a:solidFill>
                  <a:srgbClr val="7F7F7F"/>
                </a:solidFill>
              </a:rPr>
              <a:t>Web GUI</a:t>
            </a:r>
            <a:endParaRPr lang="pl-PL" sz="1400" b="0" dirty="0">
              <a:solidFill>
                <a:srgbClr val="7F7F7F"/>
              </a:solidFill>
            </a:endParaRPr>
          </a:p>
        </p:txBody>
      </p:sp>
      <p:cxnSp>
        <p:nvCxnSpPr>
          <p:cNvPr id="63" name="Łącznik prosty 81"/>
          <p:cNvCxnSpPr>
            <a:stCxn id="62" idx="2"/>
          </p:cNvCxnSpPr>
          <p:nvPr/>
        </p:nvCxnSpPr>
        <p:spPr>
          <a:xfrm>
            <a:off x="1331640" y="2924944"/>
            <a:ext cx="0" cy="360040"/>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4" name="Łącznik łamany 87"/>
          <p:cNvCxnSpPr>
            <a:endCxn id="62" idx="1"/>
          </p:cNvCxnSpPr>
          <p:nvPr/>
        </p:nvCxnSpPr>
        <p:spPr>
          <a:xfrm rot="16200000" flipH="1">
            <a:off x="449542" y="2294874"/>
            <a:ext cx="756084" cy="288032"/>
          </a:xfrm>
          <a:prstGeom prst="bentConnector2">
            <a:avLst/>
          </a:prstGeom>
          <a:ln>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5" name="Łącznik łamany 90"/>
          <p:cNvCxnSpPr/>
          <p:nvPr/>
        </p:nvCxnSpPr>
        <p:spPr>
          <a:xfrm rot="5400000">
            <a:off x="1421650" y="2330878"/>
            <a:ext cx="756084" cy="216024"/>
          </a:xfrm>
          <a:prstGeom prst="bentConnector2">
            <a:avLst/>
          </a:prstGeom>
          <a:ln>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6" name="Łącznik łamany 92"/>
          <p:cNvCxnSpPr>
            <a:endCxn id="62" idx="3"/>
          </p:cNvCxnSpPr>
          <p:nvPr/>
        </p:nvCxnSpPr>
        <p:spPr>
          <a:xfrm rot="10800000" flipV="1">
            <a:off x="1691680" y="2060848"/>
            <a:ext cx="1440160" cy="756084"/>
          </a:xfrm>
          <a:prstGeom prst="bentConnector3">
            <a:avLst>
              <a:gd name="adj1" fmla="val -343"/>
            </a:avLst>
          </a:prstGeom>
          <a:ln>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7" name="Tytuł 1"/>
          <p:cNvSpPr txBox="1">
            <a:spLocks/>
          </p:cNvSpPr>
          <p:nvPr/>
        </p:nvSpPr>
        <p:spPr>
          <a:xfrm>
            <a:off x="3203848"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POSIX</a:t>
            </a:r>
            <a:endParaRPr lang="pl-PL" sz="1400" b="0" dirty="0">
              <a:solidFill>
                <a:srgbClr val="7F7F7F"/>
              </a:solidFill>
            </a:endParaRPr>
          </a:p>
        </p:txBody>
      </p:sp>
      <p:cxnSp>
        <p:nvCxnSpPr>
          <p:cNvPr id="68" name="Łącznik prosty 99"/>
          <p:cNvCxnSpPr>
            <a:stCxn id="67" idx="2"/>
          </p:cNvCxnSpPr>
          <p:nvPr/>
        </p:nvCxnSpPr>
        <p:spPr>
          <a:xfrm>
            <a:off x="3563888" y="2924944"/>
            <a:ext cx="0" cy="360040"/>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9" name="Tytuł 1"/>
          <p:cNvSpPr txBox="1">
            <a:spLocks/>
          </p:cNvSpPr>
          <p:nvPr/>
        </p:nvSpPr>
        <p:spPr>
          <a:xfrm>
            <a:off x="4139952"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HTTP</a:t>
            </a:r>
            <a:endParaRPr lang="pl-PL" sz="1400" b="0" dirty="0">
              <a:solidFill>
                <a:srgbClr val="7F7F7F"/>
              </a:solidFill>
            </a:endParaRPr>
          </a:p>
        </p:txBody>
      </p:sp>
      <p:cxnSp>
        <p:nvCxnSpPr>
          <p:cNvPr id="70" name="Łącznik prosty 101"/>
          <p:cNvCxnSpPr>
            <a:stCxn id="69" idx="2"/>
          </p:cNvCxnSpPr>
          <p:nvPr/>
        </p:nvCxnSpPr>
        <p:spPr>
          <a:xfrm>
            <a:off x="4499992" y="2924944"/>
            <a:ext cx="0" cy="360040"/>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1" name="Tytuł 1"/>
          <p:cNvSpPr txBox="1">
            <a:spLocks/>
          </p:cNvSpPr>
          <p:nvPr/>
        </p:nvSpPr>
        <p:spPr>
          <a:xfrm>
            <a:off x="5292080" y="2708920"/>
            <a:ext cx="720080" cy="216024"/>
          </a:xfrm>
          <a:prstGeom prst="rect">
            <a:avLst/>
          </a:prstGeom>
          <a:ln>
            <a:solidFill>
              <a:srgbClr val="7F7F7F"/>
            </a:solidFill>
          </a:ln>
        </p:spPr>
        <p:txBody>
          <a:bodyPr vert="horz" lIns="91440" tIns="45720" rIns="91440" bIns="45720" rtlCol="0" anchor="ctr">
            <a:normAutofit fontScale="625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OAI-PMH</a:t>
            </a:r>
            <a:endParaRPr lang="pl-PL" sz="1400" b="0" dirty="0">
              <a:solidFill>
                <a:srgbClr val="7F7F7F"/>
              </a:solidFill>
            </a:endParaRPr>
          </a:p>
        </p:txBody>
      </p:sp>
      <p:cxnSp>
        <p:nvCxnSpPr>
          <p:cNvPr id="72" name="Łącznik prosty 103"/>
          <p:cNvCxnSpPr>
            <a:stCxn id="71" idx="2"/>
          </p:cNvCxnSpPr>
          <p:nvPr/>
        </p:nvCxnSpPr>
        <p:spPr>
          <a:xfrm>
            <a:off x="5652120" y="2924944"/>
            <a:ext cx="0" cy="360040"/>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3" name="Tytuł 1"/>
          <p:cNvSpPr txBox="1">
            <a:spLocks/>
          </p:cNvSpPr>
          <p:nvPr/>
        </p:nvSpPr>
        <p:spPr>
          <a:xfrm>
            <a:off x="6876256"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CDMI</a:t>
            </a:r>
            <a:endParaRPr lang="pl-PL" sz="1400" b="0" dirty="0">
              <a:solidFill>
                <a:srgbClr val="7F7F7F"/>
              </a:solidFill>
            </a:endParaRPr>
          </a:p>
        </p:txBody>
      </p:sp>
      <p:cxnSp>
        <p:nvCxnSpPr>
          <p:cNvPr id="74" name="Łącznik prosty 105"/>
          <p:cNvCxnSpPr>
            <a:stCxn id="73" idx="2"/>
          </p:cNvCxnSpPr>
          <p:nvPr/>
        </p:nvCxnSpPr>
        <p:spPr>
          <a:xfrm>
            <a:off x="7236296" y="2924944"/>
            <a:ext cx="0" cy="360040"/>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5" name="Tytuł 1"/>
          <p:cNvSpPr txBox="1">
            <a:spLocks/>
          </p:cNvSpPr>
          <p:nvPr/>
        </p:nvSpPr>
        <p:spPr>
          <a:xfrm>
            <a:off x="7740352" y="2708920"/>
            <a:ext cx="720080" cy="216024"/>
          </a:xfrm>
          <a:prstGeom prst="rect">
            <a:avLst/>
          </a:prstGeom>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REST</a:t>
            </a:r>
            <a:endParaRPr lang="pl-PL" sz="1400" b="0" dirty="0">
              <a:solidFill>
                <a:srgbClr val="7F7F7F"/>
              </a:solidFill>
            </a:endParaRPr>
          </a:p>
        </p:txBody>
      </p:sp>
      <p:cxnSp>
        <p:nvCxnSpPr>
          <p:cNvPr id="76" name="Łącznik prosty 107"/>
          <p:cNvCxnSpPr>
            <a:stCxn id="75" idx="2"/>
          </p:cNvCxnSpPr>
          <p:nvPr/>
        </p:nvCxnSpPr>
        <p:spPr>
          <a:xfrm>
            <a:off x="8100392" y="2924944"/>
            <a:ext cx="0" cy="360040"/>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7" name="Łącznik łamany 108"/>
          <p:cNvCxnSpPr>
            <a:endCxn id="67" idx="0"/>
          </p:cNvCxnSpPr>
          <p:nvPr/>
        </p:nvCxnSpPr>
        <p:spPr>
          <a:xfrm rot="16200000" flipH="1">
            <a:off x="3095836" y="2240868"/>
            <a:ext cx="648072" cy="288032"/>
          </a:xfrm>
          <a:prstGeom prst="bentConnector3">
            <a:avLst>
              <a:gd name="adj1" fmla="val 50000"/>
            </a:avLst>
          </a:prstGeom>
          <a:ln>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8" name="Łącznik prosty 112"/>
          <p:cNvCxnSpPr/>
          <p:nvPr/>
        </p:nvCxnSpPr>
        <p:spPr>
          <a:xfrm>
            <a:off x="5652120" y="2060848"/>
            <a:ext cx="0" cy="648072"/>
          </a:xfrm>
          <a:prstGeom prst="line">
            <a:avLst/>
          </a:prstGeom>
          <a:ln>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9" name="Łącznik prosty 114"/>
          <p:cNvCxnSpPr/>
          <p:nvPr/>
        </p:nvCxnSpPr>
        <p:spPr>
          <a:xfrm flipV="1">
            <a:off x="6732240" y="1988840"/>
            <a:ext cx="0" cy="1296144"/>
          </a:xfrm>
          <a:prstGeom prst="line">
            <a:avLst/>
          </a:prstGeom>
          <a:ln>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Łącznik prosty 117"/>
          <p:cNvCxnSpPr/>
          <p:nvPr/>
        </p:nvCxnSpPr>
        <p:spPr>
          <a:xfrm>
            <a:off x="8100392" y="2060848"/>
            <a:ext cx="0" cy="648072"/>
          </a:xfrm>
          <a:prstGeom prst="line">
            <a:avLst/>
          </a:prstGeom>
          <a:ln>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1" name="Łącznik łamany 118"/>
          <p:cNvCxnSpPr>
            <a:endCxn id="73" idx="0"/>
          </p:cNvCxnSpPr>
          <p:nvPr/>
        </p:nvCxnSpPr>
        <p:spPr>
          <a:xfrm rot="5400000">
            <a:off x="7236296" y="2060848"/>
            <a:ext cx="648072" cy="648072"/>
          </a:xfrm>
          <a:prstGeom prst="bentConnector3">
            <a:avLst>
              <a:gd name="adj1" fmla="val 50000"/>
            </a:avLst>
          </a:prstGeom>
          <a:ln>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2" name="Łącznik prosty 132"/>
          <p:cNvCxnSpPr/>
          <p:nvPr/>
        </p:nvCxnSpPr>
        <p:spPr>
          <a:xfrm>
            <a:off x="4499992" y="2060848"/>
            <a:ext cx="0" cy="648072"/>
          </a:xfrm>
          <a:prstGeom prst="line">
            <a:avLst/>
          </a:prstGeom>
          <a:ln>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3" name="Tytuł 1"/>
          <p:cNvSpPr txBox="1">
            <a:spLocks/>
          </p:cNvSpPr>
          <p:nvPr/>
        </p:nvSpPr>
        <p:spPr>
          <a:xfrm>
            <a:off x="6372200" y="2204864"/>
            <a:ext cx="720080" cy="216024"/>
          </a:xfrm>
          <a:prstGeom prst="rect">
            <a:avLst/>
          </a:prstGeom>
          <a:solidFill>
            <a:schemeClr val="bg1"/>
          </a:solidFill>
          <a:ln>
            <a:solidFill>
              <a:srgbClr val="7F7F7F"/>
            </a:solidFill>
          </a:ln>
        </p:spPr>
        <p:txBody>
          <a:bodyPr vert="horz" lIns="91440" tIns="45720" rIns="91440" bIns="45720"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400" b="0" dirty="0" smtClean="0">
                <a:solidFill>
                  <a:srgbClr val="7F7F7F"/>
                </a:solidFill>
              </a:rPr>
              <a:t>REST</a:t>
            </a:r>
            <a:endParaRPr lang="pl-PL" sz="1400" b="0" dirty="0">
              <a:solidFill>
                <a:srgbClr val="7F7F7F"/>
              </a:solidFill>
            </a:endParaRPr>
          </a:p>
        </p:txBody>
      </p:sp>
      <p:pic>
        <p:nvPicPr>
          <p:cNvPr id="84" name="Obraz 135" descr="pobra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576" y="4509120"/>
            <a:ext cx="400186" cy="427849"/>
          </a:xfrm>
          <a:prstGeom prst="rect">
            <a:avLst/>
          </a:prstGeom>
        </p:spPr>
      </p:pic>
      <p:pic>
        <p:nvPicPr>
          <p:cNvPr id="85" name="Obraz 136" descr="OneDa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7744" y="4581128"/>
            <a:ext cx="936104" cy="163818"/>
          </a:xfrm>
          <a:prstGeom prst="rect">
            <a:avLst/>
          </a:prstGeom>
        </p:spPr>
      </p:pic>
      <p:pic>
        <p:nvPicPr>
          <p:cNvPr id="86" name="Obraz 138" descr="REST_api_d56810391e9851fade45e40804ad40fd.png"/>
          <p:cNvPicPr>
            <a:picLocks noChangeAspect="1"/>
          </p:cNvPicPr>
          <p:nvPr/>
        </p:nvPicPr>
        <p:blipFill rotWithShape="1">
          <a:blip r:embed="rId10">
            <a:extLst>
              <a:ext uri="{28A0092B-C50C-407E-A947-70E740481C1C}">
                <a14:useLocalDpi xmlns:a14="http://schemas.microsoft.com/office/drawing/2010/main" val="0"/>
              </a:ext>
            </a:extLst>
          </a:blip>
          <a:srcRect t="30148" b="30668"/>
          <a:stretch/>
        </p:blipFill>
        <p:spPr>
          <a:xfrm>
            <a:off x="5796136" y="4509120"/>
            <a:ext cx="1097360" cy="429993"/>
          </a:xfrm>
          <a:prstGeom prst="rect">
            <a:avLst/>
          </a:prstGeom>
        </p:spPr>
      </p:pic>
      <p:pic>
        <p:nvPicPr>
          <p:cNvPr id="87" name="Obraz 139" descr="phot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55976" y="4581128"/>
            <a:ext cx="360041" cy="360041"/>
          </a:xfrm>
          <a:prstGeom prst="rect">
            <a:avLst/>
          </a:prstGeom>
        </p:spPr>
      </p:pic>
      <p:pic>
        <p:nvPicPr>
          <p:cNvPr id="88" name="Obraz 15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8184" y="5157192"/>
            <a:ext cx="360040" cy="436770"/>
          </a:xfrm>
          <a:prstGeom prst="rect">
            <a:avLst/>
          </a:prstGeom>
        </p:spPr>
      </p:pic>
      <p:pic>
        <p:nvPicPr>
          <p:cNvPr id="89" name="Obraz 15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392" y="5157192"/>
            <a:ext cx="360040" cy="436770"/>
          </a:xfrm>
          <a:prstGeom prst="rect">
            <a:avLst/>
          </a:prstGeom>
        </p:spPr>
      </p:pic>
      <p:sp>
        <p:nvSpPr>
          <p:cNvPr id="90" name="Prostokąt 152"/>
          <p:cNvSpPr/>
          <p:nvPr/>
        </p:nvSpPr>
        <p:spPr>
          <a:xfrm>
            <a:off x="1075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91" name="Prostokąt 153"/>
          <p:cNvSpPr/>
          <p:nvPr/>
        </p:nvSpPr>
        <p:spPr>
          <a:xfrm>
            <a:off x="19077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92" name="Prostokąt 154"/>
          <p:cNvSpPr/>
          <p:nvPr/>
        </p:nvSpPr>
        <p:spPr>
          <a:xfrm>
            <a:off x="37079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93" name="Prostokąt 155"/>
          <p:cNvSpPr/>
          <p:nvPr/>
        </p:nvSpPr>
        <p:spPr>
          <a:xfrm>
            <a:off x="55081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sp>
        <p:nvSpPr>
          <p:cNvPr id="94" name="Prostokąt 156"/>
          <p:cNvSpPr/>
          <p:nvPr/>
        </p:nvSpPr>
        <p:spPr>
          <a:xfrm>
            <a:off x="7308304" y="4293096"/>
            <a:ext cx="1728192" cy="1656184"/>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rgbClr val="0066B0"/>
              </a:solidFill>
            </a:endParaRPr>
          </a:p>
        </p:txBody>
      </p:sp>
      <p:pic>
        <p:nvPicPr>
          <p:cNvPr id="95" name="Obraz 157" descr="b2safe-logo-websit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09959" y="4509120"/>
            <a:ext cx="938505" cy="385687"/>
          </a:xfrm>
          <a:prstGeom prst="rect">
            <a:avLst/>
          </a:prstGeom>
        </p:spPr>
      </p:pic>
      <p:pic>
        <p:nvPicPr>
          <p:cNvPr id="96" name="Obraz 158"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5936" y="5157192"/>
            <a:ext cx="360040" cy="436770"/>
          </a:xfrm>
          <a:prstGeom prst="rect">
            <a:avLst/>
          </a:prstGeom>
        </p:spPr>
      </p:pic>
      <p:pic>
        <p:nvPicPr>
          <p:cNvPr id="97" name="Obraz 159"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7984" y="5157192"/>
            <a:ext cx="360040" cy="436770"/>
          </a:xfrm>
          <a:prstGeom prst="rect">
            <a:avLst/>
          </a:prstGeom>
        </p:spPr>
      </p:pic>
      <p:pic>
        <p:nvPicPr>
          <p:cNvPr id="98" name="Obraz 16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60032" y="5157192"/>
            <a:ext cx="360040" cy="436770"/>
          </a:xfrm>
          <a:prstGeom prst="rect">
            <a:avLst/>
          </a:prstGeom>
        </p:spPr>
      </p:pic>
      <p:pic>
        <p:nvPicPr>
          <p:cNvPr id="99" name="Obraz 16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3728" y="5157192"/>
            <a:ext cx="360040" cy="436770"/>
          </a:xfrm>
          <a:prstGeom prst="rect">
            <a:avLst/>
          </a:prstGeom>
        </p:spPr>
      </p:pic>
      <p:pic>
        <p:nvPicPr>
          <p:cNvPr id="100" name="Obraz 162"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5776" y="5157192"/>
            <a:ext cx="360040" cy="436770"/>
          </a:xfrm>
          <a:prstGeom prst="rect">
            <a:avLst/>
          </a:prstGeom>
        </p:spPr>
      </p:pic>
      <p:pic>
        <p:nvPicPr>
          <p:cNvPr id="101" name="Obraz 163"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7824" y="5157192"/>
            <a:ext cx="360040" cy="436770"/>
          </a:xfrm>
          <a:prstGeom prst="rect">
            <a:avLst/>
          </a:prstGeom>
        </p:spPr>
      </p:pic>
      <p:pic>
        <p:nvPicPr>
          <p:cNvPr id="102" name="Obraz 164"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536" y="5157192"/>
            <a:ext cx="360040" cy="436770"/>
          </a:xfrm>
          <a:prstGeom prst="rect">
            <a:avLst/>
          </a:prstGeom>
        </p:spPr>
      </p:pic>
      <p:pic>
        <p:nvPicPr>
          <p:cNvPr id="103" name="Obraz 165"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7584" y="5157192"/>
            <a:ext cx="360040" cy="436770"/>
          </a:xfrm>
          <a:prstGeom prst="rect">
            <a:avLst/>
          </a:prstGeom>
        </p:spPr>
      </p:pic>
      <p:pic>
        <p:nvPicPr>
          <p:cNvPr id="104" name="Obraz 166"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632" y="5157192"/>
            <a:ext cx="360040" cy="436770"/>
          </a:xfrm>
          <a:prstGeom prst="rect">
            <a:avLst/>
          </a:prstGeom>
        </p:spPr>
      </p:pic>
      <p:cxnSp>
        <p:nvCxnSpPr>
          <p:cNvPr id="105" name="Łącznik prosty 167"/>
          <p:cNvCxnSpPr/>
          <p:nvPr/>
        </p:nvCxnSpPr>
        <p:spPr>
          <a:xfrm>
            <a:off x="8100392" y="3861048"/>
            <a:ext cx="0" cy="432048"/>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6" name="Tytuł 1"/>
          <p:cNvSpPr txBox="1">
            <a:spLocks/>
          </p:cNvSpPr>
          <p:nvPr/>
        </p:nvSpPr>
        <p:spPr>
          <a:xfrm>
            <a:off x="1075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smtClean="0">
                <a:solidFill>
                  <a:schemeClr val="tx1"/>
                </a:solidFill>
              </a:rPr>
              <a:t>EGI Site 1</a:t>
            </a:r>
            <a:endParaRPr lang="pl-PL" sz="900" b="0" dirty="0">
              <a:solidFill>
                <a:schemeClr val="tx1"/>
              </a:solidFill>
            </a:endParaRPr>
          </a:p>
        </p:txBody>
      </p:sp>
      <p:sp>
        <p:nvSpPr>
          <p:cNvPr id="107" name="Tytuł 1"/>
          <p:cNvSpPr txBox="1">
            <a:spLocks/>
          </p:cNvSpPr>
          <p:nvPr/>
        </p:nvSpPr>
        <p:spPr>
          <a:xfrm>
            <a:off x="19077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smtClean="0">
                <a:solidFill>
                  <a:schemeClr val="tx1"/>
                </a:solidFill>
              </a:rPr>
              <a:t>EGI Site 2</a:t>
            </a:r>
            <a:endParaRPr lang="pl-PL" sz="900" b="0" dirty="0">
              <a:solidFill>
                <a:schemeClr val="tx1"/>
              </a:solidFill>
            </a:endParaRPr>
          </a:p>
        </p:txBody>
      </p:sp>
      <p:sp>
        <p:nvSpPr>
          <p:cNvPr id="108" name="Tytuł 1"/>
          <p:cNvSpPr txBox="1">
            <a:spLocks/>
          </p:cNvSpPr>
          <p:nvPr/>
        </p:nvSpPr>
        <p:spPr>
          <a:xfrm>
            <a:off x="37079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smtClean="0">
                <a:solidFill>
                  <a:schemeClr val="tx1"/>
                </a:solidFill>
              </a:rPr>
              <a:t>EGI Site 3</a:t>
            </a:r>
            <a:endParaRPr lang="pl-PL" sz="900" b="0" dirty="0">
              <a:solidFill>
                <a:schemeClr val="tx1"/>
              </a:solidFill>
            </a:endParaRPr>
          </a:p>
        </p:txBody>
      </p:sp>
      <p:sp>
        <p:nvSpPr>
          <p:cNvPr id="109" name="Tytuł 1"/>
          <p:cNvSpPr txBox="1">
            <a:spLocks/>
          </p:cNvSpPr>
          <p:nvPr/>
        </p:nvSpPr>
        <p:spPr>
          <a:xfrm>
            <a:off x="55081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err="1" smtClean="0">
                <a:solidFill>
                  <a:schemeClr val="tx1"/>
                </a:solidFill>
              </a:rPr>
              <a:t>Cloud</a:t>
            </a:r>
            <a:r>
              <a:rPr lang="pl-PL" sz="900" b="0" dirty="0" smtClean="0">
                <a:solidFill>
                  <a:schemeClr val="tx1"/>
                </a:solidFill>
              </a:rPr>
              <a:t> </a:t>
            </a:r>
            <a:r>
              <a:rPr lang="pl-PL" sz="900" b="0" dirty="0" err="1" smtClean="0">
                <a:solidFill>
                  <a:schemeClr val="tx1"/>
                </a:solidFill>
              </a:rPr>
              <a:t>storage</a:t>
            </a:r>
            <a:r>
              <a:rPr lang="pl-PL" sz="900" b="0" dirty="0" smtClean="0">
                <a:solidFill>
                  <a:schemeClr val="tx1"/>
                </a:solidFill>
              </a:rPr>
              <a:t> </a:t>
            </a:r>
            <a:endParaRPr lang="pl-PL" sz="900" b="0" dirty="0">
              <a:solidFill>
                <a:schemeClr val="tx1"/>
              </a:solidFill>
            </a:endParaRPr>
          </a:p>
        </p:txBody>
      </p:sp>
      <p:sp>
        <p:nvSpPr>
          <p:cNvPr id="110" name="Tytuł 1"/>
          <p:cNvSpPr txBox="1">
            <a:spLocks/>
          </p:cNvSpPr>
          <p:nvPr/>
        </p:nvSpPr>
        <p:spPr>
          <a:xfrm>
            <a:off x="7308304" y="6021288"/>
            <a:ext cx="1656184" cy="216024"/>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900" b="0" dirty="0" smtClean="0">
                <a:solidFill>
                  <a:schemeClr val="tx1"/>
                </a:solidFill>
              </a:rPr>
              <a:t>EUDAT</a:t>
            </a:r>
            <a:endParaRPr lang="pl-PL" sz="900" b="0" dirty="0">
              <a:solidFill>
                <a:schemeClr val="tx1"/>
              </a:solidFill>
            </a:endParaRPr>
          </a:p>
        </p:txBody>
      </p:sp>
      <p:pic>
        <p:nvPicPr>
          <p:cNvPr id="111" name="Obraz 188" descr="OpenAIREplus_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20072" y="1268760"/>
            <a:ext cx="783215" cy="550488"/>
          </a:xfrm>
          <a:prstGeom prst="rect">
            <a:avLst/>
          </a:prstGeom>
        </p:spPr>
      </p:pic>
      <p:sp>
        <p:nvSpPr>
          <p:cNvPr id="112" name="Prostokąt 82"/>
          <p:cNvSpPr/>
          <p:nvPr/>
        </p:nvSpPr>
        <p:spPr>
          <a:xfrm>
            <a:off x="107504" y="3284984"/>
            <a:ext cx="8928992" cy="576064"/>
          </a:xfrm>
          <a:prstGeom prst="rect">
            <a:avLst/>
          </a:prstGeom>
          <a:solidFill>
            <a:schemeClr val="bg1">
              <a:lumMod val="85000"/>
            </a:schemeClr>
          </a:solidFill>
          <a:ln w="127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pl-PL" sz="1400" dirty="0">
              <a:solidFill>
                <a:schemeClr val="tx2">
                  <a:lumMod val="75000"/>
                </a:schemeClr>
              </a:solidFill>
            </a:endParaRPr>
          </a:p>
        </p:txBody>
      </p:sp>
      <p:sp>
        <p:nvSpPr>
          <p:cNvPr id="113" name="Tytuł 1"/>
          <p:cNvSpPr txBox="1">
            <a:spLocks/>
          </p:cNvSpPr>
          <p:nvPr/>
        </p:nvSpPr>
        <p:spPr>
          <a:xfrm>
            <a:off x="323528" y="3429000"/>
            <a:ext cx="1368152"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000" dirty="0" smtClean="0">
                <a:solidFill>
                  <a:schemeClr val="bg1">
                    <a:lumMod val="50000"/>
                  </a:schemeClr>
                </a:solidFill>
              </a:rPr>
              <a:t>Space Manager</a:t>
            </a:r>
            <a:endParaRPr lang="pl-PL" sz="1000" dirty="0">
              <a:solidFill>
                <a:schemeClr val="bg1">
                  <a:lumMod val="50000"/>
                </a:schemeClr>
              </a:solidFill>
            </a:endParaRPr>
          </a:p>
        </p:txBody>
      </p:sp>
      <p:sp>
        <p:nvSpPr>
          <p:cNvPr id="114" name="Tytuł 1"/>
          <p:cNvSpPr txBox="1">
            <a:spLocks/>
          </p:cNvSpPr>
          <p:nvPr/>
        </p:nvSpPr>
        <p:spPr>
          <a:xfrm>
            <a:off x="1835696" y="3429000"/>
            <a:ext cx="1440160"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000" dirty="0" smtClean="0">
                <a:solidFill>
                  <a:schemeClr val="bg1">
                    <a:lumMod val="50000"/>
                  </a:schemeClr>
                </a:solidFill>
              </a:rPr>
              <a:t>Open Data Manager</a:t>
            </a:r>
            <a:endParaRPr lang="pl-PL" sz="1000" dirty="0">
              <a:solidFill>
                <a:schemeClr val="bg1">
                  <a:lumMod val="50000"/>
                </a:schemeClr>
              </a:solidFill>
            </a:endParaRPr>
          </a:p>
        </p:txBody>
      </p:sp>
      <p:sp>
        <p:nvSpPr>
          <p:cNvPr id="115" name="Tytuł 1"/>
          <p:cNvSpPr txBox="1">
            <a:spLocks/>
          </p:cNvSpPr>
          <p:nvPr/>
        </p:nvSpPr>
        <p:spPr>
          <a:xfrm>
            <a:off x="3563888" y="3429000"/>
            <a:ext cx="1296144" cy="288032"/>
          </a:xfrm>
          <a:prstGeom prst="rect">
            <a:avLst/>
          </a:prstGeom>
          <a:solidFill>
            <a:schemeClr val="bg1"/>
          </a:solidFill>
          <a:ln w="3175" cmpd="sng">
            <a:solidFill>
              <a:srgbClr val="7F7F7F"/>
            </a:solidFill>
          </a:ln>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000" dirty="0" err="1" smtClean="0">
                <a:solidFill>
                  <a:schemeClr val="bg1">
                    <a:lumMod val="50000"/>
                  </a:schemeClr>
                </a:solidFill>
              </a:rPr>
              <a:t>Metadata</a:t>
            </a:r>
            <a:r>
              <a:rPr lang="pl-PL" sz="1000" dirty="0" smtClean="0">
                <a:solidFill>
                  <a:schemeClr val="bg1">
                    <a:lumMod val="50000"/>
                  </a:schemeClr>
                </a:solidFill>
              </a:rPr>
              <a:t> Registry</a:t>
            </a:r>
            <a:endParaRPr lang="pl-PL" sz="1000" dirty="0">
              <a:solidFill>
                <a:schemeClr val="bg1">
                  <a:lumMod val="50000"/>
                </a:schemeClr>
              </a:solidFill>
            </a:endParaRPr>
          </a:p>
        </p:txBody>
      </p:sp>
      <p:sp>
        <p:nvSpPr>
          <p:cNvPr id="116" name="Tytuł 1"/>
          <p:cNvSpPr txBox="1">
            <a:spLocks/>
          </p:cNvSpPr>
          <p:nvPr/>
        </p:nvSpPr>
        <p:spPr>
          <a:xfrm>
            <a:off x="5076056" y="3429000"/>
            <a:ext cx="1224136"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000" dirty="0" smtClean="0">
                <a:solidFill>
                  <a:schemeClr val="bg1">
                    <a:lumMod val="50000"/>
                  </a:schemeClr>
                </a:solidFill>
              </a:rPr>
              <a:t>OAI-PMH Data</a:t>
            </a:r>
          </a:p>
          <a:p>
            <a:pPr algn="ctr"/>
            <a:r>
              <a:rPr lang="pl-PL" sz="1000" dirty="0" smtClean="0">
                <a:solidFill>
                  <a:schemeClr val="bg1">
                    <a:lumMod val="50000"/>
                  </a:schemeClr>
                </a:solidFill>
              </a:rPr>
              <a:t>Provider</a:t>
            </a:r>
            <a:endParaRPr lang="pl-PL" sz="1000" dirty="0">
              <a:solidFill>
                <a:schemeClr val="bg1">
                  <a:lumMod val="50000"/>
                </a:schemeClr>
              </a:solidFill>
            </a:endParaRPr>
          </a:p>
        </p:txBody>
      </p:sp>
      <p:sp>
        <p:nvSpPr>
          <p:cNvPr id="117" name="Tytuł 1"/>
          <p:cNvSpPr txBox="1">
            <a:spLocks/>
          </p:cNvSpPr>
          <p:nvPr/>
        </p:nvSpPr>
        <p:spPr>
          <a:xfrm>
            <a:off x="6372200" y="3429000"/>
            <a:ext cx="1224136"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900" dirty="0" err="1" smtClean="0">
                <a:solidFill>
                  <a:schemeClr val="bg1">
                    <a:lumMod val="50000"/>
                  </a:schemeClr>
                </a:solidFill>
              </a:rPr>
              <a:t>Authentication</a:t>
            </a:r>
            <a:r>
              <a:rPr lang="pl-PL" sz="900" dirty="0" smtClean="0">
                <a:solidFill>
                  <a:schemeClr val="bg1">
                    <a:lumMod val="50000"/>
                  </a:schemeClr>
                </a:solidFill>
              </a:rPr>
              <a:t> and </a:t>
            </a:r>
            <a:r>
              <a:rPr lang="pl-PL" sz="900" dirty="0" err="1" smtClean="0">
                <a:solidFill>
                  <a:schemeClr val="bg1">
                    <a:lumMod val="50000"/>
                  </a:schemeClr>
                </a:solidFill>
              </a:rPr>
              <a:t>Authorization</a:t>
            </a:r>
            <a:r>
              <a:rPr lang="pl-PL" sz="900" dirty="0" smtClean="0">
                <a:solidFill>
                  <a:schemeClr val="bg1">
                    <a:lumMod val="50000"/>
                  </a:schemeClr>
                </a:solidFill>
              </a:rPr>
              <a:t> </a:t>
            </a:r>
            <a:endParaRPr lang="pl-PL" sz="900" dirty="0">
              <a:solidFill>
                <a:schemeClr val="bg1">
                  <a:lumMod val="50000"/>
                </a:schemeClr>
              </a:solidFill>
            </a:endParaRPr>
          </a:p>
        </p:txBody>
      </p:sp>
      <p:sp>
        <p:nvSpPr>
          <p:cNvPr id="118" name="Tytuł 1"/>
          <p:cNvSpPr txBox="1">
            <a:spLocks/>
          </p:cNvSpPr>
          <p:nvPr/>
        </p:nvSpPr>
        <p:spPr>
          <a:xfrm>
            <a:off x="7668344" y="3429000"/>
            <a:ext cx="1008112" cy="360040"/>
          </a:xfrm>
          <a:prstGeom prst="rect">
            <a:avLst/>
          </a:prstGeom>
          <a:solidFill>
            <a:schemeClr val="bg1"/>
          </a:solidFill>
          <a:ln w="3175" cmpd="sng">
            <a:solidFill>
              <a:srgbClr val="7F7F7F"/>
            </a:solidFill>
          </a:ln>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000" dirty="0" err="1" smtClean="0">
                <a:solidFill>
                  <a:schemeClr val="bg1">
                    <a:lumMod val="50000"/>
                  </a:schemeClr>
                </a:solidFill>
              </a:rPr>
              <a:t>Long</a:t>
            </a:r>
            <a:r>
              <a:rPr lang="pl-PL" sz="1000" dirty="0" smtClean="0">
                <a:solidFill>
                  <a:schemeClr val="bg1">
                    <a:lumMod val="50000"/>
                  </a:schemeClr>
                </a:solidFill>
              </a:rPr>
              <a:t> Term </a:t>
            </a:r>
            <a:r>
              <a:rPr lang="pl-PL" sz="1000" dirty="0" err="1" smtClean="0">
                <a:solidFill>
                  <a:schemeClr val="bg1">
                    <a:lumMod val="50000"/>
                  </a:schemeClr>
                </a:solidFill>
              </a:rPr>
              <a:t>Retention</a:t>
            </a:r>
            <a:endParaRPr lang="pl-PL" sz="1000" dirty="0">
              <a:solidFill>
                <a:schemeClr val="bg1">
                  <a:lumMod val="50000"/>
                </a:schemeClr>
              </a:solidFill>
            </a:endParaRPr>
          </a:p>
        </p:txBody>
      </p:sp>
      <p:cxnSp>
        <p:nvCxnSpPr>
          <p:cNvPr id="119" name="Łącznik prosty 173"/>
          <p:cNvCxnSpPr/>
          <p:nvPr/>
        </p:nvCxnSpPr>
        <p:spPr>
          <a:xfrm flipH="1">
            <a:off x="971600" y="3717032"/>
            <a:ext cx="129614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Łącznik prosty 175"/>
          <p:cNvCxnSpPr/>
          <p:nvPr/>
        </p:nvCxnSpPr>
        <p:spPr>
          <a:xfrm>
            <a:off x="2483768" y="3717032"/>
            <a:ext cx="0"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Łącznik prosty 177"/>
          <p:cNvCxnSpPr/>
          <p:nvPr/>
        </p:nvCxnSpPr>
        <p:spPr>
          <a:xfrm>
            <a:off x="2627784" y="3717032"/>
            <a:ext cx="165618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2" name="Łącznik prosty 180"/>
          <p:cNvCxnSpPr/>
          <p:nvPr/>
        </p:nvCxnSpPr>
        <p:spPr>
          <a:xfrm>
            <a:off x="3059832" y="3717032"/>
            <a:ext cx="3096344" cy="648072"/>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282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Open Data Platform </a:t>
            </a:r>
            <a:r>
              <a:rPr lang="pl-PL" dirty="0" err="1"/>
              <a:t>I</a:t>
            </a:r>
            <a:r>
              <a:rPr lang="pl-PL" dirty="0" err="1" smtClean="0"/>
              <a:t>nteractions</a:t>
            </a:r>
            <a:endParaRPr lang="pl-PL" dirty="0"/>
          </a:p>
        </p:txBody>
      </p:sp>
      <p:pic>
        <p:nvPicPr>
          <p:cNvPr id="16" name="Obraz 15"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509120"/>
            <a:ext cx="432048" cy="568238"/>
          </a:xfrm>
          <a:prstGeom prst="rect">
            <a:avLst/>
          </a:prstGeom>
        </p:spPr>
      </p:pic>
      <p:pic>
        <p:nvPicPr>
          <p:cNvPr id="17" name="Obraz 16"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924944"/>
            <a:ext cx="604353" cy="752086"/>
          </a:xfrm>
          <a:prstGeom prst="rect">
            <a:avLst/>
          </a:prstGeom>
        </p:spPr>
      </p:pic>
      <p:pic>
        <p:nvPicPr>
          <p:cNvPr id="18" name="Obraz 17"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676" y="2132856"/>
            <a:ext cx="422908" cy="494761"/>
          </a:xfrm>
          <a:prstGeom prst="rect">
            <a:avLst/>
          </a:prstGeom>
        </p:spPr>
      </p:pic>
      <p:grpSp>
        <p:nvGrpSpPr>
          <p:cNvPr id="4" name="Grupa 3"/>
          <p:cNvGrpSpPr/>
          <p:nvPr/>
        </p:nvGrpSpPr>
        <p:grpSpPr>
          <a:xfrm>
            <a:off x="683567" y="5013177"/>
            <a:ext cx="2016225" cy="1177844"/>
            <a:chOff x="683567" y="5013177"/>
            <a:chExt cx="2016225" cy="1177844"/>
          </a:xfrm>
        </p:grpSpPr>
        <p:pic>
          <p:nvPicPr>
            <p:cNvPr id="83" name="Obraz 82" descr="strage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9712" y="5517232"/>
              <a:ext cx="308606" cy="374375"/>
            </a:xfrm>
            <a:prstGeom prst="rect">
              <a:avLst/>
            </a:prstGeom>
          </p:spPr>
        </p:pic>
        <p:sp>
          <p:nvSpPr>
            <p:cNvPr id="84" name="Tytuł 1"/>
            <p:cNvSpPr txBox="1">
              <a:spLocks/>
            </p:cNvSpPr>
            <p:nvPr/>
          </p:nvSpPr>
          <p:spPr>
            <a:xfrm>
              <a:off x="1619672" y="5805264"/>
              <a:ext cx="1080120" cy="385757"/>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800" b="0" dirty="0" err="1" smtClean="0">
                  <a:solidFill>
                    <a:schemeClr val="bg1">
                      <a:lumMod val="50000"/>
                    </a:schemeClr>
                  </a:solidFill>
                </a:rPr>
                <a:t>Private</a:t>
              </a:r>
              <a:r>
                <a:rPr lang="pl-PL" sz="800" b="0" dirty="0" smtClean="0">
                  <a:solidFill>
                    <a:schemeClr val="bg1">
                      <a:lumMod val="50000"/>
                    </a:schemeClr>
                  </a:solidFill>
                </a:rPr>
                <a:t> </a:t>
              </a:r>
              <a:r>
                <a:rPr lang="pl-PL" sz="800" b="0" dirty="0" err="1" smtClean="0">
                  <a:solidFill>
                    <a:schemeClr val="bg1">
                      <a:lumMod val="50000"/>
                    </a:schemeClr>
                  </a:solidFill>
                </a:rPr>
                <a:t>Resources</a:t>
              </a:r>
              <a:endParaRPr lang="pl-PL" sz="800" b="0" dirty="0">
                <a:solidFill>
                  <a:schemeClr val="bg1">
                    <a:lumMod val="50000"/>
                  </a:schemeClr>
                </a:solidFill>
              </a:endParaRPr>
            </a:p>
          </p:txBody>
        </p:sp>
        <p:grpSp>
          <p:nvGrpSpPr>
            <p:cNvPr id="9" name="Grupa 8"/>
            <p:cNvGrpSpPr/>
            <p:nvPr/>
          </p:nvGrpSpPr>
          <p:grpSpPr>
            <a:xfrm>
              <a:off x="683567" y="5013177"/>
              <a:ext cx="1159329" cy="734786"/>
              <a:chOff x="2051720" y="4221088"/>
              <a:chExt cx="1082040" cy="685800"/>
            </a:xfrm>
          </p:grpSpPr>
          <p:pic>
            <p:nvPicPr>
              <p:cNvPr id="3" name="Obraz 2" descr="spac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1720" y="4221088"/>
                <a:ext cx="1082040" cy="685800"/>
              </a:xfrm>
              <a:prstGeom prst="rect">
                <a:avLst/>
              </a:prstGeom>
            </p:spPr>
          </p:pic>
          <p:sp>
            <p:nvSpPr>
              <p:cNvPr id="85" name="Tytuł 1"/>
              <p:cNvSpPr txBox="1">
                <a:spLocks/>
              </p:cNvSpPr>
              <p:nvPr/>
            </p:nvSpPr>
            <p:spPr>
              <a:xfrm>
                <a:off x="2123728" y="4437112"/>
                <a:ext cx="1008112" cy="36004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000" b="0" dirty="0" smtClean="0">
                    <a:solidFill>
                      <a:schemeClr val="bg1"/>
                    </a:solidFill>
                  </a:rPr>
                  <a:t>Data–set-1</a:t>
                </a:r>
                <a:endParaRPr lang="pl-PL" sz="1000" b="0" dirty="0">
                  <a:solidFill>
                    <a:schemeClr val="bg1"/>
                  </a:solidFill>
                </a:endParaRPr>
              </a:p>
            </p:txBody>
          </p:sp>
        </p:grpSp>
      </p:grpSp>
      <p:grpSp>
        <p:nvGrpSpPr>
          <p:cNvPr id="12" name="Grupa 11"/>
          <p:cNvGrpSpPr/>
          <p:nvPr/>
        </p:nvGrpSpPr>
        <p:grpSpPr>
          <a:xfrm>
            <a:off x="683568" y="2852936"/>
            <a:ext cx="1296144" cy="821500"/>
            <a:chOff x="2123728" y="1628800"/>
            <a:chExt cx="1476964" cy="936104"/>
          </a:xfrm>
        </p:grpSpPr>
        <p:pic>
          <p:nvPicPr>
            <p:cNvPr id="86" name="Obraz 85" descr="spac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728" y="1628800"/>
              <a:ext cx="1476964" cy="936104"/>
            </a:xfrm>
            <a:prstGeom prst="rect">
              <a:avLst/>
            </a:prstGeom>
          </p:spPr>
        </p:pic>
        <p:sp>
          <p:nvSpPr>
            <p:cNvPr id="87" name="Tytuł 1"/>
            <p:cNvSpPr txBox="1">
              <a:spLocks/>
            </p:cNvSpPr>
            <p:nvPr/>
          </p:nvSpPr>
          <p:spPr>
            <a:xfrm>
              <a:off x="2195736" y="1916832"/>
              <a:ext cx="1376054" cy="491448"/>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000" b="0" dirty="0" err="1" smtClean="0">
                  <a:solidFill>
                    <a:schemeClr val="bg1"/>
                  </a:solidFill>
                </a:rPr>
                <a:t>Snapshot</a:t>
              </a:r>
              <a:endParaRPr lang="pl-PL" sz="1000" b="0" dirty="0" smtClean="0">
                <a:solidFill>
                  <a:schemeClr val="bg1"/>
                </a:solidFill>
              </a:endParaRPr>
            </a:p>
            <a:p>
              <a:pPr algn="ctr"/>
              <a:r>
                <a:rPr lang="pl-PL" sz="1000" b="0" dirty="0" smtClean="0">
                  <a:solidFill>
                    <a:schemeClr val="bg1"/>
                  </a:solidFill>
                </a:rPr>
                <a:t>Data-set-1.1</a:t>
              </a:r>
              <a:endParaRPr lang="pl-PL" sz="1000" b="0" dirty="0">
                <a:solidFill>
                  <a:schemeClr val="bg1"/>
                </a:solidFill>
              </a:endParaRPr>
            </a:p>
          </p:txBody>
        </p:sp>
      </p:grpSp>
      <p:grpSp>
        <p:nvGrpSpPr>
          <p:cNvPr id="49" name="Grupa 48"/>
          <p:cNvGrpSpPr/>
          <p:nvPr/>
        </p:nvGrpSpPr>
        <p:grpSpPr>
          <a:xfrm>
            <a:off x="7884368" y="3068960"/>
            <a:ext cx="1080120" cy="720080"/>
            <a:chOff x="7452320" y="2852936"/>
            <a:chExt cx="1224136" cy="778995"/>
          </a:xfrm>
        </p:grpSpPr>
        <p:pic>
          <p:nvPicPr>
            <p:cNvPr id="8" name="Obraz 7" descr="space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320" y="2852936"/>
              <a:ext cx="1224136" cy="778995"/>
            </a:xfrm>
            <a:prstGeom prst="rect">
              <a:avLst/>
            </a:prstGeom>
          </p:spPr>
        </p:pic>
        <p:sp>
          <p:nvSpPr>
            <p:cNvPr id="90" name="Tytuł 1"/>
            <p:cNvSpPr txBox="1">
              <a:spLocks/>
            </p:cNvSpPr>
            <p:nvPr/>
          </p:nvSpPr>
          <p:spPr>
            <a:xfrm>
              <a:off x="7630444" y="3140968"/>
              <a:ext cx="901995" cy="322141"/>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800" b="0" dirty="0" smtClean="0">
                  <a:solidFill>
                    <a:schemeClr val="bg1"/>
                  </a:solidFill>
                </a:rPr>
                <a:t>Data-set-1.1</a:t>
              </a:r>
            </a:p>
            <a:p>
              <a:pPr algn="ctr"/>
              <a:r>
                <a:rPr lang="pl-PL" sz="800" b="0" dirty="0" err="1" smtClean="0">
                  <a:solidFill>
                    <a:schemeClr val="bg1"/>
                  </a:solidFill>
                </a:rPr>
                <a:t>Mounted</a:t>
              </a:r>
              <a:r>
                <a:rPr lang="pl-PL" sz="800" b="0" dirty="0" smtClean="0">
                  <a:solidFill>
                    <a:schemeClr val="bg1"/>
                  </a:solidFill>
                </a:rPr>
                <a:t> to </a:t>
              </a:r>
            </a:p>
            <a:p>
              <a:pPr algn="ctr"/>
              <a:r>
                <a:rPr lang="pl-PL" sz="800" b="0" dirty="0" smtClean="0">
                  <a:solidFill>
                    <a:schemeClr val="bg1"/>
                  </a:solidFill>
                </a:rPr>
                <a:t>/</a:t>
              </a:r>
              <a:r>
                <a:rPr lang="pl-PL" sz="800" b="0" dirty="0" err="1" smtClean="0">
                  <a:solidFill>
                    <a:schemeClr val="bg1"/>
                  </a:solidFill>
                </a:rPr>
                <a:t>localdir</a:t>
              </a:r>
              <a:r>
                <a:rPr lang="pl-PL" sz="800" b="0" dirty="0" smtClean="0">
                  <a:solidFill>
                    <a:schemeClr val="bg1"/>
                  </a:solidFill>
                </a:rPr>
                <a:t>/</a:t>
              </a:r>
              <a:endParaRPr lang="pl-PL" sz="800" b="0" dirty="0">
                <a:solidFill>
                  <a:schemeClr val="bg1"/>
                </a:solidFill>
              </a:endParaRPr>
            </a:p>
          </p:txBody>
        </p:sp>
      </p:grpSp>
      <p:grpSp>
        <p:nvGrpSpPr>
          <p:cNvPr id="19" name="Grupa 18"/>
          <p:cNvGrpSpPr/>
          <p:nvPr/>
        </p:nvGrpSpPr>
        <p:grpSpPr>
          <a:xfrm>
            <a:off x="4644008" y="5157192"/>
            <a:ext cx="1800200" cy="1033829"/>
            <a:chOff x="4644008" y="5157192"/>
            <a:chExt cx="1800200" cy="1033829"/>
          </a:xfrm>
        </p:grpSpPr>
        <p:pic>
          <p:nvPicPr>
            <p:cNvPr id="97" name="Obraz 96" descr="space.png"/>
            <p:cNvPicPr>
              <a:picLocks noChangeAspect="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tretch>
              <a:fillRect/>
            </a:stretch>
          </p:blipFill>
          <p:spPr>
            <a:xfrm>
              <a:off x="4644008" y="5157192"/>
              <a:ext cx="1082040" cy="685800"/>
            </a:xfrm>
            <a:prstGeom prst="rect">
              <a:avLst/>
            </a:prstGeom>
          </p:spPr>
        </p:pic>
        <p:grpSp>
          <p:nvGrpSpPr>
            <p:cNvPr id="15" name="Grupa 14"/>
            <p:cNvGrpSpPr/>
            <p:nvPr/>
          </p:nvGrpSpPr>
          <p:grpSpPr>
            <a:xfrm>
              <a:off x="4716016" y="5373216"/>
              <a:ext cx="1728192" cy="817805"/>
              <a:chOff x="4716016" y="5373216"/>
              <a:chExt cx="1728192" cy="817805"/>
            </a:xfrm>
          </p:grpSpPr>
          <p:sp>
            <p:nvSpPr>
              <p:cNvPr id="98" name="Tytuł 1"/>
              <p:cNvSpPr txBox="1">
                <a:spLocks/>
              </p:cNvSpPr>
              <p:nvPr/>
            </p:nvSpPr>
            <p:spPr>
              <a:xfrm>
                <a:off x="4716016" y="5373216"/>
                <a:ext cx="1008112" cy="36004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000" b="0" dirty="0" err="1" smtClean="0">
                    <a:solidFill>
                      <a:schemeClr val="bg1"/>
                    </a:solidFill>
                  </a:rPr>
                  <a:t>Cloned</a:t>
                </a:r>
                <a:endParaRPr lang="pl-PL" sz="1000" b="0" dirty="0" smtClean="0">
                  <a:solidFill>
                    <a:schemeClr val="bg1"/>
                  </a:solidFill>
                </a:endParaRPr>
              </a:p>
              <a:p>
                <a:pPr algn="ctr"/>
                <a:r>
                  <a:rPr lang="pl-PL" sz="1000" b="0" dirty="0" smtClean="0">
                    <a:solidFill>
                      <a:schemeClr val="bg1"/>
                    </a:solidFill>
                  </a:rPr>
                  <a:t>Data-set-1.1</a:t>
                </a:r>
                <a:endParaRPr lang="pl-PL" sz="1000" b="0" dirty="0">
                  <a:solidFill>
                    <a:schemeClr val="bg1"/>
                  </a:solidFill>
                </a:endParaRPr>
              </a:p>
            </p:txBody>
          </p:sp>
          <p:pic>
            <p:nvPicPr>
              <p:cNvPr id="110" name="Obraz 109" descr="strage2.png"/>
              <p:cNvPicPr>
                <a:picLocks noChangeAspect="1"/>
              </p:cNvPicPr>
              <p:nvPr/>
            </p:nvPicPr>
            <p:blipFill>
              <a:blip r:embed="rId11" cstate="print">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tretch>
                <a:fillRect/>
              </a:stretch>
            </p:blipFill>
            <p:spPr>
              <a:xfrm>
                <a:off x="5796136" y="5517232"/>
                <a:ext cx="288032" cy="349416"/>
              </a:xfrm>
              <a:prstGeom prst="rect">
                <a:avLst/>
              </a:prstGeom>
            </p:spPr>
          </p:pic>
          <p:sp>
            <p:nvSpPr>
              <p:cNvPr id="130" name="Tytuł 1"/>
              <p:cNvSpPr txBox="1">
                <a:spLocks/>
              </p:cNvSpPr>
              <p:nvPr/>
            </p:nvSpPr>
            <p:spPr>
              <a:xfrm>
                <a:off x="5364088" y="5805264"/>
                <a:ext cx="1080120" cy="385757"/>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800" b="0" dirty="0" err="1" smtClean="0">
                    <a:solidFill>
                      <a:schemeClr val="bg1">
                        <a:lumMod val="50000"/>
                      </a:schemeClr>
                    </a:solidFill>
                  </a:rPr>
                  <a:t>Private</a:t>
                </a:r>
                <a:r>
                  <a:rPr lang="pl-PL" sz="800" b="0" dirty="0" smtClean="0">
                    <a:solidFill>
                      <a:schemeClr val="bg1">
                        <a:lumMod val="50000"/>
                      </a:schemeClr>
                    </a:solidFill>
                  </a:rPr>
                  <a:t> </a:t>
                </a:r>
                <a:r>
                  <a:rPr lang="pl-PL" sz="800" b="0" dirty="0" err="1" smtClean="0">
                    <a:solidFill>
                      <a:schemeClr val="bg1">
                        <a:lumMod val="50000"/>
                      </a:schemeClr>
                    </a:solidFill>
                  </a:rPr>
                  <a:t>Resources</a:t>
                </a:r>
                <a:endParaRPr lang="pl-PL" sz="800" b="0" dirty="0">
                  <a:solidFill>
                    <a:schemeClr val="bg1">
                      <a:lumMod val="50000"/>
                    </a:schemeClr>
                  </a:solidFill>
                </a:endParaRPr>
              </a:p>
            </p:txBody>
          </p:sp>
        </p:grpSp>
      </p:grpSp>
      <p:grpSp>
        <p:nvGrpSpPr>
          <p:cNvPr id="10" name="Grupa 9"/>
          <p:cNvGrpSpPr/>
          <p:nvPr/>
        </p:nvGrpSpPr>
        <p:grpSpPr>
          <a:xfrm>
            <a:off x="2195736" y="3212976"/>
            <a:ext cx="2448272" cy="400110"/>
            <a:chOff x="2195736" y="3212976"/>
            <a:chExt cx="2448272" cy="400110"/>
          </a:xfrm>
        </p:grpSpPr>
        <p:cxnSp>
          <p:nvCxnSpPr>
            <p:cNvPr id="115" name="Łącznik prosty 114"/>
            <p:cNvCxnSpPr/>
            <p:nvPr/>
          </p:nvCxnSpPr>
          <p:spPr>
            <a:xfrm flipH="1">
              <a:off x="2195736" y="3429000"/>
              <a:ext cx="2448272" cy="0"/>
            </a:xfrm>
            <a:prstGeom prst="line">
              <a:avLst/>
            </a:prstGeom>
            <a:ln>
              <a:solidFill>
                <a:srgbClr val="7F7F7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3" name="Prostokąt 142"/>
            <p:cNvSpPr/>
            <p:nvPr/>
          </p:nvSpPr>
          <p:spPr>
            <a:xfrm>
              <a:off x="2915816" y="3212976"/>
              <a:ext cx="1152128" cy="400110"/>
            </a:xfrm>
            <a:prstGeom prst="rect">
              <a:avLst/>
            </a:prstGeom>
            <a:solidFill>
              <a:schemeClr val="bg1">
                <a:alpha val="79000"/>
              </a:schemeClr>
            </a:solidFill>
          </p:spPr>
          <p:txBody>
            <a:bodyPr wrap="square">
              <a:spAutoFit/>
            </a:bodyPr>
            <a:lstStyle/>
            <a:p>
              <a:r>
                <a:rPr lang="en-GB" sz="1000" dirty="0" smtClean="0">
                  <a:solidFill>
                    <a:schemeClr val="tx1">
                      <a:lumMod val="75000"/>
                      <a:lumOff val="25000"/>
                    </a:schemeClr>
                  </a:solidFill>
                  <a:latin typeface="+mj-lt"/>
                  <a:cs typeface="Courier"/>
                </a:rPr>
                <a:t>4: Visit Collection </a:t>
              </a:r>
            </a:p>
            <a:p>
              <a:r>
                <a:rPr lang="en-GB" sz="1000" dirty="0" smtClean="0">
                  <a:solidFill>
                    <a:schemeClr val="tx1">
                      <a:lumMod val="75000"/>
                      <a:lumOff val="25000"/>
                    </a:schemeClr>
                  </a:solidFill>
                  <a:latin typeface="+mj-lt"/>
                  <a:cs typeface="Courier"/>
                </a:rPr>
                <a:t>Web </a:t>
              </a:r>
              <a:r>
                <a:rPr lang="en-GB" sz="1000" dirty="0">
                  <a:solidFill>
                    <a:schemeClr val="tx1">
                      <a:lumMod val="75000"/>
                      <a:lumOff val="25000"/>
                    </a:schemeClr>
                  </a:solidFill>
                  <a:latin typeface="+mj-lt"/>
                  <a:cs typeface="Courier"/>
                </a:rPr>
                <a:t>P</a:t>
              </a:r>
              <a:r>
                <a:rPr lang="en-GB" sz="1000" dirty="0" smtClean="0">
                  <a:solidFill>
                    <a:schemeClr val="tx1">
                      <a:lumMod val="75000"/>
                      <a:lumOff val="25000"/>
                    </a:schemeClr>
                  </a:solidFill>
                  <a:latin typeface="+mj-lt"/>
                  <a:cs typeface="Courier"/>
                </a:rPr>
                <a:t>age (HTTP)</a:t>
              </a:r>
              <a:endParaRPr lang="en-GB" sz="1000" dirty="0">
                <a:solidFill>
                  <a:schemeClr val="tx1">
                    <a:lumMod val="75000"/>
                    <a:lumOff val="25000"/>
                  </a:schemeClr>
                </a:solidFill>
                <a:latin typeface="+mj-lt"/>
                <a:cs typeface="Courier"/>
              </a:endParaRPr>
            </a:p>
          </p:txBody>
        </p:sp>
      </p:grpSp>
      <p:grpSp>
        <p:nvGrpSpPr>
          <p:cNvPr id="13" name="Grupa 12"/>
          <p:cNvGrpSpPr/>
          <p:nvPr/>
        </p:nvGrpSpPr>
        <p:grpSpPr>
          <a:xfrm>
            <a:off x="4716016" y="3789040"/>
            <a:ext cx="2016224" cy="1152128"/>
            <a:chOff x="4716016" y="3789040"/>
            <a:chExt cx="2016224" cy="1152128"/>
          </a:xfrm>
        </p:grpSpPr>
        <p:cxnSp>
          <p:nvCxnSpPr>
            <p:cNvPr id="132" name="Łącznik prosty 131"/>
            <p:cNvCxnSpPr/>
            <p:nvPr/>
          </p:nvCxnSpPr>
          <p:spPr>
            <a:xfrm>
              <a:off x="5220072" y="3789040"/>
              <a:ext cx="0" cy="1152128"/>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5" name="Prostokąt 144"/>
            <p:cNvSpPr/>
            <p:nvPr/>
          </p:nvSpPr>
          <p:spPr>
            <a:xfrm>
              <a:off x="4716016" y="4077072"/>
              <a:ext cx="2016224" cy="246221"/>
            </a:xfrm>
            <a:prstGeom prst="rect">
              <a:avLst/>
            </a:prstGeom>
            <a:solidFill>
              <a:schemeClr val="bg1">
                <a:alpha val="79000"/>
              </a:schemeClr>
            </a:solidFill>
          </p:spPr>
          <p:txBody>
            <a:bodyPr wrap="square">
              <a:spAutoFit/>
            </a:bodyPr>
            <a:lstStyle/>
            <a:p>
              <a:r>
                <a:rPr lang="en-GB" sz="1000" dirty="0" smtClean="0">
                  <a:solidFill>
                    <a:schemeClr val="tx1">
                      <a:lumMod val="75000"/>
                      <a:lumOff val="25000"/>
                    </a:schemeClr>
                  </a:solidFill>
                  <a:latin typeface="+mj-lt"/>
                  <a:cs typeface="Courier"/>
                </a:rPr>
                <a:t>6: </a:t>
              </a:r>
              <a:r>
                <a:rPr lang="en-GB" sz="1000" b="1" dirty="0" err="1" smtClean="0">
                  <a:solidFill>
                    <a:schemeClr val="tx1">
                      <a:lumMod val="75000"/>
                      <a:lumOff val="25000"/>
                    </a:schemeClr>
                  </a:solidFill>
                  <a:latin typeface="Courier"/>
                  <a:cs typeface="Courier"/>
                </a:rPr>
                <a:t>opendata</a:t>
              </a:r>
              <a:r>
                <a:rPr lang="en-GB" sz="1000" b="1" dirty="0" smtClean="0">
                  <a:solidFill>
                    <a:schemeClr val="tx1">
                      <a:lumMod val="75000"/>
                      <a:lumOff val="25000"/>
                    </a:schemeClr>
                  </a:solidFill>
                  <a:latin typeface="Courier"/>
                  <a:cs typeface="Courier"/>
                </a:rPr>
                <a:t> fork DOI.1</a:t>
              </a:r>
              <a:endParaRPr lang="en-GB" sz="1000" b="1" dirty="0">
                <a:solidFill>
                  <a:schemeClr val="tx1">
                    <a:lumMod val="75000"/>
                    <a:lumOff val="25000"/>
                  </a:schemeClr>
                </a:solidFill>
                <a:latin typeface="Courier"/>
                <a:cs typeface="Courier"/>
              </a:endParaRPr>
            </a:p>
          </p:txBody>
        </p:sp>
      </p:grpSp>
      <p:grpSp>
        <p:nvGrpSpPr>
          <p:cNvPr id="7" name="Grupa 6"/>
          <p:cNvGrpSpPr/>
          <p:nvPr/>
        </p:nvGrpSpPr>
        <p:grpSpPr>
          <a:xfrm>
            <a:off x="4716016" y="1772816"/>
            <a:ext cx="1008112" cy="1008112"/>
            <a:chOff x="4716016" y="1772816"/>
            <a:chExt cx="1008112" cy="1008112"/>
          </a:xfrm>
        </p:grpSpPr>
        <p:cxnSp>
          <p:nvCxnSpPr>
            <p:cNvPr id="149" name="Łącznik prosty 148"/>
            <p:cNvCxnSpPr/>
            <p:nvPr/>
          </p:nvCxnSpPr>
          <p:spPr>
            <a:xfrm>
              <a:off x="5220072" y="1772816"/>
              <a:ext cx="0" cy="1008112"/>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7" name="Prostokąt 146"/>
            <p:cNvSpPr/>
            <p:nvPr/>
          </p:nvSpPr>
          <p:spPr>
            <a:xfrm>
              <a:off x="4716016" y="2060848"/>
              <a:ext cx="1008112" cy="246221"/>
            </a:xfrm>
            <a:prstGeom prst="rect">
              <a:avLst/>
            </a:prstGeom>
            <a:solidFill>
              <a:schemeClr val="bg1">
                <a:alpha val="79000"/>
              </a:schemeClr>
            </a:solidFill>
          </p:spPr>
          <p:txBody>
            <a:bodyPr wrap="square">
              <a:spAutoFit/>
            </a:bodyPr>
            <a:lstStyle/>
            <a:p>
              <a:r>
                <a:rPr lang="en-GB" sz="1000" dirty="0" smtClean="0">
                  <a:solidFill>
                    <a:schemeClr val="tx1">
                      <a:lumMod val="75000"/>
                      <a:lumOff val="25000"/>
                    </a:schemeClr>
                  </a:solidFill>
                  <a:latin typeface="+mj-lt"/>
                  <a:cs typeface="Courier"/>
                </a:rPr>
                <a:t>3: discover data</a:t>
              </a:r>
              <a:endParaRPr lang="en-GB" sz="1000" dirty="0">
                <a:solidFill>
                  <a:schemeClr val="tx1">
                    <a:lumMod val="75000"/>
                    <a:lumOff val="25000"/>
                  </a:schemeClr>
                </a:solidFill>
                <a:latin typeface="+mj-lt"/>
                <a:cs typeface="Courier"/>
              </a:endParaRPr>
            </a:p>
          </p:txBody>
        </p:sp>
        <p:sp>
          <p:nvSpPr>
            <p:cNvPr id="146" name="Prostokąt 145"/>
            <p:cNvSpPr/>
            <p:nvPr/>
          </p:nvSpPr>
          <p:spPr>
            <a:xfrm>
              <a:off x="4716016" y="2276872"/>
              <a:ext cx="701572" cy="246221"/>
            </a:xfrm>
            <a:prstGeom prst="rect">
              <a:avLst/>
            </a:prstGeom>
            <a:solidFill>
              <a:srgbClr val="FFFFFF">
                <a:alpha val="80000"/>
              </a:srgbClr>
            </a:solidFill>
          </p:spPr>
          <p:txBody>
            <a:bodyPr wrap="none">
              <a:spAutoFit/>
            </a:bodyPr>
            <a:lstStyle/>
            <a:p>
              <a:r>
                <a:rPr lang="en-GB" sz="1000" dirty="0" smtClean="0">
                  <a:solidFill>
                    <a:schemeClr val="tx1">
                      <a:lumMod val="75000"/>
                      <a:lumOff val="25000"/>
                    </a:schemeClr>
                  </a:solidFill>
                  <a:latin typeface="+mj-lt"/>
                  <a:cs typeface="Courier"/>
                </a:rPr>
                <a:t>-&gt; </a:t>
              </a:r>
              <a:r>
                <a:rPr lang="en-GB" sz="1000" b="1" dirty="0" smtClean="0">
                  <a:solidFill>
                    <a:schemeClr val="tx1">
                      <a:lumMod val="75000"/>
                      <a:lumOff val="25000"/>
                    </a:schemeClr>
                  </a:solidFill>
                  <a:latin typeface="Courier"/>
                  <a:cs typeface="Courier"/>
                </a:rPr>
                <a:t>DOI</a:t>
              </a:r>
              <a:r>
                <a:rPr lang="en-GB" sz="1000" b="1" dirty="0">
                  <a:solidFill>
                    <a:schemeClr val="tx1">
                      <a:lumMod val="75000"/>
                      <a:lumOff val="25000"/>
                    </a:schemeClr>
                  </a:solidFill>
                  <a:latin typeface="Courier"/>
                  <a:cs typeface="Courier"/>
                </a:rPr>
                <a:t>.1</a:t>
              </a:r>
            </a:p>
          </p:txBody>
        </p:sp>
      </p:grpSp>
      <p:grpSp>
        <p:nvGrpSpPr>
          <p:cNvPr id="11" name="Grupa 10"/>
          <p:cNvGrpSpPr/>
          <p:nvPr/>
        </p:nvGrpSpPr>
        <p:grpSpPr>
          <a:xfrm>
            <a:off x="5508104" y="3212976"/>
            <a:ext cx="2376264" cy="400110"/>
            <a:chOff x="5508104" y="3212976"/>
            <a:chExt cx="2376264" cy="400110"/>
          </a:xfrm>
        </p:grpSpPr>
        <p:cxnSp>
          <p:nvCxnSpPr>
            <p:cNvPr id="148" name="Łącznik prosty 147"/>
            <p:cNvCxnSpPr/>
            <p:nvPr/>
          </p:nvCxnSpPr>
          <p:spPr>
            <a:xfrm>
              <a:off x="5652120" y="3429000"/>
              <a:ext cx="2160240" cy="0"/>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4" name="Prostokąt 143"/>
            <p:cNvSpPr/>
            <p:nvPr/>
          </p:nvSpPr>
          <p:spPr>
            <a:xfrm>
              <a:off x="5508104" y="3212976"/>
              <a:ext cx="2376264" cy="400110"/>
            </a:xfrm>
            <a:prstGeom prst="rect">
              <a:avLst/>
            </a:prstGeom>
            <a:solidFill>
              <a:schemeClr val="bg1">
                <a:alpha val="79000"/>
              </a:schemeClr>
            </a:solidFill>
          </p:spPr>
          <p:txBody>
            <a:bodyPr wrap="square">
              <a:spAutoFit/>
            </a:bodyPr>
            <a:lstStyle/>
            <a:p>
              <a:r>
                <a:rPr lang="en-GB" sz="1000" dirty="0" smtClean="0">
                  <a:solidFill>
                    <a:schemeClr val="tx1">
                      <a:lumMod val="75000"/>
                      <a:lumOff val="25000"/>
                    </a:schemeClr>
                  </a:solidFill>
                  <a:latin typeface="Courier"/>
                  <a:cs typeface="Courier"/>
                </a:rPr>
                <a:t>5: </a:t>
              </a:r>
              <a:r>
                <a:rPr lang="en-GB" sz="1000" b="1" dirty="0" err="1" smtClean="0">
                  <a:solidFill>
                    <a:schemeClr val="tx1">
                      <a:lumMod val="75000"/>
                      <a:lumOff val="25000"/>
                    </a:schemeClr>
                  </a:solidFill>
                  <a:latin typeface="Courier"/>
                  <a:cs typeface="Courier"/>
                </a:rPr>
                <a:t>opendata</a:t>
              </a:r>
              <a:r>
                <a:rPr lang="en-GB" sz="1000" b="1" dirty="0" smtClean="0">
                  <a:solidFill>
                    <a:schemeClr val="tx1">
                      <a:lumMod val="75000"/>
                      <a:lumOff val="25000"/>
                    </a:schemeClr>
                  </a:solidFill>
                  <a:latin typeface="Courier"/>
                  <a:cs typeface="Courier"/>
                </a:rPr>
                <a:t> mount remote</a:t>
              </a:r>
            </a:p>
            <a:p>
              <a:r>
                <a:rPr lang="en-GB" sz="1000" b="1" dirty="0" smtClean="0">
                  <a:solidFill>
                    <a:schemeClr val="tx1">
                      <a:lumMod val="75000"/>
                      <a:lumOff val="25000"/>
                    </a:schemeClr>
                  </a:solidFill>
                  <a:latin typeface="Courier"/>
                  <a:cs typeface="Courier"/>
                </a:rPr>
                <a:t>	DOI.1 /</a:t>
              </a:r>
              <a:r>
                <a:rPr lang="en-GB" sz="1000" b="1" dirty="0" err="1" smtClean="0">
                  <a:solidFill>
                    <a:schemeClr val="tx1">
                      <a:lumMod val="75000"/>
                      <a:lumOff val="25000"/>
                    </a:schemeClr>
                  </a:solidFill>
                  <a:latin typeface="Courier"/>
                  <a:cs typeface="Courier"/>
                </a:rPr>
                <a:t>localdir</a:t>
              </a:r>
              <a:r>
                <a:rPr lang="en-GB" sz="1000" b="1" dirty="0" smtClean="0">
                  <a:solidFill>
                    <a:schemeClr val="tx1">
                      <a:lumMod val="75000"/>
                      <a:lumOff val="25000"/>
                    </a:schemeClr>
                  </a:solidFill>
                  <a:latin typeface="Courier"/>
                  <a:cs typeface="Courier"/>
                </a:rPr>
                <a:t>/</a:t>
              </a:r>
              <a:endParaRPr lang="en-GB" sz="1000" b="1" dirty="0">
                <a:solidFill>
                  <a:schemeClr val="tx1">
                    <a:lumMod val="75000"/>
                    <a:lumOff val="25000"/>
                  </a:schemeClr>
                </a:solidFill>
                <a:latin typeface="Courier"/>
                <a:cs typeface="Courier"/>
              </a:endParaRPr>
            </a:p>
          </p:txBody>
        </p:sp>
      </p:grpSp>
      <p:grpSp>
        <p:nvGrpSpPr>
          <p:cNvPr id="5" name="Grupa 4"/>
          <p:cNvGrpSpPr/>
          <p:nvPr/>
        </p:nvGrpSpPr>
        <p:grpSpPr>
          <a:xfrm>
            <a:off x="539552" y="3789040"/>
            <a:ext cx="2736304" cy="1080120"/>
            <a:chOff x="539552" y="3789040"/>
            <a:chExt cx="2736304" cy="1080120"/>
          </a:xfrm>
        </p:grpSpPr>
        <p:cxnSp>
          <p:nvCxnSpPr>
            <p:cNvPr id="131" name="Łącznik prosty 130"/>
            <p:cNvCxnSpPr/>
            <p:nvPr/>
          </p:nvCxnSpPr>
          <p:spPr>
            <a:xfrm flipV="1">
              <a:off x="1331640" y="3789040"/>
              <a:ext cx="0" cy="1080120"/>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8" name="Prostokąt 127"/>
            <p:cNvSpPr/>
            <p:nvPr/>
          </p:nvSpPr>
          <p:spPr>
            <a:xfrm>
              <a:off x="539552" y="4077072"/>
              <a:ext cx="2736304" cy="400110"/>
            </a:xfrm>
            <a:prstGeom prst="rect">
              <a:avLst/>
            </a:prstGeom>
            <a:solidFill>
              <a:schemeClr val="bg1">
                <a:alpha val="79000"/>
              </a:schemeClr>
            </a:solidFill>
          </p:spPr>
          <p:txBody>
            <a:bodyPr wrap="square">
              <a:spAutoFit/>
            </a:bodyPr>
            <a:lstStyle/>
            <a:p>
              <a:r>
                <a:rPr lang="en-GB" sz="1000" dirty="0" smtClean="0">
                  <a:solidFill>
                    <a:schemeClr val="tx1">
                      <a:lumMod val="75000"/>
                      <a:lumOff val="25000"/>
                    </a:schemeClr>
                  </a:solidFill>
                  <a:latin typeface="Courier"/>
                  <a:cs typeface="Courier"/>
                </a:rPr>
                <a:t>1: </a:t>
              </a:r>
              <a:r>
                <a:rPr lang="en-GB" sz="1000" b="1" dirty="0" err="1" smtClean="0">
                  <a:solidFill>
                    <a:schemeClr val="tx1">
                      <a:lumMod val="75000"/>
                      <a:lumOff val="25000"/>
                    </a:schemeClr>
                  </a:solidFill>
                  <a:latin typeface="Courier"/>
                  <a:cs typeface="Courier"/>
                </a:rPr>
                <a:t>opendata</a:t>
              </a:r>
              <a:r>
                <a:rPr lang="en-GB" sz="1000" b="1" dirty="0" smtClean="0">
                  <a:solidFill>
                    <a:schemeClr val="tx1">
                      <a:lumMod val="75000"/>
                      <a:lumOff val="25000"/>
                    </a:schemeClr>
                  </a:solidFill>
                  <a:latin typeface="Courier"/>
                  <a:cs typeface="Courier"/>
                </a:rPr>
                <a:t> create </a:t>
              </a:r>
            </a:p>
            <a:p>
              <a:r>
                <a:rPr lang="en-GB" sz="1000" b="1" dirty="0" smtClean="0">
                  <a:solidFill>
                    <a:schemeClr val="tx1">
                      <a:lumMod val="75000"/>
                      <a:lumOff val="25000"/>
                    </a:schemeClr>
                  </a:solidFill>
                  <a:latin typeface="Courier"/>
                  <a:cs typeface="Courier"/>
                </a:rPr>
                <a:t>      snapshot Data-set-1</a:t>
              </a:r>
              <a:endParaRPr lang="en-GB" sz="1000" b="1" dirty="0">
                <a:solidFill>
                  <a:schemeClr val="tx1">
                    <a:lumMod val="75000"/>
                    <a:lumOff val="25000"/>
                  </a:schemeClr>
                </a:solidFill>
                <a:latin typeface="Courier"/>
                <a:cs typeface="Courier"/>
              </a:endParaRPr>
            </a:p>
          </p:txBody>
        </p:sp>
      </p:grpSp>
      <p:grpSp>
        <p:nvGrpSpPr>
          <p:cNvPr id="6" name="Grupa 5"/>
          <p:cNvGrpSpPr/>
          <p:nvPr/>
        </p:nvGrpSpPr>
        <p:grpSpPr>
          <a:xfrm>
            <a:off x="611560" y="1268760"/>
            <a:ext cx="5472608" cy="1440160"/>
            <a:chOff x="611560" y="1268760"/>
            <a:chExt cx="5472608" cy="1440160"/>
          </a:xfrm>
        </p:grpSpPr>
        <p:grpSp>
          <p:nvGrpSpPr>
            <p:cNvPr id="111" name="Grupa 110"/>
            <p:cNvGrpSpPr/>
            <p:nvPr/>
          </p:nvGrpSpPr>
          <p:grpSpPr>
            <a:xfrm>
              <a:off x="4499992" y="1268760"/>
              <a:ext cx="1584176" cy="419934"/>
              <a:chOff x="3563888" y="836712"/>
              <a:chExt cx="1584176" cy="419934"/>
            </a:xfrm>
          </p:grpSpPr>
          <p:sp>
            <p:nvSpPr>
              <p:cNvPr id="112" name="PoleTekstowe 111"/>
              <p:cNvSpPr txBox="1"/>
              <p:nvPr/>
            </p:nvSpPr>
            <p:spPr>
              <a:xfrm>
                <a:off x="3923928" y="836712"/>
                <a:ext cx="1224136" cy="400110"/>
              </a:xfrm>
              <a:prstGeom prst="rect">
                <a:avLst/>
              </a:prstGeom>
              <a:noFill/>
            </p:spPr>
            <p:txBody>
              <a:bodyPr wrap="square" rtlCol="0">
                <a:spAutoFit/>
              </a:bodyPr>
              <a:lstStyle/>
              <a:p>
                <a:r>
                  <a:rPr lang="pl-PL" sz="1000" dirty="0" smtClean="0">
                    <a:solidFill>
                      <a:srgbClr val="4F85C3"/>
                    </a:solidFill>
                  </a:rPr>
                  <a:t>Public Services </a:t>
                </a:r>
              </a:p>
              <a:p>
                <a:r>
                  <a:rPr lang="pl-PL" sz="1000" dirty="0" smtClean="0">
                    <a:solidFill>
                      <a:srgbClr val="4F85C3"/>
                    </a:solidFill>
                  </a:rPr>
                  <a:t>For Data Discovery </a:t>
                </a:r>
              </a:p>
            </p:txBody>
          </p:sp>
          <p:pic>
            <p:nvPicPr>
              <p:cNvPr id="114" name="Obraz 113" descr="index.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63888" y="916796"/>
                <a:ext cx="360040" cy="339850"/>
              </a:xfrm>
              <a:prstGeom prst="rect">
                <a:avLst/>
              </a:prstGeom>
            </p:spPr>
          </p:pic>
        </p:grpSp>
        <p:cxnSp>
          <p:nvCxnSpPr>
            <p:cNvPr id="53" name="Łącznik łamany 52"/>
            <p:cNvCxnSpPr/>
            <p:nvPr/>
          </p:nvCxnSpPr>
          <p:spPr>
            <a:xfrm flipV="1">
              <a:off x="1331640" y="1484784"/>
              <a:ext cx="2808312" cy="1224136"/>
            </a:xfrm>
            <a:prstGeom prst="bentConnector3">
              <a:avLst>
                <a:gd name="adj1" fmla="val 132"/>
              </a:avLst>
            </a:prstGeom>
            <a:ln>
              <a:solidFill>
                <a:srgbClr val="7F7F7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7" name="Prostokąt 126"/>
            <p:cNvSpPr/>
            <p:nvPr/>
          </p:nvSpPr>
          <p:spPr>
            <a:xfrm>
              <a:off x="611560" y="1772816"/>
              <a:ext cx="2736304" cy="553998"/>
            </a:xfrm>
            <a:prstGeom prst="rect">
              <a:avLst/>
            </a:prstGeom>
            <a:solidFill>
              <a:schemeClr val="bg1">
                <a:alpha val="79000"/>
              </a:schemeClr>
            </a:solidFill>
          </p:spPr>
          <p:txBody>
            <a:bodyPr wrap="square">
              <a:spAutoFit/>
            </a:bodyPr>
            <a:lstStyle/>
            <a:p>
              <a:r>
                <a:rPr lang="en-GB" sz="1000" dirty="0" smtClean="0">
                  <a:solidFill>
                    <a:schemeClr val="tx1">
                      <a:lumMod val="75000"/>
                      <a:lumOff val="25000"/>
                    </a:schemeClr>
                  </a:solidFill>
                  <a:latin typeface="Courier"/>
                  <a:cs typeface="Courier"/>
                </a:rPr>
                <a:t>2: </a:t>
              </a:r>
              <a:r>
                <a:rPr lang="en-GB" sz="1000" b="1" dirty="0" err="1" smtClean="0">
                  <a:solidFill>
                    <a:schemeClr val="tx1">
                      <a:lumMod val="75000"/>
                      <a:lumOff val="25000"/>
                    </a:schemeClr>
                  </a:solidFill>
                  <a:latin typeface="Courier"/>
                  <a:cs typeface="Courier"/>
                </a:rPr>
                <a:t>opendata</a:t>
              </a:r>
              <a:r>
                <a:rPr lang="en-GB" sz="1000" b="1" dirty="0" smtClean="0">
                  <a:solidFill>
                    <a:schemeClr val="tx1">
                      <a:lumMod val="75000"/>
                      <a:lumOff val="25000"/>
                    </a:schemeClr>
                  </a:solidFill>
                  <a:latin typeface="Courier"/>
                  <a:cs typeface="Courier"/>
                </a:rPr>
                <a:t> publish </a:t>
              </a:r>
            </a:p>
            <a:p>
              <a:r>
                <a:rPr lang="en-GB" sz="1000" b="1" dirty="0">
                  <a:solidFill>
                    <a:schemeClr val="tx1">
                      <a:lumMod val="75000"/>
                      <a:lumOff val="25000"/>
                    </a:schemeClr>
                  </a:solidFill>
                  <a:latin typeface="Courier"/>
                  <a:cs typeface="Courier"/>
                </a:rPr>
                <a:t> </a:t>
              </a:r>
              <a:r>
                <a:rPr lang="en-GB" sz="1000" b="1" dirty="0" smtClean="0">
                  <a:solidFill>
                    <a:schemeClr val="tx1">
                      <a:lumMod val="75000"/>
                      <a:lumOff val="25000"/>
                    </a:schemeClr>
                  </a:solidFill>
                  <a:latin typeface="Courier"/>
                  <a:cs typeface="Courier"/>
                </a:rPr>
                <a:t>    collection Data-set-1.1</a:t>
              </a:r>
            </a:p>
            <a:p>
              <a:r>
                <a:rPr lang="en-GB" sz="1000" dirty="0">
                  <a:solidFill>
                    <a:schemeClr val="tx1">
                      <a:lumMod val="75000"/>
                      <a:lumOff val="25000"/>
                    </a:schemeClr>
                  </a:solidFill>
                  <a:latin typeface="Courier"/>
                  <a:cs typeface="Courier"/>
                </a:rPr>
                <a:t> </a:t>
              </a:r>
              <a:r>
                <a:rPr lang="en-GB" sz="1000" dirty="0" smtClean="0">
                  <a:solidFill>
                    <a:schemeClr val="tx1">
                      <a:lumMod val="75000"/>
                      <a:lumOff val="25000"/>
                    </a:schemeClr>
                  </a:solidFill>
                  <a:latin typeface="Courier"/>
                  <a:cs typeface="Courier"/>
                </a:rPr>
                <a:t> -&gt; DOI.1</a:t>
              </a:r>
              <a:endParaRPr lang="en-GB" sz="1000" dirty="0">
                <a:solidFill>
                  <a:schemeClr val="tx1">
                    <a:lumMod val="75000"/>
                    <a:lumOff val="25000"/>
                  </a:schemeClr>
                </a:solidFill>
                <a:latin typeface="Courier"/>
                <a:cs typeface="Courier"/>
              </a:endParaRPr>
            </a:p>
          </p:txBody>
        </p:sp>
      </p:grpSp>
      <p:pic>
        <p:nvPicPr>
          <p:cNvPr id="48" name="Obraz 47" descr="logo (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68144" y="836712"/>
            <a:ext cx="853296" cy="812662"/>
          </a:xfrm>
          <a:prstGeom prst="rect">
            <a:avLst/>
          </a:prstGeom>
        </p:spPr>
      </p:pic>
      <p:pic>
        <p:nvPicPr>
          <p:cNvPr id="50" name="Obraz 49" descr="OpenAIREplus_logo.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79912" y="764704"/>
            <a:ext cx="783215" cy="550488"/>
          </a:xfrm>
          <a:prstGeom prst="rect">
            <a:avLst/>
          </a:prstGeom>
        </p:spPr>
      </p:pic>
      <p:pic>
        <p:nvPicPr>
          <p:cNvPr id="59" name="Obraz 58" descr="web2.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67744" y="2852936"/>
            <a:ext cx="642214" cy="412948"/>
          </a:xfrm>
          <a:prstGeom prst="rect">
            <a:avLst/>
          </a:prstGeom>
        </p:spPr>
      </p:pic>
    </p:spTree>
    <p:extLst>
      <p:ext uri="{BB962C8B-B14F-4D97-AF65-F5344CB8AC3E}">
        <p14:creationId xmlns:p14="http://schemas.microsoft.com/office/powerpoint/2010/main" val="767132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up)">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1"/>
          <p:cNvSpPr>
            <a:spLocks noGrp="1"/>
          </p:cNvSpPr>
          <p:nvPr>
            <p:ph sz="half" idx="2"/>
          </p:nvPr>
        </p:nvSpPr>
        <p:spPr>
          <a:xfrm>
            <a:off x="467544" y="1341438"/>
            <a:ext cx="4248472" cy="4784400"/>
          </a:xfrm>
        </p:spPr>
        <p:txBody>
          <a:bodyPr>
            <a:normAutofit lnSpcReduction="10000"/>
          </a:bodyPr>
          <a:lstStyle/>
          <a:p>
            <a:r>
              <a:rPr lang="en-US" sz="2600" dirty="0" smtClean="0"/>
              <a:t>Metadata can be attached to resources (files, folders) in simple key-value form, JSON or RDF</a:t>
            </a:r>
          </a:p>
          <a:p>
            <a:r>
              <a:rPr lang="en-US" sz="2600" dirty="0" smtClean="0"/>
              <a:t>Users can define custom indexes over the metadata in order to filter their data collections</a:t>
            </a:r>
          </a:p>
          <a:p>
            <a:r>
              <a:rPr lang="en-US" sz="2600" dirty="0" smtClean="0"/>
              <a:t>Metadata can be used for Open Data collections when published</a:t>
            </a:r>
            <a:endParaRPr lang="en-US" sz="2600" dirty="0"/>
          </a:p>
        </p:txBody>
      </p:sp>
      <p:sp>
        <p:nvSpPr>
          <p:cNvPr id="4" name="Tytuł 2"/>
          <p:cNvSpPr>
            <a:spLocks noGrp="1"/>
          </p:cNvSpPr>
          <p:nvPr>
            <p:ph type="title"/>
          </p:nvPr>
        </p:nvSpPr>
        <p:spPr>
          <a:xfrm>
            <a:off x="479394" y="-27384"/>
            <a:ext cx="8229600" cy="1143000"/>
          </a:xfrm>
        </p:spPr>
        <p:txBody>
          <a:bodyPr/>
          <a:lstStyle/>
          <a:p>
            <a:r>
              <a:rPr lang="en-US" smtClean="0"/>
              <a:t>Advanced metadata support</a:t>
            </a:r>
            <a:endParaRPr lang="en-US"/>
          </a:p>
        </p:txBody>
      </p:sp>
      <p:pic>
        <p:nvPicPr>
          <p:cNvPr id="5" name="Obraz 8" descr="33_create_share_creat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338" y="1187431"/>
            <a:ext cx="4284662" cy="2408035"/>
          </a:xfrm>
          <a:prstGeom prst="rect">
            <a:avLst/>
          </a:prstGeom>
        </p:spPr>
      </p:pic>
      <p:pic>
        <p:nvPicPr>
          <p:cNvPr id="6" name="Obraz 3"/>
          <p:cNvPicPr>
            <a:picLocks noChangeAspect="1"/>
          </p:cNvPicPr>
          <p:nvPr/>
        </p:nvPicPr>
        <p:blipFill>
          <a:blip r:embed="rId4"/>
          <a:stretch>
            <a:fillRect/>
          </a:stretch>
        </p:blipFill>
        <p:spPr>
          <a:xfrm>
            <a:off x="4859338" y="3789040"/>
            <a:ext cx="4288370" cy="2448272"/>
          </a:xfrm>
          <a:prstGeom prst="rect">
            <a:avLst/>
          </a:prstGeom>
        </p:spPr>
      </p:pic>
    </p:spTree>
    <p:extLst>
      <p:ext uri="{BB962C8B-B14F-4D97-AF65-F5344CB8AC3E}">
        <p14:creationId xmlns:p14="http://schemas.microsoft.com/office/powerpoint/2010/main" val="16506669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2"/>
          </p:nvPr>
        </p:nvSpPr>
        <p:spPr>
          <a:xfrm>
            <a:off x="467544" y="1341438"/>
            <a:ext cx="4248472" cy="4784400"/>
          </a:xfrm>
        </p:spPr>
        <p:txBody>
          <a:bodyPr/>
          <a:lstStyle/>
          <a:p>
            <a:r>
              <a:rPr lang="en-US" sz="2600" smtClean="0"/>
              <a:t>ODP supports Handle system-based identifier services (e.g. DOI and PID)</a:t>
            </a:r>
          </a:p>
          <a:p>
            <a:r>
              <a:rPr lang="en-US" sz="2600" smtClean="0"/>
              <a:t>Any user can register such service, provided they have a valid account with the registrar</a:t>
            </a:r>
          </a:p>
          <a:p>
            <a:r>
              <a:rPr lang="en-US" sz="2600" smtClean="0"/>
              <a:t>Each file or collection can be accessed directly using DOI identifier</a:t>
            </a:r>
            <a:endParaRPr lang="en-US" sz="2600"/>
          </a:p>
        </p:txBody>
      </p:sp>
      <p:sp>
        <p:nvSpPr>
          <p:cNvPr id="3" name="Tytuł 2"/>
          <p:cNvSpPr>
            <a:spLocks noGrp="1"/>
          </p:cNvSpPr>
          <p:nvPr>
            <p:ph type="title"/>
          </p:nvPr>
        </p:nvSpPr>
        <p:spPr>
          <a:xfrm>
            <a:off x="479394" y="-27384"/>
            <a:ext cx="8229600" cy="1143000"/>
          </a:xfrm>
        </p:spPr>
        <p:txBody>
          <a:bodyPr/>
          <a:lstStyle/>
          <a:p>
            <a:r>
              <a:rPr lang="en-US" smtClean="0"/>
              <a:t>DOI registration</a:t>
            </a:r>
            <a:endParaRPr lang="en-US"/>
          </a:p>
        </p:txBody>
      </p:sp>
      <p:pic>
        <p:nvPicPr>
          <p:cNvPr id="4" name="Obraz 6" descr="Screen Shot 2016-09-28 at 15.52.4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432" y="1268760"/>
            <a:ext cx="4402568" cy="2448272"/>
          </a:xfrm>
          <a:prstGeom prst="rect">
            <a:avLst/>
          </a:prstGeom>
        </p:spPr>
      </p:pic>
      <p:pic>
        <p:nvPicPr>
          <p:cNvPr id="5" name="Obraz 7" descr="Screen Shot 2016-09-28 at 12.30.2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097" y="3869968"/>
            <a:ext cx="4370903" cy="2295335"/>
          </a:xfrm>
          <a:prstGeom prst="rect">
            <a:avLst/>
          </a:prstGeom>
        </p:spPr>
      </p:pic>
    </p:spTree>
    <p:extLst>
      <p:ext uri="{BB962C8B-B14F-4D97-AF65-F5344CB8AC3E}">
        <p14:creationId xmlns:p14="http://schemas.microsoft.com/office/powerpoint/2010/main" val="14118592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2"/>
          </p:nvPr>
        </p:nvSpPr>
        <p:spPr>
          <a:xfrm>
            <a:off x="467544" y="1341438"/>
            <a:ext cx="4680520" cy="4784400"/>
          </a:xfrm>
        </p:spPr>
        <p:txBody>
          <a:bodyPr>
            <a:normAutofit lnSpcReduction="10000"/>
          </a:bodyPr>
          <a:lstStyle/>
          <a:p>
            <a:r>
              <a:rPr lang="en-US" smtClean="0"/>
              <a:t>ODP supports full OAI-PMH Data Provider protocol</a:t>
            </a:r>
          </a:p>
          <a:p>
            <a:r>
              <a:rPr lang="en-US" smtClean="0"/>
              <a:t>By default ODP will expose all metadata of shares which have been made publicly available</a:t>
            </a:r>
          </a:p>
          <a:p>
            <a:r>
              <a:rPr lang="en-US" smtClean="0"/>
              <a:t>Currently Dublin Core is supported for record metadata but can be extended in the future</a:t>
            </a:r>
          </a:p>
          <a:p>
            <a:pPr marL="0" indent="0">
              <a:buNone/>
            </a:pPr>
            <a:endParaRPr lang="en-US"/>
          </a:p>
        </p:txBody>
      </p:sp>
      <p:sp>
        <p:nvSpPr>
          <p:cNvPr id="3" name="Tytuł 2"/>
          <p:cNvSpPr>
            <a:spLocks noGrp="1"/>
          </p:cNvSpPr>
          <p:nvPr>
            <p:ph type="title"/>
          </p:nvPr>
        </p:nvSpPr>
        <p:spPr>
          <a:xfrm>
            <a:off x="479394" y="-27384"/>
            <a:ext cx="8229600" cy="1143000"/>
          </a:xfrm>
        </p:spPr>
        <p:txBody>
          <a:bodyPr/>
          <a:lstStyle/>
          <a:p>
            <a:r>
              <a:rPr lang="en-US" smtClean="0"/>
              <a:t>OAI-PMH interface</a:t>
            </a:r>
            <a:endParaRPr lang="en-US"/>
          </a:p>
        </p:txBody>
      </p:sp>
      <p:pic>
        <p:nvPicPr>
          <p:cNvPr id="4" name="Obraz 4" descr="Screen Shot 2016-09-28 at 12.35.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841648"/>
            <a:ext cx="4283968" cy="2317852"/>
          </a:xfrm>
          <a:prstGeom prst="rect">
            <a:avLst/>
          </a:prstGeom>
        </p:spPr>
      </p:pic>
      <p:pic>
        <p:nvPicPr>
          <p:cNvPr id="5" name="Obraz 5" descr="Screen Shot 2016-09-28 at 12.34.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340768"/>
            <a:ext cx="4300194" cy="2376264"/>
          </a:xfrm>
          <a:prstGeom prst="rect">
            <a:avLst/>
          </a:prstGeom>
        </p:spPr>
      </p:pic>
    </p:spTree>
    <p:extLst>
      <p:ext uri="{BB962C8B-B14F-4D97-AF65-F5344CB8AC3E}">
        <p14:creationId xmlns:p14="http://schemas.microsoft.com/office/powerpoint/2010/main" val="14118592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2"/>
          </p:nvPr>
        </p:nvSpPr>
        <p:spPr>
          <a:xfrm>
            <a:off x="467544" y="1341438"/>
            <a:ext cx="4320356" cy="4823866"/>
          </a:xfrm>
        </p:spPr>
        <p:txBody>
          <a:bodyPr>
            <a:normAutofit fontScale="92500"/>
          </a:bodyPr>
          <a:lstStyle/>
          <a:p>
            <a:pPr marL="457200" indent="-457200" algn="l">
              <a:buFont typeface="Arial"/>
              <a:buChar char="•"/>
            </a:pPr>
            <a:r>
              <a:rPr lang="en-US" smtClean="0"/>
              <a:t>A single point of entry for Open Data sets managed on FedCloud</a:t>
            </a:r>
          </a:p>
          <a:p>
            <a:pPr marL="457200" indent="-457200" algn="l">
              <a:buFont typeface="Arial"/>
              <a:buChar char="•"/>
            </a:pPr>
            <a:r>
              <a:rPr lang="en-US" smtClean="0"/>
              <a:t>EGI DataHub provides access to reference scientific data of public interest </a:t>
            </a:r>
          </a:p>
          <a:p>
            <a:pPr marL="457200" indent="-457200" algn="l">
              <a:buFont typeface="Arial"/>
              <a:buChar char="•"/>
            </a:pPr>
            <a:r>
              <a:rPr lang="en-US" smtClean="0"/>
              <a:t>Provides integration with EGI AppDB service for automatic open data set computation</a:t>
            </a:r>
          </a:p>
          <a:p>
            <a:endParaRPr lang="en-US"/>
          </a:p>
        </p:txBody>
      </p:sp>
      <p:sp>
        <p:nvSpPr>
          <p:cNvPr id="3" name="Tytuł 2"/>
          <p:cNvSpPr>
            <a:spLocks noGrp="1"/>
          </p:cNvSpPr>
          <p:nvPr>
            <p:ph type="title"/>
          </p:nvPr>
        </p:nvSpPr>
        <p:spPr>
          <a:xfrm>
            <a:off x="479394" y="-27384"/>
            <a:ext cx="8229600" cy="1143000"/>
          </a:xfrm>
        </p:spPr>
        <p:txBody>
          <a:bodyPr>
            <a:normAutofit/>
          </a:bodyPr>
          <a:lstStyle/>
          <a:p>
            <a:r>
              <a:rPr lang="en-US" smtClean="0"/>
              <a:t>EGI DataHub (https://datahub.egi.eu)</a:t>
            </a:r>
            <a:endParaRPr lang="en-US"/>
          </a:p>
        </p:txBody>
      </p:sp>
      <p:pic>
        <p:nvPicPr>
          <p:cNvPr id="4" name="Obraz 3" descr="Screen Shot 2016-09-28 at 14.40.5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933056"/>
            <a:ext cx="3903191" cy="2210349"/>
          </a:xfrm>
          <a:prstGeom prst="rect">
            <a:avLst/>
          </a:prstGeom>
        </p:spPr>
      </p:pic>
      <p:pic>
        <p:nvPicPr>
          <p:cNvPr id="5" name="Obraz 4" descr="Screen Shot 2016-09-27 at 12.21.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130119"/>
            <a:ext cx="3923928" cy="2730929"/>
          </a:xfrm>
          <a:prstGeom prst="rect">
            <a:avLst/>
          </a:prstGeom>
        </p:spPr>
      </p:pic>
    </p:spTree>
    <p:extLst>
      <p:ext uri="{BB962C8B-B14F-4D97-AF65-F5344CB8AC3E}">
        <p14:creationId xmlns:p14="http://schemas.microsoft.com/office/powerpoint/2010/main" val="28838057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2"/>
          </p:nvPr>
        </p:nvSpPr>
        <p:spPr>
          <a:xfrm>
            <a:off x="467544" y="1341438"/>
            <a:ext cx="4320356" cy="4823866"/>
          </a:xfrm>
        </p:spPr>
        <p:txBody>
          <a:bodyPr>
            <a:normAutofit/>
          </a:bodyPr>
          <a:lstStyle/>
          <a:p>
            <a:pPr marL="457200" indent="-457200" algn="l">
              <a:buFont typeface="Arial"/>
              <a:buChar char="•"/>
            </a:pPr>
            <a:r>
              <a:rPr lang="en-US" dirty="0" smtClean="0"/>
              <a:t>Means for exposing user data to computing</a:t>
            </a:r>
          </a:p>
          <a:p>
            <a:pPr marL="457200" indent="-457200" algn="l">
              <a:buFont typeface="Arial"/>
              <a:buChar char="•"/>
            </a:pPr>
            <a:r>
              <a:rPr lang="en-US" dirty="0" smtClean="0"/>
              <a:t>Enabling technology for storage to be exposed to users</a:t>
            </a:r>
          </a:p>
          <a:p>
            <a:pPr marL="457200" indent="-457200" algn="l">
              <a:buFont typeface="Arial"/>
              <a:buChar char="•"/>
            </a:pPr>
            <a:r>
              <a:rPr lang="en-US" dirty="0" smtClean="0"/>
              <a:t>Means for storage providers to easily expose storage to users/VOs</a:t>
            </a:r>
          </a:p>
          <a:p>
            <a:endParaRPr lang="en-US" dirty="0"/>
          </a:p>
        </p:txBody>
      </p:sp>
      <p:sp>
        <p:nvSpPr>
          <p:cNvPr id="3" name="Tytuł 2"/>
          <p:cNvSpPr>
            <a:spLocks noGrp="1"/>
          </p:cNvSpPr>
          <p:nvPr>
            <p:ph type="title"/>
          </p:nvPr>
        </p:nvSpPr>
        <p:spPr>
          <a:xfrm>
            <a:off x="2987824" y="-90264"/>
            <a:ext cx="6120680" cy="1143000"/>
          </a:xfrm>
        </p:spPr>
        <p:txBody>
          <a:bodyPr>
            <a:normAutofit/>
          </a:bodyPr>
          <a:lstStyle/>
          <a:p>
            <a:r>
              <a:rPr lang="en-US" dirty="0" smtClean="0"/>
              <a:t>EGI Federated Data Gateway</a:t>
            </a:r>
            <a:endParaRPr lang="en-US" dirty="0"/>
          </a:p>
        </p:txBody>
      </p:sp>
      <p:pic>
        <p:nvPicPr>
          <p:cNvPr id="4" name="Obraz 3" descr="Screen Shot 2016-09-28 at 14.40.5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933056"/>
            <a:ext cx="3903191" cy="2210349"/>
          </a:xfrm>
          <a:prstGeom prst="rect">
            <a:avLst/>
          </a:prstGeom>
        </p:spPr>
      </p:pic>
      <p:pic>
        <p:nvPicPr>
          <p:cNvPr id="5" name="Obraz 4" descr="Screen Shot 2016-09-27 at 12.21.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130119"/>
            <a:ext cx="3923928" cy="2730929"/>
          </a:xfrm>
          <a:prstGeom prst="rect">
            <a:avLst/>
          </a:prstGeom>
        </p:spPr>
      </p:pic>
    </p:spTree>
    <p:extLst>
      <p:ext uri="{BB962C8B-B14F-4D97-AF65-F5344CB8AC3E}">
        <p14:creationId xmlns:p14="http://schemas.microsoft.com/office/powerpoint/2010/main" val="28838057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664" y="260648"/>
            <a:ext cx="7344816" cy="850106"/>
          </a:xfrm>
        </p:spPr>
        <p:txBody>
          <a:bodyPr>
            <a:normAutofit fontScale="90000"/>
          </a:bodyPr>
          <a:lstStyle/>
          <a:p>
            <a:r>
              <a:rPr lang="en-GB" sz="4400" dirty="0"/>
              <a:t>Data intensive computing across multiple clouds</a:t>
            </a:r>
          </a:p>
        </p:txBody>
      </p:sp>
      <p:sp>
        <p:nvSpPr>
          <p:cNvPr id="3" name="Cloud 2"/>
          <p:cNvSpPr/>
          <p:nvPr/>
        </p:nvSpPr>
        <p:spPr>
          <a:xfrm>
            <a:off x="1187624" y="1916832"/>
            <a:ext cx="2376264" cy="1224136"/>
          </a:xfrm>
          <a:prstGeom prst="clou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Private cloud 1</a:t>
            </a:r>
            <a:endParaRPr lang="en-US" sz="1600" dirty="0">
              <a:solidFill>
                <a:schemeClr val="tx1"/>
              </a:solidFill>
            </a:endParaRPr>
          </a:p>
        </p:txBody>
      </p:sp>
      <p:sp>
        <p:nvSpPr>
          <p:cNvPr id="4" name="Cloud 3"/>
          <p:cNvSpPr/>
          <p:nvPr/>
        </p:nvSpPr>
        <p:spPr>
          <a:xfrm>
            <a:off x="3707904" y="1916832"/>
            <a:ext cx="2376264" cy="1224136"/>
          </a:xfrm>
          <a:prstGeom prst="clou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Institutional cloud 2</a:t>
            </a:r>
          </a:p>
        </p:txBody>
      </p:sp>
      <p:sp>
        <p:nvSpPr>
          <p:cNvPr id="5" name="Cloud 4"/>
          <p:cNvSpPr/>
          <p:nvPr/>
        </p:nvSpPr>
        <p:spPr>
          <a:xfrm>
            <a:off x="6444208" y="1916832"/>
            <a:ext cx="2376264" cy="1224136"/>
          </a:xfrm>
          <a:prstGeom prst="clou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Public cloud</a:t>
            </a:r>
          </a:p>
        </p:txBody>
      </p:sp>
      <p:sp>
        <p:nvSpPr>
          <p:cNvPr id="6" name="Rectangle 5"/>
          <p:cNvSpPr/>
          <p:nvPr/>
        </p:nvSpPr>
        <p:spPr>
          <a:xfrm>
            <a:off x="1187624"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7" name="Rectangle 6"/>
          <p:cNvSpPr/>
          <p:nvPr/>
        </p:nvSpPr>
        <p:spPr>
          <a:xfrm>
            <a:off x="1907704"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8" name="Rectangle 7"/>
          <p:cNvSpPr/>
          <p:nvPr/>
        </p:nvSpPr>
        <p:spPr>
          <a:xfrm>
            <a:off x="2627784"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9" name="Rectangle 8"/>
          <p:cNvSpPr/>
          <p:nvPr/>
        </p:nvSpPr>
        <p:spPr>
          <a:xfrm>
            <a:off x="3923928"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10" name="Rectangle 9"/>
          <p:cNvSpPr/>
          <p:nvPr/>
        </p:nvSpPr>
        <p:spPr>
          <a:xfrm>
            <a:off x="4644008"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11" name="Rectangle 10"/>
          <p:cNvSpPr/>
          <p:nvPr/>
        </p:nvSpPr>
        <p:spPr>
          <a:xfrm>
            <a:off x="5364088"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12" name="Rectangle 11"/>
          <p:cNvSpPr/>
          <p:nvPr/>
        </p:nvSpPr>
        <p:spPr>
          <a:xfrm>
            <a:off x="6660232"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13" name="Rectangle 12"/>
          <p:cNvSpPr/>
          <p:nvPr/>
        </p:nvSpPr>
        <p:spPr>
          <a:xfrm>
            <a:off x="7380312"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14" name="Rectangle 13"/>
          <p:cNvSpPr/>
          <p:nvPr/>
        </p:nvSpPr>
        <p:spPr>
          <a:xfrm>
            <a:off x="8100392" y="2852936"/>
            <a:ext cx="504056"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VM</a:t>
            </a:r>
            <a:endParaRPr lang="en-US" dirty="0"/>
          </a:p>
        </p:txBody>
      </p:sp>
      <p:sp>
        <p:nvSpPr>
          <p:cNvPr id="15" name="Rectangle 14"/>
          <p:cNvSpPr/>
          <p:nvPr/>
        </p:nvSpPr>
        <p:spPr>
          <a:xfrm>
            <a:off x="1187624" y="3717032"/>
            <a:ext cx="7416824" cy="7200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Shared storage</a:t>
            </a:r>
            <a:endParaRPr lang="en-US" dirty="0"/>
          </a:p>
        </p:txBody>
      </p:sp>
      <p:cxnSp>
        <p:nvCxnSpPr>
          <p:cNvPr id="16" name="Straight Connector 15"/>
          <p:cNvCxnSpPr>
            <a:stCxn id="6" idx="2"/>
          </p:cNvCxnSpPr>
          <p:nvPr/>
        </p:nvCxnSpPr>
        <p:spPr>
          <a:xfrm flipH="1">
            <a:off x="1403648"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123728"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843808"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139952"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860032"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80112"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876256"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596336"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8316416" y="3429000"/>
            <a:ext cx="36004" cy="288032"/>
          </a:xfrm>
          <a:prstGeom prst="line">
            <a:avLst/>
          </a:prstGeom>
        </p:spPr>
        <p:style>
          <a:lnRef idx="2">
            <a:schemeClr val="accent1"/>
          </a:lnRef>
          <a:fillRef idx="0">
            <a:schemeClr val="accent1"/>
          </a:fillRef>
          <a:effectRef idx="1">
            <a:schemeClr val="accent1"/>
          </a:effectRef>
          <a:fontRef idx="minor">
            <a:schemeClr val="tx1"/>
          </a:fontRef>
        </p:style>
      </p:cxnSp>
      <p:pic>
        <p:nvPicPr>
          <p:cNvPr id="25" name="Picture 24" descr="Screen Shot 2017-03-31 at 16.42.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733843"/>
            <a:ext cx="1074688" cy="1071421"/>
          </a:xfrm>
          <a:prstGeom prst="rect">
            <a:avLst/>
          </a:prstGeom>
        </p:spPr>
      </p:pic>
      <p:cxnSp>
        <p:nvCxnSpPr>
          <p:cNvPr id="26" name="Straight Connector 25"/>
          <p:cNvCxnSpPr/>
          <p:nvPr/>
        </p:nvCxnSpPr>
        <p:spPr>
          <a:xfrm flipH="1">
            <a:off x="4716016" y="4437112"/>
            <a:ext cx="36004" cy="288032"/>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907704" y="3419708"/>
            <a:ext cx="1052993" cy="369332"/>
          </a:xfrm>
          <a:prstGeom prst="rect">
            <a:avLst/>
          </a:prstGeom>
          <a:noFill/>
        </p:spPr>
        <p:txBody>
          <a:bodyPr wrap="none" rtlCol="0">
            <a:spAutoFit/>
          </a:bodyPr>
          <a:lstStyle/>
          <a:p>
            <a:r>
              <a:rPr lang="en-US" dirty="0" smtClean="0"/>
              <a:t>POSIX/S3</a:t>
            </a:r>
            <a:endParaRPr lang="en-US" dirty="0"/>
          </a:p>
        </p:txBody>
      </p:sp>
      <p:sp>
        <p:nvSpPr>
          <p:cNvPr id="28" name="TextBox 27"/>
          <p:cNvSpPr txBox="1"/>
          <p:nvPr/>
        </p:nvSpPr>
        <p:spPr>
          <a:xfrm>
            <a:off x="4311095" y="3419708"/>
            <a:ext cx="1052993" cy="369332"/>
          </a:xfrm>
          <a:prstGeom prst="rect">
            <a:avLst/>
          </a:prstGeom>
          <a:noFill/>
        </p:spPr>
        <p:txBody>
          <a:bodyPr wrap="none" rtlCol="0">
            <a:spAutoFit/>
          </a:bodyPr>
          <a:lstStyle/>
          <a:p>
            <a:r>
              <a:rPr lang="en-US" dirty="0" smtClean="0"/>
              <a:t>POSIX/S3</a:t>
            </a:r>
            <a:endParaRPr lang="en-US" dirty="0"/>
          </a:p>
        </p:txBody>
      </p:sp>
      <p:sp>
        <p:nvSpPr>
          <p:cNvPr id="29" name="TextBox 28"/>
          <p:cNvSpPr txBox="1"/>
          <p:nvPr/>
        </p:nvSpPr>
        <p:spPr>
          <a:xfrm>
            <a:off x="7047399" y="3429000"/>
            <a:ext cx="1052993" cy="369332"/>
          </a:xfrm>
          <a:prstGeom prst="rect">
            <a:avLst/>
          </a:prstGeom>
          <a:noFill/>
        </p:spPr>
        <p:txBody>
          <a:bodyPr wrap="none" rtlCol="0">
            <a:spAutoFit/>
          </a:bodyPr>
          <a:lstStyle/>
          <a:p>
            <a:r>
              <a:rPr lang="en-US" dirty="0" smtClean="0"/>
              <a:t>POSIX/S3</a:t>
            </a:r>
            <a:endParaRPr lang="en-US" dirty="0"/>
          </a:p>
        </p:txBody>
      </p:sp>
      <p:pic>
        <p:nvPicPr>
          <p:cNvPr id="30" name="Obraz 157" descr="b2safe-logo-webs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873" y="4941168"/>
            <a:ext cx="1752195" cy="720080"/>
          </a:xfrm>
          <a:prstGeom prst="rect">
            <a:avLst/>
          </a:prstGeom>
        </p:spPr>
      </p:pic>
      <p:cxnSp>
        <p:nvCxnSpPr>
          <p:cNvPr id="31" name="Straight Connector 30"/>
          <p:cNvCxnSpPr>
            <a:endCxn id="30" idx="0"/>
          </p:cNvCxnSpPr>
          <p:nvPr/>
        </p:nvCxnSpPr>
        <p:spPr>
          <a:xfrm>
            <a:off x="7524328" y="4437112"/>
            <a:ext cx="393643" cy="504056"/>
          </a:xfrm>
          <a:prstGeom prst="line">
            <a:avLst/>
          </a:prstGeom>
          <a:ln>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8057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2"/>
          </p:nvPr>
        </p:nvSpPr>
        <p:spPr>
          <a:xfrm>
            <a:off x="467544" y="1341438"/>
            <a:ext cx="4248472" cy="4784400"/>
          </a:xfrm>
        </p:spPr>
        <p:txBody>
          <a:bodyPr>
            <a:normAutofit lnSpcReduction="10000"/>
          </a:bodyPr>
          <a:lstStyle/>
          <a:p>
            <a:pPr marL="457200" indent="-457200" algn="l">
              <a:buFont typeface="Arial"/>
              <a:buChar char="•"/>
            </a:pPr>
            <a:r>
              <a:rPr lang="en-US" smtClean="0"/>
              <a:t>Open Data Platform enables seamless exposing of existing datasets directly from legacy storage</a:t>
            </a:r>
          </a:p>
          <a:p>
            <a:pPr marL="457200" indent="-457200" algn="l">
              <a:buFont typeface="Arial"/>
              <a:buChar char="•"/>
            </a:pPr>
            <a:r>
              <a:rPr lang="en-US" smtClean="0"/>
              <a:t>Easy to use script automatically installs and configures Oneprovider service, and connects it to EGI DataHub</a:t>
            </a:r>
            <a:endParaRPr lang="en-US"/>
          </a:p>
        </p:txBody>
      </p:sp>
      <p:sp>
        <p:nvSpPr>
          <p:cNvPr id="3" name="Tytuł 2"/>
          <p:cNvSpPr>
            <a:spLocks noGrp="1"/>
          </p:cNvSpPr>
          <p:nvPr>
            <p:ph type="title"/>
          </p:nvPr>
        </p:nvSpPr>
        <p:spPr>
          <a:xfrm>
            <a:off x="479394" y="-27384"/>
            <a:ext cx="8229600" cy="1143000"/>
          </a:xfrm>
        </p:spPr>
        <p:txBody>
          <a:bodyPr>
            <a:normAutofit/>
          </a:bodyPr>
          <a:lstStyle/>
          <a:p>
            <a:r>
              <a:rPr lang="en-US" smtClean="0"/>
              <a:t>Onedatify – legacy data access</a:t>
            </a:r>
            <a:endParaRPr lang="en-US"/>
          </a:p>
        </p:txBody>
      </p:sp>
      <p:pic>
        <p:nvPicPr>
          <p:cNvPr id="4" name="Obraz 5" descr="Screen Shot 2017-09-12 at 22.44.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957018"/>
            <a:ext cx="4392488" cy="2946181"/>
          </a:xfrm>
          <a:prstGeom prst="rect">
            <a:avLst/>
          </a:prstGeom>
        </p:spPr>
      </p:pic>
      <p:pic>
        <p:nvPicPr>
          <p:cNvPr id="5" name="Obraz 6" descr="Screen Shot 2017-09-12 at 22.45.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933056"/>
            <a:ext cx="4392488" cy="2448272"/>
          </a:xfrm>
          <a:prstGeom prst="rect">
            <a:avLst/>
          </a:prstGeom>
        </p:spPr>
      </p:pic>
    </p:spTree>
    <p:extLst>
      <p:ext uri="{BB962C8B-B14F-4D97-AF65-F5344CB8AC3E}">
        <p14:creationId xmlns:p14="http://schemas.microsoft.com/office/powerpoint/2010/main" val="17431729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664" y="260648"/>
            <a:ext cx="7344816" cy="850106"/>
          </a:xfrm>
        </p:spPr>
        <p:txBody>
          <a:bodyPr>
            <a:normAutofit/>
          </a:bodyPr>
          <a:lstStyle/>
          <a:p>
            <a:r>
              <a:rPr lang="en-GB" sz="2400" dirty="0"/>
              <a:t>Preparation</a:t>
            </a:r>
            <a:r>
              <a:rPr lang="en-GB" sz="3200" dirty="0" smtClean="0"/>
              <a:t> </a:t>
            </a:r>
            <a:r>
              <a:rPr lang="en-GB" sz="2400" dirty="0"/>
              <a:t>for</a:t>
            </a:r>
            <a:r>
              <a:rPr lang="en-GB" sz="3200" dirty="0" smtClean="0"/>
              <a:t> </a:t>
            </a:r>
            <a:r>
              <a:rPr lang="en-GB" sz="2400" dirty="0"/>
              <a:t>production</a:t>
            </a:r>
          </a:p>
        </p:txBody>
      </p:sp>
      <p:sp>
        <p:nvSpPr>
          <p:cNvPr id="3" name="Symbol zastępczy zawartości 2"/>
          <p:cNvSpPr>
            <a:spLocks noGrp="1"/>
          </p:cNvSpPr>
          <p:nvPr>
            <p:ph sz="half" idx="2"/>
          </p:nvPr>
        </p:nvSpPr>
        <p:spPr>
          <a:xfrm>
            <a:off x="467544" y="1196752"/>
            <a:ext cx="8424936" cy="4929086"/>
          </a:xfrm>
        </p:spPr>
        <p:txBody>
          <a:bodyPr>
            <a:normAutofit/>
          </a:bodyPr>
          <a:lstStyle/>
          <a:p>
            <a:r>
              <a:rPr lang="en-GB" dirty="0" err="1" smtClean="0"/>
              <a:t>Nagios</a:t>
            </a:r>
            <a:r>
              <a:rPr lang="en-GB" dirty="0" smtClean="0"/>
              <a:t> probes developed for </a:t>
            </a:r>
            <a:r>
              <a:rPr lang="en-GB" dirty="0" smtClean="0"/>
              <a:t>Onedata components: </a:t>
            </a:r>
            <a:r>
              <a:rPr lang="en-GB" dirty="0" smtClean="0"/>
              <a:t>Onezone</a:t>
            </a:r>
            <a:r>
              <a:rPr lang="en-GB" dirty="0" smtClean="0"/>
              <a:t>, </a:t>
            </a:r>
            <a:r>
              <a:rPr lang="en-GB" dirty="0" err="1" smtClean="0"/>
              <a:t>Oneprovider</a:t>
            </a:r>
            <a:endParaRPr lang="en-GB" dirty="0" smtClean="0"/>
          </a:p>
          <a:p>
            <a:r>
              <a:rPr lang="en-GB" dirty="0" smtClean="0"/>
              <a:t>Usecases successfully completed advanced testing of Onedata </a:t>
            </a:r>
            <a:r>
              <a:rPr lang="en-GB" dirty="0" smtClean="0"/>
              <a:t>(Earth </a:t>
            </a:r>
            <a:r>
              <a:rPr lang="en-GB" dirty="0" smtClean="0"/>
              <a:t>Observation </a:t>
            </a:r>
            <a:r>
              <a:rPr lang="en-GB" dirty="0" err="1" smtClean="0"/>
              <a:t>PoC</a:t>
            </a:r>
            <a:r>
              <a:rPr lang="en-GB" dirty="0" smtClean="0"/>
              <a:t>)</a:t>
            </a:r>
          </a:p>
          <a:p>
            <a:r>
              <a:rPr lang="en-GB" dirty="0" smtClean="0"/>
              <a:t>Independent audit of documentation and security within INDIGO-</a:t>
            </a:r>
            <a:r>
              <a:rPr lang="en-GB" dirty="0" smtClean="0"/>
              <a:t>DataCloud</a:t>
            </a:r>
          </a:p>
          <a:p>
            <a:r>
              <a:rPr lang="en-GB" dirty="0" smtClean="0"/>
              <a:t>Completed </a:t>
            </a:r>
            <a:r>
              <a:rPr lang="en-GB" dirty="0" smtClean="0"/>
              <a:t>INDIGO Staged Rollout, will be added to the EGI repositories</a:t>
            </a:r>
          </a:p>
          <a:p>
            <a:endParaRPr lang="en-GB" dirty="0"/>
          </a:p>
          <a:p>
            <a:pPr lvl="0"/>
            <a:endParaRPr lang="en-GB" b="1" dirty="0" smtClean="0"/>
          </a:p>
          <a:p>
            <a:pPr marL="457200" lvl="1" indent="0">
              <a:buNone/>
            </a:pPr>
            <a:endParaRPr lang="en-GB" dirty="0"/>
          </a:p>
        </p:txBody>
      </p:sp>
    </p:spTree>
    <p:extLst>
      <p:ext uri="{BB962C8B-B14F-4D97-AF65-F5344CB8AC3E}">
        <p14:creationId xmlns:p14="http://schemas.microsoft.com/office/powerpoint/2010/main" val="466024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sz="half" idx="2"/>
          </p:nvPr>
        </p:nvSpPr>
        <p:spPr>
          <a:xfrm>
            <a:off x="0" y="1341438"/>
            <a:ext cx="8892480" cy="4784400"/>
          </a:xfrm>
        </p:spPr>
        <p:txBody>
          <a:bodyPr>
            <a:normAutofit/>
          </a:bodyPr>
          <a:lstStyle/>
          <a:p>
            <a:r>
              <a:rPr lang="en-GB" dirty="0" smtClean="0">
                <a:solidFill>
                  <a:schemeClr val="accent1"/>
                </a:solidFill>
              </a:rPr>
              <a:t>WP Overview </a:t>
            </a:r>
          </a:p>
          <a:p>
            <a:pPr lvl="1"/>
            <a:r>
              <a:rPr lang="en-GB" dirty="0" smtClean="0"/>
              <a:t>Objectives, tasks, partners and effort</a:t>
            </a:r>
          </a:p>
          <a:p>
            <a:r>
              <a:rPr lang="en-GB" dirty="0" smtClean="0">
                <a:solidFill>
                  <a:schemeClr val="accent1"/>
                </a:solidFill>
              </a:rPr>
              <a:t>Task JRA 2.1 Federated Open Data </a:t>
            </a:r>
            <a:r>
              <a:rPr lang="en-GB" dirty="0" smtClean="0"/>
              <a:t>(Lead: </a:t>
            </a:r>
            <a:r>
              <a:rPr lang="en-GB" dirty="0" err="1" smtClean="0"/>
              <a:t>Cyfronet</a:t>
            </a:r>
            <a:r>
              <a:rPr lang="en-GB" dirty="0" smtClean="0"/>
              <a:t>)</a:t>
            </a:r>
          </a:p>
          <a:p>
            <a:r>
              <a:rPr lang="en-GB" dirty="0">
                <a:solidFill>
                  <a:schemeClr val="accent1"/>
                </a:solidFill>
              </a:rPr>
              <a:t>Task JRA </a:t>
            </a:r>
            <a:r>
              <a:rPr lang="en-GB" dirty="0" smtClean="0">
                <a:solidFill>
                  <a:schemeClr val="accent1"/>
                </a:solidFill>
              </a:rPr>
              <a:t>2.2 Federated Cloud </a:t>
            </a:r>
            <a:r>
              <a:rPr lang="en-GB" dirty="0" smtClean="0">
                <a:solidFill>
                  <a:srgbClr val="000000"/>
                </a:solidFill>
              </a:rPr>
              <a:t>(Lead: IFCA-CSIC)</a:t>
            </a:r>
          </a:p>
          <a:p>
            <a:r>
              <a:rPr lang="en-GB" dirty="0" smtClean="0">
                <a:solidFill>
                  <a:schemeClr val="accent1"/>
                </a:solidFill>
              </a:rPr>
              <a:t>Task JRA 2.3 e-Infrastructure Integration </a:t>
            </a:r>
            <a:r>
              <a:rPr lang="en-GB" dirty="0">
                <a:solidFill>
                  <a:srgbClr val="000000"/>
                </a:solidFill>
              </a:rPr>
              <a:t>(Lead: </a:t>
            </a:r>
            <a:r>
              <a:rPr lang="en-GB" dirty="0" smtClean="0">
                <a:solidFill>
                  <a:srgbClr val="000000"/>
                </a:solidFill>
              </a:rPr>
              <a:t>EGI)</a:t>
            </a:r>
            <a:endParaRPr lang="en-GB" dirty="0" smtClean="0">
              <a:solidFill>
                <a:schemeClr val="accent1"/>
              </a:solidFill>
            </a:endParaRPr>
          </a:p>
          <a:p>
            <a:r>
              <a:rPr lang="en-GB" dirty="0" smtClean="0">
                <a:solidFill>
                  <a:schemeClr val="accent1"/>
                </a:solidFill>
              </a:rPr>
              <a:t>Task JRA 2.4 Accelerated Computing </a:t>
            </a:r>
            <a:r>
              <a:rPr lang="en-GB" dirty="0">
                <a:solidFill>
                  <a:srgbClr val="000000"/>
                </a:solidFill>
              </a:rPr>
              <a:t>(Lead: </a:t>
            </a:r>
            <a:r>
              <a:rPr lang="en-GB" dirty="0" smtClean="0">
                <a:solidFill>
                  <a:srgbClr val="000000"/>
                </a:solidFill>
              </a:rPr>
              <a:t>SAVBA)</a:t>
            </a:r>
            <a:endParaRPr lang="en-GB" dirty="0" smtClean="0"/>
          </a:p>
          <a:p>
            <a:r>
              <a:rPr lang="en-GB" dirty="0" smtClean="0">
                <a:solidFill>
                  <a:schemeClr val="accent1"/>
                </a:solidFill>
              </a:rPr>
              <a:t>Summary</a:t>
            </a:r>
            <a:endParaRPr lang="en-GB" dirty="0">
              <a:solidFill>
                <a:schemeClr val="accent1"/>
              </a:solidFill>
            </a:endParaRPr>
          </a:p>
          <a:p>
            <a:endParaRPr lang="en-GB" dirty="0"/>
          </a:p>
        </p:txBody>
      </p:sp>
    </p:spTree>
    <p:extLst>
      <p:ext uri="{BB962C8B-B14F-4D97-AF65-F5344CB8AC3E}">
        <p14:creationId xmlns:p14="http://schemas.microsoft.com/office/powerpoint/2010/main" val="1122930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Task JRA2.2</a:t>
            </a:r>
            <a:endParaRPr lang="en-US" dirty="0"/>
          </a:p>
        </p:txBody>
      </p:sp>
      <p:sp>
        <p:nvSpPr>
          <p:cNvPr id="3" name="Title 4"/>
          <p:cNvSpPr txBox="1">
            <a:spLocks/>
          </p:cNvSpPr>
          <p:nvPr/>
        </p:nvSpPr>
        <p:spPr>
          <a:xfrm>
            <a:off x="683568" y="2565064"/>
            <a:ext cx="7772400" cy="144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a:lstStyle>
          <a:p>
            <a:r>
              <a:rPr lang="en-US" sz="3600" dirty="0" smtClean="0"/>
              <a:t>Federated Cloud </a:t>
            </a:r>
            <a:endParaRPr lang="en-US" sz="3600" dirty="0"/>
          </a:p>
        </p:txBody>
      </p:sp>
    </p:spTree>
    <p:extLst>
      <p:ext uri="{BB962C8B-B14F-4D97-AF65-F5344CB8AC3E}">
        <p14:creationId xmlns:p14="http://schemas.microsoft.com/office/powerpoint/2010/main" val="8089404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a:spLocks noGrp="1"/>
          </p:cNvSpPr>
          <p:nvPr>
            <p:ph sz="half" idx="2"/>
          </p:nvPr>
        </p:nvSpPr>
        <p:spPr>
          <a:xfrm>
            <a:off x="467544" y="1341438"/>
            <a:ext cx="8424936" cy="4784400"/>
          </a:xfrm>
        </p:spPr>
        <p:txBody>
          <a:bodyPr>
            <a:normAutofit/>
          </a:bodyPr>
          <a:lstStyle/>
          <a:p>
            <a:pPr marL="457200" indent="-457200">
              <a:buFont typeface="Arial"/>
              <a:buChar char="•"/>
            </a:pPr>
            <a:r>
              <a:rPr lang="en-US" dirty="0"/>
              <a:t>Improve user experience</a:t>
            </a:r>
          </a:p>
          <a:p>
            <a:pPr marL="0" indent="0">
              <a:buNone/>
            </a:pPr>
            <a:r>
              <a:rPr lang="en-US" sz="2400" i="1" dirty="0"/>
              <a:t>	AppDB </a:t>
            </a:r>
            <a:r>
              <a:rPr lang="en-US" sz="2400" i="1" dirty="0" err="1"/>
              <a:t>VMops</a:t>
            </a:r>
            <a:r>
              <a:rPr lang="en-US" sz="2400" i="1" dirty="0"/>
              <a:t> Dashboard</a:t>
            </a:r>
          </a:p>
          <a:p>
            <a:pPr marL="457200" indent="-457200">
              <a:buFont typeface="Arial"/>
              <a:buChar char="•"/>
            </a:pPr>
            <a:r>
              <a:rPr lang="en-US" dirty="0" smtClean="0"/>
              <a:t>Develop new required functionality</a:t>
            </a:r>
          </a:p>
          <a:p>
            <a:pPr marL="400050" lvl="1" indent="0">
              <a:buNone/>
            </a:pPr>
            <a:r>
              <a:rPr lang="en-US" i="1" dirty="0" smtClean="0"/>
              <a:t>	VM snapshotting, resource modification</a:t>
            </a:r>
          </a:p>
          <a:p>
            <a:pPr marL="457200" indent="-457200">
              <a:buFont typeface="Arial"/>
              <a:buChar char="•"/>
            </a:pPr>
            <a:r>
              <a:rPr lang="en-US" dirty="0" smtClean="0"/>
              <a:t>Develop improved tools</a:t>
            </a:r>
          </a:p>
          <a:p>
            <a:pPr marL="400050" lvl="1" indent="0">
              <a:buNone/>
            </a:pPr>
            <a:r>
              <a:rPr lang="en-US" i="1" dirty="0" smtClean="0"/>
              <a:t>	</a:t>
            </a:r>
            <a:r>
              <a:rPr lang="en-US" i="1" dirty="0" err="1" smtClean="0"/>
              <a:t>Cloudkeeper</a:t>
            </a:r>
            <a:r>
              <a:rPr lang="en-US" i="1" dirty="0" smtClean="0"/>
              <a:t>, cloud-info-provider, AAI in OpenStack</a:t>
            </a:r>
          </a:p>
          <a:p>
            <a:pPr marL="457200" indent="-457200">
              <a:buFont typeface="Arial"/>
              <a:buChar char="•"/>
            </a:pPr>
            <a:endParaRPr lang="en-GB" dirty="0" smtClean="0"/>
          </a:p>
          <a:p>
            <a:pPr marL="457200" indent="-457200">
              <a:buFont typeface="Arial"/>
              <a:buChar char="•"/>
            </a:pPr>
            <a:endParaRPr lang="en-GB" dirty="0"/>
          </a:p>
          <a:p>
            <a:pPr marL="0" indent="0">
              <a:buNone/>
            </a:pPr>
            <a:r>
              <a:rPr lang="en-GB" dirty="0" smtClean="0"/>
              <a:t>Promoting EGI FedCloud adoption</a:t>
            </a:r>
            <a:endParaRPr lang="en-GB" dirty="0"/>
          </a:p>
        </p:txBody>
      </p:sp>
      <p:sp>
        <p:nvSpPr>
          <p:cNvPr id="3" name="Title 4"/>
          <p:cNvSpPr>
            <a:spLocks noGrp="1"/>
          </p:cNvSpPr>
          <p:nvPr>
            <p:ph type="title"/>
          </p:nvPr>
        </p:nvSpPr>
        <p:spPr>
          <a:xfrm>
            <a:off x="479394" y="-27384"/>
            <a:ext cx="8229600" cy="1143000"/>
          </a:xfrm>
        </p:spPr>
        <p:txBody>
          <a:bodyPr>
            <a:normAutofit/>
          </a:bodyPr>
          <a:lstStyle/>
          <a:p>
            <a:r>
              <a:rPr lang="en-US" dirty="0" smtClean="0"/>
              <a:t>JRA2.2 </a:t>
            </a:r>
            <a:r>
              <a:rPr lang="en-US" dirty="0"/>
              <a:t>Aim</a:t>
            </a:r>
            <a:endParaRPr lang="en-GB" dirty="0"/>
          </a:p>
        </p:txBody>
      </p:sp>
    </p:spTree>
    <p:extLst>
      <p:ext uri="{BB962C8B-B14F-4D97-AF65-F5344CB8AC3E}">
        <p14:creationId xmlns:p14="http://schemas.microsoft.com/office/powerpoint/2010/main" val="520843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sz="half" idx="2"/>
          </p:nvPr>
        </p:nvSpPr>
        <p:spPr>
          <a:xfrm>
            <a:off x="4355976" y="980728"/>
            <a:ext cx="4536504" cy="4784400"/>
          </a:xfrm>
        </p:spPr>
        <p:txBody>
          <a:bodyPr>
            <a:normAutofit/>
          </a:bodyPr>
          <a:lstStyle/>
          <a:p>
            <a:pPr marL="457200" indent="-457200" algn="l">
              <a:buFont typeface="Arial"/>
              <a:buChar char="•"/>
            </a:pPr>
            <a:r>
              <a:rPr lang="en-US" b="0" dirty="0"/>
              <a:t>Web interface to deploy different topologies in the EGI Federated Cloud</a:t>
            </a:r>
          </a:p>
          <a:p>
            <a:pPr marL="1200150" lvl="1" indent="-457200">
              <a:buFont typeface="Arial"/>
              <a:buChar char="•"/>
            </a:pPr>
            <a:r>
              <a:rPr lang="en-US" b="0" dirty="0" smtClean="0"/>
              <a:t>Based </a:t>
            </a:r>
            <a:r>
              <a:rPr lang="en-US" b="0" dirty="0"/>
              <a:t>on the VMIs registered in the AppDB</a:t>
            </a:r>
          </a:p>
          <a:p>
            <a:pPr marL="1200150" lvl="1" indent="-457200">
              <a:buFont typeface="Arial"/>
              <a:buChar char="•"/>
            </a:pPr>
            <a:r>
              <a:rPr lang="en-US" b="0" dirty="0"/>
              <a:t>Control of the complete topology life-cycle</a:t>
            </a:r>
          </a:p>
          <a:p>
            <a:pPr marL="457200" indent="-457200" algn="l">
              <a:buFont typeface="Arial"/>
              <a:buChar char="•"/>
            </a:pPr>
            <a:r>
              <a:rPr lang="en-US" b="0" dirty="0"/>
              <a:t>Infrastructure Manager (IM) as a backend</a:t>
            </a:r>
          </a:p>
          <a:p>
            <a:pPr algn="l"/>
            <a:endParaRPr lang="en-US" b="0" dirty="0"/>
          </a:p>
          <a:p>
            <a:pPr algn="l"/>
            <a:endParaRPr lang="en-GB" dirty="0"/>
          </a:p>
        </p:txBody>
      </p:sp>
      <p:sp>
        <p:nvSpPr>
          <p:cNvPr id="8" name="Title 4"/>
          <p:cNvSpPr>
            <a:spLocks noGrp="1"/>
          </p:cNvSpPr>
          <p:nvPr>
            <p:ph type="title"/>
          </p:nvPr>
        </p:nvSpPr>
        <p:spPr>
          <a:xfrm>
            <a:off x="479394" y="-27384"/>
            <a:ext cx="8229600" cy="1143000"/>
          </a:xfrm>
        </p:spPr>
        <p:txBody>
          <a:bodyPr>
            <a:normAutofit/>
          </a:bodyPr>
          <a:lstStyle/>
          <a:p>
            <a:r>
              <a:rPr lang="en-US" dirty="0" smtClean="0"/>
              <a:t>AppDB </a:t>
            </a:r>
            <a:r>
              <a:rPr lang="en-US" dirty="0" err="1" smtClean="0"/>
              <a:t>VMOps</a:t>
            </a:r>
            <a:r>
              <a:rPr lang="en-US" dirty="0" smtClean="0"/>
              <a:t> Dashboard</a:t>
            </a:r>
            <a:endParaRPr lang="en-GB" dirty="0"/>
          </a:p>
        </p:txBody>
      </p:sp>
      <p:pic>
        <p:nvPicPr>
          <p:cNvPr id="9" name="Picture 8" descr="JRA2.2_slides_review.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 y="1124744"/>
            <a:ext cx="4307048" cy="4680520"/>
          </a:xfrm>
          <a:prstGeom prst="rect">
            <a:avLst/>
          </a:prstGeom>
        </p:spPr>
      </p:pic>
      <p:sp>
        <p:nvSpPr>
          <p:cNvPr id="2" name="TextBox 1"/>
          <p:cNvSpPr txBox="1"/>
          <p:nvPr/>
        </p:nvSpPr>
        <p:spPr>
          <a:xfrm>
            <a:off x="0" y="6011996"/>
            <a:ext cx="9144000" cy="369332"/>
          </a:xfrm>
          <a:prstGeom prst="rect">
            <a:avLst/>
          </a:prstGeom>
          <a:noFill/>
        </p:spPr>
        <p:txBody>
          <a:bodyPr wrap="square" rtlCol="0">
            <a:spAutoFit/>
          </a:bodyPr>
          <a:lstStyle/>
          <a:p>
            <a:pPr algn="r"/>
            <a:r>
              <a:rPr lang="en-US" dirty="0">
                <a:solidFill>
                  <a:srgbClr val="FF0000"/>
                </a:solidFill>
              </a:rPr>
              <a:t>http://</a:t>
            </a:r>
            <a:r>
              <a:rPr lang="en-US" dirty="0" err="1">
                <a:solidFill>
                  <a:srgbClr val="FF0000"/>
                </a:solidFill>
              </a:rPr>
              <a:t>go.egi.eu</a:t>
            </a:r>
            <a:r>
              <a:rPr lang="en-US" dirty="0">
                <a:solidFill>
                  <a:srgbClr val="FF0000"/>
                </a:solidFill>
              </a:rPr>
              <a:t>/</a:t>
            </a:r>
            <a:r>
              <a:rPr lang="en-US" dirty="0" err="1">
                <a:solidFill>
                  <a:srgbClr val="FF0000"/>
                </a:solidFill>
              </a:rPr>
              <a:t>datahub</a:t>
            </a:r>
            <a:r>
              <a:rPr lang="en-US" dirty="0">
                <a:solidFill>
                  <a:srgbClr val="FF0000"/>
                </a:solidFill>
              </a:rPr>
              <a:t> </a:t>
            </a:r>
            <a:r>
              <a:rPr lang="en-US" dirty="0" smtClean="0"/>
              <a:t>- for a demo from EGI/INDIGO-DataCloud, from 1:32 to 3:39</a:t>
            </a:r>
            <a:endParaRPr lang="en-US" dirty="0"/>
          </a:p>
        </p:txBody>
      </p:sp>
    </p:spTree>
    <p:extLst>
      <p:ext uri="{BB962C8B-B14F-4D97-AF65-F5344CB8AC3E}">
        <p14:creationId xmlns:p14="http://schemas.microsoft.com/office/powerpoint/2010/main" val="29817403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a:spLocks noGrp="1"/>
          </p:cNvSpPr>
          <p:nvPr>
            <p:ph sz="half" idx="2"/>
          </p:nvPr>
        </p:nvSpPr>
        <p:spPr>
          <a:xfrm>
            <a:off x="467544" y="1341438"/>
            <a:ext cx="8424936" cy="4784400"/>
          </a:xfrm>
        </p:spPr>
        <p:txBody>
          <a:bodyPr>
            <a:normAutofit/>
          </a:bodyPr>
          <a:lstStyle/>
          <a:p>
            <a:pPr marL="457200" indent="-457200" algn="l">
              <a:buFont typeface="Arial"/>
              <a:buChar char="•"/>
            </a:pPr>
            <a:r>
              <a:rPr lang="en-US" b="0" dirty="0" smtClean="0"/>
              <a:t>Development and inclusion </a:t>
            </a:r>
            <a:r>
              <a:rPr lang="en-US" b="0" dirty="0"/>
              <a:t>of VM snapshotting and VM resize support into new OCCI 1.2 standard</a:t>
            </a:r>
          </a:p>
          <a:p>
            <a:pPr marL="1200150" lvl="1" indent="-457200">
              <a:buFont typeface="Arial"/>
              <a:buChar char="•"/>
            </a:pPr>
            <a:r>
              <a:rPr lang="en-US" b="0" dirty="0"/>
              <a:t>Requested by EGI user communities</a:t>
            </a:r>
          </a:p>
          <a:p>
            <a:pPr marL="457200" indent="-457200" algn="l">
              <a:buFont typeface="Arial"/>
              <a:buChar char="•"/>
            </a:pPr>
            <a:r>
              <a:rPr lang="en-US" b="0" dirty="0"/>
              <a:t>New implementation: </a:t>
            </a:r>
            <a:r>
              <a:rPr lang="en-US" b="0" dirty="0" smtClean="0"/>
              <a:t>OOI</a:t>
            </a:r>
            <a:endParaRPr lang="en-US" b="0" dirty="0"/>
          </a:p>
          <a:p>
            <a:pPr marL="1200150" lvl="1" indent="-457200">
              <a:buFont typeface="Arial"/>
              <a:buChar char="•"/>
            </a:pPr>
            <a:r>
              <a:rPr lang="en-US" b="0" dirty="0"/>
              <a:t>Initially targeted to OpenStack</a:t>
            </a:r>
          </a:p>
          <a:p>
            <a:pPr marL="1200150" lvl="1" indent="-457200">
              <a:buFont typeface="Arial"/>
              <a:buChar char="•"/>
            </a:pPr>
            <a:r>
              <a:rPr lang="en-US" b="0" dirty="0"/>
              <a:t>New architecture to ensure compatibility across CMF releases</a:t>
            </a:r>
          </a:p>
          <a:p>
            <a:pPr marL="1200150" lvl="1" indent="-457200">
              <a:buFont typeface="Arial"/>
              <a:buChar char="•"/>
            </a:pPr>
            <a:r>
              <a:rPr lang="en-US" b="0" dirty="0"/>
              <a:t>Now adopted by </a:t>
            </a:r>
            <a:r>
              <a:rPr lang="en-US" b="0" dirty="0" err="1"/>
              <a:t>Synnefo</a:t>
            </a:r>
            <a:r>
              <a:rPr lang="en-US" b="0" dirty="0"/>
              <a:t> (same codebase)</a:t>
            </a:r>
          </a:p>
          <a:p>
            <a:pPr marL="457200" indent="-457200" algn="l">
              <a:buFont typeface="Arial"/>
              <a:buChar char="•"/>
            </a:pPr>
            <a:r>
              <a:rPr lang="en-US" b="0" dirty="0"/>
              <a:t>OCCI 1.2 support implemented in </a:t>
            </a:r>
            <a:r>
              <a:rPr lang="en-US" b="0" dirty="0" err="1" smtClean="0"/>
              <a:t>OOIand</a:t>
            </a:r>
            <a:r>
              <a:rPr lang="en-US" b="0" dirty="0" smtClean="0"/>
              <a:t> </a:t>
            </a:r>
            <a:r>
              <a:rPr lang="en-US" b="0" dirty="0" err="1"/>
              <a:t>rOCCI</a:t>
            </a:r>
            <a:endParaRPr lang="en-US" b="0" dirty="0"/>
          </a:p>
          <a:p>
            <a:pPr marL="457200" indent="-457200" algn="l">
              <a:buFont typeface="Arial"/>
              <a:buChar char="•"/>
            </a:pPr>
            <a:endParaRPr lang="en-US" b="0" dirty="0"/>
          </a:p>
          <a:p>
            <a:pPr marL="457200" indent="-457200" algn="l">
              <a:buFont typeface="Arial"/>
              <a:buChar char="•"/>
            </a:pPr>
            <a:endParaRPr lang="en-GB" dirty="0"/>
          </a:p>
        </p:txBody>
      </p:sp>
      <p:sp>
        <p:nvSpPr>
          <p:cNvPr id="3" name="Title 4"/>
          <p:cNvSpPr>
            <a:spLocks noGrp="1"/>
          </p:cNvSpPr>
          <p:nvPr>
            <p:ph type="title"/>
          </p:nvPr>
        </p:nvSpPr>
        <p:spPr>
          <a:xfrm>
            <a:off x="479394" y="-27384"/>
            <a:ext cx="8229600" cy="1143000"/>
          </a:xfrm>
        </p:spPr>
        <p:txBody>
          <a:bodyPr>
            <a:normAutofit/>
          </a:bodyPr>
          <a:lstStyle/>
          <a:p>
            <a:r>
              <a:rPr lang="en-US" dirty="0"/>
              <a:t>OCCI </a:t>
            </a:r>
            <a:r>
              <a:rPr lang="en-US" dirty="0" smtClean="0"/>
              <a:t>Improvements</a:t>
            </a:r>
            <a:endParaRPr lang="en-GB" dirty="0"/>
          </a:p>
        </p:txBody>
      </p:sp>
    </p:spTree>
    <p:extLst>
      <p:ext uri="{BB962C8B-B14F-4D97-AF65-F5344CB8AC3E}">
        <p14:creationId xmlns:p14="http://schemas.microsoft.com/office/powerpoint/2010/main" val="22225030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a:spLocks noGrp="1"/>
          </p:cNvSpPr>
          <p:nvPr>
            <p:ph sz="half" idx="2"/>
          </p:nvPr>
        </p:nvSpPr>
        <p:spPr>
          <a:xfrm>
            <a:off x="467544" y="1341438"/>
            <a:ext cx="8424936" cy="4784400"/>
          </a:xfrm>
        </p:spPr>
        <p:txBody>
          <a:bodyPr>
            <a:normAutofit lnSpcReduction="10000"/>
          </a:bodyPr>
          <a:lstStyle/>
          <a:p>
            <a:pPr marL="457200" indent="-457200" algn="l">
              <a:buFont typeface="Arial"/>
              <a:buChar char="•"/>
            </a:pPr>
            <a:r>
              <a:rPr lang="en-US" b="0" dirty="0" smtClean="0"/>
              <a:t>VM Image synchronization</a:t>
            </a:r>
          </a:p>
          <a:p>
            <a:pPr marL="400050" lvl="1" indent="0">
              <a:buNone/>
            </a:pPr>
            <a:r>
              <a:rPr lang="en-US" dirty="0" smtClean="0"/>
              <a:t>availability, propagation of updates/</a:t>
            </a:r>
            <a:r>
              <a:rPr lang="en-US" dirty="0" err="1" smtClean="0"/>
              <a:t>bugfixes</a:t>
            </a:r>
            <a:endParaRPr lang="en-US" b="0" dirty="0" smtClean="0"/>
          </a:p>
          <a:p>
            <a:pPr marL="457200" indent="-457200" algn="l">
              <a:buFont typeface="Arial"/>
              <a:buChar char="•"/>
            </a:pPr>
            <a:endParaRPr lang="en-US" dirty="0"/>
          </a:p>
          <a:p>
            <a:pPr marL="457200" indent="-457200" algn="l">
              <a:buFont typeface="Arial"/>
              <a:buChar char="•"/>
            </a:pPr>
            <a:r>
              <a:rPr lang="en-US" b="0" dirty="0" smtClean="0"/>
              <a:t>New </a:t>
            </a:r>
            <a:r>
              <a:rPr lang="en-US" b="0" dirty="0"/>
              <a:t>product developed: </a:t>
            </a:r>
            <a:r>
              <a:rPr lang="en-US" b="1" dirty="0" err="1"/>
              <a:t>CloudKeeper</a:t>
            </a:r>
            <a:endParaRPr lang="en-US" b="1" dirty="0"/>
          </a:p>
          <a:p>
            <a:pPr marL="1200150" lvl="1" indent="-457200">
              <a:buFont typeface="Arial"/>
              <a:buChar char="•"/>
            </a:pPr>
            <a:r>
              <a:rPr lang="en-US" b="0" dirty="0"/>
              <a:t>New design and architecture</a:t>
            </a:r>
          </a:p>
          <a:p>
            <a:pPr marL="1200150" lvl="1" indent="-457200">
              <a:buFont typeface="Arial"/>
              <a:buChar char="•"/>
            </a:pPr>
            <a:r>
              <a:rPr lang="en-US" b="0" dirty="0"/>
              <a:t>Decoupled different actions in separated components: VMI </a:t>
            </a:r>
            <a:r>
              <a:rPr lang="en-US" b="0" dirty="0" err="1"/>
              <a:t>dowload</a:t>
            </a:r>
            <a:r>
              <a:rPr lang="en-US" b="0" dirty="0"/>
              <a:t>, transformation, upload</a:t>
            </a:r>
          </a:p>
          <a:p>
            <a:pPr marL="1200150" lvl="1" indent="-457200">
              <a:buFont typeface="Arial"/>
              <a:buChar char="•"/>
            </a:pPr>
            <a:r>
              <a:rPr lang="en-US" b="0" dirty="0"/>
              <a:t>One single tool performing CMF-agnostic actions, per</a:t>
            </a:r>
            <a:r>
              <a:rPr lang="en-US" b="0" dirty="0" smtClean="0"/>
              <a:t>-CMF </a:t>
            </a:r>
            <a:r>
              <a:rPr lang="en-US" b="0" dirty="0"/>
              <a:t>plugins to upload images</a:t>
            </a:r>
          </a:p>
          <a:p>
            <a:pPr marL="457200" indent="-457200" algn="l">
              <a:buFont typeface="Arial"/>
              <a:buChar char="•"/>
            </a:pPr>
            <a:r>
              <a:rPr lang="en-US" b="0" dirty="0" err="1" smtClean="0"/>
              <a:t>Aggrement</a:t>
            </a:r>
            <a:r>
              <a:rPr lang="en-US" b="0" dirty="0" smtClean="0"/>
              <a:t> </a:t>
            </a:r>
            <a:r>
              <a:rPr lang="en-US" b="0" dirty="0"/>
              <a:t>on new metadata published at the AppDB and propagated via </a:t>
            </a:r>
            <a:r>
              <a:rPr lang="en-US" b="0" dirty="0" err="1" smtClean="0"/>
              <a:t>CloudKeeper</a:t>
            </a:r>
            <a:endParaRPr lang="en-US" b="0" dirty="0"/>
          </a:p>
        </p:txBody>
      </p:sp>
      <p:sp>
        <p:nvSpPr>
          <p:cNvPr id="3" name="Title 4"/>
          <p:cNvSpPr>
            <a:spLocks noGrp="1"/>
          </p:cNvSpPr>
          <p:nvPr>
            <p:ph type="title"/>
          </p:nvPr>
        </p:nvSpPr>
        <p:spPr>
          <a:xfrm>
            <a:off x="479394" y="-27384"/>
            <a:ext cx="8229600" cy="1143000"/>
          </a:xfrm>
        </p:spPr>
        <p:txBody>
          <a:bodyPr>
            <a:normAutofit/>
          </a:bodyPr>
          <a:lstStyle/>
          <a:p>
            <a:r>
              <a:rPr lang="en-US" dirty="0" smtClean="0"/>
              <a:t>VM Image </a:t>
            </a:r>
            <a:r>
              <a:rPr lang="en-US" dirty="0"/>
              <a:t>synchronization </a:t>
            </a:r>
            <a:r>
              <a:rPr lang="en-US" dirty="0" smtClean="0"/>
              <a:t>tools</a:t>
            </a:r>
            <a:endParaRPr lang="en-GB" dirty="0"/>
          </a:p>
        </p:txBody>
      </p:sp>
    </p:spTree>
    <p:extLst>
      <p:ext uri="{BB962C8B-B14F-4D97-AF65-F5344CB8AC3E}">
        <p14:creationId xmlns:p14="http://schemas.microsoft.com/office/powerpoint/2010/main" val="5208431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7544" y="1341438"/>
            <a:ext cx="8424936" cy="4784400"/>
          </a:xfrm>
        </p:spPr>
        <p:txBody>
          <a:bodyPr>
            <a:normAutofit/>
          </a:bodyPr>
          <a:lstStyle/>
          <a:p>
            <a:pPr marL="457200" indent="-457200" algn="l">
              <a:buFont typeface="Arial"/>
              <a:buChar char="•"/>
            </a:pPr>
            <a:r>
              <a:rPr lang="en-US" b="0" dirty="0"/>
              <a:t>Refactored to use a template language and engine</a:t>
            </a:r>
          </a:p>
          <a:p>
            <a:pPr marL="1200150" lvl="1" indent="-457200">
              <a:buFont typeface="Arial"/>
              <a:buChar char="•"/>
            </a:pPr>
            <a:r>
              <a:rPr lang="en-US" b="0" dirty="0"/>
              <a:t>Same tool with different renderings</a:t>
            </a:r>
          </a:p>
          <a:p>
            <a:pPr algn="l"/>
            <a:r>
              <a:rPr lang="en-US" b="0" dirty="0" smtClean="0"/>
              <a:t>e.g</a:t>
            </a:r>
            <a:r>
              <a:rPr lang="en-US" b="0" dirty="0"/>
              <a:t>. JSON rendering for INDIGO-DataCloud</a:t>
            </a:r>
          </a:p>
          <a:p>
            <a:pPr marL="457200" indent="-457200" algn="l">
              <a:buFont typeface="Arial"/>
              <a:buChar char="•"/>
            </a:pPr>
            <a:r>
              <a:rPr lang="en-US" b="0" dirty="0"/>
              <a:t>Complete GLUE 2.1 draft into cloud-info-provider</a:t>
            </a:r>
          </a:p>
          <a:p>
            <a:pPr marL="1200150" lvl="1" indent="-457200">
              <a:buFont typeface="Arial"/>
              <a:buChar char="•"/>
            </a:pPr>
            <a:r>
              <a:rPr lang="en-US" b="0" dirty="0" smtClean="0"/>
              <a:t>Comments </a:t>
            </a:r>
            <a:r>
              <a:rPr lang="en-US" b="0" dirty="0"/>
              <a:t>sent to OGF GLUE-WG</a:t>
            </a:r>
          </a:p>
          <a:p>
            <a:pPr marL="1600200" lvl="2" indent="-457200">
              <a:buFont typeface="Arial"/>
              <a:buChar char="•"/>
            </a:pPr>
            <a:r>
              <a:rPr lang="en-US" b="0" dirty="0"/>
              <a:t>Approval of standard by end of year (expected)</a:t>
            </a:r>
          </a:p>
          <a:p>
            <a:endParaRPr lang="en-US" b="0" dirty="0"/>
          </a:p>
          <a:p>
            <a:pPr algn="l"/>
            <a:endParaRPr lang="en-GB" dirty="0"/>
          </a:p>
        </p:txBody>
      </p:sp>
      <p:sp>
        <p:nvSpPr>
          <p:cNvPr id="7" name="Title 4"/>
          <p:cNvSpPr>
            <a:spLocks noGrp="1"/>
          </p:cNvSpPr>
          <p:nvPr>
            <p:ph type="title"/>
          </p:nvPr>
        </p:nvSpPr>
        <p:spPr>
          <a:xfrm>
            <a:off x="479394" y="-27384"/>
            <a:ext cx="8229600" cy="1143000"/>
          </a:xfrm>
        </p:spPr>
        <p:txBody>
          <a:bodyPr>
            <a:normAutofit/>
          </a:bodyPr>
          <a:lstStyle/>
          <a:p>
            <a:r>
              <a:rPr lang="en-US" dirty="0"/>
              <a:t>Information </a:t>
            </a:r>
            <a:r>
              <a:rPr lang="en-US" dirty="0" smtClean="0"/>
              <a:t>System</a:t>
            </a:r>
            <a:endParaRPr lang="en-GB" dirty="0"/>
          </a:p>
        </p:txBody>
      </p:sp>
    </p:spTree>
    <p:extLst>
      <p:ext uri="{BB962C8B-B14F-4D97-AF65-F5344CB8AC3E}">
        <p14:creationId xmlns:p14="http://schemas.microsoft.com/office/powerpoint/2010/main" val="5208431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7544" y="1341438"/>
            <a:ext cx="8424936" cy="4784400"/>
          </a:xfrm>
        </p:spPr>
        <p:txBody>
          <a:bodyPr>
            <a:normAutofit/>
          </a:bodyPr>
          <a:lstStyle/>
          <a:p>
            <a:pPr marL="457200" indent="-457200" algn="l">
              <a:buFont typeface="Arial"/>
              <a:buChar char="•"/>
            </a:pPr>
            <a:r>
              <a:rPr lang="en-US" b="0" dirty="0"/>
              <a:t>Implementation of v0.4 of the OGF UR for cloud accounting</a:t>
            </a:r>
          </a:p>
          <a:p>
            <a:pPr marL="1200150" lvl="1" indent="-457200">
              <a:buFont typeface="Arial"/>
              <a:buChar char="•"/>
            </a:pPr>
            <a:r>
              <a:rPr lang="en-US" b="0" dirty="0" smtClean="0"/>
              <a:t>Backwards </a:t>
            </a:r>
            <a:r>
              <a:rPr lang="en-US" b="0" dirty="0"/>
              <a:t>compatibility with old v0.2</a:t>
            </a:r>
          </a:p>
          <a:p>
            <a:pPr marL="457200" indent="-457200" algn="l">
              <a:buFont typeface="Arial"/>
              <a:buChar char="•"/>
            </a:pPr>
            <a:r>
              <a:rPr lang="en-US" b="0" dirty="0"/>
              <a:t>Added support for long-running VMs</a:t>
            </a:r>
          </a:p>
          <a:p>
            <a:pPr marL="457200" indent="-457200" algn="l">
              <a:buFont typeface="Arial"/>
              <a:buChar char="•"/>
            </a:pPr>
            <a:r>
              <a:rPr lang="en-US" b="0" dirty="0"/>
              <a:t>Added support for new OpenStack authentication libraries</a:t>
            </a:r>
          </a:p>
          <a:p>
            <a:pPr algn="l"/>
            <a:endParaRPr lang="en-GB" dirty="0"/>
          </a:p>
        </p:txBody>
      </p:sp>
      <p:sp>
        <p:nvSpPr>
          <p:cNvPr id="7" name="Title 4"/>
          <p:cNvSpPr>
            <a:spLocks noGrp="1"/>
          </p:cNvSpPr>
          <p:nvPr>
            <p:ph type="title"/>
          </p:nvPr>
        </p:nvSpPr>
        <p:spPr>
          <a:xfrm>
            <a:off x="479394" y="-27384"/>
            <a:ext cx="8229600" cy="1143000"/>
          </a:xfrm>
        </p:spPr>
        <p:txBody>
          <a:bodyPr>
            <a:normAutofit/>
          </a:bodyPr>
          <a:lstStyle/>
          <a:p>
            <a:r>
              <a:rPr lang="en-US" dirty="0" smtClean="0"/>
              <a:t>Accounting</a:t>
            </a:r>
            <a:endParaRPr lang="en-GB" dirty="0"/>
          </a:p>
        </p:txBody>
      </p:sp>
    </p:spTree>
    <p:extLst>
      <p:ext uri="{BB962C8B-B14F-4D97-AF65-F5344CB8AC3E}">
        <p14:creationId xmlns:p14="http://schemas.microsoft.com/office/powerpoint/2010/main" val="41260166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half" idx="2"/>
          </p:nvPr>
        </p:nvSpPr>
        <p:spPr>
          <a:xfrm>
            <a:off x="467544" y="1341438"/>
            <a:ext cx="8424936" cy="4784400"/>
          </a:xfrm>
        </p:spPr>
        <p:txBody>
          <a:bodyPr>
            <a:normAutofit/>
          </a:bodyPr>
          <a:lstStyle/>
          <a:p>
            <a:pPr marL="457200" indent="-457200" algn="l">
              <a:buFont typeface="Arial"/>
              <a:buChar char="•"/>
            </a:pPr>
            <a:r>
              <a:rPr lang="en-US" b="0" dirty="0"/>
              <a:t>OpenStack Keystone</a:t>
            </a:r>
          </a:p>
          <a:p>
            <a:pPr marL="1200150" lvl="1" indent="-457200">
              <a:buFont typeface="Arial"/>
              <a:buChar char="•"/>
            </a:pPr>
            <a:r>
              <a:rPr lang="en-US" b="0" dirty="0"/>
              <a:t>Refactored Keystone-VOMS to use </a:t>
            </a:r>
            <a:r>
              <a:rPr lang="en-US" b="0" dirty="0" err="1"/>
              <a:t>pyOpenSSL</a:t>
            </a:r>
            <a:endParaRPr lang="en-US" b="0" dirty="0"/>
          </a:p>
          <a:p>
            <a:pPr marL="1200150" lvl="1" indent="-457200">
              <a:buFont typeface="Arial"/>
              <a:buChar char="•"/>
            </a:pPr>
            <a:r>
              <a:rPr lang="en-US" b="0" dirty="0"/>
              <a:t>Added support for V3 authentication in OpenStack related tools</a:t>
            </a:r>
          </a:p>
          <a:p>
            <a:pPr marL="457200" indent="-457200" algn="l">
              <a:buFont typeface="Arial"/>
              <a:buChar char="•"/>
            </a:pPr>
            <a:r>
              <a:rPr lang="en-US" b="0" dirty="0"/>
              <a:t>Pilot for OpenID Connect support</a:t>
            </a:r>
          </a:p>
          <a:p>
            <a:pPr algn="l"/>
            <a:r>
              <a:rPr lang="en-US" b="0" dirty="0"/>
              <a:t>OpenStack support</a:t>
            </a:r>
          </a:p>
          <a:p>
            <a:pPr marL="1200150" lvl="1" indent="-457200">
              <a:buFont typeface="Arial"/>
              <a:buChar char="•"/>
            </a:pPr>
            <a:r>
              <a:rPr lang="en-US" b="0" dirty="0"/>
              <a:t>Added support in </a:t>
            </a:r>
            <a:r>
              <a:rPr lang="en-US" b="0" dirty="0" err="1"/>
              <a:t>rOCCI</a:t>
            </a:r>
            <a:r>
              <a:rPr lang="en-US" b="0" dirty="0"/>
              <a:t> and monitoring probes</a:t>
            </a:r>
          </a:p>
          <a:p>
            <a:pPr algn="l"/>
            <a:endParaRPr lang="en-US" b="0" dirty="0"/>
          </a:p>
          <a:p>
            <a:pPr algn="l"/>
            <a:endParaRPr lang="en-GB" dirty="0"/>
          </a:p>
        </p:txBody>
      </p:sp>
      <p:sp>
        <p:nvSpPr>
          <p:cNvPr id="9" name="Title 4"/>
          <p:cNvSpPr>
            <a:spLocks noGrp="1"/>
          </p:cNvSpPr>
          <p:nvPr>
            <p:ph type="title"/>
          </p:nvPr>
        </p:nvSpPr>
        <p:spPr>
          <a:xfrm>
            <a:off x="479394" y="-27384"/>
            <a:ext cx="8229600" cy="1143000"/>
          </a:xfrm>
        </p:spPr>
        <p:txBody>
          <a:bodyPr>
            <a:normAutofit/>
          </a:bodyPr>
          <a:lstStyle/>
          <a:p>
            <a:r>
              <a:rPr lang="en-US" dirty="0"/>
              <a:t>Authentication, </a:t>
            </a:r>
            <a:r>
              <a:rPr lang="en-US" dirty="0" smtClean="0"/>
              <a:t>authorization</a:t>
            </a:r>
            <a:endParaRPr lang="en-US" b="0" dirty="0"/>
          </a:p>
        </p:txBody>
      </p:sp>
    </p:spTree>
    <p:extLst>
      <p:ext uri="{BB962C8B-B14F-4D97-AF65-F5344CB8AC3E}">
        <p14:creationId xmlns:p14="http://schemas.microsoft.com/office/powerpoint/2010/main" val="41260166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Task JRA2.3</a:t>
            </a:r>
            <a:endParaRPr lang="en-US" dirty="0"/>
          </a:p>
        </p:txBody>
      </p:sp>
      <p:sp>
        <p:nvSpPr>
          <p:cNvPr id="3" name="Title 4"/>
          <p:cNvSpPr txBox="1">
            <a:spLocks/>
          </p:cNvSpPr>
          <p:nvPr/>
        </p:nvSpPr>
        <p:spPr>
          <a:xfrm>
            <a:off x="683568" y="2565064"/>
            <a:ext cx="7772400" cy="144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a:lstStyle>
          <a:p>
            <a:r>
              <a:rPr lang="en-US" sz="3600" dirty="0" smtClean="0"/>
              <a:t>e-Infrastructures Integration</a:t>
            </a:r>
            <a:endParaRPr lang="en-US" sz="3600" dirty="0"/>
          </a:p>
        </p:txBody>
      </p:sp>
    </p:spTree>
    <p:extLst>
      <p:ext uri="{BB962C8B-B14F-4D97-AF65-F5344CB8AC3E}">
        <p14:creationId xmlns:p14="http://schemas.microsoft.com/office/powerpoint/2010/main" val="8089404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a:spLocks noGrp="1"/>
          </p:cNvSpPr>
          <p:nvPr>
            <p:ph sz="half" idx="2"/>
          </p:nvPr>
        </p:nvSpPr>
        <p:spPr>
          <a:xfrm>
            <a:off x="467544" y="1341438"/>
            <a:ext cx="8424936" cy="4784400"/>
          </a:xfrm>
        </p:spPr>
        <p:txBody>
          <a:bodyPr>
            <a:normAutofit/>
          </a:bodyPr>
          <a:lstStyle/>
          <a:p>
            <a:pPr marL="457200" indent="-457200">
              <a:buFont typeface="Arial"/>
              <a:buChar char="•"/>
            </a:pPr>
            <a:r>
              <a:rPr lang="en-GB" dirty="0"/>
              <a:t>P</a:t>
            </a:r>
            <a:r>
              <a:rPr lang="en-GB" dirty="0" smtClean="0"/>
              <a:t>romotion of cross e-Infrastructure technical interoperability</a:t>
            </a:r>
          </a:p>
          <a:p>
            <a:pPr marL="457200" indent="-457200">
              <a:buFont typeface="Arial"/>
              <a:buChar char="•"/>
            </a:pPr>
            <a:r>
              <a:rPr lang="en-GB" dirty="0" smtClean="0"/>
              <a:t>Future proofing via alignment of standards</a:t>
            </a:r>
          </a:p>
          <a:p>
            <a:pPr marL="457200" indent="-457200">
              <a:buFont typeface="Arial"/>
              <a:buChar char="•"/>
            </a:pPr>
            <a:r>
              <a:rPr lang="en-GB" dirty="0" smtClean="0"/>
              <a:t>Improved </a:t>
            </a:r>
            <a:r>
              <a:rPr lang="en-GB" dirty="0"/>
              <a:t>service to users regardless of </a:t>
            </a:r>
            <a:r>
              <a:rPr lang="en-GB" dirty="0" smtClean="0"/>
              <a:t>their e</a:t>
            </a:r>
            <a:r>
              <a:rPr lang="en-GB" dirty="0"/>
              <a:t>-Infrastructure </a:t>
            </a:r>
          </a:p>
          <a:p>
            <a:pPr marL="457200" indent="-457200">
              <a:buFont typeface="Arial"/>
              <a:buChar char="•"/>
            </a:pPr>
            <a:endParaRPr lang="en-GB" dirty="0"/>
          </a:p>
          <a:p>
            <a:pPr marL="0" indent="0">
              <a:buNone/>
            </a:pPr>
            <a:r>
              <a:rPr lang="en-GB" dirty="0" smtClean="0"/>
              <a:t>In scope: EGI-EUDAT, </a:t>
            </a:r>
            <a:r>
              <a:rPr lang="en-GB" dirty="0" err="1" smtClean="0"/>
              <a:t>iMarine</a:t>
            </a:r>
            <a:r>
              <a:rPr lang="en-GB" dirty="0" smtClean="0"/>
              <a:t>/D4Science, CANFAR </a:t>
            </a:r>
            <a:endParaRPr lang="en-GB" dirty="0"/>
          </a:p>
        </p:txBody>
      </p:sp>
      <p:sp>
        <p:nvSpPr>
          <p:cNvPr id="3" name="Title 4"/>
          <p:cNvSpPr>
            <a:spLocks noGrp="1"/>
          </p:cNvSpPr>
          <p:nvPr>
            <p:ph type="title"/>
          </p:nvPr>
        </p:nvSpPr>
        <p:spPr>
          <a:xfrm>
            <a:off x="479394" y="-27384"/>
            <a:ext cx="8229600" cy="1143000"/>
          </a:xfrm>
        </p:spPr>
        <p:txBody>
          <a:bodyPr>
            <a:normAutofit/>
          </a:bodyPr>
          <a:lstStyle/>
          <a:p>
            <a:r>
              <a:rPr lang="en-US" dirty="0" smtClean="0"/>
              <a:t>JRA2.3 </a:t>
            </a:r>
            <a:r>
              <a:rPr lang="en-US" dirty="0"/>
              <a:t>Aim</a:t>
            </a:r>
            <a:endParaRPr lang="en-GB" dirty="0"/>
          </a:p>
        </p:txBody>
      </p:sp>
    </p:spTree>
    <p:extLst>
      <p:ext uri="{BB962C8B-B14F-4D97-AF65-F5344CB8AC3E}">
        <p14:creationId xmlns:p14="http://schemas.microsoft.com/office/powerpoint/2010/main" val="9672538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JRA2 (WP4) objectives</a:t>
            </a:r>
            <a:endParaRPr lang="en-GB" dirty="0"/>
          </a:p>
        </p:txBody>
      </p:sp>
      <p:sp>
        <p:nvSpPr>
          <p:cNvPr id="4" name="Footer Placeholder 3"/>
          <p:cNvSpPr>
            <a:spLocks noGrp="1"/>
          </p:cNvSpPr>
          <p:nvPr>
            <p:ph type="ftr" sz="quarter" idx="11"/>
          </p:nvPr>
        </p:nvSpPr>
        <p:spPr/>
        <p:txBody>
          <a:bodyPr/>
          <a:lstStyle/>
          <a:p>
            <a:r>
              <a:rPr lang="en-GB" smtClean="0"/>
              <a:t>WP4 Platforms for the Data Commons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63389219"/>
              </p:ext>
            </p:extLst>
          </p:nvPr>
        </p:nvGraphicFramePr>
        <p:xfrm>
          <a:off x="539552" y="1196752"/>
          <a:ext cx="8280920" cy="5242559"/>
        </p:xfrm>
        <a:graphic>
          <a:graphicData uri="http://schemas.openxmlformats.org/drawingml/2006/table">
            <a:tbl>
              <a:tblPr firstRow="1" bandRow="1">
                <a:tableStyleId>{5C22544A-7EE6-4342-B048-85BDC9FD1C3A}</a:tableStyleId>
              </a:tblPr>
              <a:tblGrid>
                <a:gridCol w="1888631"/>
                <a:gridCol w="6392289"/>
              </a:tblGrid>
              <a:tr h="386415">
                <a:tc>
                  <a:txBody>
                    <a:bodyPr/>
                    <a:lstStyle/>
                    <a:p>
                      <a:r>
                        <a:rPr lang="en-GB" sz="2000" dirty="0" smtClean="0"/>
                        <a:t>Tasks</a:t>
                      </a:r>
                      <a:endParaRPr lang="en-GB" sz="2000" dirty="0"/>
                    </a:p>
                  </a:txBody>
                  <a:tcPr/>
                </a:tc>
                <a:tc>
                  <a:txBody>
                    <a:bodyPr/>
                    <a:lstStyle/>
                    <a:p>
                      <a:r>
                        <a:rPr lang="en-GB" sz="2000" dirty="0" smtClean="0"/>
                        <a:t>Project Objectives</a:t>
                      </a:r>
                      <a:endParaRPr lang="en-GB" sz="2000" dirty="0"/>
                    </a:p>
                  </a:txBody>
                  <a:tcPr/>
                </a:tc>
              </a:tr>
              <a:tr h="9809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sz="1400" dirty="0" smtClean="0"/>
                        <a:t>TJRA2.1</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600" dirty="0" smtClean="0"/>
                        <a:t>Federated Open Data</a:t>
                      </a:r>
                    </a:p>
                    <a:p>
                      <a:endParaRPr lang="en-GB" sz="14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0" dirty="0" smtClean="0"/>
                        <a:t>Analysis of open data use cases and requirements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0" dirty="0" smtClean="0"/>
                        <a:t>Design and develop the Open Data platform prototype</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0" dirty="0" smtClean="0"/>
                        <a:t>Open Data platform demonstrator </a:t>
                      </a:r>
                      <a:endParaRPr lang="en-GB" b="0" dirty="0" smtClean="0"/>
                    </a:p>
                  </a:txBody>
                  <a:tcPr/>
                </a:tc>
              </a:tr>
              <a:tr h="1694281">
                <a:tc>
                  <a:txBody>
                    <a:bodyPr/>
                    <a:lstStyle/>
                    <a:p>
                      <a:r>
                        <a:rPr lang="it-IT" sz="1400" dirty="0" smtClean="0"/>
                        <a:t>TJRA2.2</a:t>
                      </a:r>
                    </a:p>
                    <a:p>
                      <a:r>
                        <a:rPr lang="it-IT" sz="1400" dirty="0" err="1" smtClean="0"/>
                        <a:t>Federated</a:t>
                      </a:r>
                      <a:r>
                        <a:rPr lang="it-IT" sz="1400" baseline="0" dirty="0" smtClean="0"/>
                        <a:t> </a:t>
                      </a:r>
                      <a:r>
                        <a:rPr lang="it-IT" sz="1400" baseline="0" dirty="0" err="1" smtClean="0"/>
                        <a:t>Cloud</a:t>
                      </a:r>
                      <a:endParaRPr lang="en-GB" sz="1400" dirty="0"/>
                    </a:p>
                  </a:txBody>
                  <a:tcPr/>
                </a:tc>
                <a:tc>
                  <a:txBody>
                    <a:bodyPr/>
                    <a:lstStyle/>
                    <a:p>
                      <a:pPr marL="285750" indent="-285750">
                        <a:buFont typeface="Arial"/>
                        <a:buChar char="•"/>
                      </a:pPr>
                      <a:r>
                        <a:rPr lang="en-US" dirty="0" smtClean="0"/>
                        <a:t>Evolve the federated </a:t>
                      </a:r>
                      <a:r>
                        <a:rPr lang="en-US" dirty="0" err="1" smtClean="0"/>
                        <a:t>IaaS</a:t>
                      </a:r>
                      <a:r>
                        <a:rPr lang="en-US" dirty="0" smtClean="0"/>
                        <a:t> Cloud platform with functionalities required by the CCs</a:t>
                      </a:r>
                    </a:p>
                    <a:p>
                      <a:pPr marL="285750" indent="-285750">
                        <a:buFont typeface="Arial"/>
                        <a:buChar char="•"/>
                      </a:pPr>
                      <a:r>
                        <a:rPr lang="en-US" dirty="0" smtClean="0"/>
                        <a:t>Extend ‘open standards’-based interfaces exposing new capabilities</a:t>
                      </a:r>
                    </a:p>
                    <a:p>
                      <a:pPr marL="285750" indent="-285750">
                        <a:buFont typeface="Arial"/>
                        <a:buChar char="•"/>
                      </a:pPr>
                      <a:r>
                        <a:rPr lang="en-US" dirty="0" smtClean="0"/>
                        <a:t>Maintain interface support for future versions of popular Cloud Management Frameworks (CMFs)</a:t>
                      </a:r>
                      <a:endParaRPr lang="en-US" dirty="0"/>
                    </a:p>
                  </a:txBody>
                  <a:tcPr/>
                </a:tc>
              </a:tr>
              <a:tr h="891727">
                <a:tc>
                  <a:txBody>
                    <a:bodyPr/>
                    <a:lstStyle/>
                    <a:p>
                      <a:r>
                        <a:rPr lang="it-IT" sz="1400" dirty="0" smtClean="0"/>
                        <a:t>TJRA2.3</a:t>
                      </a:r>
                    </a:p>
                    <a:p>
                      <a:r>
                        <a:rPr lang="it-IT" sz="1400" dirty="0" smtClean="0"/>
                        <a:t>e-</a:t>
                      </a:r>
                      <a:r>
                        <a:rPr lang="it-IT" sz="1400" dirty="0" err="1" smtClean="0"/>
                        <a:t>Infrastructure</a:t>
                      </a:r>
                      <a:r>
                        <a:rPr lang="it-IT" sz="1400" dirty="0" smtClean="0"/>
                        <a:t> Integration</a:t>
                      </a:r>
                      <a:endParaRPr lang="en-GB" sz="1400" dirty="0"/>
                    </a:p>
                  </a:txBody>
                  <a:tcPr/>
                </a:tc>
                <a:tc>
                  <a:txBody>
                    <a:bodyPr/>
                    <a:lstStyle/>
                    <a:p>
                      <a:pPr marL="285750" indent="-285750">
                        <a:buFont typeface="Arial"/>
                        <a:buChar char="•"/>
                      </a:pPr>
                      <a:r>
                        <a:rPr lang="en-GB" sz="1800" b="0" dirty="0" smtClean="0"/>
                        <a:t>Integration for </a:t>
                      </a:r>
                      <a:r>
                        <a:rPr lang="en-GB" sz="1800" b="0" dirty="0" err="1" smtClean="0"/>
                        <a:t>gCube</a:t>
                      </a:r>
                      <a:r>
                        <a:rPr lang="en-GB" sz="1800" b="0" dirty="0" smtClean="0"/>
                        <a:t> and the D4Science infrastructure</a:t>
                      </a:r>
                    </a:p>
                    <a:p>
                      <a:pPr marL="285750" indent="-285750">
                        <a:buFont typeface="Arial"/>
                        <a:buChar char="•"/>
                      </a:pPr>
                      <a:r>
                        <a:rPr lang="en-GB" b="0" dirty="0" smtClean="0"/>
                        <a:t>EGI-EUDAT Harmonisation for Virtual Research Environments </a:t>
                      </a:r>
                    </a:p>
                    <a:p>
                      <a:pPr marL="285750" indent="-285750">
                        <a:buFont typeface="Arial"/>
                        <a:buChar char="•"/>
                      </a:pPr>
                      <a:r>
                        <a:rPr lang="en-GB" b="0" dirty="0" smtClean="0"/>
                        <a:t>Canadian Advanced Network for Astronomical Research</a:t>
                      </a:r>
                      <a:endParaRPr lang="en-GB" sz="1800" b="0" dirty="0"/>
                    </a:p>
                  </a:txBody>
                  <a:tcPr/>
                </a:tc>
              </a:tr>
              <a:tr h="1159245">
                <a:tc>
                  <a:txBody>
                    <a:bodyPr/>
                    <a:lstStyle/>
                    <a:p>
                      <a:r>
                        <a:rPr lang="en-GB" sz="1400" dirty="0" smtClean="0"/>
                        <a:t>TJRA2.4</a:t>
                      </a:r>
                    </a:p>
                    <a:p>
                      <a:r>
                        <a:rPr lang="en-GB" sz="1400" dirty="0" smtClean="0"/>
                        <a:t>Accelerated Computing</a:t>
                      </a:r>
                      <a:endParaRPr lang="en-GB" sz="1400" dirty="0"/>
                    </a:p>
                  </a:txBody>
                  <a:tcPr/>
                </a:tc>
                <a:tc>
                  <a:txBody>
                    <a:bodyPr/>
                    <a:lstStyle/>
                    <a:p>
                      <a:pPr marL="285750" indent="-285750">
                        <a:buFont typeface="Arial"/>
                        <a:buChar char="•"/>
                      </a:pPr>
                      <a:r>
                        <a:rPr lang="en-US" b="0" dirty="0" smtClean="0"/>
                        <a:t>Enabling accelerated computing support in the Information System</a:t>
                      </a:r>
                    </a:p>
                    <a:p>
                      <a:pPr marL="285750" indent="-285750">
                        <a:buFont typeface="Arial"/>
                        <a:buChar char="•"/>
                      </a:pPr>
                      <a:r>
                        <a:rPr lang="en-US" b="0" dirty="0" smtClean="0"/>
                        <a:t>Enabling accelerated computing support in the HTC and Cloud middleware frameworks</a:t>
                      </a:r>
                      <a:endParaRPr lang="en-GB" sz="1800" b="0" dirty="0"/>
                    </a:p>
                  </a:txBody>
                  <a:tcPr/>
                </a:tc>
              </a:tr>
            </a:tbl>
          </a:graphicData>
        </a:graphic>
      </p:graphicFrame>
    </p:spTree>
    <p:extLst>
      <p:ext uri="{BB962C8B-B14F-4D97-AF65-F5344CB8AC3E}">
        <p14:creationId xmlns:p14="http://schemas.microsoft.com/office/powerpoint/2010/main" val="16291295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7544" y="1341438"/>
            <a:ext cx="8424936" cy="4784400"/>
          </a:xfrm>
        </p:spPr>
        <p:txBody>
          <a:bodyPr>
            <a:normAutofit fontScale="92500" lnSpcReduction="10000"/>
          </a:bodyPr>
          <a:lstStyle/>
          <a:p>
            <a:r>
              <a:rPr lang="en-US" dirty="0"/>
              <a:t>First use case ‘universal’ use case:</a:t>
            </a:r>
          </a:p>
          <a:p>
            <a:pPr lvl="1"/>
            <a:r>
              <a:rPr lang="en-US" dirty="0"/>
              <a:t>User to instantiate a VM on the EGI cloud federation for the execution of a computational job consuming data preserved onto EUDAT resources. The results of such analysis can be staged back to EUDAT storages, and if needed, allocated with Permanent Identifiers (PIDs) for future use </a:t>
            </a:r>
          </a:p>
          <a:p>
            <a:r>
              <a:rPr lang="en-GB" dirty="0" smtClean="0"/>
              <a:t>Requirement driven use cases:</a:t>
            </a:r>
          </a:p>
          <a:p>
            <a:pPr lvl="1"/>
            <a:r>
              <a:rPr lang="en-GB" dirty="0" smtClean="0"/>
              <a:t>Call for </a:t>
            </a:r>
            <a:r>
              <a:rPr lang="en-US" dirty="0"/>
              <a:t>cross-infrastructure case-studies in </a:t>
            </a:r>
            <a:r>
              <a:rPr lang="en-US" dirty="0" smtClean="0"/>
              <a:t>PM15 for driving developments selected </a:t>
            </a:r>
            <a:r>
              <a:rPr lang="en-US" b="1" dirty="0" smtClean="0"/>
              <a:t>ICOS</a:t>
            </a:r>
            <a:r>
              <a:rPr lang="en-US" dirty="0" smtClean="0"/>
              <a:t> and </a:t>
            </a:r>
            <a:r>
              <a:rPr lang="en-US" b="1" dirty="0" smtClean="0"/>
              <a:t>EPOS</a:t>
            </a:r>
            <a:r>
              <a:rPr lang="en-US" dirty="0" smtClean="0"/>
              <a:t> use cases</a:t>
            </a:r>
            <a:endParaRPr lang="en-GB" dirty="0" smtClean="0"/>
          </a:p>
          <a:p>
            <a:pPr lvl="1"/>
            <a:r>
              <a:rPr lang="en-US" b="1" dirty="0" smtClean="0"/>
              <a:t>ENES</a:t>
            </a:r>
            <a:r>
              <a:rPr lang="en-US" dirty="0" smtClean="0"/>
              <a:t> use case started on May 2017 after contacts during EGI Conference</a:t>
            </a:r>
          </a:p>
          <a:p>
            <a:pPr lvl="1"/>
            <a:r>
              <a:rPr lang="en-US" dirty="0" smtClean="0"/>
              <a:t>Build from the universal use case to interact with </a:t>
            </a:r>
            <a:r>
              <a:rPr lang="en-US" dirty="0"/>
              <a:t>B2STAGE and B2SAFE EUDAT services </a:t>
            </a:r>
            <a:r>
              <a:rPr lang="en-US" dirty="0" smtClean="0"/>
              <a:t>and EGI </a:t>
            </a:r>
            <a:r>
              <a:rPr lang="en-US" dirty="0" err="1" smtClean="0"/>
              <a:t>DataHub</a:t>
            </a:r>
            <a:r>
              <a:rPr lang="en-US" dirty="0" smtClean="0"/>
              <a:t> from </a:t>
            </a:r>
            <a:r>
              <a:rPr lang="en-US" dirty="0"/>
              <a:t>resources started on EGI Cloud </a:t>
            </a:r>
            <a:r>
              <a:rPr lang="en-US" dirty="0" smtClean="0"/>
              <a:t>Compute</a:t>
            </a:r>
          </a:p>
          <a:p>
            <a:pPr lvl="1"/>
            <a:endParaRPr lang="en-GB" dirty="0"/>
          </a:p>
        </p:txBody>
      </p:sp>
      <p:sp>
        <p:nvSpPr>
          <p:cNvPr id="7" name="Title 4"/>
          <p:cNvSpPr>
            <a:spLocks noGrp="1"/>
          </p:cNvSpPr>
          <p:nvPr>
            <p:ph type="title"/>
          </p:nvPr>
        </p:nvSpPr>
        <p:spPr>
          <a:xfrm>
            <a:off x="479394" y="-27384"/>
            <a:ext cx="8229600" cy="1143000"/>
          </a:xfrm>
        </p:spPr>
        <p:txBody>
          <a:bodyPr>
            <a:normAutofit/>
          </a:bodyPr>
          <a:lstStyle/>
          <a:p>
            <a:r>
              <a:rPr lang="en-GB" dirty="0" smtClean="0"/>
              <a:t>EGI-EUDAT integration use cases</a:t>
            </a:r>
            <a:endParaRPr lang="en-GB" dirty="0"/>
          </a:p>
        </p:txBody>
      </p:sp>
    </p:spTree>
    <p:extLst>
      <p:ext uri="{BB962C8B-B14F-4D97-AF65-F5344CB8AC3E}">
        <p14:creationId xmlns:p14="http://schemas.microsoft.com/office/powerpoint/2010/main" val="9672538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9394" y="-27384"/>
            <a:ext cx="8229600" cy="1143000"/>
          </a:xfrm>
        </p:spPr>
        <p:txBody>
          <a:bodyPr/>
          <a:lstStyle/>
          <a:p>
            <a:r>
              <a:rPr lang="en-US" dirty="0" err="1" smtClean="0"/>
              <a:t>gCube</a:t>
            </a:r>
            <a:r>
              <a:rPr lang="en-US" dirty="0" smtClean="0"/>
              <a:t>/D4Scienceintegration</a:t>
            </a:r>
            <a:endParaRPr lang="en-US" dirty="0"/>
          </a:p>
        </p:txBody>
      </p:sp>
      <p:sp>
        <p:nvSpPr>
          <p:cNvPr id="9" name="Content Placeholder 2"/>
          <p:cNvSpPr>
            <a:spLocks noGrp="1"/>
          </p:cNvSpPr>
          <p:nvPr>
            <p:ph sz="half" idx="4294967295"/>
          </p:nvPr>
        </p:nvSpPr>
        <p:spPr>
          <a:xfrm>
            <a:off x="467544" y="1340768"/>
            <a:ext cx="3815655" cy="4784725"/>
          </a:xfrm>
          <a:prstGeom prst="rect">
            <a:avLst/>
          </a:prstGeom>
        </p:spPr>
        <p:txBody>
          <a:bodyPr>
            <a:normAutofit fontScale="85000" lnSpcReduction="20000"/>
          </a:bodyPr>
          <a:lstStyle/>
          <a:p>
            <a:r>
              <a:rPr lang="en-US" dirty="0" smtClean="0"/>
              <a:t>D4Science </a:t>
            </a:r>
            <a:r>
              <a:rPr lang="en-US" dirty="0" err="1" smtClean="0"/>
              <a:t>FedCloud</a:t>
            </a:r>
            <a:r>
              <a:rPr lang="en-US" dirty="0" smtClean="0"/>
              <a:t> Connector</a:t>
            </a:r>
          </a:p>
          <a:p>
            <a:pPr lvl="1"/>
            <a:r>
              <a:rPr lang="en-US" dirty="0" smtClean="0"/>
              <a:t>Relies on </a:t>
            </a:r>
            <a:r>
              <a:rPr lang="en-US" dirty="0" err="1" smtClean="0"/>
              <a:t>jOCCI</a:t>
            </a:r>
            <a:r>
              <a:rPr lang="en-US" dirty="0" smtClean="0"/>
              <a:t> SDK</a:t>
            </a:r>
          </a:p>
          <a:p>
            <a:pPr lvl="1"/>
            <a:r>
              <a:rPr lang="en-US" dirty="0" smtClean="0"/>
              <a:t>Using EGI VOMS authentication</a:t>
            </a:r>
          </a:p>
          <a:p>
            <a:pPr lvl="1"/>
            <a:r>
              <a:rPr lang="en-US" dirty="0" smtClean="0"/>
              <a:t>VA on </a:t>
            </a:r>
            <a:r>
              <a:rPr lang="en-US" dirty="0" err="1" smtClean="0"/>
              <a:t>AppDB</a:t>
            </a:r>
            <a:endParaRPr lang="en-US" dirty="0" smtClean="0"/>
          </a:p>
          <a:p>
            <a:pPr lvl="1"/>
            <a:endParaRPr lang="en-US" dirty="0" smtClean="0"/>
          </a:p>
          <a:p>
            <a:r>
              <a:rPr lang="en-US" dirty="0" smtClean="0"/>
              <a:t>Able to spawn VMs on demand to execute computational models</a:t>
            </a:r>
          </a:p>
        </p:txBody>
      </p:sp>
      <p:pic>
        <p:nvPicPr>
          <p:cNvPr id="10"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721680"/>
            <a:ext cx="4321175" cy="4024240"/>
          </a:xfrm>
        </p:spPr>
      </p:pic>
      <p:sp>
        <p:nvSpPr>
          <p:cNvPr id="11" name="Footer Placeholder 3"/>
          <p:cNvSpPr txBox="1">
            <a:spLocks/>
          </p:cNvSpPr>
          <p:nvPr/>
        </p:nvSpPr>
        <p:spPr>
          <a:xfrm>
            <a:off x="1187624" y="6453336"/>
            <a:ext cx="6768752" cy="365125"/>
          </a:xfrm>
          <a:prstGeom prst="rect">
            <a:avLst/>
          </a:prstGeom>
        </p:spPr>
        <p:txBody>
          <a:bodyPr vert="horz" lIns="91440" tIns="45720" rIns="91440" bIns="45720" rtlCol="0" anchor="ctr"/>
          <a:lstStyle>
            <a:defPPr>
              <a:defRPr lang="nl-NL"/>
            </a:defPPr>
            <a:lvl1pPr algn="ctr">
              <a:defRPr sz="1200">
                <a:solidFill>
                  <a:schemeClr val="bg1"/>
                </a:solidFill>
                <a:latin typeface="Segoe UI"/>
                <a:cs typeface="Segoe UI"/>
              </a:defRPr>
            </a:lvl1pPr>
          </a:lstStyle>
          <a:p>
            <a:r>
              <a:rPr lang="en-GB" dirty="0" smtClean="0"/>
              <a:t>JRA2 </a:t>
            </a:r>
            <a:r>
              <a:rPr lang="en-GB" dirty="0"/>
              <a:t>Platforms for the Data Commons</a:t>
            </a:r>
          </a:p>
        </p:txBody>
      </p:sp>
    </p:spTree>
    <p:extLst>
      <p:ext uri="{BB962C8B-B14F-4D97-AF65-F5344CB8AC3E}">
        <p14:creationId xmlns:p14="http://schemas.microsoft.com/office/powerpoint/2010/main" val="16066213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7384"/>
            <a:ext cx="8229600" cy="1143000"/>
          </a:xfrm>
        </p:spPr>
        <p:txBody>
          <a:bodyPr/>
          <a:lstStyle/>
          <a:p>
            <a:r>
              <a:rPr lang="en-GB" dirty="0" err="1" smtClean="0"/>
              <a:t>gCube</a:t>
            </a:r>
            <a:r>
              <a:rPr lang="en-GB" dirty="0" smtClean="0"/>
              <a:t>/D4Science exploitation</a:t>
            </a:r>
            <a:endParaRPr lang="en-GB" dirty="0"/>
          </a:p>
        </p:txBody>
      </p:sp>
      <p:sp>
        <p:nvSpPr>
          <p:cNvPr id="3" name="Content Placeholder 2"/>
          <p:cNvSpPr>
            <a:spLocks noGrp="1"/>
          </p:cNvSpPr>
          <p:nvPr>
            <p:ph sz="half" idx="2"/>
          </p:nvPr>
        </p:nvSpPr>
        <p:spPr>
          <a:xfrm>
            <a:off x="467544" y="1341438"/>
            <a:ext cx="8424936" cy="4784400"/>
          </a:xfrm>
        </p:spPr>
        <p:txBody>
          <a:bodyPr/>
          <a:lstStyle/>
          <a:p>
            <a:r>
              <a:rPr lang="en-US" dirty="0" smtClean="0"/>
              <a:t>SLA establishment (Nov 2016)</a:t>
            </a:r>
            <a:endParaRPr lang="en-US" dirty="0"/>
          </a:p>
          <a:p>
            <a:pPr lvl="1"/>
            <a:r>
              <a:rPr lang="en-US" dirty="0" smtClean="0"/>
              <a:t>5 </a:t>
            </a:r>
            <a:r>
              <a:rPr lang="en-US" dirty="0"/>
              <a:t>resource providers (CESGA, </a:t>
            </a:r>
            <a:r>
              <a:rPr lang="en-US" dirty="0" err="1"/>
              <a:t>GeoGrid</a:t>
            </a:r>
            <a:r>
              <a:rPr lang="en-US" dirty="0"/>
              <a:t>, IISAS, INFN-BARI, UPV-</a:t>
            </a:r>
            <a:r>
              <a:rPr lang="en-US" dirty="0" err="1"/>
              <a:t>GRyCAP</a:t>
            </a:r>
            <a:r>
              <a:rPr lang="en-US" dirty="0" smtClean="0"/>
              <a:t>)</a:t>
            </a:r>
          </a:p>
          <a:p>
            <a:r>
              <a:rPr lang="en-US" dirty="0" smtClean="0"/>
              <a:t>Testing of the integration (Nov 2016 </a:t>
            </a:r>
            <a:r>
              <a:rPr lang="mr-IN" dirty="0" smtClean="0"/>
              <a:t>–</a:t>
            </a:r>
            <a:r>
              <a:rPr lang="en-US" dirty="0" smtClean="0"/>
              <a:t> Apr 2017)</a:t>
            </a:r>
          </a:p>
          <a:p>
            <a:pPr lvl="1"/>
            <a:r>
              <a:rPr lang="en-US" dirty="0" smtClean="0"/>
              <a:t>Solved issues with networking configuration</a:t>
            </a:r>
          </a:p>
          <a:p>
            <a:pPr lvl="1"/>
            <a:r>
              <a:rPr lang="en-US" dirty="0" smtClean="0"/>
              <a:t>Tested reliability and availability of sites</a:t>
            </a:r>
          </a:p>
          <a:p>
            <a:r>
              <a:rPr lang="en-US" dirty="0" smtClean="0"/>
              <a:t>Production (since May 2017)</a:t>
            </a:r>
            <a:endParaRPr lang="en-US" dirty="0"/>
          </a:p>
          <a:p>
            <a:pPr lvl="1"/>
            <a:r>
              <a:rPr lang="en-US" dirty="0"/>
              <a:t>Users of the VREs </a:t>
            </a:r>
            <a:r>
              <a:rPr lang="en-US" dirty="0" smtClean="0"/>
              <a:t>now using </a:t>
            </a:r>
            <a:r>
              <a:rPr lang="en-US" dirty="0"/>
              <a:t>EGI Federated Cloud as a platform for the execution of their models</a:t>
            </a:r>
          </a:p>
          <a:p>
            <a:endParaRPr lang="en-GB" dirty="0"/>
          </a:p>
        </p:txBody>
      </p:sp>
    </p:spTree>
    <p:extLst>
      <p:ext uri="{BB962C8B-B14F-4D97-AF65-F5344CB8AC3E}">
        <p14:creationId xmlns:p14="http://schemas.microsoft.com/office/powerpoint/2010/main" val="31513777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9394" y="-27384"/>
            <a:ext cx="8229600" cy="1143000"/>
          </a:xfrm>
        </p:spPr>
        <p:txBody>
          <a:bodyPr>
            <a:normAutofit/>
          </a:bodyPr>
          <a:lstStyle/>
          <a:p>
            <a:r>
              <a:rPr lang="en-US" dirty="0" smtClean="0"/>
              <a:t>CANFAR interoperability</a:t>
            </a:r>
            <a:endParaRPr lang="en-US" dirty="0"/>
          </a:p>
        </p:txBody>
      </p:sp>
      <p:sp>
        <p:nvSpPr>
          <p:cNvPr id="4" name="Footer Placeholder 3"/>
          <p:cNvSpPr txBox="1">
            <a:spLocks/>
          </p:cNvSpPr>
          <p:nvPr/>
        </p:nvSpPr>
        <p:spPr>
          <a:xfrm>
            <a:off x="1187624" y="6453336"/>
            <a:ext cx="6768752" cy="365125"/>
          </a:xfrm>
          <a:prstGeom prst="rect">
            <a:avLst/>
          </a:prstGeom>
        </p:spPr>
        <p:txBody>
          <a:bodyPr vert="horz" lIns="91440" tIns="45720" rIns="91440" bIns="45720" rtlCol="0" anchor="ctr"/>
          <a:lstStyle>
            <a:defPPr>
              <a:defRPr lang="nl-NL"/>
            </a:defPPr>
            <a:lvl1pPr algn="ctr">
              <a:defRPr sz="1200">
                <a:solidFill>
                  <a:schemeClr val="bg1"/>
                </a:solidFill>
                <a:latin typeface="Segoe UI"/>
                <a:cs typeface="Segoe UI"/>
              </a:defRPr>
            </a:lvl1pPr>
          </a:lstStyle>
          <a:p>
            <a:r>
              <a:rPr lang="en-GB" dirty="0" smtClean="0"/>
              <a:t>JRA2 </a:t>
            </a:r>
            <a:r>
              <a:rPr lang="en-GB" dirty="0"/>
              <a:t>Platforms for the Data Commons</a:t>
            </a:r>
          </a:p>
        </p:txBody>
      </p:sp>
      <p:pic>
        <p:nvPicPr>
          <p:cNvPr id="5" name="Picture 4" descr="general_architecture_colo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764703"/>
            <a:ext cx="4318958" cy="5589239"/>
          </a:xfrm>
          <a:prstGeom prst="rect">
            <a:avLst/>
          </a:prstGeom>
        </p:spPr>
      </p:pic>
      <p:sp>
        <p:nvSpPr>
          <p:cNvPr id="6" name="TextBox 5"/>
          <p:cNvSpPr txBox="1"/>
          <p:nvPr/>
        </p:nvSpPr>
        <p:spPr>
          <a:xfrm>
            <a:off x="827584" y="1268760"/>
            <a:ext cx="2952328" cy="4524315"/>
          </a:xfrm>
          <a:prstGeom prst="rect">
            <a:avLst/>
          </a:prstGeom>
          <a:noFill/>
        </p:spPr>
        <p:txBody>
          <a:bodyPr wrap="square" rtlCol="0">
            <a:spAutoFit/>
          </a:bodyPr>
          <a:lstStyle/>
          <a:p>
            <a:pPr marL="342900" indent="-342900">
              <a:buFont typeface="Arial"/>
              <a:buChar char="•"/>
            </a:pPr>
            <a:r>
              <a:rPr lang="en-US" sz="2400" dirty="0" smtClean="0"/>
              <a:t>CADC software modified </a:t>
            </a:r>
            <a:r>
              <a:rPr lang="mr-IN" sz="2400" dirty="0" smtClean="0"/>
              <a:t>–</a:t>
            </a:r>
            <a:r>
              <a:rPr lang="en-US" sz="2400" dirty="0" smtClean="0"/>
              <a:t> now allows deploy/configuration on EGI resources and </a:t>
            </a:r>
            <a:r>
              <a:rPr lang="en-US" sz="2400" dirty="0" err="1" smtClean="0"/>
              <a:t>interoperbility</a:t>
            </a:r>
            <a:r>
              <a:rPr lang="en-US" sz="2400" dirty="0" smtClean="0"/>
              <a:t> from different </a:t>
            </a:r>
            <a:r>
              <a:rPr lang="en-US" sz="2400" dirty="0" err="1" smtClean="0"/>
              <a:t>VOSpaces</a:t>
            </a:r>
            <a:endParaRPr lang="en-US" sz="2400" dirty="0" smtClean="0"/>
          </a:p>
          <a:p>
            <a:pPr marL="342900" indent="-342900">
              <a:buFont typeface="Arial"/>
              <a:buChar char="•"/>
            </a:pPr>
            <a:r>
              <a:rPr lang="en-US" sz="2400" dirty="0" smtClean="0"/>
              <a:t>IVOA compliant software installed at INAF, available for FedCloud user</a:t>
            </a:r>
            <a:endParaRPr lang="en-US" sz="2400" dirty="0"/>
          </a:p>
        </p:txBody>
      </p:sp>
    </p:spTree>
    <p:extLst>
      <p:ext uri="{BB962C8B-B14F-4D97-AF65-F5344CB8AC3E}">
        <p14:creationId xmlns:p14="http://schemas.microsoft.com/office/powerpoint/2010/main" val="31513777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p:cNvSpPr>
          <p:nvPr/>
        </p:nvSpPr>
        <p:spPr>
          <a:xfrm>
            <a:off x="1187624" y="6453336"/>
            <a:ext cx="6768752" cy="365125"/>
          </a:xfrm>
          <a:prstGeom prst="rect">
            <a:avLst/>
          </a:prstGeom>
        </p:spPr>
        <p:txBody>
          <a:bodyPr vert="horz" lIns="91440" tIns="45720" rIns="91440" bIns="45720" rtlCol="0" anchor="ctr"/>
          <a:lstStyle>
            <a:defPPr>
              <a:defRPr lang="nl-NL"/>
            </a:defPPr>
            <a:lvl1pPr algn="ctr">
              <a:defRPr sz="1200">
                <a:solidFill>
                  <a:schemeClr val="bg1"/>
                </a:solidFill>
                <a:latin typeface="Segoe UI"/>
                <a:cs typeface="Segoe UI"/>
              </a:defRPr>
            </a:lvl1pPr>
          </a:lstStyle>
          <a:p>
            <a:r>
              <a:rPr lang="en-GB" dirty="0" smtClean="0"/>
              <a:t>JRA2 </a:t>
            </a:r>
            <a:r>
              <a:rPr lang="en-GB" dirty="0"/>
              <a:t>Platforms for the Data Commons</a:t>
            </a:r>
          </a:p>
        </p:txBody>
      </p:sp>
      <p:sp>
        <p:nvSpPr>
          <p:cNvPr id="7" name="Content Placeholder 2"/>
          <p:cNvSpPr>
            <a:spLocks noGrp="1"/>
          </p:cNvSpPr>
          <p:nvPr>
            <p:ph sz="half" idx="2"/>
          </p:nvPr>
        </p:nvSpPr>
        <p:spPr>
          <a:xfrm>
            <a:off x="619944" y="1341438"/>
            <a:ext cx="8424936" cy="4784400"/>
          </a:xfrm>
        </p:spPr>
        <p:txBody>
          <a:bodyPr>
            <a:normAutofit fontScale="85000" lnSpcReduction="10000"/>
          </a:bodyPr>
          <a:lstStyle/>
          <a:p>
            <a:r>
              <a:rPr lang="en-GB" dirty="0"/>
              <a:t>Infrastructure / Deployment</a:t>
            </a:r>
            <a:r>
              <a:rPr lang="en-GB" dirty="0" smtClean="0"/>
              <a:t>:</a:t>
            </a:r>
          </a:p>
          <a:p>
            <a:pPr lvl="1"/>
            <a:r>
              <a:rPr lang="en-GB" dirty="0" smtClean="0"/>
              <a:t>full </a:t>
            </a:r>
            <a:r>
              <a:rPr lang="en-GB" dirty="0"/>
              <a:t>implementation of EGI </a:t>
            </a:r>
            <a:r>
              <a:rPr lang="en-GB" dirty="0" err="1"/>
              <a:t>CheckIn</a:t>
            </a:r>
            <a:r>
              <a:rPr lang="en-GB" dirty="0"/>
              <a:t> with the CADC Access Control </a:t>
            </a:r>
            <a:r>
              <a:rPr lang="en-GB" dirty="0" smtClean="0"/>
              <a:t>components</a:t>
            </a:r>
          </a:p>
          <a:p>
            <a:pPr lvl="1"/>
            <a:r>
              <a:rPr lang="en-GB" dirty="0" smtClean="0"/>
              <a:t>deployment </a:t>
            </a:r>
            <a:r>
              <a:rPr lang="en-GB" dirty="0"/>
              <a:t>procedure to provide services deployed in </a:t>
            </a:r>
            <a:r>
              <a:rPr lang="en-GB" dirty="0" smtClean="0"/>
              <a:t>containers</a:t>
            </a:r>
          </a:p>
          <a:p>
            <a:r>
              <a:rPr lang="en-GB" dirty="0" smtClean="0"/>
              <a:t>Software </a:t>
            </a:r>
            <a:r>
              <a:rPr lang="en-GB" dirty="0"/>
              <a:t>development</a:t>
            </a:r>
            <a:r>
              <a:rPr lang="en-GB" dirty="0" smtClean="0"/>
              <a:t>:</a:t>
            </a:r>
          </a:p>
          <a:p>
            <a:pPr lvl="1"/>
            <a:r>
              <a:rPr lang="en-GB" dirty="0" smtClean="0"/>
              <a:t>Work </a:t>
            </a:r>
            <a:r>
              <a:rPr lang="en-GB" dirty="0"/>
              <a:t>on </a:t>
            </a:r>
            <a:r>
              <a:rPr lang="en-GB" dirty="0" err="1"/>
              <a:t>VOSpace</a:t>
            </a:r>
            <a:r>
              <a:rPr lang="en-GB" dirty="0"/>
              <a:t> to </a:t>
            </a:r>
            <a:r>
              <a:rPr lang="en-GB" dirty="0" err="1"/>
              <a:t>VOSpace</a:t>
            </a:r>
            <a:r>
              <a:rPr lang="en-GB" dirty="0"/>
              <a:t> high performance data movement for data exchange between </a:t>
            </a:r>
            <a:r>
              <a:rPr lang="en-GB" dirty="0" smtClean="0"/>
              <a:t>infrastructures</a:t>
            </a:r>
          </a:p>
          <a:p>
            <a:r>
              <a:rPr lang="en-GB" dirty="0" smtClean="0"/>
              <a:t>Documentation:</a:t>
            </a:r>
          </a:p>
          <a:p>
            <a:pPr lvl="1"/>
            <a:r>
              <a:rPr lang="en-GB" dirty="0" smtClean="0"/>
              <a:t>Documentation </a:t>
            </a:r>
            <a:r>
              <a:rPr lang="en-GB" dirty="0"/>
              <a:t>versioning (software versioning related</a:t>
            </a:r>
            <a:r>
              <a:rPr lang="en-GB" dirty="0" smtClean="0"/>
              <a:t>)</a:t>
            </a:r>
          </a:p>
          <a:p>
            <a:pPr lvl="1"/>
            <a:r>
              <a:rPr lang="en-GB" dirty="0" smtClean="0"/>
              <a:t>Improved </a:t>
            </a:r>
            <a:r>
              <a:rPr lang="en-GB" dirty="0"/>
              <a:t>users and developers </a:t>
            </a:r>
            <a:r>
              <a:rPr lang="en-GB" dirty="0" smtClean="0"/>
              <a:t>guides</a:t>
            </a:r>
          </a:p>
          <a:p>
            <a:r>
              <a:rPr lang="en-GB" dirty="0" smtClean="0"/>
              <a:t>Standards:</a:t>
            </a:r>
          </a:p>
          <a:p>
            <a:pPr lvl="1"/>
            <a:r>
              <a:rPr lang="en-GB" dirty="0" smtClean="0"/>
              <a:t>SSO </a:t>
            </a:r>
            <a:r>
              <a:rPr lang="en-GB" dirty="0"/>
              <a:t>and authorization mechanisms standardisation activity, particularly regarding the grouping and authorization aspects, in the framework of the IVOA projects.</a:t>
            </a:r>
          </a:p>
        </p:txBody>
      </p:sp>
      <p:sp>
        <p:nvSpPr>
          <p:cNvPr id="8" name="Title 1"/>
          <p:cNvSpPr>
            <a:spLocks noGrp="1"/>
          </p:cNvSpPr>
          <p:nvPr>
            <p:ph type="title"/>
          </p:nvPr>
        </p:nvSpPr>
        <p:spPr>
          <a:xfrm>
            <a:off x="631794" y="-27384"/>
            <a:ext cx="8229600" cy="1143000"/>
          </a:xfrm>
        </p:spPr>
        <p:txBody>
          <a:bodyPr>
            <a:normAutofit/>
          </a:bodyPr>
          <a:lstStyle/>
          <a:p>
            <a:r>
              <a:rPr lang="en-GB" dirty="0" smtClean="0"/>
              <a:t>CANFAR </a:t>
            </a:r>
            <a:r>
              <a:rPr lang="en-US" dirty="0" smtClean="0"/>
              <a:t>interoperability </a:t>
            </a:r>
            <a:r>
              <a:rPr lang="en-GB" dirty="0" err="1" smtClean="0"/>
              <a:t>ongoing</a:t>
            </a:r>
            <a:r>
              <a:rPr lang="en-GB" dirty="0" smtClean="0"/>
              <a:t> work</a:t>
            </a:r>
            <a:endParaRPr lang="en-GB" dirty="0"/>
          </a:p>
        </p:txBody>
      </p:sp>
    </p:spTree>
    <p:extLst>
      <p:ext uri="{BB962C8B-B14F-4D97-AF65-F5344CB8AC3E}">
        <p14:creationId xmlns:p14="http://schemas.microsoft.com/office/powerpoint/2010/main" val="39479542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p:cNvSpPr>
          <p:nvPr/>
        </p:nvSpPr>
        <p:spPr>
          <a:xfrm>
            <a:off x="1187624" y="6453336"/>
            <a:ext cx="6768752" cy="365125"/>
          </a:xfrm>
          <a:prstGeom prst="rect">
            <a:avLst/>
          </a:prstGeom>
        </p:spPr>
        <p:txBody>
          <a:bodyPr vert="horz" lIns="91440" tIns="45720" rIns="91440" bIns="45720" rtlCol="0" anchor="ctr"/>
          <a:lstStyle>
            <a:defPPr>
              <a:defRPr lang="nl-NL"/>
            </a:defPPr>
            <a:lvl1pPr algn="ctr">
              <a:defRPr sz="1200">
                <a:solidFill>
                  <a:schemeClr val="bg1"/>
                </a:solidFill>
                <a:latin typeface="Segoe UI"/>
                <a:cs typeface="Segoe UI"/>
              </a:defRPr>
            </a:lvl1pPr>
          </a:lstStyle>
          <a:p>
            <a:r>
              <a:rPr lang="en-GB" dirty="0" smtClean="0"/>
              <a:t>JRA2 </a:t>
            </a:r>
            <a:r>
              <a:rPr lang="en-GB" dirty="0"/>
              <a:t>Platforms for the Data Commons</a:t>
            </a:r>
          </a:p>
        </p:txBody>
      </p:sp>
      <p:sp>
        <p:nvSpPr>
          <p:cNvPr id="10" name="Title 1"/>
          <p:cNvSpPr>
            <a:spLocks noGrp="1"/>
          </p:cNvSpPr>
          <p:nvPr>
            <p:ph type="title"/>
          </p:nvPr>
        </p:nvSpPr>
        <p:spPr>
          <a:xfrm>
            <a:off x="479394" y="-27384"/>
            <a:ext cx="8229600" cy="1143000"/>
          </a:xfrm>
        </p:spPr>
        <p:txBody>
          <a:bodyPr/>
          <a:lstStyle/>
          <a:p>
            <a:r>
              <a:rPr lang="en-GB" dirty="0" smtClean="0"/>
              <a:t>Architecture: IaaS Federation</a:t>
            </a:r>
            <a:endParaRPr lang="en-GB" dirty="0"/>
          </a:p>
        </p:txBody>
      </p:sp>
      <p:grpSp>
        <p:nvGrpSpPr>
          <p:cNvPr id="11" name="Group 10"/>
          <p:cNvGrpSpPr/>
          <p:nvPr/>
        </p:nvGrpSpPr>
        <p:grpSpPr>
          <a:xfrm>
            <a:off x="629400" y="1365721"/>
            <a:ext cx="7885201" cy="4126559"/>
            <a:chOff x="494220" y="2127085"/>
            <a:chExt cx="7885201" cy="4126559"/>
          </a:xfrm>
        </p:grpSpPr>
        <p:sp>
          <p:nvSpPr>
            <p:cNvPr id="12" name="Rectangle 11"/>
            <p:cNvSpPr/>
            <p:nvPr/>
          </p:nvSpPr>
          <p:spPr>
            <a:xfrm>
              <a:off x="1740370" y="5666119"/>
              <a:ext cx="6639051" cy="5875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EGI Federation services: </a:t>
              </a:r>
            </a:p>
            <a:p>
              <a:pPr algn="ctr"/>
              <a:r>
                <a:rPr lang="en-US" sz="1400" dirty="0" smtClean="0"/>
                <a:t>Accounting, Monitoring, Configuration Database, Information Discovery, VM Marketplace</a:t>
              </a:r>
              <a:endParaRPr lang="en-US" sz="1400" dirty="0"/>
            </a:p>
          </p:txBody>
        </p:sp>
        <p:sp>
          <p:nvSpPr>
            <p:cNvPr id="13" name="Rectangle 12"/>
            <p:cNvSpPr/>
            <p:nvPr/>
          </p:nvSpPr>
          <p:spPr>
            <a:xfrm>
              <a:off x="494220" y="2127085"/>
              <a:ext cx="976747" cy="41265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EGI AAI</a:t>
              </a:r>
              <a:endParaRPr lang="en-US" sz="1400" dirty="0"/>
            </a:p>
          </p:txBody>
        </p:sp>
        <p:grpSp>
          <p:nvGrpSpPr>
            <p:cNvPr id="14" name="Group 13"/>
            <p:cNvGrpSpPr/>
            <p:nvPr/>
          </p:nvGrpSpPr>
          <p:grpSpPr>
            <a:xfrm>
              <a:off x="1787357" y="4106785"/>
              <a:ext cx="4119128" cy="1151093"/>
              <a:chOff x="1699783" y="4116933"/>
              <a:chExt cx="4119128" cy="1151093"/>
            </a:xfrm>
          </p:grpSpPr>
          <p:sp>
            <p:nvSpPr>
              <p:cNvPr id="37" name="Rounded Rectangle 36"/>
              <p:cNvSpPr/>
              <p:nvPr/>
            </p:nvSpPr>
            <p:spPr>
              <a:xfrm>
                <a:off x="1699783" y="4116933"/>
                <a:ext cx="4119128" cy="1151093"/>
              </a:xfrm>
              <a:prstGeom prst="roundRect">
                <a:avLst/>
              </a:prstGeom>
              <a:solidFill>
                <a:schemeClr val="bg1">
                  <a:lumMod val="95000"/>
                </a:schemeClr>
              </a:solidFill>
              <a:effectLst/>
            </p:spPr>
            <p:style>
              <a:lnRef idx="1">
                <a:schemeClr val="dk1"/>
              </a:lnRef>
              <a:fillRef idx="2">
                <a:schemeClr val="dk1"/>
              </a:fillRef>
              <a:effectRef idx="1">
                <a:schemeClr val="dk1"/>
              </a:effectRef>
              <a:fontRef idx="minor">
                <a:schemeClr val="dk1"/>
              </a:fontRef>
            </p:style>
            <p:txBody>
              <a:bodyPr rtlCol="0" anchor="t"/>
              <a:lstStyle/>
              <a:p>
                <a:pPr algn="r"/>
                <a:endParaRPr lang="en-US" sz="1400" dirty="0"/>
              </a:p>
            </p:txBody>
          </p:sp>
          <p:grpSp>
            <p:nvGrpSpPr>
              <p:cNvPr id="38" name="Group 37"/>
              <p:cNvGrpSpPr/>
              <p:nvPr/>
            </p:nvGrpSpPr>
            <p:grpSpPr>
              <a:xfrm>
                <a:off x="1905437" y="4290697"/>
                <a:ext cx="3707820" cy="803564"/>
                <a:chOff x="1371599" y="4430900"/>
                <a:chExt cx="3707820" cy="803564"/>
              </a:xfrm>
            </p:grpSpPr>
            <p:grpSp>
              <p:nvGrpSpPr>
                <p:cNvPr id="39" name="Group 38"/>
                <p:cNvGrpSpPr/>
                <p:nvPr/>
              </p:nvGrpSpPr>
              <p:grpSpPr>
                <a:xfrm>
                  <a:off x="1371599" y="4430900"/>
                  <a:ext cx="1698913" cy="803564"/>
                  <a:chOff x="2673927" y="2507672"/>
                  <a:chExt cx="2396837" cy="803564"/>
                </a:xfrm>
              </p:grpSpPr>
              <p:sp>
                <p:nvSpPr>
                  <p:cNvPr id="43" name="Rectangle 42"/>
                  <p:cNvSpPr/>
                  <p:nvPr/>
                </p:nvSpPr>
                <p:spPr>
                  <a:xfrm>
                    <a:off x="2673927" y="2757055"/>
                    <a:ext cx="2396837" cy="5541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Cloud Management Framework</a:t>
                    </a:r>
                    <a:endParaRPr lang="en-US" sz="1400" dirty="0"/>
                  </a:p>
                </p:txBody>
              </p:sp>
              <p:sp>
                <p:nvSpPr>
                  <p:cNvPr id="44" name="Rectangle 43"/>
                  <p:cNvSpPr/>
                  <p:nvPr/>
                </p:nvSpPr>
                <p:spPr>
                  <a:xfrm>
                    <a:off x="2673927" y="2507672"/>
                    <a:ext cx="2396837" cy="249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IaaS API</a:t>
                    </a:r>
                    <a:endParaRPr lang="en-US" sz="1400" dirty="0"/>
                  </a:p>
                </p:txBody>
              </p:sp>
            </p:grpSp>
            <p:grpSp>
              <p:nvGrpSpPr>
                <p:cNvPr id="40" name="Group 39"/>
                <p:cNvGrpSpPr/>
                <p:nvPr/>
              </p:nvGrpSpPr>
              <p:grpSpPr>
                <a:xfrm>
                  <a:off x="3380506" y="4430900"/>
                  <a:ext cx="1698913" cy="803564"/>
                  <a:chOff x="2673927" y="2507672"/>
                  <a:chExt cx="2396837" cy="803564"/>
                </a:xfrm>
              </p:grpSpPr>
              <p:sp>
                <p:nvSpPr>
                  <p:cNvPr id="41" name="Rectangle 40"/>
                  <p:cNvSpPr/>
                  <p:nvPr/>
                </p:nvSpPr>
                <p:spPr>
                  <a:xfrm>
                    <a:off x="2673927" y="2757055"/>
                    <a:ext cx="2396837" cy="5541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Cloud Management Framework</a:t>
                    </a:r>
                    <a:endParaRPr lang="en-US" sz="1400" dirty="0"/>
                  </a:p>
                </p:txBody>
              </p:sp>
              <p:sp>
                <p:nvSpPr>
                  <p:cNvPr id="42" name="Rectangle 41"/>
                  <p:cNvSpPr/>
                  <p:nvPr/>
                </p:nvSpPr>
                <p:spPr>
                  <a:xfrm>
                    <a:off x="2673927" y="2507672"/>
                    <a:ext cx="2396837" cy="249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IaaS API</a:t>
                    </a:r>
                    <a:endParaRPr lang="en-US" sz="1400" dirty="0"/>
                  </a:p>
                </p:txBody>
              </p:sp>
            </p:grpSp>
          </p:grpSp>
        </p:grpSp>
        <p:grpSp>
          <p:nvGrpSpPr>
            <p:cNvPr id="15" name="Group 14"/>
            <p:cNvGrpSpPr/>
            <p:nvPr/>
          </p:nvGrpSpPr>
          <p:grpSpPr>
            <a:xfrm>
              <a:off x="6222875" y="4106785"/>
              <a:ext cx="2156546" cy="1151093"/>
              <a:chOff x="6128905" y="4089983"/>
              <a:chExt cx="2156546" cy="1151093"/>
            </a:xfrm>
          </p:grpSpPr>
          <p:sp>
            <p:nvSpPr>
              <p:cNvPr id="33" name="Rounded Rectangle 32"/>
              <p:cNvSpPr/>
              <p:nvPr/>
            </p:nvSpPr>
            <p:spPr>
              <a:xfrm>
                <a:off x="6128905" y="4089983"/>
                <a:ext cx="2156546" cy="1151093"/>
              </a:xfrm>
              <a:prstGeom prst="roundRect">
                <a:avLst/>
              </a:prstGeom>
              <a:solidFill>
                <a:schemeClr val="bg1">
                  <a:lumMod val="95000"/>
                </a:schemeClr>
              </a:solidFill>
              <a:effectLst/>
            </p:spPr>
            <p:style>
              <a:lnRef idx="1">
                <a:schemeClr val="dk1"/>
              </a:lnRef>
              <a:fillRef idx="2">
                <a:schemeClr val="dk1"/>
              </a:fillRef>
              <a:effectRef idx="1">
                <a:schemeClr val="dk1"/>
              </a:effectRef>
              <a:fontRef idx="minor">
                <a:schemeClr val="dk1"/>
              </a:fontRef>
            </p:style>
            <p:txBody>
              <a:bodyPr rtlCol="0" anchor="t"/>
              <a:lstStyle/>
              <a:p>
                <a:pPr algn="r"/>
                <a:endParaRPr lang="en-US" sz="1400" dirty="0"/>
              </a:p>
            </p:txBody>
          </p:sp>
          <p:grpSp>
            <p:nvGrpSpPr>
              <p:cNvPr id="34" name="Group 33"/>
              <p:cNvGrpSpPr/>
              <p:nvPr/>
            </p:nvGrpSpPr>
            <p:grpSpPr>
              <a:xfrm>
                <a:off x="6357722" y="4263747"/>
                <a:ext cx="1698913" cy="803564"/>
                <a:chOff x="2673927" y="2507672"/>
                <a:chExt cx="2396837" cy="803564"/>
              </a:xfrm>
            </p:grpSpPr>
            <p:sp>
              <p:nvSpPr>
                <p:cNvPr id="35" name="Rectangle 34"/>
                <p:cNvSpPr/>
                <p:nvPr/>
              </p:nvSpPr>
              <p:spPr>
                <a:xfrm>
                  <a:off x="2673927" y="2757055"/>
                  <a:ext cx="2396837" cy="5541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Cloud Management Framework</a:t>
                  </a:r>
                  <a:endParaRPr lang="en-US" sz="1400" dirty="0"/>
                </a:p>
              </p:txBody>
            </p:sp>
            <p:sp>
              <p:nvSpPr>
                <p:cNvPr id="36" name="Rectangle 35"/>
                <p:cNvSpPr/>
                <p:nvPr/>
              </p:nvSpPr>
              <p:spPr>
                <a:xfrm>
                  <a:off x="2673927" y="2507672"/>
                  <a:ext cx="2396837" cy="249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IaaS API</a:t>
                  </a:r>
                  <a:endParaRPr lang="en-US" sz="1400" dirty="0"/>
                </a:p>
              </p:txBody>
            </p:sp>
          </p:grpSp>
        </p:grpSp>
        <p:cxnSp>
          <p:nvCxnSpPr>
            <p:cNvPr id="16" name="Straight Arrow Connector 15"/>
            <p:cNvCxnSpPr>
              <a:stCxn id="13" idx="2"/>
            </p:cNvCxnSpPr>
            <p:nvPr/>
          </p:nvCxnSpPr>
          <p:spPr>
            <a:xfrm>
              <a:off x="3846921" y="5257878"/>
              <a:ext cx="0" cy="40824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301148" y="5257878"/>
              <a:ext cx="0" cy="380751"/>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462766" y="2423850"/>
              <a:ext cx="277604"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3" idx="1"/>
            </p:cNvCxnSpPr>
            <p:nvPr/>
          </p:nvCxnSpPr>
          <p:spPr>
            <a:xfrm flipH="1">
              <a:off x="1470966" y="4682332"/>
              <a:ext cx="316391" cy="10667"/>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470968" y="5959882"/>
              <a:ext cx="269402"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847651" y="2717250"/>
              <a:ext cx="1" cy="394494"/>
            </a:xfrm>
            <a:prstGeom prst="straightConnector1">
              <a:avLst/>
            </a:prstGeom>
            <a:ln w="28575">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301148" y="3698546"/>
              <a:ext cx="0" cy="408239"/>
            </a:xfrm>
            <a:prstGeom prst="straightConnector1">
              <a:avLst/>
            </a:prstGeom>
            <a:ln w="28575">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740371" y="3111745"/>
              <a:ext cx="6639050" cy="58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IaaS Federated Access Tools</a:t>
              </a:r>
              <a:endParaRPr lang="en-US" sz="1400" dirty="0"/>
            </a:p>
          </p:txBody>
        </p:sp>
        <p:sp>
          <p:nvSpPr>
            <p:cNvPr id="24" name="Rectangle 23"/>
            <p:cNvSpPr/>
            <p:nvPr/>
          </p:nvSpPr>
          <p:spPr>
            <a:xfrm>
              <a:off x="4224336" y="2130450"/>
              <a:ext cx="4155085" cy="58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Community Platforms</a:t>
              </a:r>
              <a:endParaRPr lang="en-US" sz="1400" dirty="0"/>
            </a:p>
          </p:txBody>
        </p:sp>
        <p:grpSp>
          <p:nvGrpSpPr>
            <p:cNvPr id="25" name="Group 24"/>
            <p:cNvGrpSpPr/>
            <p:nvPr/>
          </p:nvGrpSpPr>
          <p:grpSpPr>
            <a:xfrm>
              <a:off x="1740370" y="2130450"/>
              <a:ext cx="2214563" cy="586800"/>
              <a:chOff x="1740370" y="1872635"/>
              <a:chExt cx="2214563" cy="586800"/>
            </a:xfrm>
          </p:grpSpPr>
          <p:sp>
            <p:nvSpPr>
              <p:cNvPr id="29" name="Rectangle 28"/>
              <p:cNvSpPr/>
              <p:nvPr/>
            </p:nvSpPr>
            <p:spPr>
              <a:xfrm>
                <a:off x="1740370" y="1872635"/>
                <a:ext cx="2214563" cy="58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grpSp>
            <p:nvGrpSpPr>
              <p:cNvPr id="30" name="Group 29"/>
              <p:cNvGrpSpPr/>
              <p:nvPr/>
            </p:nvGrpSpPr>
            <p:grpSpPr>
              <a:xfrm>
                <a:off x="1993371" y="1950035"/>
                <a:ext cx="1708561" cy="432000"/>
                <a:chOff x="2339532" y="644470"/>
                <a:chExt cx="1708561" cy="43200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532" y="644470"/>
                  <a:ext cx="455950" cy="432000"/>
                </a:xfrm>
                <a:prstGeom prst="rect">
                  <a:avLst/>
                </a:prstGeom>
              </p:spPr>
            </p:pic>
            <p:sp>
              <p:nvSpPr>
                <p:cNvPr id="32" name="TextBox 31"/>
                <p:cNvSpPr txBox="1"/>
                <p:nvPr/>
              </p:nvSpPr>
              <p:spPr>
                <a:xfrm>
                  <a:off x="2782105" y="706582"/>
                  <a:ext cx="1265988" cy="307777"/>
                </a:xfrm>
                <a:prstGeom prst="rect">
                  <a:avLst/>
                </a:prstGeom>
                <a:noFill/>
              </p:spPr>
              <p:txBody>
                <a:bodyPr wrap="none" rtlCol="0">
                  <a:spAutoFit/>
                </a:bodyPr>
                <a:lstStyle/>
                <a:p>
                  <a:r>
                    <a:rPr lang="en-US" sz="1400" dirty="0" err="1" smtClean="0"/>
                    <a:t>AppDB</a:t>
                  </a:r>
                  <a:r>
                    <a:rPr lang="en-US" sz="1400" dirty="0" smtClean="0"/>
                    <a:t> </a:t>
                  </a:r>
                  <a:r>
                    <a:rPr lang="en-US" sz="1400" dirty="0" err="1" smtClean="0"/>
                    <a:t>VMOps</a:t>
                  </a:r>
                  <a:endParaRPr lang="en-US" sz="1400" dirty="0"/>
                </a:p>
              </p:txBody>
            </p:sp>
          </p:grpSp>
        </p:grpSp>
        <p:cxnSp>
          <p:nvCxnSpPr>
            <p:cNvPr id="26" name="Straight Arrow Connector 25"/>
            <p:cNvCxnSpPr/>
            <p:nvPr/>
          </p:nvCxnSpPr>
          <p:spPr>
            <a:xfrm flipV="1">
              <a:off x="6301878" y="2717250"/>
              <a:ext cx="1" cy="421985"/>
            </a:xfrm>
            <a:prstGeom prst="straightConnector1">
              <a:avLst/>
            </a:prstGeom>
            <a:ln w="28575">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1462766" y="3418304"/>
              <a:ext cx="277604"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3" idx="0"/>
            </p:cNvCxnSpPr>
            <p:nvPr/>
          </p:nvCxnSpPr>
          <p:spPr>
            <a:xfrm flipV="1">
              <a:off x="3846921" y="3726035"/>
              <a:ext cx="0" cy="380750"/>
            </a:xfrm>
            <a:prstGeom prst="straightConnector1">
              <a:avLst/>
            </a:prstGeom>
            <a:ln w="28575">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412276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Task JRA2.4</a:t>
            </a:r>
            <a:endParaRPr lang="en-US" dirty="0"/>
          </a:p>
        </p:txBody>
      </p:sp>
      <p:sp>
        <p:nvSpPr>
          <p:cNvPr id="3" name="Title 4"/>
          <p:cNvSpPr txBox="1">
            <a:spLocks/>
          </p:cNvSpPr>
          <p:nvPr/>
        </p:nvSpPr>
        <p:spPr>
          <a:xfrm>
            <a:off x="683568" y="2565064"/>
            <a:ext cx="7772400" cy="144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a:lstStyle>
          <a:p>
            <a:r>
              <a:rPr lang="en-US" sz="3600" dirty="0" smtClean="0"/>
              <a:t>Accelerated Computing</a:t>
            </a:r>
            <a:endParaRPr lang="en-US" sz="3600" dirty="0"/>
          </a:p>
        </p:txBody>
      </p:sp>
    </p:spTree>
    <p:extLst>
      <p:ext uri="{BB962C8B-B14F-4D97-AF65-F5344CB8AC3E}">
        <p14:creationId xmlns:p14="http://schemas.microsoft.com/office/powerpoint/2010/main" val="8089404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a:spLocks noGrp="1"/>
          </p:cNvSpPr>
          <p:nvPr>
            <p:ph sz="half" idx="2"/>
          </p:nvPr>
        </p:nvSpPr>
        <p:spPr>
          <a:xfrm>
            <a:off x="467544" y="1341438"/>
            <a:ext cx="8424936" cy="4784400"/>
          </a:xfrm>
        </p:spPr>
        <p:txBody>
          <a:bodyPr>
            <a:normAutofit/>
          </a:bodyPr>
          <a:lstStyle/>
          <a:p>
            <a:pPr marL="457200" indent="-457200">
              <a:buFont typeface="Arial"/>
              <a:buChar char="•"/>
            </a:pPr>
            <a:r>
              <a:rPr lang="en-GB" sz="3200" dirty="0" smtClean="0"/>
              <a:t>Economically maximise </a:t>
            </a:r>
            <a:r>
              <a:rPr lang="en-GB" sz="3200" dirty="0"/>
              <a:t>computing </a:t>
            </a:r>
            <a:r>
              <a:rPr lang="en-GB" sz="3200" dirty="0" smtClean="0"/>
              <a:t>potential by exploiting GPGPUs</a:t>
            </a:r>
            <a:endParaRPr lang="en-GB" sz="3200" dirty="0"/>
          </a:p>
          <a:p>
            <a:pPr marL="457200" indent="-457200">
              <a:buFont typeface="Arial"/>
              <a:buChar char="•"/>
            </a:pPr>
            <a:endParaRPr lang="en-GB" sz="3200" dirty="0" smtClean="0"/>
          </a:p>
          <a:p>
            <a:pPr marL="457200" indent="-457200">
              <a:buFont typeface="Arial"/>
              <a:buChar char="•"/>
            </a:pPr>
            <a:r>
              <a:rPr lang="en-GB" sz="3200" dirty="0" smtClean="0"/>
              <a:t>Ensure </a:t>
            </a:r>
            <a:r>
              <a:rPr lang="en-GB" sz="3200" dirty="0"/>
              <a:t>easy adoption of </a:t>
            </a:r>
            <a:r>
              <a:rPr lang="en-GB" sz="3200" dirty="0" smtClean="0"/>
              <a:t>GPGPUs</a:t>
            </a:r>
            <a:endParaRPr lang="en-GB" sz="3200" dirty="0"/>
          </a:p>
          <a:p>
            <a:endParaRPr lang="en-US" dirty="0" smtClean="0"/>
          </a:p>
          <a:p>
            <a:pPr marL="0" indent="0">
              <a:buNone/>
            </a:pPr>
            <a:endParaRPr lang="en-GB" dirty="0" smtClean="0"/>
          </a:p>
        </p:txBody>
      </p:sp>
      <p:sp>
        <p:nvSpPr>
          <p:cNvPr id="3" name="Title 4"/>
          <p:cNvSpPr>
            <a:spLocks noGrp="1"/>
          </p:cNvSpPr>
          <p:nvPr>
            <p:ph type="title"/>
          </p:nvPr>
        </p:nvSpPr>
        <p:spPr>
          <a:xfrm>
            <a:off x="479394" y="-27384"/>
            <a:ext cx="8229600" cy="1143000"/>
          </a:xfrm>
        </p:spPr>
        <p:txBody>
          <a:bodyPr>
            <a:normAutofit/>
          </a:bodyPr>
          <a:lstStyle/>
          <a:p>
            <a:r>
              <a:rPr lang="en-US" dirty="0" smtClean="0"/>
              <a:t>JRA2.4 </a:t>
            </a:r>
            <a:r>
              <a:rPr lang="en-US" dirty="0"/>
              <a:t>Aim</a:t>
            </a:r>
            <a:endParaRPr lang="en-GB" dirty="0"/>
          </a:p>
        </p:txBody>
      </p:sp>
    </p:spTree>
    <p:extLst>
      <p:ext uri="{BB962C8B-B14F-4D97-AF65-F5344CB8AC3E}">
        <p14:creationId xmlns:p14="http://schemas.microsoft.com/office/powerpoint/2010/main" val="29103701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381000" y="1075184"/>
            <a:ext cx="8424936" cy="4784400"/>
          </a:xfrm>
        </p:spPr>
        <p:txBody>
          <a:bodyPr/>
          <a:lstStyle/>
          <a:p>
            <a:pPr algn="l">
              <a:spcBef>
                <a:spcPts val="0"/>
              </a:spcBef>
              <a:spcAft>
                <a:spcPts val="600"/>
              </a:spcAft>
            </a:pPr>
            <a:r>
              <a:rPr lang="en-US" sz="2000" dirty="0" smtClean="0"/>
              <a:t>Starting from previous work of  </a:t>
            </a:r>
            <a:r>
              <a:rPr lang="en-US" sz="2000" dirty="0"/>
              <a:t>EGI Virtual Team (2012) and GPGPU Working Group (2013-2014</a:t>
            </a:r>
            <a:r>
              <a:rPr lang="en-US" sz="2000" dirty="0" smtClean="0"/>
              <a:t>)</a:t>
            </a:r>
          </a:p>
          <a:p>
            <a:pPr algn="l">
              <a:spcBef>
                <a:spcPts val="1200"/>
              </a:spcBef>
            </a:pPr>
            <a:r>
              <a:rPr lang="en-US" sz="2000" b="1" dirty="0" smtClean="0"/>
              <a:t>CREAM-CE</a:t>
            </a:r>
            <a:r>
              <a:rPr lang="en-US" sz="2000" dirty="0" smtClean="0"/>
              <a:t> is the most popular grid interface                      (Computing Element) to a number of </a:t>
            </a:r>
            <a:r>
              <a:rPr lang="en-US" sz="2000" dirty="0" err="1" smtClean="0"/>
              <a:t>LRMSes</a:t>
            </a:r>
            <a:r>
              <a:rPr lang="en-US" sz="2000" dirty="0" smtClean="0"/>
              <a:t>                           (Torque, LSF, Slurm, SGE, </a:t>
            </a:r>
            <a:r>
              <a:rPr lang="en-US" sz="2000" dirty="0" err="1" smtClean="0"/>
              <a:t>HTCondor</a:t>
            </a:r>
            <a:r>
              <a:rPr lang="en-US" sz="2000" dirty="0" smtClean="0"/>
              <a:t>)</a:t>
            </a:r>
          </a:p>
          <a:p>
            <a:pPr algn="l">
              <a:spcBef>
                <a:spcPts val="1200"/>
              </a:spcBef>
            </a:pPr>
            <a:r>
              <a:rPr lang="en-US" sz="2000" dirty="0" smtClean="0"/>
              <a:t>Most recent versions of these </a:t>
            </a:r>
            <a:r>
              <a:rPr lang="en-US" sz="2000" dirty="0" err="1" smtClean="0"/>
              <a:t>LRMSes</a:t>
            </a:r>
            <a:r>
              <a:rPr lang="en-US" sz="2000" dirty="0" smtClean="0"/>
              <a:t> do </a:t>
            </a:r>
            <a:r>
              <a:rPr lang="en-US" sz="2000" dirty="0"/>
              <a:t>	</a:t>
            </a:r>
            <a:r>
              <a:rPr lang="en-US" sz="2000" dirty="0" smtClean="0"/>
              <a:t>		   support natively GPUs (and MIC cards), 			          i.e. servers hosting these cards can be 				 selected by specifying LRMS directives</a:t>
            </a:r>
          </a:p>
          <a:p>
            <a:pPr algn="l">
              <a:spcBef>
                <a:spcPts val="1200"/>
              </a:spcBef>
            </a:pPr>
            <a:r>
              <a:rPr lang="en-US" sz="2000" dirty="0" smtClean="0"/>
              <a:t>CREAM must be enabled to publish this 		          information and support these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2446784"/>
            <a:ext cx="30003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5"/>
          <p:cNvSpPr>
            <a:spLocks noGrp="1"/>
          </p:cNvSpPr>
          <p:nvPr>
            <p:ph type="title"/>
          </p:nvPr>
        </p:nvSpPr>
        <p:spPr>
          <a:xfrm>
            <a:off x="1547664" y="44624"/>
            <a:ext cx="7344816" cy="850106"/>
          </a:xfrm>
        </p:spPr>
        <p:txBody>
          <a:bodyPr>
            <a:normAutofit/>
          </a:bodyPr>
          <a:lstStyle/>
          <a:p>
            <a:r>
              <a:rPr lang="en-GB" dirty="0" smtClean="0"/>
              <a:t>Accelerated computing in HTC</a:t>
            </a:r>
            <a:endParaRPr lang="en-GB" dirty="0"/>
          </a:p>
        </p:txBody>
      </p:sp>
    </p:spTree>
    <p:extLst>
      <p:ext uri="{BB962C8B-B14F-4D97-AF65-F5344CB8AC3E}">
        <p14:creationId xmlns:p14="http://schemas.microsoft.com/office/powerpoint/2010/main" val="4008091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32166"/>
            <a:ext cx="3228975" cy="372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6"/>
          <p:cNvSpPr>
            <a:spLocks noGrp="1"/>
          </p:cNvSpPr>
          <p:nvPr>
            <p:ph sz="half" idx="2"/>
          </p:nvPr>
        </p:nvSpPr>
        <p:spPr>
          <a:xfrm>
            <a:off x="467544" y="836712"/>
            <a:ext cx="8424936" cy="4784400"/>
          </a:xfrm>
        </p:spPr>
        <p:txBody>
          <a:bodyPr/>
          <a:lstStyle/>
          <a:p>
            <a:pPr algn="l">
              <a:spcBef>
                <a:spcPts val="0"/>
              </a:spcBef>
            </a:pPr>
            <a:r>
              <a:rPr lang="en-US" sz="2000" dirty="0" smtClean="0"/>
              <a:t>Identified the relevant GPU related parameters</a:t>
            </a:r>
            <a:endParaRPr lang="en-US" sz="2000" dirty="0"/>
          </a:p>
          <a:p>
            <a:pPr marL="57150" indent="0" algn="l">
              <a:spcBef>
                <a:spcPts val="0"/>
              </a:spcBef>
              <a:buNone/>
            </a:pPr>
            <a:r>
              <a:rPr lang="en-US" sz="2000" dirty="0" smtClean="0"/>
              <a:t>     supported by the different </a:t>
            </a:r>
            <a:r>
              <a:rPr lang="en-US" sz="2000" dirty="0" err="1" smtClean="0"/>
              <a:t>LRMSes</a:t>
            </a:r>
            <a:r>
              <a:rPr lang="en-US" sz="2000" dirty="0" smtClean="0"/>
              <a:t>, and abstracted them </a:t>
            </a:r>
          </a:p>
          <a:p>
            <a:pPr marL="57150" indent="0" algn="l">
              <a:spcBef>
                <a:spcPts val="0"/>
              </a:spcBef>
              <a:buNone/>
            </a:pPr>
            <a:r>
              <a:rPr lang="en-US" sz="2000" dirty="0"/>
              <a:t> </a:t>
            </a:r>
            <a:r>
              <a:rPr lang="en-US" sz="2000" dirty="0" smtClean="0"/>
              <a:t>    to significant JDL attributes</a:t>
            </a:r>
          </a:p>
          <a:p>
            <a:pPr algn="l">
              <a:spcBef>
                <a:spcPts val="1200"/>
              </a:spcBef>
            </a:pPr>
            <a:r>
              <a:rPr lang="en-US" sz="2000" dirty="0" smtClean="0"/>
              <a:t>Implemented the needed changes in CREAM </a:t>
            </a:r>
            <a:endParaRPr lang="en-US" sz="2000" dirty="0"/>
          </a:p>
          <a:p>
            <a:pPr marL="57150" indent="0" algn="l">
              <a:spcBef>
                <a:spcPts val="0"/>
              </a:spcBef>
              <a:buNone/>
            </a:pPr>
            <a:r>
              <a:rPr lang="en-US" sz="2000" dirty="0" smtClean="0"/>
              <a:t>    Core and </a:t>
            </a:r>
            <a:r>
              <a:rPr lang="en-US" sz="2000" dirty="0" err="1" smtClean="0"/>
              <a:t>and</a:t>
            </a:r>
            <a:r>
              <a:rPr lang="en-US" sz="2000" dirty="0" smtClean="0"/>
              <a:t> BLAH components</a:t>
            </a:r>
          </a:p>
          <a:p>
            <a:pPr algn="l">
              <a:spcBef>
                <a:spcPts val="1200"/>
              </a:spcBef>
            </a:pPr>
            <a:r>
              <a:rPr lang="en-US" sz="2000" dirty="0" smtClean="0"/>
              <a:t>Extended the GLUE 2.1 schema draft with </a:t>
            </a:r>
          </a:p>
          <a:p>
            <a:pPr marL="57150" indent="0" algn="l">
              <a:spcBef>
                <a:spcPts val="0"/>
              </a:spcBef>
              <a:buNone/>
            </a:pPr>
            <a:r>
              <a:rPr lang="en-US" sz="2000" dirty="0"/>
              <a:t> </a:t>
            </a:r>
            <a:r>
              <a:rPr lang="en-US" sz="2000" dirty="0" smtClean="0"/>
              <a:t>   accelerator information</a:t>
            </a:r>
          </a:p>
          <a:p>
            <a:pPr algn="l">
              <a:spcBef>
                <a:spcPts val="1200"/>
              </a:spcBef>
            </a:pPr>
            <a:r>
              <a:rPr lang="en-US" sz="2000" dirty="0" smtClean="0"/>
              <a:t>Wrote the info-providers according to </a:t>
            </a:r>
          </a:p>
          <a:p>
            <a:pPr marL="57150" indent="0" algn="l">
              <a:spcBef>
                <a:spcPts val="0"/>
              </a:spcBef>
              <a:buNone/>
            </a:pPr>
            <a:r>
              <a:rPr lang="en-US" sz="2000" dirty="0"/>
              <a:t> </a:t>
            </a:r>
            <a:r>
              <a:rPr lang="en-US" sz="2000" dirty="0" smtClean="0"/>
              <a:t>    extended GLUE 2.1 draft specifications</a:t>
            </a:r>
          </a:p>
          <a:p>
            <a:pPr algn="l">
              <a:spcBef>
                <a:spcPts val="1200"/>
              </a:spcBef>
            </a:pPr>
            <a:r>
              <a:rPr lang="en-US" sz="2000" dirty="0" smtClean="0"/>
              <a:t>Testing and certification of the prototype</a:t>
            </a:r>
          </a:p>
          <a:p>
            <a:pPr algn="l">
              <a:spcBef>
                <a:spcPts val="1200"/>
              </a:spcBef>
            </a:pPr>
            <a:r>
              <a:rPr lang="en-US" sz="2000" dirty="0" smtClean="0"/>
              <a:t>Releasing a CREAM update with full </a:t>
            </a:r>
          </a:p>
          <a:p>
            <a:pPr marL="57150" indent="0" algn="l">
              <a:spcBef>
                <a:spcPts val="0"/>
              </a:spcBef>
              <a:buNone/>
            </a:pPr>
            <a:r>
              <a:rPr lang="en-US" sz="2000" dirty="0"/>
              <a:t> </a:t>
            </a:r>
            <a:r>
              <a:rPr lang="en-US" sz="2000" dirty="0" smtClean="0"/>
              <a:t>   GPU/MIC support</a:t>
            </a:r>
          </a:p>
        </p:txBody>
      </p:sp>
      <p:sp>
        <p:nvSpPr>
          <p:cNvPr id="6" name="Title 5"/>
          <p:cNvSpPr>
            <a:spLocks noGrp="1"/>
          </p:cNvSpPr>
          <p:nvPr>
            <p:ph type="title"/>
          </p:nvPr>
        </p:nvSpPr>
        <p:spPr>
          <a:xfrm>
            <a:off x="899592" y="-27384"/>
            <a:ext cx="7344816" cy="850106"/>
          </a:xfrm>
        </p:spPr>
        <p:txBody>
          <a:bodyPr>
            <a:normAutofit/>
          </a:bodyPr>
          <a:lstStyle/>
          <a:p>
            <a:r>
              <a:rPr lang="en-GB" dirty="0" smtClean="0"/>
              <a:t>Work done</a:t>
            </a:r>
            <a:endParaRPr lang="en-GB" dirty="0"/>
          </a:p>
        </p:txBody>
      </p:sp>
      <p:sp>
        <p:nvSpPr>
          <p:cNvPr id="7" name="Oval 6"/>
          <p:cNvSpPr/>
          <p:nvPr/>
        </p:nvSpPr>
        <p:spPr>
          <a:xfrm>
            <a:off x="6858000" y="37338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86500" y="5486400"/>
            <a:ext cx="1143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557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 and effort</a:t>
            </a:r>
            <a:endParaRPr lang="en-GB" dirty="0"/>
          </a:p>
        </p:txBody>
      </p:sp>
      <p:sp>
        <p:nvSpPr>
          <p:cNvPr id="4" name="Footer Placeholder 3"/>
          <p:cNvSpPr>
            <a:spLocks noGrp="1"/>
          </p:cNvSpPr>
          <p:nvPr>
            <p:ph type="ftr" sz="quarter" idx="11"/>
          </p:nvPr>
        </p:nvSpPr>
        <p:spPr/>
        <p:txBody>
          <a:bodyPr/>
          <a:lstStyle/>
          <a:p>
            <a:r>
              <a:rPr lang="en-GB" smtClean="0"/>
              <a:t>WP4 Platforms for the Data Commons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833248899"/>
              </p:ext>
            </p:extLst>
          </p:nvPr>
        </p:nvGraphicFramePr>
        <p:xfrm>
          <a:off x="107504" y="3789040"/>
          <a:ext cx="4081636" cy="27546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7"/>
          <p:cNvSpPr txBox="1">
            <a:spLocks noGrp="1"/>
          </p:cNvSpPr>
          <p:nvPr>
            <p:ph sz="half" idx="2"/>
          </p:nvPr>
        </p:nvSpPr>
        <p:spPr>
          <a:xfrm>
            <a:off x="395536" y="1340768"/>
            <a:ext cx="8424936" cy="478440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GB" sz="1600" b="1" dirty="0" smtClean="0"/>
              <a:t>57 </a:t>
            </a:r>
            <a:r>
              <a:rPr lang="en-GB" sz="1600" b="1" dirty="0"/>
              <a:t>Countries</a:t>
            </a:r>
          </a:p>
          <a:p>
            <a:r>
              <a:rPr lang="en-GB" sz="1600" b="1" dirty="0" smtClean="0"/>
              <a:t>58 </a:t>
            </a:r>
            <a:r>
              <a:rPr lang="en-GB" sz="1600" b="1" dirty="0"/>
              <a:t>Beneficiaries</a:t>
            </a:r>
          </a:p>
          <a:p>
            <a:endParaRPr lang="en-GB" sz="1600" b="1" dirty="0" smtClean="0"/>
          </a:p>
          <a:p>
            <a:r>
              <a:rPr lang="en-GB" sz="1400" b="1" dirty="0" smtClean="0"/>
              <a:t>PY4 effort (</a:t>
            </a:r>
            <a:r>
              <a:rPr lang="en-GB" sz="1400" b="1" dirty="0" err="1"/>
              <a:t>exc</a:t>
            </a:r>
            <a:r>
              <a:rPr lang="en-GB" sz="1400" b="1" dirty="0"/>
              <a:t> UNF)</a:t>
            </a:r>
          </a:p>
          <a:p>
            <a:pPr marL="285750" indent="-285750">
              <a:buFont typeface="Arial" pitchFamily="34" charset="0"/>
              <a:buChar char="•"/>
            </a:pPr>
            <a:r>
              <a:rPr lang="en-GB" sz="1600" b="1" dirty="0" smtClean="0"/>
              <a:t>1123 PMs</a:t>
            </a:r>
            <a:endParaRPr lang="en-GB" sz="1600" b="1" dirty="0"/>
          </a:p>
          <a:p>
            <a:pPr marL="285750" indent="-285750">
              <a:buFont typeface="Arial" pitchFamily="34" charset="0"/>
              <a:buChar char="•"/>
            </a:pPr>
            <a:r>
              <a:rPr lang="en-GB" sz="1600" b="1" dirty="0"/>
              <a:t> </a:t>
            </a:r>
            <a:r>
              <a:rPr lang="en-GB" sz="1600" b="1" dirty="0" smtClean="0"/>
              <a:t> 94 FTEs</a:t>
            </a:r>
          </a:p>
          <a:p>
            <a:endParaRPr lang="en-GB" sz="1600" b="1" dirty="0" smtClean="0"/>
          </a:p>
          <a:p>
            <a:r>
              <a:rPr lang="en-GB" sz="1200" b="1" dirty="0" smtClean="0"/>
              <a:t>Total effort (</a:t>
            </a:r>
            <a:r>
              <a:rPr lang="en-GB" sz="1200" b="1" dirty="0" err="1" smtClean="0"/>
              <a:t>inc</a:t>
            </a:r>
            <a:r>
              <a:rPr lang="en-GB" sz="1200" b="1" dirty="0" smtClean="0"/>
              <a:t> </a:t>
            </a:r>
            <a:r>
              <a:rPr lang="en-GB" sz="1200" b="1" dirty="0"/>
              <a:t>UNF)</a:t>
            </a:r>
          </a:p>
          <a:p>
            <a:pPr marL="285750" indent="-285750">
              <a:buFontTx/>
              <a:buChar char="-"/>
            </a:pPr>
            <a:r>
              <a:rPr lang="en-US" sz="1600" b="1" dirty="0" smtClean="0"/>
              <a:t>4863 PMs</a:t>
            </a:r>
            <a:endParaRPr lang="en-US" sz="1600" b="1" dirty="0"/>
          </a:p>
          <a:p>
            <a:pPr marL="285750" indent="-285750">
              <a:buFontTx/>
              <a:buChar char="-"/>
            </a:pPr>
            <a:r>
              <a:rPr lang="en-US" sz="1600" b="1" dirty="0" smtClean="0"/>
              <a:t>405 </a:t>
            </a:r>
            <a:r>
              <a:rPr lang="en-US" sz="1600" b="1" dirty="0"/>
              <a:t>FTEs</a:t>
            </a:r>
            <a:endParaRPr lang="en-GB" sz="1600" b="1" dirty="0"/>
          </a:p>
          <a:p>
            <a:pPr marL="285750" indent="-285750">
              <a:buFontTx/>
              <a:buChar char="-"/>
            </a:pPr>
            <a:endParaRPr lang="en-GB" sz="1600" b="1" dirty="0"/>
          </a:p>
        </p:txBody>
      </p:sp>
      <p:pic>
        <p:nvPicPr>
          <p:cNvPr id="8" name="table"/>
          <p:cNvPicPr>
            <a:picLocks noChangeAspect="1"/>
          </p:cNvPicPr>
          <p:nvPr/>
        </p:nvPicPr>
        <p:blipFill>
          <a:blip r:embed="rId4"/>
          <a:stretch>
            <a:fillRect/>
          </a:stretch>
        </p:blipFill>
        <p:spPr>
          <a:xfrm>
            <a:off x="4355976" y="1484784"/>
            <a:ext cx="4313104" cy="2772308"/>
          </a:xfrm>
          <a:prstGeom prst="rect">
            <a:avLst/>
          </a:prstGeom>
        </p:spPr>
      </p:pic>
    </p:spTree>
    <p:extLst>
      <p:ext uri="{BB962C8B-B14F-4D97-AF65-F5344CB8AC3E}">
        <p14:creationId xmlns:p14="http://schemas.microsoft.com/office/powerpoint/2010/main" val="35992595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2"/>
          </p:nvPr>
        </p:nvSpPr>
        <p:spPr>
          <a:xfrm>
            <a:off x="185664" y="1219200"/>
            <a:ext cx="8424936" cy="5029200"/>
          </a:xfrm>
        </p:spPr>
        <p:txBody>
          <a:bodyPr>
            <a:normAutofit lnSpcReduction="10000"/>
          </a:bodyPr>
          <a:lstStyle/>
          <a:p>
            <a:pPr marL="342900" lvl="1" indent="-342900">
              <a:spcBef>
                <a:spcPts val="3000"/>
              </a:spcBef>
              <a:buFont typeface="Arial" panose="020B0604020202020204" pitchFamily="34" charset="0"/>
              <a:buChar char="•"/>
            </a:pPr>
            <a:r>
              <a:rPr lang="en-US" sz="2000" dirty="0" smtClean="0"/>
              <a:t>The CREAM </a:t>
            </a:r>
            <a:r>
              <a:rPr lang="en-US" sz="2000" dirty="0"/>
              <a:t>GPU-enabled prototype </a:t>
            </a:r>
            <a:r>
              <a:rPr lang="en-US" sz="2000" dirty="0" smtClean="0"/>
              <a:t>was </a:t>
            </a:r>
            <a:r>
              <a:rPr lang="en-US" sz="2000" dirty="0"/>
              <a:t>tested at 5 </a:t>
            </a:r>
            <a:r>
              <a:rPr lang="en-US" sz="2000" dirty="0" smtClean="0"/>
              <a:t>sites</a:t>
            </a:r>
            <a:endParaRPr lang="en-US" sz="1600" dirty="0" smtClean="0"/>
          </a:p>
          <a:p>
            <a:pPr lvl="1">
              <a:spcBef>
                <a:spcPts val="600"/>
              </a:spcBef>
            </a:pPr>
            <a:r>
              <a:rPr lang="en-US" sz="1400" dirty="0" err="1" smtClean="0"/>
              <a:t>LRMSes</a:t>
            </a:r>
            <a:r>
              <a:rPr lang="en-US" sz="1400" dirty="0" smtClean="0"/>
              <a:t>: Torque</a:t>
            </a:r>
            <a:r>
              <a:rPr lang="en-US" sz="1400" dirty="0"/>
              <a:t>, LSF, </a:t>
            </a:r>
            <a:r>
              <a:rPr lang="en-US" sz="1400" dirty="0" err="1"/>
              <a:t>HTCondor</a:t>
            </a:r>
            <a:r>
              <a:rPr lang="en-US" sz="1400" dirty="0"/>
              <a:t>, </a:t>
            </a:r>
            <a:r>
              <a:rPr lang="en-US" sz="1400" dirty="0" err="1"/>
              <a:t>Slurm</a:t>
            </a:r>
            <a:r>
              <a:rPr lang="en-US" sz="1400" dirty="0"/>
              <a:t>, and SGE </a:t>
            </a:r>
            <a:r>
              <a:rPr lang="en-US" sz="1400" dirty="0" err="1"/>
              <a:t>LRMSes</a:t>
            </a:r>
            <a:endParaRPr lang="en-US" sz="1400" dirty="0" smtClean="0"/>
          </a:p>
          <a:p>
            <a:pPr lvl="1">
              <a:spcBef>
                <a:spcPts val="600"/>
              </a:spcBef>
            </a:pPr>
            <a:r>
              <a:rPr lang="en-US" sz="1400" dirty="0" smtClean="0"/>
              <a:t>3 new JDL attributes defined: </a:t>
            </a:r>
            <a:r>
              <a:rPr lang="en-US" sz="1400" dirty="0" err="1" smtClean="0"/>
              <a:t>GPUNumber</a:t>
            </a:r>
            <a:r>
              <a:rPr lang="en-US" sz="1400" dirty="0" smtClean="0"/>
              <a:t>, </a:t>
            </a:r>
            <a:r>
              <a:rPr lang="en-US" sz="1400" dirty="0" err="1" smtClean="0"/>
              <a:t>GPUModel</a:t>
            </a:r>
            <a:r>
              <a:rPr lang="en-US" sz="1400" dirty="0" smtClean="0"/>
              <a:t>, </a:t>
            </a:r>
            <a:r>
              <a:rPr lang="en-US" sz="1400" dirty="0" err="1" smtClean="0"/>
              <a:t>MICNumber</a:t>
            </a:r>
            <a:endParaRPr lang="en-US" sz="1800" dirty="0" smtClean="0"/>
          </a:p>
          <a:p>
            <a:pPr marL="342900" lvl="1" indent="-342900">
              <a:spcBef>
                <a:spcPts val="1800"/>
              </a:spcBef>
              <a:buFont typeface="Arial" panose="020B0604020202020204" pitchFamily="34" charset="0"/>
              <a:buChar char="•"/>
            </a:pPr>
            <a:r>
              <a:rPr lang="en-US" sz="2000" dirty="0" smtClean="0"/>
              <a:t>At 3 sites the prototype is run in “production”: QMUL and ARNES (</a:t>
            </a:r>
            <a:r>
              <a:rPr lang="en-US" sz="2000" dirty="0" err="1" smtClean="0"/>
              <a:t>Slurm</a:t>
            </a:r>
            <a:r>
              <a:rPr lang="en-US" sz="2000" dirty="0" smtClean="0"/>
              <a:t>) and CIRMMP (Torque/Maui) </a:t>
            </a:r>
          </a:p>
          <a:p>
            <a:pPr marL="342900" lvl="1" indent="-342900">
              <a:spcBef>
                <a:spcPts val="1800"/>
              </a:spcBef>
              <a:buFont typeface="Arial" panose="020B0604020202020204" pitchFamily="34" charset="0"/>
              <a:buChar char="•"/>
            </a:pPr>
            <a:r>
              <a:rPr lang="en-US" sz="2000" dirty="0" smtClean="0"/>
              <a:t>New classes and attributes describing accelerators proposed and included in GLUE2.1 draft after discussion with the OGF WG</a:t>
            </a:r>
          </a:p>
          <a:p>
            <a:pPr>
              <a:spcBef>
                <a:spcPts val="1800"/>
              </a:spcBef>
            </a:pPr>
            <a:r>
              <a:rPr lang="en-US" sz="2000" b="1" dirty="0" smtClean="0"/>
              <a:t>A</a:t>
            </a:r>
            <a:r>
              <a:rPr lang="en-US" sz="2000" dirty="0" smtClean="0"/>
              <a:t> </a:t>
            </a:r>
            <a:r>
              <a:rPr lang="en-US" sz="2000" b="1" dirty="0" smtClean="0"/>
              <a:t>major release of CREAM is ready</a:t>
            </a:r>
            <a:endParaRPr lang="en-US" sz="2000" dirty="0" smtClean="0"/>
          </a:p>
          <a:p>
            <a:pPr lvl="1">
              <a:spcBef>
                <a:spcPts val="1200"/>
              </a:spcBef>
            </a:pPr>
            <a:r>
              <a:rPr lang="en-US" sz="1400" dirty="0" smtClean="0"/>
              <a:t>with GPU/MIC support for most </a:t>
            </a:r>
            <a:r>
              <a:rPr lang="en-US" sz="1400" dirty="0" err="1" smtClean="0"/>
              <a:t>LRMSes</a:t>
            </a:r>
            <a:endParaRPr lang="en-US" sz="1400" dirty="0" smtClean="0"/>
          </a:p>
          <a:p>
            <a:pPr lvl="1">
              <a:spcBef>
                <a:spcPts val="1200"/>
              </a:spcBef>
            </a:pPr>
            <a:r>
              <a:rPr lang="en-US" sz="1400" dirty="0"/>
              <a:t>w</a:t>
            </a:r>
            <a:r>
              <a:rPr lang="en-US" sz="1400" dirty="0" smtClean="0"/>
              <a:t>ith the GLUE2.1 draft prototype as information system</a:t>
            </a:r>
          </a:p>
          <a:p>
            <a:pPr lvl="2">
              <a:spcBef>
                <a:spcPts val="600"/>
              </a:spcBef>
            </a:pPr>
            <a:r>
              <a:rPr lang="en-US" sz="1200" dirty="0" smtClean="0"/>
              <a:t>future </a:t>
            </a:r>
            <a:r>
              <a:rPr lang="en-US" sz="1200" dirty="0"/>
              <a:t>official approval of GLUE 2.1 would occur after the specification is revised based on prototype lessons learned</a:t>
            </a:r>
            <a:endParaRPr lang="en-US" sz="1200" dirty="0" smtClean="0"/>
          </a:p>
          <a:p>
            <a:pPr lvl="1">
              <a:spcBef>
                <a:spcPts val="1200"/>
              </a:spcBef>
            </a:pPr>
            <a:r>
              <a:rPr lang="en-US" sz="1400" dirty="0"/>
              <a:t>with new </a:t>
            </a:r>
            <a:r>
              <a:rPr lang="en-US" sz="1400" dirty="0" smtClean="0"/>
              <a:t>Puppet </a:t>
            </a:r>
            <a:r>
              <a:rPr lang="en-US" sz="1400" dirty="0"/>
              <a:t>module for the CE site with support for </a:t>
            </a:r>
            <a:r>
              <a:rPr lang="en-US" sz="1400" dirty="0" smtClean="0"/>
              <a:t>GPU/MIC </a:t>
            </a:r>
            <a:r>
              <a:rPr lang="en-US" sz="1400" dirty="0"/>
              <a:t>and GLUE </a:t>
            </a:r>
            <a:r>
              <a:rPr lang="en-US" sz="1400" dirty="0" smtClean="0"/>
              <a:t>2.1</a:t>
            </a:r>
          </a:p>
          <a:p>
            <a:pPr lvl="1">
              <a:spcBef>
                <a:spcPts val="1200"/>
              </a:spcBef>
            </a:pPr>
            <a:r>
              <a:rPr lang="en-US" sz="1400" dirty="0"/>
              <a:t>i</a:t>
            </a:r>
            <a:r>
              <a:rPr lang="en-US" sz="1400" dirty="0" smtClean="0"/>
              <a:t>ts CentOS7 version will be included in </a:t>
            </a:r>
            <a:r>
              <a:rPr lang="en-US" sz="1400" dirty="0"/>
              <a:t>the next UMD 4.6.0 scheduled at mid </a:t>
            </a:r>
            <a:r>
              <a:rPr lang="en-US" sz="1400" dirty="0" smtClean="0"/>
              <a:t>November 2017</a:t>
            </a:r>
            <a:endParaRPr lang="en-US" sz="1400" dirty="0"/>
          </a:p>
          <a:p>
            <a:pPr marL="457200" lvl="1" indent="0">
              <a:spcAft>
                <a:spcPts val="1200"/>
              </a:spcAft>
              <a:buNone/>
            </a:pPr>
            <a:endParaRPr lang="en-US" sz="1600" dirty="0" smtClean="0"/>
          </a:p>
        </p:txBody>
      </p:sp>
      <p:sp>
        <p:nvSpPr>
          <p:cNvPr id="5" name="Title 3"/>
          <p:cNvSpPr>
            <a:spLocks noGrp="1"/>
          </p:cNvSpPr>
          <p:nvPr>
            <p:ph type="title"/>
          </p:nvPr>
        </p:nvSpPr>
        <p:spPr>
          <a:xfrm>
            <a:off x="1547664" y="188640"/>
            <a:ext cx="7344816" cy="850106"/>
          </a:xfrm>
        </p:spPr>
        <p:txBody>
          <a:bodyPr>
            <a:normAutofit/>
          </a:bodyPr>
          <a:lstStyle/>
          <a:p>
            <a:r>
              <a:rPr lang="en-US" dirty="0" smtClean="0"/>
              <a:t>Summary</a:t>
            </a:r>
            <a:endParaRPr lang="it-IT" dirty="0"/>
          </a:p>
        </p:txBody>
      </p:sp>
    </p:spTree>
    <p:extLst>
      <p:ext uri="{BB962C8B-B14F-4D97-AF65-F5344CB8AC3E}">
        <p14:creationId xmlns:p14="http://schemas.microsoft.com/office/powerpoint/2010/main" val="1213557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a:spLocks noGrp="1"/>
          </p:cNvSpPr>
          <p:nvPr>
            <p:ph sz="half" idx="2"/>
          </p:nvPr>
        </p:nvSpPr>
        <p:spPr>
          <a:xfrm>
            <a:off x="467544" y="1341438"/>
            <a:ext cx="8424936" cy="4784400"/>
          </a:xfrm>
        </p:spPr>
        <p:txBody>
          <a:bodyPr>
            <a:normAutofit lnSpcReduction="10000"/>
          </a:bodyPr>
          <a:lstStyle/>
          <a:p>
            <a:r>
              <a:rPr lang="en-US" sz="2400" dirty="0" smtClean="0"/>
              <a:t>For using GPGPU in clouds, the GPGPU must be supported in all layers including virtualization, CMF and higher tools</a:t>
            </a:r>
          </a:p>
          <a:p>
            <a:endParaRPr lang="en-US" sz="2400" dirty="0"/>
          </a:p>
          <a:p>
            <a:r>
              <a:rPr lang="en-US" sz="2400" dirty="0" smtClean="0"/>
              <a:t>Virtualization technologies</a:t>
            </a:r>
          </a:p>
          <a:p>
            <a:pPr lvl="1"/>
            <a:r>
              <a:rPr lang="en-GB" sz="2000" dirty="0"/>
              <a:t>KVM with </a:t>
            </a:r>
            <a:r>
              <a:rPr lang="en-GB" sz="2000" dirty="0" smtClean="0"/>
              <a:t>PCI </a:t>
            </a:r>
            <a:r>
              <a:rPr lang="en-GB" sz="2000" dirty="0" err="1" smtClean="0"/>
              <a:t>passthrough</a:t>
            </a:r>
            <a:endParaRPr lang="en-GB" sz="2000" dirty="0" smtClean="0"/>
          </a:p>
          <a:p>
            <a:pPr lvl="2"/>
            <a:r>
              <a:rPr lang="en-US" sz="1800" dirty="0" smtClean="0"/>
              <a:t>Widely used</a:t>
            </a:r>
            <a:r>
              <a:rPr lang="en-US" sz="1800" dirty="0"/>
              <a:t> </a:t>
            </a:r>
            <a:r>
              <a:rPr lang="en-US" sz="1800" dirty="0" smtClean="0"/>
              <a:t>but with limitation</a:t>
            </a:r>
          </a:p>
          <a:p>
            <a:pPr lvl="1"/>
            <a:r>
              <a:rPr lang="en-GB" sz="2000" dirty="0"/>
              <a:t>Virtualized GPU is in a early stage:</a:t>
            </a:r>
          </a:p>
          <a:p>
            <a:pPr lvl="2"/>
            <a:r>
              <a:rPr lang="en-GB" sz="1800" dirty="0"/>
              <a:t>NVIDIA GRID </a:t>
            </a:r>
            <a:r>
              <a:rPr lang="en-GB" sz="1800" dirty="0" err="1"/>
              <a:t>vGPU</a:t>
            </a:r>
            <a:r>
              <a:rPr lang="en-GB" sz="1800" dirty="0"/>
              <a:t> (</a:t>
            </a:r>
            <a:r>
              <a:rPr lang="en-GB" sz="1800" dirty="0" err="1"/>
              <a:t>XenServer</a:t>
            </a:r>
            <a:r>
              <a:rPr lang="en-GB" sz="1800" dirty="0"/>
              <a:t>, VMWare </a:t>
            </a:r>
            <a:r>
              <a:rPr lang="en-GB" sz="1800" dirty="0" err="1"/>
              <a:t>hyperv</a:t>
            </a:r>
            <a:r>
              <a:rPr lang="en-GB" sz="1800" dirty="0"/>
              <a:t>. only)</a:t>
            </a:r>
          </a:p>
          <a:p>
            <a:pPr lvl="2"/>
            <a:r>
              <a:rPr lang="en-GB" sz="1800" dirty="0"/>
              <a:t>SR-IOV based AMD </a:t>
            </a:r>
            <a:r>
              <a:rPr lang="en-GB" sz="1800" dirty="0" err="1"/>
              <a:t>MxGPU</a:t>
            </a:r>
            <a:r>
              <a:rPr lang="en-GB" sz="1800" dirty="0"/>
              <a:t> (VMWare </a:t>
            </a:r>
            <a:r>
              <a:rPr lang="en-GB" sz="1800" dirty="0" err="1"/>
              <a:t>hyperv</a:t>
            </a:r>
            <a:r>
              <a:rPr lang="en-GB" sz="1800" dirty="0"/>
              <a:t>. only)</a:t>
            </a:r>
          </a:p>
          <a:p>
            <a:pPr lvl="2"/>
            <a:r>
              <a:rPr lang="en-GB" sz="1800" dirty="0"/>
              <a:t>Intel GVT-G recently added to Linux 4.10 </a:t>
            </a:r>
            <a:r>
              <a:rPr lang="en-GB" sz="1800" dirty="0" smtClean="0"/>
              <a:t>kernel</a:t>
            </a:r>
          </a:p>
          <a:p>
            <a:pPr lvl="1"/>
            <a:r>
              <a:rPr lang="en-US" sz="2000" dirty="0" smtClean="0"/>
              <a:t>Container-based technologies</a:t>
            </a:r>
          </a:p>
          <a:p>
            <a:pPr lvl="2"/>
            <a:r>
              <a:rPr lang="en-US" sz="1800" dirty="0" smtClean="0"/>
              <a:t>LXD with GPU is promising</a:t>
            </a:r>
          </a:p>
          <a:p>
            <a:pPr lvl="2"/>
            <a:r>
              <a:rPr lang="en-US" sz="1800" dirty="0" smtClean="0"/>
              <a:t>But limited support in cloud middleware</a:t>
            </a:r>
            <a:endParaRPr lang="en-GB" sz="1800" dirty="0"/>
          </a:p>
          <a:p>
            <a:pPr lvl="1"/>
            <a:endParaRPr lang="en-GB" dirty="0"/>
          </a:p>
        </p:txBody>
      </p:sp>
      <p:sp>
        <p:nvSpPr>
          <p:cNvPr id="5" name="Title 4"/>
          <p:cNvSpPr>
            <a:spLocks noGrp="1"/>
          </p:cNvSpPr>
          <p:nvPr>
            <p:ph type="title"/>
          </p:nvPr>
        </p:nvSpPr>
        <p:spPr>
          <a:xfrm>
            <a:off x="479394" y="-27384"/>
            <a:ext cx="8229600" cy="1143000"/>
          </a:xfrm>
        </p:spPr>
        <p:txBody>
          <a:bodyPr>
            <a:normAutofit/>
          </a:bodyPr>
          <a:lstStyle/>
          <a:p>
            <a:r>
              <a:rPr lang="en-GB" dirty="0"/>
              <a:t>Accelerated computing </a:t>
            </a:r>
            <a:r>
              <a:rPr lang="en-GB" dirty="0" smtClean="0"/>
              <a:t>in Cloud</a:t>
            </a:r>
            <a:endParaRPr lang="en-GB" dirty="0"/>
          </a:p>
        </p:txBody>
      </p:sp>
    </p:spTree>
    <p:extLst>
      <p:ext uri="{BB962C8B-B14F-4D97-AF65-F5344CB8AC3E}">
        <p14:creationId xmlns:p14="http://schemas.microsoft.com/office/powerpoint/2010/main" val="1066628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2"/>
          </p:nvPr>
        </p:nvSpPr>
        <p:spPr>
          <a:xfrm>
            <a:off x="467544" y="1341438"/>
            <a:ext cx="5472608" cy="4983162"/>
          </a:xfrm>
        </p:spPr>
        <p:txBody>
          <a:bodyPr>
            <a:normAutofit/>
          </a:bodyPr>
          <a:lstStyle/>
          <a:p>
            <a:pPr marL="342900" indent="-342900" algn="l">
              <a:spcBef>
                <a:spcPts val="1800"/>
              </a:spcBef>
              <a:buFont typeface="Arial"/>
              <a:buChar char="•"/>
            </a:pPr>
            <a:r>
              <a:rPr lang="en-GB" sz="2400" b="0" dirty="0" err="1" smtClean="0"/>
              <a:t>Openstack</a:t>
            </a:r>
            <a:r>
              <a:rPr lang="en-GB" sz="2400" b="0" dirty="0" smtClean="0"/>
              <a:t> GPGPU site at IISAS</a:t>
            </a:r>
          </a:p>
          <a:p>
            <a:pPr marL="342900" indent="-342900" algn="l">
              <a:spcBef>
                <a:spcPts val="1800"/>
              </a:spcBef>
              <a:buFont typeface="Arial"/>
              <a:buChar char="•"/>
            </a:pPr>
            <a:r>
              <a:rPr lang="en-US" sz="2400" b="0" dirty="0" smtClean="0"/>
              <a:t>Site is integrated into EGI Federated Cloud and in production</a:t>
            </a:r>
          </a:p>
          <a:p>
            <a:pPr marL="342900" indent="-342900" algn="l">
              <a:spcBef>
                <a:spcPts val="1800"/>
              </a:spcBef>
              <a:buFont typeface="Arial"/>
              <a:buChar char="•"/>
            </a:pPr>
            <a:r>
              <a:rPr lang="en-US" sz="2400" b="0" dirty="0" smtClean="0"/>
              <a:t>Access via command line or via the </a:t>
            </a:r>
            <a:r>
              <a:rPr lang="en-US" sz="2400" b="0" dirty="0" err="1" smtClean="0"/>
              <a:t>Openstack</a:t>
            </a:r>
            <a:r>
              <a:rPr lang="en-US" sz="2400" b="0" dirty="0" smtClean="0"/>
              <a:t> Horizon portal</a:t>
            </a:r>
            <a:endParaRPr lang="en-GB" sz="2400" b="0" dirty="0" smtClean="0"/>
          </a:p>
          <a:p>
            <a:pPr marL="457200" indent="-457200" algn="l">
              <a:buFont typeface="Arial"/>
              <a:buChar char="•"/>
            </a:pPr>
            <a:endParaRPr lang="en-GB" b="0" dirty="0" smtClean="0"/>
          </a:p>
          <a:p>
            <a:pPr marL="457200" indent="-457200" algn="l">
              <a:buFont typeface="Arial"/>
              <a:buChar char="•"/>
            </a:pPr>
            <a:endParaRPr lang="en-GB" b="0" dirty="0" smtClean="0"/>
          </a:p>
          <a:p>
            <a:pPr marL="457200" indent="-457200" algn="l">
              <a:buFont typeface="Arial"/>
              <a:buChar char="•"/>
            </a:pPr>
            <a:endParaRPr lang="en-GB" b="0" dirty="0"/>
          </a:p>
        </p:txBody>
      </p:sp>
      <p:sp>
        <p:nvSpPr>
          <p:cNvPr id="7" name="Title 1"/>
          <p:cNvSpPr>
            <a:spLocks noGrp="1"/>
          </p:cNvSpPr>
          <p:nvPr>
            <p:ph type="title"/>
          </p:nvPr>
        </p:nvSpPr>
        <p:spPr>
          <a:xfrm>
            <a:off x="479394" y="-27384"/>
            <a:ext cx="8229600" cy="1143000"/>
          </a:xfrm>
        </p:spPr>
        <p:txBody>
          <a:bodyPr/>
          <a:lstStyle/>
          <a:p>
            <a:r>
              <a:rPr lang="en-GB" dirty="0" smtClean="0"/>
              <a:t>IISAS-</a:t>
            </a:r>
            <a:r>
              <a:rPr lang="en-GB" dirty="0" err="1" smtClean="0"/>
              <a:t>GPUCloud</a:t>
            </a:r>
            <a:r>
              <a:rPr lang="en-GB" dirty="0" smtClean="0"/>
              <a:t> site</a:t>
            </a:r>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229" y="1341438"/>
            <a:ext cx="2729744" cy="345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474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2"/>
          </p:nvPr>
        </p:nvSpPr>
        <p:spPr>
          <a:xfrm>
            <a:off x="467544" y="1341438"/>
            <a:ext cx="8424936" cy="4784400"/>
          </a:xfrm>
        </p:spPr>
        <p:txBody>
          <a:bodyPr/>
          <a:lstStyle/>
          <a:p>
            <a:r>
              <a:rPr lang="en-US" dirty="0" smtClean="0"/>
              <a:t>Experimental site with </a:t>
            </a:r>
            <a:r>
              <a:rPr lang="en-US" dirty="0" err="1" smtClean="0"/>
              <a:t>Openstack</a:t>
            </a:r>
            <a:r>
              <a:rPr lang="en-US" dirty="0" smtClean="0"/>
              <a:t>, LXD and GPGPU</a:t>
            </a:r>
          </a:p>
          <a:p>
            <a:pPr lvl="1"/>
            <a:r>
              <a:rPr lang="en-US" dirty="0"/>
              <a:t>M</a:t>
            </a:r>
            <a:r>
              <a:rPr lang="en-US" dirty="0" smtClean="0"/>
              <a:t>ore stable and flexible manipulation with GPGPU</a:t>
            </a:r>
          </a:p>
          <a:p>
            <a:pPr lvl="1"/>
            <a:r>
              <a:rPr lang="en-US" dirty="0" smtClean="0"/>
              <a:t>Lower overhead</a:t>
            </a:r>
          </a:p>
          <a:p>
            <a:pPr lvl="1"/>
            <a:r>
              <a:rPr lang="en-US" dirty="0" smtClean="0"/>
              <a:t>Experimental only</a:t>
            </a:r>
          </a:p>
          <a:p>
            <a:pPr lvl="1"/>
            <a:endParaRPr lang="en-US" dirty="0" smtClean="0"/>
          </a:p>
          <a:p>
            <a:r>
              <a:rPr lang="en-US" dirty="0" smtClean="0"/>
              <a:t>Limitation</a:t>
            </a:r>
          </a:p>
          <a:p>
            <a:pPr lvl="1"/>
            <a:r>
              <a:rPr lang="en-US" dirty="0" smtClean="0"/>
              <a:t>GPU properties are not defined</a:t>
            </a:r>
          </a:p>
          <a:p>
            <a:pPr lvl="1"/>
            <a:r>
              <a:rPr lang="en-US" dirty="0" smtClean="0"/>
              <a:t>Block storage supports are limited</a:t>
            </a:r>
          </a:p>
        </p:txBody>
      </p:sp>
      <p:sp>
        <p:nvSpPr>
          <p:cNvPr id="5" name="Title 2"/>
          <p:cNvSpPr>
            <a:spLocks noGrp="1"/>
          </p:cNvSpPr>
          <p:nvPr>
            <p:ph type="title"/>
          </p:nvPr>
        </p:nvSpPr>
        <p:spPr>
          <a:xfrm>
            <a:off x="479394" y="-27384"/>
            <a:ext cx="8229600" cy="1143000"/>
          </a:xfrm>
        </p:spPr>
        <p:txBody>
          <a:bodyPr/>
          <a:lstStyle/>
          <a:p>
            <a:r>
              <a:rPr lang="en-US" dirty="0" smtClean="0"/>
              <a:t>IISAS-LXD site</a:t>
            </a:r>
            <a:endParaRPr lang="en-GB" dirty="0"/>
          </a:p>
        </p:txBody>
      </p:sp>
    </p:spTree>
    <p:extLst>
      <p:ext uri="{BB962C8B-B14F-4D97-AF65-F5344CB8AC3E}">
        <p14:creationId xmlns:p14="http://schemas.microsoft.com/office/powerpoint/2010/main" val="78952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2"/>
          </p:nvPr>
        </p:nvSpPr>
        <p:spPr>
          <a:xfrm>
            <a:off x="467544" y="1341438"/>
            <a:ext cx="8424936" cy="4784400"/>
          </a:xfrm>
        </p:spPr>
        <p:txBody>
          <a:bodyPr/>
          <a:lstStyle/>
          <a:p>
            <a:pPr>
              <a:spcAft>
                <a:spcPts val="600"/>
              </a:spcAft>
            </a:pPr>
            <a:r>
              <a:rPr lang="en-US" sz="2400" b="1" dirty="0" smtClean="0"/>
              <a:t>GLUE 2.1 </a:t>
            </a:r>
            <a:r>
              <a:rPr lang="en-US" sz="2400" dirty="0" smtClean="0"/>
              <a:t>as </a:t>
            </a:r>
            <a:r>
              <a:rPr lang="en-US" sz="2400" dirty="0"/>
              <a:t>starting point for Accelerator-aware </a:t>
            </a:r>
            <a:r>
              <a:rPr lang="en-US" sz="2400" dirty="0" smtClean="0"/>
              <a:t>info provider</a:t>
            </a:r>
            <a:endParaRPr lang="en-US" sz="2400" dirty="0"/>
          </a:p>
          <a:p>
            <a:r>
              <a:rPr lang="en-US" sz="2400" dirty="0" smtClean="0"/>
              <a:t>For HTC: </a:t>
            </a:r>
          </a:p>
          <a:p>
            <a:pPr lvl="1"/>
            <a:r>
              <a:rPr lang="en-US" sz="1800" dirty="0" smtClean="0"/>
              <a:t>New </a:t>
            </a:r>
            <a:r>
              <a:rPr lang="en-US" sz="1800" dirty="0"/>
              <a:t>GLUE object, the Accelerator Environment, representing a set of homogeneous accelerator devices.</a:t>
            </a:r>
          </a:p>
          <a:p>
            <a:pPr lvl="1"/>
            <a:r>
              <a:rPr lang="en-US" sz="1800" dirty="0" smtClean="0"/>
              <a:t>New </a:t>
            </a:r>
            <a:r>
              <a:rPr lang="en-US" sz="1800" dirty="0"/>
              <a:t>attributes and associations for existing objects such as Computing Manager, Computing Share and Execution Environment.</a:t>
            </a:r>
          </a:p>
          <a:p>
            <a:pPr>
              <a:spcBef>
                <a:spcPts val="600"/>
              </a:spcBef>
            </a:pPr>
            <a:r>
              <a:rPr lang="en-US" sz="2400" dirty="0" smtClean="0"/>
              <a:t>For </a:t>
            </a:r>
            <a:r>
              <a:rPr lang="en-US" sz="2400" dirty="0"/>
              <a:t>Cloud: Cloud Compute Virtual </a:t>
            </a:r>
            <a:r>
              <a:rPr lang="en-US" sz="2400" dirty="0" smtClean="0"/>
              <a:t>Accelerator</a:t>
            </a:r>
          </a:p>
          <a:p>
            <a:pPr lvl="1">
              <a:spcBef>
                <a:spcPts val="600"/>
              </a:spcBef>
            </a:pPr>
            <a:r>
              <a:rPr lang="en-US" sz="1800" dirty="0" smtClean="0"/>
              <a:t>New </a:t>
            </a:r>
            <a:r>
              <a:rPr lang="en-US" sz="1800" dirty="0"/>
              <a:t>entity, the Cloud Compute Virtual </a:t>
            </a:r>
            <a:r>
              <a:rPr lang="en-US" sz="1800" dirty="0" smtClean="0"/>
              <a:t>Accelerator</a:t>
            </a:r>
          </a:p>
          <a:p>
            <a:pPr lvl="1">
              <a:spcBef>
                <a:spcPts val="600"/>
              </a:spcBef>
            </a:pPr>
            <a:r>
              <a:rPr lang="en-US" sz="1800" dirty="0"/>
              <a:t>New attributes and associations for existing objects such as Cloud Compute Service </a:t>
            </a:r>
          </a:p>
        </p:txBody>
      </p:sp>
      <p:sp>
        <p:nvSpPr>
          <p:cNvPr id="5" name="Title 2"/>
          <p:cNvSpPr>
            <a:spLocks noGrp="1"/>
          </p:cNvSpPr>
          <p:nvPr>
            <p:ph type="title"/>
          </p:nvPr>
        </p:nvSpPr>
        <p:spPr>
          <a:xfrm>
            <a:off x="479394" y="-27384"/>
            <a:ext cx="8229600" cy="1143000"/>
          </a:xfrm>
        </p:spPr>
        <p:txBody>
          <a:bodyPr/>
          <a:lstStyle/>
          <a:p>
            <a:r>
              <a:rPr lang="en-US" dirty="0" smtClean="0"/>
              <a:t>Information system</a:t>
            </a:r>
            <a:endParaRPr lang="en-GB" dirty="0"/>
          </a:p>
        </p:txBody>
      </p:sp>
    </p:spTree>
    <p:extLst>
      <p:ext uri="{BB962C8B-B14F-4D97-AF65-F5344CB8AC3E}">
        <p14:creationId xmlns:p14="http://schemas.microsoft.com/office/powerpoint/2010/main" val="78952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half" idx="2"/>
          </p:nvPr>
        </p:nvSpPr>
        <p:spPr>
          <a:xfrm>
            <a:off x="467544" y="1341438"/>
            <a:ext cx="8424936" cy="4784400"/>
          </a:xfrm>
        </p:spPr>
        <p:txBody>
          <a:bodyPr/>
          <a:lstStyle/>
          <a:p>
            <a:r>
              <a:rPr lang="en-US" sz="2400" dirty="0" smtClean="0"/>
              <a:t>For clouds, extended accounting records with new items for describing accelerators:</a:t>
            </a:r>
          </a:p>
          <a:p>
            <a:pPr lvl="1"/>
            <a:r>
              <a:rPr lang="en-US" sz="2000" dirty="0" err="1"/>
              <a:t>AcceleratorCount</a:t>
            </a:r>
            <a:r>
              <a:rPr lang="en-US" sz="2000" dirty="0"/>
              <a:t>, </a:t>
            </a:r>
            <a:endParaRPr lang="en-US" sz="2000" dirty="0" smtClean="0"/>
          </a:p>
          <a:p>
            <a:pPr lvl="1"/>
            <a:r>
              <a:rPr lang="en-US" sz="2000" dirty="0" err="1" smtClean="0"/>
              <a:t>AcceleratorProcessors</a:t>
            </a:r>
            <a:r>
              <a:rPr lang="en-US" sz="2000" dirty="0"/>
              <a:t>, </a:t>
            </a:r>
            <a:endParaRPr lang="en-US" sz="2000" dirty="0" smtClean="0"/>
          </a:p>
          <a:p>
            <a:pPr lvl="1"/>
            <a:r>
              <a:rPr lang="en-US" sz="2000" dirty="0" err="1" smtClean="0"/>
              <a:t>AcceleratorDuration</a:t>
            </a:r>
            <a:r>
              <a:rPr lang="en-US" sz="2000" dirty="0"/>
              <a:t>, </a:t>
            </a:r>
            <a:endParaRPr lang="en-US" sz="2000" dirty="0" smtClean="0"/>
          </a:p>
          <a:p>
            <a:pPr lvl="1"/>
            <a:r>
              <a:rPr lang="en-US" sz="2000" dirty="0" err="1" smtClean="0"/>
              <a:t>AcceleratorWallDuration</a:t>
            </a:r>
            <a:r>
              <a:rPr lang="en-US" sz="2000" dirty="0"/>
              <a:t>, </a:t>
            </a:r>
            <a:endParaRPr lang="en-US" sz="2000" dirty="0" smtClean="0"/>
          </a:p>
          <a:p>
            <a:pPr lvl="1"/>
            <a:r>
              <a:rPr lang="en-US" sz="2000" dirty="0" err="1" smtClean="0"/>
              <a:t>AcceleratorBenchmarkType</a:t>
            </a:r>
            <a:r>
              <a:rPr lang="en-US" sz="2000" dirty="0"/>
              <a:t>, </a:t>
            </a:r>
            <a:endParaRPr lang="en-US" sz="2000" dirty="0" smtClean="0"/>
          </a:p>
          <a:p>
            <a:pPr lvl="1"/>
            <a:r>
              <a:rPr lang="en-US" sz="2000" dirty="0" err="1" smtClean="0"/>
              <a:t>AcceleratorBenchmark</a:t>
            </a:r>
            <a:r>
              <a:rPr lang="en-US" sz="2000" dirty="0"/>
              <a:t>, </a:t>
            </a:r>
            <a:endParaRPr lang="en-US" sz="2000" dirty="0" smtClean="0"/>
          </a:p>
          <a:p>
            <a:pPr lvl="1"/>
            <a:r>
              <a:rPr lang="en-US" sz="2000" dirty="0" err="1" smtClean="0"/>
              <a:t>AcceleratorType</a:t>
            </a:r>
            <a:endParaRPr lang="en-US" sz="2000" dirty="0" smtClean="0"/>
          </a:p>
          <a:p>
            <a:pPr lvl="1"/>
            <a:endParaRPr lang="en-US" sz="2000" dirty="0" smtClean="0"/>
          </a:p>
          <a:p>
            <a:r>
              <a:rPr lang="en-US" sz="2400" dirty="0" smtClean="0"/>
              <a:t>Modification of accounting tools for supporting new accelerator-related items</a:t>
            </a:r>
            <a:endParaRPr lang="en-US" sz="2400" dirty="0"/>
          </a:p>
          <a:p>
            <a:pPr marL="0" indent="0">
              <a:buNone/>
            </a:pPr>
            <a:endParaRPr lang="en-GB" dirty="0"/>
          </a:p>
        </p:txBody>
      </p:sp>
      <p:sp>
        <p:nvSpPr>
          <p:cNvPr id="5" name="Title 2"/>
          <p:cNvSpPr>
            <a:spLocks noGrp="1"/>
          </p:cNvSpPr>
          <p:nvPr>
            <p:ph type="title"/>
          </p:nvPr>
        </p:nvSpPr>
        <p:spPr>
          <a:xfrm>
            <a:off x="479394" y="-18256"/>
            <a:ext cx="8229600" cy="1143000"/>
          </a:xfrm>
        </p:spPr>
        <p:txBody>
          <a:bodyPr/>
          <a:lstStyle/>
          <a:p>
            <a:r>
              <a:rPr lang="en-US" dirty="0" smtClean="0"/>
              <a:t>Accounting</a:t>
            </a:r>
            <a:endParaRPr lang="en-GB" dirty="0"/>
          </a:p>
        </p:txBody>
      </p:sp>
    </p:spTree>
    <p:extLst>
      <p:ext uri="{BB962C8B-B14F-4D97-AF65-F5344CB8AC3E}">
        <p14:creationId xmlns:p14="http://schemas.microsoft.com/office/powerpoint/2010/main" val="1831027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7544" y="1341438"/>
            <a:ext cx="8424936" cy="4784400"/>
          </a:xfrm>
        </p:spPr>
        <p:txBody>
          <a:bodyPr>
            <a:normAutofit fontScale="92500" lnSpcReduction="10000"/>
          </a:bodyPr>
          <a:lstStyle/>
          <a:p>
            <a:pPr marL="0" indent="0">
              <a:buNone/>
            </a:pPr>
            <a:r>
              <a:rPr lang="en-US" smtClean="0"/>
              <a:t>For easy </a:t>
            </a:r>
            <a:r>
              <a:rPr lang="en-US" dirty="0" smtClean="0"/>
              <a:t>exploitation of accelerated computing</a:t>
            </a:r>
          </a:p>
          <a:p>
            <a:pPr marL="914400" lvl="1" indent="-457200">
              <a:buAutoNum type="arabicPeriod"/>
            </a:pPr>
            <a:r>
              <a:rPr lang="en-US" dirty="0" smtClean="0"/>
              <a:t>Chose a site with GPGPUs</a:t>
            </a:r>
          </a:p>
          <a:p>
            <a:pPr marL="914400" lvl="1" indent="-457200">
              <a:buAutoNum type="arabicPeriod"/>
            </a:pPr>
            <a:r>
              <a:rPr lang="en-US" dirty="0" smtClean="0"/>
              <a:t>Bring up a VM with a GPGPU-enabled </a:t>
            </a:r>
            <a:r>
              <a:rPr lang="en-US" dirty="0" err="1" smtClean="0"/>
              <a:t>flavour</a:t>
            </a:r>
            <a:endParaRPr lang="en-US" dirty="0" smtClean="0"/>
          </a:p>
          <a:p>
            <a:pPr marL="914400" lvl="1" indent="-457200">
              <a:buAutoNum type="arabicPeriod"/>
            </a:pPr>
            <a:r>
              <a:rPr lang="en-US" dirty="0" smtClean="0"/>
              <a:t>Run </a:t>
            </a:r>
            <a:r>
              <a:rPr lang="en-US" dirty="0" err="1" smtClean="0"/>
              <a:t>docker</a:t>
            </a:r>
            <a:r>
              <a:rPr lang="en-US" dirty="0" smtClean="0"/>
              <a:t> </a:t>
            </a:r>
          </a:p>
          <a:p>
            <a:pPr marL="457200" lvl="1" indent="0">
              <a:buNone/>
            </a:pPr>
            <a:endParaRPr lang="en-US" dirty="0" smtClean="0"/>
          </a:p>
          <a:p>
            <a:pPr marL="457200" lvl="1" indent="0">
              <a:buNone/>
            </a:pPr>
            <a:r>
              <a:rPr lang="en-US" sz="2000" i="1" dirty="0" smtClean="0">
                <a:solidFill>
                  <a:schemeClr val="bg1">
                    <a:lumMod val="50000"/>
                  </a:schemeClr>
                </a:solidFill>
              </a:rPr>
              <a:t>$&gt;</a:t>
            </a:r>
            <a:r>
              <a:rPr lang="en-US" sz="2000" i="1" dirty="0" err="1" smtClean="0">
                <a:solidFill>
                  <a:schemeClr val="bg1">
                    <a:lumMod val="50000"/>
                  </a:schemeClr>
                </a:solidFill>
              </a:rPr>
              <a:t>docker</a:t>
            </a:r>
            <a:r>
              <a:rPr lang="en-US" sz="2000" i="1" dirty="0" smtClean="0">
                <a:solidFill>
                  <a:schemeClr val="bg1">
                    <a:lumMod val="50000"/>
                  </a:schemeClr>
                </a:solidFill>
              </a:rPr>
              <a:t> </a:t>
            </a:r>
            <a:r>
              <a:rPr lang="en-US" sz="2000" i="1" dirty="0">
                <a:solidFill>
                  <a:schemeClr val="bg1">
                    <a:lumMod val="50000"/>
                  </a:schemeClr>
                </a:solidFill>
              </a:rPr>
              <a:t>run --name=XXXXXX \</a:t>
            </a:r>
          </a:p>
          <a:p>
            <a:pPr marL="457200" lvl="1" indent="0">
              <a:buNone/>
            </a:pPr>
            <a:r>
              <a:rPr lang="en-US" sz="2000" i="1" dirty="0">
                <a:solidFill>
                  <a:schemeClr val="bg1">
                    <a:lumMod val="50000"/>
                  </a:schemeClr>
                </a:solidFill>
              </a:rPr>
              <a:t>             --device=/</a:t>
            </a:r>
            <a:r>
              <a:rPr lang="en-US" sz="2000" i="1" dirty="0" err="1">
                <a:solidFill>
                  <a:schemeClr val="bg1">
                    <a:lumMod val="50000"/>
                  </a:schemeClr>
                </a:solidFill>
              </a:rPr>
              <a:t>dev</a:t>
            </a:r>
            <a:r>
              <a:rPr lang="en-US" sz="2000" i="1" dirty="0">
                <a:solidFill>
                  <a:schemeClr val="bg1">
                    <a:lumMod val="50000"/>
                  </a:schemeClr>
                </a:solidFill>
              </a:rPr>
              <a:t>/nvidia0:/</a:t>
            </a:r>
            <a:r>
              <a:rPr lang="en-US" sz="2000" i="1" dirty="0" err="1">
                <a:solidFill>
                  <a:schemeClr val="bg1">
                    <a:lumMod val="50000"/>
                  </a:schemeClr>
                </a:solidFill>
              </a:rPr>
              <a:t>dev</a:t>
            </a:r>
            <a:r>
              <a:rPr lang="en-US" sz="2000" i="1" dirty="0">
                <a:solidFill>
                  <a:schemeClr val="bg1">
                    <a:lumMod val="50000"/>
                  </a:schemeClr>
                </a:solidFill>
              </a:rPr>
              <a:t>/nvidia0 \</a:t>
            </a:r>
          </a:p>
          <a:p>
            <a:pPr marL="457200" lvl="1" indent="0">
              <a:buNone/>
            </a:pPr>
            <a:r>
              <a:rPr lang="en-US" sz="2000" i="1" dirty="0">
                <a:solidFill>
                  <a:schemeClr val="bg1">
                    <a:lumMod val="50000"/>
                  </a:schemeClr>
                </a:solidFill>
              </a:rPr>
              <a:t>              --device=/</a:t>
            </a:r>
            <a:r>
              <a:rPr lang="en-US" sz="2000" i="1" dirty="0" err="1">
                <a:solidFill>
                  <a:schemeClr val="bg1">
                    <a:lumMod val="50000"/>
                  </a:schemeClr>
                </a:solidFill>
              </a:rPr>
              <a:t>dev</a:t>
            </a:r>
            <a:r>
              <a:rPr lang="en-US" sz="2000" i="1" dirty="0">
                <a:solidFill>
                  <a:schemeClr val="bg1">
                    <a:lumMod val="50000"/>
                  </a:schemeClr>
                </a:solidFill>
              </a:rPr>
              <a:t>/nvidia1:/</a:t>
            </a:r>
            <a:r>
              <a:rPr lang="en-US" sz="2000" i="1" dirty="0" err="1">
                <a:solidFill>
                  <a:schemeClr val="bg1">
                    <a:lumMod val="50000"/>
                  </a:schemeClr>
                </a:solidFill>
              </a:rPr>
              <a:t>dev</a:t>
            </a:r>
            <a:r>
              <a:rPr lang="en-US" sz="2000" i="1" dirty="0">
                <a:solidFill>
                  <a:schemeClr val="bg1">
                    <a:lumMod val="50000"/>
                  </a:schemeClr>
                </a:solidFill>
              </a:rPr>
              <a:t>/nvidia1 \</a:t>
            </a:r>
          </a:p>
          <a:p>
            <a:pPr marL="457200" lvl="1" indent="0">
              <a:buNone/>
            </a:pPr>
            <a:r>
              <a:rPr lang="en-US" sz="2000" i="1" dirty="0">
                <a:solidFill>
                  <a:schemeClr val="bg1">
                    <a:lumMod val="50000"/>
                  </a:schemeClr>
                </a:solidFill>
              </a:rPr>
              <a:t>              --device=/</a:t>
            </a:r>
            <a:r>
              <a:rPr lang="en-US" sz="2000" i="1" dirty="0" err="1">
                <a:solidFill>
                  <a:schemeClr val="bg1">
                    <a:lumMod val="50000"/>
                  </a:schemeClr>
                </a:solidFill>
              </a:rPr>
              <a:t>dev</a:t>
            </a:r>
            <a:r>
              <a:rPr lang="en-US" sz="2000" i="1" dirty="0">
                <a:solidFill>
                  <a:schemeClr val="bg1">
                    <a:lumMod val="50000"/>
                  </a:schemeClr>
                </a:solidFill>
              </a:rPr>
              <a:t>/</a:t>
            </a:r>
            <a:r>
              <a:rPr lang="en-US" sz="2000" i="1" dirty="0" err="1">
                <a:solidFill>
                  <a:schemeClr val="bg1">
                    <a:lumMod val="50000"/>
                  </a:schemeClr>
                </a:solidFill>
              </a:rPr>
              <a:t>nvidiactl</a:t>
            </a:r>
            <a:r>
              <a:rPr lang="en-US" sz="2000" i="1" dirty="0">
                <a:solidFill>
                  <a:schemeClr val="bg1">
                    <a:lumMod val="50000"/>
                  </a:schemeClr>
                </a:solidFill>
              </a:rPr>
              <a:t>:/</a:t>
            </a:r>
            <a:r>
              <a:rPr lang="en-US" sz="2000" i="1" dirty="0" err="1">
                <a:solidFill>
                  <a:schemeClr val="bg1">
                    <a:lumMod val="50000"/>
                  </a:schemeClr>
                </a:solidFill>
              </a:rPr>
              <a:t>dev</a:t>
            </a:r>
            <a:r>
              <a:rPr lang="en-US" sz="2000" i="1" dirty="0">
                <a:solidFill>
                  <a:schemeClr val="bg1">
                    <a:lumMod val="50000"/>
                  </a:schemeClr>
                </a:solidFill>
              </a:rPr>
              <a:t>/</a:t>
            </a:r>
            <a:r>
              <a:rPr lang="en-US" sz="2000" i="1" dirty="0" err="1">
                <a:solidFill>
                  <a:schemeClr val="bg1">
                    <a:lumMod val="50000"/>
                  </a:schemeClr>
                </a:solidFill>
              </a:rPr>
              <a:t>nvidiactl</a:t>
            </a:r>
            <a:r>
              <a:rPr lang="en-US" sz="2000" i="1" dirty="0">
                <a:solidFill>
                  <a:schemeClr val="bg1">
                    <a:lumMod val="50000"/>
                  </a:schemeClr>
                </a:solidFill>
              </a:rPr>
              <a:t> \</a:t>
            </a:r>
          </a:p>
          <a:p>
            <a:pPr marL="457200" lvl="1" indent="0">
              <a:buNone/>
            </a:pPr>
            <a:r>
              <a:rPr lang="en-US" sz="2000" i="1" dirty="0">
                <a:solidFill>
                  <a:schemeClr val="bg1">
                    <a:lumMod val="50000"/>
                  </a:schemeClr>
                </a:solidFill>
              </a:rPr>
              <a:t>              --device=/</a:t>
            </a:r>
            <a:r>
              <a:rPr lang="en-US" sz="2000" i="1" dirty="0" err="1">
                <a:solidFill>
                  <a:schemeClr val="bg1">
                    <a:lumMod val="50000"/>
                  </a:schemeClr>
                </a:solidFill>
              </a:rPr>
              <a:t>dev</a:t>
            </a:r>
            <a:r>
              <a:rPr lang="en-US" sz="2000" i="1" dirty="0">
                <a:solidFill>
                  <a:schemeClr val="bg1">
                    <a:lumMod val="50000"/>
                  </a:schemeClr>
                </a:solidFill>
              </a:rPr>
              <a:t>/</a:t>
            </a:r>
            <a:r>
              <a:rPr lang="en-US" sz="2000" i="1" dirty="0" err="1">
                <a:solidFill>
                  <a:schemeClr val="bg1">
                    <a:lumMod val="50000"/>
                  </a:schemeClr>
                </a:solidFill>
              </a:rPr>
              <a:t>nvidia-uvm</a:t>
            </a:r>
            <a:r>
              <a:rPr lang="en-US" sz="2000" i="1" dirty="0">
                <a:solidFill>
                  <a:schemeClr val="bg1">
                    <a:lumMod val="50000"/>
                  </a:schemeClr>
                </a:solidFill>
              </a:rPr>
              <a:t>:/</a:t>
            </a:r>
            <a:r>
              <a:rPr lang="en-US" sz="2000" i="1" dirty="0" err="1">
                <a:solidFill>
                  <a:schemeClr val="bg1">
                    <a:lumMod val="50000"/>
                  </a:schemeClr>
                </a:solidFill>
              </a:rPr>
              <a:t>dev</a:t>
            </a:r>
            <a:r>
              <a:rPr lang="en-US" sz="2000" i="1" dirty="0">
                <a:solidFill>
                  <a:schemeClr val="bg1">
                    <a:lumMod val="50000"/>
                  </a:schemeClr>
                </a:solidFill>
              </a:rPr>
              <a:t>/</a:t>
            </a:r>
            <a:r>
              <a:rPr lang="en-US" sz="2000" i="1" dirty="0" err="1">
                <a:solidFill>
                  <a:schemeClr val="bg1">
                    <a:lumMod val="50000"/>
                  </a:schemeClr>
                </a:solidFill>
              </a:rPr>
              <a:t>nvidia-</a:t>
            </a:r>
            <a:r>
              <a:rPr lang="en-US" sz="2000" i="1" dirty="0" err="1" smtClean="0">
                <a:solidFill>
                  <a:schemeClr val="bg1">
                    <a:lumMod val="50000"/>
                  </a:schemeClr>
                </a:solidFill>
              </a:rPr>
              <a:t>uvm</a:t>
            </a:r>
            <a:r>
              <a:rPr lang="en-US" sz="1600" i="1" dirty="0" smtClean="0"/>
              <a:t>.</a:t>
            </a:r>
          </a:p>
          <a:p>
            <a:pPr marL="457200" lvl="1" indent="0">
              <a:buNone/>
            </a:pPr>
            <a:endParaRPr lang="en-US" sz="1600" i="1" dirty="0"/>
          </a:p>
          <a:p>
            <a:pPr marL="457200" lvl="1" indent="0">
              <a:buNone/>
            </a:pPr>
            <a:r>
              <a:rPr lang="en-US" sz="2800" dirty="0" smtClean="0"/>
              <a:t>Works </a:t>
            </a:r>
            <a:r>
              <a:rPr lang="en-US" sz="2800" dirty="0"/>
              <a:t>with </a:t>
            </a:r>
            <a:r>
              <a:rPr lang="en-US" sz="2800" dirty="0" err="1"/>
              <a:t>udocker</a:t>
            </a:r>
            <a:r>
              <a:rPr lang="en-US" sz="2800" dirty="0"/>
              <a:t> from INDIGO-Datacloud (used in production by </a:t>
            </a:r>
            <a:r>
              <a:rPr lang="en-US" sz="2800" dirty="0" err="1"/>
              <a:t>MoBrain</a:t>
            </a:r>
            <a:r>
              <a:rPr lang="en-US" sz="2800" dirty="0"/>
              <a:t> CC)</a:t>
            </a:r>
          </a:p>
        </p:txBody>
      </p:sp>
      <p:sp>
        <p:nvSpPr>
          <p:cNvPr id="5" name="Title 1"/>
          <p:cNvSpPr>
            <a:spLocks noGrp="1"/>
          </p:cNvSpPr>
          <p:nvPr>
            <p:ph type="title"/>
          </p:nvPr>
        </p:nvSpPr>
        <p:spPr>
          <a:xfrm>
            <a:off x="479394" y="-27384"/>
            <a:ext cx="8229600" cy="1143000"/>
          </a:xfrm>
        </p:spPr>
        <p:txBody>
          <a:bodyPr/>
          <a:lstStyle/>
          <a:p>
            <a:r>
              <a:rPr lang="en-US" dirty="0" smtClean="0"/>
              <a:t>Docker support</a:t>
            </a:r>
            <a:endParaRPr lang="en-GB" dirty="0"/>
          </a:p>
        </p:txBody>
      </p:sp>
    </p:spTree>
    <p:extLst>
      <p:ext uri="{BB962C8B-B14F-4D97-AF65-F5344CB8AC3E}">
        <p14:creationId xmlns:p14="http://schemas.microsoft.com/office/powerpoint/2010/main" val="1831027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Activities and Achievements</a:t>
            </a:r>
            <a:endParaRPr lang="en-US" dirty="0"/>
          </a:p>
        </p:txBody>
      </p:sp>
      <p:sp>
        <p:nvSpPr>
          <p:cNvPr id="2" name="TextBox 1"/>
          <p:cNvSpPr txBox="1"/>
          <p:nvPr/>
        </p:nvSpPr>
        <p:spPr>
          <a:xfrm>
            <a:off x="2987824" y="3645024"/>
            <a:ext cx="4968552" cy="646331"/>
          </a:xfrm>
          <a:prstGeom prst="rect">
            <a:avLst/>
          </a:prstGeom>
          <a:noFill/>
        </p:spPr>
        <p:txBody>
          <a:bodyPr wrap="square" rtlCol="0">
            <a:spAutoFit/>
          </a:bodyPr>
          <a:lstStyle/>
          <a:p>
            <a:r>
              <a:rPr lang="en-GB" dirty="0" smtClean="0"/>
              <a:t>I am considering removing this </a:t>
            </a:r>
            <a:r>
              <a:rPr lang="mr-IN" dirty="0" smtClean="0"/>
              <a:t>–</a:t>
            </a:r>
            <a:r>
              <a:rPr lang="en-GB" dirty="0" smtClean="0"/>
              <a:t> the main points are in the Summary slide</a:t>
            </a:r>
          </a:p>
        </p:txBody>
      </p:sp>
    </p:spTree>
    <p:extLst>
      <p:ext uri="{BB962C8B-B14F-4D97-AF65-F5344CB8AC3E}">
        <p14:creationId xmlns:p14="http://schemas.microsoft.com/office/powerpoint/2010/main" val="32841394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2"/>
          </p:nvPr>
        </p:nvSpPr>
        <p:spPr/>
        <p:txBody>
          <a:bodyPr/>
          <a:lstStyle/>
          <a:p>
            <a:endParaRPr lang="en-GB" dirty="0"/>
          </a:p>
        </p:txBody>
      </p:sp>
    </p:spTree>
    <p:extLst>
      <p:ext uri="{BB962C8B-B14F-4D97-AF65-F5344CB8AC3E}">
        <p14:creationId xmlns:p14="http://schemas.microsoft.com/office/powerpoint/2010/main" val="32559125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Use of Resources </a:t>
            </a:r>
            <a:br>
              <a:rPr lang="en-US" dirty="0" smtClean="0"/>
            </a:br>
            <a:r>
              <a:rPr lang="en-US" dirty="0" smtClean="0"/>
              <a:t>and Issues</a:t>
            </a:r>
            <a:endParaRPr lang="en-US" dirty="0"/>
          </a:p>
        </p:txBody>
      </p:sp>
    </p:spTree>
    <p:extLst>
      <p:ext uri="{BB962C8B-B14F-4D97-AF65-F5344CB8AC3E}">
        <p14:creationId xmlns:p14="http://schemas.microsoft.com/office/powerpoint/2010/main" val="42144643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WP Overview</a:t>
            </a:r>
            <a:endParaRPr lang="en-US" dirty="0"/>
          </a:p>
        </p:txBody>
      </p:sp>
    </p:spTree>
    <p:extLst>
      <p:ext uri="{BB962C8B-B14F-4D97-AF65-F5344CB8AC3E}">
        <p14:creationId xmlns:p14="http://schemas.microsoft.com/office/powerpoint/2010/main" val="422227571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and Issues</a:t>
            </a:r>
            <a:endParaRPr lang="en-GB" dirty="0"/>
          </a:p>
        </p:txBody>
      </p:sp>
      <p:sp>
        <p:nvSpPr>
          <p:cNvPr id="3" name="Content Placeholder 2"/>
          <p:cNvSpPr>
            <a:spLocks noGrp="1"/>
          </p:cNvSpPr>
          <p:nvPr>
            <p:ph sz="half" idx="2"/>
          </p:nvPr>
        </p:nvSpPr>
        <p:spPr/>
        <p:txBody>
          <a:bodyPr>
            <a:normAutofit lnSpcReduction="10000"/>
          </a:bodyPr>
          <a:lstStyle/>
          <a:p>
            <a:pPr marL="0" indent="0">
              <a:buNone/>
            </a:pPr>
            <a:r>
              <a:rPr lang="en-GB" dirty="0" smtClean="0"/>
              <a:t>JRA2.1</a:t>
            </a:r>
          </a:p>
          <a:p>
            <a:r>
              <a:rPr lang="en-GB" b="1" dirty="0" smtClean="0"/>
              <a:t>CYFRONET</a:t>
            </a:r>
            <a:r>
              <a:rPr lang="en-GB" dirty="0" smtClean="0"/>
              <a:t> EGI DataHub setup and maintenance. Testing and supporting </a:t>
            </a:r>
            <a:r>
              <a:rPr lang="en-GB" dirty="0" err="1" smtClean="0"/>
              <a:t>EOPoC</a:t>
            </a:r>
            <a:r>
              <a:rPr lang="en-GB" dirty="0" smtClean="0"/>
              <a:t>. Not in </a:t>
            </a:r>
            <a:r>
              <a:rPr lang="en-GB" dirty="0" err="1" smtClean="0"/>
              <a:t>DoA</a:t>
            </a:r>
            <a:endParaRPr lang="en-GB" dirty="0" smtClean="0"/>
          </a:p>
          <a:p>
            <a:pPr marL="0" indent="0">
              <a:buNone/>
            </a:pPr>
            <a:r>
              <a:rPr lang="en-GB" dirty="0" smtClean="0"/>
              <a:t>JRA2.2</a:t>
            </a:r>
          </a:p>
          <a:p>
            <a:r>
              <a:rPr lang="en-GB" b="1" dirty="0" smtClean="0"/>
              <a:t>GRNET</a:t>
            </a:r>
            <a:r>
              <a:rPr lang="en-GB" dirty="0" smtClean="0"/>
              <a:t> Contribution to </a:t>
            </a:r>
            <a:r>
              <a:rPr lang="en-GB" dirty="0" err="1" smtClean="0"/>
              <a:t>Cloudkeeper</a:t>
            </a:r>
            <a:r>
              <a:rPr lang="en-GB" dirty="0" smtClean="0"/>
              <a:t>.  Not in </a:t>
            </a:r>
            <a:r>
              <a:rPr lang="en-GB" dirty="0" err="1" smtClean="0"/>
              <a:t>DoA</a:t>
            </a:r>
            <a:endParaRPr lang="en-GB" dirty="0" smtClean="0"/>
          </a:p>
          <a:p>
            <a:r>
              <a:rPr lang="en-GB" b="1" dirty="0" smtClean="0"/>
              <a:t>UPV</a:t>
            </a:r>
            <a:r>
              <a:rPr lang="en-GB" dirty="0" smtClean="0"/>
              <a:t> IM/AppDB support activities.</a:t>
            </a:r>
          </a:p>
          <a:p>
            <a:pPr marL="0" indent="0">
              <a:buNone/>
            </a:pPr>
            <a:r>
              <a:rPr lang="en-GB" dirty="0" smtClean="0"/>
              <a:t>JRA2.4</a:t>
            </a:r>
          </a:p>
          <a:p>
            <a:r>
              <a:rPr lang="en-GB" b="1" dirty="0"/>
              <a:t>IISAS</a:t>
            </a:r>
            <a:r>
              <a:rPr lang="en-GB" dirty="0"/>
              <a:t> Bringing cloud GPGPU to production.  </a:t>
            </a:r>
            <a:r>
              <a:rPr lang="en-GB" dirty="0" err="1"/>
              <a:t>DoA</a:t>
            </a:r>
            <a:r>
              <a:rPr lang="en-GB" dirty="0"/>
              <a:t> only required a prototype</a:t>
            </a:r>
          </a:p>
          <a:p>
            <a:pPr marL="0" indent="0">
              <a:buNone/>
            </a:pPr>
            <a:endParaRPr lang="en-GB" dirty="0" smtClean="0"/>
          </a:p>
        </p:txBody>
      </p:sp>
    </p:spTree>
    <p:extLst>
      <p:ext uri="{BB962C8B-B14F-4D97-AF65-F5344CB8AC3E}">
        <p14:creationId xmlns:p14="http://schemas.microsoft.com/office/powerpoint/2010/main" val="2944365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Summary</a:t>
            </a:r>
            <a:endParaRPr lang="en-US" dirty="0"/>
          </a:p>
        </p:txBody>
      </p:sp>
    </p:spTree>
    <p:extLst>
      <p:ext uri="{BB962C8B-B14F-4D97-AF65-F5344CB8AC3E}">
        <p14:creationId xmlns:p14="http://schemas.microsoft.com/office/powerpoint/2010/main" val="39219298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half" idx="2"/>
          </p:nvPr>
        </p:nvSpPr>
        <p:spPr/>
        <p:txBody>
          <a:bodyPr>
            <a:normAutofit/>
          </a:bodyPr>
          <a:lstStyle/>
          <a:p>
            <a:r>
              <a:rPr lang="en-GB" sz="1800" b="1" dirty="0" smtClean="0"/>
              <a:t>Objective </a:t>
            </a:r>
            <a:r>
              <a:rPr lang="en-GB" sz="1800" b="1" dirty="0"/>
              <a:t>3 (O3): Offer and expand an e-Infrastructure Commons </a:t>
            </a:r>
            <a:r>
              <a:rPr lang="en-GB" sz="1800" b="1" dirty="0" smtClean="0"/>
              <a:t>solution</a:t>
            </a:r>
          </a:p>
          <a:p>
            <a:pPr lvl="1"/>
            <a:r>
              <a:rPr lang="en-GB" sz="1400" dirty="0" smtClean="0"/>
              <a:t>Introduction of an Open Data Platform </a:t>
            </a:r>
          </a:p>
          <a:p>
            <a:pPr lvl="1"/>
            <a:r>
              <a:rPr lang="en-GB" sz="1400" dirty="0" smtClean="0"/>
              <a:t>Improve </a:t>
            </a:r>
            <a:r>
              <a:rPr lang="en-GB" sz="1400" dirty="0"/>
              <a:t>integration of FedCloud by developing improvements of different  Cloud Middleware </a:t>
            </a:r>
            <a:r>
              <a:rPr lang="en-GB" sz="1400" dirty="0" smtClean="0"/>
              <a:t>Frameworks</a:t>
            </a:r>
            <a:endParaRPr lang="en-GB" sz="1400" dirty="0"/>
          </a:p>
          <a:p>
            <a:pPr lvl="1"/>
            <a:r>
              <a:rPr lang="en-GB" sz="1400" dirty="0" err="1" smtClean="0"/>
              <a:t>Intregration</a:t>
            </a:r>
            <a:r>
              <a:rPr lang="en-GB" sz="1400" dirty="0" smtClean="0"/>
              <a:t> with partner e-Infrastructures in Europe and worldwide</a:t>
            </a:r>
            <a:endParaRPr lang="en-GB" sz="1800" dirty="0"/>
          </a:p>
          <a:p>
            <a:r>
              <a:rPr lang="en-GB" sz="1800" b="1" dirty="0" smtClean="0"/>
              <a:t>Objective </a:t>
            </a:r>
            <a:r>
              <a:rPr lang="en-GB" sz="1800" b="1" dirty="0"/>
              <a:t>4 (O4): </a:t>
            </a:r>
            <a:r>
              <a:rPr lang="en-GB" sz="1800" b="1" dirty="0" smtClean="0"/>
              <a:t>Open </a:t>
            </a:r>
            <a:r>
              <a:rPr lang="en-GB" sz="1800" b="1" dirty="0"/>
              <a:t>data platform and </a:t>
            </a:r>
            <a:r>
              <a:rPr lang="en-GB" sz="1800" b="1" dirty="0" smtClean="0"/>
              <a:t>the </a:t>
            </a:r>
            <a:r>
              <a:rPr lang="en-GB" sz="1800" b="1" dirty="0"/>
              <a:t>European Big Data Value.</a:t>
            </a:r>
          </a:p>
          <a:p>
            <a:pPr lvl="1"/>
            <a:r>
              <a:rPr lang="en-GB" sz="1400" dirty="0" smtClean="0"/>
              <a:t>Prototype of EGI DataHub for sharing open data</a:t>
            </a:r>
            <a:endParaRPr lang="en-GB" sz="1400" dirty="0"/>
          </a:p>
          <a:p>
            <a:pPr lvl="1"/>
            <a:r>
              <a:rPr lang="en-GB" sz="1400" dirty="0" smtClean="0"/>
              <a:t>Prototype of EGI Federated Data Gateway for federating user data </a:t>
            </a:r>
            <a:endParaRPr lang="en-GB" sz="1400" dirty="0"/>
          </a:p>
          <a:p>
            <a:pPr lvl="1"/>
            <a:r>
              <a:rPr lang="en-GB" sz="1400" dirty="0" smtClean="0"/>
              <a:t>Tools for data publishing and importing of </a:t>
            </a:r>
            <a:r>
              <a:rPr lang="en-GB" sz="1400" smtClean="0"/>
              <a:t>existing data</a:t>
            </a:r>
            <a:endParaRPr lang="en-GB" sz="1800" dirty="0"/>
          </a:p>
          <a:p>
            <a:r>
              <a:rPr lang="en-GB" sz="1800" b="1" dirty="0"/>
              <a:t>Objective 5 (O5): </a:t>
            </a:r>
            <a:r>
              <a:rPr lang="en-GB" sz="1800" b="1" dirty="0" smtClean="0"/>
              <a:t>Promotion </a:t>
            </a:r>
            <a:r>
              <a:rPr lang="en-GB" sz="1800" b="1" dirty="0"/>
              <a:t>the adoption </a:t>
            </a:r>
            <a:r>
              <a:rPr lang="en-GB" sz="1800" b="1" dirty="0" smtClean="0"/>
              <a:t>and extension of </a:t>
            </a:r>
            <a:r>
              <a:rPr lang="en-GB" sz="1800" b="1" dirty="0"/>
              <a:t>the current EGI </a:t>
            </a:r>
            <a:r>
              <a:rPr lang="en-GB" sz="1800" b="1" dirty="0" smtClean="0"/>
              <a:t>services</a:t>
            </a:r>
            <a:endParaRPr lang="en-GB" sz="900" dirty="0"/>
          </a:p>
          <a:p>
            <a:pPr lvl="1"/>
            <a:r>
              <a:rPr lang="en-GB" sz="1400" dirty="0" smtClean="0"/>
              <a:t>Enhancement of OCCI with new extensions (snapshots of running VM and changing resources of running VMs)</a:t>
            </a:r>
          </a:p>
          <a:p>
            <a:pPr lvl="1"/>
            <a:r>
              <a:rPr lang="en-GB" sz="1400" dirty="0" smtClean="0"/>
              <a:t>Development of the AppDB </a:t>
            </a:r>
            <a:r>
              <a:rPr lang="en-GB" sz="1400" dirty="0" err="1" smtClean="0"/>
              <a:t>VMOps</a:t>
            </a:r>
            <a:r>
              <a:rPr lang="en-GB" sz="1400" dirty="0" smtClean="0"/>
              <a:t> Dashboard</a:t>
            </a:r>
            <a:endParaRPr lang="en-GB" sz="1400" dirty="0"/>
          </a:p>
          <a:p>
            <a:pPr lvl="1"/>
            <a:r>
              <a:rPr lang="en-GB" sz="1400" dirty="0" smtClean="0"/>
              <a:t>Accelerated computing capability brought to production on the </a:t>
            </a:r>
            <a:r>
              <a:rPr lang="en-GB" sz="1400" dirty="0" err="1" smtClean="0"/>
              <a:t>Fedcloud</a:t>
            </a:r>
            <a:r>
              <a:rPr lang="en-GB" sz="1400" dirty="0" smtClean="0"/>
              <a:t> and a production ready prototype CREAM now ready for HTC</a:t>
            </a:r>
            <a:endParaRPr lang="en-GB" sz="1800" dirty="0"/>
          </a:p>
        </p:txBody>
      </p:sp>
    </p:spTree>
    <p:extLst>
      <p:ext uri="{BB962C8B-B14F-4D97-AF65-F5344CB8AC3E}">
        <p14:creationId xmlns:p14="http://schemas.microsoft.com/office/powerpoint/2010/main" val="125955216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exploitable results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989212167"/>
              </p:ext>
            </p:extLst>
          </p:nvPr>
        </p:nvGraphicFramePr>
        <p:xfrm>
          <a:off x="467544" y="1772816"/>
          <a:ext cx="8208912" cy="3562397"/>
        </p:xfrm>
        <a:graphic>
          <a:graphicData uri="http://schemas.openxmlformats.org/drawingml/2006/table">
            <a:tbl>
              <a:tblPr firstRow="1" firstCol="1">
                <a:tableStyleId>{5C22544A-7EE6-4342-B048-85BDC9FD1C3A}</a:tableStyleId>
              </a:tblPr>
              <a:tblGrid>
                <a:gridCol w="2054435"/>
                <a:gridCol w="6154477"/>
              </a:tblGrid>
              <a:tr h="360040">
                <a:tc>
                  <a:txBody>
                    <a:bodyPr/>
                    <a:lstStyle/>
                    <a:p>
                      <a:pPr>
                        <a:lnSpc>
                          <a:spcPct val="115000"/>
                        </a:lnSpc>
                        <a:spcAft>
                          <a:spcPts val="0"/>
                        </a:spcAft>
                      </a:pPr>
                      <a:r>
                        <a:rPr lang="en-GB" sz="1600" dirty="0">
                          <a:effectLst/>
                        </a:rPr>
                        <a:t>KER name</a:t>
                      </a:r>
                      <a:endParaRPr lang="en-GB" sz="1600" dirty="0">
                        <a:effectLst/>
                        <a:latin typeface="Calibri"/>
                        <a:ea typeface="Calibri"/>
                        <a:cs typeface="Times New Roman"/>
                      </a:endParaRPr>
                    </a:p>
                  </a:txBody>
                  <a:tcPr marL="28750" marR="28750" marT="0" marB="0"/>
                </a:tc>
                <a:tc>
                  <a:txBody>
                    <a:bodyPr/>
                    <a:lstStyle/>
                    <a:p>
                      <a:pPr>
                        <a:lnSpc>
                          <a:spcPct val="115000"/>
                        </a:lnSpc>
                        <a:spcAft>
                          <a:spcPts val="0"/>
                        </a:spcAft>
                        <a:tabLst>
                          <a:tab pos="1092200" algn="l"/>
                        </a:tabLst>
                      </a:pPr>
                      <a:r>
                        <a:rPr lang="en-GB" sz="1600" dirty="0">
                          <a:effectLst/>
                        </a:rPr>
                        <a:t>Description	</a:t>
                      </a:r>
                      <a:endParaRPr lang="en-GB" sz="1600" dirty="0">
                        <a:effectLst/>
                        <a:latin typeface="Calibri"/>
                        <a:ea typeface="Calibri"/>
                        <a:cs typeface="Times New Roman"/>
                      </a:endParaRPr>
                    </a:p>
                  </a:txBody>
                  <a:tcPr marL="28750" marR="28750" marT="0" marB="0"/>
                </a:tc>
              </a:tr>
              <a:tr h="310880">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effectLst/>
                        </a:rPr>
                        <a:t>Software and services</a:t>
                      </a:r>
                      <a:endParaRPr lang="en-GB" sz="1600" dirty="0" smtClean="0">
                        <a:effectLst/>
                        <a:latin typeface="+mn-lt"/>
                        <a:ea typeface="Calibri"/>
                        <a:cs typeface="Times New Roman"/>
                      </a:endParaRPr>
                    </a:p>
                  </a:txBody>
                  <a:tcPr marL="28750" marR="28750" marT="0" marB="0">
                    <a:solidFill>
                      <a:schemeClr val="accent1">
                        <a:lumMod val="75000"/>
                      </a:schemeClr>
                    </a:solidFill>
                  </a:tcPr>
                </a:tc>
                <a:tc hMerge="1">
                  <a:txBody>
                    <a:bodyPr/>
                    <a:lstStyle/>
                    <a:p>
                      <a:pPr>
                        <a:lnSpc>
                          <a:spcPct val="115000"/>
                        </a:lnSpc>
                        <a:spcAft>
                          <a:spcPts val="0"/>
                        </a:spcAft>
                      </a:pPr>
                      <a:endParaRPr lang="en-GB" sz="1600" dirty="0">
                        <a:effectLst/>
                        <a:latin typeface="Calibri"/>
                        <a:ea typeface="Calibri"/>
                        <a:cs typeface="Times New Roman"/>
                      </a:endParaRPr>
                    </a:p>
                  </a:txBody>
                  <a:tcPr marL="28750" marR="28750" marT="0" marB="0"/>
                </a:tc>
              </a:tr>
              <a:tr h="990617">
                <a:tc>
                  <a:txBody>
                    <a:bodyPr/>
                    <a:lstStyle/>
                    <a:p>
                      <a:pPr>
                        <a:lnSpc>
                          <a:spcPct val="115000"/>
                        </a:lnSpc>
                        <a:spcAft>
                          <a:spcPts val="0"/>
                        </a:spcAft>
                      </a:pPr>
                      <a:r>
                        <a:rPr lang="en-GB" sz="1600" dirty="0" smtClean="0">
                          <a:effectLst/>
                        </a:rPr>
                        <a:t>Tools for federated service management</a:t>
                      </a:r>
                      <a:endParaRPr lang="en-GB" sz="1600" dirty="0">
                        <a:effectLst/>
                      </a:endParaRPr>
                    </a:p>
                  </a:txBody>
                  <a:tcPr marL="28750" marR="28750" marT="0" marB="0"/>
                </a:tc>
                <a:tc>
                  <a:txBody>
                    <a:bodyPr/>
                    <a:lstStyle/>
                    <a:p>
                      <a:pPr>
                        <a:lnSpc>
                          <a:spcPct val="115000"/>
                        </a:lnSpc>
                        <a:spcAft>
                          <a:spcPts val="0"/>
                        </a:spcAft>
                      </a:pPr>
                      <a:r>
                        <a:rPr lang="en-GB" sz="1600" dirty="0" smtClean="0">
                          <a:effectLst/>
                        </a:rPr>
                        <a:t>Technological innovation and new services in the area of Service Registry and Marketplace and resource allocation.</a:t>
                      </a:r>
                    </a:p>
                    <a:p>
                      <a:pPr>
                        <a:lnSpc>
                          <a:spcPct val="115000"/>
                        </a:lnSpc>
                        <a:spcAft>
                          <a:spcPts val="0"/>
                        </a:spcAft>
                      </a:pPr>
                      <a:r>
                        <a:rPr lang="en-GB" sz="1600" dirty="0" smtClean="0">
                          <a:effectLst/>
                        </a:rPr>
                        <a:t>Evolved EGI accounting system.</a:t>
                      </a:r>
                    </a:p>
                    <a:p>
                      <a:pPr>
                        <a:lnSpc>
                          <a:spcPct val="115000"/>
                        </a:lnSpc>
                        <a:spcAft>
                          <a:spcPts val="0"/>
                        </a:spcAft>
                      </a:pPr>
                      <a:r>
                        <a:rPr lang="en-GB" sz="1600" dirty="0" smtClean="0">
                          <a:effectLst/>
                        </a:rPr>
                        <a:t>Adapted operations tools to new technologies and to satisfy new requirements from service providers and user communities.</a:t>
                      </a:r>
                      <a:endParaRPr lang="en-GB" sz="1600" dirty="0">
                        <a:effectLst/>
                      </a:endParaRPr>
                    </a:p>
                  </a:txBody>
                  <a:tcPr marL="28750" marR="28750" marT="0" marB="0"/>
                </a:tc>
              </a:tr>
              <a:tr h="607806">
                <a:tc>
                  <a:txBody>
                    <a:bodyPr/>
                    <a:lstStyle/>
                    <a:p>
                      <a:pPr>
                        <a:lnSpc>
                          <a:spcPct val="115000"/>
                        </a:lnSpc>
                        <a:spcAft>
                          <a:spcPts val="0"/>
                        </a:spcAft>
                      </a:pPr>
                      <a:r>
                        <a:rPr lang="en-GB" sz="1600" dirty="0" smtClean="0">
                          <a:effectLst/>
                        </a:rPr>
                        <a:t>Open Data Platform</a:t>
                      </a:r>
                      <a:endParaRPr lang="en-GB" sz="1600" dirty="0">
                        <a:effectLst/>
                        <a:latin typeface="Calibri"/>
                        <a:ea typeface="Calibri"/>
                        <a:cs typeface="Times New Roman"/>
                      </a:endParaRPr>
                    </a:p>
                  </a:txBody>
                  <a:tcPr marL="28750" marR="28750" marT="0" marB="0"/>
                </a:tc>
                <a:tc>
                  <a:txBody>
                    <a:bodyPr/>
                    <a:lstStyle/>
                    <a:p>
                      <a:pPr>
                        <a:lnSpc>
                          <a:spcPct val="115000"/>
                        </a:lnSpc>
                        <a:spcAft>
                          <a:spcPts val="0"/>
                        </a:spcAft>
                      </a:pPr>
                      <a:r>
                        <a:rPr lang="en-GB" sz="1600" dirty="0" smtClean="0">
                          <a:effectLst/>
                        </a:rPr>
                        <a:t>A platform designed to make data discoverable and available in an easy way across all EGI federated resources</a:t>
                      </a:r>
                      <a:endParaRPr lang="en-GB" sz="1600" dirty="0">
                        <a:effectLst/>
                        <a:latin typeface="Calibri"/>
                        <a:ea typeface="Calibri"/>
                        <a:cs typeface="Times New Roman"/>
                      </a:endParaRPr>
                    </a:p>
                  </a:txBody>
                  <a:tcPr marL="28750" marR="28750" marT="0" marB="0"/>
                </a:tc>
              </a:tr>
              <a:tr h="881591">
                <a:tc>
                  <a:txBody>
                    <a:bodyPr/>
                    <a:lstStyle/>
                    <a:p>
                      <a:pPr>
                        <a:lnSpc>
                          <a:spcPct val="115000"/>
                        </a:lnSpc>
                        <a:spcAft>
                          <a:spcPts val="0"/>
                        </a:spcAft>
                      </a:pPr>
                      <a:r>
                        <a:rPr lang="en-GB" sz="1600" dirty="0" smtClean="0">
                          <a:effectLst/>
                          <a:latin typeface="+mn-lt"/>
                          <a:ea typeface="Calibri"/>
                          <a:cs typeface="Times New Roman"/>
                        </a:rPr>
                        <a:t>Improved Federated Cloud Computing</a:t>
                      </a:r>
                      <a:endParaRPr lang="en-GB" sz="1600" dirty="0">
                        <a:effectLst/>
                        <a:latin typeface="Calibri"/>
                        <a:ea typeface="Calibri"/>
                        <a:cs typeface="Times New Roman"/>
                      </a:endParaRPr>
                    </a:p>
                  </a:txBody>
                  <a:tcPr marL="28750" marR="28750" marT="0" marB="0"/>
                </a:tc>
                <a:tc>
                  <a:txBody>
                    <a:bodyPr/>
                    <a:lstStyle/>
                    <a:p>
                      <a:pPr>
                        <a:lnSpc>
                          <a:spcPct val="115000"/>
                        </a:lnSpc>
                        <a:spcAft>
                          <a:spcPts val="0"/>
                        </a:spcAft>
                      </a:pPr>
                      <a:r>
                        <a:rPr lang="en-GB" sz="1600" dirty="0" smtClean="0">
                          <a:effectLst/>
                          <a:latin typeface="+mn-lt"/>
                          <a:ea typeface="Calibri"/>
                          <a:cs typeface="Times New Roman"/>
                        </a:rPr>
                        <a:t>Improved EGI federated Cloud platform with new IaaS capabilities;</a:t>
                      </a:r>
                    </a:p>
                    <a:p>
                      <a:pPr>
                        <a:lnSpc>
                          <a:spcPct val="115000"/>
                        </a:lnSpc>
                        <a:spcAft>
                          <a:spcPts val="0"/>
                        </a:spcAft>
                      </a:pPr>
                      <a:r>
                        <a:rPr lang="en-GB" sz="1600" dirty="0" smtClean="0">
                          <a:effectLst/>
                          <a:latin typeface="+mn-lt"/>
                          <a:ea typeface="Calibri"/>
                          <a:cs typeface="Times New Roman"/>
                        </a:rPr>
                        <a:t>Integrated existing commercial and public IaaS Cloud deployments and e-Infrastructures with the current EGI production infrastructures</a:t>
                      </a:r>
                    </a:p>
                  </a:txBody>
                  <a:tcPr marL="28750" marR="28750" marT="0" marB="0"/>
                </a:tc>
              </a:tr>
            </a:tbl>
          </a:graphicData>
        </a:graphic>
      </p:graphicFrame>
    </p:spTree>
    <p:extLst>
      <p:ext uri="{BB962C8B-B14F-4D97-AF65-F5344CB8AC3E}">
        <p14:creationId xmlns:p14="http://schemas.microsoft.com/office/powerpoint/2010/main" val="4819921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34" descr="EGIServiceCatalogueNew.png"/>
          <p:cNvPicPr>
            <a:picLocks noGrp="1" noChangeAspect="1"/>
          </p:cNvPicPr>
          <p:nvPr>
            <p:ph sz="half" idx="2"/>
          </p:nvPr>
        </p:nvPicPr>
        <p:blipFill>
          <a:blip r:embed="rId3">
            <a:extLst>
              <a:ext uri="{28A0092B-C50C-407E-A947-70E740481C1C}">
                <a14:useLocalDpi xmlns:a14="http://schemas.microsoft.com/office/drawing/2010/main" val="0"/>
              </a:ext>
            </a:extLst>
          </a:blip>
          <a:srcRect l="-26805" r="-26805"/>
          <a:stretch>
            <a:fillRect/>
          </a:stretch>
        </p:blipFill>
        <p:spPr>
          <a:xfrm>
            <a:off x="899592" y="692696"/>
            <a:ext cx="9684568" cy="5499727"/>
          </a:xfrm>
        </p:spPr>
      </p:pic>
      <p:sp>
        <p:nvSpPr>
          <p:cNvPr id="6" name="TextBox 5"/>
          <p:cNvSpPr txBox="1"/>
          <p:nvPr/>
        </p:nvSpPr>
        <p:spPr>
          <a:xfrm>
            <a:off x="2662483" y="1260165"/>
            <a:ext cx="1062686" cy="646331"/>
          </a:xfrm>
          <a:prstGeom prst="rect">
            <a:avLst/>
          </a:prstGeom>
          <a:noFill/>
        </p:spPr>
        <p:txBody>
          <a:bodyPr wrap="none" rtlCol="0">
            <a:spAutoFit/>
          </a:bodyPr>
          <a:lstStyle/>
          <a:p>
            <a:r>
              <a:rPr lang="en-US" b="1" dirty="0" smtClean="0"/>
              <a:t>Compute</a:t>
            </a:r>
          </a:p>
          <a:p>
            <a:endParaRPr lang="en-US" b="1" dirty="0"/>
          </a:p>
        </p:txBody>
      </p:sp>
      <p:sp>
        <p:nvSpPr>
          <p:cNvPr id="7" name="TextBox 6"/>
          <p:cNvSpPr txBox="1"/>
          <p:nvPr/>
        </p:nvSpPr>
        <p:spPr>
          <a:xfrm>
            <a:off x="3742603" y="1260165"/>
            <a:ext cx="919543" cy="369332"/>
          </a:xfrm>
          <a:prstGeom prst="rect">
            <a:avLst/>
          </a:prstGeom>
          <a:noFill/>
        </p:spPr>
        <p:txBody>
          <a:bodyPr wrap="none" rtlCol="0">
            <a:spAutoFit/>
          </a:bodyPr>
          <a:lstStyle/>
          <a:p>
            <a:r>
              <a:rPr lang="en-US" b="1" dirty="0" smtClean="0"/>
              <a:t>Storage</a:t>
            </a:r>
            <a:endParaRPr lang="en-US" b="1" dirty="0"/>
          </a:p>
        </p:txBody>
      </p:sp>
      <p:sp>
        <p:nvSpPr>
          <p:cNvPr id="8" name="TextBox 7"/>
          <p:cNvSpPr txBox="1"/>
          <p:nvPr/>
        </p:nvSpPr>
        <p:spPr>
          <a:xfrm>
            <a:off x="4832692" y="1250873"/>
            <a:ext cx="638103" cy="369332"/>
          </a:xfrm>
          <a:prstGeom prst="rect">
            <a:avLst/>
          </a:prstGeom>
          <a:noFill/>
        </p:spPr>
        <p:txBody>
          <a:bodyPr wrap="none" rtlCol="0">
            <a:spAutoFit/>
          </a:bodyPr>
          <a:lstStyle/>
          <a:p>
            <a:r>
              <a:rPr lang="en-US" b="1" dirty="0" smtClean="0"/>
              <a:t>Data</a:t>
            </a:r>
            <a:endParaRPr lang="en-US" b="1" dirty="0"/>
          </a:p>
        </p:txBody>
      </p:sp>
      <p:sp>
        <p:nvSpPr>
          <p:cNvPr id="9" name="TextBox 8"/>
          <p:cNvSpPr txBox="1"/>
          <p:nvPr/>
        </p:nvSpPr>
        <p:spPr>
          <a:xfrm>
            <a:off x="5614811" y="1260165"/>
            <a:ext cx="966931" cy="369332"/>
          </a:xfrm>
          <a:prstGeom prst="rect">
            <a:avLst/>
          </a:prstGeom>
          <a:noFill/>
        </p:spPr>
        <p:txBody>
          <a:bodyPr wrap="none" rtlCol="0">
            <a:spAutoFit/>
          </a:bodyPr>
          <a:lstStyle/>
          <a:p>
            <a:r>
              <a:rPr lang="en-US" b="1" dirty="0" smtClean="0"/>
              <a:t>Security</a:t>
            </a:r>
            <a:endParaRPr lang="en-US" b="1" dirty="0"/>
          </a:p>
        </p:txBody>
      </p:sp>
      <p:sp>
        <p:nvSpPr>
          <p:cNvPr id="10" name="TextBox 9"/>
          <p:cNvSpPr txBox="1"/>
          <p:nvPr/>
        </p:nvSpPr>
        <p:spPr>
          <a:xfrm>
            <a:off x="6550915" y="1260165"/>
            <a:ext cx="1252040" cy="369332"/>
          </a:xfrm>
          <a:prstGeom prst="rect">
            <a:avLst/>
          </a:prstGeom>
          <a:noFill/>
        </p:spPr>
        <p:txBody>
          <a:bodyPr wrap="none" rtlCol="0">
            <a:spAutoFit/>
          </a:bodyPr>
          <a:lstStyle/>
          <a:p>
            <a:r>
              <a:rPr lang="en-US" b="1" dirty="0" smtClean="0"/>
              <a:t>Operations</a:t>
            </a:r>
            <a:endParaRPr lang="en-US" b="1" dirty="0"/>
          </a:p>
        </p:txBody>
      </p:sp>
      <p:sp>
        <p:nvSpPr>
          <p:cNvPr id="11" name="TextBox 10"/>
          <p:cNvSpPr txBox="1"/>
          <p:nvPr/>
        </p:nvSpPr>
        <p:spPr>
          <a:xfrm>
            <a:off x="7703043" y="1260165"/>
            <a:ext cx="966931" cy="369332"/>
          </a:xfrm>
          <a:prstGeom prst="rect">
            <a:avLst/>
          </a:prstGeom>
          <a:noFill/>
        </p:spPr>
        <p:txBody>
          <a:bodyPr wrap="none" rtlCol="0">
            <a:spAutoFit/>
          </a:bodyPr>
          <a:lstStyle/>
          <a:p>
            <a:r>
              <a:rPr lang="en-US" b="1" dirty="0" smtClean="0"/>
              <a:t>Training</a:t>
            </a:r>
            <a:endParaRPr lang="en-US" b="1" dirty="0"/>
          </a:p>
        </p:txBody>
      </p:sp>
      <p:sp>
        <p:nvSpPr>
          <p:cNvPr id="12" name="TextBox 11"/>
          <p:cNvSpPr txBox="1"/>
          <p:nvPr/>
        </p:nvSpPr>
        <p:spPr>
          <a:xfrm>
            <a:off x="755576" y="2924944"/>
            <a:ext cx="693720" cy="338554"/>
          </a:xfrm>
          <a:prstGeom prst="rect">
            <a:avLst/>
          </a:prstGeom>
          <a:noFill/>
        </p:spPr>
        <p:txBody>
          <a:bodyPr wrap="none" rtlCol="0">
            <a:spAutoFit/>
          </a:bodyPr>
          <a:lstStyle/>
          <a:p>
            <a:r>
              <a:rPr lang="en-US" sz="1600" b="1" dirty="0" smtClean="0">
                <a:solidFill>
                  <a:schemeClr val="bg1">
                    <a:lumMod val="75000"/>
                  </a:schemeClr>
                </a:solidFill>
              </a:rPr>
              <a:t>Alpha</a:t>
            </a:r>
            <a:endParaRPr lang="en-US" sz="1600" b="1" dirty="0">
              <a:solidFill>
                <a:schemeClr val="bg1">
                  <a:lumMod val="75000"/>
                </a:schemeClr>
              </a:solidFill>
            </a:endParaRPr>
          </a:p>
        </p:txBody>
      </p:sp>
      <p:sp>
        <p:nvSpPr>
          <p:cNvPr id="13" name="TextBox 12"/>
          <p:cNvSpPr txBox="1"/>
          <p:nvPr/>
        </p:nvSpPr>
        <p:spPr>
          <a:xfrm>
            <a:off x="755576" y="3645024"/>
            <a:ext cx="575398" cy="338554"/>
          </a:xfrm>
          <a:prstGeom prst="rect">
            <a:avLst/>
          </a:prstGeom>
          <a:noFill/>
        </p:spPr>
        <p:txBody>
          <a:bodyPr wrap="none" rtlCol="0">
            <a:spAutoFit/>
          </a:bodyPr>
          <a:lstStyle/>
          <a:p>
            <a:r>
              <a:rPr lang="en-US" sz="1600" b="1" dirty="0" smtClean="0">
                <a:solidFill>
                  <a:schemeClr val="bg1">
                    <a:lumMod val="75000"/>
                  </a:schemeClr>
                </a:solidFill>
              </a:rPr>
              <a:t>Beta</a:t>
            </a:r>
            <a:endParaRPr lang="en-US" sz="1600" b="1" dirty="0">
              <a:solidFill>
                <a:schemeClr val="bg1">
                  <a:lumMod val="75000"/>
                </a:schemeClr>
              </a:solidFill>
            </a:endParaRPr>
          </a:p>
        </p:txBody>
      </p:sp>
      <p:sp>
        <p:nvSpPr>
          <p:cNvPr id="14" name="TextBox 13"/>
          <p:cNvSpPr txBox="1"/>
          <p:nvPr/>
        </p:nvSpPr>
        <p:spPr>
          <a:xfrm>
            <a:off x="755576" y="2204864"/>
            <a:ext cx="1012917" cy="338554"/>
          </a:xfrm>
          <a:prstGeom prst="rect">
            <a:avLst/>
          </a:prstGeom>
          <a:noFill/>
        </p:spPr>
        <p:txBody>
          <a:bodyPr wrap="none" rtlCol="0">
            <a:spAutoFit/>
          </a:bodyPr>
          <a:lstStyle/>
          <a:p>
            <a:r>
              <a:rPr lang="en-US" sz="1600" b="1" dirty="0" smtClean="0">
                <a:solidFill>
                  <a:schemeClr val="bg1">
                    <a:lumMod val="75000"/>
                  </a:schemeClr>
                </a:solidFill>
              </a:rPr>
              <a:t>Discovery</a:t>
            </a:r>
            <a:endParaRPr lang="en-US" sz="1600" b="1" dirty="0">
              <a:solidFill>
                <a:schemeClr val="bg1">
                  <a:lumMod val="75000"/>
                </a:schemeClr>
              </a:solidFill>
            </a:endParaRPr>
          </a:p>
        </p:txBody>
      </p:sp>
      <p:sp>
        <p:nvSpPr>
          <p:cNvPr id="15" name="TextBox 14"/>
          <p:cNvSpPr txBox="1"/>
          <p:nvPr/>
        </p:nvSpPr>
        <p:spPr>
          <a:xfrm>
            <a:off x="755576" y="4365104"/>
            <a:ext cx="1123725" cy="338554"/>
          </a:xfrm>
          <a:prstGeom prst="rect">
            <a:avLst/>
          </a:prstGeom>
          <a:noFill/>
        </p:spPr>
        <p:txBody>
          <a:bodyPr wrap="none" rtlCol="0">
            <a:spAutoFit/>
          </a:bodyPr>
          <a:lstStyle/>
          <a:p>
            <a:r>
              <a:rPr lang="en-US" sz="1600" b="1" dirty="0" smtClean="0">
                <a:solidFill>
                  <a:schemeClr val="bg1">
                    <a:lumMod val="75000"/>
                  </a:schemeClr>
                </a:solidFill>
              </a:rPr>
              <a:t>Production</a:t>
            </a:r>
            <a:endParaRPr lang="en-US" sz="1600" b="1" dirty="0">
              <a:solidFill>
                <a:schemeClr val="bg1">
                  <a:lumMod val="75000"/>
                </a:schemeClr>
              </a:solidFill>
            </a:endParaRPr>
          </a:p>
        </p:txBody>
      </p:sp>
      <p:sp>
        <p:nvSpPr>
          <p:cNvPr id="16" name="TextBox 15"/>
          <p:cNvSpPr txBox="1"/>
          <p:nvPr/>
        </p:nvSpPr>
        <p:spPr>
          <a:xfrm>
            <a:off x="755576" y="5085184"/>
            <a:ext cx="809937" cy="338554"/>
          </a:xfrm>
          <a:prstGeom prst="rect">
            <a:avLst/>
          </a:prstGeom>
          <a:noFill/>
        </p:spPr>
        <p:txBody>
          <a:bodyPr wrap="none" rtlCol="0">
            <a:spAutoFit/>
          </a:bodyPr>
          <a:lstStyle/>
          <a:p>
            <a:r>
              <a:rPr lang="en-US" sz="1600" b="1" dirty="0" smtClean="0">
                <a:solidFill>
                  <a:schemeClr val="bg1">
                    <a:lumMod val="75000"/>
                  </a:schemeClr>
                </a:solidFill>
              </a:rPr>
              <a:t>Retired</a:t>
            </a:r>
            <a:endParaRPr lang="en-US" sz="1600" b="1" dirty="0">
              <a:solidFill>
                <a:schemeClr val="bg1">
                  <a:lumMod val="75000"/>
                </a:schemeClr>
              </a:solidFill>
            </a:endParaRPr>
          </a:p>
        </p:txBody>
      </p:sp>
      <p:sp>
        <p:nvSpPr>
          <p:cNvPr id="17" name="TextBox 16"/>
          <p:cNvSpPr txBox="1"/>
          <p:nvPr/>
        </p:nvSpPr>
        <p:spPr>
          <a:xfrm>
            <a:off x="2771800" y="1908237"/>
            <a:ext cx="936104" cy="523220"/>
          </a:xfrm>
          <a:prstGeom prst="rect">
            <a:avLst/>
          </a:prstGeom>
          <a:noFill/>
        </p:spPr>
        <p:txBody>
          <a:bodyPr wrap="square" rtlCol="0">
            <a:spAutoFit/>
          </a:bodyPr>
          <a:lstStyle/>
          <a:p>
            <a:pPr algn="ctr"/>
            <a:r>
              <a:rPr lang="en-US" sz="1400" b="1" dirty="0" smtClean="0"/>
              <a:t>Cloud Compute</a:t>
            </a:r>
            <a:endParaRPr lang="en-US" sz="1400" b="1" dirty="0"/>
          </a:p>
        </p:txBody>
      </p:sp>
      <p:sp>
        <p:nvSpPr>
          <p:cNvPr id="18" name="TextBox 17"/>
          <p:cNvSpPr txBox="1"/>
          <p:nvPr/>
        </p:nvSpPr>
        <p:spPr>
          <a:xfrm>
            <a:off x="2771800" y="2978368"/>
            <a:ext cx="936104" cy="738664"/>
          </a:xfrm>
          <a:prstGeom prst="rect">
            <a:avLst/>
          </a:prstGeom>
          <a:noFill/>
        </p:spPr>
        <p:txBody>
          <a:bodyPr wrap="square" rtlCol="0">
            <a:spAutoFit/>
          </a:bodyPr>
          <a:lstStyle/>
          <a:p>
            <a:pPr algn="ctr"/>
            <a:r>
              <a:rPr lang="en-US" sz="1400" b="1" dirty="0" smtClean="0"/>
              <a:t>Cloud </a:t>
            </a:r>
          </a:p>
          <a:p>
            <a:pPr algn="ctr"/>
            <a:r>
              <a:rPr lang="en-US" sz="1400" b="1" dirty="0" err="1" smtClean="0"/>
              <a:t>ContainerCompute</a:t>
            </a:r>
            <a:endParaRPr lang="en-US" sz="1400" b="1" dirty="0"/>
          </a:p>
        </p:txBody>
      </p:sp>
      <p:sp>
        <p:nvSpPr>
          <p:cNvPr id="19" name="TextBox 18"/>
          <p:cNvSpPr txBox="1"/>
          <p:nvPr/>
        </p:nvSpPr>
        <p:spPr>
          <a:xfrm>
            <a:off x="2699792" y="4130496"/>
            <a:ext cx="1080120" cy="738664"/>
          </a:xfrm>
          <a:prstGeom prst="rect">
            <a:avLst/>
          </a:prstGeom>
          <a:noFill/>
        </p:spPr>
        <p:txBody>
          <a:bodyPr wrap="square" rtlCol="0">
            <a:spAutoFit/>
          </a:bodyPr>
          <a:lstStyle/>
          <a:p>
            <a:pPr algn="ctr"/>
            <a:r>
              <a:rPr lang="en-US" sz="1400" b="1" dirty="0" smtClean="0"/>
              <a:t>High Throughput</a:t>
            </a:r>
          </a:p>
          <a:p>
            <a:pPr algn="ctr"/>
            <a:r>
              <a:rPr lang="en-US" sz="1400" b="1" dirty="0" smtClean="0"/>
              <a:t>Compute</a:t>
            </a:r>
            <a:endParaRPr lang="en-US" sz="1400" b="1" dirty="0"/>
          </a:p>
        </p:txBody>
      </p:sp>
      <p:sp>
        <p:nvSpPr>
          <p:cNvPr id="20" name="TextBox 19"/>
          <p:cNvSpPr txBox="1"/>
          <p:nvPr/>
        </p:nvSpPr>
        <p:spPr>
          <a:xfrm>
            <a:off x="3742603" y="2537145"/>
            <a:ext cx="936104" cy="523220"/>
          </a:xfrm>
          <a:prstGeom prst="rect">
            <a:avLst/>
          </a:prstGeom>
          <a:noFill/>
        </p:spPr>
        <p:txBody>
          <a:bodyPr wrap="square" rtlCol="0">
            <a:spAutoFit/>
          </a:bodyPr>
          <a:lstStyle/>
          <a:p>
            <a:pPr algn="ctr"/>
            <a:r>
              <a:rPr lang="en-US" sz="1400" b="1" dirty="0" smtClean="0"/>
              <a:t>Online Storage</a:t>
            </a:r>
            <a:endParaRPr lang="en-US" sz="1400" b="1" dirty="0"/>
          </a:p>
        </p:txBody>
      </p:sp>
      <p:sp>
        <p:nvSpPr>
          <p:cNvPr id="21" name="TextBox 20"/>
          <p:cNvSpPr txBox="1"/>
          <p:nvPr/>
        </p:nvSpPr>
        <p:spPr>
          <a:xfrm>
            <a:off x="3742603" y="3617265"/>
            <a:ext cx="936104" cy="523220"/>
          </a:xfrm>
          <a:prstGeom prst="rect">
            <a:avLst/>
          </a:prstGeom>
          <a:noFill/>
        </p:spPr>
        <p:txBody>
          <a:bodyPr wrap="square" rtlCol="0">
            <a:spAutoFit/>
          </a:bodyPr>
          <a:lstStyle/>
          <a:p>
            <a:pPr algn="ctr"/>
            <a:r>
              <a:rPr lang="en-US" sz="1400" b="1" dirty="0" smtClean="0"/>
              <a:t>Archive Storage</a:t>
            </a:r>
            <a:endParaRPr lang="en-US" sz="1400" b="1" dirty="0"/>
          </a:p>
        </p:txBody>
      </p:sp>
      <p:sp>
        <p:nvSpPr>
          <p:cNvPr id="22" name="TextBox 21"/>
          <p:cNvSpPr txBox="1"/>
          <p:nvPr/>
        </p:nvSpPr>
        <p:spPr>
          <a:xfrm>
            <a:off x="4750715" y="1908237"/>
            <a:ext cx="936104" cy="523220"/>
          </a:xfrm>
          <a:prstGeom prst="rect">
            <a:avLst/>
          </a:prstGeom>
          <a:noFill/>
        </p:spPr>
        <p:txBody>
          <a:bodyPr wrap="square" rtlCol="0">
            <a:spAutoFit/>
          </a:bodyPr>
          <a:lstStyle/>
          <a:p>
            <a:pPr algn="ctr"/>
            <a:r>
              <a:rPr lang="en-US" sz="1400" b="1" dirty="0"/>
              <a:t>D</a:t>
            </a:r>
            <a:r>
              <a:rPr lang="en-US" sz="1400" b="1" dirty="0" smtClean="0"/>
              <a:t>ata Transfer </a:t>
            </a:r>
            <a:endParaRPr lang="en-US" sz="1400" b="1" dirty="0"/>
          </a:p>
        </p:txBody>
      </p:sp>
      <p:sp>
        <p:nvSpPr>
          <p:cNvPr id="23" name="TextBox 22"/>
          <p:cNvSpPr txBox="1"/>
          <p:nvPr/>
        </p:nvSpPr>
        <p:spPr>
          <a:xfrm>
            <a:off x="4644008" y="3068960"/>
            <a:ext cx="1152128" cy="523220"/>
          </a:xfrm>
          <a:prstGeom prst="rect">
            <a:avLst/>
          </a:prstGeom>
          <a:noFill/>
        </p:spPr>
        <p:txBody>
          <a:bodyPr wrap="square" rtlCol="0">
            <a:spAutoFit/>
          </a:bodyPr>
          <a:lstStyle/>
          <a:p>
            <a:pPr algn="ctr"/>
            <a:r>
              <a:rPr lang="en-US" sz="1400" b="1" dirty="0" smtClean="0"/>
              <a:t>Content Distribution</a:t>
            </a:r>
            <a:endParaRPr lang="en-US" sz="1400" b="1" dirty="0"/>
          </a:p>
        </p:txBody>
      </p:sp>
      <p:sp>
        <p:nvSpPr>
          <p:cNvPr id="24" name="TextBox 23"/>
          <p:cNvSpPr txBox="1"/>
          <p:nvPr/>
        </p:nvSpPr>
        <p:spPr>
          <a:xfrm>
            <a:off x="4788024" y="4149080"/>
            <a:ext cx="936104" cy="738664"/>
          </a:xfrm>
          <a:prstGeom prst="rect">
            <a:avLst/>
          </a:prstGeom>
          <a:noFill/>
        </p:spPr>
        <p:txBody>
          <a:bodyPr wrap="square" rtlCol="0">
            <a:spAutoFit/>
          </a:bodyPr>
          <a:lstStyle/>
          <a:p>
            <a:pPr algn="ctr"/>
            <a:r>
              <a:rPr lang="en-US" sz="1400" b="1" dirty="0" smtClean="0"/>
              <a:t>Federated Data Manager </a:t>
            </a:r>
            <a:endParaRPr lang="en-US" sz="1400" b="1" dirty="0"/>
          </a:p>
        </p:txBody>
      </p:sp>
      <p:sp>
        <p:nvSpPr>
          <p:cNvPr id="25" name="TextBox 24"/>
          <p:cNvSpPr txBox="1"/>
          <p:nvPr/>
        </p:nvSpPr>
        <p:spPr>
          <a:xfrm>
            <a:off x="4788024" y="5517232"/>
            <a:ext cx="936104" cy="307777"/>
          </a:xfrm>
          <a:prstGeom prst="rect">
            <a:avLst/>
          </a:prstGeom>
          <a:noFill/>
        </p:spPr>
        <p:txBody>
          <a:bodyPr wrap="square" rtlCol="0">
            <a:spAutoFit/>
          </a:bodyPr>
          <a:lstStyle/>
          <a:p>
            <a:pPr algn="ctr"/>
            <a:r>
              <a:rPr lang="en-US" sz="1400" b="1" dirty="0" smtClean="0"/>
              <a:t>Data Hub</a:t>
            </a:r>
            <a:endParaRPr lang="en-US" sz="1400" b="1" dirty="0"/>
          </a:p>
        </p:txBody>
      </p:sp>
      <p:sp>
        <p:nvSpPr>
          <p:cNvPr id="26" name="TextBox 25"/>
          <p:cNvSpPr txBox="1"/>
          <p:nvPr/>
        </p:nvSpPr>
        <p:spPr>
          <a:xfrm>
            <a:off x="5580112" y="2492896"/>
            <a:ext cx="1296144" cy="523220"/>
          </a:xfrm>
          <a:prstGeom prst="rect">
            <a:avLst/>
          </a:prstGeom>
          <a:noFill/>
        </p:spPr>
        <p:txBody>
          <a:bodyPr wrap="square" rtlCol="0">
            <a:spAutoFit/>
          </a:bodyPr>
          <a:lstStyle/>
          <a:p>
            <a:pPr algn="ctr"/>
            <a:r>
              <a:rPr lang="en-US" sz="1400" b="1" dirty="0" smtClean="0"/>
              <a:t>Attribute Management</a:t>
            </a:r>
            <a:endParaRPr lang="en-US" sz="1400" b="1" dirty="0"/>
          </a:p>
        </p:txBody>
      </p:sp>
      <p:sp>
        <p:nvSpPr>
          <p:cNvPr id="27" name="TextBox 26"/>
          <p:cNvSpPr txBox="1"/>
          <p:nvPr/>
        </p:nvSpPr>
        <p:spPr>
          <a:xfrm>
            <a:off x="5796136" y="3789040"/>
            <a:ext cx="936104" cy="307777"/>
          </a:xfrm>
          <a:prstGeom prst="rect">
            <a:avLst/>
          </a:prstGeom>
          <a:noFill/>
        </p:spPr>
        <p:txBody>
          <a:bodyPr wrap="square" rtlCol="0">
            <a:spAutoFit/>
          </a:bodyPr>
          <a:lstStyle/>
          <a:p>
            <a:pPr algn="ctr"/>
            <a:r>
              <a:rPr lang="en-US" sz="1400" b="1" dirty="0" err="1" smtClean="0"/>
              <a:t>IdP</a:t>
            </a:r>
            <a:r>
              <a:rPr lang="en-US" sz="1400" b="1" dirty="0" smtClean="0"/>
              <a:t> Proxy</a:t>
            </a:r>
            <a:endParaRPr lang="en-US" sz="1400" b="1" dirty="0"/>
          </a:p>
        </p:txBody>
      </p:sp>
      <p:sp>
        <p:nvSpPr>
          <p:cNvPr id="28" name="TextBox 27"/>
          <p:cNvSpPr txBox="1"/>
          <p:nvPr/>
        </p:nvSpPr>
        <p:spPr>
          <a:xfrm>
            <a:off x="6660232" y="1988840"/>
            <a:ext cx="1296144" cy="523220"/>
          </a:xfrm>
          <a:prstGeom prst="rect">
            <a:avLst/>
          </a:prstGeom>
          <a:noFill/>
        </p:spPr>
        <p:txBody>
          <a:bodyPr wrap="square" rtlCol="0">
            <a:spAutoFit/>
          </a:bodyPr>
          <a:lstStyle/>
          <a:p>
            <a:pPr algn="ctr"/>
            <a:r>
              <a:rPr lang="en-US" sz="1400" b="1" dirty="0" smtClean="0"/>
              <a:t>Configuration Database</a:t>
            </a:r>
            <a:endParaRPr lang="en-US" sz="1400" b="1" dirty="0"/>
          </a:p>
        </p:txBody>
      </p:sp>
      <p:sp>
        <p:nvSpPr>
          <p:cNvPr id="29" name="TextBox 28"/>
          <p:cNvSpPr txBox="1"/>
          <p:nvPr/>
        </p:nvSpPr>
        <p:spPr>
          <a:xfrm>
            <a:off x="6732240" y="3068960"/>
            <a:ext cx="1080120" cy="523220"/>
          </a:xfrm>
          <a:prstGeom prst="rect">
            <a:avLst/>
          </a:prstGeom>
          <a:noFill/>
        </p:spPr>
        <p:txBody>
          <a:bodyPr wrap="square" rtlCol="0">
            <a:spAutoFit/>
          </a:bodyPr>
          <a:lstStyle/>
          <a:p>
            <a:pPr algn="ctr"/>
            <a:r>
              <a:rPr lang="en-US" sz="1400" b="1" dirty="0" smtClean="0"/>
              <a:t>Service Monitoring</a:t>
            </a:r>
            <a:endParaRPr lang="en-US" sz="1400" b="1" dirty="0"/>
          </a:p>
        </p:txBody>
      </p:sp>
      <p:sp>
        <p:nvSpPr>
          <p:cNvPr id="30" name="TextBox 29"/>
          <p:cNvSpPr txBox="1"/>
          <p:nvPr/>
        </p:nvSpPr>
        <p:spPr>
          <a:xfrm>
            <a:off x="6804248" y="4365104"/>
            <a:ext cx="936104" cy="307777"/>
          </a:xfrm>
          <a:prstGeom prst="rect">
            <a:avLst/>
          </a:prstGeom>
          <a:noFill/>
        </p:spPr>
        <p:txBody>
          <a:bodyPr wrap="square" rtlCol="0">
            <a:spAutoFit/>
          </a:bodyPr>
          <a:lstStyle/>
          <a:p>
            <a:pPr algn="ctr"/>
            <a:r>
              <a:rPr lang="en-US" sz="1400" b="1" dirty="0" smtClean="0"/>
              <a:t>Helpdesk</a:t>
            </a:r>
            <a:endParaRPr lang="en-US" sz="1400" b="1" dirty="0"/>
          </a:p>
        </p:txBody>
      </p:sp>
      <p:sp>
        <p:nvSpPr>
          <p:cNvPr id="31" name="TextBox 30"/>
          <p:cNvSpPr txBox="1"/>
          <p:nvPr/>
        </p:nvSpPr>
        <p:spPr>
          <a:xfrm>
            <a:off x="7812360" y="2636912"/>
            <a:ext cx="936104" cy="307777"/>
          </a:xfrm>
          <a:prstGeom prst="rect">
            <a:avLst/>
          </a:prstGeom>
          <a:noFill/>
        </p:spPr>
        <p:txBody>
          <a:bodyPr wrap="square" rtlCol="0">
            <a:spAutoFit/>
          </a:bodyPr>
          <a:lstStyle/>
          <a:p>
            <a:pPr algn="ctr"/>
            <a:r>
              <a:rPr lang="en-US" sz="1400" b="1" dirty="0" err="1" smtClean="0"/>
              <a:t>FitSM</a:t>
            </a:r>
            <a:endParaRPr lang="en-US" sz="1400" b="1" dirty="0"/>
          </a:p>
        </p:txBody>
      </p:sp>
      <p:sp>
        <p:nvSpPr>
          <p:cNvPr id="32" name="TextBox 31"/>
          <p:cNvSpPr txBox="1"/>
          <p:nvPr/>
        </p:nvSpPr>
        <p:spPr>
          <a:xfrm>
            <a:off x="7668344" y="3717032"/>
            <a:ext cx="1224136" cy="523220"/>
          </a:xfrm>
          <a:prstGeom prst="rect">
            <a:avLst/>
          </a:prstGeom>
          <a:noFill/>
        </p:spPr>
        <p:txBody>
          <a:bodyPr wrap="square" rtlCol="0">
            <a:spAutoFit/>
          </a:bodyPr>
          <a:lstStyle/>
          <a:p>
            <a:pPr algn="ctr"/>
            <a:r>
              <a:rPr lang="en-US" sz="1400" b="1" dirty="0" smtClean="0"/>
              <a:t>Training Infrastructure</a:t>
            </a:r>
            <a:endParaRPr lang="en-US" sz="1400" b="1" dirty="0"/>
          </a:p>
        </p:txBody>
      </p:sp>
      <p:pic>
        <p:nvPicPr>
          <p:cNvPr id="34" name="Picture 33" descr="EGIServiceLevels.png"/>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179512" y="2132856"/>
            <a:ext cx="495176" cy="3381345"/>
          </a:xfrm>
          <a:prstGeom prst="rect">
            <a:avLst/>
          </a:prstGeom>
        </p:spPr>
      </p:pic>
      <p:sp>
        <p:nvSpPr>
          <p:cNvPr id="38" name="TextBox 37"/>
          <p:cNvSpPr txBox="1"/>
          <p:nvPr/>
        </p:nvSpPr>
        <p:spPr>
          <a:xfrm>
            <a:off x="251520" y="1628800"/>
            <a:ext cx="1390926" cy="338554"/>
          </a:xfrm>
          <a:prstGeom prst="rect">
            <a:avLst/>
          </a:prstGeom>
          <a:noFill/>
        </p:spPr>
        <p:txBody>
          <a:bodyPr wrap="none" rtlCol="0">
            <a:spAutoFit/>
          </a:bodyPr>
          <a:lstStyle/>
          <a:p>
            <a:r>
              <a:rPr lang="en-US" sz="1600" b="1" dirty="0" smtClean="0">
                <a:solidFill>
                  <a:schemeClr val="bg1">
                    <a:lumMod val="75000"/>
                  </a:schemeClr>
                </a:solidFill>
              </a:rPr>
              <a:t>Design Phases</a:t>
            </a:r>
            <a:endParaRPr lang="en-US" sz="1600" b="1" dirty="0">
              <a:solidFill>
                <a:schemeClr val="bg1">
                  <a:lumMod val="75000"/>
                </a:schemeClr>
              </a:solidFill>
            </a:endParaRPr>
          </a:p>
        </p:txBody>
      </p:sp>
      <p:sp>
        <p:nvSpPr>
          <p:cNvPr id="39" name="Rectangle 38"/>
          <p:cNvSpPr/>
          <p:nvPr/>
        </p:nvSpPr>
        <p:spPr>
          <a:xfrm>
            <a:off x="107504" y="1556792"/>
            <a:ext cx="1800200" cy="4032448"/>
          </a:xfrm>
          <a:prstGeom prst="rect">
            <a:avLst/>
          </a:prstGeom>
          <a:noFill/>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5868941" y="5661248"/>
            <a:ext cx="1295347" cy="584776"/>
          </a:xfrm>
          <a:prstGeom prst="rect">
            <a:avLst/>
          </a:prstGeom>
          <a:noFill/>
        </p:spPr>
        <p:txBody>
          <a:bodyPr wrap="none" rtlCol="0">
            <a:spAutoFit/>
          </a:bodyPr>
          <a:lstStyle/>
          <a:p>
            <a:r>
              <a:rPr lang="en-US" sz="3200" dirty="0" smtClean="0">
                <a:ln>
                  <a:solidFill>
                    <a:srgbClr val="FF6600"/>
                  </a:solidFill>
                </a:ln>
              </a:rPr>
              <a:t>JRA2.1</a:t>
            </a:r>
          </a:p>
        </p:txBody>
      </p:sp>
      <p:sp>
        <p:nvSpPr>
          <p:cNvPr id="42" name="TextBox 41"/>
          <p:cNvSpPr txBox="1"/>
          <p:nvPr/>
        </p:nvSpPr>
        <p:spPr>
          <a:xfrm>
            <a:off x="2627784" y="5085184"/>
            <a:ext cx="1296144" cy="523220"/>
          </a:xfrm>
          <a:prstGeom prst="rect">
            <a:avLst/>
          </a:prstGeom>
          <a:noFill/>
        </p:spPr>
        <p:txBody>
          <a:bodyPr wrap="square" rtlCol="0">
            <a:spAutoFit/>
          </a:bodyPr>
          <a:lstStyle/>
          <a:p>
            <a:r>
              <a:rPr lang="en-US" sz="2800" dirty="0" smtClean="0">
                <a:solidFill>
                  <a:schemeClr val="accent1">
                    <a:lumMod val="75000"/>
                  </a:schemeClr>
                </a:solidFill>
              </a:rPr>
              <a:t>JRA2.4</a:t>
            </a:r>
            <a:endParaRPr lang="en-US" sz="2800" dirty="0">
              <a:solidFill>
                <a:schemeClr val="accent1">
                  <a:lumMod val="75000"/>
                </a:schemeClr>
              </a:solidFill>
            </a:endParaRPr>
          </a:p>
        </p:txBody>
      </p:sp>
      <p:sp>
        <p:nvSpPr>
          <p:cNvPr id="55" name="TextBox 54"/>
          <p:cNvSpPr txBox="1"/>
          <p:nvPr/>
        </p:nvSpPr>
        <p:spPr>
          <a:xfrm>
            <a:off x="1466092" y="2780928"/>
            <a:ext cx="1017676" cy="461665"/>
          </a:xfrm>
          <a:prstGeom prst="rect">
            <a:avLst/>
          </a:prstGeom>
          <a:noFill/>
        </p:spPr>
        <p:txBody>
          <a:bodyPr wrap="none" rtlCol="0">
            <a:spAutoFit/>
          </a:bodyPr>
          <a:lstStyle/>
          <a:p>
            <a:r>
              <a:rPr lang="en-US" sz="2400" dirty="0" smtClean="0">
                <a:solidFill>
                  <a:schemeClr val="accent3"/>
                </a:solidFill>
              </a:rPr>
              <a:t>JRA2.2</a:t>
            </a:r>
            <a:endParaRPr lang="en-US" sz="2400" dirty="0">
              <a:solidFill>
                <a:schemeClr val="accent3"/>
              </a:solidFill>
            </a:endParaRPr>
          </a:p>
        </p:txBody>
      </p:sp>
      <p:sp>
        <p:nvSpPr>
          <p:cNvPr id="3" name="Rectangle 2"/>
          <p:cNvSpPr/>
          <p:nvPr/>
        </p:nvSpPr>
        <p:spPr>
          <a:xfrm>
            <a:off x="3851920" y="1628800"/>
            <a:ext cx="2016224" cy="4608512"/>
          </a:xfrm>
          <a:prstGeom prst="rect">
            <a:avLst/>
          </a:prstGeom>
          <a:solidFill>
            <a:schemeClr val="accent2">
              <a:alpha val="3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11760" y="1628800"/>
            <a:ext cx="1368152" cy="2304256"/>
          </a:xfrm>
          <a:prstGeom prst="rect">
            <a:avLst/>
          </a:prstGeom>
          <a:solidFill>
            <a:schemeClr val="accent3">
              <a:alpha val="3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27784" y="3933056"/>
            <a:ext cx="1152128" cy="1224136"/>
          </a:xfrm>
          <a:prstGeom prst="rect">
            <a:avLst/>
          </a:prstGeom>
          <a:gradFill flip="none" rotWithShape="1">
            <a:gsLst>
              <a:gs pos="0">
                <a:schemeClr val="accent1">
                  <a:shade val="51000"/>
                  <a:satMod val="130000"/>
                  <a:alpha val="43000"/>
                </a:schemeClr>
              </a:gs>
              <a:gs pos="80000">
                <a:schemeClr val="accent1">
                  <a:shade val="93000"/>
                  <a:satMod val="130000"/>
                  <a:alpha val="43000"/>
                </a:schemeClr>
              </a:gs>
              <a:gs pos="100000">
                <a:schemeClr val="accent1">
                  <a:shade val="94000"/>
                  <a:satMod val="135000"/>
                  <a:alpha val="4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555776" y="1628800"/>
            <a:ext cx="1296144" cy="1152128"/>
          </a:xfrm>
          <a:prstGeom prst="rect">
            <a:avLst/>
          </a:prstGeom>
          <a:gradFill flip="none" rotWithShape="1">
            <a:gsLst>
              <a:gs pos="0">
                <a:schemeClr val="accent1">
                  <a:shade val="51000"/>
                  <a:satMod val="130000"/>
                  <a:alpha val="43000"/>
                </a:schemeClr>
              </a:gs>
              <a:gs pos="80000">
                <a:schemeClr val="accent1">
                  <a:shade val="93000"/>
                  <a:satMod val="130000"/>
                  <a:alpha val="43000"/>
                </a:schemeClr>
              </a:gs>
              <a:gs pos="100000">
                <a:schemeClr val="accent1">
                  <a:shade val="94000"/>
                  <a:satMod val="135000"/>
                  <a:alpha val="4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8709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Task JRA2.1</a:t>
            </a:r>
            <a:endParaRPr lang="en-US" dirty="0"/>
          </a:p>
        </p:txBody>
      </p:sp>
      <p:sp>
        <p:nvSpPr>
          <p:cNvPr id="3" name="Title 4"/>
          <p:cNvSpPr txBox="1">
            <a:spLocks/>
          </p:cNvSpPr>
          <p:nvPr/>
        </p:nvSpPr>
        <p:spPr>
          <a:xfrm>
            <a:off x="683568" y="2565064"/>
            <a:ext cx="7772400" cy="144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a:lstStyle>
          <a:p>
            <a:r>
              <a:rPr lang="en-US" sz="3600" dirty="0" smtClean="0"/>
              <a:t>Federated Open Data</a:t>
            </a:r>
            <a:endParaRPr lang="en-US" sz="3600" dirty="0"/>
          </a:p>
        </p:txBody>
      </p:sp>
    </p:spTree>
    <p:extLst>
      <p:ext uri="{BB962C8B-B14F-4D97-AF65-F5344CB8AC3E}">
        <p14:creationId xmlns:p14="http://schemas.microsoft.com/office/powerpoint/2010/main" val="2953165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ytuł 1"/>
          <p:cNvSpPr>
            <a:spLocks noGrp="1"/>
          </p:cNvSpPr>
          <p:nvPr>
            <p:ph type="title"/>
          </p:nvPr>
        </p:nvSpPr>
        <p:spPr>
          <a:xfrm>
            <a:off x="878904" y="-18256"/>
            <a:ext cx="7869560" cy="1143000"/>
          </a:xfrm>
        </p:spPr>
        <p:txBody>
          <a:bodyPr>
            <a:normAutofit/>
          </a:bodyPr>
          <a:lstStyle/>
          <a:p>
            <a:r>
              <a:rPr lang="en-US" noProof="0" dirty="0" smtClean="0"/>
              <a:t>JRA2.1 Aim</a:t>
            </a:r>
            <a:endParaRPr lang="en-US" noProof="0" dirty="0"/>
          </a:p>
        </p:txBody>
      </p:sp>
      <p:sp>
        <p:nvSpPr>
          <p:cNvPr id="25" name="Symbol zastępczy zawartości 2"/>
          <p:cNvSpPr>
            <a:spLocks noGrp="1"/>
          </p:cNvSpPr>
          <p:nvPr>
            <p:ph sz="quarter" idx="10"/>
          </p:nvPr>
        </p:nvSpPr>
        <p:spPr>
          <a:xfrm>
            <a:off x="3203575" y="6525344"/>
            <a:ext cx="3455988" cy="288925"/>
          </a:xfrm>
        </p:spPr>
        <p:txBody>
          <a:bodyPr/>
          <a:lstStyle/>
          <a:p>
            <a:endParaRPr lang="pl-PL"/>
          </a:p>
        </p:txBody>
      </p:sp>
      <p:sp>
        <p:nvSpPr>
          <p:cNvPr id="2" name="Content Placeholder 1"/>
          <p:cNvSpPr>
            <a:spLocks noGrp="1"/>
          </p:cNvSpPr>
          <p:nvPr>
            <p:ph idx="1"/>
          </p:nvPr>
        </p:nvSpPr>
        <p:spPr>
          <a:xfrm>
            <a:off x="467544" y="1772816"/>
            <a:ext cx="8208912" cy="3672954"/>
          </a:xfrm>
        </p:spPr>
        <p:txBody>
          <a:bodyPr/>
          <a:lstStyle/>
          <a:p>
            <a:pPr marL="0" indent="0">
              <a:buNone/>
            </a:pPr>
            <a:r>
              <a:rPr lang="en-US" dirty="0" smtClean="0"/>
              <a:t>A new prototype platform (and services) to enable the easy discovery, access and usage of</a:t>
            </a:r>
            <a:r>
              <a:rPr lang="en-US" dirty="0" smtClean="0"/>
              <a:t>:</a:t>
            </a:r>
            <a:endParaRPr lang="en-US" dirty="0" smtClean="0"/>
          </a:p>
          <a:p>
            <a:pPr lvl="1"/>
            <a:r>
              <a:rPr lang="en-US" dirty="0" smtClean="0"/>
              <a:t>reference open data </a:t>
            </a:r>
          </a:p>
          <a:p>
            <a:pPr lvl="1"/>
            <a:r>
              <a:rPr lang="en-US" dirty="0" smtClean="0"/>
              <a:t>user data</a:t>
            </a:r>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40345456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27384"/>
            <a:ext cx="7344816" cy="850106"/>
          </a:xfrm>
        </p:spPr>
        <p:txBody>
          <a:bodyPr/>
          <a:lstStyle/>
          <a:p>
            <a:pPr algn="ctr"/>
            <a:r>
              <a:rPr lang="en-US" smtClean="0"/>
              <a:t>Community Requirements</a:t>
            </a:r>
            <a:endParaRPr lang="en-US"/>
          </a:p>
        </p:txBody>
      </p:sp>
      <p:sp>
        <p:nvSpPr>
          <p:cNvPr id="47" name="Prostokąt 46"/>
          <p:cNvSpPr/>
          <p:nvPr/>
        </p:nvSpPr>
        <p:spPr>
          <a:xfrm>
            <a:off x="1115616" y="1484784"/>
            <a:ext cx="5730054" cy="369332"/>
          </a:xfrm>
          <a:prstGeom prst="rect">
            <a:avLst/>
          </a:prstGeom>
        </p:spPr>
        <p:txBody>
          <a:bodyPr wrap="none">
            <a:spAutoFit/>
          </a:bodyPr>
          <a:lstStyle/>
          <a:p>
            <a:r>
              <a:rPr lang="en-US" smtClean="0">
                <a:solidFill>
                  <a:srgbClr val="4470AB"/>
                </a:solidFill>
              </a:rPr>
              <a:t>REQ1.   Publication of open research data based on policies</a:t>
            </a:r>
            <a:endParaRPr lang="en-US">
              <a:solidFill>
                <a:srgbClr val="4470AB"/>
              </a:solidFill>
            </a:endParaRPr>
          </a:p>
        </p:txBody>
      </p:sp>
      <p:sp>
        <p:nvSpPr>
          <p:cNvPr id="48" name="Prostokąt 47"/>
          <p:cNvSpPr/>
          <p:nvPr/>
        </p:nvSpPr>
        <p:spPr>
          <a:xfrm>
            <a:off x="395536" y="1556792"/>
            <a:ext cx="648072" cy="21602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0066B0"/>
              </a:solidFill>
            </a:endParaRPr>
          </a:p>
        </p:txBody>
      </p:sp>
      <p:sp>
        <p:nvSpPr>
          <p:cNvPr id="49" name="Prostokąt 48"/>
          <p:cNvSpPr/>
          <p:nvPr/>
        </p:nvSpPr>
        <p:spPr>
          <a:xfrm>
            <a:off x="1115616" y="1970838"/>
            <a:ext cx="7332356" cy="369332"/>
          </a:xfrm>
          <a:prstGeom prst="rect">
            <a:avLst/>
          </a:prstGeom>
        </p:spPr>
        <p:txBody>
          <a:bodyPr wrap="none">
            <a:spAutoFit/>
          </a:bodyPr>
          <a:lstStyle/>
          <a:p>
            <a:r>
              <a:rPr lang="en-US" smtClean="0">
                <a:solidFill>
                  <a:srgbClr val="4470AB"/>
                </a:solidFill>
              </a:rPr>
              <a:t>REQ2.   Make large data sets available without transferring them completely</a:t>
            </a:r>
            <a:endParaRPr lang="en-US">
              <a:solidFill>
                <a:srgbClr val="4470AB"/>
              </a:solidFill>
            </a:endParaRPr>
          </a:p>
        </p:txBody>
      </p:sp>
      <p:sp>
        <p:nvSpPr>
          <p:cNvPr id="50" name="Prostokąt 49"/>
          <p:cNvSpPr/>
          <p:nvPr/>
        </p:nvSpPr>
        <p:spPr>
          <a:xfrm>
            <a:off x="395536" y="2042846"/>
            <a:ext cx="648072" cy="21602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404040"/>
              </a:solidFill>
            </a:endParaRPr>
          </a:p>
        </p:txBody>
      </p:sp>
      <p:sp>
        <p:nvSpPr>
          <p:cNvPr id="51" name="Prostokąt 50"/>
          <p:cNvSpPr/>
          <p:nvPr/>
        </p:nvSpPr>
        <p:spPr>
          <a:xfrm>
            <a:off x="1115616" y="2456892"/>
            <a:ext cx="4263795" cy="369332"/>
          </a:xfrm>
          <a:prstGeom prst="rect">
            <a:avLst/>
          </a:prstGeom>
        </p:spPr>
        <p:txBody>
          <a:bodyPr wrap="none">
            <a:spAutoFit/>
          </a:bodyPr>
          <a:lstStyle/>
          <a:p>
            <a:r>
              <a:rPr lang="en-US" smtClean="0">
                <a:solidFill>
                  <a:srgbClr val="4470AB"/>
                </a:solidFill>
              </a:rPr>
              <a:t>REQ3.   Enabling complex metadata queries</a:t>
            </a:r>
            <a:endParaRPr lang="en-US">
              <a:solidFill>
                <a:srgbClr val="4470AB"/>
              </a:solidFill>
            </a:endParaRPr>
          </a:p>
        </p:txBody>
      </p:sp>
      <p:sp>
        <p:nvSpPr>
          <p:cNvPr id="52" name="Prostokąt 51"/>
          <p:cNvSpPr/>
          <p:nvPr/>
        </p:nvSpPr>
        <p:spPr>
          <a:xfrm>
            <a:off x="395536" y="2528900"/>
            <a:ext cx="648072" cy="216024"/>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0066B0"/>
              </a:solidFill>
            </a:endParaRPr>
          </a:p>
        </p:txBody>
      </p:sp>
      <p:sp>
        <p:nvSpPr>
          <p:cNvPr id="53" name="Prostokąt 52"/>
          <p:cNvSpPr/>
          <p:nvPr/>
        </p:nvSpPr>
        <p:spPr>
          <a:xfrm>
            <a:off x="1115616" y="2942946"/>
            <a:ext cx="8289449" cy="369332"/>
          </a:xfrm>
          <a:prstGeom prst="rect">
            <a:avLst/>
          </a:prstGeom>
        </p:spPr>
        <p:txBody>
          <a:bodyPr wrap="none">
            <a:spAutoFit/>
          </a:bodyPr>
          <a:lstStyle/>
          <a:p>
            <a:r>
              <a:rPr lang="en-US" smtClean="0">
                <a:solidFill>
                  <a:srgbClr val="4470AB"/>
                </a:solidFill>
              </a:rPr>
              <a:t>REQ4.   Integration of the open data access data management with community portals</a:t>
            </a:r>
            <a:endParaRPr lang="en-US">
              <a:solidFill>
                <a:srgbClr val="4470AB"/>
              </a:solidFill>
            </a:endParaRPr>
          </a:p>
        </p:txBody>
      </p:sp>
      <p:sp>
        <p:nvSpPr>
          <p:cNvPr id="54" name="Prostokąt 53"/>
          <p:cNvSpPr/>
          <p:nvPr/>
        </p:nvSpPr>
        <p:spPr>
          <a:xfrm>
            <a:off x="395536" y="3014954"/>
            <a:ext cx="648072" cy="216024"/>
          </a:xfrm>
          <a:prstGeom prst="rect">
            <a:avLst/>
          </a:prstGeom>
          <a:solidFill>
            <a:srgbClr val="5085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0066B0"/>
              </a:solidFill>
            </a:endParaRPr>
          </a:p>
        </p:txBody>
      </p:sp>
      <p:sp>
        <p:nvSpPr>
          <p:cNvPr id="55" name="Prostokąt 54"/>
          <p:cNvSpPr/>
          <p:nvPr/>
        </p:nvSpPr>
        <p:spPr>
          <a:xfrm>
            <a:off x="1115616" y="3429000"/>
            <a:ext cx="4535880" cy="369332"/>
          </a:xfrm>
          <a:prstGeom prst="rect">
            <a:avLst/>
          </a:prstGeom>
        </p:spPr>
        <p:txBody>
          <a:bodyPr wrap="none">
            <a:spAutoFit/>
          </a:bodyPr>
          <a:lstStyle/>
          <a:p>
            <a:r>
              <a:rPr lang="en-US" smtClean="0">
                <a:solidFill>
                  <a:srgbClr val="4470AB"/>
                </a:solidFill>
              </a:rPr>
              <a:t>REQ5.   Data identification, linking and citation</a:t>
            </a:r>
            <a:endParaRPr lang="en-US">
              <a:solidFill>
                <a:srgbClr val="4470AB"/>
              </a:solidFill>
            </a:endParaRPr>
          </a:p>
        </p:txBody>
      </p:sp>
      <p:sp>
        <p:nvSpPr>
          <p:cNvPr id="56" name="Prostokąt 55"/>
          <p:cNvSpPr/>
          <p:nvPr/>
        </p:nvSpPr>
        <p:spPr>
          <a:xfrm>
            <a:off x="395536" y="3501008"/>
            <a:ext cx="648072" cy="216024"/>
          </a:xfrm>
          <a:prstGeom prst="rect">
            <a:avLst/>
          </a:prstGeom>
          <a:solidFill>
            <a:srgbClr val="4470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0066B0"/>
              </a:solidFill>
            </a:endParaRPr>
          </a:p>
        </p:txBody>
      </p:sp>
      <p:sp>
        <p:nvSpPr>
          <p:cNvPr id="57" name="Prostokąt 56"/>
          <p:cNvSpPr/>
          <p:nvPr/>
        </p:nvSpPr>
        <p:spPr>
          <a:xfrm>
            <a:off x="1115616" y="3915054"/>
            <a:ext cx="7545655" cy="369332"/>
          </a:xfrm>
          <a:prstGeom prst="rect">
            <a:avLst/>
          </a:prstGeom>
        </p:spPr>
        <p:txBody>
          <a:bodyPr wrap="none">
            <a:spAutoFit/>
          </a:bodyPr>
          <a:lstStyle/>
          <a:p>
            <a:r>
              <a:rPr lang="en-US" smtClean="0">
                <a:solidFill>
                  <a:srgbClr val="4470AB"/>
                </a:solidFill>
              </a:rPr>
              <a:t>REQ6.   Enabling sharing of data between researchers under certain conditions</a:t>
            </a:r>
            <a:endParaRPr lang="en-US">
              <a:solidFill>
                <a:srgbClr val="4470AB"/>
              </a:solidFill>
            </a:endParaRPr>
          </a:p>
        </p:txBody>
      </p:sp>
      <p:sp>
        <p:nvSpPr>
          <p:cNvPr id="58" name="Prostokąt 57"/>
          <p:cNvSpPr/>
          <p:nvPr/>
        </p:nvSpPr>
        <p:spPr>
          <a:xfrm>
            <a:off x="395536" y="3987062"/>
            <a:ext cx="648072" cy="216024"/>
          </a:xfrm>
          <a:prstGeom prst="rect">
            <a:avLst/>
          </a:prstGeom>
          <a:solidFill>
            <a:srgbClr val="285F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0066B0"/>
              </a:solidFill>
            </a:endParaRPr>
          </a:p>
        </p:txBody>
      </p:sp>
      <p:sp>
        <p:nvSpPr>
          <p:cNvPr id="60" name="Prostokąt 59"/>
          <p:cNvSpPr/>
          <p:nvPr/>
        </p:nvSpPr>
        <p:spPr>
          <a:xfrm>
            <a:off x="1115616" y="4401108"/>
            <a:ext cx="5198859" cy="369332"/>
          </a:xfrm>
          <a:prstGeom prst="rect">
            <a:avLst/>
          </a:prstGeom>
        </p:spPr>
        <p:txBody>
          <a:bodyPr wrap="none">
            <a:spAutoFit/>
          </a:bodyPr>
          <a:lstStyle/>
          <a:p>
            <a:r>
              <a:rPr lang="en-US" smtClean="0">
                <a:solidFill>
                  <a:srgbClr val="4470AB"/>
                </a:solidFill>
              </a:rPr>
              <a:t>REQ7.   Sharing and accessing data across federations</a:t>
            </a:r>
            <a:endParaRPr lang="en-US">
              <a:solidFill>
                <a:srgbClr val="4470AB"/>
              </a:solidFill>
            </a:endParaRPr>
          </a:p>
        </p:txBody>
      </p:sp>
      <p:sp>
        <p:nvSpPr>
          <p:cNvPr id="61" name="Prostokąt 60"/>
          <p:cNvSpPr/>
          <p:nvPr/>
        </p:nvSpPr>
        <p:spPr>
          <a:xfrm>
            <a:off x="395536" y="4473116"/>
            <a:ext cx="648072" cy="216024"/>
          </a:xfrm>
          <a:prstGeom prst="rect">
            <a:avLst/>
          </a:prstGeom>
          <a:solidFill>
            <a:srgbClr val="2353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0066B0"/>
              </a:solidFill>
            </a:endParaRPr>
          </a:p>
        </p:txBody>
      </p:sp>
      <p:sp>
        <p:nvSpPr>
          <p:cNvPr id="62" name="Prostokąt 61"/>
          <p:cNvSpPr/>
          <p:nvPr/>
        </p:nvSpPr>
        <p:spPr>
          <a:xfrm>
            <a:off x="1115616" y="4887162"/>
            <a:ext cx="3630934" cy="369332"/>
          </a:xfrm>
          <a:prstGeom prst="rect">
            <a:avLst/>
          </a:prstGeom>
        </p:spPr>
        <p:txBody>
          <a:bodyPr wrap="none">
            <a:spAutoFit/>
          </a:bodyPr>
          <a:lstStyle/>
          <a:p>
            <a:r>
              <a:rPr lang="en-US" i="1" dirty="0" smtClean="0">
                <a:solidFill>
                  <a:srgbClr val="4470AB"/>
                </a:solidFill>
              </a:rPr>
              <a:t>REQ8.   Long term data preservation</a:t>
            </a:r>
            <a:endParaRPr lang="en-US" i="1" dirty="0">
              <a:solidFill>
                <a:srgbClr val="4470AB"/>
              </a:solidFill>
            </a:endParaRPr>
          </a:p>
        </p:txBody>
      </p:sp>
      <p:sp>
        <p:nvSpPr>
          <p:cNvPr id="63" name="Prostokąt 62"/>
          <p:cNvSpPr/>
          <p:nvPr/>
        </p:nvSpPr>
        <p:spPr>
          <a:xfrm>
            <a:off x="395536" y="4959170"/>
            <a:ext cx="648072" cy="216024"/>
          </a:xfrm>
          <a:prstGeom prst="rect">
            <a:avLst/>
          </a:prstGeom>
          <a:solidFill>
            <a:srgbClr val="1E47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0066B0"/>
              </a:solidFill>
            </a:endParaRPr>
          </a:p>
        </p:txBody>
      </p:sp>
      <p:sp>
        <p:nvSpPr>
          <p:cNvPr id="64" name="Prostokąt 63"/>
          <p:cNvSpPr/>
          <p:nvPr/>
        </p:nvSpPr>
        <p:spPr>
          <a:xfrm>
            <a:off x="1115616" y="5373216"/>
            <a:ext cx="2510686" cy="369332"/>
          </a:xfrm>
          <a:prstGeom prst="rect">
            <a:avLst/>
          </a:prstGeom>
        </p:spPr>
        <p:txBody>
          <a:bodyPr wrap="none">
            <a:spAutoFit/>
          </a:bodyPr>
          <a:lstStyle/>
          <a:p>
            <a:r>
              <a:rPr lang="en-US" smtClean="0">
                <a:solidFill>
                  <a:srgbClr val="4470AB"/>
                </a:solidFill>
              </a:rPr>
              <a:t>REQ9.   Data provenance</a:t>
            </a:r>
            <a:endParaRPr lang="en-US">
              <a:solidFill>
                <a:srgbClr val="4470AB"/>
              </a:solidFill>
            </a:endParaRPr>
          </a:p>
        </p:txBody>
      </p:sp>
      <p:sp>
        <p:nvSpPr>
          <p:cNvPr id="65" name="Prostokąt 64"/>
          <p:cNvSpPr/>
          <p:nvPr/>
        </p:nvSpPr>
        <p:spPr>
          <a:xfrm>
            <a:off x="395536" y="5445224"/>
            <a:ext cx="648072" cy="21602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a:solidFill>
                <a:srgbClr val="0066B0"/>
              </a:solidFill>
            </a:endParaRPr>
          </a:p>
        </p:txBody>
      </p:sp>
      <p:cxnSp>
        <p:nvCxnSpPr>
          <p:cNvPr id="4" name="Straight Connector 3"/>
          <p:cNvCxnSpPr/>
          <p:nvPr/>
        </p:nvCxnSpPr>
        <p:spPr>
          <a:xfrm>
            <a:off x="179512" y="5085184"/>
            <a:ext cx="4896544"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004048" y="4869160"/>
            <a:ext cx="4111084" cy="369332"/>
          </a:xfrm>
          <a:prstGeom prst="rect">
            <a:avLst/>
          </a:prstGeom>
          <a:noFill/>
        </p:spPr>
        <p:txBody>
          <a:bodyPr wrap="none" rtlCol="0">
            <a:spAutoFit/>
          </a:bodyPr>
          <a:lstStyle/>
          <a:p>
            <a:r>
              <a:rPr lang="en-US" i="1" dirty="0" smtClean="0">
                <a:solidFill>
                  <a:srgbClr val="FF0000"/>
                </a:solidFill>
              </a:rPr>
              <a:t>Plan to use external services (e.g. EUDAT)</a:t>
            </a:r>
            <a:endParaRPr lang="en-US" i="1" dirty="0">
              <a:solidFill>
                <a:srgbClr val="FF0000"/>
              </a:solidFill>
            </a:endParaRPr>
          </a:p>
        </p:txBody>
      </p:sp>
    </p:spTree>
    <p:extLst>
      <p:ext uri="{BB962C8B-B14F-4D97-AF65-F5344CB8AC3E}">
        <p14:creationId xmlns:p14="http://schemas.microsoft.com/office/powerpoint/2010/main" val="3231799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EGI Engage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 Engage powerpoint presentation v3.2</Template>
  <TotalTime>5568</TotalTime>
  <Words>3949</Words>
  <Application>Microsoft Macintosh PowerPoint</Application>
  <PresentationFormat>On-screen Show (4:3)</PresentationFormat>
  <Paragraphs>610</Paragraphs>
  <Slides>54</Slides>
  <Notes>54</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EGI Engage powerpoint presentation v3.2</vt:lpstr>
      <vt:lpstr>EGI Powerpoint Presentation (body)</vt:lpstr>
      <vt:lpstr>EGI Powerpoint Presentation (closing)</vt:lpstr>
      <vt:lpstr>WP4/JRA2 Development of EGI Technical Platforms</vt:lpstr>
      <vt:lpstr>Outline</vt:lpstr>
      <vt:lpstr>JRA2 (WP4) objectives</vt:lpstr>
      <vt:lpstr>Partners and effort</vt:lpstr>
      <vt:lpstr>WP Overview</vt:lpstr>
      <vt:lpstr>PowerPoint Presentation</vt:lpstr>
      <vt:lpstr>Task JRA2.1</vt:lpstr>
      <vt:lpstr>JRA2.1 Aim</vt:lpstr>
      <vt:lpstr>Community Requirements</vt:lpstr>
      <vt:lpstr>Open Data Platform architecture</vt:lpstr>
      <vt:lpstr>Open Data Platform Interactions</vt:lpstr>
      <vt:lpstr>Advanced metadata support</vt:lpstr>
      <vt:lpstr>DOI registration</vt:lpstr>
      <vt:lpstr>OAI-PMH interface</vt:lpstr>
      <vt:lpstr>EGI DataHub (https://datahub.egi.eu)</vt:lpstr>
      <vt:lpstr>EGI Federated Data Gateway</vt:lpstr>
      <vt:lpstr>Data intensive computing across multiple clouds</vt:lpstr>
      <vt:lpstr>Onedatify – legacy data access</vt:lpstr>
      <vt:lpstr>Preparation for production</vt:lpstr>
      <vt:lpstr>Task JRA2.2</vt:lpstr>
      <vt:lpstr>JRA2.2 Aim</vt:lpstr>
      <vt:lpstr>AppDB VMOps Dashboard</vt:lpstr>
      <vt:lpstr>OCCI Improvements</vt:lpstr>
      <vt:lpstr>VM Image synchronization tools</vt:lpstr>
      <vt:lpstr>Information System</vt:lpstr>
      <vt:lpstr>Accounting</vt:lpstr>
      <vt:lpstr>Authentication, authorization</vt:lpstr>
      <vt:lpstr>Task JRA2.3</vt:lpstr>
      <vt:lpstr>JRA2.3 Aim</vt:lpstr>
      <vt:lpstr>EGI-EUDAT integration use cases</vt:lpstr>
      <vt:lpstr>gCube/D4Scienceintegration</vt:lpstr>
      <vt:lpstr>gCube/D4Science exploitation</vt:lpstr>
      <vt:lpstr>CANFAR interoperability</vt:lpstr>
      <vt:lpstr>CANFAR interoperability ongoing work</vt:lpstr>
      <vt:lpstr>Architecture: IaaS Federation</vt:lpstr>
      <vt:lpstr>Task JRA2.4</vt:lpstr>
      <vt:lpstr>JRA2.4 Aim</vt:lpstr>
      <vt:lpstr>Accelerated computing in HTC</vt:lpstr>
      <vt:lpstr>Work done</vt:lpstr>
      <vt:lpstr>Summary</vt:lpstr>
      <vt:lpstr>Accelerated computing in Cloud</vt:lpstr>
      <vt:lpstr>IISAS-GPUCloud site</vt:lpstr>
      <vt:lpstr>IISAS-LXD site</vt:lpstr>
      <vt:lpstr>Information system</vt:lpstr>
      <vt:lpstr>Accounting</vt:lpstr>
      <vt:lpstr>Docker support</vt:lpstr>
      <vt:lpstr>Activities and Achievements</vt:lpstr>
      <vt:lpstr>PowerPoint Presentation</vt:lpstr>
      <vt:lpstr>Use of Resources  and Issues</vt:lpstr>
      <vt:lpstr>Resources and Issues</vt:lpstr>
      <vt:lpstr>Summary</vt:lpstr>
      <vt:lpstr>Summary</vt:lpstr>
      <vt:lpstr>Key exploitable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WPX [name]</dc:title>
  <dc:creator>Malgorzata Krakowian</dc:creator>
  <cp:lastModifiedBy>Matthew Viljoen</cp:lastModifiedBy>
  <cp:revision>286</cp:revision>
  <cp:lastPrinted>2017-10-10T07:01:35Z</cp:lastPrinted>
  <dcterms:created xsi:type="dcterms:W3CDTF">2016-02-16T14:19:42Z</dcterms:created>
  <dcterms:modified xsi:type="dcterms:W3CDTF">2017-10-11T09:14:27Z</dcterms:modified>
</cp:coreProperties>
</file>