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36"/>
  </p:notesMasterIdLst>
  <p:handoutMasterIdLst>
    <p:handoutMasterId r:id="rId37"/>
  </p:handoutMasterIdLst>
  <p:sldIdLst>
    <p:sldId id="280" r:id="rId4"/>
    <p:sldId id="291" r:id="rId5"/>
    <p:sldId id="298" r:id="rId6"/>
    <p:sldId id="312" r:id="rId7"/>
    <p:sldId id="338" r:id="rId8"/>
    <p:sldId id="311" r:id="rId9"/>
    <p:sldId id="299" r:id="rId10"/>
    <p:sldId id="313" r:id="rId11"/>
    <p:sldId id="321" r:id="rId12"/>
    <p:sldId id="332" r:id="rId13"/>
    <p:sldId id="314" r:id="rId14"/>
    <p:sldId id="322" r:id="rId15"/>
    <p:sldId id="315" r:id="rId16"/>
    <p:sldId id="329" r:id="rId17"/>
    <p:sldId id="326" r:id="rId18"/>
    <p:sldId id="325" r:id="rId19"/>
    <p:sldId id="317" r:id="rId20"/>
    <p:sldId id="339" r:id="rId21"/>
    <p:sldId id="323" r:id="rId22"/>
    <p:sldId id="343" r:id="rId23"/>
    <p:sldId id="340" r:id="rId24"/>
    <p:sldId id="341" r:id="rId25"/>
    <p:sldId id="344" r:id="rId26"/>
    <p:sldId id="345" r:id="rId27"/>
    <p:sldId id="333" r:id="rId28"/>
    <p:sldId id="327" r:id="rId29"/>
    <p:sldId id="300" r:id="rId30"/>
    <p:sldId id="328" r:id="rId31"/>
    <p:sldId id="309" r:id="rId32"/>
    <p:sldId id="297" r:id="rId33"/>
    <p:sldId id="310" r:id="rId34"/>
    <p:sldId id="284"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66D91-0535-EA48-A8C6-C076554800FC}">
          <p14:sldIdLst>
            <p14:sldId id="280"/>
          </p14:sldIdLst>
        </p14:section>
        <p14:section name="Outline" id="{C4F791CD-6DF6-5944-A62C-E0B733AA566F}">
          <p14:sldIdLst>
            <p14:sldId id="291"/>
          </p14:sldIdLst>
        </p14:section>
        <p14:section name="WP Overview" id="{C23872B5-543F-E84F-ADF0-679EA60AC528}">
          <p14:sldIdLst>
            <p14:sldId id="298"/>
            <p14:sldId id="312"/>
            <p14:sldId id="338"/>
            <p14:sldId id="311"/>
          </p14:sldIdLst>
        </p14:section>
        <p14:section name="Actiities and Achievements" id="{190E6E2D-E55C-D84B-AF8E-3E0D254F7DD8}">
          <p14:sldIdLst>
            <p14:sldId id="299"/>
            <p14:sldId id="313"/>
            <p14:sldId id="321"/>
            <p14:sldId id="332"/>
            <p14:sldId id="314"/>
            <p14:sldId id="322"/>
            <p14:sldId id="315"/>
            <p14:sldId id="329"/>
            <p14:sldId id="326"/>
            <p14:sldId id="325"/>
            <p14:sldId id="317"/>
            <p14:sldId id="339"/>
            <p14:sldId id="323"/>
            <p14:sldId id="343"/>
            <p14:sldId id="340"/>
            <p14:sldId id="341"/>
            <p14:sldId id="344"/>
            <p14:sldId id="345"/>
            <p14:sldId id="333"/>
            <p14:sldId id="327"/>
          </p14:sldIdLst>
        </p14:section>
        <p14:section name="Use of Resources and Issues" id="{7EA3962A-78DF-7D45-8881-970387419203}">
          <p14:sldIdLst>
            <p14:sldId id="300"/>
            <p14:sldId id="328"/>
          </p14:sldIdLst>
        </p14:section>
        <p14:section name="Summary" id="{2C9C992D-DEB3-8D47-B277-C554A479B1D2}">
          <p14:sldIdLst>
            <p14:sldId id="309"/>
            <p14:sldId id="297"/>
            <p14:sldId id="310"/>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91781" autoAdjust="0"/>
  </p:normalViewPr>
  <p:slideViewPr>
    <p:cSldViewPr showGuides="1">
      <p:cViewPr>
        <p:scale>
          <a:sx n="108" d="100"/>
          <a:sy n="108" d="100"/>
        </p:scale>
        <p:origin x="-157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Yannick:Downloads:Deliv%20and%20mile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annick:Downloads:Deliv%20and%20mile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rgelysipos:Downloads:CPUhou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rgelysipos:Downloads:UsersMetrics_v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ergelysipos:Downloads:UsersMetrics_v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ergelysipos:Desktop:UsersMetrics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Pt>
            <c:idx val="0"/>
            <c:bubble3D val="0"/>
            <c:explosion val="7"/>
          </c:dPt>
          <c:dPt>
            <c:idx val="1"/>
            <c:bubble3D val="0"/>
            <c:explosion val="7"/>
          </c:dPt>
          <c:dPt>
            <c:idx val="2"/>
            <c:bubble3D val="0"/>
            <c:explosion val="7"/>
          </c:dPt>
          <c:dPt>
            <c:idx val="3"/>
            <c:bubble3D val="0"/>
            <c:explosion val="7"/>
          </c:dPt>
          <c:dPt>
            <c:idx val="4"/>
            <c:bubble3D val="0"/>
            <c:explosion val="6"/>
          </c:dPt>
          <c:dPt>
            <c:idx val="5"/>
            <c:bubble3D val="0"/>
            <c:explosion val="14"/>
          </c:dPt>
          <c:dLbls>
            <c:dLbl>
              <c:idx val="2"/>
              <c:layout/>
              <c:tx>
                <c:rich>
                  <a:bodyPr/>
                  <a:lstStyle/>
                  <a:p>
                    <a:r>
                      <a:rPr lang="en-US" smtClean="0"/>
                      <a:t>JRA1</a:t>
                    </a:r>
                    <a:r>
                      <a:rPr lang="en-US"/>
                      <a:t>
</a:t>
                    </a:r>
                    <a:r>
                      <a:rPr lang="en-US" dirty="0"/>
                      <a:t>13%</a:t>
                    </a:r>
                  </a:p>
                </c:rich>
              </c:tx>
              <c:dLblPos val="outEnd"/>
              <c:showLegendKey val="0"/>
              <c:showVal val="1"/>
              <c:showCatName val="1"/>
              <c:showSerName val="0"/>
              <c:showPercent val="0"/>
              <c:showBubbleSize val="0"/>
              <c:separator>
</c:separator>
            </c:dLbl>
            <c:dLbl>
              <c:idx val="5"/>
              <c:layout>
                <c:manualLayout>
                  <c:x val="0.173885217761407"/>
                  <c:y val="0.0921930391572653"/>
                </c:manualLayout>
              </c:layout>
              <c:spPr/>
              <c:txPr>
                <a:bodyPr lIns="2">
                  <a:spAutoFit/>
                </a:bodyPr>
                <a:lstStyle/>
                <a:p>
                  <a:pPr>
                    <a:defRPr sz="2800" b="1" i="0" baseline="0">
                      <a:solidFill>
                        <a:schemeClr val="tx1"/>
                      </a:solidFill>
                    </a:defRPr>
                  </a:pPr>
                  <a:endParaRPr lang="en-US"/>
                </a:p>
              </c:txPr>
              <c:dLblPos val="bestFit"/>
              <c:showLegendKey val="0"/>
              <c:showVal val="1"/>
              <c:showCatName val="1"/>
              <c:showSerName val="0"/>
              <c:showPercent val="0"/>
              <c:showBubbleSize val="0"/>
              <c:separator>
</c:separator>
            </c:dLbl>
            <c:txPr>
              <a:bodyPr lIns="2">
                <a:spAutoFit/>
              </a:bodyPr>
              <a:lstStyle/>
              <a:p>
                <a:pPr>
                  <a:defRPr sz="1200" b="1" i="0" baseline="0"/>
                </a:pPr>
                <a:endParaRPr lang="en-US"/>
              </a:p>
            </c:txPr>
            <c:dLblPos val="outEnd"/>
            <c:showLegendKey val="0"/>
            <c:showVal val="1"/>
            <c:showCatName val="1"/>
            <c:showSerName val="0"/>
            <c:showPercent val="0"/>
            <c:showBubbleSize val="0"/>
            <c:separator>
</c:separator>
            <c:showLeaderLines val="1"/>
          </c:dLbls>
          <c:cat>
            <c:strRef>
              <c:f>Sheet3!$B$13:$B$18</c:f>
              <c:strCache>
                <c:ptCount val="6"/>
                <c:pt idx="0">
                  <c:v>NA1</c:v>
                </c:pt>
                <c:pt idx="1">
                  <c:v>NA2</c:v>
                </c:pt>
                <c:pt idx="2">
                  <c:v>JRA!</c:v>
                </c:pt>
                <c:pt idx="3">
                  <c:v>JRA2</c:v>
                </c:pt>
                <c:pt idx="4">
                  <c:v>SA1</c:v>
                </c:pt>
                <c:pt idx="5">
                  <c:v>SA2</c:v>
                </c:pt>
              </c:strCache>
            </c:strRef>
          </c:cat>
          <c:val>
            <c:numRef>
              <c:f>Sheet3!$C$13:$C$18</c:f>
              <c:numCache>
                <c:formatCode>0%</c:formatCode>
                <c:ptCount val="6"/>
                <c:pt idx="0">
                  <c:v>0.0823327615780446</c:v>
                </c:pt>
                <c:pt idx="1">
                  <c:v>0.170668953687822</c:v>
                </c:pt>
                <c:pt idx="2">
                  <c:v>0.131217838765009</c:v>
                </c:pt>
                <c:pt idx="3">
                  <c:v>0.133790737564322</c:v>
                </c:pt>
                <c:pt idx="4">
                  <c:v>0.0904802744425386</c:v>
                </c:pt>
                <c:pt idx="5">
                  <c:v>0.391509433962264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00752532398293963"/>
                  <c:y val="0.00105263157894737"/>
                </c:manualLayout>
              </c:layout>
              <c:dLblPos val="bestFit"/>
              <c:showLegendKey val="0"/>
              <c:showVal val="0"/>
              <c:showCatName val="1"/>
              <c:showSerName val="0"/>
              <c:showPercent val="1"/>
              <c:showBubbleSize val="0"/>
            </c:dLbl>
            <c:dLbl>
              <c:idx val="1"/>
              <c:layout>
                <c:manualLayout>
                  <c:x val="-0.00979269192913385"/>
                  <c:y val="-0.0114632407791131"/>
                </c:manualLayout>
              </c:layout>
              <c:dLblPos val="bestFit"/>
              <c:showLegendKey val="0"/>
              <c:showVal val="0"/>
              <c:showCatName val="1"/>
              <c:showSerName val="0"/>
              <c:showPercent val="1"/>
              <c:showBubbleSize val="0"/>
            </c:dLbl>
            <c:dLbl>
              <c:idx val="2"/>
              <c:layout>
                <c:manualLayout>
                  <c:x val="-0.010574967191601"/>
                  <c:y val="-0.000165437215084957"/>
                </c:manualLayout>
              </c:layout>
              <c:dLblPos val="bestFit"/>
              <c:showLegendKey val="0"/>
              <c:showVal val="0"/>
              <c:showCatName val="1"/>
              <c:showSerName val="0"/>
              <c:showPercent val="1"/>
              <c:showBubbleSize val="0"/>
            </c:dLbl>
            <c:dLbl>
              <c:idx val="3"/>
              <c:layout>
                <c:manualLayout>
                  <c:x val="-0.000146920111548556"/>
                  <c:y val="-0.0647764608371322"/>
                </c:manualLayout>
              </c:layout>
              <c:dLblPos val="bestFit"/>
              <c:showLegendKey val="0"/>
              <c:showVal val="0"/>
              <c:showCatName val="1"/>
              <c:showSerName val="0"/>
              <c:showPercent val="1"/>
              <c:showBubbleSize val="0"/>
            </c:dLbl>
            <c:dLbl>
              <c:idx val="4"/>
              <c:layout>
                <c:manualLayout>
                  <c:x val="0.0185381807742782"/>
                  <c:y val="-0.0240527144633237"/>
                </c:manualLayout>
              </c:layout>
              <c:dLblPos val="bestFit"/>
              <c:showLegendKey val="0"/>
              <c:showVal val="0"/>
              <c:showCatName val="1"/>
              <c:showSerName val="0"/>
              <c:showPercent val="1"/>
              <c:showBubbleSize val="0"/>
            </c:dLbl>
            <c:dLbl>
              <c:idx val="5"/>
              <c:layout>
                <c:manualLayout>
                  <c:x val="-0.00131254101049869"/>
                  <c:y val="-0.0248905097389142"/>
                </c:manualLayout>
              </c:layout>
              <c:dLblPos val="bestFit"/>
              <c:showLegendKey val="0"/>
              <c:showVal val="0"/>
              <c:showCatName val="1"/>
              <c:showSerName val="0"/>
              <c:showPercent val="1"/>
              <c:showBubbleSize val="0"/>
            </c:dLbl>
            <c:dLbl>
              <c:idx val="6"/>
              <c:layout>
                <c:manualLayout>
                  <c:x val="0.00240998195538058"/>
                  <c:y val="0.0128053046000829"/>
                </c:manualLayout>
              </c:layout>
              <c:dLblPos val="bestFit"/>
              <c:showLegendKey val="0"/>
              <c:showVal val="0"/>
              <c:showCatName val="1"/>
              <c:showSerName val="0"/>
              <c:showPercent val="1"/>
              <c:showBubbleSize val="0"/>
            </c:dLbl>
            <c:dLbl>
              <c:idx val="8"/>
              <c:layout>
                <c:manualLayout>
                  <c:x val="0.0186508571194226"/>
                  <c:y val="-0.0387196021549938"/>
                </c:manualLayout>
              </c:layout>
              <c:dLblPos val="bestFit"/>
              <c:showLegendKey val="0"/>
              <c:showVal val="0"/>
              <c:showCatName val="1"/>
              <c:showSerName val="0"/>
              <c:showPercent val="1"/>
              <c:showBubbleSize val="0"/>
            </c:dLbl>
            <c:dLbl>
              <c:idx val="9"/>
              <c:layout>
                <c:manualLayout>
                  <c:x val="0.0537323654855643"/>
                  <c:y val="0.0"/>
                </c:manualLayout>
              </c:layout>
              <c:tx>
                <c:rich>
                  <a:bodyPr/>
                  <a:lstStyle/>
                  <a:p>
                    <a:r>
                      <a:rPr lang="en-US" dirty="0"/>
                      <a:t>SA2.10
13</a:t>
                    </a:r>
                    <a:r>
                      <a:rPr lang="en-US" dirty="0" smtClean="0"/>
                      <a:t>% (AP)</a:t>
                    </a:r>
                    <a:endParaRPr lang="en-US" dirty="0"/>
                  </a:p>
                </c:rich>
              </c:tx>
              <c:dLblPos val="bestFit"/>
              <c:showLegendKey val="0"/>
              <c:showVal val="0"/>
              <c:showCatName val="1"/>
              <c:showSerName val="0"/>
              <c:showPercent val="1"/>
              <c:showBubbleSize val="0"/>
            </c:dLbl>
            <c:txPr>
              <a:bodyPr/>
              <a:lstStyle/>
              <a:p>
                <a:pPr>
                  <a:defRPr sz="1200" b="1" i="0" baseline="0"/>
                </a:pPr>
                <a:endParaRPr lang="en-US"/>
              </a:p>
            </c:txPr>
            <c:dLblPos val="bestFit"/>
            <c:showLegendKey val="0"/>
            <c:showVal val="0"/>
            <c:showCatName val="1"/>
            <c:showSerName val="0"/>
            <c:showPercent val="1"/>
            <c:showBubbleSize val="0"/>
            <c:showLeaderLines val="1"/>
          </c:dLbls>
          <c:cat>
            <c:strRef>
              <c:f>Sheet3!$M$63:$M$72</c:f>
              <c:strCache>
                <c:ptCount val="10"/>
                <c:pt idx="0">
                  <c:v>SA2.1</c:v>
                </c:pt>
                <c:pt idx="1">
                  <c:v>SA2.2</c:v>
                </c:pt>
                <c:pt idx="2">
                  <c:v>SA2.3</c:v>
                </c:pt>
                <c:pt idx="3">
                  <c:v>SA2.4</c:v>
                </c:pt>
                <c:pt idx="4">
                  <c:v>SA2.5</c:v>
                </c:pt>
                <c:pt idx="5">
                  <c:v>SA2.6</c:v>
                </c:pt>
                <c:pt idx="6">
                  <c:v>SA2.7</c:v>
                </c:pt>
                <c:pt idx="7">
                  <c:v>SA2.8</c:v>
                </c:pt>
                <c:pt idx="8">
                  <c:v>SA2.9</c:v>
                </c:pt>
                <c:pt idx="9">
                  <c:v>SA2.10</c:v>
                </c:pt>
              </c:strCache>
            </c:strRef>
          </c:cat>
          <c:val>
            <c:numRef>
              <c:f>Sheet3!$N$63:$N$72</c:f>
              <c:numCache>
                <c:formatCode>General</c:formatCode>
                <c:ptCount val="10"/>
                <c:pt idx="0">
                  <c:v>37.0</c:v>
                </c:pt>
                <c:pt idx="1">
                  <c:v>48.0</c:v>
                </c:pt>
                <c:pt idx="2">
                  <c:v>36.5</c:v>
                </c:pt>
                <c:pt idx="3">
                  <c:v>29.0</c:v>
                </c:pt>
                <c:pt idx="4">
                  <c:v>59.5</c:v>
                </c:pt>
                <c:pt idx="5">
                  <c:v>62.5</c:v>
                </c:pt>
                <c:pt idx="6">
                  <c:v>60.0</c:v>
                </c:pt>
                <c:pt idx="7">
                  <c:v>28.0</c:v>
                </c:pt>
                <c:pt idx="8">
                  <c:v>30.5</c:v>
                </c:pt>
                <c:pt idx="9">
                  <c:v>60.0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46546337257033"/>
          <c:y val="0.0347394060592594"/>
          <c:w val="0.628074131251678"/>
          <c:h val="0.801326367777318"/>
        </c:manualLayout>
      </c:layout>
      <c:lineChart>
        <c:grouping val="standard"/>
        <c:varyColors val="0"/>
        <c:ser>
          <c:idx val="1"/>
          <c:order val="0"/>
          <c:tx>
            <c:strRef>
              <c:f>'Cloud CPU usage'!$A$2</c:f>
              <c:strCache>
                <c:ptCount val="1"/>
                <c:pt idx="0">
                  <c:v>Engineering and Technology                                                                                                                                                                                                                                     </c:v>
                </c:pt>
              </c:strCache>
            </c:strRef>
          </c:tx>
          <c:marker>
            <c:symbol val="none"/>
          </c:marker>
          <c:cat>
            <c:strRef>
              <c:f>'Cloud CPU usage'!$B$1:$K$1</c:f>
              <c:strCache>
                <c:ptCount val="10"/>
                <c:pt idx="0">
                  <c:v>March 2015 -May 2015</c:v>
                </c:pt>
                <c:pt idx="1">
                  <c:v>June 2015 - Aug 2015</c:v>
                </c:pt>
                <c:pt idx="2">
                  <c:v>Sept 2015 - Nov 2015</c:v>
                </c:pt>
                <c:pt idx="3">
                  <c:v>Dec. 2015 - Feb. 2016</c:v>
                </c:pt>
                <c:pt idx="4">
                  <c:v>March 2016 - May 2016</c:v>
                </c:pt>
                <c:pt idx="5">
                  <c:v>June 2016 - Aug 2016</c:v>
                </c:pt>
                <c:pt idx="6">
                  <c:v>Sept 2016 - Nov 2016</c:v>
                </c:pt>
                <c:pt idx="7">
                  <c:v>Dec. 2016 - Feb. 2017</c:v>
                </c:pt>
                <c:pt idx="8">
                  <c:v>March 2017 - May 2017</c:v>
                </c:pt>
                <c:pt idx="9">
                  <c:v>June 2017 - Aug. 2017</c:v>
                </c:pt>
              </c:strCache>
            </c:strRef>
          </c:cat>
          <c:val>
            <c:numRef>
              <c:f>'Cloud CPU usage'!$B$2:$K$2</c:f>
              <c:numCache>
                <c:formatCode>General</c:formatCode>
                <c:ptCount val="10"/>
                <c:pt idx="0">
                  <c:v>0.0</c:v>
                </c:pt>
                <c:pt idx="1">
                  <c:v>0.0</c:v>
                </c:pt>
                <c:pt idx="2">
                  <c:v>0.0</c:v>
                </c:pt>
                <c:pt idx="3">
                  <c:v>9809.0</c:v>
                </c:pt>
                <c:pt idx="4">
                  <c:v>3922.0</c:v>
                </c:pt>
                <c:pt idx="5">
                  <c:v>6513.0</c:v>
                </c:pt>
                <c:pt idx="6">
                  <c:v>17011.0</c:v>
                </c:pt>
                <c:pt idx="7">
                  <c:v>791.0</c:v>
                </c:pt>
                <c:pt idx="8">
                  <c:v>90711.0</c:v>
                </c:pt>
                <c:pt idx="9">
                  <c:v>382162.0</c:v>
                </c:pt>
              </c:numCache>
            </c:numRef>
          </c:val>
          <c:smooth val="0"/>
        </c:ser>
        <c:ser>
          <c:idx val="2"/>
          <c:order val="1"/>
          <c:tx>
            <c:strRef>
              <c:f>'Cloud CPU usage'!$A$3</c:f>
              <c:strCache>
                <c:ptCount val="1"/>
                <c:pt idx="0">
                  <c:v>Medical and Health Sciences                                                                                                                                                                                                                                    </c:v>
                </c:pt>
              </c:strCache>
            </c:strRef>
          </c:tx>
          <c:marker>
            <c:symbol val="none"/>
          </c:marker>
          <c:cat>
            <c:strRef>
              <c:f>'Cloud CPU usage'!$B$1:$K$1</c:f>
              <c:strCache>
                <c:ptCount val="10"/>
                <c:pt idx="0">
                  <c:v>March 2015 -May 2015</c:v>
                </c:pt>
                <c:pt idx="1">
                  <c:v>June 2015 - Aug 2015</c:v>
                </c:pt>
                <c:pt idx="2">
                  <c:v>Sept 2015 - Nov 2015</c:v>
                </c:pt>
                <c:pt idx="3">
                  <c:v>Dec. 2015 - Feb. 2016</c:v>
                </c:pt>
                <c:pt idx="4">
                  <c:v>March 2016 - May 2016</c:v>
                </c:pt>
                <c:pt idx="5">
                  <c:v>June 2016 - Aug 2016</c:v>
                </c:pt>
                <c:pt idx="6">
                  <c:v>Sept 2016 - Nov 2016</c:v>
                </c:pt>
                <c:pt idx="7">
                  <c:v>Dec. 2016 - Feb. 2017</c:v>
                </c:pt>
                <c:pt idx="8">
                  <c:v>March 2017 - May 2017</c:v>
                </c:pt>
                <c:pt idx="9">
                  <c:v>June 2017 - Aug. 2017</c:v>
                </c:pt>
              </c:strCache>
            </c:strRef>
          </c:cat>
          <c:val>
            <c:numRef>
              <c:f>'Cloud CPU usage'!$B$3:$K$3</c:f>
              <c:numCache>
                <c:formatCode>General</c:formatCode>
                <c:ptCount val="10"/>
                <c:pt idx="0">
                  <c:v>0.0</c:v>
                </c:pt>
                <c:pt idx="1">
                  <c:v>0.0</c:v>
                </c:pt>
                <c:pt idx="2">
                  <c:v>0.0</c:v>
                </c:pt>
                <c:pt idx="3">
                  <c:v>4189.0</c:v>
                </c:pt>
                <c:pt idx="4">
                  <c:v>12.0</c:v>
                </c:pt>
                <c:pt idx="5">
                  <c:v>1137.0</c:v>
                </c:pt>
                <c:pt idx="6">
                  <c:v>11263.0</c:v>
                </c:pt>
                <c:pt idx="7">
                  <c:v>2633.0</c:v>
                </c:pt>
                <c:pt idx="8">
                  <c:v>50522.0</c:v>
                </c:pt>
                <c:pt idx="9">
                  <c:v>4379.0</c:v>
                </c:pt>
              </c:numCache>
            </c:numRef>
          </c:val>
          <c:smooth val="0"/>
        </c:ser>
        <c:ser>
          <c:idx val="3"/>
          <c:order val="2"/>
          <c:tx>
            <c:strRef>
              <c:f>'Cloud CPU usage'!$A$4</c:f>
              <c:strCache>
                <c:ptCount val="1"/>
                <c:pt idx="0">
                  <c:v>Natural Sciences                                                                                                                                                                                                                                               </c:v>
                </c:pt>
              </c:strCache>
            </c:strRef>
          </c:tx>
          <c:marker>
            <c:symbol val="none"/>
          </c:marker>
          <c:cat>
            <c:strRef>
              <c:f>'Cloud CPU usage'!$B$1:$K$1</c:f>
              <c:strCache>
                <c:ptCount val="10"/>
                <c:pt idx="0">
                  <c:v>March 2015 -May 2015</c:v>
                </c:pt>
                <c:pt idx="1">
                  <c:v>June 2015 - Aug 2015</c:v>
                </c:pt>
                <c:pt idx="2">
                  <c:v>Sept 2015 - Nov 2015</c:v>
                </c:pt>
                <c:pt idx="3">
                  <c:v>Dec. 2015 - Feb. 2016</c:v>
                </c:pt>
                <c:pt idx="4">
                  <c:v>March 2016 - May 2016</c:v>
                </c:pt>
                <c:pt idx="5">
                  <c:v>June 2016 - Aug 2016</c:v>
                </c:pt>
                <c:pt idx="6">
                  <c:v>Sept 2016 - Nov 2016</c:v>
                </c:pt>
                <c:pt idx="7">
                  <c:v>Dec. 2016 - Feb. 2017</c:v>
                </c:pt>
                <c:pt idx="8">
                  <c:v>March 2017 - May 2017</c:v>
                </c:pt>
                <c:pt idx="9">
                  <c:v>June 2017 - Aug. 2017</c:v>
                </c:pt>
              </c:strCache>
            </c:strRef>
          </c:cat>
          <c:val>
            <c:numRef>
              <c:f>'Cloud CPU usage'!$B$4:$K$4</c:f>
              <c:numCache>
                <c:formatCode>General</c:formatCode>
                <c:ptCount val="10"/>
                <c:pt idx="0">
                  <c:v>832971.0</c:v>
                </c:pt>
                <c:pt idx="1">
                  <c:v>3.664104E6</c:v>
                </c:pt>
                <c:pt idx="2">
                  <c:v>737225.0</c:v>
                </c:pt>
                <c:pt idx="3">
                  <c:v>1.386334E6</c:v>
                </c:pt>
                <c:pt idx="4">
                  <c:v>553274.0</c:v>
                </c:pt>
                <c:pt idx="5">
                  <c:v>477098.0</c:v>
                </c:pt>
                <c:pt idx="6">
                  <c:v>1.841458E6</c:v>
                </c:pt>
                <c:pt idx="7">
                  <c:v>664782.0</c:v>
                </c:pt>
                <c:pt idx="8">
                  <c:v>891349.0</c:v>
                </c:pt>
                <c:pt idx="9">
                  <c:v>671242.0</c:v>
                </c:pt>
              </c:numCache>
            </c:numRef>
          </c:val>
          <c:smooth val="0"/>
        </c:ser>
        <c:ser>
          <c:idx val="4"/>
          <c:order val="3"/>
          <c:tx>
            <c:strRef>
              <c:f>'Cloud CPU usage'!$A$5</c:f>
              <c:strCache>
                <c:ptCount val="1"/>
                <c:pt idx="0">
                  <c:v>Humanities</c:v>
                </c:pt>
              </c:strCache>
            </c:strRef>
          </c:tx>
          <c:marker>
            <c:symbol val="none"/>
          </c:marker>
          <c:cat>
            <c:strRef>
              <c:f>'Cloud CPU usage'!$B$1:$K$1</c:f>
              <c:strCache>
                <c:ptCount val="10"/>
                <c:pt idx="0">
                  <c:v>March 2015 -May 2015</c:v>
                </c:pt>
                <c:pt idx="1">
                  <c:v>June 2015 - Aug 2015</c:v>
                </c:pt>
                <c:pt idx="2">
                  <c:v>Sept 2015 - Nov 2015</c:v>
                </c:pt>
                <c:pt idx="3">
                  <c:v>Dec. 2015 - Feb. 2016</c:v>
                </c:pt>
                <c:pt idx="4">
                  <c:v>March 2016 - May 2016</c:v>
                </c:pt>
                <c:pt idx="5">
                  <c:v>June 2016 - Aug 2016</c:v>
                </c:pt>
                <c:pt idx="6">
                  <c:v>Sept 2016 - Nov 2016</c:v>
                </c:pt>
                <c:pt idx="7">
                  <c:v>Dec. 2016 - Feb. 2017</c:v>
                </c:pt>
                <c:pt idx="8">
                  <c:v>March 2017 - May 2017</c:v>
                </c:pt>
                <c:pt idx="9">
                  <c:v>June 2017 - Aug. 2017</c:v>
                </c:pt>
              </c:strCache>
            </c:strRef>
          </c:cat>
          <c:val>
            <c:numRef>
              <c:f>'Cloud CPU usage'!$B$5:$K$5</c:f>
              <c:numCache>
                <c:formatCode>General</c:formatCode>
                <c:ptCount val="10"/>
                <c:pt idx="0">
                  <c:v>0.0</c:v>
                </c:pt>
                <c:pt idx="1">
                  <c:v>0.0</c:v>
                </c:pt>
                <c:pt idx="2">
                  <c:v>0.0</c:v>
                </c:pt>
                <c:pt idx="3">
                  <c:v>1.286939E6</c:v>
                </c:pt>
                <c:pt idx="4">
                  <c:v>0.0</c:v>
                </c:pt>
                <c:pt idx="5">
                  <c:v>0.0</c:v>
                </c:pt>
                <c:pt idx="6">
                  <c:v>846048.0</c:v>
                </c:pt>
                <c:pt idx="7">
                  <c:v>349617.0</c:v>
                </c:pt>
                <c:pt idx="8">
                  <c:v>282496.0</c:v>
                </c:pt>
                <c:pt idx="9">
                  <c:v>278933.0</c:v>
                </c:pt>
              </c:numCache>
            </c:numRef>
          </c:val>
          <c:smooth val="0"/>
        </c:ser>
        <c:ser>
          <c:idx val="5"/>
          <c:order val="4"/>
          <c:tx>
            <c:strRef>
              <c:f>'Cloud CPU usage'!$A$6</c:f>
              <c:strCache>
                <c:ptCount val="1"/>
                <c:pt idx="0">
                  <c:v>Support Activities                                                                                                                                                                                                                                             </c:v>
                </c:pt>
              </c:strCache>
            </c:strRef>
          </c:tx>
          <c:marker>
            <c:symbol val="none"/>
          </c:marker>
          <c:cat>
            <c:strRef>
              <c:f>'Cloud CPU usage'!$B$1:$K$1</c:f>
              <c:strCache>
                <c:ptCount val="10"/>
                <c:pt idx="0">
                  <c:v>March 2015 -May 2015</c:v>
                </c:pt>
                <c:pt idx="1">
                  <c:v>June 2015 - Aug 2015</c:v>
                </c:pt>
                <c:pt idx="2">
                  <c:v>Sept 2015 - Nov 2015</c:v>
                </c:pt>
                <c:pt idx="3">
                  <c:v>Dec. 2015 - Feb. 2016</c:v>
                </c:pt>
                <c:pt idx="4">
                  <c:v>March 2016 - May 2016</c:v>
                </c:pt>
                <c:pt idx="5">
                  <c:v>June 2016 - Aug 2016</c:v>
                </c:pt>
                <c:pt idx="6">
                  <c:v>Sept 2016 - Nov 2016</c:v>
                </c:pt>
                <c:pt idx="7">
                  <c:v>Dec. 2016 - Feb. 2017</c:v>
                </c:pt>
                <c:pt idx="8">
                  <c:v>March 2017 - May 2017</c:v>
                </c:pt>
                <c:pt idx="9">
                  <c:v>June 2017 - Aug. 2017</c:v>
                </c:pt>
              </c:strCache>
            </c:strRef>
          </c:cat>
          <c:val>
            <c:numRef>
              <c:f>'Cloud CPU usage'!$B$6:$K$6</c:f>
              <c:numCache>
                <c:formatCode>General</c:formatCode>
                <c:ptCount val="10"/>
                <c:pt idx="0">
                  <c:v>630588.0</c:v>
                </c:pt>
                <c:pt idx="1">
                  <c:v>309773.0</c:v>
                </c:pt>
                <c:pt idx="2">
                  <c:v>1.473333E6</c:v>
                </c:pt>
                <c:pt idx="3">
                  <c:v>2.469586E6</c:v>
                </c:pt>
                <c:pt idx="4">
                  <c:v>1.123675E6</c:v>
                </c:pt>
                <c:pt idx="5">
                  <c:v>1.37006E6</c:v>
                </c:pt>
                <c:pt idx="6">
                  <c:v>2.360878E6</c:v>
                </c:pt>
                <c:pt idx="7">
                  <c:v>1.783652E6</c:v>
                </c:pt>
                <c:pt idx="8">
                  <c:v>1.286873E6</c:v>
                </c:pt>
                <c:pt idx="9">
                  <c:v>1.293146E6</c:v>
                </c:pt>
              </c:numCache>
            </c:numRef>
          </c:val>
          <c:smooth val="0"/>
        </c:ser>
        <c:ser>
          <c:idx val="0"/>
          <c:order val="5"/>
          <c:tx>
            <c:strRef>
              <c:f>'Cloud CPU usage'!$A$7</c:f>
              <c:strCache>
                <c:ptCount val="1"/>
                <c:pt idx="0">
                  <c:v>Total</c:v>
                </c:pt>
              </c:strCache>
            </c:strRef>
          </c:tx>
          <c:marker>
            <c:symbol val="none"/>
          </c:marker>
          <c:cat>
            <c:strRef>
              <c:f>'Cloud CPU usage'!$B$1:$K$1</c:f>
              <c:strCache>
                <c:ptCount val="10"/>
                <c:pt idx="0">
                  <c:v>March 2015 -May 2015</c:v>
                </c:pt>
                <c:pt idx="1">
                  <c:v>June 2015 - Aug 2015</c:v>
                </c:pt>
                <c:pt idx="2">
                  <c:v>Sept 2015 - Nov 2015</c:v>
                </c:pt>
                <c:pt idx="3">
                  <c:v>Dec. 2015 - Feb. 2016</c:v>
                </c:pt>
                <c:pt idx="4">
                  <c:v>March 2016 - May 2016</c:v>
                </c:pt>
                <c:pt idx="5">
                  <c:v>June 2016 - Aug 2016</c:v>
                </c:pt>
                <c:pt idx="6">
                  <c:v>Sept 2016 - Nov 2016</c:v>
                </c:pt>
                <c:pt idx="7">
                  <c:v>Dec. 2016 - Feb. 2017</c:v>
                </c:pt>
                <c:pt idx="8">
                  <c:v>March 2017 - May 2017</c:v>
                </c:pt>
                <c:pt idx="9">
                  <c:v>June 2017 - Aug. 2017</c:v>
                </c:pt>
              </c:strCache>
            </c:strRef>
          </c:cat>
          <c:val>
            <c:numRef>
              <c:f>'Cloud CPU usage'!$B$7:$K$7</c:f>
              <c:numCache>
                <c:formatCode>General</c:formatCode>
                <c:ptCount val="10"/>
                <c:pt idx="0">
                  <c:v>1.463559E6</c:v>
                </c:pt>
                <c:pt idx="1">
                  <c:v>3.973877E6</c:v>
                </c:pt>
                <c:pt idx="2">
                  <c:v>2.210558E6</c:v>
                </c:pt>
                <c:pt idx="3">
                  <c:v>5.156857E6</c:v>
                </c:pt>
                <c:pt idx="4">
                  <c:v>1.680883E6</c:v>
                </c:pt>
                <c:pt idx="5">
                  <c:v>1.854808E6</c:v>
                </c:pt>
                <c:pt idx="6">
                  <c:v>5.076658E6</c:v>
                </c:pt>
                <c:pt idx="7">
                  <c:v>2.801475E6</c:v>
                </c:pt>
                <c:pt idx="8">
                  <c:v>2.601951E6</c:v>
                </c:pt>
                <c:pt idx="9">
                  <c:v>2.629862E6</c:v>
                </c:pt>
              </c:numCache>
            </c:numRef>
          </c:val>
          <c:smooth val="0"/>
        </c:ser>
        <c:dLbls>
          <c:showLegendKey val="0"/>
          <c:showVal val="0"/>
          <c:showCatName val="0"/>
          <c:showSerName val="0"/>
          <c:showPercent val="0"/>
          <c:showBubbleSize val="0"/>
        </c:dLbls>
        <c:marker val="1"/>
        <c:smooth val="0"/>
        <c:axId val="-2023441176"/>
        <c:axId val="-2014277720"/>
      </c:lineChart>
      <c:catAx>
        <c:axId val="-2023441176"/>
        <c:scaling>
          <c:orientation val="minMax"/>
        </c:scaling>
        <c:delete val="0"/>
        <c:axPos val="b"/>
        <c:majorTickMark val="out"/>
        <c:minorTickMark val="none"/>
        <c:tickLblPos val="nextTo"/>
        <c:crossAx val="-2014277720"/>
        <c:crosses val="autoZero"/>
        <c:auto val="1"/>
        <c:lblAlgn val="ctr"/>
        <c:lblOffset val="100"/>
        <c:noMultiLvlLbl val="0"/>
      </c:catAx>
      <c:valAx>
        <c:axId val="-2014277720"/>
        <c:scaling>
          <c:orientation val="minMax"/>
          <c:max val="6.0E6"/>
        </c:scaling>
        <c:delete val="0"/>
        <c:axPos val="l"/>
        <c:majorGridlines/>
        <c:numFmt formatCode="General" sourceLinked="1"/>
        <c:majorTickMark val="out"/>
        <c:minorTickMark val="none"/>
        <c:tickLblPos val="nextTo"/>
        <c:crossAx val="-2023441176"/>
        <c:crosses val="autoZero"/>
        <c:crossBetween val="between"/>
      </c:valAx>
    </c:plotArea>
    <c:legend>
      <c:legendPos val="r"/>
      <c:layout>
        <c:manualLayout>
          <c:xMode val="edge"/>
          <c:yMode val="edge"/>
          <c:x val="0.718596054916952"/>
          <c:y val="0.288226602768043"/>
          <c:w val="0.277076502372256"/>
          <c:h val="0.32200083829069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'CPU usage'!$A$2</c:f>
              <c:strCache>
                <c:ptCount val="1"/>
                <c:pt idx="0">
                  <c:v>Agricultural Sciences                                                                                                                                                                                                                                          </c:v>
                </c:pt>
              </c:strCache>
            </c:strRef>
          </c:tx>
          <c:marker>
            <c:symbol val="none"/>
          </c:marker>
          <c:cat>
            <c:strRef>
              <c:f>'CPU usage'!$B$1:$F$1</c:f>
              <c:strCache>
                <c:ptCount val="5"/>
                <c:pt idx="0">
                  <c:v>March 2015 -Aug 2015</c:v>
                </c:pt>
                <c:pt idx="1">
                  <c:v>Sept 2015 - Feb 2016</c:v>
                </c:pt>
                <c:pt idx="2">
                  <c:v>March 2016 - Aug. 2016</c:v>
                </c:pt>
                <c:pt idx="3">
                  <c:v>Sept. 2016 - Feb. 2017</c:v>
                </c:pt>
                <c:pt idx="4">
                  <c:v>March 2017 - Aug. 2017</c:v>
                </c:pt>
              </c:strCache>
            </c:strRef>
          </c:cat>
          <c:val>
            <c:numRef>
              <c:f>'CPU usage'!$B$2:$F$2</c:f>
              <c:numCache>
                <c:formatCode>#,##0_);[Red]\(#,##0\)</c:formatCode>
                <c:ptCount val="5"/>
                <c:pt idx="0">
                  <c:v>1791.0</c:v>
                </c:pt>
                <c:pt idx="1">
                  <c:v>1537.0</c:v>
                </c:pt>
                <c:pt idx="2">
                  <c:v>0.0</c:v>
                </c:pt>
                <c:pt idx="3">
                  <c:v>0.0</c:v>
                </c:pt>
                <c:pt idx="4">
                  <c:v>0.0</c:v>
                </c:pt>
              </c:numCache>
            </c:numRef>
          </c:val>
          <c:smooth val="0"/>
        </c:ser>
        <c:ser>
          <c:idx val="1"/>
          <c:order val="1"/>
          <c:tx>
            <c:strRef>
              <c:f>'CPU usage'!$A$3</c:f>
              <c:strCache>
                <c:ptCount val="1"/>
                <c:pt idx="0">
                  <c:v>Engineering and Technology                                                                                                                                                                                                                                     </c:v>
                </c:pt>
              </c:strCache>
            </c:strRef>
          </c:tx>
          <c:marker>
            <c:symbol val="none"/>
          </c:marker>
          <c:cat>
            <c:strRef>
              <c:f>'CPU usage'!$B$1:$F$1</c:f>
              <c:strCache>
                <c:ptCount val="5"/>
                <c:pt idx="0">
                  <c:v>March 2015 -Aug 2015</c:v>
                </c:pt>
                <c:pt idx="1">
                  <c:v>Sept 2015 - Feb 2016</c:v>
                </c:pt>
                <c:pt idx="2">
                  <c:v>March 2016 - Aug. 2016</c:v>
                </c:pt>
                <c:pt idx="3">
                  <c:v>Sept. 2016 - Feb. 2017</c:v>
                </c:pt>
                <c:pt idx="4">
                  <c:v>March 2017 - Aug. 2017</c:v>
                </c:pt>
              </c:strCache>
            </c:strRef>
          </c:cat>
          <c:val>
            <c:numRef>
              <c:f>'CPU usage'!$B$3:$F$3</c:f>
              <c:numCache>
                <c:formatCode>#,##0_);[Red]\(#,##0\)</c:formatCode>
                <c:ptCount val="5"/>
                <c:pt idx="0">
                  <c:v>9.390762E6</c:v>
                </c:pt>
                <c:pt idx="1">
                  <c:v>4.250435E6</c:v>
                </c:pt>
                <c:pt idx="2">
                  <c:v>9.295283E6</c:v>
                </c:pt>
                <c:pt idx="3">
                  <c:v>1.130791E6</c:v>
                </c:pt>
                <c:pt idx="4">
                  <c:v>3.748445E6</c:v>
                </c:pt>
              </c:numCache>
            </c:numRef>
          </c:val>
          <c:smooth val="0"/>
        </c:ser>
        <c:ser>
          <c:idx val="2"/>
          <c:order val="2"/>
          <c:tx>
            <c:strRef>
              <c:f>'CPU usage'!$A$4</c:f>
              <c:strCache>
                <c:ptCount val="1"/>
                <c:pt idx="0">
                  <c:v>Medical and Health Sciences                                                                                                                                                                                                                                    </c:v>
                </c:pt>
              </c:strCache>
            </c:strRef>
          </c:tx>
          <c:marker>
            <c:symbol val="none"/>
          </c:marker>
          <c:cat>
            <c:strRef>
              <c:f>'CPU usage'!$B$1:$F$1</c:f>
              <c:strCache>
                <c:ptCount val="5"/>
                <c:pt idx="0">
                  <c:v>March 2015 -Aug 2015</c:v>
                </c:pt>
                <c:pt idx="1">
                  <c:v>Sept 2015 - Feb 2016</c:v>
                </c:pt>
                <c:pt idx="2">
                  <c:v>March 2016 - Aug. 2016</c:v>
                </c:pt>
                <c:pt idx="3">
                  <c:v>Sept. 2016 - Feb. 2017</c:v>
                </c:pt>
                <c:pt idx="4">
                  <c:v>March 2017 - Aug. 2017</c:v>
                </c:pt>
              </c:strCache>
            </c:strRef>
          </c:cat>
          <c:val>
            <c:numRef>
              <c:f>'CPU usage'!$B$4:$F$4</c:f>
              <c:numCache>
                <c:formatCode>#,##0_);[Red]\(#,##0\)</c:formatCode>
                <c:ptCount val="5"/>
                <c:pt idx="0">
                  <c:v>1.69683039E8</c:v>
                </c:pt>
                <c:pt idx="1">
                  <c:v>6.4526056E7</c:v>
                </c:pt>
                <c:pt idx="2">
                  <c:v>7.9198693E7</c:v>
                </c:pt>
                <c:pt idx="3">
                  <c:v>3.0750532E7</c:v>
                </c:pt>
                <c:pt idx="4">
                  <c:v>6.2957867E7</c:v>
                </c:pt>
              </c:numCache>
            </c:numRef>
          </c:val>
          <c:smooth val="0"/>
        </c:ser>
        <c:ser>
          <c:idx val="3"/>
          <c:order val="3"/>
          <c:tx>
            <c:strRef>
              <c:f>'CPU usage'!$A$5</c:f>
              <c:strCache>
                <c:ptCount val="1"/>
                <c:pt idx="0">
                  <c:v>Natural Sciences                                                                                                                                                                                                                                               </c:v>
                </c:pt>
              </c:strCache>
            </c:strRef>
          </c:tx>
          <c:marker>
            <c:symbol val="none"/>
          </c:marker>
          <c:cat>
            <c:strRef>
              <c:f>'CPU usage'!$B$1:$F$1</c:f>
              <c:strCache>
                <c:ptCount val="5"/>
                <c:pt idx="0">
                  <c:v>March 2015 -Aug 2015</c:v>
                </c:pt>
                <c:pt idx="1">
                  <c:v>Sept 2015 - Feb 2016</c:v>
                </c:pt>
                <c:pt idx="2">
                  <c:v>March 2016 - Aug. 2016</c:v>
                </c:pt>
                <c:pt idx="3">
                  <c:v>Sept. 2016 - Feb. 2017</c:v>
                </c:pt>
                <c:pt idx="4">
                  <c:v>March 2017 - Aug. 2017</c:v>
                </c:pt>
              </c:strCache>
            </c:strRef>
          </c:cat>
          <c:val>
            <c:numRef>
              <c:f>'CPU usage'!$B$5:$F$5</c:f>
              <c:numCache>
                <c:formatCode>#,##0_);[Red]\(#,##0\)</c:formatCode>
                <c:ptCount val="5"/>
                <c:pt idx="0">
                  <c:v>1.0164267498E10</c:v>
                </c:pt>
                <c:pt idx="1">
                  <c:v>1.1156485109E10</c:v>
                </c:pt>
                <c:pt idx="2">
                  <c:v>1.2453144134E10</c:v>
                </c:pt>
                <c:pt idx="3">
                  <c:v>1.4621579713E10</c:v>
                </c:pt>
                <c:pt idx="4">
                  <c:v>1.6490934072E10</c:v>
                </c:pt>
              </c:numCache>
            </c:numRef>
          </c:val>
          <c:smooth val="0"/>
        </c:ser>
        <c:ser>
          <c:idx val="4"/>
          <c:order val="4"/>
          <c:tx>
            <c:strRef>
              <c:f>'CPU usage'!$A$6</c:f>
              <c:strCache>
                <c:ptCount val="1"/>
                <c:pt idx="0">
                  <c:v>Support Activities                                                                                                                                                                                                                                             </c:v>
                </c:pt>
              </c:strCache>
            </c:strRef>
          </c:tx>
          <c:marker>
            <c:symbol val="none"/>
          </c:marker>
          <c:cat>
            <c:strRef>
              <c:f>'CPU usage'!$B$1:$F$1</c:f>
              <c:strCache>
                <c:ptCount val="5"/>
                <c:pt idx="0">
                  <c:v>March 2015 -Aug 2015</c:v>
                </c:pt>
                <c:pt idx="1">
                  <c:v>Sept 2015 - Feb 2016</c:v>
                </c:pt>
                <c:pt idx="2">
                  <c:v>March 2016 - Aug. 2016</c:v>
                </c:pt>
                <c:pt idx="3">
                  <c:v>Sept. 2016 - Feb. 2017</c:v>
                </c:pt>
                <c:pt idx="4">
                  <c:v>March 2017 - Aug. 2017</c:v>
                </c:pt>
              </c:strCache>
            </c:strRef>
          </c:cat>
          <c:val>
            <c:numRef>
              <c:f>'CPU usage'!$B$6:$F$6</c:f>
              <c:numCache>
                <c:formatCode>#,##0_);[Red]\(#,##0\)</c:formatCode>
                <c:ptCount val="5"/>
                <c:pt idx="0">
                  <c:v>7.2751843E7</c:v>
                </c:pt>
                <c:pt idx="1">
                  <c:v>9.5999074E7</c:v>
                </c:pt>
                <c:pt idx="2">
                  <c:v>9.4229057E7</c:v>
                </c:pt>
                <c:pt idx="3">
                  <c:v>2.0115107E7</c:v>
                </c:pt>
                <c:pt idx="4">
                  <c:v>3.3757416E7</c:v>
                </c:pt>
              </c:numCache>
            </c:numRef>
          </c:val>
          <c:smooth val="0"/>
        </c:ser>
        <c:ser>
          <c:idx val="5"/>
          <c:order val="5"/>
          <c:tx>
            <c:strRef>
              <c:f>'CPU usage'!$A$7</c:f>
              <c:strCache>
                <c:ptCount val="1"/>
                <c:pt idx="0">
                  <c:v>Other                                                                                                                                                                                                                                                          </c:v>
                </c:pt>
              </c:strCache>
            </c:strRef>
          </c:tx>
          <c:marker>
            <c:symbol val="none"/>
          </c:marker>
          <c:cat>
            <c:strRef>
              <c:f>'CPU usage'!$B$1:$F$1</c:f>
              <c:strCache>
                <c:ptCount val="5"/>
                <c:pt idx="0">
                  <c:v>March 2015 -Aug 2015</c:v>
                </c:pt>
                <c:pt idx="1">
                  <c:v>Sept 2015 - Feb 2016</c:v>
                </c:pt>
                <c:pt idx="2">
                  <c:v>March 2016 - Aug. 2016</c:v>
                </c:pt>
                <c:pt idx="3">
                  <c:v>Sept. 2016 - Feb. 2017</c:v>
                </c:pt>
                <c:pt idx="4">
                  <c:v>March 2017 - Aug. 2017</c:v>
                </c:pt>
              </c:strCache>
            </c:strRef>
          </c:cat>
          <c:val>
            <c:numRef>
              <c:f>'CPU usage'!$B$7:$F$7</c:f>
              <c:numCache>
                <c:formatCode>#,##0_);[Red]\(#,##0\)</c:formatCode>
                <c:ptCount val="5"/>
                <c:pt idx="0">
                  <c:v>5.1478671E7</c:v>
                </c:pt>
                <c:pt idx="1">
                  <c:v>2.5514501E7</c:v>
                </c:pt>
                <c:pt idx="2">
                  <c:v>8.618415E6</c:v>
                </c:pt>
                <c:pt idx="3">
                  <c:v>9.350096E6</c:v>
                </c:pt>
                <c:pt idx="4">
                  <c:v>1.3689228E7</c:v>
                </c:pt>
              </c:numCache>
            </c:numRef>
          </c:val>
          <c:smooth val="0"/>
        </c:ser>
        <c:dLbls>
          <c:showLegendKey val="0"/>
          <c:showVal val="0"/>
          <c:showCatName val="0"/>
          <c:showSerName val="0"/>
          <c:showPercent val="0"/>
          <c:showBubbleSize val="0"/>
        </c:dLbls>
        <c:marker val="1"/>
        <c:smooth val="0"/>
        <c:axId val="1760542504"/>
        <c:axId val="1764865288"/>
      </c:lineChart>
      <c:catAx>
        <c:axId val="1760542504"/>
        <c:scaling>
          <c:orientation val="minMax"/>
        </c:scaling>
        <c:delete val="0"/>
        <c:axPos val="b"/>
        <c:majorTickMark val="out"/>
        <c:minorTickMark val="none"/>
        <c:tickLblPos val="nextTo"/>
        <c:crossAx val="1764865288"/>
        <c:crosses val="autoZero"/>
        <c:auto val="1"/>
        <c:lblAlgn val="ctr"/>
        <c:lblOffset val="100"/>
        <c:noMultiLvlLbl val="0"/>
      </c:catAx>
      <c:valAx>
        <c:axId val="1764865288"/>
        <c:scaling>
          <c:orientation val="minMax"/>
        </c:scaling>
        <c:delete val="0"/>
        <c:axPos val="l"/>
        <c:majorGridlines/>
        <c:numFmt formatCode="#,##0_);[Red]\(#,##0\)" sourceLinked="1"/>
        <c:majorTickMark val="out"/>
        <c:minorTickMark val="none"/>
        <c:tickLblPos val="nextTo"/>
        <c:crossAx val="1760542504"/>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'CPU usage'!$A$16</c:f>
              <c:strCache>
                <c:ptCount val="1"/>
                <c:pt idx="0">
                  <c:v>Agricultural Sciences                                                                                                                                                                                                                                          </c:v>
                </c:pt>
              </c:strCache>
            </c:strRef>
          </c:tx>
          <c:marker>
            <c:symbol val="none"/>
          </c:marker>
          <c:cat>
            <c:strRef>
              <c:f>'CPU usage'!$B$15:$F$15</c:f>
              <c:strCache>
                <c:ptCount val="5"/>
                <c:pt idx="0">
                  <c:v>March 2015 -Aug 2015</c:v>
                </c:pt>
                <c:pt idx="1">
                  <c:v>Sept 2015 - Feb 2016</c:v>
                </c:pt>
                <c:pt idx="2">
                  <c:v>March 2016 - Aug. 2016</c:v>
                </c:pt>
                <c:pt idx="3">
                  <c:v>Sept. 2016 - Feb. 2017</c:v>
                </c:pt>
                <c:pt idx="4">
                  <c:v>March 2017 - Aug. 2017</c:v>
                </c:pt>
              </c:strCache>
            </c:strRef>
          </c:cat>
          <c:val>
            <c:numRef>
              <c:f>'CPU usage'!$B$16:$F$16</c:f>
              <c:numCache>
                <c:formatCode>#,##0_);[Red]\(#,##0\)</c:formatCode>
                <c:ptCount val="5"/>
                <c:pt idx="0">
                  <c:v>1791.0</c:v>
                </c:pt>
                <c:pt idx="1">
                  <c:v>1537.0</c:v>
                </c:pt>
                <c:pt idx="2">
                  <c:v>0.0</c:v>
                </c:pt>
                <c:pt idx="3">
                  <c:v>0.0</c:v>
                </c:pt>
                <c:pt idx="4">
                  <c:v>0.0</c:v>
                </c:pt>
              </c:numCache>
            </c:numRef>
          </c:val>
          <c:smooth val="0"/>
        </c:ser>
        <c:ser>
          <c:idx val="1"/>
          <c:order val="1"/>
          <c:tx>
            <c:strRef>
              <c:f>'CPU usage'!$A$17</c:f>
              <c:strCache>
                <c:ptCount val="1"/>
                <c:pt idx="0">
                  <c:v>Engineering and Technology                                                                                                                                                                                                                                     </c:v>
                </c:pt>
              </c:strCache>
            </c:strRef>
          </c:tx>
          <c:marker>
            <c:symbol val="none"/>
          </c:marker>
          <c:cat>
            <c:strRef>
              <c:f>'CPU usage'!$B$15:$F$15</c:f>
              <c:strCache>
                <c:ptCount val="5"/>
                <c:pt idx="0">
                  <c:v>March 2015 -Aug 2015</c:v>
                </c:pt>
                <c:pt idx="1">
                  <c:v>Sept 2015 - Feb 2016</c:v>
                </c:pt>
                <c:pt idx="2">
                  <c:v>March 2016 - Aug. 2016</c:v>
                </c:pt>
                <c:pt idx="3">
                  <c:v>Sept. 2016 - Feb. 2017</c:v>
                </c:pt>
                <c:pt idx="4">
                  <c:v>March 2017 - Aug. 2017</c:v>
                </c:pt>
              </c:strCache>
            </c:strRef>
          </c:cat>
          <c:val>
            <c:numRef>
              <c:f>'CPU usage'!$B$17:$F$17</c:f>
              <c:numCache>
                <c:formatCode>#,##0_);[Red]\(#,##0\)</c:formatCode>
                <c:ptCount val="5"/>
                <c:pt idx="0">
                  <c:v>9.390762E6</c:v>
                </c:pt>
                <c:pt idx="1">
                  <c:v>4.250435E6</c:v>
                </c:pt>
                <c:pt idx="2">
                  <c:v>9.295283E6</c:v>
                </c:pt>
                <c:pt idx="3">
                  <c:v>1.130791E6</c:v>
                </c:pt>
                <c:pt idx="4">
                  <c:v>3.748445E6</c:v>
                </c:pt>
              </c:numCache>
            </c:numRef>
          </c:val>
          <c:smooth val="0"/>
        </c:ser>
        <c:ser>
          <c:idx val="2"/>
          <c:order val="2"/>
          <c:tx>
            <c:strRef>
              <c:f>'CPU usage'!$A$18</c:f>
              <c:strCache>
                <c:ptCount val="1"/>
                <c:pt idx="0">
                  <c:v>Medical and Health Sciences                                                                                                                                                                                                                                    </c:v>
                </c:pt>
              </c:strCache>
            </c:strRef>
          </c:tx>
          <c:marker>
            <c:symbol val="none"/>
          </c:marker>
          <c:cat>
            <c:strRef>
              <c:f>'CPU usage'!$B$15:$F$15</c:f>
              <c:strCache>
                <c:ptCount val="5"/>
                <c:pt idx="0">
                  <c:v>March 2015 -Aug 2015</c:v>
                </c:pt>
                <c:pt idx="1">
                  <c:v>Sept 2015 - Feb 2016</c:v>
                </c:pt>
                <c:pt idx="2">
                  <c:v>March 2016 - Aug. 2016</c:v>
                </c:pt>
                <c:pt idx="3">
                  <c:v>Sept. 2016 - Feb. 2017</c:v>
                </c:pt>
                <c:pt idx="4">
                  <c:v>March 2017 - Aug. 2017</c:v>
                </c:pt>
              </c:strCache>
            </c:strRef>
          </c:cat>
          <c:val>
            <c:numRef>
              <c:f>'CPU usage'!$B$18:$F$18</c:f>
              <c:numCache>
                <c:formatCode>#,##0_);[Red]\(#,##0\)</c:formatCode>
                <c:ptCount val="5"/>
                <c:pt idx="0">
                  <c:v>1.69683039E8</c:v>
                </c:pt>
                <c:pt idx="1">
                  <c:v>6.4526056E7</c:v>
                </c:pt>
                <c:pt idx="2">
                  <c:v>7.9198693E7</c:v>
                </c:pt>
                <c:pt idx="3">
                  <c:v>3.0750532E7</c:v>
                </c:pt>
                <c:pt idx="4">
                  <c:v>6.2957867E7</c:v>
                </c:pt>
              </c:numCache>
            </c:numRef>
          </c:val>
          <c:smooth val="0"/>
        </c:ser>
        <c:ser>
          <c:idx val="3"/>
          <c:order val="3"/>
          <c:tx>
            <c:strRef>
              <c:f>'CPU usage'!$A$19</c:f>
              <c:strCache>
                <c:ptCount val="1"/>
                <c:pt idx="0">
                  <c:v>Natural Sciences  (*)                                                                                                                                                                                                                                          </c:v>
                </c:pt>
              </c:strCache>
            </c:strRef>
          </c:tx>
          <c:marker>
            <c:symbol val="none"/>
          </c:marker>
          <c:cat>
            <c:strRef>
              <c:f>'CPU usage'!$B$15:$F$15</c:f>
              <c:strCache>
                <c:ptCount val="5"/>
                <c:pt idx="0">
                  <c:v>March 2015 -Aug 2015</c:v>
                </c:pt>
                <c:pt idx="1">
                  <c:v>Sept 2015 - Feb 2016</c:v>
                </c:pt>
                <c:pt idx="2">
                  <c:v>March 2016 - Aug. 2016</c:v>
                </c:pt>
                <c:pt idx="3">
                  <c:v>Sept. 2016 - Feb. 2017</c:v>
                </c:pt>
                <c:pt idx="4">
                  <c:v>March 2017 - Aug. 2017</c:v>
                </c:pt>
              </c:strCache>
            </c:strRef>
          </c:cat>
          <c:val>
            <c:numRef>
              <c:f>'CPU usage'!$B$19:$F$19</c:f>
              <c:numCache>
                <c:formatCode>#,##0_);[Red]\(#,##0\)</c:formatCode>
                <c:ptCount val="5"/>
                <c:pt idx="0">
                  <c:v>5.4508947E7</c:v>
                </c:pt>
                <c:pt idx="1">
                  <c:v>5.8134951E7</c:v>
                </c:pt>
                <c:pt idx="2">
                  <c:v>1.12212045E8</c:v>
                </c:pt>
                <c:pt idx="3">
                  <c:v>5.807338E7</c:v>
                </c:pt>
                <c:pt idx="4">
                  <c:v>5.0976726E7</c:v>
                </c:pt>
              </c:numCache>
            </c:numRef>
          </c:val>
          <c:smooth val="0"/>
        </c:ser>
        <c:ser>
          <c:idx val="4"/>
          <c:order val="4"/>
          <c:tx>
            <c:strRef>
              <c:f>'CPU usage'!$A$20</c:f>
              <c:strCache>
                <c:ptCount val="1"/>
                <c:pt idx="0">
                  <c:v>Support Activities                                                                                                                                                                                                                                             </c:v>
                </c:pt>
              </c:strCache>
            </c:strRef>
          </c:tx>
          <c:marker>
            <c:symbol val="none"/>
          </c:marker>
          <c:cat>
            <c:strRef>
              <c:f>'CPU usage'!$B$15:$F$15</c:f>
              <c:strCache>
                <c:ptCount val="5"/>
                <c:pt idx="0">
                  <c:v>March 2015 -Aug 2015</c:v>
                </c:pt>
                <c:pt idx="1">
                  <c:v>Sept 2015 - Feb 2016</c:v>
                </c:pt>
                <c:pt idx="2">
                  <c:v>March 2016 - Aug. 2016</c:v>
                </c:pt>
                <c:pt idx="3">
                  <c:v>Sept. 2016 - Feb. 2017</c:v>
                </c:pt>
                <c:pt idx="4">
                  <c:v>March 2017 - Aug. 2017</c:v>
                </c:pt>
              </c:strCache>
            </c:strRef>
          </c:cat>
          <c:val>
            <c:numRef>
              <c:f>'CPU usage'!$B$20:$F$20</c:f>
              <c:numCache>
                <c:formatCode>#,##0_);[Red]\(#,##0\)</c:formatCode>
                <c:ptCount val="5"/>
                <c:pt idx="0">
                  <c:v>7.2751843E7</c:v>
                </c:pt>
                <c:pt idx="1">
                  <c:v>9.5999074E7</c:v>
                </c:pt>
                <c:pt idx="2">
                  <c:v>9.4229057E7</c:v>
                </c:pt>
                <c:pt idx="3">
                  <c:v>2.0115107E7</c:v>
                </c:pt>
                <c:pt idx="4">
                  <c:v>3.3757416E7</c:v>
                </c:pt>
              </c:numCache>
            </c:numRef>
          </c:val>
          <c:smooth val="0"/>
        </c:ser>
        <c:dLbls>
          <c:showLegendKey val="0"/>
          <c:showVal val="0"/>
          <c:showCatName val="0"/>
          <c:showSerName val="0"/>
          <c:showPercent val="0"/>
          <c:showBubbleSize val="0"/>
        </c:dLbls>
        <c:marker val="1"/>
        <c:smooth val="0"/>
        <c:axId val="-2103495000"/>
        <c:axId val="-2030011928"/>
      </c:lineChart>
      <c:catAx>
        <c:axId val="-2103495000"/>
        <c:scaling>
          <c:orientation val="minMax"/>
        </c:scaling>
        <c:delete val="0"/>
        <c:axPos val="b"/>
        <c:majorTickMark val="out"/>
        <c:minorTickMark val="none"/>
        <c:tickLblPos val="nextTo"/>
        <c:crossAx val="-2030011928"/>
        <c:crosses val="autoZero"/>
        <c:auto val="1"/>
        <c:lblAlgn val="ctr"/>
        <c:lblOffset val="100"/>
        <c:noMultiLvlLbl val="0"/>
      </c:catAx>
      <c:valAx>
        <c:axId val="-2030011928"/>
        <c:scaling>
          <c:orientation val="minMax"/>
        </c:scaling>
        <c:delete val="0"/>
        <c:axPos val="l"/>
        <c:majorGridlines/>
        <c:numFmt formatCode="#,##0_);[Red]\(#,##0\)" sourceLinked="1"/>
        <c:majorTickMark val="out"/>
        <c:minorTickMark val="none"/>
        <c:tickLblPos val="nextTo"/>
        <c:crossAx val="-2103495000"/>
        <c:crosses val="autoZero"/>
        <c:crossBetween val="between"/>
      </c:valAx>
    </c:plotArea>
    <c:legend>
      <c:legendPos val="r"/>
      <c:layout>
        <c:manualLayout>
          <c:xMode val="edge"/>
          <c:yMode val="edge"/>
          <c:x val="0.65625"/>
          <c:y val="0.313578127667796"/>
          <c:w val="0.273773474362298"/>
          <c:h val="0.553925929905785"/>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'Personal cert users'!$A$18</c:f>
              <c:strCache>
                <c:ptCount val="1"/>
                <c:pt idx="0">
                  <c:v>Biological Sciences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users'!$B$18:$G$18</c:f>
              <c:numCache>
                <c:formatCode>General</c:formatCode>
                <c:ptCount val="6"/>
                <c:pt idx="0">
                  <c:v>1058.0</c:v>
                </c:pt>
                <c:pt idx="1">
                  <c:v>1123.0</c:v>
                </c:pt>
                <c:pt idx="2">
                  <c:v>1097.0</c:v>
                </c:pt>
                <c:pt idx="3">
                  <c:v>1119.0</c:v>
                </c:pt>
                <c:pt idx="4">
                  <c:v>743.0</c:v>
                </c:pt>
                <c:pt idx="5">
                  <c:v>755.0</c:v>
                </c:pt>
              </c:numCache>
            </c:numRef>
          </c:val>
          <c:smooth val="0"/>
        </c:ser>
        <c:ser>
          <c:idx val="1"/>
          <c:order val="1"/>
          <c:tx>
            <c:strRef>
              <c:f>'Personal cert users'!$A$19</c:f>
              <c:strCache>
                <c:ptCount val="1"/>
                <c:pt idx="0">
                  <c:v>Chemical Sciences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users'!$B$19:$G$19</c:f>
              <c:numCache>
                <c:formatCode>General</c:formatCode>
                <c:ptCount val="6"/>
                <c:pt idx="0">
                  <c:v>1571.0</c:v>
                </c:pt>
                <c:pt idx="1">
                  <c:v>1589.0</c:v>
                </c:pt>
                <c:pt idx="2">
                  <c:v>1573.0</c:v>
                </c:pt>
                <c:pt idx="3">
                  <c:v>1576.0</c:v>
                </c:pt>
                <c:pt idx="4">
                  <c:v>1151.0</c:v>
                </c:pt>
                <c:pt idx="5">
                  <c:v>1169.0</c:v>
                </c:pt>
              </c:numCache>
            </c:numRef>
          </c:val>
          <c:smooth val="0"/>
        </c:ser>
        <c:ser>
          <c:idx val="2"/>
          <c:order val="2"/>
          <c:tx>
            <c:strRef>
              <c:f>'Personal cert users'!$A$20</c:f>
              <c:strCache>
                <c:ptCount val="1"/>
                <c:pt idx="0">
                  <c:v>Computer Sciences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users'!$B$20:$G$20</c:f>
              <c:numCache>
                <c:formatCode>General</c:formatCode>
                <c:ptCount val="6"/>
                <c:pt idx="0">
                  <c:v>341.0</c:v>
                </c:pt>
                <c:pt idx="1">
                  <c:v>341.0</c:v>
                </c:pt>
                <c:pt idx="2">
                  <c:v>346.0</c:v>
                </c:pt>
                <c:pt idx="3">
                  <c:v>347.0</c:v>
                </c:pt>
                <c:pt idx="4">
                  <c:v>353.0</c:v>
                </c:pt>
                <c:pt idx="5">
                  <c:v>351.0</c:v>
                </c:pt>
              </c:numCache>
            </c:numRef>
          </c:val>
          <c:smooth val="0"/>
        </c:ser>
        <c:ser>
          <c:idx val="3"/>
          <c:order val="3"/>
          <c:tx>
            <c:strRef>
              <c:f>'Personal cert users'!$A$21</c:f>
              <c:strCache>
                <c:ptCount val="1"/>
                <c:pt idx="0">
                  <c:v>Earth Sciences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users'!$B$21:$G$21</c:f>
              <c:numCache>
                <c:formatCode>General</c:formatCode>
                <c:ptCount val="6"/>
                <c:pt idx="0">
                  <c:v>465.0</c:v>
                </c:pt>
                <c:pt idx="1">
                  <c:v>476.0</c:v>
                </c:pt>
                <c:pt idx="2">
                  <c:v>481.0</c:v>
                </c:pt>
                <c:pt idx="3">
                  <c:v>467.0</c:v>
                </c:pt>
                <c:pt idx="4">
                  <c:v>444.0</c:v>
                </c:pt>
                <c:pt idx="5">
                  <c:v>403.0</c:v>
                </c:pt>
              </c:numCache>
            </c:numRef>
          </c:val>
          <c:smooth val="0"/>
        </c:ser>
        <c:ser>
          <c:idx val="4"/>
          <c:order val="4"/>
          <c:tx>
            <c:strRef>
              <c:f>'Personal cert users'!$A$22</c:f>
              <c:strCache>
                <c:ptCount val="1"/>
                <c:pt idx="0">
                  <c:v>Information Sciences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users'!$B$22:$G$22</c:f>
              <c:numCache>
                <c:formatCode>General</c:formatCode>
                <c:ptCount val="6"/>
                <c:pt idx="0">
                  <c:v>134.0</c:v>
                </c:pt>
                <c:pt idx="1">
                  <c:v>135.0</c:v>
                </c:pt>
                <c:pt idx="2">
                  <c:v>143.0</c:v>
                </c:pt>
                <c:pt idx="3">
                  <c:v>163.0</c:v>
                </c:pt>
                <c:pt idx="4">
                  <c:v>169.0</c:v>
                </c:pt>
                <c:pt idx="5">
                  <c:v>169.0</c:v>
                </c:pt>
              </c:numCache>
            </c:numRef>
          </c:val>
          <c:smooth val="0"/>
        </c:ser>
        <c:ser>
          <c:idx val="5"/>
          <c:order val="5"/>
          <c:tx>
            <c:strRef>
              <c:f>'Personal cert users'!$A$23</c:f>
              <c:strCache>
                <c:ptCount val="1"/>
                <c:pt idx="0">
                  <c:v>Mathematics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users'!$B$23:$G$23</c:f>
              <c:numCache>
                <c:formatCode>General</c:formatCode>
                <c:ptCount val="6"/>
                <c:pt idx="0">
                  <c:v>115.0</c:v>
                </c:pt>
                <c:pt idx="1">
                  <c:v>115.0</c:v>
                </c:pt>
                <c:pt idx="2">
                  <c:v>120.0</c:v>
                </c:pt>
                <c:pt idx="3">
                  <c:v>121.0</c:v>
                </c:pt>
                <c:pt idx="4">
                  <c:v>123.0</c:v>
                </c:pt>
                <c:pt idx="5">
                  <c:v>123.0</c:v>
                </c:pt>
              </c:numCache>
            </c:numRef>
          </c:val>
          <c:smooth val="0"/>
        </c:ser>
        <c:ser>
          <c:idx val="6"/>
          <c:order val="6"/>
          <c:tx>
            <c:strRef>
              <c:f>'Personal cert users'!$A$24</c:f>
              <c:strCache>
                <c:ptCount val="1"/>
                <c:pt idx="0">
                  <c:v>Physical Sciences</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users'!$B$24:$G$24</c:f>
              <c:numCache>
                <c:formatCode>General</c:formatCode>
                <c:ptCount val="6"/>
                <c:pt idx="0">
                  <c:v>11171.0</c:v>
                </c:pt>
                <c:pt idx="1">
                  <c:v>17148.0</c:v>
                </c:pt>
                <c:pt idx="2">
                  <c:v>20017.0</c:v>
                </c:pt>
                <c:pt idx="3">
                  <c:v>21947.0</c:v>
                </c:pt>
                <c:pt idx="4">
                  <c:v>23178.0</c:v>
                </c:pt>
                <c:pt idx="5">
                  <c:v>23437.0</c:v>
                </c:pt>
              </c:numCache>
            </c:numRef>
          </c:val>
          <c:smooth val="0"/>
        </c:ser>
        <c:ser>
          <c:idx val="7"/>
          <c:order val="7"/>
          <c:tx>
            <c:strRef>
              <c:f>'Personal cert users'!$A$14</c:f>
              <c:strCache>
                <c:ptCount val="1"/>
                <c:pt idx="0">
                  <c:v>Agricultural Sciences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users'!$B$14:$G$14</c:f>
              <c:numCache>
                <c:formatCode>General</c:formatCode>
                <c:ptCount val="6"/>
                <c:pt idx="0">
                  <c:v>14.0</c:v>
                </c:pt>
                <c:pt idx="1">
                  <c:v>28.0</c:v>
                </c:pt>
                <c:pt idx="2">
                  <c:v>28.0</c:v>
                </c:pt>
                <c:pt idx="3">
                  <c:v>28.0</c:v>
                </c:pt>
                <c:pt idx="4">
                  <c:v>28.0</c:v>
                </c:pt>
                <c:pt idx="5">
                  <c:v>28.0</c:v>
                </c:pt>
              </c:numCache>
            </c:numRef>
          </c:val>
          <c:smooth val="0"/>
        </c:ser>
        <c:ser>
          <c:idx val="8"/>
          <c:order val="8"/>
          <c:tx>
            <c:strRef>
              <c:f>'Personal cert users'!$A$15</c:f>
              <c:strCache>
                <c:ptCount val="1"/>
                <c:pt idx="0">
                  <c:v>Engineering and Technology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users'!$B$15:$G$15</c:f>
              <c:numCache>
                <c:formatCode>General</c:formatCode>
                <c:ptCount val="6"/>
                <c:pt idx="0">
                  <c:v>357.0</c:v>
                </c:pt>
                <c:pt idx="1">
                  <c:v>397.0</c:v>
                </c:pt>
                <c:pt idx="2">
                  <c:v>364.0</c:v>
                </c:pt>
                <c:pt idx="3">
                  <c:v>383.0</c:v>
                </c:pt>
                <c:pt idx="4">
                  <c:v>380.0</c:v>
                </c:pt>
                <c:pt idx="5">
                  <c:v>386.0</c:v>
                </c:pt>
              </c:numCache>
            </c:numRef>
          </c:val>
          <c:smooth val="0"/>
        </c:ser>
        <c:ser>
          <c:idx val="9"/>
          <c:order val="9"/>
          <c:tx>
            <c:strRef>
              <c:f>'Personal cert users'!$A$16</c:f>
              <c:strCache>
                <c:ptCount val="1"/>
                <c:pt idx="0">
                  <c:v>Humanities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users'!$B$16:$G$16</c:f>
              <c:numCache>
                <c:formatCode>General</c:formatCode>
                <c:ptCount val="6"/>
                <c:pt idx="0">
                  <c:v>36.0</c:v>
                </c:pt>
                <c:pt idx="1">
                  <c:v>36.0</c:v>
                </c:pt>
                <c:pt idx="2">
                  <c:v>41.0</c:v>
                </c:pt>
                <c:pt idx="3">
                  <c:v>44.0</c:v>
                </c:pt>
                <c:pt idx="4">
                  <c:v>45.0</c:v>
                </c:pt>
                <c:pt idx="5">
                  <c:v>45.0</c:v>
                </c:pt>
              </c:numCache>
            </c:numRef>
          </c:val>
          <c:smooth val="0"/>
        </c:ser>
        <c:ser>
          <c:idx val="10"/>
          <c:order val="10"/>
          <c:tx>
            <c:strRef>
              <c:f>'Personal cert users'!$A$17</c:f>
              <c:strCache>
                <c:ptCount val="1"/>
                <c:pt idx="0">
                  <c:v>Medical and Health Sciences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users'!$B$17:$G$17</c:f>
              <c:numCache>
                <c:formatCode>General</c:formatCode>
                <c:ptCount val="6"/>
                <c:pt idx="0">
                  <c:v>1609.0</c:v>
                </c:pt>
                <c:pt idx="1">
                  <c:v>1646.0</c:v>
                </c:pt>
                <c:pt idx="2">
                  <c:v>1662.0</c:v>
                </c:pt>
                <c:pt idx="3">
                  <c:v>1716.0</c:v>
                </c:pt>
                <c:pt idx="4">
                  <c:v>1774.0</c:v>
                </c:pt>
                <c:pt idx="5">
                  <c:v>1801.0</c:v>
                </c:pt>
              </c:numCache>
            </c:numRef>
          </c:val>
          <c:smooth val="0"/>
        </c:ser>
        <c:ser>
          <c:idx val="11"/>
          <c:order val="11"/>
          <c:tx>
            <c:strRef>
              <c:f>'Personal cert users'!$A$25</c:f>
              <c:strCache>
                <c:ptCount val="1"/>
                <c:pt idx="0">
                  <c:v>Social Sciences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users'!$B$25:$G$25</c:f>
              <c:numCache>
                <c:formatCode>General</c:formatCode>
                <c:ptCount val="6"/>
                <c:pt idx="0">
                  <c:v>7.0</c:v>
                </c:pt>
                <c:pt idx="1">
                  <c:v>8.0</c:v>
                </c:pt>
                <c:pt idx="2">
                  <c:v>8.0</c:v>
                </c:pt>
                <c:pt idx="3">
                  <c:v>8.0</c:v>
                </c:pt>
                <c:pt idx="4">
                  <c:v>8.0</c:v>
                </c:pt>
                <c:pt idx="5">
                  <c:v>8.0</c:v>
                </c:pt>
              </c:numCache>
            </c:numRef>
          </c:val>
          <c:smooth val="0"/>
        </c:ser>
        <c:ser>
          <c:idx val="12"/>
          <c:order val="12"/>
          <c:tx>
            <c:strRef>
              <c:f>'Personal cert users'!$A$26</c:f>
              <c:strCache>
                <c:ptCount val="1"/>
                <c:pt idx="0">
                  <c:v>Support Activities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users'!$B$26:$G$26</c:f>
              <c:numCache>
                <c:formatCode>General</c:formatCode>
                <c:ptCount val="6"/>
                <c:pt idx="0">
                  <c:v>4864.0</c:v>
                </c:pt>
                <c:pt idx="1">
                  <c:v>4903.0</c:v>
                </c:pt>
                <c:pt idx="2">
                  <c:v>4418.0</c:v>
                </c:pt>
                <c:pt idx="3">
                  <c:v>4533.0</c:v>
                </c:pt>
                <c:pt idx="4">
                  <c:v>4621.0</c:v>
                </c:pt>
                <c:pt idx="5">
                  <c:v>4533.0</c:v>
                </c:pt>
              </c:numCache>
            </c:numRef>
          </c:val>
          <c:smooth val="0"/>
        </c:ser>
        <c:ser>
          <c:idx val="13"/>
          <c:order val="13"/>
          <c:tx>
            <c:strRef>
              <c:f>'Personal cert users'!$A$27</c:f>
              <c:strCache>
                <c:ptCount val="1"/>
                <c:pt idx="0">
                  <c:v>Other                                                                                                                                                                                                                                                          </c:v>
                </c:pt>
              </c:strCache>
            </c:strRef>
          </c:tx>
          <c:marker>
            <c:symbol val="none"/>
          </c:marker>
          <c:cat>
            <c:strRef>
              <c:f>'Personal cert users'!$B$13:$G$13</c:f>
              <c:strCache>
                <c:ptCount val="6"/>
                <c:pt idx="0">
                  <c:v>2015-03</c:v>
                </c:pt>
                <c:pt idx="1">
                  <c:v>2015-09</c:v>
                </c:pt>
                <c:pt idx="2">
                  <c:v>2016-03</c:v>
                </c:pt>
                <c:pt idx="3">
                  <c:v>2016-09</c:v>
                </c:pt>
                <c:pt idx="4">
                  <c:v>2017-03</c:v>
                </c:pt>
                <c:pt idx="5">
                  <c:v>2017-10</c:v>
                </c:pt>
              </c:strCache>
            </c:strRef>
          </c:cat>
          <c:val>
            <c:numRef>
              <c:f>'Personal cert users'!$B$27:$G$27</c:f>
              <c:numCache>
                <c:formatCode>General</c:formatCode>
                <c:ptCount val="6"/>
                <c:pt idx="0">
                  <c:v>494.0</c:v>
                </c:pt>
                <c:pt idx="1">
                  <c:v>500.0</c:v>
                </c:pt>
                <c:pt idx="2">
                  <c:v>504.0</c:v>
                </c:pt>
                <c:pt idx="3">
                  <c:v>371.0</c:v>
                </c:pt>
                <c:pt idx="4">
                  <c:v>363.0</c:v>
                </c:pt>
                <c:pt idx="5">
                  <c:v>363.0</c:v>
                </c:pt>
              </c:numCache>
            </c:numRef>
          </c:val>
          <c:smooth val="0"/>
        </c:ser>
        <c:dLbls>
          <c:showLegendKey val="0"/>
          <c:showVal val="0"/>
          <c:showCatName val="0"/>
          <c:showSerName val="0"/>
          <c:showPercent val="0"/>
          <c:showBubbleSize val="0"/>
        </c:dLbls>
        <c:marker val="1"/>
        <c:smooth val="0"/>
        <c:axId val="-2099407144"/>
        <c:axId val="-2000300824"/>
      </c:lineChart>
      <c:catAx>
        <c:axId val="-2099407144"/>
        <c:scaling>
          <c:orientation val="minMax"/>
        </c:scaling>
        <c:delete val="0"/>
        <c:axPos val="b"/>
        <c:majorTickMark val="out"/>
        <c:minorTickMark val="none"/>
        <c:tickLblPos val="nextTo"/>
        <c:crossAx val="-2000300824"/>
        <c:crosses val="autoZero"/>
        <c:auto val="1"/>
        <c:lblAlgn val="ctr"/>
        <c:lblOffset val="100"/>
        <c:noMultiLvlLbl val="0"/>
      </c:catAx>
      <c:valAx>
        <c:axId val="-2000300824"/>
        <c:scaling>
          <c:orientation val="minMax"/>
        </c:scaling>
        <c:delete val="0"/>
        <c:axPos val="l"/>
        <c:majorGridlines/>
        <c:numFmt formatCode="General" sourceLinked="1"/>
        <c:majorTickMark val="out"/>
        <c:minorTickMark val="none"/>
        <c:tickLblPos val="nextTo"/>
        <c:crossAx val="-2099407144"/>
        <c:crosses val="autoZero"/>
        <c:crossBetween val="between"/>
      </c:valAx>
    </c:plotArea>
    <c:legend>
      <c:legendPos val="r"/>
      <c:layout>
        <c:manualLayout>
          <c:xMode val="edge"/>
          <c:yMode val="edge"/>
          <c:x val="0.649666327848283"/>
          <c:y val="0.0488488519570353"/>
          <c:w val="0.337583362262295"/>
          <c:h val="0.90230229608592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6BB6E-261B-A840-817F-36392DDDE9BD}" type="doc">
      <dgm:prSet loTypeId="urn:microsoft.com/office/officeart/2005/8/layout/radial3" loCatId="" qsTypeId="urn:microsoft.com/office/officeart/2005/8/quickstyle/simple5" qsCatId="simple" csTypeId="urn:microsoft.com/office/officeart/2005/8/colors/colorful1" csCatId="colorful" phldr="1"/>
      <dgm:spPr/>
      <dgm:t>
        <a:bodyPr/>
        <a:lstStyle/>
        <a:p>
          <a:endParaRPr lang="en-US"/>
        </a:p>
      </dgm:t>
    </dgm:pt>
    <dgm:pt modelId="{83550405-C15C-E341-A5C8-BF39E9029F76}">
      <dgm:prSet phldrT="[Text]"/>
      <dgm:spPr/>
      <dgm:t>
        <a:bodyPr/>
        <a:lstStyle/>
        <a:p>
          <a:r>
            <a:rPr lang="en-US" dirty="0" smtClean="0"/>
            <a:t>Distributed Competence Centre</a:t>
          </a:r>
        </a:p>
      </dgm:t>
    </dgm:pt>
    <dgm:pt modelId="{D9B8A806-AC92-D247-AA95-CC5E6323DDA4}" type="parTrans" cxnId="{2F8572F0-0F5F-EB44-9A09-AB361484C0BD}">
      <dgm:prSet/>
      <dgm:spPr/>
      <dgm:t>
        <a:bodyPr/>
        <a:lstStyle/>
        <a:p>
          <a:endParaRPr lang="en-US"/>
        </a:p>
      </dgm:t>
    </dgm:pt>
    <dgm:pt modelId="{EDED1E6F-E75C-B743-B420-B477B46D031E}" type="sibTrans" cxnId="{2F8572F0-0F5F-EB44-9A09-AB361484C0BD}">
      <dgm:prSet/>
      <dgm:spPr/>
      <dgm:t>
        <a:bodyPr/>
        <a:lstStyle/>
        <a:p>
          <a:endParaRPr lang="en-US"/>
        </a:p>
      </dgm:t>
    </dgm:pt>
    <dgm:pt modelId="{30955A47-542A-6442-91CD-05AC2EF64830}">
      <dgm:prSet phldrT="[Text]" custT="1"/>
      <dgm:spPr/>
      <dgm:t>
        <a:bodyPr/>
        <a:lstStyle/>
        <a:p>
          <a:r>
            <a:rPr lang="en-US" sz="1600" dirty="0" smtClean="0"/>
            <a:t>BBMRI</a:t>
          </a:r>
          <a:endParaRPr lang="en-US" sz="1600" dirty="0"/>
        </a:p>
      </dgm:t>
    </dgm:pt>
    <dgm:pt modelId="{9638564B-AD83-FC40-A579-E6AE0790E8A1}" type="parTrans" cxnId="{502B4ADB-37F8-5A41-88A6-ED36EA2D14F3}">
      <dgm:prSet/>
      <dgm:spPr/>
      <dgm:t>
        <a:bodyPr/>
        <a:lstStyle/>
        <a:p>
          <a:endParaRPr lang="en-US"/>
        </a:p>
      </dgm:t>
    </dgm:pt>
    <dgm:pt modelId="{6766D9E1-C4A6-C944-85DD-EDA6CF3A288E}" type="sibTrans" cxnId="{502B4ADB-37F8-5A41-88A6-ED36EA2D14F3}">
      <dgm:prSet/>
      <dgm:spPr/>
      <dgm:t>
        <a:bodyPr/>
        <a:lstStyle/>
        <a:p>
          <a:endParaRPr lang="en-US"/>
        </a:p>
      </dgm:t>
    </dgm:pt>
    <dgm:pt modelId="{AC2A2700-F894-D64A-862A-B1B0971C7FC6}">
      <dgm:prSet phldrT="[Text]" custT="1"/>
      <dgm:spPr/>
      <dgm:t>
        <a:bodyPr/>
        <a:lstStyle/>
        <a:p>
          <a:r>
            <a:rPr lang="en-US" sz="1600" dirty="0" smtClean="0"/>
            <a:t>ELIXIR</a:t>
          </a:r>
          <a:endParaRPr lang="en-US" sz="1600" dirty="0"/>
        </a:p>
      </dgm:t>
    </dgm:pt>
    <dgm:pt modelId="{75036E66-6008-2C42-963A-78CB06B3A72F}" type="parTrans" cxnId="{12BD9E0A-8F72-EC42-912A-501C2167A642}">
      <dgm:prSet/>
      <dgm:spPr/>
      <dgm:t>
        <a:bodyPr/>
        <a:lstStyle/>
        <a:p>
          <a:endParaRPr lang="en-US"/>
        </a:p>
      </dgm:t>
    </dgm:pt>
    <dgm:pt modelId="{0D3B28D2-50C8-844B-9568-EFDFFD28B8DF}" type="sibTrans" cxnId="{12BD9E0A-8F72-EC42-912A-501C2167A642}">
      <dgm:prSet/>
      <dgm:spPr/>
      <dgm:t>
        <a:bodyPr/>
        <a:lstStyle/>
        <a:p>
          <a:endParaRPr lang="en-US"/>
        </a:p>
      </dgm:t>
    </dgm:pt>
    <dgm:pt modelId="{64635D36-0C62-034D-B8FE-EEDFFFDD589D}">
      <dgm:prSet phldrT="[Text]" custT="1"/>
      <dgm:spPr/>
      <dgm:t>
        <a:bodyPr/>
        <a:lstStyle/>
        <a:p>
          <a:r>
            <a:rPr lang="en-US" sz="1600" dirty="0" smtClean="0"/>
            <a:t>EPOS</a:t>
          </a:r>
          <a:endParaRPr lang="en-US" sz="1600" dirty="0"/>
        </a:p>
      </dgm:t>
    </dgm:pt>
    <dgm:pt modelId="{9F66DA86-0FE5-A841-9A30-BBD9DA5B7EEE}" type="parTrans" cxnId="{57449A02-D2B1-814B-A776-4AF1BEB6AFC2}">
      <dgm:prSet/>
      <dgm:spPr/>
      <dgm:t>
        <a:bodyPr/>
        <a:lstStyle/>
        <a:p>
          <a:endParaRPr lang="en-US"/>
        </a:p>
      </dgm:t>
    </dgm:pt>
    <dgm:pt modelId="{EC349430-3A69-DB4C-B86F-B4D21C8D7404}" type="sibTrans" cxnId="{57449A02-D2B1-814B-A776-4AF1BEB6AFC2}">
      <dgm:prSet/>
      <dgm:spPr/>
      <dgm:t>
        <a:bodyPr/>
        <a:lstStyle/>
        <a:p>
          <a:endParaRPr lang="en-US"/>
        </a:p>
      </dgm:t>
    </dgm:pt>
    <dgm:pt modelId="{7FA7E950-E8C4-4A46-87C9-647537532DEB}">
      <dgm:prSet phldrT="[Text]" custT="1"/>
      <dgm:spPr/>
      <dgm:t>
        <a:bodyPr/>
        <a:lstStyle/>
        <a:p>
          <a:r>
            <a:rPr lang="en-US" sz="1600" dirty="0" err="1" smtClean="0"/>
            <a:t>MoBrain</a:t>
          </a:r>
          <a:r>
            <a:rPr lang="en-US" sz="1600" dirty="0" smtClean="0"/>
            <a:t>/</a:t>
          </a:r>
          <a:br>
            <a:rPr lang="en-US" sz="1600" dirty="0" smtClean="0"/>
          </a:br>
          <a:r>
            <a:rPr lang="en-US" sz="1600" dirty="0" smtClean="0"/>
            <a:t>INSTRUCT</a:t>
          </a:r>
          <a:endParaRPr lang="en-US" sz="1600" dirty="0"/>
        </a:p>
      </dgm:t>
    </dgm:pt>
    <dgm:pt modelId="{B39C9170-38D7-B042-9656-8BEC243B3652}" type="parTrans" cxnId="{0ED05AC4-1134-C646-B6FA-66A1EAFD700C}">
      <dgm:prSet/>
      <dgm:spPr/>
      <dgm:t>
        <a:bodyPr/>
        <a:lstStyle/>
        <a:p>
          <a:endParaRPr lang="en-US"/>
        </a:p>
      </dgm:t>
    </dgm:pt>
    <dgm:pt modelId="{B6584B5C-D3D1-2040-9C2D-79274ECEFAB6}" type="sibTrans" cxnId="{0ED05AC4-1134-C646-B6FA-66A1EAFD700C}">
      <dgm:prSet/>
      <dgm:spPr/>
      <dgm:t>
        <a:bodyPr/>
        <a:lstStyle/>
        <a:p>
          <a:endParaRPr lang="en-US"/>
        </a:p>
      </dgm:t>
    </dgm:pt>
    <dgm:pt modelId="{CB6DCFAC-89D0-0548-9767-0BA2A762F7F7}">
      <dgm:prSet phldrT="[Text]" custT="1"/>
      <dgm:spPr/>
      <dgm:t>
        <a:bodyPr/>
        <a:lstStyle/>
        <a:p>
          <a:r>
            <a:rPr lang="en-US" sz="1600" dirty="0" smtClean="0"/>
            <a:t>EISCAT-3D</a:t>
          </a:r>
          <a:endParaRPr lang="en-US" sz="1600" dirty="0"/>
        </a:p>
      </dgm:t>
    </dgm:pt>
    <dgm:pt modelId="{1857A475-4B00-F34D-BF20-69994FC56964}" type="parTrans" cxnId="{5C6D6A6E-3E15-364D-9D90-B81AD36B07A4}">
      <dgm:prSet/>
      <dgm:spPr/>
      <dgm:t>
        <a:bodyPr/>
        <a:lstStyle/>
        <a:p>
          <a:endParaRPr lang="en-US"/>
        </a:p>
      </dgm:t>
    </dgm:pt>
    <dgm:pt modelId="{8283DE8B-B51B-884D-B829-41B7D2056111}" type="sibTrans" cxnId="{5C6D6A6E-3E15-364D-9D90-B81AD36B07A4}">
      <dgm:prSet/>
      <dgm:spPr/>
      <dgm:t>
        <a:bodyPr/>
        <a:lstStyle/>
        <a:p>
          <a:endParaRPr lang="en-US"/>
        </a:p>
      </dgm:t>
    </dgm:pt>
    <dgm:pt modelId="{50A75E5F-E3D1-154B-BAC9-FDC818B516EE}">
      <dgm:prSet phldrT="[Text]" custT="1"/>
      <dgm:spPr/>
      <dgm:t>
        <a:bodyPr/>
        <a:lstStyle/>
        <a:p>
          <a:r>
            <a:rPr lang="en-US" sz="1600" dirty="0" smtClean="0"/>
            <a:t>DARIAH</a:t>
          </a:r>
          <a:endParaRPr lang="en-US" sz="1600" dirty="0"/>
        </a:p>
      </dgm:t>
    </dgm:pt>
    <dgm:pt modelId="{82AD193A-7173-E041-A7F7-3619E214ACD0}" type="parTrans" cxnId="{9E03127E-F9BA-5649-AC59-05CD641E9152}">
      <dgm:prSet/>
      <dgm:spPr/>
      <dgm:t>
        <a:bodyPr/>
        <a:lstStyle/>
        <a:p>
          <a:endParaRPr lang="en-US"/>
        </a:p>
      </dgm:t>
    </dgm:pt>
    <dgm:pt modelId="{22D2A4E2-21ED-864E-B3C5-645E6FA5E02A}" type="sibTrans" cxnId="{9E03127E-F9BA-5649-AC59-05CD641E9152}">
      <dgm:prSet/>
      <dgm:spPr/>
      <dgm:t>
        <a:bodyPr/>
        <a:lstStyle/>
        <a:p>
          <a:endParaRPr lang="en-US"/>
        </a:p>
      </dgm:t>
    </dgm:pt>
    <dgm:pt modelId="{DDE6ACB9-A0EE-574B-9850-5DEA688A6E33}">
      <dgm:prSet phldrT="[Text]" custT="1"/>
      <dgm:spPr/>
      <dgm:t>
        <a:bodyPr/>
        <a:lstStyle/>
        <a:p>
          <a:r>
            <a:rPr lang="en-US" sz="1600" dirty="0" err="1" smtClean="0"/>
            <a:t>LifeWatch</a:t>
          </a:r>
          <a:endParaRPr lang="en-US" sz="1600" dirty="0"/>
        </a:p>
      </dgm:t>
    </dgm:pt>
    <dgm:pt modelId="{02B11557-1C31-B544-B5F6-9E68F91DDE71}" type="parTrans" cxnId="{A8766D56-C68E-7C4C-BF0E-FBEC1C3FE50F}">
      <dgm:prSet/>
      <dgm:spPr/>
      <dgm:t>
        <a:bodyPr/>
        <a:lstStyle/>
        <a:p>
          <a:endParaRPr lang="en-US"/>
        </a:p>
      </dgm:t>
    </dgm:pt>
    <dgm:pt modelId="{CD0FC0E8-1D98-2447-9C91-8B48305080B3}" type="sibTrans" cxnId="{A8766D56-C68E-7C4C-BF0E-FBEC1C3FE50F}">
      <dgm:prSet/>
      <dgm:spPr/>
      <dgm:t>
        <a:bodyPr/>
        <a:lstStyle/>
        <a:p>
          <a:endParaRPr lang="en-US"/>
        </a:p>
      </dgm:t>
    </dgm:pt>
    <dgm:pt modelId="{0AE1BA4E-8EA0-454B-9B6A-7A6193662E3F}">
      <dgm:prSet phldrT="[Text]" custT="1"/>
      <dgm:spPr/>
      <dgm:t>
        <a:bodyPr/>
        <a:lstStyle/>
        <a:p>
          <a:r>
            <a:rPr lang="en-US" sz="1400" dirty="0" smtClean="0"/>
            <a:t>Environment</a:t>
          </a:r>
          <a:br>
            <a:rPr lang="en-US" sz="1400" dirty="0" smtClean="0"/>
          </a:br>
          <a:r>
            <a:rPr lang="en-US" sz="1400" dirty="0" smtClean="0"/>
            <a:t>(disaster mitigation)</a:t>
          </a:r>
          <a:endParaRPr lang="en-US" sz="1400" dirty="0"/>
        </a:p>
      </dgm:t>
    </dgm:pt>
    <dgm:pt modelId="{D1F46F94-1B56-D643-B435-4F0C5B9FDF9B}" type="parTrans" cxnId="{4C469E85-095B-BB4B-B02C-3D158E3BCF4C}">
      <dgm:prSet/>
      <dgm:spPr/>
      <dgm:t>
        <a:bodyPr/>
        <a:lstStyle/>
        <a:p>
          <a:endParaRPr lang="en-US"/>
        </a:p>
      </dgm:t>
    </dgm:pt>
    <dgm:pt modelId="{1A622D5F-D122-8344-A4D8-60F4D3E2667B}" type="sibTrans" cxnId="{4C469E85-095B-BB4B-B02C-3D158E3BCF4C}">
      <dgm:prSet/>
      <dgm:spPr/>
      <dgm:t>
        <a:bodyPr/>
        <a:lstStyle/>
        <a:p>
          <a:endParaRPr lang="en-US"/>
        </a:p>
      </dgm:t>
    </dgm:pt>
    <dgm:pt modelId="{C9E1B360-44C4-FB4B-8D44-B8C1184349E2}">
      <dgm:prSet phldrT="[Text]" custT="1"/>
      <dgm:spPr/>
      <dgm:t>
        <a:bodyPr/>
        <a:lstStyle/>
        <a:p>
          <a:r>
            <a:rPr lang="en-US" sz="1400" dirty="0" smtClean="0">
              <a:solidFill>
                <a:srgbClr val="4F81BD"/>
              </a:solidFill>
            </a:rPr>
            <a:t>EMSO (new)</a:t>
          </a:r>
          <a:endParaRPr lang="en-US" sz="1400" dirty="0">
            <a:solidFill>
              <a:srgbClr val="4F81BD"/>
            </a:solidFill>
          </a:endParaRPr>
        </a:p>
      </dgm:t>
    </dgm:pt>
    <dgm:pt modelId="{E2B18962-CE90-8D4F-8831-8DAC783D5AC3}" type="parTrans" cxnId="{23C2D037-0075-F646-962C-808D51FED43C}">
      <dgm:prSet/>
      <dgm:spPr/>
      <dgm:t>
        <a:bodyPr/>
        <a:lstStyle/>
        <a:p>
          <a:endParaRPr lang="en-US"/>
        </a:p>
      </dgm:t>
    </dgm:pt>
    <dgm:pt modelId="{2B7E6575-F929-2844-97E0-750FC105A071}" type="sibTrans" cxnId="{23C2D037-0075-F646-962C-808D51FED43C}">
      <dgm:prSet/>
      <dgm:spPr/>
      <dgm:t>
        <a:bodyPr/>
        <a:lstStyle/>
        <a:p>
          <a:endParaRPr lang="en-US"/>
        </a:p>
      </dgm:t>
    </dgm:pt>
    <dgm:pt modelId="{E7B4B9AD-E3E5-744E-A656-BDEB98277D4D}">
      <dgm:prSet phldrT="[Text]" custT="1"/>
      <dgm:spPr/>
      <dgm:t>
        <a:bodyPr/>
        <a:lstStyle/>
        <a:p>
          <a:r>
            <a:rPr lang="en-US" sz="1400" dirty="0" smtClean="0">
              <a:solidFill>
                <a:srgbClr val="4F81BD"/>
              </a:solidFill>
            </a:rPr>
            <a:t>ICOS (new)</a:t>
          </a:r>
          <a:endParaRPr lang="en-US" sz="1400" dirty="0">
            <a:solidFill>
              <a:srgbClr val="4F81BD"/>
            </a:solidFill>
          </a:endParaRPr>
        </a:p>
      </dgm:t>
    </dgm:pt>
    <dgm:pt modelId="{9C057AB9-3A70-BB4E-8D5D-312C31D4EAB2}" type="parTrans" cxnId="{0E7FE6F4-D783-5842-8895-C7B39DEA649E}">
      <dgm:prSet/>
      <dgm:spPr/>
      <dgm:t>
        <a:bodyPr/>
        <a:lstStyle/>
        <a:p>
          <a:endParaRPr lang="en-US"/>
        </a:p>
      </dgm:t>
    </dgm:pt>
    <dgm:pt modelId="{F2304444-0C76-3846-96D5-B9CE47F85F62}" type="sibTrans" cxnId="{0E7FE6F4-D783-5842-8895-C7B39DEA649E}">
      <dgm:prSet/>
      <dgm:spPr/>
      <dgm:t>
        <a:bodyPr/>
        <a:lstStyle/>
        <a:p>
          <a:endParaRPr lang="en-US"/>
        </a:p>
      </dgm:t>
    </dgm:pt>
    <dgm:pt modelId="{83CC937D-ACB3-F746-B8B7-1EEDBDBC309A}" type="pres">
      <dgm:prSet presAssocID="{E626BB6E-261B-A840-817F-36392DDDE9BD}" presName="composite" presStyleCnt="0">
        <dgm:presLayoutVars>
          <dgm:chMax val="1"/>
          <dgm:dir/>
          <dgm:resizeHandles val="exact"/>
        </dgm:presLayoutVars>
      </dgm:prSet>
      <dgm:spPr/>
      <dgm:t>
        <a:bodyPr/>
        <a:lstStyle/>
        <a:p>
          <a:endParaRPr lang="en-GB"/>
        </a:p>
      </dgm:t>
    </dgm:pt>
    <dgm:pt modelId="{3E627DF1-EA31-144D-A0F1-524836370545}" type="pres">
      <dgm:prSet presAssocID="{E626BB6E-261B-A840-817F-36392DDDE9BD}" presName="radial" presStyleCnt="0">
        <dgm:presLayoutVars>
          <dgm:animLvl val="ctr"/>
        </dgm:presLayoutVars>
      </dgm:prSet>
      <dgm:spPr/>
    </dgm:pt>
    <dgm:pt modelId="{0F8A0670-AAAA-1642-8E15-B23B621955CC}" type="pres">
      <dgm:prSet presAssocID="{83550405-C15C-E341-A5C8-BF39E9029F76}" presName="centerShape" presStyleLbl="vennNode1" presStyleIdx="0" presStyleCnt="11"/>
      <dgm:spPr/>
      <dgm:t>
        <a:bodyPr/>
        <a:lstStyle/>
        <a:p>
          <a:endParaRPr lang="en-GB"/>
        </a:p>
      </dgm:t>
    </dgm:pt>
    <dgm:pt modelId="{773A8755-051D-0648-9E7B-219EAE80133E}" type="pres">
      <dgm:prSet presAssocID="{30955A47-542A-6442-91CD-05AC2EF64830}" presName="node" presStyleLbl="vennNode1" presStyleIdx="1" presStyleCnt="11">
        <dgm:presLayoutVars>
          <dgm:bulletEnabled val="1"/>
        </dgm:presLayoutVars>
      </dgm:prSet>
      <dgm:spPr/>
      <dgm:t>
        <a:bodyPr/>
        <a:lstStyle/>
        <a:p>
          <a:endParaRPr lang="en-GB"/>
        </a:p>
      </dgm:t>
    </dgm:pt>
    <dgm:pt modelId="{E12C17BE-3E64-F84B-86C2-6B851D53EBD5}" type="pres">
      <dgm:prSet presAssocID="{50A75E5F-E3D1-154B-BAC9-FDC818B516EE}" presName="node" presStyleLbl="vennNode1" presStyleIdx="2" presStyleCnt="11">
        <dgm:presLayoutVars>
          <dgm:bulletEnabled val="1"/>
        </dgm:presLayoutVars>
      </dgm:prSet>
      <dgm:spPr/>
      <dgm:t>
        <a:bodyPr/>
        <a:lstStyle/>
        <a:p>
          <a:endParaRPr lang="en-GB"/>
        </a:p>
      </dgm:t>
    </dgm:pt>
    <dgm:pt modelId="{E3B38541-1C66-F84E-8389-86D54861102C}" type="pres">
      <dgm:prSet presAssocID="{CB6DCFAC-89D0-0548-9767-0BA2A762F7F7}" presName="node" presStyleLbl="vennNode1" presStyleIdx="3" presStyleCnt="11">
        <dgm:presLayoutVars>
          <dgm:bulletEnabled val="1"/>
        </dgm:presLayoutVars>
      </dgm:prSet>
      <dgm:spPr/>
      <dgm:t>
        <a:bodyPr/>
        <a:lstStyle/>
        <a:p>
          <a:endParaRPr lang="en-GB"/>
        </a:p>
      </dgm:t>
    </dgm:pt>
    <dgm:pt modelId="{43EFCEF8-4ECA-4B41-8BE7-9C31CC81F6F1}" type="pres">
      <dgm:prSet presAssocID="{AC2A2700-F894-D64A-862A-B1B0971C7FC6}" presName="node" presStyleLbl="vennNode1" presStyleIdx="4" presStyleCnt="11">
        <dgm:presLayoutVars>
          <dgm:bulletEnabled val="1"/>
        </dgm:presLayoutVars>
      </dgm:prSet>
      <dgm:spPr/>
      <dgm:t>
        <a:bodyPr/>
        <a:lstStyle/>
        <a:p>
          <a:endParaRPr lang="en-GB"/>
        </a:p>
      </dgm:t>
    </dgm:pt>
    <dgm:pt modelId="{15BA4887-F6AE-AA42-809F-29AF04C6C0A7}" type="pres">
      <dgm:prSet presAssocID="{64635D36-0C62-034D-B8FE-EEDFFFDD589D}" presName="node" presStyleLbl="vennNode1" presStyleIdx="5" presStyleCnt="11">
        <dgm:presLayoutVars>
          <dgm:bulletEnabled val="1"/>
        </dgm:presLayoutVars>
      </dgm:prSet>
      <dgm:spPr/>
      <dgm:t>
        <a:bodyPr/>
        <a:lstStyle/>
        <a:p>
          <a:endParaRPr lang="en-US"/>
        </a:p>
      </dgm:t>
    </dgm:pt>
    <dgm:pt modelId="{0D6D5DC7-1FCB-704E-AED1-F9ECB489F6AC}" type="pres">
      <dgm:prSet presAssocID="{DDE6ACB9-A0EE-574B-9850-5DEA688A6E33}" presName="node" presStyleLbl="vennNode1" presStyleIdx="6" presStyleCnt="11">
        <dgm:presLayoutVars>
          <dgm:bulletEnabled val="1"/>
        </dgm:presLayoutVars>
      </dgm:prSet>
      <dgm:spPr/>
      <dgm:t>
        <a:bodyPr/>
        <a:lstStyle/>
        <a:p>
          <a:endParaRPr lang="en-GB"/>
        </a:p>
      </dgm:t>
    </dgm:pt>
    <dgm:pt modelId="{39F44AD5-72E0-8242-A7D7-8B457AF0E4E3}" type="pres">
      <dgm:prSet presAssocID="{7FA7E950-E8C4-4A46-87C9-647537532DEB}" presName="node" presStyleLbl="vennNode1" presStyleIdx="7" presStyleCnt="11">
        <dgm:presLayoutVars>
          <dgm:bulletEnabled val="1"/>
        </dgm:presLayoutVars>
      </dgm:prSet>
      <dgm:spPr/>
      <dgm:t>
        <a:bodyPr/>
        <a:lstStyle/>
        <a:p>
          <a:endParaRPr lang="en-GB"/>
        </a:p>
      </dgm:t>
    </dgm:pt>
    <dgm:pt modelId="{1A6CFB46-5FA7-4D4B-966A-1BD37A1F94B5}" type="pres">
      <dgm:prSet presAssocID="{0AE1BA4E-8EA0-454B-9B6A-7A6193662E3F}" presName="node" presStyleLbl="vennNode1" presStyleIdx="8" presStyleCnt="11">
        <dgm:presLayoutVars>
          <dgm:bulletEnabled val="1"/>
        </dgm:presLayoutVars>
      </dgm:prSet>
      <dgm:spPr/>
      <dgm:t>
        <a:bodyPr/>
        <a:lstStyle/>
        <a:p>
          <a:endParaRPr lang="en-US"/>
        </a:p>
      </dgm:t>
    </dgm:pt>
    <dgm:pt modelId="{89C35EE5-45DD-A646-AF94-D39D14DA5446}" type="pres">
      <dgm:prSet presAssocID="{C9E1B360-44C4-FB4B-8D44-B8C1184349E2}" presName="node" presStyleLbl="vennNode1" presStyleIdx="9" presStyleCnt="11">
        <dgm:presLayoutVars>
          <dgm:bulletEnabled val="1"/>
        </dgm:presLayoutVars>
      </dgm:prSet>
      <dgm:spPr/>
      <dgm:t>
        <a:bodyPr/>
        <a:lstStyle/>
        <a:p>
          <a:endParaRPr lang="en-US"/>
        </a:p>
      </dgm:t>
    </dgm:pt>
    <dgm:pt modelId="{C5FB6BD8-610A-C648-AEFF-FA1776A18BB1}" type="pres">
      <dgm:prSet presAssocID="{E7B4B9AD-E3E5-744E-A656-BDEB98277D4D}" presName="node" presStyleLbl="vennNode1" presStyleIdx="10" presStyleCnt="11">
        <dgm:presLayoutVars>
          <dgm:bulletEnabled val="1"/>
        </dgm:presLayoutVars>
      </dgm:prSet>
      <dgm:spPr/>
      <dgm:t>
        <a:bodyPr/>
        <a:lstStyle/>
        <a:p>
          <a:endParaRPr lang="en-US"/>
        </a:p>
      </dgm:t>
    </dgm:pt>
  </dgm:ptLst>
  <dgm:cxnLst>
    <dgm:cxn modelId="{57449A02-D2B1-814B-A776-4AF1BEB6AFC2}" srcId="{83550405-C15C-E341-A5C8-BF39E9029F76}" destId="{64635D36-0C62-034D-B8FE-EEDFFFDD589D}" srcOrd="4" destOrd="0" parTransId="{9F66DA86-0FE5-A841-9A30-BBD9DA5B7EEE}" sibTransId="{EC349430-3A69-DB4C-B86F-B4D21C8D7404}"/>
    <dgm:cxn modelId="{4C469E85-095B-BB4B-B02C-3D158E3BCF4C}" srcId="{83550405-C15C-E341-A5C8-BF39E9029F76}" destId="{0AE1BA4E-8EA0-454B-9B6A-7A6193662E3F}" srcOrd="7" destOrd="0" parTransId="{D1F46F94-1B56-D643-B435-4F0C5B9FDF9B}" sibTransId="{1A622D5F-D122-8344-A4D8-60F4D3E2667B}"/>
    <dgm:cxn modelId="{12BD9E0A-8F72-EC42-912A-501C2167A642}" srcId="{83550405-C15C-E341-A5C8-BF39E9029F76}" destId="{AC2A2700-F894-D64A-862A-B1B0971C7FC6}" srcOrd="3" destOrd="0" parTransId="{75036E66-6008-2C42-963A-78CB06B3A72F}" sibTransId="{0D3B28D2-50C8-844B-9568-EFDFFD28B8DF}"/>
    <dgm:cxn modelId="{0ED05AC4-1134-C646-B6FA-66A1EAFD700C}" srcId="{83550405-C15C-E341-A5C8-BF39E9029F76}" destId="{7FA7E950-E8C4-4A46-87C9-647537532DEB}" srcOrd="6" destOrd="0" parTransId="{B39C9170-38D7-B042-9656-8BEC243B3652}" sibTransId="{B6584B5C-D3D1-2040-9C2D-79274ECEFAB6}"/>
    <dgm:cxn modelId="{23C2D037-0075-F646-962C-808D51FED43C}" srcId="{83550405-C15C-E341-A5C8-BF39E9029F76}" destId="{C9E1B360-44C4-FB4B-8D44-B8C1184349E2}" srcOrd="8" destOrd="0" parTransId="{E2B18962-CE90-8D4F-8831-8DAC783D5AC3}" sibTransId="{2B7E6575-F929-2844-97E0-750FC105A071}"/>
    <dgm:cxn modelId="{0E7FE6F4-D783-5842-8895-C7B39DEA649E}" srcId="{83550405-C15C-E341-A5C8-BF39E9029F76}" destId="{E7B4B9AD-E3E5-744E-A656-BDEB98277D4D}" srcOrd="9" destOrd="0" parTransId="{9C057AB9-3A70-BB4E-8D5D-312C31D4EAB2}" sibTransId="{F2304444-0C76-3846-96D5-B9CE47F85F62}"/>
    <dgm:cxn modelId="{A6792D57-3521-E44C-B1D3-A914B1071192}" type="presOf" srcId="{7FA7E950-E8C4-4A46-87C9-647537532DEB}" destId="{39F44AD5-72E0-8242-A7D7-8B457AF0E4E3}" srcOrd="0" destOrd="0" presId="urn:microsoft.com/office/officeart/2005/8/layout/radial3"/>
    <dgm:cxn modelId="{512D5D45-E3AD-244F-936B-64C5A7C32980}" type="presOf" srcId="{E7B4B9AD-E3E5-744E-A656-BDEB98277D4D}" destId="{C5FB6BD8-610A-C648-AEFF-FA1776A18BB1}" srcOrd="0" destOrd="0" presId="urn:microsoft.com/office/officeart/2005/8/layout/radial3"/>
    <dgm:cxn modelId="{C6B53072-9619-7B41-9510-534549F23407}" type="presOf" srcId="{DDE6ACB9-A0EE-574B-9850-5DEA688A6E33}" destId="{0D6D5DC7-1FCB-704E-AED1-F9ECB489F6AC}" srcOrd="0" destOrd="0" presId="urn:microsoft.com/office/officeart/2005/8/layout/radial3"/>
    <dgm:cxn modelId="{3B621230-E379-1F41-9668-239920B70EE2}" type="presOf" srcId="{30955A47-542A-6442-91CD-05AC2EF64830}" destId="{773A8755-051D-0648-9E7B-219EAE80133E}" srcOrd="0" destOrd="0" presId="urn:microsoft.com/office/officeart/2005/8/layout/radial3"/>
    <dgm:cxn modelId="{3248CB6D-DF30-674C-9000-20C35DB66708}" type="presOf" srcId="{83550405-C15C-E341-A5C8-BF39E9029F76}" destId="{0F8A0670-AAAA-1642-8E15-B23B621955CC}" srcOrd="0" destOrd="0" presId="urn:microsoft.com/office/officeart/2005/8/layout/radial3"/>
    <dgm:cxn modelId="{FA979907-7169-6D48-A7E7-FB2AD6D59CF3}" type="presOf" srcId="{CB6DCFAC-89D0-0548-9767-0BA2A762F7F7}" destId="{E3B38541-1C66-F84E-8389-86D54861102C}" srcOrd="0" destOrd="0" presId="urn:microsoft.com/office/officeart/2005/8/layout/radial3"/>
    <dgm:cxn modelId="{2633D6FD-A11B-A94D-9A04-8CFA6AFDBEAD}" type="presOf" srcId="{64635D36-0C62-034D-B8FE-EEDFFFDD589D}" destId="{15BA4887-F6AE-AA42-809F-29AF04C6C0A7}" srcOrd="0" destOrd="0" presId="urn:microsoft.com/office/officeart/2005/8/layout/radial3"/>
    <dgm:cxn modelId="{C2281BB6-2297-944B-B9BF-1D9125C89F1C}" type="presOf" srcId="{C9E1B360-44C4-FB4B-8D44-B8C1184349E2}" destId="{89C35EE5-45DD-A646-AF94-D39D14DA5446}" srcOrd="0" destOrd="0" presId="urn:microsoft.com/office/officeart/2005/8/layout/radial3"/>
    <dgm:cxn modelId="{A8766D56-C68E-7C4C-BF0E-FBEC1C3FE50F}" srcId="{83550405-C15C-E341-A5C8-BF39E9029F76}" destId="{DDE6ACB9-A0EE-574B-9850-5DEA688A6E33}" srcOrd="5" destOrd="0" parTransId="{02B11557-1C31-B544-B5F6-9E68F91DDE71}" sibTransId="{CD0FC0E8-1D98-2447-9C91-8B48305080B3}"/>
    <dgm:cxn modelId="{5C6D6A6E-3E15-364D-9D90-B81AD36B07A4}" srcId="{83550405-C15C-E341-A5C8-BF39E9029F76}" destId="{CB6DCFAC-89D0-0548-9767-0BA2A762F7F7}" srcOrd="2" destOrd="0" parTransId="{1857A475-4B00-F34D-BF20-69994FC56964}" sibTransId="{8283DE8B-B51B-884D-B829-41B7D2056111}"/>
    <dgm:cxn modelId="{FC9BC93F-F778-6849-B490-5F06CDA217A0}" type="presOf" srcId="{50A75E5F-E3D1-154B-BAC9-FDC818B516EE}" destId="{E12C17BE-3E64-F84B-86C2-6B851D53EBD5}" srcOrd="0" destOrd="0" presId="urn:microsoft.com/office/officeart/2005/8/layout/radial3"/>
    <dgm:cxn modelId="{077725F3-5EF0-AD43-ADBA-F1B363E5ECBB}" type="presOf" srcId="{E626BB6E-261B-A840-817F-36392DDDE9BD}" destId="{83CC937D-ACB3-F746-B8B7-1EEDBDBC309A}" srcOrd="0" destOrd="0" presId="urn:microsoft.com/office/officeart/2005/8/layout/radial3"/>
    <dgm:cxn modelId="{502B4ADB-37F8-5A41-88A6-ED36EA2D14F3}" srcId="{83550405-C15C-E341-A5C8-BF39E9029F76}" destId="{30955A47-542A-6442-91CD-05AC2EF64830}" srcOrd="0" destOrd="0" parTransId="{9638564B-AD83-FC40-A579-E6AE0790E8A1}" sibTransId="{6766D9E1-C4A6-C944-85DD-EDA6CF3A288E}"/>
    <dgm:cxn modelId="{2F8572F0-0F5F-EB44-9A09-AB361484C0BD}" srcId="{E626BB6E-261B-A840-817F-36392DDDE9BD}" destId="{83550405-C15C-E341-A5C8-BF39E9029F76}" srcOrd="0" destOrd="0" parTransId="{D9B8A806-AC92-D247-AA95-CC5E6323DDA4}" sibTransId="{EDED1E6F-E75C-B743-B420-B477B46D031E}"/>
    <dgm:cxn modelId="{6C9E27B1-7598-5E40-9312-0E16FE573589}" type="presOf" srcId="{0AE1BA4E-8EA0-454B-9B6A-7A6193662E3F}" destId="{1A6CFB46-5FA7-4D4B-966A-1BD37A1F94B5}" srcOrd="0" destOrd="0" presId="urn:microsoft.com/office/officeart/2005/8/layout/radial3"/>
    <dgm:cxn modelId="{9E03127E-F9BA-5649-AC59-05CD641E9152}" srcId="{83550405-C15C-E341-A5C8-BF39E9029F76}" destId="{50A75E5F-E3D1-154B-BAC9-FDC818B516EE}" srcOrd="1" destOrd="0" parTransId="{82AD193A-7173-E041-A7F7-3619E214ACD0}" sibTransId="{22D2A4E2-21ED-864E-B3C5-645E6FA5E02A}"/>
    <dgm:cxn modelId="{4110054E-F7F6-7941-9BDA-140568A7BA6C}" type="presOf" srcId="{AC2A2700-F894-D64A-862A-B1B0971C7FC6}" destId="{43EFCEF8-4ECA-4B41-8BE7-9C31CC81F6F1}" srcOrd="0" destOrd="0" presId="urn:microsoft.com/office/officeart/2005/8/layout/radial3"/>
    <dgm:cxn modelId="{8BD347E6-51BD-554B-8D6D-5415454C1171}" type="presParOf" srcId="{83CC937D-ACB3-F746-B8B7-1EEDBDBC309A}" destId="{3E627DF1-EA31-144D-A0F1-524836370545}" srcOrd="0" destOrd="0" presId="urn:microsoft.com/office/officeart/2005/8/layout/radial3"/>
    <dgm:cxn modelId="{C392770D-3325-9A41-8A55-C2604E43C3DB}" type="presParOf" srcId="{3E627DF1-EA31-144D-A0F1-524836370545}" destId="{0F8A0670-AAAA-1642-8E15-B23B621955CC}" srcOrd="0" destOrd="0" presId="urn:microsoft.com/office/officeart/2005/8/layout/radial3"/>
    <dgm:cxn modelId="{66E74799-11D0-2648-BC01-DD9FA4E8A5CF}" type="presParOf" srcId="{3E627DF1-EA31-144D-A0F1-524836370545}" destId="{773A8755-051D-0648-9E7B-219EAE80133E}" srcOrd="1" destOrd="0" presId="urn:microsoft.com/office/officeart/2005/8/layout/radial3"/>
    <dgm:cxn modelId="{E4D63624-16B8-544D-A7F3-2004B7076B3C}" type="presParOf" srcId="{3E627DF1-EA31-144D-A0F1-524836370545}" destId="{E12C17BE-3E64-F84B-86C2-6B851D53EBD5}" srcOrd="2" destOrd="0" presId="urn:microsoft.com/office/officeart/2005/8/layout/radial3"/>
    <dgm:cxn modelId="{9C8C51CA-3FC9-1342-B405-2C13A6533480}" type="presParOf" srcId="{3E627DF1-EA31-144D-A0F1-524836370545}" destId="{E3B38541-1C66-F84E-8389-86D54861102C}" srcOrd="3" destOrd="0" presId="urn:microsoft.com/office/officeart/2005/8/layout/radial3"/>
    <dgm:cxn modelId="{32945078-FA87-9942-9338-161C4D499CD7}" type="presParOf" srcId="{3E627DF1-EA31-144D-A0F1-524836370545}" destId="{43EFCEF8-4ECA-4B41-8BE7-9C31CC81F6F1}" srcOrd="4" destOrd="0" presId="urn:microsoft.com/office/officeart/2005/8/layout/radial3"/>
    <dgm:cxn modelId="{636D412A-0C87-1B48-B62A-98D8069C8F01}" type="presParOf" srcId="{3E627DF1-EA31-144D-A0F1-524836370545}" destId="{15BA4887-F6AE-AA42-809F-29AF04C6C0A7}" srcOrd="5" destOrd="0" presId="urn:microsoft.com/office/officeart/2005/8/layout/radial3"/>
    <dgm:cxn modelId="{A1F3CF88-778F-3040-889D-E08540667097}" type="presParOf" srcId="{3E627DF1-EA31-144D-A0F1-524836370545}" destId="{0D6D5DC7-1FCB-704E-AED1-F9ECB489F6AC}" srcOrd="6" destOrd="0" presId="urn:microsoft.com/office/officeart/2005/8/layout/radial3"/>
    <dgm:cxn modelId="{D6A16940-7589-0344-A020-CA625ECBDA11}" type="presParOf" srcId="{3E627DF1-EA31-144D-A0F1-524836370545}" destId="{39F44AD5-72E0-8242-A7D7-8B457AF0E4E3}" srcOrd="7" destOrd="0" presId="urn:microsoft.com/office/officeart/2005/8/layout/radial3"/>
    <dgm:cxn modelId="{C964B952-D9B4-8943-AB79-663596696181}" type="presParOf" srcId="{3E627DF1-EA31-144D-A0F1-524836370545}" destId="{1A6CFB46-5FA7-4D4B-966A-1BD37A1F94B5}" srcOrd="8" destOrd="0" presId="urn:microsoft.com/office/officeart/2005/8/layout/radial3"/>
    <dgm:cxn modelId="{8B0EB4A1-F637-5C4E-B6E3-92375951B5BE}" type="presParOf" srcId="{3E627DF1-EA31-144D-A0F1-524836370545}" destId="{89C35EE5-45DD-A646-AF94-D39D14DA5446}" srcOrd="9" destOrd="0" presId="urn:microsoft.com/office/officeart/2005/8/layout/radial3"/>
    <dgm:cxn modelId="{B4A638D2-A63C-8247-AAA5-318F8ED29302}" type="presParOf" srcId="{3E627DF1-EA31-144D-A0F1-524836370545}" destId="{C5FB6BD8-610A-C648-AEFF-FA1776A18BB1}"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A0670-AAAA-1642-8E15-B23B621955CC}">
      <dsp:nvSpPr>
        <dsp:cNvPr id="0" name=""/>
        <dsp:cNvSpPr/>
      </dsp:nvSpPr>
      <dsp:spPr>
        <a:xfrm>
          <a:off x="2742492" y="1122312"/>
          <a:ext cx="2795935" cy="279593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Distributed Competence Centre</a:t>
          </a:r>
        </a:p>
      </dsp:txBody>
      <dsp:txXfrm>
        <a:off x="3151947" y="1531767"/>
        <a:ext cx="1977025" cy="1977025"/>
      </dsp:txXfrm>
    </dsp:sp>
    <dsp:sp modelId="{773A8755-051D-0648-9E7B-219EAE80133E}">
      <dsp:nvSpPr>
        <dsp:cNvPr id="0" name=""/>
        <dsp:cNvSpPr/>
      </dsp:nvSpPr>
      <dsp:spPr>
        <a:xfrm>
          <a:off x="3441476" y="499"/>
          <a:ext cx="1397967" cy="139796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BBMRI</a:t>
          </a:r>
          <a:endParaRPr lang="en-US" sz="1600" kern="1200" dirty="0"/>
        </a:p>
      </dsp:txBody>
      <dsp:txXfrm>
        <a:off x="3646204" y="205227"/>
        <a:ext cx="988511" cy="988511"/>
      </dsp:txXfrm>
    </dsp:sp>
    <dsp:sp modelId="{E12C17BE-3E64-F84B-86C2-6B851D53EBD5}">
      <dsp:nvSpPr>
        <dsp:cNvPr id="0" name=""/>
        <dsp:cNvSpPr/>
      </dsp:nvSpPr>
      <dsp:spPr>
        <a:xfrm>
          <a:off x="4511713" y="348240"/>
          <a:ext cx="1397967" cy="139796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DARIAH</a:t>
          </a:r>
          <a:endParaRPr lang="en-US" sz="1600" kern="1200" dirty="0"/>
        </a:p>
      </dsp:txBody>
      <dsp:txXfrm>
        <a:off x="4716441" y="552968"/>
        <a:ext cx="988511" cy="988511"/>
      </dsp:txXfrm>
    </dsp:sp>
    <dsp:sp modelId="{E3B38541-1C66-F84E-8389-86D54861102C}">
      <dsp:nvSpPr>
        <dsp:cNvPr id="0" name=""/>
        <dsp:cNvSpPr/>
      </dsp:nvSpPr>
      <dsp:spPr>
        <a:xfrm>
          <a:off x="5173156" y="1258638"/>
          <a:ext cx="1397967" cy="139796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EISCAT-3D</a:t>
          </a:r>
          <a:endParaRPr lang="en-US" sz="1600" kern="1200" dirty="0"/>
        </a:p>
      </dsp:txBody>
      <dsp:txXfrm>
        <a:off x="5377884" y="1463366"/>
        <a:ext cx="988511" cy="988511"/>
      </dsp:txXfrm>
    </dsp:sp>
    <dsp:sp modelId="{43EFCEF8-4ECA-4B41-8BE7-9C31CC81F6F1}">
      <dsp:nvSpPr>
        <dsp:cNvPr id="0" name=""/>
        <dsp:cNvSpPr/>
      </dsp:nvSpPr>
      <dsp:spPr>
        <a:xfrm>
          <a:off x="5173156" y="2383953"/>
          <a:ext cx="1397967" cy="1397967"/>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ELIXIR</a:t>
          </a:r>
          <a:endParaRPr lang="en-US" sz="1600" kern="1200" dirty="0"/>
        </a:p>
      </dsp:txBody>
      <dsp:txXfrm>
        <a:off x="5377884" y="2588681"/>
        <a:ext cx="988511" cy="988511"/>
      </dsp:txXfrm>
    </dsp:sp>
    <dsp:sp modelId="{15BA4887-F6AE-AA42-809F-29AF04C6C0A7}">
      <dsp:nvSpPr>
        <dsp:cNvPr id="0" name=""/>
        <dsp:cNvSpPr/>
      </dsp:nvSpPr>
      <dsp:spPr>
        <a:xfrm>
          <a:off x="4511713" y="3294351"/>
          <a:ext cx="1397967" cy="139796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EPOS</a:t>
          </a:r>
          <a:endParaRPr lang="en-US" sz="1600" kern="1200" dirty="0"/>
        </a:p>
      </dsp:txBody>
      <dsp:txXfrm>
        <a:off x="4716441" y="3499079"/>
        <a:ext cx="988511" cy="988511"/>
      </dsp:txXfrm>
    </dsp:sp>
    <dsp:sp modelId="{0D6D5DC7-1FCB-704E-AED1-F9ECB489F6AC}">
      <dsp:nvSpPr>
        <dsp:cNvPr id="0" name=""/>
        <dsp:cNvSpPr/>
      </dsp:nvSpPr>
      <dsp:spPr>
        <a:xfrm>
          <a:off x="3441476" y="3642093"/>
          <a:ext cx="1397967" cy="139796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LifeWatch</a:t>
          </a:r>
          <a:endParaRPr lang="en-US" sz="1600" kern="1200" dirty="0"/>
        </a:p>
      </dsp:txBody>
      <dsp:txXfrm>
        <a:off x="3646204" y="3846821"/>
        <a:ext cx="988511" cy="988511"/>
      </dsp:txXfrm>
    </dsp:sp>
    <dsp:sp modelId="{39F44AD5-72E0-8242-A7D7-8B457AF0E4E3}">
      <dsp:nvSpPr>
        <dsp:cNvPr id="0" name=""/>
        <dsp:cNvSpPr/>
      </dsp:nvSpPr>
      <dsp:spPr>
        <a:xfrm>
          <a:off x="2371238" y="3294351"/>
          <a:ext cx="1397967" cy="139796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MoBrain</a:t>
          </a:r>
          <a:r>
            <a:rPr lang="en-US" sz="1600" kern="1200" dirty="0" smtClean="0"/>
            <a:t>/</a:t>
          </a:r>
          <a:br>
            <a:rPr lang="en-US" sz="1600" kern="1200" dirty="0" smtClean="0"/>
          </a:br>
          <a:r>
            <a:rPr lang="en-US" sz="1600" kern="1200" dirty="0" smtClean="0"/>
            <a:t>INSTRUCT</a:t>
          </a:r>
          <a:endParaRPr lang="en-US" sz="1600" kern="1200" dirty="0"/>
        </a:p>
      </dsp:txBody>
      <dsp:txXfrm>
        <a:off x="2575966" y="3499079"/>
        <a:ext cx="988511" cy="988511"/>
      </dsp:txXfrm>
    </dsp:sp>
    <dsp:sp modelId="{1A6CFB46-5FA7-4D4B-966A-1BD37A1F94B5}">
      <dsp:nvSpPr>
        <dsp:cNvPr id="0" name=""/>
        <dsp:cNvSpPr/>
      </dsp:nvSpPr>
      <dsp:spPr>
        <a:xfrm>
          <a:off x="1709795" y="2383953"/>
          <a:ext cx="1397967" cy="139796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Environment</a:t>
          </a:r>
          <a:br>
            <a:rPr lang="en-US" sz="1400" kern="1200" dirty="0" smtClean="0"/>
          </a:br>
          <a:r>
            <a:rPr lang="en-US" sz="1400" kern="1200" dirty="0" smtClean="0"/>
            <a:t>(disaster mitigation)</a:t>
          </a:r>
          <a:endParaRPr lang="en-US" sz="1400" kern="1200" dirty="0"/>
        </a:p>
      </dsp:txBody>
      <dsp:txXfrm>
        <a:off x="1914523" y="2588681"/>
        <a:ext cx="988511" cy="988511"/>
      </dsp:txXfrm>
    </dsp:sp>
    <dsp:sp modelId="{89C35EE5-45DD-A646-AF94-D39D14DA5446}">
      <dsp:nvSpPr>
        <dsp:cNvPr id="0" name=""/>
        <dsp:cNvSpPr/>
      </dsp:nvSpPr>
      <dsp:spPr>
        <a:xfrm>
          <a:off x="1709795" y="1258638"/>
          <a:ext cx="1397967" cy="1397967"/>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4F81BD"/>
              </a:solidFill>
            </a:rPr>
            <a:t>EMSO (new)</a:t>
          </a:r>
          <a:endParaRPr lang="en-US" sz="1400" kern="1200" dirty="0">
            <a:solidFill>
              <a:srgbClr val="4F81BD"/>
            </a:solidFill>
          </a:endParaRPr>
        </a:p>
      </dsp:txBody>
      <dsp:txXfrm>
        <a:off x="1914523" y="1463366"/>
        <a:ext cx="988511" cy="988511"/>
      </dsp:txXfrm>
    </dsp:sp>
    <dsp:sp modelId="{C5FB6BD8-610A-C648-AEFF-FA1776A18BB1}">
      <dsp:nvSpPr>
        <dsp:cNvPr id="0" name=""/>
        <dsp:cNvSpPr/>
      </dsp:nvSpPr>
      <dsp:spPr>
        <a:xfrm>
          <a:off x="2371238" y="348240"/>
          <a:ext cx="1397967" cy="139796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4F81BD"/>
              </a:solidFill>
            </a:rPr>
            <a:t>ICOS (new)</a:t>
          </a:r>
          <a:endParaRPr lang="en-US" sz="1400" kern="1200" dirty="0">
            <a:solidFill>
              <a:srgbClr val="4F81BD"/>
            </a:solidFill>
          </a:endParaRPr>
        </a:p>
      </dsp:txBody>
      <dsp:txXfrm>
        <a:off x="2575966" y="552968"/>
        <a:ext cx="988511" cy="98851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10/10/17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10/10/17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152248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science (incl.</a:t>
            </a:r>
            <a:r>
              <a:rPr lang="en-US" baseline="0" dirty="0" smtClean="0"/>
              <a:t> Biological </a:t>
            </a:r>
            <a:r>
              <a:rPr lang="en-US" baseline="0" dirty="0" err="1" smtClean="0"/>
              <a:t>scineces</a:t>
            </a:r>
            <a:r>
              <a:rPr lang="en-US" baseline="0" dirty="0" smtClean="0"/>
              <a:t>) dominate </a:t>
            </a:r>
            <a:r>
              <a:rPr lang="en-US" baseline="0" dirty="0" smtClean="0">
                <a:sym typeface="Wingdings"/>
              </a:rPr>
              <a:t> Because there are so many projects/</a:t>
            </a:r>
            <a:r>
              <a:rPr lang="en-US" baseline="0" dirty="0" err="1" smtClean="0">
                <a:sym typeface="Wingdings"/>
              </a:rPr>
              <a:t>Ris</a:t>
            </a:r>
            <a:r>
              <a:rPr lang="en-US" baseline="0" dirty="0" smtClean="0">
                <a:sym typeface="Wingdings"/>
              </a:rPr>
              <a:t> in this; Because they pro-actively look for capacity. (Note that several of these relate to biodiversity research)</a:t>
            </a:r>
          </a:p>
          <a:p>
            <a:r>
              <a:rPr lang="en-US" dirty="0" smtClean="0"/>
              <a:t>In the second period we broadened our reach: Agriculture;</a:t>
            </a:r>
            <a:r>
              <a:rPr lang="en-US" baseline="0" dirty="0" smtClean="0"/>
              <a:t> Social sciences; Physics</a:t>
            </a:r>
          </a:p>
          <a:p>
            <a:endParaRPr lang="en-US" dirty="0" smtClean="0"/>
          </a:p>
          <a:p>
            <a:r>
              <a:rPr lang="en-US" dirty="0" smtClean="0"/>
              <a:t>Still underrepresented: Arts and humanities</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6304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327698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21763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ESFRI Projects:</a:t>
            </a:r>
          </a:p>
          <a:p>
            <a:r>
              <a:rPr lang="en-GB" dirty="0" smtClean="0"/>
              <a:t>The ESFRI Projects have been selected for scientific excellence and maturity and are included in the Roadmap in order to underline their strategic importance for the European Research Infrastructure system and support their timely implementation. The ESFRI Projects can be at different stages of their preparation according to the date of inclusion in the ESFRI Roadmap.</a:t>
            </a:r>
          </a:p>
          <a:p>
            <a:endParaRPr lang="en-GB" dirty="0" smtClean="0"/>
          </a:p>
          <a:p>
            <a:r>
              <a:rPr lang="en-GB" dirty="0" smtClean="0"/>
              <a:t>ESFRI Landmarks:</a:t>
            </a:r>
          </a:p>
          <a:p>
            <a:r>
              <a:rPr lang="en-GB" dirty="0" smtClean="0"/>
              <a:t>The ESFRI Landmarks are the RIs that were implemented or started implementation under the ESFRI Roadmap and are now established as major elements of competitiveness of the European Research Area. The ESFRI Landmarks need continuous support for successful completion, operation and upgrade in line with the optimal management and maximum return on investment. </a:t>
            </a:r>
          </a:p>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9357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SA2.3-10:  </a:t>
            </a:r>
            <a:r>
              <a:rPr lang="en-GB" sz="1200" dirty="0" smtClean="0"/>
              <a:t>13 deliverables in next 12 months</a:t>
            </a:r>
            <a:endParaRPr lang="en-GB" dirty="0" smtClean="0"/>
          </a:p>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69401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415086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sym typeface="Wingdings"/>
              </a:rPr>
              <a:t>Showing trends?</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Showing</a:t>
            </a:r>
            <a:r>
              <a:rPr lang="en-US" baseline="0" dirty="0" smtClean="0">
                <a:solidFill>
                  <a:srgbClr val="FF0000"/>
                </a:solidFill>
              </a:rPr>
              <a:t> ratio of CCs </a:t>
            </a:r>
            <a:r>
              <a:rPr lang="en-US" baseline="0" dirty="0" err="1" smtClean="0">
                <a:solidFill>
                  <a:srgbClr val="FF0000"/>
                </a:solidFill>
              </a:rPr>
              <a:t>vs</a:t>
            </a:r>
            <a:r>
              <a:rPr lang="en-US" baseline="0" dirty="0" smtClean="0">
                <a:solidFill>
                  <a:srgbClr val="FF0000"/>
                </a:solidFill>
              </a:rPr>
              <a:t> the rest?  </a:t>
            </a:r>
            <a:r>
              <a:rPr lang="en-US" baseline="0" dirty="0" smtClean="0">
                <a:solidFill>
                  <a:srgbClr val="FF0000"/>
                </a:solidFill>
                <a:sym typeface="Wingdings"/>
              </a:rPr>
              <a:t> Was it a big share? Was there a bigger increase in CC domains compared the rest?</a:t>
            </a:r>
            <a:endParaRPr lang="en-US" baseline="0"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Science discipline break-down for each group</a:t>
            </a:r>
          </a:p>
          <a:p>
            <a:pPr marL="457200" lvl="1" indent="0">
              <a:buNone/>
            </a:pPr>
            <a:r>
              <a:rPr lang="en-US" dirty="0" smtClean="0">
                <a:solidFill>
                  <a:srgbClr val="FF0000"/>
                </a:solidFill>
                <a:sym typeface="Wingdings"/>
              </a:rPr>
              <a:t> Personal cert is dominated by WLCG/Physics</a:t>
            </a:r>
          </a:p>
          <a:p>
            <a:pPr lvl="1">
              <a:buFont typeface="Wingdings" charset="0"/>
              <a:buChar char="à"/>
            </a:pPr>
            <a:r>
              <a:rPr lang="en-US" dirty="0" smtClean="0">
                <a:solidFill>
                  <a:srgbClr val="FF0000"/>
                </a:solidFill>
                <a:sym typeface="Wingdings"/>
              </a:rPr>
              <a:t>Thematic services to reach and serve non-physics communities</a:t>
            </a:r>
          </a:p>
          <a:p>
            <a:pPr lvl="1">
              <a:buFont typeface="Wingdings" charset="0"/>
              <a:buChar char="à"/>
            </a:pPr>
            <a:endParaRPr lang="en-US" dirty="0" smtClean="0">
              <a:solidFill>
                <a:srgbClr val="FF0000"/>
              </a:solidFill>
              <a:sym typeface="Wingdings"/>
            </a:endParaRP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352379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Numbers will be provided by PO,</a:t>
            </a:r>
            <a:r>
              <a:rPr lang="en-GB" baseline="0" dirty="0" smtClean="0"/>
              <a:t> work package leaders must provide explanation</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1415134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Freedom on way to present</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Tree>
    <p:extLst>
      <p:ext uri="{BB962C8B-B14F-4D97-AF65-F5344CB8AC3E}">
        <p14:creationId xmlns:p14="http://schemas.microsoft.com/office/powerpoint/2010/main" val="241743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46 institutes</a:t>
            </a:r>
          </a:p>
          <a:p>
            <a:r>
              <a:rPr lang="en-GB" dirty="0" smtClean="0"/>
              <a:t>~0.1 FTE/institute</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30</a:t>
            </a:fld>
            <a:endParaRPr lang="nl-NL"/>
          </a:p>
        </p:txBody>
      </p:sp>
    </p:spTree>
    <p:extLst>
      <p:ext uri="{BB962C8B-B14F-4D97-AF65-F5344CB8AC3E}">
        <p14:creationId xmlns:p14="http://schemas.microsoft.com/office/powerpoint/2010/main" val="107094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charset="0"/>
              <a:buNone/>
            </a:pPr>
            <a:r>
              <a:rPr lang="en-US" baseline="0" dirty="0" smtClean="0">
                <a:sym typeface="Wingdings"/>
              </a:rPr>
              <a:t>NGIs support is critical in all the three stages:</a:t>
            </a:r>
          </a:p>
          <a:p>
            <a:pPr marL="171450" lvl="0" indent="-171450">
              <a:buFontTx/>
              <a:buChar char="-"/>
            </a:pPr>
            <a:r>
              <a:rPr lang="en-US" baseline="0" dirty="0" smtClean="0">
                <a:sym typeface="Wingdings"/>
              </a:rPr>
              <a:t>Willingness to support Opportunities</a:t>
            </a:r>
          </a:p>
          <a:p>
            <a:pPr marL="171450" lvl="0" indent="-171450">
              <a:buFontTx/>
              <a:buChar char="-"/>
            </a:pPr>
            <a:r>
              <a:rPr lang="en-US" baseline="0" dirty="0" smtClean="0">
                <a:sym typeface="Wingdings"/>
              </a:rPr>
              <a:t>Contribute with technologies and effort</a:t>
            </a:r>
          </a:p>
          <a:p>
            <a:pPr marL="171450" lvl="0" indent="-171450">
              <a:buFontTx/>
              <a:buChar char="-"/>
            </a:pPr>
            <a:r>
              <a:rPr lang="en-US" baseline="0" dirty="0" smtClean="0">
                <a:sym typeface="Wingdings"/>
              </a:rPr>
              <a:t>High quality operations (IT and staff)</a:t>
            </a:r>
          </a:p>
          <a:p>
            <a:pPr marL="171450" lvl="0" indent="-171450">
              <a:buFontTx/>
              <a:buChar char="-"/>
            </a:pPr>
            <a:endParaRPr lang="en-US" baseline="0" dirty="0" smtClean="0">
              <a:sym typeface="Wingdings"/>
            </a:endParaRPr>
          </a:p>
          <a:p>
            <a:pPr marL="0" lvl="0" indent="0">
              <a:buFontTx/>
              <a:buNone/>
            </a:pP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309420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31</a:t>
            </a:fld>
            <a:endParaRPr lang="nl-NL"/>
          </a:p>
        </p:txBody>
      </p:sp>
    </p:spTree>
    <p:extLst>
      <p:ext uri="{BB962C8B-B14F-4D97-AF65-F5344CB8AC3E}">
        <p14:creationId xmlns:p14="http://schemas.microsoft.com/office/powerpoint/2010/main" val="416136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Provided by PO</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354492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achievements</a:t>
            </a:r>
            <a:r>
              <a:rPr lang="en-GB" baseline="0" dirty="0" smtClean="0"/>
              <a:t> of the work package</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193315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ICOS and EMSO, EXTRAS project, long tail of science applications via</a:t>
            </a:r>
            <a:r>
              <a:rPr lang="en-US" baseline="0" dirty="0" smtClean="0"/>
              <a:t> brokering</a:t>
            </a:r>
          </a:p>
          <a:p>
            <a:r>
              <a:rPr lang="en-US" baseline="0" dirty="0" smtClean="0"/>
              <a:t>RI, projects </a:t>
            </a:r>
            <a:r>
              <a:rPr lang="en-US" baseline="0" smtClean="0"/>
              <a:t>and single users</a:t>
            </a:r>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173515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106643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202795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175071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304951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46166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41337135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GB" smtClean="0"/>
              <a:t>WP6 Knowledge Commons</a:t>
            </a: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CA66C1E-2D91-864E-8E9B-2B54C29FD503}" type="slidenum">
              <a:rPr lang="en-US" smtClean="0"/>
              <a:t>‹#›</a:t>
            </a:fld>
            <a:endParaRPr lang="en-US"/>
          </a:p>
        </p:txBody>
      </p:sp>
    </p:spTree>
    <p:extLst>
      <p:ext uri="{BB962C8B-B14F-4D97-AF65-F5344CB8AC3E}">
        <p14:creationId xmlns:p14="http://schemas.microsoft.com/office/powerpoint/2010/main" val="14300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Tree>
    <p:extLst>
      <p:ext uri="{BB962C8B-B14F-4D97-AF65-F5344CB8AC3E}">
        <p14:creationId xmlns:p14="http://schemas.microsoft.com/office/powerpoint/2010/main" val="22909270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WP6 Knowledge Commons </a:t>
            </a:r>
            <a:endParaRPr lang="en-GB" dirty="0"/>
          </a:p>
        </p:txBody>
      </p:sp>
      <p:sp>
        <p:nvSpPr>
          <p:cNvPr id="9" name="Tekstvak 21"/>
          <p:cNvSpPr txBox="1"/>
          <p:nvPr/>
        </p:nvSpPr>
        <p:spPr>
          <a:xfrm>
            <a:off x="179512" y="6525344"/>
            <a:ext cx="748923" cy="215444"/>
          </a:xfrm>
          <a:prstGeom prst="rect">
            <a:avLst/>
          </a:prstGeom>
          <a:noFill/>
        </p:spPr>
        <p:txBody>
          <a:bodyPr wrap="none" rtlCol="0">
            <a:spAutoFit/>
          </a:bodyPr>
          <a:lstStyle/>
          <a:p>
            <a:r>
              <a:rPr lang="en-GB" sz="800" b="1" dirty="0" smtClean="0">
                <a:solidFill>
                  <a:schemeClr val="bg1"/>
                </a:solidFill>
                <a:latin typeface="Segoe UI" pitchFamily="34" charset="0"/>
                <a:cs typeface="Segoe UI" pitchFamily="34" charset="0"/>
              </a:rPr>
              <a:t>24/08/2017</a:t>
            </a:r>
            <a:endParaRPr lang="nl-NL" sz="80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 id="2147483689" r:id="rId5"/>
    <p:sldLayoutId id="2147483690" r:id="rId6"/>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25" Type="http://schemas.openxmlformats.org/officeDocument/2006/relationships/image" Target="../media/image30.png"/><Relationship Id="rId26" Type="http://schemas.openxmlformats.org/officeDocument/2006/relationships/image" Target="../media/image31.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gif"/><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jpg"/><Relationship Id="rId18" Type="http://schemas.openxmlformats.org/officeDocument/2006/relationships/image" Target="../media/image23.jpg"/><Relationship Id="rId19"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7"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1640" y="3643200"/>
            <a:ext cx="6516997" cy="793912"/>
          </a:xfrm>
        </p:spPr>
        <p:txBody>
          <a:bodyPr>
            <a:normAutofit fontScale="85000" lnSpcReduction="10000"/>
          </a:bodyPr>
          <a:lstStyle/>
          <a:p>
            <a:r>
              <a:rPr lang="en-GB" dirty="0"/>
              <a:t>Customer and Technical Outreach Manager, </a:t>
            </a:r>
            <a:r>
              <a:rPr lang="en-GB" dirty="0" smtClean="0"/>
              <a:t>EGI Foundation</a:t>
            </a:r>
            <a:endParaRPr lang="en-GB" dirty="0"/>
          </a:p>
          <a:p>
            <a:r>
              <a:rPr lang="it-IT" dirty="0"/>
              <a:t>SA2 Activity Manager</a:t>
            </a:r>
            <a:r>
              <a:rPr lang="en-GB" dirty="0"/>
              <a:t>, EGI-Engage</a:t>
            </a:r>
          </a:p>
        </p:txBody>
      </p:sp>
      <p:sp>
        <p:nvSpPr>
          <p:cNvPr id="3" name="Title 2"/>
          <p:cNvSpPr>
            <a:spLocks noGrp="1"/>
          </p:cNvSpPr>
          <p:nvPr>
            <p:ph type="ctrTitle"/>
          </p:nvPr>
        </p:nvSpPr>
        <p:spPr/>
        <p:txBody>
          <a:bodyPr>
            <a:normAutofit/>
          </a:bodyPr>
          <a:lstStyle/>
          <a:p>
            <a:r>
              <a:rPr lang="en-GB" dirty="0"/>
              <a:t>WP6</a:t>
            </a:r>
            <a:br>
              <a:rPr lang="en-GB" dirty="0"/>
            </a:br>
            <a:r>
              <a:rPr lang="en-GB" dirty="0"/>
              <a:t>Knowledge Commons</a:t>
            </a:r>
          </a:p>
        </p:txBody>
      </p:sp>
      <p:sp>
        <p:nvSpPr>
          <p:cNvPr id="4" name="Subtitle 3"/>
          <p:cNvSpPr>
            <a:spLocks noGrp="1"/>
          </p:cNvSpPr>
          <p:nvPr>
            <p:ph type="subTitle" idx="1"/>
          </p:nvPr>
        </p:nvSpPr>
        <p:spPr/>
        <p:txBody>
          <a:bodyPr/>
          <a:lstStyle/>
          <a:p>
            <a:r>
              <a:rPr lang="en-GB" dirty="0" err="1"/>
              <a:t>Gergely</a:t>
            </a:r>
            <a:r>
              <a:rPr lang="en-GB" dirty="0"/>
              <a:t> Sipos</a:t>
            </a:r>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8496944" cy="850106"/>
          </a:xfrm>
        </p:spPr>
        <p:txBody>
          <a:bodyPr>
            <a:normAutofit/>
          </a:bodyPr>
          <a:lstStyle/>
          <a:p>
            <a:r>
              <a:rPr lang="en-GB" dirty="0" smtClean="0"/>
              <a:t>From opportunities to active customers</a:t>
            </a:r>
            <a:endParaRPr lang="en-GB" sz="2700" dirty="0"/>
          </a:p>
        </p:txBody>
      </p:sp>
      <p:sp>
        <p:nvSpPr>
          <p:cNvPr id="3" name="Content Placeholder 2"/>
          <p:cNvSpPr>
            <a:spLocks noGrp="1"/>
          </p:cNvSpPr>
          <p:nvPr>
            <p:ph sz="half" idx="2"/>
          </p:nvPr>
        </p:nvSpPr>
        <p:spPr>
          <a:xfrm>
            <a:off x="467544" y="1268760"/>
            <a:ext cx="8424936" cy="3023666"/>
          </a:xfrm>
        </p:spPr>
        <p:txBody>
          <a:bodyPr>
            <a:normAutofit fontScale="92500" lnSpcReduction="10000"/>
          </a:bodyPr>
          <a:lstStyle/>
          <a:p>
            <a:pPr marL="266700" indent="-266700">
              <a:buFont typeface="+mj-lt"/>
              <a:buAutoNum type="arabicPeriod"/>
            </a:pPr>
            <a:r>
              <a:rPr lang="en-GB" sz="2000" dirty="0" smtClean="0"/>
              <a:t>Outreach and training</a:t>
            </a:r>
            <a:endParaRPr lang="en-GB" sz="2000" dirty="0" smtClean="0">
              <a:sym typeface="Wingdings" panose="05000000000000000000" pitchFamily="2" charset="2"/>
            </a:endParaRPr>
          </a:p>
          <a:p>
            <a:pPr marL="266700" indent="-266700">
              <a:buFont typeface="+mj-lt"/>
              <a:buAutoNum type="arabicPeriod"/>
            </a:pPr>
            <a:r>
              <a:rPr lang="en-GB" sz="2000" dirty="0" smtClean="0">
                <a:sym typeface="Wingdings" panose="05000000000000000000" pitchFamily="2" charset="2"/>
              </a:rPr>
              <a:t>Opportunity </a:t>
            </a:r>
            <a:r>
              <a:rPr lang="en-GB" sz="2000" dirty="0" smtClean="0">
                <a:sym typeface="Wingdings" panose="05000000000000000000" pitchFamily="2" charset="2"/>
              </a:rPr>
              <a:t>identification </a:t>
            </a:r>
            <a:r>
              <a:rPr lang="en-GB" sz="2000" dirty="0" smtClean="0">
                <a:sym typeface="Wingdings"/>
              </a:rPr>
              <a:t> Opportunity DB</a:t>
            </a:r>
            <a:endParaRPr lang="en-GB" sz="2000" dirty="0" smtClean="0">
              <a:sym typeface="Wingdings" panose="05000000000000000000" pitchFamily="2" charset="2"/>
            </a:endParaRPr>
          </a:p>
          <a:p>
            <a:pPr marL="400050" lvl="1" indent="0">
              <a:buNone/>
            </a:pPr>
            <a:r>
              <a:rPr lang="en-GB" sz="1600" dirty="0" smtClean="0">
                <a:sym typeface="Wingdings" panose="05000000000000000000" pitchFamily="2" charset="2"/>
              </a:rPr>
              <a:t>Or service orders from Website, Marketplace</a:t>
            </a:r>
            <a:endParaRPr lang="en-GB" sz="1600" dirty="0" smtClean="0"/>
          </a:p>
          <a:p>
            <a:pPr marL="266700" indent="-266700">
              <a:buFont typeface="+mj-lt"/>
              <a:buAutoNum type="arabicPeriod"/>
            </a:pPr>
            <a:r>
              <a:rPr lang="en-GB" sz="2000" dirty="0" smtClean="0"/>
              <a:t>Opportunity </a:t>
            </a:r>
            <a:r>
              <a:rPr lang="en-GB" sz="2000" dirty="0" smtClean="0"/>
              <a:t>analysis  </a:t>
            </a:r>
            <a:r>
              <a:rPr lang="en-GB" sz="2000" dirty="0" smtClean="0">
                <a:sym typeface="Wingdings"/>
              </a:rPr>
              <a:t> Customer DB</a:t>
            </a:r>
            <a:endParaRPr lang="en-GB" sz="2000" dirty="0" smtClean="0"/>
          </a:p>
          <a:p>
            <a:pPr marL="266700" indent="-266700">
              <a:buFont typeface="+mj-lt"/>
              <a:buAutoNum type="arabicPeriod"/>
            </a:pPr>
            <a:r>
              <a:rPr lang="en-GB" sz="2000" dirty="0" smtClean="0"/>
              <a:t>Technical </a:t>
            </a:r>
            <a:r>
              <a:rPr lang="en-GB" sz="2000" dirty="0" err="1" smtClean="0"/>
              <a:t>onboarding</a:t>
            </a:r>
            <a:endParaRPr lang="en-GB" sz="2000" dirty="0" smtClean="0"/>
          </a:p>
          <a:p>
            <a:pPr marL="266700" indent="-266700">
              <a:buFont typeface="+mj-lt"/>
              <a:buAutoNum type="arabicPeriod"/>
            </a:pPr>
            <a:r>
              <a:rPr lang="en-GB" sz="2000" dirty="0" smtClean="0"/>
              <a:t>SLA-OLA negotiation</a:t>
            </a:r>
          </a:p>
          <a:p>
            <a:pPr marL="266700" indent="-266700">
              <a:buFont typeface="+mj-lt"/>
              <a:buAutoNum type="arabicPeriod"/>
            </a:pPr>
            <a:r>
              <a:rPr lang="en-GB" sz="2000" dirty="0" smtClean="0"/>
              <a:t>Operation</a:t>
            </a:r>
          </a:p>
          <a:p>
            <a:pPr marL="712788" lvl="1" indent="-276225">
              <a:buFont typeface="+mj-lt"/>
              <a:buAutoNum type="arabicPeriod"/>
            </a:pPr>
            <a:r>
              <a:rPr lang="en-GB" sz="1600" dirty="0" smtClean="0"/>
              <a:t>Service reports</a:t>
            </a:r>
          </a:p>
          <a:p>
            <a:pPr marL="712788" lvl="1" indent="-276225">
              <a:buFont typeface="+mj-lt"/>
              <a:buAutoNum type="arabicPeriod"/>
            </a:pPr>
            <a:r>
              <a:rPr lang="en-GB" sz="1600" dirty="0" smtClean="0"/>
              <a:t>Regular satisfaction reviews (incl. publications)</a:t>
            </a:r>
          </a:p>
          <a:p>
            <a:pPr marL="712788" lvl="1" indent="-276225">
              <a:buFont typeface="+mj-lt"/>
              <a:buAutoNum type="arabicPeriod"/>
            </a:pPr>
            <a:r>
              <a:rPr lang="en-GB" sz="1600" dirty="0" smtClean="0"/>
              <a:t>Complaints</a:t>
            </a:r>
          </a:p>
        </p:txBody>
      </p:sp>
      <p:sp>
        <p:nvSpPr>
          <p:cNvPr id="7" name="Chevron 6"/>
          <p:cNvSpPr/>
          <p:nvPr/>
        </p:nvSpPr>
        <p:spPr>
          <a:xfrm>
            <a:off x="539552" y="4437112"/>
            <a:ext cx="1741894" cy="1800200"/>
          </a:xfrm>
          <a:prstGeom prst="chevron">
            <a:avLst>
              <a:gd name="adj" fmla="val 40989"/>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1</a:t>
            </a:r>
            <a:endParaRPr lang="en-GB" sz="3600" dirty="0">
              <a:solidFill>
                <a:schemeClr val="tx1"/>
              </a:solidFill>
            </a:endParaRPr>
          </a:p>
        </p:txBody>
      </p:sp>
      <p:sp>
        <p:nvSpPr>
          <p:cNvPr id="8" name="Chevron 7"/>
          <p:cNvSpPr/>
          <p:nvPr/>
        </p:nvSpPr>
        <p:spPr>
          <a:xfrm>
            <a:off x="1835696"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2</a:t>
            </a:r>
            <a:endParaRPr lang="en-GB" sz="3600" dirty="0">
              <a:solidFill>
                <a:schemeClr val="tx1"/>
              </a:solidFill>
            </a:endParaRPr>
          </a:p>
        </p:txBody>
      </p:sp>
      <p:sp>
        <p:nvSpPr>
          <p:cNvPr id="9" name="Chevron 8"/>
          <p:cNvSpPr/>
          <p:nvPr/>
        </p:nvSpPr>
        <p:spPr>
          <a:xfrm>
            <a:off x="3131840"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3</a:t>
            </a:r>
            <a:endParaRPr lang="en-GB" sz="3600" dirty="0">
              <a:solidFill>
                <a:schemeClr val="tx1"/>
              </a:solidFill>
            </a:endParaRPr>
          </a:p>
        </p:txBody>
      </p:sp>
      <p:sp>
        <p:nvSpPr>
          <p:cNvPr id="10" name="Chevron 9"/>
          <p:cNvSpPr/>
          <p:nvPr/>
        </p:nvSpPr>
        <p:spPr>
          <a:xfrm>
            <a:off x="4427984"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4</a:t>
            </a:r>
            <a:endParaRPr lang="en-GB" sz="3600" dirty="0">
              <a:solidFill>
                <a:schemeClr val="tx1"/>
              </a:solidFill>
            </a:endParaRPr>
          </a:p>
        </p:txBody>
      </p:sp>
      <p:sp>
        <p:nvSpPr>
          <p:cNvPr id="19" name="Chevron 18"/>
          <p:cNvSpPr/>
          <p:nvPr/>
        </p:nvSpPr>
        <p:spPr>
          <a:xfrm>
            <a:off x="5724128" y="4437112"/>
            <a:ext cx="1741894" cy="1800200"/>
          </a:xfrm>
          <a:prstGeom prst="chevron">
            <a:avLst>
              <a:gd name="adj" fmla="val 42490"/>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5</a:t>
            </a:r>
            <a:endParaRPr lang="en-GB" sz="3600" dirty="0">
              <a:solidFill>
                <a:schemeClr val="tx1"/>
              </a:solidFill>
            </a:endParaRPr>
          </a:p>
        </p:txBody>
      </p:sp>
      <p:sp>
        <p:nvSpPr>
          <p:cNvPr id="20" name="Chevron 19"/>
          <p:cNvSpPr/>
          <p:nvPr/>
        </p:nvSpPr>
        <p:spPr>
          <a:xfrm>
            <a:off x="7020272"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6</a:t>
            </a:r>
            <a:endParaRPr lang="en-GB" sz="3600" dirty="0">
              <a:solidFill>
                <a:schemeClr val="tx1"/>
              </a:solidFill>
            </a:endParaRPr>
          </a:p>
        </p:txBody>
      </p:sp>
      <p:sp>
        <p:nvSpPr>
          <p:cNvPr id="31" name="Striped Right Arrow 30"/>
          <p:cNvSpPr/>
          <p:nvPr/>
        </p:nvSpPr>
        <p:spPr>
          <a:xfrm>
            <a:off x="2483768" y="5805264"/>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MoBrain</a:t>
            </a:r>
            <a:r>
              <a:rPr lang="en-GB" sz="1600" dirty="0" smtClean="0">
                <a:solidFill>
                  <a:schemeClr val="tx1"/>
                </a:solidFill>
              </a:rPr>
              <a:t> (SA2.5)</a:t>
            </a:r>
            <a:endParaRPr lang="en-GB" sz="1600" dirty="0">
              <a:solidFill>
                <a:schemeClr val="tx1"/>
              </a:solidFill>
            </a:endParaRPr>
          </a:p>
        </p:txBody>
      </p:sp>
      <p:sp>
        <p:nvSpPr>
          <p:cNvPr id="11" name="TextBox 10"/>
          <p:cNvSpPr txBox="1"/>
          <p:nvPr/>
        </p:nvSpPr>
        <p:spPr>
          <a:xfrm>
            <a:off x="2423119" y="5877272"/>
            <a:ext cx="636713" cy="461665"/>
          </a:xfrm>
          <a:prstGeom prst="rect">
            <a:avLst/>
          </a:prstGeom>
          <a:noFill/>
        </p:spPr>
        <p:txBody>
          <a:bodyPr wrap="none" rtlCol="0">
            <a:spAutoFit/>
          </a:bodyPr>
          <a:lstStyle/>
          <a:p>
            <a:r>
              <a:rPr lang="en-GB" sz="2400" b="1" dirty="0" smtClean="0"/>
              <a:t>. . . </a:t>
            </a:r>
            <a:endParaRPr lang="en-GB" sz="2400" b="1" dirty="0"/>
          </a:p>
        </p:txBody>
      </p:sp>
      <p:sp>
        <p:nvSpPr>
          <p:cNvPr id="24" name="Striped Right Arrow 23"/>
          <p:cNvSpPr/>
          <p:nvPr/>
        </p:nvSpPr>
        <p:spPr>
          <a:xfrm>
            <a:off x="2483768" y="5373216"/>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BBMRI </a:t>
            </a:r>
            <a:r>
              <a:rPr lang="en-US" sz="1600" dirty="0" smtClean="0">
                <a:solidFill>
                  <a:schemeClr val="tx1"/>
                </a:solidFill>
              </a:rPr>
              <a:t>(SA2.4)</a:t>
            </a:r>
            <a:endParaRPr lang="en-GB" sz="1600" dirty="0">
              <a:solidFill>
                <a:schemeClr val="tx1"/>
              </a:solidFill>
            </a:endParaRPr>
          </a:p>
        </p:txBody>
      </p:sp>
      <p:sp>
        <p:nvSpPr>
          <p:cNvPr id="25" name="Striped Right Arrow 24"/>
          <p:cNvSpPr/>
          <p:nvPr/>
        </p:nvSpPr>
        <p:spPr>
          <a:xfrm>
            <a:off x="2483768" y="4941168"/>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ELIXIR (SA2.3)</a:t>
            </a:r>
            <a:endParaRPr lang="en-GB" sz="1600" dirty="0">
              <a:solidFill>
                <a:schemeClr val="tx1"/>
              </a:solidFill>
            </a:endParaRPr>
          </a:p>
        </p:txBody>
      </p:sp>
      <p:sp>
        <p:nvSpPr>
          <p:cNvPr id="23" name="Striped Right Arrow 22"/>
          <p:cNvSpPr/>
          <p:nvPr/>
        </p:nvSpPr>
        <p:spPr>
          <a:xfrm>
            <a:off x="539552" y="4482332"/>
            <a:ext cx="1800200" cy="1682971"/>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Training (SA2.1)</a:t>
            </a:r>
            <a:endParaRPr lang="en-GB" sz="1600" dirty="0">
              <a:solidFill>
                <a:schemeClr val="tx1"/>
              </a:solidFill>
            </a:endParaRPr>
          </a:p>
        </p:txBody>
      </p:sp>
      <p:sp>
        <p:nvSpPr>
          <p:cNvPr id="28" name="Striped Right Arrow 27"/>
          <p:cNvSpPr/>
          <p:nvPr/>
        </p:nvSpPr>
        <p:spPr>
          <a:xfrm>
            <a:off x="2500671" y="4482333"/>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New communities (SA2.2)</a:t>
            </a:r>
            <a:endParaRPr lang="en-GB" sz="1600" dirty="0">
              <a:solidFill>
                <a:schemeClr val="tx1"/>
              </a:solidFill>
            </a:endParaRPr>
          </a:p>
        </p:txBody>
      </p:sp>
      <p:sp>
        <p:nvSpPr>
          <p:cNvPr id="29" name="Footer Placeholder 3"/>
          <p:cNvSpPr>
            <a:spLocks noGrp="1"/>
          </p:cNvSpPr>
          <p:nvPr>
            <p:ph type="ftr" sz="quarter" idx="11"/>
          </p:nvPr>
        </p:nvSpPr>
        <p:spPr>
          <a:xfrm>
            <a:off x="1187624" y="6453336"/>
            <a:ext cx="6768752" cy="365125"/>
          </a:xfrm>
        </p:spPr>
        <p:txBody>
          <a:bodyPr/>
          <a:lstStyle/>
          <a:p>
            <a:r>
              <a:rPr lang="en-GB" dirty="0" smtClean="0"/>
              <a:t>SA2 Knowledge Commons</a:t>
            </a:r>
          </a:p>
        </p:txBody>
      </p:sp>
    </p:spTree>
    <p:extLst>
      <p:ext uri="{BB962C8B-B14F-4D97-AF65-F5344CB8AC3E}">
        <p14:creationId xmlns:p14="http://schemas.microsoft.com/office/powerpoint/2010/main" val="3552235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 grpId="0"/>
      <p:bldP spid="24" grpId="0" animBg="1"/>
      <p:bldP spid="25" grpId="0" animBg="1"/>
      <p:bldP spid="23"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2630"/>
            <a:ext cx="7344816" cy="850106"/>
          </a:xfrm>
        </p:spPr>
        <p:txBody>
          <a:bodyPr>
            <a:normAutofit fontScale="90000"/>
          </a:bodyPr>
          <a:lstStyle/>
          <a:p>
            <a:r>
              <a:rPr lang="en-GB" dirty="0" smtClean="0"/>
              <a:t>Technical user support Task 6.2</a:t>
            </a:r>
            <a:br>
              <a:rPr lang="en-GB" dirty="0" smtClean="0"/>
            </a:br>
            <a:r>
              <a:rPr lang="en-GB" dirty="0" smtClean="0"/>
              <a:t>Highlights</a:t>
            </a:r>
            <a:endParaRPr lang="en-GB" dirty="0"/>
          </a:p>
        </p:txBody>
      </p:sp>
      <p:sp>
        <p:nvSpPr>
          <p:cNvPr id="3" name="Content Placeholder 2"/>
          <p:cNvSpPr>
            <a:spLocks noGrp="1"/>
          </p:cNvSpPr>
          <p:nvPr>
            <p:ph sz="half" idx="2"/>
          </p:nvPr>
        </p:nvSpPr>
        <p:spPr>
          <a:xfrm>
            <a:off x="144016" y="1196752"/>
            <a:ext cx="8892480" cy="4679850"/>
          </a:xfrm>
        </p:spPr>
        <p:txBody>
          <a:bodyPr>
            <a:normAutofit/>
          </a:bodyPr>
          <a:lstStyle/>
          <a:p>
            <a:pPr marL="266700" indent="-266700"/>
            <a:r>
              <a:rPr lang="en-GB" sz="2000" dirty="0" smtClean="0"/>
              <a:t>Support network and support tools</a:t>
            </a:r>
          </a:p>
          <a:p>
            <a:pPr lvl="1"/>
            <a:r>
              <a:rPr lang="en-GB" sz="1600" dirty="0" smtClean="0"/>
              <a:t>Integrated engagement and Customer Relationship Management with </a:t>
            </a:r>
            <a:r>
              <a:rPr lang="en-GB" sz="1600" dirty="0" err="1" smtClean="0"/>
              <a:t>FitSM</a:t>
            </a:r>
            <a:endParaRPr lang="en-GB" sz="1600" dirty="0" smtClean="0"/>
          </a:p>
          <a:p>
            <a:pPr lvl="1"/>
            <a:r>
              <a:rPr lang="en-GB" sz="1600" dirty="0" smtClean="0"/>
              <a:t>Regular </a:t>
            </a:r>
            <a:r>
              <a:rPr lang="en-GB" sz="1600" dirty="0" smtClean="0"/>
              <a:t>‘Service satisfaction and capacity planning’ interviews with </a:t>
            </a:r>
            <a:r>
              <a:rPr lang="en-GB" sz="1600" dirty="0" smtClean="0"/>
              <a:t>customers</a:t>
            </a:r>
          </a:p>
          <a:p>
            <a:pPr lvl="2"/>
            <a:r>
              <a:rPr lang="en-GB" sz="1200" dirty="0" smtClean="0"/>
              <a:t>Since April 2016: 14 interviews; 15 improvement suggestions</a:t>
            </a:r>
            <a:endParaRPr lang="en-GB" sz="1200" dirty="0" smtClean="0"/>
          </a:p>
          <a:p>
            <a:pPr lvl="1"/>
            <a:r>
              <a:rPr lang="en-GB" sz="1600" dirty="0" smtClean="0"/>
              <a:t>Service orders from EGI Website (35 requests in the past 5 months)</a:t>
            </a:r>
          </a:p>
          <a:p>
            <a:pPr lvl="1"/>
            <a:r>
              <a:rPr lang="en-GB" sz="1600" dirty="0" smtClean="0"/>
              <a:t>Coordination </a:t>
            </a:r>
            <a:r>
              <a:rPr lang="en-GB" sz="1600" dirty="0" smtClean="0"/>
              <a:t>meetings with the NGI International </a:t>
            </a:r>
            <a:r>
              <a:rPr lang="en-GB" sz="1600" dirty="0" smtClean="0"/>
              <a:t>Liaisons </a:t>
            </a:r>
            <a:r>
              <a:rPr lang="en-GB" sz="1600" dirty="0" smtClean="0">
                <a:sym typeface="Wingdings"/>
              </a:rPr>
              <a:t> For national support</a:t>
            </a:r>
            <a:endParaRPr lang="en-GB" sz="1600" dirty="0" smtClean="0"/>
          </a:p>
          <a:p>
            <a:pPr marL="266700" indent="-266700"/>
            <a:r>
              <a:rPr lang="en-GB" sz="2000" dirty="0" smtClean="0">
                <a:sym typeface="Wingdings" panose="05000000000000000000" pitchFamily="2" charset="2"/>
              </a:rPr>
              <a:t>Engagement and support for new communities </a:t>
            </a:r>
          </a:p>
          <a:p>
            <a:pPr marL="715963" lvl="1" indent="-266700"/>
            <a:r>
              <a:rPr lang="en-GB" sz="1600" dirty="0" smtClean="0">
                <a:sym typeface="Wingdings" panose="05000000000000000000" pitchFamily="2" charset="2"/>
              </a:rPr>
              <a:t>32 communities in 30 months (besides the 8 competence centres)</a:t>
            </a:r>
          </a:p>
          <a:p>
            <a:pPr marL="1076325" lvl="2" indent="-177800"/>
            <a:r>
              <a:rPr lang="en-GB" sz="1500" dirty="0">
                <a:sym typeface="Wingdings" panose="05000000000000000000" pitchFamily="2" charset="2"/>
              </a:rPr>
              <a:t>19 Research Infrastructures and 13 project/platform developer </a:t>
            </a:r>
            <a:r>
              <a:rPr lang="en-GB" sz="1500" dirty="0" smtClean="0">
                <a:sym typeface="Wingdings" panose="05000000000000000000" pitchFamily="2" charset="2"/>
              </a:rPr>
              <a:t>communities</a:t>
            </a:r>
          </a:p>
          <a:p>
            <a:pPr marL="714375" lvl="1"/>
            <a:r>
              <a:rPr lang="en-GB" sz="1600" dirty="0" smtClean="0">
                <a:sym typeface="Wingdings" panose="05000000000000000000" pitchFamily="2" charset="2"/>
              </a:rPr>
              <a:t>'</a:t>
            </a:r>
            <a:r>
              <a:rPr lang="en-GB" sz="1600" dirty="0">
                <a:sym typeface="Wingdings" panose="05000000000000000000" pitchFamily="2" charset="2"/>
              </a:rPr>
              <a:t>Design your e-infrastructure' </a:t>
            </a:r>
            <a:r>
              <a:rPr lang="en-GB" sz="1600" dirty="0" smtClean="0">
                <a:sym typeface="Wingdings" panose="05000000000000000000" pitchFamily="2" charset="2"/>
              </a:rPr>
              <a:t>events</a:t>
            </a:r>
          </a:p>
          <a:p>
            <a:pPr marL="1076325" lvl="2" indent="-161925"/>
            <a:r>
              <a:rPr lang="en-GB" sz="1300" dirty="0" smtClean="0">
                <a:sym typeface="Wingdings" panose="05000000000000000000" pitchFamily="2" charset="2"/>
              </a:rPr>
              <a:t>Analysis of requirements – Design of suitable service composition</a:t>
            </a:r>
          </a:p>
          <a:p>
            <a:pPr marL="1076325" lvl="2" indent="-161925"/>
            <a:r>
              <a:rPr lang="en-GB" sz="1300" dirty="0" smtClean="0">
                <a:sym typeface="Wingdings" panose="05000000000000000000" pitchFamily="2" charset="2"/>
              </a:rPr>
              <a:t>5 community / event (ICOS, </a:t>
            </a:r>
            <a:r>
              <a:rPr lang="en-GB" sz="1300" dirty="0" err="1" smtClean="0">
                <a:sym typeface="Wingdings" panose="05000000000000000000" pitchFamily="2" charset="2"/>
              </a:rPr>
              <a:t>EuroArgo</a:t>
            </a:r>
            <a:r>
              <a:rPr lang="en-GB" sz="1300" dirty="0" smtClean="0">
                <a:sym typeface="Wingdings" panose="05000000000000000000" pitchFamily="2" charset="2"/>
              </a:rPr>
              <a:t>, CLL, ELI, </a:t>
            </a:r>
            <a:r>
              <a:rPr lang="is-IS" sz="1300" dirty="0" smtClean="0">
                <a:sym typeface="Wingdings" panose="05000000000000000000" pitchFamily="2" charset="2"/>
              </a:rPr>
              <a:t>…); Co-organised with EUDAT, GEANT,</a:t>
            </a:r>
            <a:r>
              <a:rPr lang="is-IS" sz="1300" dirty="0">
                <a:sym typeface="Wingdings" panose="05000000000000000000" pitchFamily="2" charset="2"/>
              </a:rPr>
              <a:t> </a:t>
            </a:r>
            <a:r>
              <a:rPr lang="is-IS" sz="1300" dirty="0" smtClean="0">
                <a:sym typeface="Wingdings" panose="05000000000000000000" pitchFamily="2" charset="2"/>
              </a:rPr>
              <a:t>OpenAIRE</a:t>
            </a:r>
            <a:endParaRPr lang="en-GB" sz="1300" dirty="0" smtClean="0">
              <a:sym typeface="Wingdings" panose="05000000000000000000" pitchFamily="2" charset="2"/>
            </a:endParaRPr>
          </a:p>
          <a:p>
            <a:pPr marL="1076325" lvl="2" indent="-161925"/>
            <a:r>
              <a:rPr lang="en-GB" sz="1300" dirty="0" smtClean="0">
                <a:sym typeface="Wingdings" panose="05000000000000000000" pitchFamily="2" charset="2"/>
              </a:rPr>
              <a:t>The </a:t>
            </a:r>
            <a:r>
              <a:rPr lang="en-GB" sz="1300" dirty="0">
                <a:sym typeface="Wingdings" panose="05000000000000000000" pitchFamily="2" charset="2"/>
              </a:rPr>
              <a:t>workshop format </a:t>
            </a:r>
            <a:r>
              <a:rPr lang="en-GB" sz="1300" dirty="0" smtClean="0">
                <a:sym typeface="Wingdings" panose="05000000000000000000" pitchFamily="2" charset="2"/>
              </a:rPr>
              <a:t>was </a:t>
            </a:r>
            <a:r>
              <a:rPr lang="en-GB" sz="1300" dirty="0">
                <a:sym typeface="Wingdings" panose="05000000000000000000" pitchFamily="2" charset="2"/>
              </a:rPr>
              <a:t>adopted by the Dutch NGI </a:t>
            </a:r>
            <a:r>
              <a:rPr lang="en-GB" sz="1300" dirty="0" smtClean="0">
                <a:sym typeface="Wingdings" panose="05000000000000000000" pitchFamily="2" charset="2"/>
              </a:rPr>
              <a:t>at </a:t>
            </a:r>
            <a:r>
              <a:rPr lang="en-GB" sz="1300" dirty="0">
                <a:sym typeface="Wingdings" panose="05000000000000000000" pitchFamily="2" charset="2"/>
              </a:rPr>
              <a:t>national </a:t>
            </a:r>
            <a:r>
              <a:rPr lang="en-GB" sz="1300" dirty="0" smtClean="0">
                <a:sym typeface="Wingdings" panose="05000000000000000000" pitchFamily="2" charset="2"/>
              </a:rPr>
              <a:t>events</a:t>
            </a:r>
            <a:endParaRPr lang="en-GB" sz="1200" dirty="0" smtClean="0">
              <a:sym typeface="Wingdings" panose="05000000000000000000" pitchFamily="2" charset="2"/>
            </a:endParaRPr>
          </a:p>
          <a:p>
            <a:pPr marL="266700" indent="-266700"/>
            <a:r>
              <a:rPr lang="en-GB" sz="2000" dirty="0" smtClean="0">
                <a:sym typeface="Wingdings" panose="05000000000000000000" pitchFamily="2" charset="2"/>
              </a:rPr>
              <a:t>Services for </a:t>
            </a:r>
            <a:r>
              <a:rPr lang="en-GB" sz="2000" dirty="0">
                <a:sym typeface="Wingdings" panose="05000000000000000000" pitchFamily="2" charset="2"/>
              </a:rPr>
              <a:t>the </a:t>
            </a:r>
            <a:r>
              <a:rPr lang="en-GB" sz="2000" dirty="0" smtClean="0">
                <a:sym typeface="Wingdings" panose="05000000000000000000" pitchFamily="2" charset="2"/>
              </a:rPr>
              <a:t>long</a:t>
            </a:r>
            <a:r>
              <a:rPr lang="en-GB" sz="2000" dirty="0">
                <a:sym typeface="Wingdings" panose="05000000000000000000" pitchFamily="2" charset="2"/>
              </a:rPr>
              <a:t>-tail of </a:t>
            </a:r>
            <a:r>
              <a:rPr lang="en-GB" sz="2000" dirty="0" smtClean="0">
                <a:sym typeface="Wingdings" panose="05000000000000000000" pitchFamily="2" charset="2"/>
              </a:rPr>
              <a:t>science</a:t>
            </a:r>
          </a:p>
          <a:p>
            <a:pPr marL="666750" lvl="1" indent="-266700"/>
            <a:r>
              <a:rPr lang="en-GB" sz="1600" dirty="0" smtClean="0">
                <a:sym typeface="Wingdings" panose="05000000000000000000" pitchFamily="2" charset="2"/>
              </a:rPr>
              <a:t>‘Applications On Demand’ </a:t>
            </a:r>
            <a:r>
              <a:rPr lang="en-GB" sz="1600" dirty="0" smtClean="0">
                <a:sym typeface="Wingdings" panose="05000000000000000000" pitchFamily="2" charset="2"/>
              </a:rPr>
              <a:t>and Thematic services (See KER presentation earlier today)</a:t>
            </a:r>
            <a:endParaRPr lang="en-GB" sz="1600" dirty="0">
              <a:sym typeface="Wingdings" panose="05000000000000000000" pitchFamily="2" charset="2"/>
            </a:endParaRPr>
          </a:p>
          <a:p>
            <a:pPr marL="666750" lvl="1" indent="-266700"/>
            <a:r>
              <a:rPr lang="en-GB" sz="1600" dirty="0">
                <a:sym typeface="Wingdings" panose="05000000000000000000" pitchFamily="2" charset="2"/>
              </a:rPr>
              <a:t>Operational </a:t>
            </a:r>
            <a:r>
              <a:rPr lang="en-GB" sz="1600" dirty="0" smtClean="0">
                <a:sym typeface="Wingdings" panose="05000000000000000000" pitchFamily="2" charset="2"/>
              </a:rPr>
              <a:t>setup with </a:t>
            </a:r>
            <a:r>
              <a:rPr lang="en-GB" sz="1600" dirty="0" smtClean="0">
                <a:sym typeface="Wingdings" panose="05000000000000000000" pitchFamily="2" charset="2"/>
              </a:rPr>
              <a:t>45 applications and </a:t>
            </a:r>
            <a:r>
              <a:rPr lang="en-GB" sz="1600" dirty="0">
                <a:sym typeface="Wingdings" panose="05000000000000000000" pitchFamily="2" charset="2"/>
              </a:rPr>
              <a:t>3 </a:t>
            </a:r>
            <a:r>
              <a:rPr lang="en-GB" sz="1600" dirty="0" smtClean="0">
                <a:sym typeface="Wingdings" panose="05000000000000000000" pitchFamily="2" charset="2"/>
              </a:rPr>
              <a:t>application porting gateways</a:t>
            </a:r>
            <a:endParaRPr lang="en-GB" sz="1600" dirty="0" smtClean="0">
              <a:sym typeface="Wingdings" panose="05000000000000000000" pitchFamily="2" charset="2"/>
            </a:endParaRPr>
          </a:p>
        </p:txBody>
      </p:sp>
      <p:sp>
        <p:nvSpPr>
          <p:cNvPr id="6"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Tree>
    <p:extLst>
      <p:ext uri="{BB962C8B-B14F-4D97-AF65-F5344CB8AC3E}">
        <p14:creationId xmlns:p14="http://schemas.microsoft.com/office/powerpoint/2010/main" val="2598483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Achieved maturity</a:t>
            </a:r>
            <a:br>
              <a:rPr lang="en-US" dirty="0" smtClean="0"/>
            </a:br>
            <a:r>
              <a:rPr lang="en-US" sz="1800" dirty="0" smtClean="0">
                <a:solidFill>
                  <a:srgbClr val="0066B0"/>
                </a:solidFill>
              </a:rPr>
              <a:t>(</a:t>
            </a:r>
            <a:r>
              <a:rPr lang="en-US" sz="2000" dirty="0">
                <a:solidFill>
                  <a:srgbClr val="0066B0"/>
                </a:solidFill>
              </a:rPr>
              <a:t>Described in details in </a:t>
            </a:r>
            <a:r>
              <a:rPr lang="en-US" sz="2000" dirty="0" smtClean="0">
                <a:solidFill>
                  <a:srgbClr val="0066B0"/>
                </a:solidFill>
              </a:rPr>
              <a:t>D2.14</a:t>
            </a:r>
            <a:r>
              <a:rPr lang="en-US" sz="1800" dirty="0" smtClean="0">
                <a:solidFill>
                  <a:srgbClr val="0066B0"/>
                </a:solidFill>
              </a:rPr>
              <a:t>)</a:t>
            </a:r>
            <a:endParaRPr lang="en-US" sz="1800" dirty="0">
              <a:solidFill>
                <a:srgbClr val="0066B0"/>
              </a:solidFill>
            </a:endParaRPr>
          </a:p>
        </p:txBody>
      </p:sp>
      <p:sp>
        <p:nvSpPr>
          <p:cNvPr id="24" name="Chevron 23"/>
          <p:cNvSpPr/>
          <p:nvPr/>
        </p:nvSpPr>
        <p:spPr>
          <a:xfrm>
            <a:off x="2339752" y="1196752"/>
            <a:ext cx="2280685"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2</a:t>
            </a:r>
          </a:p>
        </p:txBody>
      </p:sp>
      <p:sp>
        <p:nvSpPr>
          <p:cNvPr id="26" name="Chevron 25"/>
          <p:cNvSpPr/>
          <p:nvPr/>
        </p:nvSpPr>
        <p:spPr>
          <a:xfrm>
            <a:off x="4451555" y="1196752"/>
            <a:ext cx="2568717"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3</a:t>
            </a:r>
            <a:endParaRPr lang="en-GB" sz="3600" dirty="0">
              <a:solidFill>
                <a:schemeClr val="tx1"/>
              </a:solidFill>
            </a:endParaRPr>
          </a:p>
        </p:txBody>
      </p:sp>
      <p:sp>
        <p:nvSpPr>
          <p:cNvPr id="28" name="Chevron 27"/>
          <p:cNvSpPr/>
          <p:nvPr/>
        </p:nvSpPr>
        <p:spPr>
          <a:xfrm>
            <a:off x="6827819" y="1196752"/>
            <a:ext cx="2064661" cy="936104"/>
          </a:xfrm>
          <a:prstGeom prst="chevron">
            <a:avLst>
              <a:gd name="adj" fmla="val 409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4</a:t>
            </a:r>
            <a:endParaRPr lang="en-GB" sz="3600" dirty="0">
              <a:solidFill>
                <a:schemeClr val="tx1"/>
              </a:solidFill>
            </a:endParaRPr>
          </a:p>
        </p:txBody>
      </p:sp>
      <p:sp>
        <p:nvSpPr>
          <p:cNvPr id="32" name="TextBox 31"/>
          <p:cNvSpPr txBox="1"/>
          <p:nvPr/>
        </p:nvSpPr>
        <p:spPr>
          <a:xfrm>
            <a:off x="2627784" y="1794302"/>
            <a:ext cx="1627168" cy="338554"/>
          </a:xfrm>
          <a:prstGeom prst="rect">
            <a:avLst/>
          </a:prstGeom>
          <a:noFill/>
        </p:spPr>
        <p:txBody>
          <a:bodyPr wrap="none" rtlCol="0">
            <a:spAutoFit/>
          </a:bodyPr>
          <a:lstStyle/>
          <a:p>
            <a:r>
              <a:rPr lang="en-GB" sz="1600" dirty="0" smtClean="0"/>
              <a:t>Co-development.</a:t>
            </a:r>
            <a:endParaRPr lang="en-GB" sz="1600" dirty="0"/>
          </a:p>
        </p:txBody>
      </p:sp>
      <p:sp>
        <p:nvSpPr>
          <p:cNvPr id="34" name="TextBox 33"/>
          <p:cNvSpPr txBox="1"/>
          <p:nvPr/>
        </p:nvSpPr>
        <p:spPr>
          <a:xfrm>
            <a:off x="4899263" y="1794302"/>
            <a:ext cx="1531890" cy="338554"/>
          </a:xfrm>
          <a:prstGeom prst="rect">
            <a:avLst/>
          </a:prstGeom>
          <a:noFill/>
        </p:spPr>
        <p:txBody>
          <a:bodyPr wrap="none" rtlCol="0">
            <a:spAutoFit/>
          </a:bodyPr>
          <a:lstStyle/>
          <a:p>
            <a:pPr algn="ctr"/>
            <a:r>
              <a:rPr lang="en-GB" sz="1600" dirty="0" smtClean="0"/>
              <a:t>Prototype setup</a:t>
            </a:r>
            <a:endParaRPr lang="en-GB" sz="1600" dirty="0"/>
          </a:p>
        </p:txBody>
      </p:sp>
      <p:sp>
        <p:nvSpPr>
          <p:cNvPr id="36" name="TextBox 35"/>
          <p:cNvSpPr txBox="1"/>
          <p:nvPr/>
        </p:nvSpPr>
        <p:spPr>
          <a:xfrm>
            <a:off x="7205615" y="1772816"/>
            <a:ext cx="1110801" cy="338554"/>
          </a:xfrm>
          <a:prstGeom prst="rect">
            <a:avLst/>
          </a:prstGeom>
          <a:noFill/>
        </p:spPr>
        <p:txBody>
          <a:bodyPr wrap="none" rtlCol="0">
            <a:spAutoFit/>
          </a:bodyPr>
          <a:lstStyle/>
          <a:p>
            <a:r>
              <a:rPr lang="en-GB" sz="1600" dirty="0" smtClean="0"/>
              <a:t>Operations</a:t>
            </a:r>
            <a:endParaRPr lang="en-GB" sz="1600" dirty="0"/>
          </a:p>
        </p:txBody>
      </p:sp>
      <p:sp>
        <p:nvSpPr>
          <p:cNvPr id="37" name="Chevron 36"/>
          <p:cNvSpPr/>
          <p:nvPr/>
        </p:nvSpPr>
        <p:spPr>
          <a:xfrm>
            <a:off x="251520" y="1196752"/>
            <a:ext cx="2267744"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1</a:t>
            </a:r>
          </a:p>
        </p:txBody>
      </p:sp>
      <p:sp>
        <p:nvSpPr>
          <p:cNvPr id="38" name="TextBox 37"/>
          <p:cNvSpPr txBox="1"/>
          <p:nvPr/>
        </p:nvSpPr>
        <p:spPr>
          <a:xfrm>
            <a:off x="539551" y="1794302"/>
            <a:ext cx="1686980" cy="338554"/>
          </a:xfrm>
          <a:prstGeom prst="rect">
            <a:avLst/>
          </a:prstGeom>
          <a:noFill/>
        </p:spPr>
        <p:txBody>
          <a:bodyPr wrap="none" rtlCol="0">
            <a:spAutoFit/>
          </a:bodyPr>
          <a:lstStyle/>
          <a:p>
            <a:r>
              <a:rPr lang="en-GB" sz="1600" dirty="0" smtClean="0"/>
              <a:t>Early engagement</a:t>
            </a:r>
            <a:endParaRPr lang="en-GB" sz="1600" dirty="0"/>
          </a:p>
        </p:txBody>
      </p:sp>
      <p:sp>
        <p:nvSpPr>
          <p:cNvPr id="39" name="Rectangular Callout 38"/>
          <p:cNvSpPr/>
          <p:nvPr/>
        </p:nvSpPr>
        <p:spPr>
          <a:xfrm>
            <a:off x="7236296" y="2420888"/>
            <a:ext cx="1656184" cy="3168352"/>
          </a:xfrm>
          <a:prstGeom prst="wedgeRectCallout">
            <a:avLst>
              <a:gd name="adj1" fmla="val -21344"/>
              <a:gd name="adj2" fmla="val -6105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9 New </a:t>
            </a:r>
            <a:r>
              <a:rPr lang="en-US" sz="1200" dirty="0" smtClean="0">
                <a:solidFill>
                  <a:schemeClr val="tx1"/>
                </a:solidFill>
              </a:rPr>
              <a:t>communities: </a:t>
            </a:r>
          </a:p>
          <a:p>
            <a:pPr marL="285750" indent="-101600">
              <a:buFont typeface="Arial"/>
              <a:buChar char="•"/>
            </a:pPr>
            <a:r>
              <a:rPr lang="en-US" sz="1200" dirty="0" smtClean="0">
                <a:solidFill>
                  <a:schemeClr val="tx1"/>
                </a:solidFill>
              </a:rPr>
              <a:t>D4Science (SLA)</a:t>
            </a:r>
          </a:p>
          <a:p>
            <a:pPr marL="285750" indent="-101600">
              <a:buFont typeface="Arial"/>
              <a:buChar char="•"/>
            </a:pPr>
            <a:r>
              <a:rPr lang="en-US" sz="1200" dirty="0" err="1" smtClean="0">
                <a:solidFill>
                  <a:schemeClr val="tx1"/>
                </a:solidFill>
              </a:rPr>
              <a:t>ExTRAS</a:t>
            </a:r>
            <a:r>
              <a:rPr lang="en-US" sz="1200" dirty="0" smtClean="0">
                <a:solidFill>
                  <a:schemeClr val="tx1"/>
                </a:solidFill>
              </a:rPr>
              <a:t> (SLA)</a:t>
            </a:r>
          </a:p>
          <a:p>
            <a:pPr marL="285750" indent="-101600">
              <a:buFont typeface="Arial"/>
              <a:buChar char="•"/>
            </a:pPr>
            <a:r>
              <a:rPr lang="en-US" sz="1200" dirty="0" smtClean="0">
                <a:solidFill>
                  <a:schemeClr val="tx1"/>
                </a:solidFill>
              </a:rPr>
              <a:t>NBIS (SLA)</a:t>
            </a:r>
          </a:p>
          <a:p>
            <a:pPr marL="285750" indent="-101600">
              <a:buFont typeface="Arial"/>
              <a:buChar char="•"/>
            </a:pPr>
            <a:r>
              <a:rPr lang="en-US" sz="1200" dirty="0" err="1" smtClean="0">
                <a:solidFill>
                  <a:schemeClr val="tx1"/>
                </a:solidFill>
              </a:rPr>
              <a:t>PeachNote</a:t>
            </a:r>
            <a:r>
              <a:rPr lang="en-US" sz="1200" dirty="0" smtClean="0">
                <a:solidFill>
                  <a:schemeClr val="tx1"/>
                </a:solidFill>
              </a:rPr>
              <a:t> (SLA)</a:t>
            </a:r>
          </a:p>
          <a:p>
            <a:pPr marL="285750" indent="-101600">
              <a:buFont typeface="Arial"/>
              <a:buChar char="•"/>
            </a:pPr>
            <a:r>
              <a:rPr lang="en-US" sz="1200" dirty="0" smtClean="0">
                <a:solidFill>
                  <a:schemeClr val="tx1"/>
                </a:solidFill>
              </a:rPr>
              <a:t>VIP (SLA)</a:t>
            </a:r>
          </a:p>
          <a:p>
            <a:pPr marL="285750" indent="-101600">
              <a:buFont typeface="Arial"/>
              <a:buChar char="•"/>
            </a:pPr>
            <a:r>
              <a:rPr lang="en-US" sz="1200" dirty="0" smtClean="0">
                <a:solidFill>
                  <a:schemeClr val="tx1"/>
                </a:solidFill>
              </a:rPr>
              <a:t>EMSO (SLA)</a:t>
            </a:r>
          </a:p>
          <a:p>
            <a:pPr marL="285750" indent="-101600">
              <a:buFont typeface="Arial"/>
              <a:buChar char="•"/>
            </a:pPr>
            <a:r>
              <a:rPr lang="en-US" sz="1200" dirty="0">
                <a:solidFill>
                  <a:schemeClr val="tx1"/>
                </a:solidFill>
              </a:rPr>
              <a:t>ESA TEPs (SLA</a:t>
            </a:r>
            <a:r>
              <a:rPr lang="en-US" sz="1200" dirty="0" smtClean="0">
                <a:solidFill>
                  <a:schemeClr val="tx1"/>
                </a:solidFill>
              </a:rPr>
              <a:t>)</a:t>
            </a:r>
          </a:p>
          <a:p>
            <a:pPr marL="285750" indent="-101600">
              <a:buFont typeface="Arial"/>
              <a:buChar char="•"/>
            </a:pPr>
            <a:r>
              <a:rPr lang="en-US" sz="1200" dirty="0" err="1">
                <a:solidFill>
                  <a:schemeClr val="tx1"/>
                </a:solidFill>
              </a:rPr>
              <a:t>BioISI</a:t>
            </a:r>
            <a:r>
              <a:rPr lang="en-US" sz="1200" dirty="0">
                <a:solidFill>
                  <a:schemeClr val="tx1"/>
                </a:solidFill>
              </a:rPr>
              <a:t> (SLA)</a:t>
            </a:r>
          </a:p>
          <a:p>
            <a:pPr marL="285750" indent="-101600">
              <a:buFont typeface="Arial"/>
              <a:buChar char="•"/>
            </a:pPr>
            <a:r>
              <a:rPr lang="en-US" sz="1200" dirty="0">
                <a:solidFill>
                  <a:schemeClr val="tx1"/>
                </a:solidFill>
              </a:rPr>
              <a:t>DRIHM (SLA</a:t>
            </a:r>
            <a:r>
              <a:rPr lang="en-US" sz="1200" dirty="0" smtClean="0">
                <a:solidFill>
                  <a:schemeClr val="tx1"/>
                </a:solidFill>
              </a:rPr>
              <a:t>)</a:t>
            </a:r>
          </a:p>
          <a:p>
            <a:endParaRPr lang="en-US" sz="1200" dirty="0" smtClean="0">
              <a:solidFill>
                <a:schemeClr val="tx1"/>
              </a:solidFill>
            </a:endParaRPr>
          </a:p>
          <a:p>
            <a:r>
              <a:rPr lang="en-US" sz="1200" dirty="0" smtClean="0">
                <a:solidFill>
                  <a:srgbClr val="948A54"/>
                </a:solidFill>
              </a:rPr>
              <a:t>4 CCs:</a:t>
            </a:r>
          </a:p>
          <a:p>
            <a:pPr marL="285750" indent="-101600">
              <a:buFont typeface="Arial"/>
              <a:buChar char="•"/>
            </a:pPr>
            <a:r>
              <a:rPr lang="en-US" sz="1200" dirty="0" smtClean="0">
                <a:solidFill>
                  <a:srgbClr val="948A54"/>
                </a:solidFill>
              </a:rPr>
              <a:t>DARIAH (SLA)</a:t>
            </a:r>
          </a:p>
          <a:p>
            <a:pPr marL="285750" indent="-101600">
              <a:buFont typeface="Arial"/>
              <a:buChar char="•"/>
            </a:pPr>
            <a:r>
              <a:rPr lang="en-US" sz="1200" dirty="0" smtClean="0">
                <a:solidFill>
                  <a:srgbClr val="948A54"/>
                </a:solidFill>
              </a:rPr>
              <a:t>Disaster </a:t>
            </a:r>
            <a:r>
              <a:rPr lang="en-US" sz="1200" dirty="0" err="1" smtClean="0">
                <a:solidFill>
                  <a:srgbClr val="948A54"/>
                </a:solidFill>
              </a:rPr>
              <a:t>Mit</a:t>
            </a:r>
            <a:r>
              <a:rPr lang="en-US" sz="1200" dirty="0" smtClean="0">
                <a:solidFill>
                  <a:srgbClr val="948A54"/>
                </a:solidFill>
              </a:rPr>
              <a:t>.</a:t>
            </a:r>
          </a:p>
          <a:p>
            <a:pPr marL="285750" indent="-101600">
              <a:buFont typeface="Arial"/>
              <a:buChar char="•"/>
            </a:pPr>
            <a:r>
              <a:rPr lang="en-US" sz="1200" dirty="0" err="1" smtClean="0">
                <a:solidFill>
                  <a:srgbClr val="948A54"/>
                </a:solidFill>
              </a:rPr>
              <a:t>LifeWatch</a:t>
            </a:r>
            <a:endParaRPr lang="en-US" sz="1200" dirty="0" smtClean="0">
              <a:solidFill>
                <a:srgbClr val="948A54"/>
              </a:solidFill>
            </a:endParaRPr>
          </a:p>
          <a:p>
            <a:pPr marL="285750" indent="-101600">
              <a:buFont typeface="Arial"/>
              <a:buChar char="•"/>
            </a:pPr>
            <a:r>
              <a:rPr lang="en-US" sz="1200" dirty="0" err="1" smtClean="0">
                <a:solidFill>
                  <a:srgbClr val="948A54"/>
                </a:solidFill>
              </a:rPr>
              <a:t>MoBrain</a:t>
            </a:r>
            <a:r>
              <a:rPr lang="en-US" sz="1200" dirty="0" smtClean="0">
                <a:solidFill>
                  <a:srgbClr val="948A54"/>
                </a:solidFill>
              </a:rPr>
              <a:t> (SLA)</a:t>
            </a:r>
          </a:p>
        </p:txBody>
      </p:sp>
      <p:sp>
        <p:nvSpPr>
          <p:cNvPr id="40" name="Rectangular Callout 39"/>
          <p:cNvSpPr/>
          <p:nvPr/>
        </p:nvSpPr>
        <p:spPr>
          <a:xfrm>
            <a:off x="4860032" y="2420888"/>
            <a:ext cx="1728192" cy="2448272"/>
          </a:xfrm>
          <a:prstGeom prst="wedgeRectCallout">
            <a:avLst>
              <a:gd name="adj1" fmla="val -23254"/>
              <a:gd name="adj2" fmla="val -6218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New communities: </a:t>
            </a:r>
          </a:p>
          <a:p>
            <a:pPr marL="285750" indent="-101600">
              <a:buFont typeface="Arial"/>
              <a:buChar char="•"/>
            </a:pPr>
            <a:r>
              <a:rPr lang="en-US" sz="1200" dirty="0" smtClean="0">
                <a:solidFill>
                  <a:schemeClr val="tx1"/>
                </a:solidFill>
              </a:rPr>
              <a:t>ENES</a:t>
            </a:r>
          </a:p>
          <a:p>
            <a:pPr marL="285750" indent="-101600">
              <a:buFont typeface="Arial"/>
              <a:buChar char="•"/>
            </a:pPr>
            <a:r>
              <a:rPr lang="en-US" sz="1200" dirty="0" smtClean="0">
                <a:solidFill>
                  <a:schemeClr val="tx1"/>
                </a:solidFill>
              </a:rPr>
              <a:t>Euro-Argo</a:t>
            </a:r>
          </a:p>
          <a:p>
            <a:pPr marL="285750" indent="-101600">
              <a:buFont typeface="Arial"/>
              <a:buChar char="•"/>
            </a:pPr>
            <a:r>
              <a:rPr lang="en-US" sz="1200" dirty="0" smtClean="0">
                <a:solidFill>
                  <a:schemeClr val="tx1"/>
                </a:solidFill>
              </a:rPr>
              <a:t>ICOS</a:t>
            </a:r>
          </a:p>
          <a:p>
            <a:pPr marL="285750" indent="-101600">
              <a:buFont typeface="Arial"/>
              <a:buChar char="•"/>
            </a:pPr>
            <a:r>
              <a:rPr lang="en-US" sz="1200" dirty="0" err="1" smtClean="0">
                <a:solidFill>
                  <a:schemeClr val="tx1"/>
                </a:solidFill>
              </a:rPr>
              <a:t>OpenDreamKit</a:t>
            </a:r>
            <a:r>
              <a:rPr lang="en-US" sz="1200" dirty="0" smtClean="0">
                <a:solidFill>
                  <a:schemeClr val="tx1"/>
                </a:solidFill>
              </a:rPr>
              <a:t> VRE</a:t>
            </a:r>
          </a:p>
          <a:p>
            <a:pPr marL="285750" indent="-101600">
              <a:buFont typeface="Arial"/>
              <a:buChar char="•"/>
            </a:pPr>
            <a:r>
              <a:rPr lang="en-US" sz="1200" dirty="0" err="1" smtClean="0">
                <a:solidFill>
                  <a:schemeClr val="tx1"/>
                </a:solidFill>
              </a:rPr>
              <a:t>PhenoMeNal</a:t>
            </a:r>
            <a:endParaRPr lang="en-US" sz="1200" dirty="0" smtClean="0">
              <a:solidFill>
                <a:schemeClr val="tx1"/>
              </a:solidFill>
            </a:endParaRPr>
          </a:p>
          <a:p>
            <a:pPr marL="285750" indent="-101600">
              <a:buFont typeface="Arial"/>
              <a:buChar char="•"/>
            </a:pPr>
            <a:r>
              <a:rPr lang="en-US" sz="1200" dirty="0" smtClean="0">
                <a:solidFill>
                  <a:schemeClr val="tx1"/>
                </a:solidFill>
              </a:rPr>
              <a:t>ELI-NP</a:t>
            </a:r>
          </a:p>
          <a:p>
            <a:endParaRPr lang="en-US" sz="1200" dirty="0" smtClean="0">
              <a:solidFill>
                <a:schemeClr val="tx1"/>
              </a:solidFill>
            </a:endParaRPr>
          </a:p>
          <a:p>
            <a:r>
              <a:rPr lang="en-US" sz="1200" dirty="0" smtClean="0">
                <a:solidFill>
                  <a:schemeClr val="bg2">
                    <a:lumMod val="50000"/>
                  </a:schemeClr>
                </a:solidFill>
              </a:rPr>
              <a:t>4 CCs:</a:t>
            </a:r>
          </a:p>
          <a:p>
            <a:pPr marL="285750" indent="-101600">
              <a:buFont typeface="Arial"/>
              <a:buChar char="•"/>
            </a:pPr>
            <a:r>
              <a:rPr lang="en-US" sz="1200" dirty="0" smtClean="0">
                <a:solidFill>
                  <a:schemeClr val="bg2">
                    <a:lumMod val="50000"/>
                  </a:schemeClr>
                </a:solidFill>
              </a:rPr>
              <a:t>BBMRI</a:t>
            </a:r>
          </a:p>
          <a:p>
            <a:pPr marL="285750" indent="-101600">
              <a:buFont typeface="Arial"/>
              <a:buChar char="•"/>
            </a:pPr>
            <a:r>
              <a:rPr lang="en-US" sz="1200" dirty="0" smtClean="0">
                <a:solidFill>
                  <a:schemeClr val="bg2">
                    <a:lumMod val="50000"/>
                  </a:schemeClr>
                </a:solidFill>
              </a:rPr>
              <a:t>ELIXIR</a:t>
            </a:r>
          </a:p>
          <a:p>
            <a:pPr marL="285750" indent="-101600">
              <a:buFont typeface="Arial"/>
              <a:buChar char="•"/>
            </a:pPr>
            <a:r>
              <a:rPr lang="en-US" sz="1200" dirty="0" smtClean="0">
                <a:solidFill>
                  <a:schemeClr val="bg2">
                    <a:lumMod val="50000"/>
                  </a:schemeClr>
                </a:solidFill>
              </a:rPr>
              <a:t>EPOS</a:t>
            </a:r>
          </a:p>
          <a:p>
            <a:pPr marL="285750" indent="-101600">
              <a:buFont typeface="Arial"/>
              <a:buChar char="•"/>
            </a:pPr>
            <a:r>
              <a:rPr lang="en-US" sz="1200" dirty="0" smtClean="0">
                <a:solidFill>
                  <a:schemeClr val="bg2">
                    <a:lumMod val="50000"/>
                  </a:schemeClr>
                </a:solidFill>
              </a:rPr>
              <a:t>EISCAT_3D</a:t>
            </a:r>
          </a:p>
        </p:txBody>
      </p:sp>
      <p:sp>
        <p:nvSpPr>
          <p:cNvPr id="42" name="Rectangular Callout 41"/>
          <p:cNvSpPr/>
          <p:nvPr/>
        </p:nvSpPr>
        <p:spPr>
          <a:xfrm>
            <a:off x="2627784" y="2420888"/>
            <a:ext cx="1512168" cy="1512168"/>
          </a:xfrm>
          <a:prstGeom prst="wedgeRectCallout">
            <a:avLst>
              <a:gd name="adj1" fmla="val -21972"/>
              <a:gd name="adj2" fmla="val -7136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71463" indent="-87313">
              <a:buFont typeface="Arial"/>
              <a:buChar char="•"/>
            </a:pPr>
            <a:r>
              <a:rPr lang="en-US" sz="1200" dirty="0" err="1" smtClean="0">
                <a:solidFill>
                  <a:schemeClr val="tx1"/>
                </a:solidFill>
              </a:rPr>
              <a:t>BigDataEurope</a:t>
            </a:r>
            <a:endParaRPr lang="en-US" sz="1200" dirty="0">
              <a:solidFill>
                <a:schemeClr val="tx1"/>
              </a:solidFill>
            </a:endParaRPr>
          </a:p>
          <a:p>
            <a:pPr marL="271463" indent="-87313">
              <a:buFont typeface="Arial"/>
              <a:buChar char="•"/>
            </a:pPr>
            <a:r>
              <a:rPr lang="en-US" sz="1200" dirty="0" err="1" smtClean="0">
                <a:solidFill>
                  <a:schemeClr val="tx1"/>
                </a:solidFill>
              </a:rPr>
              <a:t>BioImaging</a:t>
            </a:r>
            <a:r>
              <a:rPr lang="en-US" sz="1200" dirty="0" smtClean="0">
                <a:solidFill>
                  <a:schemeClr val="tx1"/>
                </a:solidFill>
              </a:rPr>
              <a:t>-ES</a:t>
            </a:r>
            <a:endParaRPr lang="en-US" sz="1200" dirty="0">
              <a:solidFill>
                <a:schemeClr val="tx1"/>
              </a:solidFill>
            </a:endParaRPr>
          </a:p>
          <a:p>
            <a:pPr marL="271463" indent="-87313">
              <a:buFont typeface="Arial"/>
              <a:buChar char="•"/>
            </a:pPr>
            <a:r>
              <a:rPr lang="en-US" sz="1200" dirty="0" smtClean="0">
                <a:solidFill>
                  <a:schemeClr val="tx1"/>
                </a:solidFill>
              </a:rPr>
              <a:t>CLL research initiative</a:t>
            </a:r>
            <a:endParaRPr lang="en-US" sz="1200" dirty="0">
              <a:solidFill>
                <a:schemeClr val="tx1"/>
              </a:solidFill>
            </a:endParaRPr>
          </a:p>
          <a:p>
            <a:pPr marL="271463" indent="-87313">
              <a:buFont typeface="Arial"/>
              <a:buChar char="•"/>
            </a:pPr>
            <a:r>
              <a:rPr lang="en-US" sz="1200" dirty="0" err="1">
                <a:solidFill>
                  <a:schemeClr val="tx1"/>
                </a:solidFill>
              </a:rPr>
              <a:t>BioExcel</a:t>
            </a:r>
            <a:endParaRPr lang="en-US" sz="1200" dirty="0">
              <a:solidFill>
                <a:schemeClr val="tx1"/>
              </a:solidFill>
            </a:endParaRPr>
          </a:p>
          <a:p>
            <a:pPr marL="271463" indent="-87313">
              <a:buFont typeface="Arial"/>
              <a:buChar char="•"/>
            </a:pPr>
            <a:r>
              <a:rPr lang="en-US" sz="1200" dirty="0" smtClean="0">
                <a:solidFill>
                  <a:schemeClr val="tx1"/>
                </a:solidFill>
              </a:rPr>
              <a:t>AGINFRA+</a:t>
            </a:r>
            <a:endParaRPr lang="en-US" sz="1200" dirty="0">
              <a:solidFill>
                <a:schemeClr val="tx1"/>
              </a:solidFill>
            </a:endParaRPr>
          </a:p>
          <a:p>
            <a:pPr marL="271463" indent="-87313">
              <a:buFont typeface="Arial"/>
              <a:buChar char="•"/>
            </a:pPr>
            <a:r>
              <a:rPr lang="en-US" sz="1200" dirty="0" smtClean="0">
                <a:solidFill>
                  <a:schemeClr val="tx1"/>
                </a:solidFill>
              </a:rPr>
              <a:t>EODC</a:t>
            </a:r>
          </a:p>
        </p:txBody>
      </p:sp>
      <p:sp>
        <p:nvSpPr>
          <p:cNvPr id="43" name="Rectangular Callout 42"/>
          <p:cNvSpPr/>
          <p:nvPr/>
        </p:nvSpPr>
        <p:spPr>
          <a:xfrm>
            <a:off x="467544" y="2420888"/>
            <a:ext cx="1656184" cy="3240360"/>
          </a:xfrm>
          <a:prstGeom prst="wedgeRectCallout">
            <a:avLst>
              <a:gd name="adj1" fmla="val -21331"/>
              <a:gd name="adj2" fmla="val -5893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solidFill>
                  <a:schemeClr val="tx1"/>
                </a:solidFill>
              </a:rPr>
              <a:t>Opportunity DB:</a:t>
            </a:r>
          </a:p>
          <a:p>
            <a:pPr marL="271463" indent="-87313">
              <a:buFont typeface="Arial"/>
              <a:buChar char="•"/>
            </a:pPr>
            <a:r>
              <a:rPr lang="en-US" sz="1200" dirty="0" smtClean="0">
                <a:solidFill>
                  <a:schemeClr val="tx1"/>
                </a:solidFill>
              </a:rPr>
              <a:t>ACTRIS</a:t>
            </a:r>
            <a:endParaRPr lang="en-US" sz="1200" dirty="0">
              <a:solidFill>
                <a:schemeClr val="tx1"/>
              </a:solidFill>
            </a:endParaRPr>
          </a:p>
          <a:p>
            <a:pPr marL="271463" indent="-87313">
              <a:buFont typeface="Arial"/>
              <a:buChar char="•"/>
            </a:pPr>
            <a:r>
              <a:rPr lang="en-US" sz="1200" dirty="0" err="1" smtClean="0">
                <a:solidFill>
                  <a:schemeClr val="tx1"/>
                </a:solidFill>
              </a:rPr>
              <a:t>AnaEE</a:t>
            </a:r>
            <a:endParaRPr lang="en-US" sz="1200" dirty="0">
              <a:solidFill>
                <a:schemeClr val="tx1"/>
              </a:solidFill>
            </a:endParaRPr>
          </a:p>
          <a:p>
            <a:pPr marL="271463" indent="-87313">
              <a:buFont typeface="Arial"/>
              <a:buChar char="•"/>
            </a:pPr>
            <a:r>
              <a:rPr lang="en-US" sz="1200" dirty="0">
                <a:solidFill>
                  <a:schemeClr val="tx1"/>
                </a:solidFill>
              </a:rPr>
              <a:t>Blue Cloud institutes</a:t>
            </a:r>
          </a:p>
          <a:p>
            <a:pPr marL="271463" indent="-87313">
              <a:buFont typeface="Arial"/>
              <a:buChar char="•"/>
            </a:pPr>
            <a:r>
              <a:rPr lang="en-US" sz="1200" dirty="0">
                <a:solidFill>
                  <a:schemeClr val="tx1"/>
                </a:solidFill>
              </a:rPr>
              <a:t>CESSDA</a:t>
            </a:r>
          </a:p>
          <a:p>
            <a:pPr marL="271463" indent="-87313">
              <a:buFont typeface="Arial"/>
              <a:buChar char="•"/>
            </a:pPr>
            <a:r>
              <a:rPr lang="en-US" sz="1200" dirty="0">
                <a:solidFill>
                  <a:schemeClr val="tx1"/>
                </a:solidFill>
              </a:rPr>
              <a:t>DANUBIUS</a:t>
            </a:r>
          </a:p>
          <a:p>
            <a:pPr marL="271463" indent="-87313">
              <a:buFont typeface="Arial"/>
              <a:buChar char="•"/>
            </a:pPr>
            <a:r>
              <a:rPr lang="en-US" sz="1200" dirty="0">
                <a:solidFill>
                  <a:schemeClr val="tx1"/>
                </a:solidFill>
              </a:rPr>
              <a:t>EBMRC</a:t>
            </a:r>
          </a:p>
          <a:p>
            <a:pPr marL="271463" indent="-87313">
              <a:buFont typeface="Arial"/>
              <a:buChar char="•"/>
            </a:pPr>
            <a:r>
              <a:rPr lang="en-US" sz="1200" dirty="0" smtClean="0">
                <a:solidFill>
                  <a:schemeClr val="tx1"/>
                </a:solidFill>
              </a:rPr>
              <a:t>ELI (</a:t>
            </a:r>
            <a:r>
              <a:rPr lang="en-US" sz="1200" dirty="0" err="1" smtClean="0">
                <a:solidFill>
                  <a:schemeClr val="tx1"/>
                </a:solidFill>
              </a:rPr>
              <a:t>ELItrans</a:t>
            </a:r>
            <a:r>
              <a:rPr lang="en-US" sz="1200" dirty="0" smtClean="0">
                <a:solidFill>
                  <a:schemeClr val="tx1"/>
                </a:solidFill>
              </a:rPr>
              <a:t>)</a:t>
            </a:r>
            <a:endParaRPr lang="en-US" sz="1200" dirty="0">
              <a:solidFill>
                <a:schemeClr val="tx1"/>
              </a:solidFill>
            </a:endParaRPr>
          </a:p>
          <a:p>
            <a:pPr marL="271463" indent="-87313">
              <a:buFont typeface="Arial"/>
              <a:buChar char="•"/>
            </a:pPr>
            <a:r>
              <a:rPr lang="en-US" sz="1200" dirty="0">
                <a:solidFill>
                  <a:schemeClr val="tx1"/>
                </a:solidFill>
              </a:rPr>
              <a:t>EMPHASIS</a:t>
            </a:r>
          </a:p>
          <a:p>
            <a:pPr marL="271463" indent="-87313">
              <a:buFont typeface="Arial"/>
              <a:buChar char="•"/>
            </a:pPr>
            <a:r>
              <a:rPr lang="en-US" sz="1200" dirty="0" smtClean="0">
                <a:solidFill>
                  <a:schemeClr val="tx1"/>
                </a:solidFill>
              </a:rPr>
              <a:t>Human </a:t>
            </a:r>
            <a:r>
              <a:rPr lang="en-US" sz="1200" dirty="0">
                <a:solidFill>
                  <a:schemeClr val="tx1"/>
                </a:solidFill>
              </a:rPr>
              <a:t>Brain Project</a:t>
            </a:r>
          </a:p>
          <a:p>
            <a:pPr marL="271463" indent="-87313">
              <a:buFont typeface="Arial"/>
              <a:buChar char="•"/>
            </a:pPr>
            <a:r>
              <a:rPr lang="en-US" sz="1200" dirty="0">
                <a:solidFill>
                  <a:schemeClr val="tx1"/>
                </a:solidFill>
              </a:rPr>
              <a:t>KM3Net</a:t>
            </a:r>
          </a:p>
          <a:p>
            <a:pPr marL="271463" indent="-87313">
              <a:buFont typeface="Arial"/>
              <a:buChar char="•"/>
            </a:pPr>
            <a:r>
              <a:rPr lang="en-US" sz="1200" dirty="0">
                <a:solidFill>
                  <a:schemeClr val="tx1"/>
                </a:solidFill>
              </a:rPr>
              <a:t>LTER</a:t>
            </a:r>
          </a:p>
          <a:p>
            <a:pPr marL="271463" indent="-87313">
              <a:buFont typeface="Arial"/>
              <a:buChar char="•"/>
            </a:pPr>
            <a:r>
              <a:rPr lang="en-US" sz="1200" dirty="0">
                <a:solidFill>
                  <a:schemeClr val="tx1"/>
                </a:solidFill>
              </a:rPr>
              <a:t>SKA (AENEAS)</a:t>
            </a:r>
          </a:p>
          <a:p>
            <a:pPr marL="271463" indent="-87313">
              <a:buFont typeface="Arial"/>
              <a:buChar char="•"/>
            </a:pPr>
            <a:r>
              <a:rPr lang="en-US" sz="1200" dirty="0">
                <a:solidFill>
                  <a:schemeClr val="tx1"/>
                </a:solidFill>
              </a:rPr>
              <a:t>Multi Scale Genomics </a:t>
            </a:r>
            <a:r>
              <a:rPr lang="en-US" sz="1200" dirty="0" smtClean="0">
                <a:solidFill>
                  <a:schemeClr val="tx1"/>
                </a:solidFill>
              </a:rPr>
              <a:t>VRE</a:t>
            </a:r>
            <a:endParaRPr lang="en-US" sz="1200" dirty="0">
              <a:solidFill>
                <a:schemeClr val="tx1"/>
              </a:solidFill>
            </a:endParaRPr>
          </a:p>
        </p:txBody>
      </p:sp>
      <p:sp>
        <p:nvSpPr>
          <p:cNvPr id="16" name="Rectangle 15"/>
          <p:cNvSpPr/>
          <p:nvPr/>
        </p:nvSpPr>
        <p:spPr>
          <a:xfrm>
            <a:off x="8439477" y="3800073"/>
            <a:ext cx="813043" cy="461665"/>
          </a:xfrm>
          <a:prstGeom prst="rect">
            <a:avLst/>
          </a:prstGeom>
        </p:spPr>
        <p:txBody>
          <a:bodyPr wrap="none">
            <a:spAutoFit/>
          </a:bodyPr>
          <a:lstStyle/>
          <a:p>
            <a:pPr marL="171450" indent="-171450">
              <a:buFont typeface="Wingdings" charset="0"/>
              <a:buChar char="à"/>
            </a:pPr>
            <a:r>
              <a:rPr lang="en-US" sz="1200" b="1" dirty="0" smtClean="0">
                <a:solidFill>
                  <a:schemeClr val="bg1">
                    <a:lumMod val="65000"/>
                  </a:schemeClr>
                </a:solidFill>
              </a:rPr>
              <a:t>TS in </a:t>
            </a:r>
            <a:endParaRPr lang="en-US" sz="1200" b="1" dirty="0">
              <a:solidFill>
                <a:schemeClr val="bg1">
                  <a:lumMod val="65000"/>
                </a:schemeClr>
              </a:solidFill>
            </a:endParaRPr>
          </a:p>
          <a:p>
            <a:r>
              <a:rPr lang="en-US" sz="1200" b="1" dirty="0" smtClean="0">
                <a:solidFill>
                  <a:schemeClr val="bg1">
                    <a:lumMod val="65000"/>
                  </a:schemeClr>
                </a:solidFill>
              </a:rPr>
              <a:t>EOSC</a:t>
            </a:r>
            <a:r>
              <a:rPr lang="en-US" sz="1200" b="1" dirty="0">
                <a:solidFill>
                  <a:schemeClr val="bg1">
                    <a:lumMod val="65000"/>
                  </a:schemeClr>
                </a:solidFill>
              </a:rPr>
              <a:t>-hub</a:t>
            </a:r>
          </a:p>
        </p:txBody>
      </p:sp>
      <p:sp>
        <p:nvSpPr>
          <p:cNvPr id="17" name="Rectangle 16"/>
          <p:cNvSpPr/>
          <p:nvPr/>
        </p:nvSpPr>
        <p:spPr>
          <a:xfrm>
            <a:off x="5465420" y="2935977"/>
            <a:ext cx="1338828"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TS in </a:t>
            </a:r>
            <a:r>
              <a:rPr lang="en-US" sz="1200" b="1" dirty="0">
                <a:solidFill>
                  <a:schemeClr val="bg1">
                    <a:lumMod val="65000"/>
                  </a:schemeClr>
                </a:solidFill>
              </a:rPr>
              <a:t>EOSC-hub</a:t>
            </a:r>
          </a:p>
        </p:txBody>
      </p:sp>
      <p:sp>
        <p:nvSpPr>
          <p:cNvPr id="18" name="Rectangle 17"/>
          <p:cNvSpPr/>
          <p:nvPr/>
        </p:nvSpPr>
        <p:spPr>
          <a:xfrm>
            <a:off x="5583788" y="2575937"/>
            <a:ext cx="1364476"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CC in EOSC-hub</a:t>
            </a:r>
            <a:endParaRPr lang="en-US" sz="1200" b="1" dirty="0">
              <a:solidFill>
                <a:schemeClr val="bg1">
                  <a:lumMod val="65000"/>
                </a:schemeClr>
              </a:solidFill>
            </a:endParaRPr>
          </a:p>
        </p:txBody>
      </p:sp>
      <p:sp>
        <p:nvSpPr>
          <p:cNvPr id="19" name="Rectangle 18"/>
          <p:cNvSpPr/>
          <p:nvPr/>
        </p:nvSpPr>
        <p:spPr>
          <a:xfrm>
            <a:off x="5799812" y="2780928"/>
            <a:ext cx="1364476"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CC in </a:t>
            </a:r>
            <a:r>
              <a:rPr lang="en-US" sz="1200" b="1" dirty="0">
                <a:solidFill>
                  <a:schemeClr val="bg1">
                    <a:lumMod val="65000"/>
                  </a:schemeClr>
                </a:solidFill>
              </a:rPr>
              <a:t>EOSC-hub</a:t>
            </a:r>
          </a:p>
        </p:txBody>
      </p:sp>
      <p:sp>
        <p:nvSpPr>
          <p:cNvPr id="3" name="Rounded Rectangular Callout 2"/>
          <p:cNvSpPr/>
          <p:nvPr/>
        </p:nvSpPr>
        <p:spPr>
          <a:xfrm>
            <a:off x="3779912" y="5013176"/>
            <a:ext cx="3168352" cy="1224136"/>
          </a:xfrm>
          <a:prstGeom prst="wedgeRoundRectCallout">
            <a:avLst>
              <a:gd name="adj1" fmla="val 60678"/>
              <a:gd name="adj2" fmla="val -4811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84150" indent="-184150">
              <a:buFont typeface="Arial"/>
              <a:buChar char="•"/>
            </a:pPr>
            <a:r>
              <a:rPr lang="en-GB" sz="1200" b="1" dirty="0">
                <a:latin typeface="Tahoma" panose="020B0604030504040204" pitchFamily="34" charset="0"/>
                <a:ea typeface="Tahoma" panose="020B0604030504040204" pitchFamily="34" charset="0"/>
                <a:cs typeface="Tahoma" panose="020B0604030504040204" pitchFamily="34" charset="0"/>
              </a:rPr>
              <a:t>11 SLAs </a:t>
            </a:r>
            <a:r>
              <a:rPr lang="en-GB" sz="1200" b="1" dirty="0" smtClean="0">
                <a:latin typeface="Tahoma" panose="020B0604030504040204" pitchFamily="34" charset="0"/>
                <a:ea typeface="Tahoma" panose="020B0604030504040204" pitchFamily="34" charset="0"/>
                <a:cs typeface="Tahoma" panose="020B0604030504040204" pitchFamily="34" charset="0"/>
              </a:rPr>
              <a:t>signed. 36</a:t>
            </a:r>
            <a:r>
              <a:rPr lang="en-GB" sz="1200" dirty="0" smtClean="0">
                <a:latin typeface="Tahoma" panose="020B0604030504040204" pitchFamily="34" charset="0"/>
                <a:ea typeface="Tahoma" panose="020B0604030504040204" pitchFamily="34" charset="0"/>
                <a:cs typeface="Tahoma" panose="020B0604030504040204" pitchFamily="34" charset="0"/>
              </a:rPr>
              <a:t> providers pledge</a:t>
            </a:r>
            <a:endParaRPr lang="en-GB" sz="1200" dirty="0">
              <a:latin typeface="Tahoma" panose="020B0604030504040204" pitchFamily="34" charset="0"/>
              <a:ea typeface="Tahoma" panose="020B0604030504040204" pitchFamily="34" charset="0"/>
              <a:cs typeface="Tahoma" panose="020B0604030504040204" pitchFamily="34" charset="0"/>
            </a:endParaRPr>
          </a:p>
          <a:p>
            <a:pPr marL="641350" lvl="1" indent="-184150">
              <a:buFont typeface="Arial"/>
              <a:buChar char="•"/>
            </a:pPr>
            <a:r>
              <a:rPr lang="en-GB" sz="1200" dirty="0">
                <a:latin typeface="Tahoma" panose="020B0604030504040204" pitchFamily="34" charset="0"/>
                <a:ea typeface="Tahoma" panose="020B0604030504040204" pitchFamily="34" charset="0"/>
                <a:cs typeface="Tahoma" panose="020B0604030504040204" pitchFamily="34" charset="0"/>
              </a:rPr>
              <a:t>&gt;</a:t>
            </a:r>
            <a:r>
              <a:rPr lang="en-GB" sz="1200" b="1" dirty="0">
                <a:latin typeface="Tahoma" panose="020B0604030504040204" pitchFamily="34" charset="0"/>
                <a:ea typeface="Tahoma" panose="020B0604030504040204" pitchFamily="34" charset="0"/>
                <a:cs typeface="Tahoma" panose="020B0604030504040204" pitchFamily="34" charset="0"/>
              </a:rPr>
              <a:t>152</a:t>
            </a:r>
            <a:r>
              <a:rPr lang="en-GB" sz="1200" dirty="0">
                <a:latin typeface="Tahoma" panose="020B0604030504040204" pitchFamily="34" charset="0"/>
                <a:ea typeface="Tahoma" panose="020B0604030504040204" pitchFamily="34" charset="0"/>
                <a:cs typeface="Tahoma" panose="020B0604030504040204" pitchFamily="34" charset="0"/>
              </a:rPr>
              <a:t> Million of CPU hours</a:t>
            </a:r>
          </a:p>
          <a:p>
            <a:pPr marL="641350" lvl="1" indent="-184150">
              <a:buFont typeface="Arial"/>
              <a:buChar char="•"/>
            </a:pPr>
            <a:r>
              <a:rPr lang="it-IT" sz="1200" dirty="0">
                <a:latin typeface="Tahoma" panose="020B0604030504040204" pitchFamily="34" charset="0"/>
                <a:ea typeface="Tahoma" panose="020B0604030504040204" pitchFamily="34" charset="0"/>
                <a:cs typeface="Tahoma" panose="020B0604030504040204" pitchFamily="34" charset="0"/>
              </a:rPr>
              <a:t>&gt;</a:t>
            </a:r>
            <a:r>
              <a:rPr lang="it-IT" sz="1200" b="1" dirty="0">
                <a:latin typeface="Tahoma" panose="020B0604030504040204" pitchFamily="34" charset="0"/>
                <a:ea typeface="Tahoma" panose="020B0604030504040204" pitchFamily="34" charset="0"/>
                <a:cs typeface="Tahoma" panose="020B0604030504040204" pitchFamily="34" charset="0"/>
              </a:rPr>
              <a:t>170TB</a:t>
            </a:r>
            <a:r>
              <a:rPr lang="it-IT" sz="1200" dirty="0">
                <a:latin typeface="Tahoma" panose="020B0604030504040204" pitchFamily="34" charset="0"/>
                <a:ea typeface="Tahoma" panose="020B0604030504040204" pitchFamily="34" charset="0"/>
                <a:cs typeface="Tahoma" panose="020B0604030504040204" pitchFamily="34" charset="0"/>
              </a:rPr>
              <a:t> of </a:t>
            </a:r>
            <a:r>
              <a:rPr lang="en-GB" sz="1200" dirty="0">
                <a:latin typeface="Tahoma" panose="020B0604030504040204" pitchFamily="34" charset="0"/>
                <a:ea typeface="Tahoma" panose="020B0604030504040204" pitchFamily="34" charset="0"/>
                <a:cs typeface="Tahoma" panose="020B0604030504040204" pitchFamily="34" charset="0"/>
              </a:rPr>
              <a:t>storage</a:t>
            </a:r>
          </a:p>
          <a:p>
            <a:pPr marL="641350" lvl="1" indent="-184150">
              <a:buFont typeface="Arial"/>
              <a:buChar char="•"/>
            </a:pPr>
            <a:r>
              <a:rPr lang="it-IT" sz="1200" dirty="0">
                <a:latin typeface="Tahoma" panose="020B0604030504040204" pitchFamily="34" charset="0"/>
                <a:ea typeface="Tahoma" panose="020B0604030504040204" pitchFamily="34" charset="0"/>
                <a:cs typeface="Tahoma" panose="020B0604030504040204" pitchFamily="34" charset="0"/>
              </a:rPr>
              <a:t>&gt;</a:t>
            </a:r>
            <a:r>
              <a:rPr lang="it-IT" sz="1200" b="1" dirty="0">
                <a:latin typeface="Tahoma" panose="020B0604030504040204" pitchFamily="34" charset="0"/>
                <a:ea typeface="Tahoma" panose="020B0604030504040204" pitchFamily="34" charset="0"/>
                <a:cs typeface="Tahoma" panose="020B0604030504040204" pitchFamily="34" charset="0"/>
              </a:rPr>
              <a:t>3926 GB</a:t>
            </a:r>
            <a:r>
              <a:rPr lang="it-IT" sz="1200" dirty="0">
                <a:latin typeface="Tahoma" panose="020B0604030504040204" pitchFamily="34" charset="0"/>
                <a:ea typeface="Tahoma" panose="020B0604030504040204" pitchFamily="34" charset="0"/>
                <a:cs typeface="Tahoma" panose="020B0604030504040204" pitchFamily="34" charset="0"/>
              </a:rPr>
              <a:t> of </a:t>
            </a:r>
            <a:r>
              <a:rPr lang="it-IT" sz="1200" dirty="0" smtClean="0">
                <a:latin typeface="Tahoma" panose="020B0604030504040204" pitchFamily="34" charset="0"/>
                <a:ea typeface="Tahoma" panose="020B0604030504040204" pitchFamily="34" charset="0"/>
                <a:cs typeface="Tahoma" panose="020B0604030504040204" pitchFamily="34" charset="0"/>
              </a:rPr>
              <a:t>RAM</a:t>
            </a:r>
            <a:endParaRPr lang="it-IT" sz="1200" dirty="0">
              <a:latin typeface="Tahoma" panose="020B0604030504040204" pitchFamily="34" charset="0"/>
              <a:ea typeface="Tahoma" panose="020B0604030504040204" pitchFamily="34" charset="0"/>
              <a:cs typeface="Tahoma" panose="020B0604030504040204" pitchFamily="34" charset="0"/>
            </a:endParaRPr>
          </a:p>
          <a:p>
            <a:pPr marL="641350" lvl="1" indent="-184150">
              <a:buFont typeface="Arial"/>
              <a:buChar char="•"/>
            </a:pPr>
            <a:r>
              <a:rPr lang="it-IT" sz="1200" dirty="0" smtClean="0">
                <a:latin typeface="Tahoma" panose="020B0604030504040204" pitchFamily="34" charset="0"/>
                <a:ea typeface="Tahoma" panose="020B0604030504040204" pitchFamily="34" charset="0"/>
                <a:cs typeface="Tahoma" panose="020B0604030504040204" pitchFamily="34" charset="0"/>
              </a:rPr>
              <a:t>&gt;</a:t>
            </a:r>
            <a:r>
              <a:rPr lang="en-GB" sz="1200" b="1" dirty="0">
                <a:latin typeface="Tahoma" panose="020B0604030504040204" pitchFamily="34" charset="0"/>
                <a:ea typeface="Tahoma" panose="020B0604030504040204" pitchFamily="34" charset="0"/>
                <a:cs typeface="Tahoma" panose="020B0604030504040204" pitchFamily="34" charset="0"/>
              </a:rPr>
              <a:t>1410</a:t>
            </a:r>
            <a:r>
              <a:rPr lang="it-IT" sz="1200" dirty="0">
                <a:latin typeface="Tahoma" panose="020B0604030504040204" pitchFamily="34" charset="0"/>
                <a:ea typeface="Tahoma" panose="020B0604030504040204" pitchFamily="34" charset="0"/>
                <a:cs typeface="Tahoma" panose="020B0604030504040204" pitchFamily="34" charset="0"/>
              </a:rPr>
              <a:t> </a:t>
            </a:r>
            <a:r>
              <a:rPr lang="en-GB" sz="1200" dirty="0" err="1">
                <a:latin typeface="Tahoma" panose="020B0604030504040204" pitchFamily="34" charset="0"/>
                <a:ea typeface="Tahoma" panose="020B0604030504040204" pitchFamily="34" charset="0"/>
                <a:cs typeface="Tahoma" panose="020B0604030504040204" pitchFamily="34" charset="0"/>
              </a:rPr>
              <a:t>vCPU</a:t>
            </a:r>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cores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63974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hevron 26"/>
          <p:cNvSpPr/>
          <p:nvPr/>
        </p:nvSpPr>
        <p:spPr>
          <a:xfrm>
            <a:off x="2388189" y="3068960"/>
            <a:ext cx="2280685"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2</a:t>
            </a:r>
          </a:p>
        </p:txBody>
      </p:sp>
      <p:sp>
        <p:nvSpPr>
          <p:cNvPr id="32" name="Chevron 31"/>
          <p:cNvSpPr/>
          <p:nvPr/>
        </p:nvSpPr>
        <p:spPr>
          <a:xfrm>
            <a:off x="4499992" y="3068960"/>
            <a:ext cx="2568717"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3</a:t>
            </a:r>
            <a:endParaRPr lang="en-GB" sz="3600" dirty="0">
              <a:solidFill>
                <a:schemeClr val="tx1"/>
              </a:solidFill>
            </a:endParaRPr>
          </a:p>
        </p:txBody>
      </p:sp>
      <p:sp>
        <p:nvSpPr>
          <p:cNvPr id="33" name="Chevron 32"/>
          <p:cNvSpPr/>
          <p:nvPr/>
        </p:nvSpPr>
        <p:spPr>
          <a:xfrm>
            <a:off x="6876256" y="3068960"/>
            <a:ext cx="2064661" cy="936104"/>
          </a:xfrm>
          <a:prstGeom prst="chevron">
            <a:avLst>
              <a:gd name="adj" fmla="val 409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4</a:t>
            </a:r>
            <a:endParaRPr lang="en-GB" sz="3600" dirty="0">
              <a:solidFill>
                <a:schemeClr val="tx1"/>
              </a:solidFill>
            </a:endParaRPr>
          </a:p>
        </p:txBody>
      </p:sp>
      <p:sp>
        <p:nvSpPr>
          <p:cNvPr id="34" name="TextBox 33"/>
          <p:cNvSpPr txBox="1"/>
          <p:nvPr/>
        </p:nvSpPr>
        <p:spPr>
          <a:xfrm>
            <a:off x="2676221" y="3666510"/>
            <a:ext cx="1627168" cy="338554"/>
          </a:xfrm>
          <a:prstGeom prst="rect">
            <a:avLst/>
          </a:prstGeom>
          <a:noFill/>
        </p:spPr>
        <p:txBody>
          <a:bodyPr wrap="none" rtlCol="0">
            <a:spAutoFit/>
          </a:bodyPr>
          <a:lstStyle/>
          <a:p>
            <a:r>
              <a:rPr lang="en-GB" sz="1600" dirty="0" smtClean="0"/>
              <a:t>Co-development.</a:t>
            </a:r>
            <a:endParaRPr lang="en-GB" sz="1600" dirty="0"/>
          </a:p>
        </p:txBody>
      </p:sp>
      <p:sp>
        <p:nvSpPr>
          <p:cNvPr id="35" name="TextBox 34"/>
          <p:cNvSpPr txBox="1"/>
          <p:nvPr/>
        </p:nvSpPr>
        <p:spPr>
          <a:xfrm>
            <a:off x="4718621" y="3666510"/>
            <a:ext cx="1990048" cy="338554"/>
          </a:xfrm>
          <a:prstGeom prst="rect">
            <a:avLst/>
          </a:prstGeom>
          <a:noFill/>
        </p:spPr>
        <p:txBody>
          <a:bodyPr wrap="none" rtlCol="0">
            <a:spAutoFit/>
          </a:bodyPr>
          <a:lstStyle/>
          <a:p>
            <a:pPr algn="ctr"/>
            <a:r>
              <a:rPr lang="en-GB" sz="1600" dirty="0" smtClean="0"/>
              <a:t>Prototype/pilot setup</a:t>
            </a:r>
            <a:endParaRPr lang="en-GB" sz="1600" dirty="0"/>
          </a:p>
        </p:txBody>
      </p:sp>
      <p:sp>
        <p:nvSpPr>
          <p:cNvPr id="36" name="TextBox 35"/>
          <p:cNvSpPr txBox="1"/>
          <p:nvPr/>
        </p:nvSpPr>
        <p:spPr>
          <a:xfrm>
            <a:off x="7349631" y="3645024"/>
            <a:ext cx="1110801" cy="338554"/>
          </a:xfrm>
          <a:prstGeom prst="rect">
            <a:avLst/>
          </a:prstGeom>
          <a:noFill/>
        </p:spPr>
        <p:txBody>
          <a:bodyPr wrap="none" rtlCol="0">
            <a:spAutoFit/>
          </a:bodyPr>
          <a:lstStyle/>
          <a:p>
            <a:r>
              <a:rPr lang="en-GB" sz="1600" dirty="0" smtClean="0"/>
              <a:t>Operations</a:t>
            </a:r>
            <a:endParaRPr lang="en-GB" sz="1600" dirty="0"/>
          </a:p>
        </p:txBody>
      </p:sp>
      <p:sp>
        <p:nvSpPr>
          <p:cNvPr id="37" name="Chevron 36"/>
          <p:cNvSpPr/>
          <p:nvPr/>
        </p:nvSpPr>
        <p:spPr>
          <a:xfrm>
            <a:off x="299957" y="3068960"/>
            <a:ext cx="2267744"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1</a:t>
            </a:r>
          </a:p>
        </p:txBody>
      </p:sp>
      <p:sp>
        <p:nvSpPr>
          <p:cNvPr id="38" name="TextBox 37"/>
          <p:cNvSpPr txBox="1"/>
          <p:nvPr/>
        </p:nvSpPr>
        <p:spPr>
          <a:xfrm>
            <a:off x="587988" y="3666510"/>
            <a:ext cx="1686980" cy="338554"/>
          </a:xfrm>
          <a:prstGeom prst="rect">
            <a:avLst/>
          </a:prstGeom>
          <a:noFill/>
        </p:spPr>
        <p:txBody>
          <a:bodyPr wrap="none" rtlCol="0">
            <a:spAutoFit/>
          </a:bodyPr>
          <a:lstStyle/>
          <a:p>
            <a:r>
              <a:rPr lang="en-GB" sz="1600" dirty="0" smtClean="0"/>
              <a:t>Early engagement</a:t>
            </a:r>
            <a:endParaRPr lang="en-GB" sz="1600" dirty="0"/>
          </a:p>
        </p:txBody>
      </p:sp>
      <p:sp>
        <p:nvSpPr>
          <p:cNvPr id="2" name="Title 1"/>
          <p:cNvSpPr>
            <a:spLocks noGrp="1"/>
          </p:cNvSpPr>
          <p:nvPr>
            <p:ph type="title"/>
          </p:nvPr>
        </p:nvSpPr>
        <p:spPr>
          <a:xfrm>
            <a:off x="995140" y="44624"/>
            <a:ext cx="8113364" cy="850106"/>
          </a:xfrm>
          <a:noFill/>
        </p:spPr>
        <p:txBody>
          <a:bodyPr>
            <a:normAutofit/>
          </a:bodyPr>
          <a:lstStyle/>
          <a:p>
            <a:r>
              <a:rPr lang="en-GB" dirty="0" smtClean="0"/>
              <a:t>Support for new communities – Examples</a:t>
            </a:r>
            <a:endParaRPr lang="en-GB" dirty="0"/>
          </a:p>
        </p:txBody>
      </p:sp>
      <p:sp>
        <p:nvSpPr>
          <p:cNvPr id="31" name="Rectangular Callout 30"/>
          <p:cNvSpPr/>
          <p:nvPr/>
        </p:nvSpPr>
        <p:spPr>
          <a:xfrm>
            <a:off x="4716016" y="4437112"/>
            <a:ext cx="4246193" cy="2088232"/>
          </a:xfrm>
          <a:prstGeom prst="wedgeRectCallout">
            <a:avLst>
              <a:gd name="adj1" fmla="val -21165"/>
              <a:gd name="adj2" fmla="val -7388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700" b="1" dirty="0" smtClean="0">
                <a:solidFill>
                  <a:schemeClr val="tx1"/>
                </a:solidFill>
              </a:rPr>
              <a:t>Euro-</a:t>
            </a:r>
            <a:r>
              <a:rPr lang="en-GB" sz="1700" b="1" dirty="0" smtClean="0">
                <a:solidFill>
                  <a:schemeClr val="tx1"/>
                </a:solidFill>
              </a:rPr>
              <a:t>Argo</a:t>
            </a:r>
            <a:r>
              <a:rPr lang="en-GB" sz="1400" b="1" dirty="0" smtClean="0">
                <a:solidFill>
                  <a:schemeClr val="tx1"/>
                </a:solidFill>
              </a:rPr>
              <a:t> (ocean climate)</a:t>
            </a:r>
            <a:endParaRPr lang="en-GB" sz="1700" b="1" dirty="0" smtClean="0">
              <a:solidFill>
                <a:schemeClr val="tx1"/>
              </a:solidFill>
            </a:endParaRPr>
          </a:p>
          <a:p>
            <a:pPr marL="176213" lvl="1" indent="-176213">
              <a:buFont typeface="Arial"/>
              <a:buChar char="•"/>
            </a:pPr>
            <a:r>
              <a:rPr lang="en-GB" sz="1600" dirty="0" smtClean="0">
                <a:solidFill>
                  <a:schemeClr val="tx1"/>
                </a:solidFill>
              </a:rPr>
              <a:t>Contact established at </a:t>
            </a:r>
            <a:r>
              <a:rPr lang="en-GB" sz="1600" dirty="0" err="1" smtClean="0">
                <a:solidFill>
                  <a:srgbClr val="0066B0"/>
                </a:solidFill>
              </a:rPr>
              <a:t>ENVRIplus</a:t>
            </a:r>
            <a:r>
              <a:rPr lang="en-GB" sz="1600" dirty="0" smtClean="0">
                <a:solidFill>
                  <a:srgbClr val="0066B0"/>
                </a:solidFill>
              </a:rPr>
              <a:t> Week 2015</a:t>
            </a:r>
          </a:p>
          <a:p>
            <a:pPr marL="176213" lvl="1" indent="-176213">
              <a:buFont typeface="Arial"/>
              <a:buChar char="•"/>
            </a:pPr>
            <a:r>
              <a:rPr lang="en-GB" sz="1600" dirty="0" smtClean="0">
                <a:solidFill>
                  <a:schemeClr val="tx1"/>
                </a:solidFill>
              </a:rPr>
              <a:t>Participated in 1</a:t>
            </a:r>
            <a:r>
              <a:rPr lang="en-GB" sz="1600" baseline="30000" dirty="0" smtClean="0">
                <a:solidFill>
                  <a:schemeClr val="tx1"/>
                </a:solidFill>
              </a:rPr>
              <a:t>st</a:t>
            </a:r>
            <a:r>
              <a:rPr lang="en-GB" sz="1600" dirty="0" smtClean="0">
                <a:solidFill>
                  <a:schemeClr val="tx1"/>
                </a:solidFill>
              </a:rPr>
              <a:t> Design Workshop</a:t>
            </a:r>
          </a:p>
          <a:p>
            <a:pPr marL="176213" lvl="1" indent="-176213">
              <a:buFont typeface="Arial"/>
              <a:buChar char="•"/>
            </a:pPr>
            <a:r>
              <a:rPr lang="en-GB" sz="1600" dirty="0" smtClean="0">
                <a:solidFill>
                  <a:schemeClr val="tx1"/>
                </a:solidFill>
              </a:rPr>
              <a:t>Data </a:t>
            </a:r>
            <a:r>
              <a:rPr lang="en-GB" sz="1600" dirty="0">
                <a:solidFill>
                  <a:schemeClr val="tx1"/>
                </a:solidFill>
              </a:rPr>
              <a:t>subscription and delivery </a:t>
            </a:r>
            <a:r>
              <a:rPr lang="en-GB" sz="1600" dirty="0" smtClean="0">
                <a:solidFill>
                  <a:schemeClr val="tx1"/>
                </a:solidFill>
              </a:rPr>
              <a:t>service</a:t>
            </a:r>
          </a:p>
          <a:p>
            <a:pPr marL="176213" lvl="1" indent="-176213">
              <a:buFont typeface="Arial"/>
              <a:buChar char="•"/>
            </a:pPr>
            <a:r>
              <a:rPr lang="en-GB" sz="1600" dirty="0" smtClean="0">
                <a:solidFill>
                  <a:schemeClr val="tx1"/>
                </a:solidFill>
              </a:rPr>
              <a:t>Combining EGI Federated </a:t>
            </a:r>
            <a:r>
              <a:rPr lang="en-GB" sz="1600" dirty="0">
                <a:solidFill>
                  <a:schemeClr val="tx1"/>
                </a:solidFill>
              </a:rPr>
              <a:t>Cloud and </a:t>
            </a:r>
            <a:r>
              <a:rPr lang="en-GB" sz="1600" dirty="0" smtClean="0">
                <a:solidFill>
                  <a:schemeClr val="tx1"/>
                </a:solidFill>
              </a:rPr>
              <a:t>B2SAFE</a:t>
            </a:r>
          </a:p>
          <a:p>
            <a:pPr marL="176213" lvl="1" indent="-176213">
              <a:buFont typeface="Arial"/>
              <a:buChar char="•"/>
            </a:pPr>
            <a:r>
              <a:rPr lang="en-GB" sz="1600" dirty="0" err="1" smtClean="0">
                <a:solidFill>
                  <a:srgbClr val="0066B0"/>
                </a:solidFill>
              </a:rPr>
              <a:t>Demonstr</a:t>
            </a:r>
            <a:r>
              <a:rPr lang="en-GB" sz="1600" dirty="0" smtClean="0">
                <a:solidFill>
                  <a:srgbClr val="0066B0"/>
                </a:solidFill>
              </a:rPr>
              <a:t>. at </a:t>
            </a:r>
            <a:r>
              <a:rPr lang="en-GB" sz="1600" dirty="0" err="1" smtClean="0">
                <a:solidFill>
                  <a:srgbClr val="0066B0"/>
                </a:solidFill>
              </a:rPr>
              <a:t>ENVRIplus</a:t>
            </a:r>
            <a:r>
              <a:rPr lang="en-GB" sz="1600" dirty="0" smtClean="0">
                <a:solidFill>
                  <a:srgbClr val="0066B0"/>
                </a:solidFill>
              </a:rPr>
              <a:t> Week 2017</a:t>
            </a:r>
            <a:r>
              <a:rPr lang="en-GB" sz="1600" dirty="0">
                <a:solidFill>
                  <a:srgbClr val="0066B0"/>
                </a:solidFill>
              </a:rPr>
              <a:t> +</a:t>
            </a:r>
            <a:r>
              <a:rPr lang="en-GB" sz="1600" dirty="0" smtClean="0">
                <a:solidFill>
                  <a:srgbClr val="0066B0"/>
                </a:solidFill>
              </a:rPr>
              <a:t> </a:t>
            </a:r>
            <a:r>
              <a:rPr lang="en-GB" sz="1600" dirty="0" smtClean="0">
                <a:solidFill>
                  <a:srgbClr val="0066B0"/>
                </a:solidFill>
              </a:rPr>
              <a:t>P</a:t>
            </a:r>
            <a:r>
              <a:rPr lang="en-GB" sz="1600" dirty="0" smtClean="0">
                <a:solidFill>
                  <a:srgbClr val="0066B0"/>
                </a:solidFill>
              </a:rPr>
              <a:t>aper</a:t>
            </a:r>
          </a:p>
          <a:p>
            <a:pPr marL="176213" lvl="1" indent="-176213">
              <a:buFont typeface="Arial"/>
              <a:buChar char="•"/>
            </a:pPr>
            <a:r>
              <a:rPr lang="en-GB" sz="1600" dirty="0" smtClean="0">
                <a:solidFill>
                  <a:schemeClr val="tx1"/>
                </a:solidFill>
              </a:rPr>
              <a:t>Development continues in EOSC-hub</a:t>
            </a:r>
            <a:endParaRPr lang="en-GB" sz="1600" dirty="0" smtClean="0">
              <a:solidFill>
                <a:schemeClr val="tx1"/>
              </a:solidFill>
            </a:endParaRPr>
          </a:p>
        </p:txBody>
      </p:sp>
      <p:sp>
        <p:nvSpPr>
          <p:cNvPr id="28" name="Rectangular Callout 27"/>
          <p:cNvSpPr/>
          <p:nvPr/>
        </p:nvSpPr>
        <p:spPr>
          <a:xfrm>
            <a:off x="4644008" y="908720"/>
            <a:ext cx="4246193" cy="1800200"/>
          </a:xfrm>
          <a:prstGeom prst="wedgeRectCallout">
            <a:avLst>
              <a:gd name="adj1" fmla="val 27338"/>
              <a:gd name="adj2" fmla="val 7641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solidFill>
                  <a:schemeClr val="tx1"/>
                </a:solidFill>
              </a:rPr>
              <a:t>NBIS </a:t>
            </a:r>
            <a:r>
              <a:rPr lang="en-GB" sz="1400" b="1" dirty="0" smtClean="0">
                <a:solidFill>
                  <a:schemeClr val="tx1"/>
                </a:solidFill>
              </a:rPr>
              <a:t>(National Bioinformatics Infrastructure Sweden)</a:t>
            </a:r>
            <a:endParaRPr lang="en-GB" sz="1400" b="1" dirty="0">
              <a:solidFill>
                <a:schemeClr val="tx1"/>
              </a:solidFill>
            </a:endParaRPr>
          </a:p>
          <a:p>
            <a:pPr marL="285750" lvl="1" indent="-285750">
              <a:buFont typeface="Arial" panose="020B0604020202020204" pitchFamily="34" charset="0"/>
              <a:buChar char="•"/>
            </a:pPr>
            <a:r>
              <a:rPr lang="en-GB" sz="1600" dirty="0" smtClean="0">
                <a:solidFill>
                  <a:srgbClr val="0066B0"/>
                </a:solidFill>
              </a:rPr>
              <a:t>Contacted EGI </a:t>
            </a:r>
            <a:r>
              <a:rPr lang="en-GB" sz="1600" dirty="0" smtClean="0">
                <a:solidFill>
                  <a:schemeClr val="tx1"/>
                </a:solidFill>
              </a:rPr>
              <a:t>via the support channel</a:t>
            </a:r>
          </a:p>
          <a:p>
            <a:pPr marL="285750" lvl="1" indent="-285750">
              <a:buFont typeface="Arial" panose="020B0604020202020204" pitchFamily="34" charset="0"/>
              <a:buChar char="•"/>
            </a:pPr>
            <a:r>
              <a:rPr lang="en-GB" sz="1600" dirty="0" smtClean="0">
                <a:solidFill>
                  <a:schemeClr val="tx1"/>
                </a:solidFill>
              </a:rPr>
              <a:t>PconsC2</a:t>
            </a:r>
            <a:r>
              <a:rPr lang="en-GB" sz="1600" dirty="0">
                <a:solidFill>
                  <a:schemeClr val="tx1"/>
                </a:solidFill>
              </a:rPr>
              <a:t>, </a:t>
            </a:r>
            <a:r>
              <a:rPr lang="en-GB" sz="1600" dirty="0" err="1">
                <a:solidFill>
                  <a:schemeClr val="tx1"/>
                </a:solidFill>
              </a:rPr>
              <a:t>Pcons</a:t>
            </a:r>
            <a:r>
              <a:rPr lang="en-GB" sz="1600" dirty="0">
                <a:solidFill>
                  <a:schemeClr val="tx1"/>
                </a:solidFill>
              </a:rPr>
              <a:t>, TOPCONS2 servers </a:t>
            </a:r>
            <a:r>
              <a:rPr lang="en-GB" sz="1600" dirty="0" smtClean="0">
                <a:solidFill>
                  <a:schemeClr val="tx1"/>
                </a:solidFill>
              </a:rPr>
              <a:t>on </a:t>
            </a:r>
            <a:r>
              <a:rPr lang="en-GB" sz="1600" dirty="0">
                <a:solidFill>
                  <a:schemeClr val="tx1"/>
                </a:solidFill>
              </a:rPr>
              <a:t>Federated Cloud</a:t>
            </a:r>
          </a:p>
          <a:p>
            <a:pPr marL="285750" lvl="1" indent="-285750">
              <a:buFont typeface="Arial" panose="020B0604020202020204" pitchFamily="34" charset="0"/>
              <a:buChar char="•"/>
            </a:pPr>
            <a:r>
              <a:rPr lang="en-GB" sz="1600" dirty="0" smtClean="0">
                <a:solidFill>
                  <a:schemeClr val="tx1"/>
                </a:solidFill>
              </a:rPr>
              <a:t>TOPCONS2 </a:t>
            </a:r>
            <a:r>
              <a:rPr lang="en-GB" sz="1600" dirty="0" smtClean="0">
                <a:solidFill>
                  <a:schemeClr val="tx1"/>
                </a:solidFill>
              </a:rPr>
              <a:t>alone predicted </a:t>
            </a:r>
            <a:r>
              <a:rPr lang="en-GB" sz="1600" dirty="0">
                <a:solidFill>
                  <a:schemeClr val="tx2">
                    <a:lumMod val="60000"/>
                    <a:lumOff val="40000"/>
                  </a:schemeClr>
                </a:solidFill>
              </a:rPr>
              <a:t>more than </a:t>
            </a:r>
            <a:r>
              <a:rPr lang="en-GB" sz="1600" dirty="0" smtClean="0">
                <a:solidFill>
                  <a:schemeClr val="tx2">
                    <a:lumMod val="60000"/>
                    <a:lumOff val="40000"/>
                  </a:schemeClr>
                </a:solidFill>
              </a:rPr>
              <a:t>2 </a:t>
            </a:r>
            <a:r>
              <a:rPr lang="en-GB" sz="1600" dirty="0">
                <a:solidFill>
                  <a:schemeClr val="tx2">
                    <a:lumMod val="60000"/>
                    <a:lumOff val="40000"/>
                  </a:schemeClr>
                </a:solidFill>
              </a:rPr>
              <a:t>million protein sequences </a:t>
            </a:r>
            <a:r>
              <a:rPr lang="en-GB" sz="1600" dirty="0" smtClean="0">
                <a:solidFill>
                  <a:schemeClr val="tx2">
                    <a:lumMod val="60000"/>
                    <a:lumOff val="40000"/>
                  </a:schemeClr>
                </a:solidFill>
              </a:rPr>
              <a:t>by 5000 users from </a:t>
            </a:r>
            <a:r>
              <a:rPr lang="en-GB" sz="1600" dirty="0">
                <a:solidFill>
                  <a:schemeClr val="tx2">
                    <a:lumMod val="60000"/>
                    <a:lumOff val="40000"/>
                  </a:schemeClr>
                </a:solidFill>
              </a:rPr>
              <a:t>69 </a:t>
            </a:r>
            <a:r>
              <a:rPr lang="en-GB" sz="1600" dirty="0" smtClean="0">
                <a:solidFill>
                  <a:schemeClr val="tx2">
                    <a:lumMod val="60000"/>
                    <a:lumOff val="40000"/>
                  </a:schemeClr>
                </a:solidFill>
              </a:rPr>
              <a:t>countries</a:t>
            </a:r>
            <a:endParaRPr lang="en-GB" sz="1600" dirty="0">
              <a:solidFill>
                <a:schemeClr val="tx2">
                  <a:lumMod val="60000"/>
                  <a:lumOff val="40000"/>
                </a:schemeClr>
              </a:solidFill>
            </a:endParaRPr>
          </a:p>
        </p:txBody>
      </p:sp>
      <p:sp>
        <p:nvSpPr>
          <p:cNvPr id="26"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
        <p:nvSpPr>
          <p:cNvPr id="30" name="Rectangular Callout 29"/>
          <p:cNvSpPr/>
          <p:nvPr/>
        </p:nvSpPr>
        <p:spPr>
          <a:xfrm>
            <a:off x="251520" y="4437112"/>
            <a:ext cx="4246193" cy="2088232"/>
          </a:xfrm>
          <a:prstGeom prst="wedgeRectCallout">
            <a:avLst>
              <a:gd name="adj1" fmla="val 24535"/>
              <a:gd name="adj2" fmla="val -7316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700" b="1" dirty="0">
                <a:solidFill>
                  <a:schemeClr val="tx1"/>
                </a:solidFill>
              </a:rPr>
              <a:t>European Research Initiative on chronic lymphocytic </a:t>
            </a:r>
            <a:r>
              <a:rPr lang="en-GB" sz="1700" b="1" dirty="0" err="1">
                <a:solidFill>
                  <a:schemeClr val="tx1"/>
                </a:solidFill>
              </a:rPr>
              <a:t>leukemia</a:t>
            </a:r>
            <a:endParaRPr lang="en-GB" sz="1700" b="1" dirty="0">
              <a:solidFill>
                <a:schemeClr val="tx1"/>
              </a:solidFill>
            </a:endParaRPr>
          </a:p>
          <a:p>
            <a:pPr marL="176213" lvl="1" indent="-176213">
              <a:buFont typeface="Arial" panose="020B0604020202020204" pitchFamily="34" charset="0"/>
              <a:buChar char="•"/>
            </a:pPr>
            <a:r>
              <a:rPr lang="en-GB" sz="1600" dirty="0" smtClean="0">
                <a:solidFill>
                  <a:srgbClr val="0066B0"/>
                </a:solidFill>
              </a:rPr>
              <a:t>Applied to 2</a:t>
            </a:r>
            <a:r>
              <a:rPr lang="en-GB" sz="1600" baseline="30000" dirty="0" smtClean="0">
                <a:solidFill>
                  <a:srgbClr val="0066B0"/>
                </a:solidFill>
              </a:rPr>
              <a:t>nd</a:t>
            </a:r>
            <a:r>
              <a:rPr lang="en-GB" sz="1600" dirty="0" smtClean="0">
                <a:solidFill>
                  <a:srgbClr val="0066B0"/>
                </a:solidFill>
              </a:rPr>
              <a:t> </a:t>
            </a:r>
            <a:r>
              <a:rPr lang="en-GB" sz="1600" dirty="0" smtClean="0">
                <a:solidFill>
                  <a:srgbClr val="0066B0"/>
                </a:solidFill>
              </a:rPr>
              <a:t>Design Workshop</a:t>
            </a:r>
          </a:p>
          <a:p>
            <a:pPr marL="176213" lvl="1" indent="-176213">
              <a:buFont typeface="Arial" panose="020B0604020202020204" pitchFamily="34" charset="0"/>
              <a:buChar char="•"/>
            </a:pPr>
            <a:r>
              <a:rPr lang="en-GB" sz="1600" dirty="0" smtClean="0">
                <a:solidFill>
                  <a:schemeClr val="tx1"/>
                </a:solidFill>
              </a:rPr>
              <a:t>Moved to stage 2 in PY2</a:t>
            </a:r>
          </a:p>
          <a:p>
            <a:pPr marL="176213" lvl="1" indent="-176213">
              <a:buFont typeface="Arial" panose="020B0604020202020204" pitchFamily="34" charset="0"/>
              <a:buChar char="•"/>
            </a:pPr>
            <a:r>
              <a:rPr lang="en-GB" sz="1600" dirty="0" smtClean="0">
                <a:solidFill>
                  <a:schemeClr val="tx1"/>
                </a:solidFill>
              </a:rPr>
              <a:t>VRE with data repository and applications (Galaxy workflows with Perl, R, JavaScript)</a:t>
            </a:r>
          </a:p>
          <a:p>
            <a:pPr marL="176213" lvl="1" indent="-176213">
              <a:buFont typeface="Arial" panose="020B0604020202020204" pitchFamily="34" charset="0"/>
              <a:buChar char="•"/>
            </a:pPr>
            <a:r>
              <a:rPr lang="en-GB" sz="1600" dirty="0" smtClean="0">
                <a:solidFill>
                  <a:schemeClr val="tx1"/>
                </a:solidFill>
              </a:rPr>
              <a:t>Limited demonstrator achieved</a:t>
            </a:r>
          </a:p>
          <a:p>
            <a:pPr marL="176213" lvl="1" indent="-176213">
              <a:buFont typeface="Arial" panose="020B0604020202020204" pitchFamily="34" charset="0"/>
              <a:buChar char="•"/>
            </a:pPr>
            <a:r>
              <a:rPr lang="en-GB" sz="1600" dirty="0" smtClean="0">
                <a:solidFill>
                  <a:srgbClr val="0066B0"/>
                </a:solidFill>
              </a:rPr>
              <a:t>Scale-up </a:t>
            </a:r>
            <a:r>
              <a:rPr lang="en-GB" sz="1600" dirty="0" err="1" smtClean="0">
                <a:solidFill>
                  <a:srgbClr val="0066B0"/>
                </a:solidFill>
              </a:rPr>
              <a:t>ongoing</a:t>
            </a:r>
            <a:r>
              <a:rPr lang="en-GB" sz="1600" dirty="0" smtClean="0">
                <a:solidFill>
                  <a:srgbClr val="0066B0"/>
                </a:solidFill>
              </a:rPr>
              <a:t>, plan </a:t>
            </a:r>
            <a:r>
              <a:rPr lang="en-GB" sz="1600" dirty="0" smtClean="0">
                <a:solidFill>
                  <a:srgbClr val="0066B0"/>
                </a:solidFill>
              </a:rPr>
              <a:t>for community demo</a:t>
            </a:r>
          </a:p>
        </p:txBody>
      </p:sp>
      <p:sp>
        <p:nvSpPr>
          <p:cNvPr id="39" name="Rectangular Callout 38"/>
          <p:cNvSpPr/>
          <p:nvPr/>
        </p:nvSpPr>
        <p:spPr>
          <a:xfrm>
            <a:off x="229673" y="908720"/>
            <a:ext cx="4246193" cy="1805989"/>
          </a:xfrm>
          <a:prstGeom prst="wedgeRectCallout">
            <a:avLst>
              <a:gd name="adj1" fmla="val -22452"/>
              <a:gd name="adj2" fmla="val 7787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700" b="1" dirty="0" smtClean="0">
                <a:solidFill>
                  <a:schemeClr val="tx1"/>
                </a:solidFill>
              </a:rPr>
              <a:t>AQUAEXCEL H2020 project</a:t>
            </a:r>
            <a:endParaRPr lang="en-GB" sz="1700" dirty="0" smtClean="0">
              <a:solidFill>
                <a:schemeClr val="tx1"/>
              </a:solidFill>
            </a:endParaRPr>
          </a:p>
          <a:p>
            <a:pPr marL="361950" lvl="2" indent="-176213">
              <a:buFont typeface="Arial" panose="020B0604020202020204" pitchFamily="34" charset="0"/>
              <a:buChar char="•"/>
            </a:pPr>
            <a:r>
              <a:rPr lang="en-US" sz="1600" dirty="0" smtClean="0">
                <a:solidFill>
                  <a:srgbClr val="0066B0"/>
                </a:solidFill>
              </a:rPr>
              <a:t>Identified on the CORDIS website </a:t>
            </a:r>
            <a:r>
              <a:rPr lang="en-US" sz="1600" dirty="0" smtClean="0">
                <a:solidFill>
                  <a:schemeClr val="tx1"/>
                </a:solidFill>
              </a:rPr>
              <a:t>in2017</a:t>
            </a:r>
            <a:r>
              <a:rPr lang="en-US" sz="1600" dirty="0" smtClean="0">
                <a:solidFill>
                  <a:schemeClr val="tx1"/>
                </a:solidFill>
              </a:rPr>
              <a:t>: “</a:t>
            </a:r>
            <a:r>
              <a:rPr lang="en-US" sz="1600" dirty="0">
                <a:solidFill>
                  <a:schemeClr val="tx1"/>
                </a:solidFill>
              </a:rPr>
              <a:t>a dedicated e-infrastructure which will support both actual and virtual research experiments'”</a:t>
            </a:r>
            <a:endParaRPr lang="en-US" sz="1600" dirty="0" smtClean="0">
              <a:solidFill>
                <a:schemeClr val="tx1"/>
              </a:solidFill>
            </a:endParaRPr>
          </a:p>
          <a:p>
            <a:pPr marL="361950" lvl="2" indent="-176213">
              <a:buFont typeface="Arial" panose="020B0604020202020204" pitchFamily="34" charset="0"/>
              <a:buChar char="•"/>
            </a:pPr>
            <a:r>
              <a:rPr lang="en-US" sz="1600" dirty="0" smtClean="0">
                <a:solidFill>
                  <a:srgbClr val="0066B0"/>
                </a:solidFill>
              </a:rPr>
              <a:t>Discussions are ongoing </a:t>
            </a:r>
            <a:r>
              <a:rPr lang="en-US" sz="1600" dirty="0">
                <a:solidFill>
                  <a:srgbClr val="0066B0"/>
                </a:solidFill>
              </a:rPr>
              <a:t/>
            </a:r>
            <a:br>
              <a:rPr lang="en-US" sz="1600" dirty="0">
                <a:solidFill>
                  <a:srgbClr val="0066B0"/>
                </a:solidFill>
              </a:rPr>
            </a:br>
            <a:r>
              <a:rPr lang="en-US" sz="1600" dirty="0" smtClean="0">
                <a:solidFill>
                  <a:schemeClr val="tx1"/>
                </a:solidFill>
              </a:rPr>
              <a:t>(using EGI external </a:t>
            </a:r>
            <a:r>
              <a:rPr lang="en-US" sz="1600" dirty="0" smtClean="0">
                <a:solidFill>
                  <a:schemeClr val="tx1"/>
                </a:solidFill>
              </a:rPr>
              <a:t>vs. internal services)</a:t>
            </a:r>
            <a:endParaRPr lang="en-GB" sz="1600" b="1" dirty="0" smtClean="0">
              <a:solidFill>
                <a:schemeClr val="tx1"/>
              </a:solidFill>
            </a:endParaRPr>
          </a:p>
        </p:txBody>
      </p:sp>
    </p:spTree>
    <p:extLst>
      <p:ext uri="{BB962C8B-B14F-4D97-AF65-F5344CB8AC3E}">
        <p14:creationId xmlns:p14="http://schemas.microsoft.com/office/powerpoint/2010/main" val="252847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new communities: </a:t>
            </a:r>
            <a:br>
              <a:rPr lang="en-US" dirty="0" smtClean="0"/>
            </a:br>
            <a:r>
              <a:rPr lang="en-US" dirty="0" smtClean="0"/>
              <a:t>per discipline</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pic>
        <p:nvPicPr>
          <p:cNvPr id="3" name="Picture 2" descr="Screen Shot 2017-10-10 at 15.43.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8676456" cy="4703126"/>
          </a:xfrm>
          <a:prstGeom prst="rect">
            <a:avLst/>
          </a:prstGeom>
        </p:spPr>
      </p:pic>
      <p:sp>
        <p:nvSpPr>
          <p:cNvPr id="6" name="TextBox 5"/>
          <p:cNvSpPr txBox="1"/>
          <p:nvPr/>
        </p:nvSpPr>
        <p:spPr>
          <a:xfrm>
            <a:off x="6418099" y="1250176"/>
            <a:ext cx="2042333" cy="738664"/>
          </a:xfrm>
          <a:prstGeom prst="rect">
            <a:avLst/>
          </a:prstGeom>
          <a:solidFill>
            <a:schemeClr val="bg1"/>
          </a:solidFill>
          <a:ln>
            <a:solidFill>
              <a:srgbClr val="000000"/>
            </a:solidFill>
          </a:ln>
        </p:spPr>
        <p:txBody>
          <a:bodyPr wrap="square" rtlCol="0">
            <a:spAutoFit/>
          </a:bodyPr>
          <a:lstStyle/>
          <a:p>
            <a:pPr algn="r"/>
            <a:r>
              <a:rPr lang="en-US" sz="1400" b="1" dirty="0" smtClean="0"/>
              <a:t>Legend:</a:t>
            </a:r>
          </a:p>
          <a:p>
            <a:pPr algn="r"/>
            <a:r>
              <a:rPr lang="en-US" sz="1400" b="1" dirty="0" smtClean="0">
                <a:solidFill>
                  <a:srgbClr val="3366FF"/>
                </a:solidFill>
              </a:rPr>
              <a:t>ACTIVE COLLABORATION</a:t>
            </a:r>
            <a:endParaRPr lang="en-US" sz="1400" b="1" dirty="0" smtClean="0">
              <a:solidFill>
                <a:srgbClr val="3366FF"/>
              </a:solidFill>
            </a:endParaRPr>
          </a:p>
          <a:p>
            <a:pPr algn="r"/>
            <a:r>
              <a:rPr lang="en-US" sz="1400" b="1" dirty="0" smtClean="0">
                <a:solidFill>
                  <a:srgbClr val="FF0000"/>
                </a:solidFill>
              </a:rPr>
              <a:t>EARLY ENGAGEMENT</a:t>
            </a:r>
            <a:endParaRPr lang="en-US" sz="1400" b="1" dirty="0">
              <a:solidFill>
                <a:srgbClr val="FF0000"/>
              </a:solidFill>
            </a:endParaRPr>
          </a:p>
        </p:txBody>
      </p:sp>
    </p:spTree>
    <p:extLst>
      <p:ext uri="{BB962C8B-B14F-4D97-AF65-F5344CB8AC3E}">
        <p14:creationId xmlns:p14="http://schemas.microsoft.com/office/powerpoint/2010/main" val="29687369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uppo 4"/>
          <p:cNvGrpSpPr/>
          <p:nvPr/>
        </p:nvGrpSpPr>
        <p:grpSpPr>
          <a:xfrm>
            <a:off x="179018" y="1052736"/>
            <a:ext cx="8676032" cy="5356169"/>
            <a:chOff x="179018" y="1052736"/>
            <a:chExt cx="8676032" cy="5356169"/>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18" y="1229595"/>
              <a:ext cx="8641454" cy="5162705"/>
            </a:xfrm>
            <a:prstGeom prst="rect">
              <a:avLst/>
            </a:prstGeom>
            <a:ln>
              <a:solidFill>
                <a:schemeClr val="tx1"/>
              </a:solidFill>
            </a:ln>
          </p:spPr>
        </p:pic>
        <p:pic>
          <p:nvPicPr>
            <p:cNvPr id="26" name="Immagin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76" y="1302883"/>
              <a:ext cx="1623895" cy="523695"/>
            </a:xfrm>
            <a:prstGeom prst="rect">
              <a:avLst/>
            </a:prstGeom>
          </p:spPr>
        </p:pic>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044" y="1826577"/>
              <a:ext cx="978601" cy="580009"/>
            </a:xfrm>
            <a:prstGeom prst="rect">
              <a:avLst/>
            </a:prstGeom>
          </p:spPr>
        </p:pic>
        <p:pic>
          <p:nvPicPr>
            <p:cNvPr id="29" name="Immagin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239" y="2625441"/>
              <a:ext cx="1118633" cy="444911"/>
            </a:xfrm>
            <a:prstGeom prst="rect">
              <a:avLst/>
            </a:prstGeom>
          </p:spPr>
        </p:pic>
        <p:pic>
          <p:nvPicPr>
            <p:cNvPr id="30" name="Immagin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8187" y="3087391"/>
              <a:ext cx="905661" cy="375732"/>
            </a:xfrm>
            <a:prstGeom prst="rect">
              <a:avLst/>
            </a:prstGeom>
          </p:spPr>
        </p:pic>
        <p:pic>
          <p:nvPicPr>
            <p:cNvPr id="31" name="Immagin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3848" y="2460015"/>
              <a:ext cx="1510647" cy="406218"/>
            </a:xfrm>
            <a:prstGeom prst="rect">
              <a:avLst/>
            </a:prstGeom>
          </p:spPr>
        </p:pic>
        <p:pic>
          <p:nvPicPr>
            <p:cNvPr id="32" name="Immagin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6154" y="2866787"/>
              <a:ext cx="930801" cy="408469"/>
            </a:xfrm>
            <a:prstGeom prst="rect">
              <a:avLst/>
            </a:prstGeom>
          </p:spPr>
        </p:pic>
        <p:pic>
          <p:nvPicPr>
            <p:cNvPr id="34" name="Immagin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68807" y="3348858"/>
              <a:ext cx="1149639" cy="462088"/>
            </a:xfrm>
            <a:prstGeom prst="rect">
              <a:avLst/>
            </a:prstGeom>
          </p:spPr>
        </p:pic>
        <p:pic>
          <p:nvPicPr>
            <p:cNvPr id="35" name="Immagin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6486" y="3594047"/>
              <a:ext cx="2027402" cy="1387656"/>
            </a:xfrm>
            <a:prstGeom prst="rect">
              <a:avLst/>
            </a:prstGeom>
          </p:spPr>
        </p:pic>
        <p:pic>
          <p:nvPicPr>
            <p:cNvPr id="36" name="Immagin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5591" y="5491740"/>
              <a:ext cx="1428097" cy="655317"/>
            </a:xfrm>
            <a:prstGeom prst="rect">
              <a:avLst/>
            </a:prstGeom>
          </p:spPr>
        </p:pic>
        <p:pic>
          <p:nvPicPr>
            <p:cNvPr id="37" name="Immagin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3247" y="5230592"/>
              <a:ext cx="830601" cy="755092"/>
            </a:xfrm>
            <a:prstGeom prst="rect">
              <a:avLst/>
            </a:prstGeom>
          </p:spPr>
        </p:pic>
        <p:pic>
          <p:nvPicPr>
            <p:cNvPr id="38" name="Immagin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4799" y="5623363"/>
              <a:ext cx="763265" cy="687947"/>
            </a:xfrm>
            <a:prstGeom prst="rect">
              <a:avLst/>
            </a:prstGeom>
          </p:spPr>
        </p:pic>
        <p:pic>
          <p:nvPicPr>
            <p:cNvPr id="39" name="Immagin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27360" y="5848493"/>
              <a:ext cx="1332872" cy="560412"/>
            </a:xfrm>
            <a:prstGeom prst="rect">
              <a:avLst/>
            </a:prstGeom>
          </p:spPr>
        </p:pic>
        <p:pic>
          <p:nvPicPr>
            <p:cNvPr id="40" name="Immagin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2141" y="5157192"/>
              <a:ext cx="1013825" cy="585025"/>
            </a:xfrm>
            <a:prstGeom prst="rect">
              <a:avLst/>
            </a:prstGeom>
          </p:spPr>
        </p:pic>
        <p:pic>
          <p:nvPicPr>
            <p:cNvPr id="41" name="Immagin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72400" y="4717885"/>
              <a:ext cx="550395" cy="473313"/>
            </a:xfrm>
            <a:prstGeom prst="rect">
              <a:avLst/>
            </a:prstGeom>
          </p:spPr>
        </p:pic>
        <p:pic>
          <p:nvPicPr>
            <p:cNvPr id="42" name="Immagin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92080" y="3619205"/>
              <a:ext cx="377796" cy="302151"/>
            </a:xfrm>
            <a:prstGeom prst="rect">
              <a:avLst/>
            </a:prstGeom>
          </p:spPr>
        </p:pic>
        <p:pic>
          <p:nvPicPr>
            <p:cNvPr id="45" name="Immagine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5951" y="4224975"/>
              <a:ext cx="1093761" cy="416461"/>
            </a:xfrm>
            <a:prstGeom prst="rect">
              <a:avLst/>
            </a:prstGeom>
          </p:spPr>
        </p:pic>
        <p:pic>
          <p:nvPicPr>
            <p:cNvPr id="46" name="Immagine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50187" y="3770280"/>
              <a:ext cx="764231" cy="335189"/>
            </a:xfrm>
            <a:prstGeom prst="rect">
              <a:avLst/>
            </a:prstGeom>
          </p:spPr>
        </p:pic>
        <p:pic>
          <p:nvPicPr>
            <p:cNvPr id="9" name="Immagine 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59767" y="4653679"/>
              <a:ext cx="1288297" cy="380527"/>
            </a:xfrm>
            <a:prstGeom prst="rect">
              <a:avLst/>
            </a:prstGeom>
          </p:spPr>
        </p:pic>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12160" y="1052736"/>
              <a:ext cx="2827840" cy="18721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7" name="Immagine 4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46659" y="2204864"/>
              <a:ext cx="408391" cy="316505"/>
            </a:xfrm>
            <a:prstGeom prst="rect">
              <a:avLst/>
            </a:prstGeom>
          </p:spPr>
        </p:pic>
        <p:pic>
          <p:nvPicPr>
            <p:cNvPr id="19" name="Immagine 1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07277" y="1654551"/>
              <a:ext cx="1599474" cy="477965"/>
            </a:xfrm>
            <a:prstGeom prst="rect">
              <a:avLst/>
            </a:prstGeom>
          </p:spPr>
        </p:pic>
        <p:pic>
          <p:nvPicPr>
            <p:cNvPr id="20" name="Immagin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8531" y="3087391"/>
              <a:ext cx="1285477" cy="375732"/>
            </a:xfrm>
            <a:prstGeom prst="rect">
              <a:avLst/>
            </a:prstGeom>
          </p:spPr>
        </p:pic>
        <p:pic>
          <p:nvPicPr>
            <p:cNvPr id="1027"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63688" y="5034207"/>
              <a:ext cx="426313" cy="41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3" name="Title 1"/>
          <p:cNvSpPr>
            <a:spLocks noGrp="1"/>
          </p:cNvSpPr>
          <p:nvPr>
            <p:ph type="title"/>
          </p:nvPr>
        </p:nvSpPr>
        <p:spPr>
          <a:xfrm>
            <a:off x="1547664" y="188640"/>
            <a:ext cx="7344816" cy="850106"/>
          </a:xfrm>
        </p:spPr>
        <p:txBody>
          <a:bodyPr/>
          <a:lstStyle/>
          <a:p>
            <a:r>
              <a:rPr lang="en-GB" dirty="0" smtClean="0"/>
              <a:t>Technical user support Task 6.2 - SLAs</a:t>
            </a:r>
            <a:endParaRPr lang="en-GB" dirty="0"/>
          </a:p>
        </p:txBody>
      </p:sp>
      <p:sp>
        <p:nvSpPr>
          <p:cNvPr id="33" name="TextBox 32"/>
          <p:cNvSpPr txBox="1"/>
          <p:nvPr/>
        </p:nvSpPr>
        <p:spPr>
          <a:xfrm>
            <a:off x="4572000" y="2204864"/>
            <a:ext cx="2669045" cy="369332"/>
          </a:xfrm>
          <a:prstGeom prst="rect">
            <a:avLst/>
          </a:prstGeom>
          <a:noFill/>
        </p:spPr>
        <p:txBody>
          <a:bodyPr wrap="none" rtlCol="0">
            <a:spAutoFit/>
          </a:bodyPr>
          <a:lstStyle/>
          <a:p>
            <a:r>
              <a:rPr lang="en-US" dirty="0" smtClean="0">
                <a:solidFill>
                  <a:srgbClr val="FF0000"/>
                </a:solidFill>
              </a:rPr>
              <a:t>Very crowded, unreadable</a:t>
            </a:r>
            <a:endParaRPr lang="en-US" dirty="0">
              <a:solidFill>
                <a:srgbClr val="FF0000"/>
              </a:solidFill>
            </a:endParaRPr>
          </a:p>
        </p:txBody>
      </p:sp>
      <p:sp>
        <p:nvSpPr>
          <p:cNvPr id="51" name="CasellaDiTesto 22"/>
          <p:cNvSpPr txBox="1"/>
          <p:nvPr/>
        </p:nvSpPr>
        <p:spPr>
          <a:xfrm>
            <a:off x="3059832" y="908720"/>
            <a:ext cx="3072866" cy="1015663"/>
          </a:xfrm>
          <a:prstGeom prst="rect">
            <a:avLst/>
          </a:prstGeom>
          <a:solidFill>
            <a:schemeClr val="bg1"/>
          </a:solidFill>
          <a:ln>
            <a:solidFill>
              <a:schemeClr val="tx1"/>
            </a:solidFill>
          </a:ln>
        </p:spPr>
        <p:txBody>
          <a:bodyPr wrap="square" rtlCol="0">
            <a:spAutoFit/>
          </a:bodyPr>
          <a:lstStyle/>
          <a:p>
            <a:pPr marL="184150" indent="-184150">
              <a:buFont typeface="Arial"/>
              <a:buChar char="•"/>
            </a:pPr>
            <a:r>
              <a:rPr lang="en-GB" sz="1200" b="1" dirty="0" smtClean="0">
                <a:latin typeface="Tahoma" panose="020B0604030504040204" pitchFamily="34" charset="0"/>
                <a:ea typeface="Tahoma" panose="020B0604030504040204" pitchFamily="34" charset="0"/>
                <a:cs typeface="Tahoma" panose="020B0604030504040204" pitchFamily="34" charset="0"/>
              </a:rPr>
              <a:t>11 SLAs signed</a:t>
            </a:r>
            <a:r>
              <a:rPr lang="en-GB" sz="1200" b="1" dirty="0">
                <a:latin typeface="Tahoma" panose="020B0604030504040204" pitchFamily="34" charset="0"/>
                <a:ea typeface="Tahoma" panose="020B0604030504040204" pitchFamily="34" charset="0"/>
                <a:cs typeface="Tahoma" panose="020B0604030504040204" pitchFamily="34" charset="0"/>
              </a:rPr>
              <a:t> </a:t>
            </a:r>
            <a:r>
              <a:rPr lang="en-GB" sz="1200" b="1" dirty="0" smtClean="0">
                <a:latin typeface="Tahoma" panose="020B0604030504040204" pitchFamily="34" charset="0"/>
                <a:ea typeface="Tahoma" panose="020B0604030504040204" pitchFamily="34" charset="0"/>
                <a:cs typeface="Tahoma" panose="020B0604030504040204" pitchFamily="34" charset="0"/>
              </a:rPr>
              <a:t>and 1 MoU</a:t>
            </a:r>
          </a:p>
          <a:p>
            <a:pPr marL="184150" indent="-184150">
              <a:buFont typeface="Arial"/>
              <a:buChar char="•"/>
            </a:pPr>
            <a:r>
              <a:rPr lang="en-GB" sz="1200" b="1" dirty="0" smtClean="0">
                <a:latin typeface="Tahoma" panose="020B0604030504040204" pitchFamily="34" charset="0"/>
                <a:ea typeface="Tahoma" panose="020B0604030504040204" pitchFamily="34" charset="0"/>
                <a:cs typeface="Tahoma" panose="020B0604030504040204" pitchFamily="34" charset="0"/>
              </a:rPr>
              <a:t>36</a:t>
            </a:r>
            <a:r>
              <a:rPr lang="en-GB" sz="1200" dirty="0" smtClean="0">
                <a:latin typeface="Tahoma" panose="020B0604030504040204" pitchFamily="34" charset="0"/>
                <a:ea typeface="Tahoma" panose="020B0604030504040204" pitchFamily="34" charset="0"/>
                <a:cs typeface="Tahoma" panose="020B0604030504040204" pitchFamily="34" charset="0"/>
              </a:rPr>
              <a:t> providers</a:t>
            </a:r>
          </a:p>
          <a:p>
            <a:pPr marL="184150" indent="-184150">
              <a:buFont typeface="Arial"/>
              <a:buChar char="•"/>
            </a:pPr>
            <a:r>
              <a:rPr lang="en-GB" sz="1200" dirty="0" smtClean="0">
                <a:latin typeface="Tahoma" panose="020B0604030504040204" pitchFamily="34" charset="0"/>
                <a:ea typeface="Tahoma" panose="020B0604030504040204" pitchFamily="34" charset="0"/>
                <a:cs typeface="Tahoma" panose="020B0604030504040204" pitchFamily="34" charset="0"/>
              </a:rPr>
              <a:t>&gt;</a:t>
            </a:r>
            <a:r>
              <a:rPr lang="en-GB" sz="1200" b="1" dirty="0" smtClean="0">
                <a:latin typeface="Tahoma" panose="020B0604030504040204" pitchFamily="34" charset="0"/>
                <a:ea typeface="Tahoma" panose="020B0604030504040204" pitchFamily="34" charset="0"/>
                <a:cs typeface="Tahoma" panose="020B0604030504040204" pitchFamily="34" charset="0"/>
              </a:rPr>
              <a:t>152</a:t>
            </a:r>
            <a:r>
              <a:rPr lang="en-GB" sz="1200" dirty="0" smtClean="0">
                <a:latin typeface="Tahoma" panose="020B0604030504040204" pitchFamily="34" charset="0"/>
                <a:ea typeface="Tahoma" panose="020B0604030504040204" pitchFamily="34" charset="0"/>
                <a:cs typeface="Tahoma" panose="020B0604030504040204" pitchFamily="34" charset="0"/>
              </a:rPr>
              <a:t> Million of CPU hours</a:t>
            </a:r>
          </a:p>
          <a:p>
            <a:pPr marL="184150" indent="-184150">
              <a:buFont typeface="Arial"/>
              <a:buChar char="•"/>
            </a:pPr>
            <a:r>
              <a:rPr lang="it-IT" sz="1200" dirty="0" smtClean="0">
                <a:latin typeface="Tahoma" panose="020B0604030504040204" pitchFamily="34" charset="0"/>
                <a:ea typeface="Tahoma" panose="020B0604030504040204" pitchFamily="34" charset="0"/>
                <a:cs typeface="Tahoma" panose="020B0604030504040204" pitchFamily="34" charset="0"/>
              </a:rPr>
              <a:t>&gt;</a:t>
            </a:r>
            <a:r>
              <a:rPr lang="it-IT" sz="1200" b="1" dirty="0" smtClean="0">
                <a:latin typeface="Tahoma" panose="020B0604030504040204" pitchFamily="34" charset="0"/>
                <a:ea typeface="Tahoma" panose="020B0604030504040204" pitchFamily="34" charset="0"/>
                <a:cs typeface="Tahoma" panose="020B0604030504040204" pitchFamily="34" charset="0"/>
              </a:rPr>
              <a:t>170TB</a:t>
            </a:r>
            <a:r>
              <a:rPr lang="it-IT" sz="1200" dirty="0" smtClean="0">
                <a:latin typeface="Tahoma" panose="020B0604030504040204" pitchFamily="34" charset="0"/>
                <a:ea typeface="Tahoma" panose="020B0604030504040204" pitchFamily="34" charset="0"/>
                <a:cs typeface="Tahoma" panose="020B0604030504040204" pitchFamily="34" charset="0"/>
              </a:rPr>
              <a:t> of </a:t>
            </a:r>
            <a:r>
              <a:rPr lang="en-GB" sz="1200" dirty="0" smtClean="0">
                <a:latin typeface="Tahoma" panose="020B0604030504040204" pitchFamily="34" charset="0"/>
                <a:ea typeface="Tahoma" panose="020B0604030504040204" pitchFamily="34" charset="0"/>
                <a:cs typeface="Tahoma" panose="020B0604030504040204" pitchFamily="34" charset="0"/>
              </a:rPr>
              <a:t>storage</a:t>
            </a:r>
          </a:p>
          <a:p>
            <a:pPr marL="184150" indent="-184150">
              <a:buFont typeface="Arial"/>
              <a:buChar char="•"/>
            </a:pPr>
            <a:r>
              <a:rPr lang="it-IT" sz="1200" dirty="0" smtClean="0">
                <a:latin typeface="Tahoma" panose="020B0604030504040204" pitchFamily="34" charset="0"/>
                <a:ea typeface="Tahoma" panose="020B0604030504040204" pitchFamily="34" charset="0"/>
                <a:cs typeface="Tahoma" panose="020B0604030504040204" pitchFamily="34" charset="0"/>
              </a:rPr>
              <a:t>&gt;</a:t>
            </a:r>
            <a:r>
              <a:rPr lang="it-IT" sz="1200" b="1" dirty="0" smtClean="0">
                <a:latin typeface="Tahoma" panose="020B0604030504040204" pitchFamily="34" charset="0"/>
                <a:ea typeface="Tahoma" panose="020B0604030504040204" pitchFamily="34" charset="0"/>
                <a:cs typeface="Tahoma" panose="020B0604030504040204" pitchFamily="34" charset="0"/>
              </a:rPr>
              <a:t>3926 GB</a:t>
            </a:r>
            <a:r>
              <a:rPr lang="it-IT" sz="1200" dirty="0" smtClean="0">
                <a:latin typeface="Tahoma" panose="020B0604030504040204" pitchFamily="34" charset="0"/>
                <a:ea typeface="Tahoma" panose="020B0604030504040204" pitchFamily="34" charset="0"/>
                <a:cs typeface="Tahoma" panose="020B0604030504040204" pitchFamily="34" charset="0"/>
              </a:rPr>
              <a:t> of RAM, &gt;</a:t>
            </a:r>
            <a:r>
              <a:rPr lang="en-GB" sz="1200" b="1" dirty="0" smtClean="0">
                <a:latin typeface="Tahoma" panose="020B0604030504040204" pitchFamily="34" charset="0"/>
                <a:ea typeface="Tahoma" panose="020B0604030504040204" pitchFamily="34" charset="0"/>
                <a:cs typeface="Tahoma" panose="020B0604030504040204" pitchFamily="34" charset="0"/>
              </a:rPr>
              <a:t>1410</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vCPU cores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50" name="Rectangle 4"/>
          <p:cNvSpPr/>
          <p:nvPr/>
        </p:nvSpPr>
        <p:spPr>
          <a:xfrm>
            <a:off x="5895498" y="2564904"/>
            <a:ext cx="3140998" cy="2520280"/>
          </a:xfrm>
          <a:prstGeom prst="rect">
            <a:avLst/>
          </a:prstGeom>
          <a:solidFill>
            <a:srgbClr val="FFFFFF"/>
          </a:solidFill>
          <a:ln>
            <a:solidFill>
              <a:srgbClr val="000000"/>
            </a:solidFill>
          </a:ln>
        </p:spPr>
        <p:txBody>
          <a:bodyPr>
            <a:noAutofit/>
          </a:bodyPr>
          <a:lstStyle/>
          <a:p>
            <a:pPr>
              <a:defRPr/>
            </a:pPr>
            <a:r>
              <a:rPr lang="en-GB" sz="1200" b="1" dirty="0" smtClean="0">
                <a:latin typeface="Tahoma" panose="020B0604030504040204" pitchFamily="34" charset="0"/>
                <a:ea typeface="Tahoma" panose="020B0604030504040204" pitchFamily="34" charset="0"/>
                <a:cs typeface="Tahoma" panose="020B0604030504040204" pitchFamily="34" charset="0"/>
              </a:rPr>
              <a:t>Signed SLAs:</a:t>
            </a:r>
            <a:r>
              <a:rPr lang="en-GB" sz="1200" dirty="0" smtClean="0">
                <a:latin typeface="Tahoma" panose="020B0604030504040204" pitchFamily="34" charset="0"/>
                <a:ea typeface="Tahoma" panose="020B0604030504040204" pitchFamily="34" charset="0"/>
                <a:cs typeface="Tahoma" panose="020B0604030504040204" pitchFamily="34" charset="0"/>
              </a:rPr>
              <a:t> </a:t>
            </a:r>
            <a:endParaRPr lang="en-GB" sz="1200" dirty="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a:buChar char="•"/>
              <a:defRPr/>
            </a:pPr>
            <a:r>
              <a:rPr lang="en-GB" sz="1200" dirty="0" smtClean="0">
                <a:latin typeface="Tahoma" panose="020B0604030504040204" pitchFamily="34" charset="0"/>
                <a:ea typeface="Tahoma" panose="020B0604030504040204" pitchFamily="34" charset="0"/>
                <a:cs typeface="Tahoma" panose="020B0604030504040204" pitchFamily="34" charset="0"/>
              </a:rPr>
              <a:t>Bioinformatics </a:t>
            </a:r>
            <a:r>
              <a:rPr lang="en-GB" sz="1200" dirty="0">
                <a:latin typeface="Tahoma" panose="020B0604030504040204" pitchFamily="34" charset="0"/>
                <a:ea typeface="Tahoma" panose="020B0604030504040204" pitchFamily="34" charset="0"/>
                <a:cs typeface="Tahoma" panose="020B0604030504040204" pitchFamily="34" charset="0"/>
              </a:rPr>
              <a:t>Services to Swedish Life Science (BILS</a:t>
            </a:r>
            <a:r>
              <a:rPr lang="en-GB"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en-GB" sz="1200" dirty="0">
                <a:latin typeface="Tahoma" panose="020B0604030504040204" pitchFamily="34" charset="0"/>
                <a:ea typeface="Tahoma" panose="020B0604030504040204" pitchFamily="34" charset="0"/>
                <a:cs typeface="Tahoma" panose="020B0604030504040204" pitchFamily="34" charset="0"/>
              </a:rPr>
              <a:t>Structural biology and brain research </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a:buChar char="•"/>
              <a:defRPr/>
            </a:pPr>
            <a:r>
              <a:rPr lang="en-GB" sz="1200" dirty="0">
                <a:latin typeface="Tahoma" panose="020B0604030504040204" pitchFamily="34" charset="0"/>
                <a:ea typeface="Tahoma" panose="020B0604030504040204" pitchFamily="34" charset="0"/>
                <a:cs typeface="Tahoma" panose="020B0604030504040204" pitchFamily="34" charset="0"/>
              </a:rPr>
              <a:t>Hydro-</a:t>
            </a:r>
            <a:r>
              <a:rPr lang="en-GB" sz="1200" dirty="0" err="1">
                <a:latin typeface="Tahoma" panose="020B0604030504040204" pitchFamily="34" charset="0"/>
                <a:ea typeface="Tahoma" panose="020B0604030504040204" pitchFamily="34" charset="0"/>
                <a:cs typeface="Tahoma" panose="020B0604030504040204" pitchFamily="34" charset="0"/>
              </a:rPr>
              <a:t>metereology</a:t>
            </a:r>
            <a:r>
              <a:rPr lang="en-GB" sz="1200" dirty="0">
                <a:latin typeface="Tahoma" panose="020B0604030504040204" pitchFamily="34" charset="0"/>
                <a:ea typeface="Tahoma" panose="020B0604030504040204" pitchFamily="34" charset="0"/>
                <a:cs typeface="Tahoma" panose="020B0604030504040204" pitchFamily="34" charset="0"/>
              </a:rPr>
              <a:t> (DRIHM</a:t>
            </a:r>
            <a:r>
              <a:rPr lang="en-GB"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a:latin typeface="Tahoma" panose="020B0604030504040204" pitchFamily="34" charset="0"/>
                <a:ea typeface="Tahoma" panose="020B0604030504040204" pitchFamily="34" charset="0"/>
                <a:cs typeface="Tahoma" panose="020B0604030504040204" pitchFamily="34" charset="0"/>
              </a:rPr>
              <a:t>ESA-</a:t>
            </a:r>
            <a:r>
              <a:rPr lang="it-IT" sz="1200" dirty="0" err="1" smtClean="0">
                <a:latin typeface="Tahoma" panose="020B0604030504040204" pitchFamily="34" charset="0"/>
                <a:ea typeface="Tahoma" panose="020B0604030504040204" pitchFamily="34" charset="0"/>
                <a:cs typeface="Tahoma" panose="020B0604030504040204" pitchFamily="34" charset="0"/>
              </a:rPr>
              <a:t>Tematic</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Exploitation</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Platforms</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a:latin typeface="Tahoma" panose="020B0604030504040204" pitchFamily="34" charset="0"/>
                <a:ea typeface="Tahoma" panose="020B0604030504040204" pitchFamily="34" charset="0"/>
                <a:cs typeface="Tahoma" panose="020B0604030504040204" pitchFamily="34" charset="0"/>
              </a:rPr>
              <a:t>(</a:t>
            </a:r>
            <a:r>
              <a:rPr lang="it-IT" sz="1200" dirty="0" err="1">
                <a:latin typeface="Tahoma" panose="020B0604030504040204" pitchFamily="34" charset="0"/>
                <a:ea typeface="Tahoma" panose="020B0604030504040204" pitchFamily="34" charset="0"/>
                <a:cs typeface="Tahoma" panose="020B0604030504040204" pitchFamily="34" charset="0"/>
              </a:rPr>
              <a:t>Terradue</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err="1" smtClean="0">
                <a:latin typeface="Tahoma" panose="020B0604030504040204" pitchFamily="34" charset="0"/>
                <a:ea typeface="Tahoma" panose="020B0604030504040204" pitchFamily="34" charset="0"/>
                <a:cs typeface="Tahoma" panose="020B0604030504040204" pitchFamily="34" charset="0"/>
              </a:rPr>
              <a:t>Climate</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Change</a:t>
            </a:r>
            <a:r>
              <a:rPr lang="it-IT" sz="1200" dirty="0" smtClean="0">
                <a:latin typeface="Tahoma" panose="020B0604030504040204" pitchFamily="34" charset="0"/>
                <a:ea typeface="Tahoma" panose="020B0604030504040204" pitchFamily="34" charset="0"/>
                <a:cs typeface="Tahoma" panose="020B0604030504040204" pitchFamily="34" charset="0"/>
              </a:rPr>
              <a:t> (EMSO)</a:t>
            </a:r>
          </a:p>
          <a:p>
            <a:pPr marL="177800" indent="-177800">
              <a:buFont typeface="Arial"/>
              <a:buChar char="•"/>
              <a:defRPr/>
            </a:pPr>
            <a:r>
              <a:rPr lang="it-IT" sz="1200" dirty="0" smtClean="0">
                <a:latin typeface="Tahoma" panose="020B0604030504040204" pitchFamily="34" charset="0"/>
                <a:ea typeface="Tahoma" panose="020B0604030504040204" pitchFamily="34" charset="0"/>
                <a:cs typeface="Tahoma" panose="020B0604030504040204" pitchFamily="34" charset="0"/>
              </a:rPr>
              <a:t>Art &amp; </a:t>
            </a:r>
            <a:r>
              <a:rPr lang="it-IT" sz="1200" dirty="0" err="1" smtClean="0">
                <a:latin typeface="Tahoma" panose="020B0604030504040204" pitchFamily="34" charset="0"/>
                <a:ea typeface="Tahoma" panose="020B0604030504040204" pitchFamily="34" charset="0"/>
                <a:cs typeface="Tahoma" panose="020B0604030504040204" pitchFamily="34" charset="0"/>
              </a:rPr>
              <a:t>Humanities</a:t>
            </a:r>
            <a:r>
              <a:rPr lang="it-IT" sz="1200" dirty="0" smtClean="0">
                <a:latin typeface="Tahoma" panose="020B0604030504040204" pitchFamily="34" charset="0"/>
                <a:ea typeface="Tahoma" panose="020B0604030504040204" pitchFamily="34" charset="0"/>
                <a:cs typeface="Tahoma" panose="020B0604030504040204" pitchFamily="34" charset="0"/>
              </a:rPr>
              <a:t> (DARIAH, </a:t>
            </a:r>
            <a:r>
              <a:rPr lang="it-IT" sz="1200" dirty="0" err="1" smtClean="0">
                <a:latin typeface="Tahoma" panose="020B0604030504040204" pitchFamily="34" charset="0"/>
                <a:ea typeface="Tahoma" panose="020B0604030504040204" pitchFamily="34" charset="0"/>
                <a:cs typeface="Tahoma" panose="020B0604030504040204" pitchFamily="34" charset="0"/>
              </a:rPr>
              <a:t>Peachnote</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err="1" smtClean="0">
                <a:latin typeface="Tahoma" panose="020B0604030504040204" pitchFamily="34" charset="0"/>
                <a:ea typeface="Tahoma" panose="020B0604030504040204" pitchFamily="34" charset="0"/>
                <a:cs typeface="Tahoma" panose="020B0604030504040204" pitchFamily="34" charset="0"/>
              </a:rPr>
              <a:t>Medical</a:t>
            </a:r>
            <a:r>
              <a:rPr lang="it-IT" sz="1200" dirty="0" smtClean="0">
                <a:latin typeface="Tahoma" panose="020B0604030504040204" pitchFamily="34" charset="0"/>
                <a:ea typeface="Tahoma" panose="020B0604030504040204" pitchFamily="34" charset="0"/>
                <a:cs typeface="Tahoma" panose="020B0604030504040204" pitchFamily="34" charset="0"/>
              </a:rPr>
              <a:t> and </a:t>
            </a:r>
            <a:r>
              <a:rPr lang="it-IT" sz="1200" dirty="0" err="1" smtClean="0">
                <a:latin typeface="Tahoma" panose="020B0604030504040204" pitchFamily="34" charset="0"/>
                <a:ea typeface="Tahoma" panose="020B0604030504040204" pitchFamily="34" charset="0"/>
                <a:cs typeface="Tahoma" panose="020B0604030504040204" pitchFamily="34" charset="0"/>
              </a:rPr>
              <a:t>Health</a:t>
            </a:r>
            <a:r>
              <a:rPr lang="it-IT" sz="1200" dirty="0" smtClean="0">
                <a:latin typeface="Tahoma" panose="020B0604030504040204" pitchFamily="34" charset="0"/>
                <a:ea typeface="Tahoma" panose="020B0604030504040204" pitchFamily="34" charset="0"/>
                <a:cs typeface="Tahoma" panose="020B0604030504040204" pitchFamily="34" charset="0"/>
              </a:rPr>
              <a:t> Science (LSGC-VIP, </a:t>
            </a:r>
            <a:r>
              <a:rPr lang="it-IT" sz="1200" dirty="0" err="1" smtClean="0">
                <a:latin typeface="Tahoma" panose="020B0604030504040204" pitchFamily="34" charset="0"/>
                <a:ea typeface="Tahoma" panose="020B0604030504040204" pitchFamily="34" charset="0"/>
                <a:cs typeface="Tahoma" panose="020B0604030504040204" pitchFamily="34" charset="0"/>
              </a:rPr>
              <a:t>BioISI</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MoBrain</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err="1" smtClean="0">
                <a:latin typeface="Tahoma" panose="020B0604030504040204" pitchFamily="34" charset="0"/>
                <a:ea typeface="Tahoma" panose="020B0604030504040204" pitchFamily="34" charset="0"/>
                <a:cs typeface="Tahoma" panose="020B0604030504040204" pitchFamily="34" charset="0"/>
              </a:rPr>
              <a:t>Astronomy</a:t>
            </a:r>
            <a:r>
              <a:rPr lang="it-IT" sz="1200" dirty="0" smtClean="0">
                <a:latin typeface="Tahoma" panose="020B0604030504040204" pitchFamily="34" charset="0"/>
                <a:ea typeface="Tahoma" panose="020B0604030504040204" pitchFamily="34" charset="0"/>
                <a:cs typeface="Tahoma" panose="020B0604030504040204" pitchFamily="34" charset="0"/>
              </a:rPr>
              <a:t> and </a:t>
            </a:r>
            <a:r>
              <a:rPr lang="it-IT" sz="1200" dirty="0" err="1" smtClean="0">
                <a:latin typeface="Tahoma" panose="020B0604030504040204" pitchFamily="34" charset="0"/>
                <a:ea typeface="Tahoma" panose="020B0604030504040204" pitchFamily="34" charset="0"/>
                <a:cs typeface="Tahoma" panose="020B0604030504040204" pitchFamily="34" charset="0"/>
              </a:rPr>
              <a:t>Astrophysics</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EXTraS</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smtClean="0">
                <a:latin typeface="Tahoma" panose="020B0604030504040204" pitchFamily="34" charset="0"/>
                <a:ea typeface="Tahoma" panose="020B0604030504040204" pitchFamily="34" charset="0"/>
                <a:cs typeface="Tahoma" panose="020B0604030504040204" pitchFamily="34" charset="0"/>
              </a:rPr>
              <a:t>Natural </a:t>
            </a:r>
            <a:r>
              <a:rPr lang="it-IT" sz="1200" dirty="0" err="1" smtClean="0">
                <a:latin typeface="Tahoma" panose="020B0604030504040204" pitchFamily="34" charset="0"/>
                <a:ea typeface="Tahoma" panose="020B0604030504040204" pitchFamily="34" charset="0"/>
                <a:cs typeface="Tahoma" panose="020B0604030504040204" pitchFamily="34" charset="0"/>
              </a:rPr>
              <a:t>Sciences</a:t>
            </a:r>
            <a:r>
              <a:rPr lang="it-IT" sz="1200" dirty="0" smtClean="0">
                <a:latin typeface="Tahoma" panose="020B0604030504040204" pitchFamily="34" charset="0"/>
                <a:ea typeface="Tahoma" panose="020B0604030504040204" pitchFamily="34" charset="0"/>
                <a:cs typeface="Tahoma" panose="020B0604030504040204" pitchFamily="34" charset="0"/>
              </a:rPr>
              <a:t> (D4Science)</a:t>
            </a:r>
          </a:p>
        </p:txBody>
      </p:sp>
    </p:spTree>
    <p:extLst>
      <p:ext uri="{BB962C8B-B14F-4D97-AF65-F5344CB8AC3E}">
        <p14:creationId xmlns:p14="http://schemas.microsoft.com/office/powerpoint/2010/main" val="3013157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7-09-29 at 17.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46" y="2393504"/>
            <a:ext cx="6655994" cy="4464496"/>
          </a:xfrm>
          <a:prstGeom prst="rect">
            <a:avLst/>
          </a:prstGeom>
        </p:spPr>
      </p:pic>
      <p:sp>
        <p:nvSpPr>
          <p:cNvPr id="2" name="Title 1"/>
          <p:cNvSpPr>
            <a:spLocks noGrp="1"/>
          </p:cNvSpPr>
          <p:nvPr>
            <p:ph type="title"/>
          </p:nvPr>
        </p:nvSpPr>
        <p:spPr>
          <a:xfrm>
            <a:off x="1547664" y="-27384"/>
            <a:ext cx="7344816" cy="850106"/>
          </a:xfrm>
        </p:spPr>
        <p:txBody>
          <a:bodyPr/>
          <a:lstStyle/>
          <a:p>
            <a:r>
              <a:rPr lang="en-US" dirty="0" smtClean="0"/>
              <a:t>Support for the long-tail of science</a:t>
            </a:r>
            <a:endParaRPr lang="en-US" dirty="0"/>
          </a:p>
        </p:txBody>
      </p:sp>
      <p:sp>
        <p:nvSpPr>
          <p:cNvPr id="3" name="Content Placeholder 2"/>
          <p:cNvSpPr>
            <a:spLocks noGrp="1"/>
          </p:cNvSpPr>
          <p:nvPr>
            <p:ph sz="half" idx="2"/>
          </p:nvPr>
        </p:nvSpPr>
        <p:spPr>
          <a:xfrm>
            <a:off x="1403648" y="836712"/>
            <a:ext cx="6984776" cy="1656184"/>
          </a:xfrm>
        </p:spPr>
        <p:txBody>
          <a:bodyPr>
            <a:normAutofit fontScale="92500" lnSpcReduction="10000"/>
          </a:bodyPr>
          <a:lstStyle/>
          <a:p>
            <a:r>
              <a:rPr lang="en-US" sz="2400" dirty="0" smtClean="0"/>
              <a:t>Applications On Demand Platform: </a:t>
            </a:r>
            <a:r>
              <a:rPr lang="en-US" sz="2400" dirty="0" smtClean="0"/>
              <a:t>30 apps.</a:t>
            </a:r>
            <a:endParaRPr lang="en-US" sz="2400" dirty="0" smtClean="0"/>
          </a:p>
          <a:p>
            <a:pPr lvl="1"/>
            <a:r>
              <a:rPr lang="en-US" sz="1800" dirty="0" smtClean="0"/>
              <a:t>Roll-out through the </a:t>
            </a:r>
            <a:r>
              <a:rPr lang="en-US" sz="1800" dirty="0" smtClean="0"/>
              <a:t>NGIs (Jan-May 2017)</a:t>
            </a:r>
            <a:endParaRPr lang="en-US" sz="1800" dirty="0" smtClean="0"/>
          </a:p>
          <a:p>
            <a:pPr lvl="1"/>
            <a:r>
              <a:rPr lang="en-US" sz="1800" dirty="0" smtClean="0"/>
              <a:t>Webinar; Conference paper; Newsletter articles; </a:t>
            </a:r>
            <a:r>
              <a:rPr lang="en-US" sz="1800" dirty="0" smtClean="0"/>
              <a:t>Demos</a:t>
            </a:r>
          </a:p>
          <a:p>
            <a:pPr lvl="1"/>
            <a:r>
              <a:rPr lang="en-US" sz="1800" dirty="0" smtClean="0"/>
              <a:t>First NGI event based on this tool: Croatia, October 2017</a:t>
            </a:r>
            <a:endParaRPr lang="en-US" sz="1800" dirty="0" smtClean="0"/>
          </a:p>
          <a:p>
            <a:r>
              <a:rPr lang="en-US" sz="2400" dirty="0" smtClean="0"/>
              <a:t>Thematic services: </a:t>
            </a:r>
            <a:r>
              <a:rPr lang="en-US" sz="2400" dirty="0" smtClean="0"/>
              <a:t>15</a:t>
            </a:r>
            <a:endParaRPr lang="en-US" sz="2400" dirty="0" smtClean="0"/>
          </a:p>
          <a:p>
            <a:pPr lvl="1"/>
            <a:endParaRPr lang="en-US" sz="1800" dirty="0" smtClean="0"/>
          </a:p>
          <a:p>
            <a:pPr lvl="1"/>
            <a:endParaRPr lang="en-US" sz="2000"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14" name="TextBox 13"/>
          <p:cNvSpPr txBox="1"/>
          <p:nvPr/>
        </p:nvSpPr>
        <p:spPr>
          <a:xfrm>
            <a:off x="107504" y="2636912"/>
            <a:ext cx="1635446" cy="738664"/>
          </a:xfrm>
          <a:prstGeom prst="rect">
            <a:avLst/>
          </a:prstGeom>
          <a:noFill/>
          <a:ln>
            <a:solidFill>
              <a:schemeClr val="tx1"/>
            </a:solidFill>
          </a:ln>
        </p:spPr>
        <p:txBody>
          <a:bodyPr wrap="none" rtlCol="0">
            <a:spAutoFit/>
          </a:bodyPr>
          <a:lstStyle/>
          <a:p>
            <a:r>
              <a:rPr lang="en-US" sz="1400" b="1" dirty="0" smtClean="0">
                <a:solidFill>
                  <a:srgbClr val="000000"/>
                </a:solidFill>
              </a:rPr>
              <a:t>Legend: </a:t>
            </a:r>
            <a:br>
              <a:rPr lang="en-US" sz="1400" b="1" dirty="0" smtClean="0">
                <a:solidFill>
                  <a:srgbClr val="000000"/>
                </a:solidFill>
              </a:rPr>
            </a:br>
            <a:r>
              <a:rPr lang="en-US" sz="1400" b="1" dirty="0" smtClean="0">
                <a:solidFill>
                  <a:srgbClr val="3366FF"/>
                </a:solidFill>
              </a:rPr>
              <a:t>THEMATIC SERVICE</a:t>
            </a:r>
          </a:p>
          <a:p>
            <a:r>
              <a:rPr lang="en-US" sz="1400" b="1" dirty="0" smtClean="0">
                <a:solidFill>
                  <a:srgbClr val="FF0000"/>
                </a:solidFill>
              </a:rPr>
              <a:t>APPS ON DEMAND</a:t>
            </a:r>
            <a:endParaRPr lang="en-US" sz="1400" b="1" dirty="0">
              <a:solidFill>
                <a:srgbClr val="FF0000"/>
              </a:solidFill>
            </a:endParaRPr>
          </a:p>
        </p:txBody>
      </p:sp>
    </p:spTree>
    <p:extLst>
      <p:ext uri="{BB962C8B-B14F-4D97-AF65-F5344CB8AC3E}">
        <p14:creationId xmlns:p14="http://schemas.microsoft.com/office/powerpoint/2010/main" val="42361998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extLst>
              <p:ext uri="{D42A27DB-BD31-4B8C-83A1-F6EECF244321}">
                <p14:modId xmlns:p14="http://schemas.microsoft.com/office/powerpoint/2010/main" val="3241078258"/>
              </p:ext>
            </p:extLst>
          </p:nvPr>
        </p:nvGraphicFramePr>
        <p:xfrm>
          <a:off x="539552" y="980728"/>
          <a:ext cx="828092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creen Shot 2015-02-26 at 09.30.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6030" y="5373216"/>
            <a:ext cx="1080120" cy="480582"/>
          </a:xfrm>
          <a:prstGeom prst="rect">
            <a:avLst/>
          </a:prstGeom>
          <a:ln>
            <a:solidFill>
              <a:schemeClr val="accent1"/>
            </a:solidFill>
          </a:ln>
        </p:spPr>
      </p:pic>
      <p:pic>
        <p:nvPicPr>
          <p:cNvPr id="4" name="Picture 3" descr="Screen Shot 2015-02-26 at 09.30.5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1720" y="5301208"/>
            <a:ext cx="1080120" cy="564916"/>
          </a:xfrm>
          <a:prstGeom prst="rect">
            <a:avLst/>
          </a:prstGeom>
          <a:ln>
            <a:solidFill>
              <a:schemeClr val="accent1"/>
            </a:solidFill>
          </a:ln>
        </p:spPr>
      </p:pic>
      <p:pic>
        <p:nvPicPr>
          <p:cNvPr id="5" name="Picture 4" descr="Screen Shot 2015-02-26 at 09.31.1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7904" y="5661248"/>
            <a:ext cx="1203299" cy="511261"/>
          </a:xfrm>
          <a:prstGeom prst="rect">
            <a:avLst/>
          </a:prstGeom>
          <a:ln>
            <a:solidFill>
              <a:schemeClr val="accent1"/>
            </a:solidFill>
          </a:ln>
        </p:spPr>
      </p:pic>
      <p:pic>
        <p:nvPicPr>
          <p:cNvPr id="6" name="Picture 5" descr="Screen Shot 2015-02-26 at 09.30.3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2160" y="1183203"/>
            <a:ext cx="1872208" cy="627982"/>
          </a:xfrm>
          <a:prstGeom prst="rect">
            <a:avLst/>
          </a:prstGeom>
          <a:ln>
            <a:solidFill>
              <a:schemeClr val="accent1"/>
            </a:solidFill>
          </a:ln>
        </p:spPr>
      </p:pic>
      <p:pic>
        <p:nvPicPr>
          <p:cNvPr id="7" name="Picture 6" descr="Screen Shot 2015-04-20 at 19.45.2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920" y="620688"/>
            <a:ext cx="1656184" cy="629135"/>
          </a:xfrm>
          <a:prstGeom prst="rect">
            <a:avLst/>
          </a:prstGeom>
          <a:ln>
            <a:solidFill>
              <a:schemeClr val="accent1"/>
            </a:solidFill>
          </a:ln>
        </p:spPr>
      </p:pic>
      <p:pic>
        <p:nvPicPr>
          <p:cNvPr id="8" name="Picture 7" descr="Screen Shot 2015-02-26 at 09.30.44.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04248" y="4005064"/>
            <a:ext cx="1008112" cy="741005"/>
          </a:xfrm>
          <a:prstGeom prst="rect">
            <a:avLst/>
          </a:prstGeom>
          <a:ln>
            <a:solidFill>
              <a:schemeClr val="accent1"/>
            </a:solidFill>
          </a:ln>
        </p:spPr>
      </p:pic>
      <p:pic>
        <p:nvPicPr>
          <p:cNvPr id="9" name="Picture 8" descr="Screen Shot 2015-04-20 at 19.36.5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62010" y="2636912"/>
            <a:ext cx="1410769" cy="576064"/>
          </a:xfrm>
          <a:prstGeom prst="rect">
            <a:avLst/>
          </a:prstGeom>
        </p:spPr>
      </p:pic>
      <p:pic>
        <p:nvPicPr>
          <p:cNvPr id="10" name="Imagen 13"/>
          <p:cNvPicPr>
            <a:picLocks noChangeAspect="1"/>
          </p:cNvPicPr>
          <p:nvPr/>
        </p:nvPicPr>
        <p:blipFill>
          <a:blip r:embed="rId15"/>
          <a:stretch>
            <a:fillRect/>
          </a:stretch>
        </p:blipFill>
        <p:spPr>
          <a:xfrm>
            <a:off x="1588959" y="4821020"/>
            <a:ext cx="1470873" cy="552196"/>
          </a:xfrm>
          <a:prstGeom prst="rect">
            <a:avLst/>
          </a:prstGeom>
        </p:spPr>
      </p:pic>
      <p:pic>
        <p:nvPicPr>
          <p:cNvPr id="12" name="Picture 11" descr="Screen Shot 2016-04-06 at 04.01.14.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1600" y="2564904"/>
            <a:ext cx="1193800" cy="685800"/>
          </a:xfrm>
          <a:prstGeom prst="rect">
            <a:avLst/>
          </a:prstGeom>
          <a:ln>
            <a:solidFill>
              <a:schemeClr val="accent1"/>
            </a:solidFill>
          </a:ln>
        </p:spPr>
      </p:pic>
      <p:sp>
        <p:nvSpPr>
          <p:cNvPr id="13" name="Right Arrow 12"/>
          <p:cNvSpPr/>
          <p:nvPr/>
        </p:nvSpPr>
        <p:spPr>
          <a:xfrm rot="3775277">
            <a:off x="1824002" y="1864465"/>
            <a:ext cx="720080"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91017" y="1527175"/>
            <a:ext cx="916687" cy="461665"/>
          </a:xfrm>
          <a:prstGeom prst="rect">
            <a:avLst/>
          </a:prstGeom>
          <a:noFill/>
        </p:spPr>
        <p:txBody>
          <a:bodyPr wrap="none" rtlCol="0">
            <a:spAutoFit/>
          </a:bodyPr>
          <a:lstStyle/>
          <a:p>
            <a:r>
              <a:rPr lang="en-GB" sz="2400" b="1" dirty="0" smtClean="0">
                <a:solidFill>
                  <a:schemeClr val="tx2"/>
                </a:solidFill>
              </a:rPr>
              <a:t>NEW!</a:t>
            </a:r>
            <a:endParaRPr lang="en-GB" sz="2400" b="1" dirty="0">
              <a:solidFill>
                <a:schemeClr val="tx2"/>
              </a:solidFill>
            </a:endParaRPr>
          </a:p>
        </p:txBody>
      </p:sp>
      <p:sp>
        <p:nvSpPr>
          <p:cNvPr id="15" name="TextBox 14"/>
          <p:cNvSpPr txBox="1"/>
          <p:nvPr/>
        </p:nvSpPr>
        <p:spPr>
          <a:xfrm>
            <a:off x="6588224" y="177281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17" name="TextBox 16"/>
          <p:cNvSpPr txBox="1"/>
          <p:nvPr/>
        </p:nvSpPr>
        <p:spPr>
          <a:xfrm>
            <a:off x="7106026" y="3140968"/>
            <a:ext cx="1570430" cy="400110"/>
          </a:xfrm>
          <a:prstGeom prst="rect">
            <a:avLst/>
          </a:prstGeom>
          <a:noFill/>
        </p:spPr>
        <p:txBody>
          <a:bodyPr wrap="none" rtlCol="0">
            <a:spAutoFit/>
          </a:bodyPr>
          <a:lstStyle/>
          <a:p>
            <a:r>
              <a:rPr lang="en-US" sz="2000" b="1" dirty="0" smtClean="0">
                <a:solidFill>
                  <a:schemeClr val="accent1">
                    <a:lumMod val="75000"/>
                  </a:schemeClr>
                </a:solidFill>
              </a:rPr>
              <a:t>ESFRI Project</a:t>
            </a:r>
            <a:endParaRPr lang="en-GB" sz="2000" b="1" dirty="0">
              <a:solidFill>
                <a:schemeClr val="accent1">
                  <a:lumMod val="75000"/>
                </a:schemeClr>
              </a:solidFill>
            </a:endParaRPr>
          </a:p>
        </p:txBody>
      </p:sp>
      <p:sp>
        <p:nvSpPr>
          <p:cNvPr id="18" name="TextBox 17"/>
          <p:cNvSpPr txBox="1"/>
          <p:nvPr/>
        </p:nvSpPr>
        <p:spPr>
          <a:xfrm>
            <a:off x="6942329" y="4690159"/>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19" name="TextBox 18"/>
          <p:cNvSpPr txBox="1"/>
          <p:nvPr/>
        </p:nvSpPr>
        <p:spPr>
          <a:xfrm>
            <a:off x="5809882" y="5806783"/>
            <a:ext cx="1570430" cy="400110"/>
          </a:xfrm>
          <a:prstGeom prst="rect">
            <a:avLst/>
          </a:prstGeom>
          <a:noFill/>
        </p:spPr>
        <p:txBody>
          <a:bodyPr wrap="none" rtlCol="0">
            <a:spAutoFit/>
          </a:bodyPr>
          <a:lstStyle/>
          <a:p>
            <a:r>
              <a:rPr lang="en-US" sz="2000" b="1" dirty="0" smtClean="0">
                <a:solidFill>
                  <a:schemeClr val="accent1">
                    <a:lumMod val="75000"/>
                  </a:schemeClr>
                </a:solidFill>
              </a:rPr>
              <a:t>ESFRI Project</a:t>
            </a:r>
            <a:endParaRPr lang="en-GB" sz="2000" b="1" dirty="0">
              <a:solidFill>
                <a:schemeClr val="accent1">
                  <a:lumMod val="75000"/>
                </a:schemeClr>
              </a:solidFill>
            </a:endParaRPr>
          </a:p>
        </p:txBody>
      </p:sp>
      <p:sp>
        <p:nvSpPr>
          <p:cNvPr id="21" name="TextBox 20"/>
          <p:cNvSpPr txBox="1"/>
          <p:nvPr/>
        </p:nvSpPr>
        <p:spPr>
          <a:xfrm>
            <a:off x="3341929" y="605322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2" name="TextBox 21"/>
          <p:cNvSpPr txBox="1"/>
          <p:nvPr/>
        </p:nvSpPr>
        <p:spPr>
          <a:xfrm>
            <a:off x="853822" y="5770279"/>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3" name="TextBox 22"/>
          <p:cNvSpPr txBox="1"/>
          <p:nvPr/>
        </p:nvSpPr>
        <p:spPr>
          <a:xfrm>
            <a:off x="467544" y="317290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4" name="TextBox 23"/>
          <p:cNvSpPr txBox="1"/>
          <p:nvPr/>
        </p:nvSpPr>
        <p:spPr>
          <a:xfrm>
            <a:off x="5358153" y="65262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6" name="Title 1"/>
          <p:cNvSpPr txBox="1">
            <a:spLocks/>
          </p:cNvSpPr>
          <p:nvPr/>
        </p:nvSpPr>
        <p:spPr>
          <a:xfrm>
            <a:off x="1547664" y="116632"/>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dirty="0" smtClean="0"/>
              <a:t>Competence Centres: </a:t>
            </a:r>
            <a:r>
              <a:rPr lang="en-GB" sz="2700" dirty="0" smtClean="0"/>
              <a:t>SA2.3-10</a:t>
            </a:r>
            <a:endParaRPr lang="en-GB" sz="2700" dirty="0"/>
          </a:p>
        </p:txBody>
      </p:sp>
      <p:sp>
        <p:nvSpPr>
          <p:cNvPr id="27"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
        <p:nvSpPr>
          <p:cNvPr id="29" name="Right Arrow 28"/>
          <p:cNvSpPr/>
          <p:nvPr/>
        </p:nvSpPr>
        <p:spPr>
          <a:xfrm>
            <a:off x="1979712" y="1556792"/>
            <a:ext cx="888838"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creen Shot 2017-10-03 at 10.25.33.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63688" y="980728"/>
            <a:ext cx="1579374" cy="504056"/>
          </a:xfrm>
          <a:prstGeom prst="rect">
            <a:avLst/>
          </a:prstGeom>
          <a:ln>
            <a:solidFill>
              <a:srgbClr val="4F81BD"/>
            </a:solidFill>
          </a:ln>
        </p:spPr>
      </p:pic>
      <p:sp>
        <p:nvSpPr>
          <p:cNvPr id="30" name="TextBox 29"/>
          <p:cNvSpPr txBox="1"/>
          <p:nvPr/>
        </p:nvSpPr>
        <p:spPr>
          <a:xfrm>
            <a:off x="1613737" y="620688"/>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Tree>
    <p:extLst>
      <p:ext uri="{BB962C8B-B14F-4D97-AF65-F5344CB8AC3E}">
        <p14:creationId xmlns:p14="http://schemas.microsoft.com/office/powerpoint/2010/main" val="1067600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37312"/>
            <a:ext cx="9144000" cy="6480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827584" y="-99392"/>
            <a:ext cx="8280920" cy="850106"/>
          </a:xfrm>
        </p:spPr>
        <p:txBody>
          <a:bodyPr>
            <a:noAutofit/>
          </a:bodyPr>
          <a:lstStyle/>
          <a:p>
            <a:r>
              <a:rPr lang="en-GB" sz="2500" dirty="0" smtClean="0">
                <a:solidFill>
                  <a:schemeClr val="accent3">
                    <a:lumMod val="60000"/>
                    <a:lumOff val="40000"/>
                  </a:schemeClr>
                </a:solidFill>
              </a:rPr>
              <a:t>PY1 </a:t>
            </a:r>
            <a:r>
              <a:rPr lang="en-GB" sz="2500" dirty="0" smtClean="0">
                <a:solidFill>
                  <a:schemeClr val="accent3">
                    <a:lumMod val="75000"/>
                  </a:schemeClr>
                </a:solidFill>
                <a:sym typeface="Wingdings"/>
              </a:rPr>
              <a:t> </a:t>
            </a:r>
            <a:r>
              <a:rPr lang="en-GB" sz="2500" dirty="0" smtClean="0">
                <a:solidFill>
                  <a:schemeClr val="accent3">
                    <a:lumMod val="75000"/>
                  </a:schemeClr>
                </a:solidFill>
              </a:rPr>
              <a:t>PY2 </a:t>
            </a:r>
            <a:r>
              <a:rPr lang="en-GB" sz="2500" dirty="0" smtClean="0">
                <a:solidFill>
                  <a:schemeClr val="accent5">
                    <a:lumMod val="60000"/>
                    <a:lumOff val="40000"/>
                  </a:schemeClr>
                </a:solidFill>
                <a:sym typeface="Wingdings"/>
              </a:rPr>
              <a:t> </a:t>
            </a:r>
            <a:r>
              <a:rPr lang="en-GB" sz="2500" dirty="0" smtClean="0">
                <a:solidFill>
                  <a:schemeClr val="accent5">
                    <a:lumMod val="60000"/>
                    <a:lumOff val="40000"/>
                  </a:schemeClr>
                </a:solidFill>
                <a:sym typeface="Wingdings"/>
              </a:rPr>
              <a:t>PY3 </a:t>
            </a:r>
            <a:r>
              <a:rPr lang="en-GB" sz="2500" dirty="0" smtClean="0">
                <a:solidFill>
                  <a:schemeClr val="bg1">
                    <a:lumMod val="75000"/>
                  </a:schemeClr>
                </a:solidFill>
                <a:sym typeface="Wingdings"/>
              </a:rPr>
              <a:t> EOSC-Hub</a:t>
            </a:r>
            <a:endParaRPr lang="en-GB" sz="2500" dirty="0">
              <a:solidFill>
                <a:schemeClr val="bg1">
                  <a:lumMod val="75000"/>
                </a:schemeClr>
              </a:solidFill>
            </a:endParaRPr>
          </a:p>
        </p:txBody>
      </p:sp>
      <p:graphicFrame>
        <p:nvGraphicFramePr>
          <p:cNvPr id="13" name="Content Placeholder 4"/>
          <p:cNvGraphicFramePr>
            <a:graphicFrameLocks noGrp="1"/>
          </p:cNvGraphicFramePr>
          <p:nvPr>
            <p:ph sz="half" idx="2"/>
            <p:extLst>
              <p:ext uri="{D42A27DB-BD31-4B8C-83A1-F6EECF244321}">
                <p14:modId xmlns:p14="http://schemas.microsoft.com/office/powerpoint/2010/main" val="1073264336"/>
              </p:ext>
            </p:extLst>
          </p:nvPr>
        </p:nvGraphicFramePr>
        <p:xfrm>
          <a:off x="107504" y="819094"/>
          <a:ext cx="8857676" cy="5994282"/>
        </p:xfrm>
        <a:graphic>
          <a:graphicData uri="http://schemas.openxmlformats.org/drawingml/2006/table">
            <a:tbl>
              <a:tblPr firstRow="1" bandRow="1">
                <a:tableStyleId>{5C22544A-7EE6-4342-B048-85BDC9FD1C3A}</a:tableStyleId>
              </a:tblPr>
              <a:tblGrid>
                <a:gridCol w="864096"/>
                <a:gridCol w="2160239"/>
                <a:gridCol w="2016225"/>
                <a:gridCol w="1440160"/>
                <a:gridCol w="1224136"/>
                <a:gridCol w="1152820"/>
              </a:tblGrid>
              <a:tr h="330462">
                <a:tc>
                  <a:txBody>
                    <a:bodyPr/>
                    <a:lstStyle/>
                    <a:p>
                      <a:endParaRPr lang="en-GB" sz="1200" dirty="0">
                        <a:solidFill>
                          <a:schemeClr val="bg1"/>
                        </a:solidFill>
                      </a:endParaRPr>
                    </a:p>
                  </a:txBody>
                  <a:tcPr>
                    <a:noFill/>
                  </a:tcPr>
                </a:tc>
                <a:tc>
                  <a:txBody>
                    <a:bodyPr/>
                    <a:lstStyle/>
                    <a:p>
                      <a:endParaRPr lang="en-GB" sz="1200" dirty="0">
                        <a:solidFill>
                          <a:schemeClr val="bg1"/>
                        </a:solidFill>
                      </a:endParaRPr>
                    </a:p>
                  </a:txBody>
                  <a:tcPr>
                    <a:noFill/>
                  </a:tcPr>
                </a:tc>
                <a:tc>
                  <a:txBody>
                    <a:bodyPr/>
                    <a:lstStyle/>
                    <a:p>
                      <a:endParaRPr lang="en-GB" sz="1200" dirty="0">
                        <a:solidFill>
                          <a:schemeClr val="bg1"/>
                        </a:solidFill>
                      </a:endParaRPr>
                    </a:p>
                  </a:txBody>
                  <a:tcPr>
                    <a:noFill/>
                  </a:tcPr>
                </a:tc>
                <a:tc>
                  <a:txBody>
                    <a:bodyPr/>
                    <a:lstStyle/>
                    <a:p>
                      <a:endParaRPr lang="en-GB" sz="1200" dirty="0">
                        <a:solidFill>
                          <a:schemeClr val="bg1"/>
                        </a:solidFill>
                      </a:endParaRPr>
                    </a:p>
                  </a:txBody>
                  <a:tcPr>
                    <a:noFill/>
                  </a:tcPr>
                </a:tc>
                <a:tc>
                  <a:txBody>
                    <a:bodyPr/>
                    <a:lstStyle/>
                    <a:p>
                      <a:endParaRPr lang="en-GB" sz="1200" dirty="0">
                        <a:solidFill>
                          <a:schemeClr val="bg1"/>
                        </a:solidFill>
                      </a:endParaRPr>
                    </a:p>
                  </a:txBody>
                  <a:tcPr>
                    <a:noFill/>
                  </a:tcPr>
                </a:tc>
                <a:tc>
                  <a:txBody>
                    <a:bodyPr/>
                    <a:lstStyle/>
                    <a:p>
                      <a:endParaRPr lang="en-GB" sz="1200" dirty="0">
                        <a:solidFill>
                          <a:schemeClr val="bg1"/>
                        </a:solidFill>
                      </a:endParaRPr>
                    </a:p>
                  </a:txBody>
                  <a:tcPr>
                    <a:noFill/>
                  </a:tcPr>
                </a:tc>
              </a:tr>
              <a:tr h="248102">
                <a:tc>
                  <a:txBody>
                    <a:bodyPr/>
                    <a:lstStyle/>
                    <a:p>
                      <a:r>
                        <a:rPr lang="en-GB" sz="1200" b="1" dirty="0" smtClean="0">
                          <a:solidFill>
                            <a:srgbClr val="000000"/>
                          </a:solidFill>
                        </a:rPr>
                        <a:t>ELIXIR</a:t>
                      </a:r>
                      <a:endParaRPr lang="en-GB" sz="1200" b="1" dirty="0">
                        <a:solidFill>
                          <a:srgbClr val="000000"/>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Compute Platform with AAI</a:t>
                      </a:r>
                      <a:br>
                        <a:rPr lang="en-GB" sz="1200" dirty="0" smtClean="0">
                          <a:solidFill>
                            <a:schemeClr val="tx1"/>
                          </a:solidFill>
                        </a:rPr>
                      </a:br>
                      <a:r>
                        <a:rPr lang="en-GB" sz="1200" dirty="0" smtClean="0">
                          <a:solidFill>
                            <a:schemeClr val="tx1"/>
                          </a:solidFill>
                        </a:rPr>
                        <a:t>5 use cases (M6.3)</a:t>
                      </a:r>
                      <a:endParaRPr lang="en-GB" sz="1200" b="1" kern="1200" dirty="0" smtClean="0">
                        <a:solidFill>
                          <a:schemeClr val="accent3">
                            <a:lumMod val="75000"/>
                          </a:schemeClr>
                        </a:solidFill>
                        <a:latin typeface="Wingdings" panose="05000000000000000000" pitchFamily="2" charset="2"/>
                        <a:ea typeface="+mn-ea"/>
                        <a:cs typeface="+mn-cs"/>
                      </a:endParaRPr>
                    </a:p>
                  </a:txBody>
                  <a:tcPr>
                    <a:solidFill>
                      <a:schemeClr val="accent3">
                        <a:lumMod val="40000"/>
                        <a:lumOff val="60000"/>
                      </a:schemeClr>
                    </a:solidFill>
                  </a:tcPr>
                </a:tc>
                <a:tc>
                  <a:txBody>
                    <a:bodyPr/>
                    <a:lstStyle/>
                    <a:p>
                      <a:r>
                        <a:rPr lang="en-GB" sz="1200" dirty="0" smtClean="0"/>
                        <a:t>Operates</a:t>
                      </a:r>
                      <a:r>
                        <a:rPr lang="en-GB" sz="1200" baseline="0" dirty="0" smtClean="0"/>
                        <a:t> in 3 nodes (</a:t>
                      </a:r>
                      <a:r>
                        <a:rPr lang="en-GB" sz="1200" dirty="0" smtClean="0"/>
                        <a:t>D6.10)</a:t>
                      </a:r>
                      <a:endParaRPr lang="en-GB" sz="1200" baseline="0" dirty="0" smtClean="0"/>
                    </a:p>
                  </a:txBody>
                  <a:tcPr>
                    <a:solidFill>
                      <a:schemeClr val="accent3">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Application demos (D6.15)</a:t>
                      </a:r>
                      <a:endParaRPr lang="en-GB" sz="1200" dirty="0" smtClean="0"/>
                    </a:p>
                  </a:txBody>
                  <a:tcPr>
                    <a:solidFill>
                      <a:srgbClr val="93CDDD"/>
                    </a:solidFill>
                  </a:tcPr>
                </a:tc>
                <a:tc>
                  <a:txBody>
                    <a:bodyPr/>
                    <a:lstStyle/>
                    <a:p>
                      <a:r>
                        <a:rPr lang="en-GB" sz="1200" dirty="0" smtClean="0"/>
                        <a:t>ELIXIR</a:t>
                      </a:r>
                      <a:r>
                        <a:rPr lang="en-GB" sz="1200" baseline="0" dirty="0" smtClean="0"/>
                        <a:t> AHM ’17, AHM ’18</a:t>
                      </a:r>
                      <a:endParaRPr lang="en-GB" sz="1200" dirty="0"/>
                    </a:p>
                  </a:txBody>
                  <a:tcPr>
                    <a:solidFill>
                      <a:srgbClr val="93CDDD"/>
                    </a:solidFill>
                  </a:tcPr>
                </a:tc>
                <a:tc>
                  <a:txBody>
                    <a:bodyPr/>
                    <a:lstStyle/>
                    <a:p>
                      <a:r>
                        <a:rPr lang="en-GB" sz="1200" dirty="0" smtClean="0"/>
                        <a:t>CC in EOSC-hub</a:t>
                      </a:r>
                      <a:endParaRPr lang="en-GB" sz="1200" dirty="0"/>
                    </a:p>
                  </a:txBody>
                  <a:tcPr>
                    <a:solidFill>
                      <a:schemeClr val="bg1">
                        <a:lumMod val="75000"/>
                      </a:schemeClr>
                    </a:solidFill>
                  </a:tcPr>
                </a:tc>
              </a:tr>
              <a:tr h="308000">
                <a:tc>
                  <a:txBody>
                    <a:bodyPr/>
                    <a:lstStyle/>
                    <a:p>
                      <a:r>
                        <a:rPr lang="en-GB" sz="1200" b="1" dirty="0" smtClean="0">
                          <a:solidFill>
                            <a:srgbClr val="000000"/>
                          </a:solidFill>
                        </a:rPr>
                        <a:t>BBMRI</a:t>
                      </a:r>
                      <a:endParaRPr lang="en-GB" sz="1200" b="1" dirty="0">
                        <a:solidFill>
                          <a:srgbClr val="000000"/>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Private clouds (M6.2)</a:t>
                      </a:r>
                    </a:p>
                  </a:txBody>
                  <a:tcPr>
                    <a:solidFill>
                      <a:schemeClr val="accent3">
                        <a:lumMod val="40000"/>
                        <a:lumOff val="60000"/>
                      </a:schemeClr>
                    </a:solidFill>
                  </a:tcPr>
                </a:tc>
                <a:tc>
                  <a:txBody>
                    <a:bodyPr/>
                    <a:lstStyle/>
                    <a:p>
                      <a:r>
                        <a:rPr lang="en-GB" sz="1200" dirty="0" smtClean="0"/>
                        <a:t>Deployed at </a:t>
                      </a:r>
                      <a:r>
                        <a:rPr lang="en-GB" sz="1200" baseline="0" dirty="0" err="1" smtClean="0"/>
                        <a:t>biobank</a:t>
                      </a:r>
                      <a:r>
                        <a:rPr lang="en-GB" sz="1200" baseline="0" dirty="0" smtClean="0"/>
                        <a:t>-SE</a:t>
                      </a:r>
                    </a:p>
                    <a:p>
                      <a:r>
                        <a:rPr lang="en-GB" sz="1200" baseline="0" dirty="0" smtClean="0"/>
                        <a:t>Under setup in </a:t>
                      </a:r>
                      <a:r>
                        <a:rPr lang="en-GB" sz="1200" baseline="0" dirty="0" err="1" smtClean="0"/>
                        <a:t>biobank</a:t>
                      </a:r>
                      <a:r>
                        <a:rPr lang="en-GB" sz="1200" baseline="0" dirty="0" smtClean="0"/>
                        <a:t>-CZ (D6.11)</a:t>
                      </a:r>
                      <a:endParaRPr lang="en-GB" sz="1200" dirty="0"/>
                    </a:p>
                  </a:txBody>
                  <a:tcPr>
                    <a:solidFill>
                      <a:schemeClr val="accent3">
                        <a:lumMod val="75000"/>
                      </a:schemeClr>
                    </a:solidFill>
                  </a:tcPr>
                </a:tc>
                <a:tc>
                  <a:txBody>
                    <a:bodyPr/>
                    <a:lstStyle/>
                    <a:p>
                      <a:r>
                        <a:rPr lang="en-GB" sz="1200" dirty="0" smtClean="0"/>
                        <a:t>Workflows </a:t>
                      </a:r>
                      <a:r>
                        <a:rPr lang="en-GB" sz="1200" dirty="0" smtClean="0"/>
                        <a:t>and</a:t>
                      </a:r>
                      <a:r>
                        <a:rPr lang="en-GB" sz="1200" baseline="0" dirty="0" smtClean="0"/>
                        <a:t> PIDs (D6.8, D6.16)</a:t>
                      </a:r>
                      <a:endParaRPr lang="en-GB" sz="1200" dirty="0"/>
                    </a:p>
                  </a:txBody>
                  <a:tcPr>
                    <a:solidFill>
                      <a:srgbClr val="93CDDD"/>
                    </a:solidFill>
                  </a:tcPr>
                </a:tc>
                <a:tc>
                  <a:txBody>
                    <a:bodyPr/>
                    <a:lstStyle/>
                    <a:p>
                      <a:r>
                        <a:rPr lang="en-GB" sz="1200" dirty="0" err="1" smtClean="0"/>
                        <a:t>BioBanking</a:t>
                      </a:r>
                      <a:r>
                        <a:rPr lang="en-GB" sz="1200" baseline="0" dirty="0" smtClean="0"/>
                        <a:t> annual event</a:t>
                      </a:r>
                      <a:endParaRPr lang="en-GB" sz="1200" dirty="0"/>
                    </a:p>
                  </a:txBody>
                  <a:tcPr>
                    <a:solidFill>
                      <a:schemeClr val="accent5">
                        <a:lumMod val="60000"/>
                        <a:lumOff val="40000"/>
                      </a:schemeClr>
                    </a:solidFill>
                  </a:tcPr>
                </a:tc>
                <a:tc>
                  <a:txBody>
                    <a:bodyPr/>
                    <a:lstStyle/>
                    <a:p>
                      <a:endParaRPr lang="en-GB" sz="1200" dirty="0"/>
                    </a:p>
                  </a:txBody>
                  <a:tcPr>
                    <a:noFill/>
                  </a:tcPr>
                </a:tc>
              </a:tr>
              <a:tr h="213360">
                <a:tc rowSpan="3">
                  <a:txBody>
                    <a:bodyPr/>
                    <a:lstStyle/>
                    <a:p>
                      <a:r>
                        <a:rPr lang="en-GB" sz="1200" b="1" dirty="0" err="1" smtClean="0">
                          <a:solidFill>
                            <a:srgbClr val="000000"/>
                          </a:solidFill>
                        </a:rPr>
                        <a:t>MoBrain</a:t>
                      </a:r>
                      <a:endParaRPr lang="en-GB" sz="1200" b="1" dirty="0">
                        <a:solidFill>
                          <a:srgbClr val="000000"/>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Community portal</a:t>
                      </a:r>
                    </a:p>
                  </a:txBody>
                  <a:tcPr>
                    <a:solidFill>
                      <a:schemeClr val="accent3">
                        <a:lumMod val="40000"/>
                        <a:lumOff val="60000"/>
                      </a:schemeClr>
                    </a:solidFill>
                  </a:tcPr>
                </a:tc>
                <a:tc>
                  <a:txBody>
                    <a:bodyPr/>
                    <a:lstStyle/>
                    <a:p>
                      <a:r>
                        <a:rPr lang="en-GB" sz="1200" dirty="0" smtClean="0"/>
                        <a:t>Done</a:t>
                      </a:r>
                    </a:p>
                  </a:txBody>
                  <a:tcPr>
                    <a:solidFill>
                      <a:schemeClr val="accent3">
                        <a:lumMod val="40000"/>
                        <a:lumOff val="60000"/>
                      </a:schemeClr>
                    </a:solidFill>
                  </a:tcPr>
                </a:tc>
                <a:tc>
                  <a:txBody>
                    <a:bodyPr/>
                    <a:lstStyle/>
                    <a:p>
                      <a:r>
                        <a:rPr lang="en-GB" sz="1200" dirty="0" smtClean="0"/>
                        <a:t>Done (D6.4)</a:t>
                      </a:r>
                    </a:p>
                  </a:txBody>
                  <a:tcPr>
                    <a:solidFill>
                      <a:schemeClr val="accent3">
                        <a:lumMod val="40000"/>
                        <a:lumOff val="60000"/>
                      </a:schemeClr>
                    </a:solidFill>
                  </a:tcPr>
                </a:tc>
                <a:tc rowSpan="3">
                  <a:txBody>
                    <a:bodyPr/>
                    <a:lstStyle/>
                    <a:p>
                      <a:r>
                        <a:rPr lang="en-GB" sz="1200" dirty="0" smtClean="0"/>
                        <a:t>75+</a:t>
                      </a:r>
                      <a:r>
                        <a:rPr lang="en-GB" sz="1200" baseline="0" dirty="0" smtClean="0"/>
                        <a:t> events</a:t>
                      </a:r>
                      <a:endParaRPr lang="en-GB" sz="1200" dirty="0"/>
                    </a:p>
                  </a:txBody>
                  <a:tcPr>
                    <a:solidFill>
                      <a:schemeClr val="accent3">
                        <a:lumMod val="40000"/>
                        <a:lumOff val="60000"/>
                      </a:schemeClr>
                    </a:solidFill>
                  </a:tcPr>
                </a:tc>
                <a:tc rowSpan="3">
                  <a:txBody>
                    <a:bodyPr/>
                    <a:lstStyle/>
                    <a:p>
                      <a:r>
                        <a:rPr lang="en-GB" sz="1200" baseline="0" dirty="0" smtClean="0"/>
                        <a:t>SLA in place</a:t>
                      </a:r>
                    </a:p>
                    <a:p>
                      <a:endParaRPr lang="en-GB" sz="1200" baseline="0" dirty="0" smtClean="0"/>
                    </a:p>
                    <a:p>
                      <a:r>
                        <a:rPr lang="en-GB" sz="1200" baseline="0" dirty="0" smtClean="0"/>
                        <a:t>TS </a:t>
                      </a:r>
                      <a:r>
                        <a:rPr lang="en-GB" sz="1200" baseline="0" dirty="0" smtClean="0"/>
                        <a:t>in EINFRA12</a:t>
                      </a:r>
                    </a:p>
                  </a:txBody>
                  <a:tcPr>
                    <a:solidFill>
                      <a:srgbClr val="BFBFBF"/>
                    </a:solidFill>
                  </a:tcPr>
                </a:tc>
              </a:tr>
              <a:tr h="223486">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t>Cryo</a:t>
                      </a:r>
                      <a:r>
                        <a:rPr lang="en-GB" sz="1200" dirty="0" smtClean="0"/>
                        <a:t>-EM</a:t>
                      </a:r>
                      <a:r>
                        <a:rPr lang="en-GB" sz="1200" baseline="0" dirty="0" smtClean="0"/>
                        <a:t> in the cloud (SCIPION)</a:t>
                      </a:r>
                    </a:p>
                  </a:txBody>
                  <a:tcPr>
                    <a:solidFill>
                      <a:schemeClr val="accent3">
                        <a:lumMod val="40000"/>
                        <a:lumOff val="60000"/>
                      </a:schemeClr>
                    </a:solidFill>
                  </a:tcPr>
                </a:tc>
                <a:tc>
                  <a:txBody>
                    <a:bodyPr/>
                    <a:lstStyle/>
                    <a:p>
                      <a:r>
                        <a:rPr lang="en-GB" sz="1200" dirty="0" smtClean="0"/>
                        <a:t>Done</a:t>
                      </a:r>
                      <a:endParaRPr lang="en-GB" sz="1200" dirty="0"/>
                    </a:p>
                  </a:txBody>
                  <a:tcPr>
                    <a:solidFill>
                      <a:schemeClr val="accent3">
                        <a:lumMod val="40000"/>
                        <a:lumOff val="60000"/>
                      </a:schemeClr>
                    </a:solidFill>
                  </a:tcPr>
                </a:tc>
                <a:tc>
                  <a:txBody>
                    <a:bodyPr/>
                    <a:lstStyle/>
                    <a:p>
                      <a:r>
                        <a:rPr lang="en-GB" sz="1200" dirty="0" smtClean="0"/>
                        <a:t>Done (D6.14)</a:t>
                      </a:r>
                    </a:p>
                  </a:txBody>
                  <a:tcPr>
                    <a:solidFill>
                      <a:schemeClr val="accent3">
                        <a:lumMod val="75000"/>
                      </a:schemeClr>
                    </a:solidFill>
                  </a:tcPr>
                </a:tc>
                <a:tc vMerge="1">
                  <a:txBody>
                    <a:bodyPr/>
                    <a:lstStyle/>
                    <a:p>
                      <a:endParaRPr lang="en-GB" sz="1200" dirty="0"/>
                    </a:p>
                  </a:txBody>
                  <a:tcPr>
                    <a:solidFill>
                      <a:schemeClr val="accent3">
                        <a:lumMod val="75000"/>
                      </a:schemeClr>
                    </a:solidFill>
                  </a:tcPr>
                </a:tc>
                <a:tc vMerge="1">
                  <a:txBody>
                    <a:bodyPr/>
                    <a:lstStyle/>
                    <a:p>
                      <a:endParaRPr lang="en-GB"/>
                    </a:p>
                  </a:txBody>
                  <a:tcPr/>
                </a:tc>
              </a:tr>
              <a:tr h="21336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GPGPU application gateways</a:t>
                      </a:r>
                      <a:endParaRPr lang="en-GB" sz="1200" dirty="0" smtClean="0"/>
                    </a:p>
                  </a:txBody>
                  <a:tcPr>
                    <a:solidFill>
                      <a:schemeClr val="accent3">
                        <a:lumMod val="40000"/>
                        <a:lumOff val="60000"/>
                      </a:schemeClr>
                    </a:solidFill>
                  </a:tcPr>
                </a:tc>
                <a:tc>
                  <a:txBody>
                    <a:bodyPr/>
                    <a:lstStyle/>
                    <a:p>
                      <a:r>
                        <a:rPr lang="en-GB" sz="1200" dirty="0" smtClean="0"/>
                        <a:t>Completed</a:t>
                      </a:r>
                      <a:r>
                        <a:rPr lang="en-GB" sz="1200" baseline="0" dirty="0" smtClean="0"/>
                        <a:t> (D6.7)</a:t>
                      </a:r>
                      <a:endParaRPr lang="en-GB" sz="1200" dirty="0"/>
                    </a:p>
                  </a:txBody>
                  <a:tcPr>
                    <a:solidFill>
                      <a:schemeClr val="accent3">
                        <a:lumMod val="75000"/>
                      </a:schemeClr>
                    </a:solidFill>
                  </a:tcPr>
                </a:tc>
                <a:tc>
                  <a:txBody>
                    <a:bodyPr/>
                    <a:lstStyle/>
                    <a:p>
                      <a:r>
                        <a:rPr lang="en-GB" sz="1200" dirty="0" smtClean="0"/>
                        <a:t>Completed (D6.12)</a:t>
                      </a:r>
                    </a:p>
                  </a:txBody>
                  <a:tcPr>
                    <a:solidFill>
                      <a:schemeClr val="accent3">
                        <a:lumMod val="75000"/>
                      </a:schemeClr>
                    </a:solidFill>
                  </a:tcPr>
                </a:tc>
                <a:tc vMerge="1">
                  <a:txBody>
                    <a:bodyPr/>
                    <a:lstStyle/>
                    <a:p>
                      <a:endParaRPr lang="en-GB" sz="1200" dirty="0"/>
                    </a:p>
                  </a:txBody>
                  <a:tcPr>
                    <a:solidFill>
                      <a:schemeClr val="accent5">
                        <a:lumMod val="60000"/>
                        <a:lumOff val="40000"/>
                      </a:schemeClr>
                    </a:solidFill>
                  </a:tcPr>
                </a:tc>
                <a:tc vMerge="1">
                  <a:txBody>
                    <a:bodyPr/>
                    <a:lstStyle/>
                    <a:p>
                      <a:endParaRPr lang="en-GB"/>
                    </a:p>
                  </a:txBody>
                  <a:tcPr/>
                </a:tc>
              </a:tr>
              <a:tr h="213360">
                <a:tc rowSpan="3">
                  <a:txBody>
                    <a:bodyPr/>
                    <a:lstStyle/>
                    <a:p>
                      <a:r>
                        <a:rPr lang="en-GB" sz="1200" b="1" dirty="0" smtClean="0">
                          <a:solidFill>
                            <a:srgbClr val="000000"/>
                          </a:solidFill>
                        </a:rPr>
                        <a:t>DARIAH</a:t>
                      </a:r>
                      <a:endParaRPr lang="en-GB" sz="1200" b="1" dirty="0">
                        <a:solidFill>
                          <a:srgbClr val="000000"/>
                        </a:solidFill>
                      </a:endParaRPr>
                    </a:p>
                  </a:txBody>
                  <a:tcPr>
                    <a:solidFill>
                      <a:schemeClr val="tx2">
                        <a:lumMod val="40000"/>
                        <a:lumOff val="60000"/>
                      </a:schemeClr>
                    </a:solidFill>
                  </a:tcPr>
                </a:tc>
                <a:tc>
                  <a:txBody>
                    <a:bodyPr/>
                    <a:lstStyle/>
                    <a:p>
                      <a:r>
                        <a:rPr lang="en-GB" sz="1200" dirty="0" smtClean="0"/>
                        <a:t>Data repository</a:t>
                      </a:r>
                    </a:p>
                  </a:txBody>
                  <a:tcPr>
                    <a:solidFill>
                      <a:schemeClr val="accent3">
                        <a:lumMod val="40000"/>
                        <a:lumOff val="60000"/>
                      </a:schemeClr>
                    </a:solidFill>
                  </a:tcPr>
                </a:tc>
                <a:tc>
                  <a:txBody>
                    <a:bodyPr/>
                    <a:lstStyle/>
                    <a:p>
                      <a:r>
                        <a:rPr lang="en-GB" sz="1200" dirty="0" smtClean="0"/>
                        <a:t>Done (D6.2)</a:t>
                      </a:r>
                    </a:p>
                  </a:txBody>
                  <a:tcPr>
                    <a:solidFill>
                      <a:schemeClr val="accent3">
                        <a:lumMod val="40000"/>
                        <a:lumOff val="60000"/>
                      </a:schemeClr>
                    </a:solidFill>
                  </a:tcPr>
                </a:tc>
                <a:tc rowSpan="3">
                  <a:txBody>
                    <a:bodyPr/>
                    <a:lstStyle/>
                    <a:p>
                      <a:r>
                        <a:rPr lang="en-GB" sz="1200" dirty="0" smtClean="0"/>
                        <a:t>Completed (D6.17)</a:t>
                      </a:r>
                      <a:endParaRPr lang="en-GB" sz="1200" dirty="0"/>
                    </a:p>
                  </a:txBody>
                  <a:tcPr>
                    <a:solidFill>
                      <a:schemeClr val="accent3">
                        <a:lumMod val="75000"/>
                      </a:schemeClr>
                    </a:solidFill>
                  </a:tcPr>
                </a:tc>
                <a:tc rowSpan="3">
                  <a:txBody>
                    <a:bodyPr/>
                    <a:lstStyle/>
                    <a:p>
                      <a:r>
                        <a:rPr lang="en-GB" sz="1200" dirty="0" smtClean="0"/>
                        <a:t>20 events</a:t>
                      </a:r>
                      <a:endParaRPr lang="en-GB" sz="1200" dirty="0"/>
                    </a:p>
                  </a:txBody>
                  <a:tcPr>
                    <a:solidFill>
                      <a:schemeClr val="accent5">
                        <a:lumMod val="60000"/>
                        <a:lumOff val="40000"/>
                      </a:schemeClr>
                    </a:solidFill>
                  </a:tcPr>
                </a:tc>
                <a:tc rowSpan="3">
                  <a:txBody>
                    <a:bodyPr/>
                    <a:lstStyle/>
                    <a:p>
                      <a:r>
                        <a:rPr lang="en-GB" sz="1200" dirty="0" smtClean="0"/>
                        <a:t>SLA in place</a:t>
                      </a:r>
                    </a:p>
                    <a:p>
                      <a:endParaRPr lang="en-GB" sz="1200" dirty="0" smtClean="0"/>
                    </a:p>
                    <a:p>
                      <a:r>
                        <a:rPr lang="en-GB" sz="1200" dirty="0" smtClean="0"/>
                        <a:t>TS in EOSC-hub</a:t>
                      </a:r>
                      <a:endParaRPr lang="en-GB" sz="1200" dirty="0"/>
                    </a:p>
                  </a:txBody>
                  <a:tcPr>
                    <a:solidFill>
                      <a:schemeClr val="bg1">
                        <a:lumMod val="75000"/>
                      </a:schemeClr>
                    </a:solidFill>
                  </a:tcPr>
                </a:tc>
              </a:tr>
              <a:tr h="231478">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Real-time</a:t>
                      </a:r>
                      <a:r>
                        <a:rPr lang="en-GB" sz="1200" baseline="0" dirty="0" smtClean="0"/>
                        <a:t> search</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Done </a:t>
                      </a:r>
                      <a:r>
                        <a:rPr lang="en-GB" sz="1200" dirty="0" smtClean="0"/>
                        <a:t>(D6.5)</a:t>
                      </a:r>
                    </a:p>
                  </a:txBody>
                  <a:tcPr>
                    <a:solidFill>
                      <a:schemeClr val="accent3">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213360">
                <a:tc vMerge="1">
                  <a:txBody>
                    <a:bodyPr/>
                    <a:lstStyle/>
                    <a:p>
                      <a:endParaRPr lang="en-GB"/>
                    </a:p>
                  </a:txBody>
                  <a:tcPr/>
                </a:tc>
                <a:tc>
                  <a:txBody>
                    <a:bodyPr/>
                    <a:lstStyle/>
                    <a:p>
                      <a:r>
                        <a:rPr lang="en-GB" sz="1200" baseline="0" dirty="0" smtClean="0"/>
                        <a:t>Application gateway</a:t>
                      </a:r>
                      <a:endParaRPr lang="en-GB" sz="1200" dirty="0"/>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Completed</a:t>
                      </a:r>
                    </a:p>
                  </a:txBody>
                  <a:tcPr>
                    <a:solidFill>
                      <a:schemeClr val="accent3">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317310">
                <a:tc rowSpan="2">
                  <a:txBody>
                    <a:bodyPr/>
                    <a:lstStyle/>
                    <a:p>
                      <a:r>
                        <a:rPr lang="en-GB" sz="1200" b="1" dirty="0" err="1" smtClean="0">
                          <a:solidFill>
                            <a:srgbClr val="000000"/>
                          </a:solidFill>
                        </a:rPr>
                        <a:t>LifeWatch</a:t>
                      </a:r>
                      <a:endParaRPr lang="en-GB" sz="1200" b="1" dirty="0">
                        <a:solidFill>
                          <a:srgbClr val="000000"/>
                        </a:solidFill>
                      </a:endParaRPr>
                    </a:p>
                  </a:txBody>
                  <a:tcPr>
                    <a:solidFill>
                      <a:schemeClr val="tx2">
                        <a:lumMod val="40000"/>
                        <a:lumOff val="60000"/>
                      </a:schemeClr>
                    </a:solidFill>
                  </a:tcPr>
                </a:tc>
                <a:tc>
                  <a:txBody>
                    <a:bodyPr/>
                    <a:lstStyle/>
                    <a:p>
                      <a:r>
                        <a:rPr lang="en-GB" sz="1200" dirty="0" smtClean="0"/>
                        <a:t>Cloud</a:t>
                      </a:r>
                      <a:r>
                        <a:rPr lang="en-GB" sz="1200" baseline="0" dirty="0" smtClean="0"/>
                        <a:t> infra. Services &amp; VREs</a:t>
                      </a:r>
                      <a:endParaRPr lang="en-GB" sz="1200" dirty="0"/>
                    </a:p>
                  </a:txBody>
                  <a:tcPr>
                    <a:solidFill>
                      <a:schemeClr val="accent3">
                        <a:lumMod val="40000"/>
                        <a:lumOff val="60000"/>
                      </a:schemeClr>
                    </a:solidFill>
                  </a:tcPr>
                </a:tc>
                <a:tc>
                  <a:txBody>
                    <a:bodyPr/>
                    <a:lstStyle/>
                    <a:p>
                      <a:r>
                        <a:rPr lang="en-GB" sz="1200" dirty="0" smtClean="0">
                          <a:solidFill>
                            <a:schemeClr val="tx1"/>
                          </a:solidFill>
                        </a:rPr>
                        <a:t>Marine VRE, GBIF</a:t>
                      </a:r>
                      <a:endParaRPr lang="en-GB" sz="1200" dirty="0">
                        <a:solidFill>
                          <a:schemeClr val="tx1"/>
                        </a:solidFill>
                      </a:endParaRPr>
                    </a:p>
                  </a:txBody>
                  <a:tcPr>
                    <a:solidFill>
                      <a:schemeClr val="accent3">
                        <a:lumMod val="75000"/>
                      </a:schemeClr>
                    </a:solidFill>
                  </a:tcPr>
                </a:tc>
                <a:tc>
                  <a:txBody>
                    <a:bodyPr/>
                    <a:lstStyle/>
                    <a:p>
                      <a:r>
                        <a:rPr lang="en-GB" sz="1200" dirty="0" smtClean="0"/>
                        <a:t>Cloud site in Seville </a:t>
                      </a:r>
                    </a:p>
                  </a:txBody>
                  <a:tcPr>
                    <a:solidFill>
                      <a:schemeClr val="accent3">
                        <a:lumMod val="75000"/>
                      </a:schemeClr>
                    </a:solidFill>
                  </a:tcPr>
                </a:tc>
                <a:tc rowSpan="2">
                  <a:txBody>
                    <a:bodyPr/>
                    <a:lstStyle/>
                    <a:p>
                      <a:r>
                        <a:rPr lang="en-GB" sz="1200" dirty="0" err="1" smtClean="0"/>
                        <a:t>Approx</a:t>
                      </a:r>
                      <a:r>
                        <a:rPr lang="en-GB" sz="1200" baseline="0" dirty="0" smtClean="0"/>
                        <a:t> 10k users (D6.18)</a:t>
                      </a:r>
                      <a:endParaRPr lang="en-GB" sz="1200" dirty="0"/>
                    </a:p>
                  </a:txBody>
                  <a:tcPr>
                    <a:solidFill>
                      <a:schemeClr val="accent3">
                        <a:lumMod val="75000"/>
                      </a:schemeClr>
                    </a:solidFill>
                  </a:tcPr>
                </a:tc>
                <a:tc rowSpan="2">
                  <a:txBody>
                    <a:bodyPr/>
                    <a:lstStyle/>
                    <a:p>
                      <a:r>
                        <a:rPr lang="en-GB" sz="1200" dirty="0" smtClean="0"/>
                        <a:t>TS in EOSC-hub</a:t>
                      </a:r>
                      <a:endParaRPr lang="en-GB" sz="1200" dirty="0"/>
                    </a:p>
                  </a:txBody>
                  <a:tcPr>
                    <a:solidFill>
                      <a:schemeClr val="bg1">
                        <a:lumMod val="75000"/>
                      </a:schemeClr>
                    </a:solidFill>
                  </a:tcPr>
                </a:tc>
              </a:tr>
              <a:tr h="317310">
                <a:tc vMerge="1">
                  <a:txBody>
                    <a:bodyPr/>
                    <a:lstStyle/>
                    <a:p>
                      <a:endParaRPr lang="en-GB" sz="1200" b="1" dirty="0">
                        <a:solidFill>
                          <a:schemeClr val="bg1"/>
                        </a:solidFill>
                      </a:endParaRPr>
                    </a:p>
                  </a:txBody>
                  <a:tcPr>
                    <a:solidFill>
                      <a:schemeClr val="tx2">
                        <a:lumMod val="40000"/>
                        <a:lumOff val="60000"/>
                      </a:schemeClr>
                    </a:solidFill>
                  </a:tcPr>
                </a:tc>
                <a:tc>
                  <a:txBody>
                    <a:bodyPr/>
                    <a:lstStyle/>
                    <a:p>
                      <a:r>
                        <a:rPr lang="en-GB" sz="1200" dirty="0" smtClean="0"/>
                        <a:t>Apps. for citizen science</a:t>
                      </a:r>
                      <a:endParaRPr lang="en-GB" sz="1200" dirty="0"/>
                    </a:p>
                  </a:txBody>
                  <a:tcPr>
                    <a:solidFill>
                      <a:schemeClr val="accent3">
                        <a:lumMod val="40000"/>
                        <a:lumOff val="60000"/>
                      </a:schemeClr>
                    </a:solidFill>
                  </a:tcPr>
                </a:tc>
                <a:tc>
                  <a:txBody>
                    <a:bodyPr/>
                    <a:lstStyle/>
                    <a:p>
                      <a:r>
                        <a:rPr lang="en-GB" sz="1200" dirty="0" smtClean="0"/>
                        <a:t>Done</a:t>
                      </a:r>
                      <a:endParaRPr lang="en-GB" sz="1200" dirty="0">
                        <a:solidFill>
                          <a:srgbClr val="FF0000"/>
                        </a:solidFill>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Done (D6.1)</a:t>
                      </a:r>
                      <a:endParaRPr lang="en-GB" sz="1200" dirty="0" smtClean="0">
                        <a:solidFill>
                          <a:srgbClr val="FF0000"/>
                        </a:solidFill>
                      </a:endParaRPr>
                    </a:p>
                  </a:txBody>
                  <a:tcPr>
                    <a:solidFill>
                      <a:schemeClr val="accent3">
                        <a:lumMod val="40000"/>
                        <a:lumOff val="60000"/>
                      </a:schemeClr>
                    </a:solidFill>
                  </a:tcPr>
                </a:tc>
                <a:tc vMerge="1">
                  <a:txBody>
                    <a:bodyPr/>
                    <a:lstStyle/>
                    <a:p>
                      <a:endParaRPr lang="en-GB" sz="1200" dirty="0"/>
                    </a:p>
                  </a:txBody>
                  <a:tcPr>
                    <a:solidFill>
                      <a:schemeClr val="accent5">
                        <a:lumMod val="60000"/>
                        <a:lumOff val="40000"/>
                      </a:schemeClr>
                    </a:solidFill>
                  </a:tcPr>
                </a:tc>
                <a:tc vMerge="1">
                  <a:txBody>
                    <a:bodyPr/>
                    <a:lstStyle/>
                    <a:p>
                      <a:endParaRPr lang="en-GB" sz="1200" dirty="0"/>
                    </a:p>
                  </a:txBody>
                  <a:tcPr>
                    <a:solidFill>
                      <a:schemeClr val="accent5">
                        <a:lumMod val="60000"/>
                        <a:lumOff val="40000"/>
                      </a:schemeClr>
                    </a:solidFill>
                  </a:tcPr>
                </a:tc>
              </a:tr>
              <a:tr h="271993">
                <a:tc rowSpan="2">
                  <a:txBody>
                    <a:bodyPr/>
                    <a:lstStyle/>
                    <a:p>
                      <a:r>
                        <a:rPr lang="en-GB" sz="1200" b="1" dirty="0" smtClean="0">
                          <a:solidFill>
                            <a:srgbClr val="000000"/>
                          </a:solidFill>
                        </a:rPr>
                        <a:t>EISCAT_3D</a:t>
                      </a:r>
                      <a:endParaRPr lang="en-GB" sz="1200" b="1" dirty="0">
                        <a:solidFill>
                          <a:srgbClr val="000000"/>
                        </a:solidFill>
                      </a:endParaRPr>
                    </a:p>
                  </a:txBody>
                  <a:tcPr>
                    <a:solidFill>
                      <a:schemeClr val="tx2">
                        <a:lumMod val="40000"/>
                        <a:lumOff val="60000"/>
                      </a:schemeClr>
                    </a:solidFill>
                  </a:tcPr>
                </a:tc>
                <a:tc>
                  <a:txBody>
                    <a:bodyPr/>
                    <a:lstStyle/>
                    <a:p>
                      <a:r>
                        <a:rPr lang="en-GB" sz="1200" dirty="0" smtClean="0"/>
                        <a:t>Data Portal</a:t>
                      </a:r>
                      <a:endParaRPr lang="en-GB" sz="1200" dirty="0"/>
                    </a:p>
                  </a:txBody>
                  <a:tcPr>
                    <a:solidFill>
                      <a:schemeClr val="accent3">
                        <a:lumMod val="40000"/>
                        <a:lumOff val="60000"/>
                      </a:schemeClr>
                    </a:solidFill>
                  </a:tcPr>
                </a:tc>
                <a:tc>
                  <a:txBody>
                    <a:bodyPr/>
                    <a:lstStyle/>
                    <a:p>
                      <a:r>
                        <a:rPr lang="en-GB" sz="1200" dirty="0" smtClean="0"/>
                        <a:t>Done–Proof-of-concept (D6.3)</a:t>
                      </a:r>
                      <a:endParaRPr lang="en-GB" sz="1200" dirty="0"/>
                    </a:p>
                  </a:txBody>
                  <a:tcPr>
                    <a:solidFill>
                      <a:schemeClr val="accent3">
                        <a:lumMod val="40000"/>
                        <a:lumOff val="60000"/>
                      </a:schemeClr>
                    </a:solidFill>
                  </a:tcPr>
                </a:tc>
                <a:tc>
                  <a:txBody>
                    <a:bodyPr/>
                    <a:lstStyle/>
                    <a:p>
                      <a:r>
                        <a:rPr lang="en-GB" sz="1200" dirty="0" smtClean="0"/>
                        <a:t>For </a:t>
                      </a:r>
                      <a:r>
                        <a:rPr lang="en-GB" sz="1200" dirty="0" err="1" smtClean="0"/>
                        <a:t>PoC</a:t>
                      </a:r>
                      <a:r>
                        <a:rPr lang="en-GB" sz="1200" dirty="0" smtClean="0"/>
                        <a:t> completed</a:t>
                      </a:r>
                    </a:p>
                    <a:p>
                      <a:endParaRPr lang="en-GB" sz="1200" dirty="0"/>
                    </a:p>
                  </a:txBody>
                  <a:tcPr>
                    <a:solidFill>
                      <a:schemeClr val="accent3">
                        <a:lumMod val="75000"/>
                      </a:schemeClr>
                    </a:solidFill>
                  </a:tcPr>
                </a:tc>
                <a:tc>
                  <a:txBody>
                    <a:bodyPr/>
                    <a:lstStyle/>
                    <a:p>
                      <a:r>
                        <a:rPr lang="en-GB" sz="1200" dirty="0" smtClean="0"/>
                        <a:t>EISCAT </a:t>
                      </a:r>
                      <a:r>
                        <a:rPr lang="en-GB" sz="1200" dirty="0" smtClean="0"/>
                        <a:t>Symposium</a:t>
                      </a:r>
                      <a:r>
                        <a:rPr lang="en-GB" sz="1200" baseline="0" dirty="0" smtClean="0"/>
                        <a:t> </a:t>
                      </a:r>
                      <a:r>
                        <a:rPr lang="uk-UA" sz="1200" baseline="0" dirty="0" smtClean="0"/>
                        <a:t>’</a:t>
                      </a:r>
                      <a:r>
                        <a:rPr lang="en-GB" sz="1200" baseline="0" dirty="0" smtClean="0"/>
                        <a:t>16</a:t>
                      </a:r>
                      <a:endParaRPr lang="en-GB" sz="1200" dirty="0"/>
                    </a:p>
                  </a:txBody>
                  <a:tcPr>
                    <a:solidFill>
                      <a:srgbClr val="77933C"/>
                    </a:solidFill>
                  </a:tcPr>
                </a:tc>
                <a:tc rowSpan="2">
                  <a:txBody>
                    <a:bodyPr/>
                    <a:lstStyle/>
                    <a:p>
                      <a:r>
                        <a:rPr lang="en-GB" sz="1200" dirty="0" smtClean="0"/>
                        <a:t>CC in EOSC-hub</a:t>
                      </a:r>
                      <a:endParaRPr lang="en-GB" sz="1200" dirty="0"/>
                    </a:p>
                  </a:txBody>
                  <a:tcPr>
                    <a:solidFill>
                      <a:schemeClr val="bg1">
                        <a:lumMod val="75000"/>
                      </a:schemeClr>
                    </a:solidFill>
                  </a:tcPr>
                </a:tc>
              </a:tr>
              <a:tr h="271993">
                <a:tc vMerge="1">
                  <a:txBody>
                    <a:bodyPr/>
                    <a:lstStyle/>
                    <a:p>
                      <a:endParaRPr lang="en-GB"/>
                    </a:p>
                  </a:txBody>
                  <a:tcPr/>
                </a:tc>
                <a:tc>
                  <a:txBody>
                    <a:bodyPr/>
                    <a:lstStyle/>
                    <a:p>
                      <a:r>
                        <a:rPr lang="en-GB" sz="1200" dirty="0" smtClean="0"/>
                        <a:t>Data &amp; Compute Portal</a:t>
                      </a:r>
                      <a:endParaRPr lang="en-GB" sz="1200" dirty="0"/>
                    </a:p>
                  </a:txBody>
                  <a:tcPr>
                    <a:solidFill>
                      <a:schemeClr val="accent3">
                        <a:lumMod val="75000"/>
                      </a:schemeClr>
                    </a:solidFill>
                  </a:tcPr>
                </a:tc>
                <a:tc>
                  <a:txBody>
                    <a:bodyPr/>
                    <a:lstStyle/>
                    <a:p>
                      <a:r>
                        <a:rPr lang="en-GB" sz="1200" dirty="0" smtClean="0"/>
                        <a:t>Completed (D6.3)</a:t>
                      </a:r>
                      <a:endParaRPr lang="en-GB" sz="1200" dirty="0"/>
                    </a:p>
                  </a:txBody>
                  <a:tcPr>
                    <a:solidFill>
                      <a:schemeClr val="accent5">
                        <a:lumMod val="60000"/>
                        <a:lumOff val="40000"/>
                      </a:schemeClr>
                    </a:solidFill>
                  </a:tcPr>
                </a:tc>
                <a:tc>
                  <a:txBody>
                    <a:bodyPr/>
                    <a:lstStyle/>
                    <a:p>
                      <a:r>
                        <a:rPr lang="en-GB" sz="1200" dirty="0" smtClean="0"/>
                        <a:t>Ext. portal (D6.21</a:t>
                      </a:r>
                      <a:r>
                        <a:rPr lang="en-GB" sz="1200" baseline="0" dirty="0" smtClean="0"/>
                        <a:t>)</a:t>
                      </a:r>
                      <a:endParaRPr lang="en-GB" sz="1200" dirty="0"/>
                    </a:p>
                  </a:txBody>
                  <a:tcPr>
                    <a:solidFill>
                      <a:schemeClr val="accent5">
                        <a:lumMod val="60000"/>
                        <a:lumOff val="40000"/>
                      </a:schemeClr>
                    </a:solidFill>
                  </a:tcPr>
                </a:tc>
                <a:tc>
                  <a:txBody>
                    <a:bodyPr/>
                    <a:lstStyle/>
                    <a:p>
                      <a:r>
                        <a:rPr lang="en-GB" sz="1200" dirty="0" smtClean="0"/>
                        <a:t>EISCAT</a:t>
                      </a:r>
                      <a:r>
                        <a:rPr lang="en-GB" sz="1200" baseline="0" dirty="0" smtClean="0"/>
                        <a:t> Symp’17</a:t>
                      </a:r>
                      <a:endParaRPr lang="en-GB" sz="1200" dirty="0"/>
                    </a:p>
                  </a:txBody>
                  <a:tcPr>
                    <a:solidFill>
                      <a:schemeClr val="accent5">
                        <a:lumMod val="60000"/>
                        <a:lumOff val="40000"/>
                      </a:schemeClr>
                    </a:solidFill>
                  </a:tcPr>
                </a:tc>
                <a:tc vMerge="1">
                  <a:txBody>
                    <a:bodyPr/>
                    <a:lstStyle/>
                    <a:p>
                      <a:endParaRPr lang="en-GB" sz="1200" dirty="0"/>
                    </a:p>
                  </a:txBody>
                  <a:tcPr>
                    <a:solidFill>
                      <a:schemeClr val="bg1">
                        <a:lumMod val="75000"/>
                      </a:schemeClr>
                    </a:solidFill>
                  </a:tcPr>
                </a:tc>
              </a:tr>
              <a:tr h="246396">
                <a:tc>
                  <a:txBody>
                    <a:bodyPr/>
                    <a:lstStyle/>
                    <a:p>
                      <a:r>
                        <a:rPr lang="en-GB" sz="1200" b="1" dirty="0" smtClean="0">
                          <a:solidFill>
                            <a:srgbClr val="000000"/>
                          </a:solidFill>
                        </a:rPr>
                        <a:t>EPOS</a:t>
                      </a:r>
                      <a:endParaRPr lang="en-GB" sz="1200" b="1" dirty="0">
                        <a:solidFill>
                          <a:srgbClr val="000000"/>
                        </a:solidFill>
                      </a:endParaRPr>
                    </a:p>
                  </a:txBody>
                  <a:tcPr>
                    <a:solidFill>
                      <a:schemeClr val="tx2">
                        <a:lumMod val="40000"/>
                        <a:lumOff val="60000"/>
                      </a:schemeClr>
                    </a:solidFill>
                  </a:tcPr>
                </a:tc>
                <a:tc>
                  <a:txBody>
                    <a:bodyPr/>
                    <a:lstStyle/>
                    <a:p>
                      <a:r>
                        <a:rPr lang="en-GB" sz="1200" dirty="0" smtClean="0"/>
                        <a:t>3 use cases (M6.4)</a:t>
                      </a:r>
                      <a:endParaRPr lang="en-GB" sz="1200" dirty="0"/>
                    </a:p>
                  </a:txBody>
                  <a:tcPr>
                    <a:solidFill>
                      <a:schemeClr val="accent3">
                        <a:lumMod val="40000"/>
                        <a:lumOff val="60000"/>
                      </a:schemeClr>
                    </a:solidFill>
                  </a:tcPr>
                </a:tc>
                <a:tc>
                  <a:txBody>
                    <a:bodyPr/>
                    <a:lstStyle/>
                    <a:p>
                      <a:r>
                        <a:rPr lang="en-GB" sz="1200" dirty="0" smtClean="0"/>
                        <a:t>Completed (D6.19)</a:t>
                      </a:r>
                      <a:endParaRPr lang="en-GB" sz="1200" dirty="0"/>
                    </a:p>
                  </a:txBody>
                  <a:tcPr>
                    <a:solidFill>
                      <a:schemeClr val="accent3">
                        <a:lumMod val="75000"/>
                      </a:schemeClr>
                    </a:solidFill>
                  </a:tcPr>
                </a:tc>
                <a:tc gridSpan="2">
                  <a:txBody>
                    <a:bodyPr/>
                    <a:lstStyle/>
                    <a:p>
                      <a:r>
                        <a:rPr lang="en-GB" sz="1200" dirty="0" smtClean="0"/>
                        <a:t>Completed-</a:t>
                      </a:r>
                      <a:r>
                        <a:rPr lang="en-GB" sz="1200" baseline="0" dirty="0" smtClean="0"/>
                        <a:t> </a:t>
                      </a:r>
                      <a:r>
                        <a:rPr lang="en-GB" sz="1200" dirty="0" smtClean="0"/>
                        <a:t>AAI</a:t>
                      </a:r>
                      <a:r>
                        <a:rPr lang="en-GB" sz="1200" dirty="0" smtClean="0"/>
                        <a:t>, Compute, </a:t>
                      </a:r>
                      <a:r>
                        <a:rPr lang="en-GB" sz="1200" dirty="0" smtClean="0"/>
                        <a:t>Data</a:t>
                      </a:r>
                      <a:r>
                        <a:rPr lang="en-GB" sz="1200" baseline="0" dirty="0" smtClean="0"/>
                        <a:t> (</a:t>
                      </a:r>
                      <a:r>
                        <a:rPr lang="en-GB" sz="1200" dirty="0" smtClean="0"/>
                        <a:t>D6.23)</a:t>
                      </a:r>
                      <a:endParaRPr lang="en-GB" sz="1200" dirty="0"/>
                    </a:p>
                  </a:txBody>
                  <a:tcPr>
                    <a:solidFill>
                      <a:schemeClr val="accent5">
                        <a:lumMod val="60000"/>
                        <a:lumOff val="40000"/>
                      </a:schemeClr>
                    </a:solidFill>
                  </a:tcPr>
                </a:tc>
                <a:tc hMerge="1">
                  <a:txBody>
                    <a:bodyPr/>
                    <a:lstStyle/>
                    <a:p>
                      <a:endParaRPr lang="en-GB" sz="1200" dirty="0"/>
                    </a:p>
                  </a:txBody>
                  <a:tcPr>
                    <a:solidFill>
                      <a:schemeClr val="accent5">
                        <a:lumMod val="60000"/>
                        <a:lumOff val="40000"/>
                      </a:schemeClr>
                    </a:solidFill>
                  </a:tcPr>
                </a:tc>
                <a:tc>
                  <a:txBody>
                    <a:bodyPr/>
                    <a:lstStyle/>
                    <a:p>
                      <a:r>
                        <a:rPr lang="en-GB" sz="1200" dirty="0" smtClean="0"/>
                        <a:t>CC in EOSC-hub</a:t>
                      </a:r>
                      <a:endParaRPr lang="en-GB" sz="1200" dirty="0"/>
                    </a:p>
                  </a:txBody>
                  <a:tcPr>
                    <a:solidFill>
                      <a:srgbClr val="BFBFBF"/>
                    </a:solidFill>
                  </a:tcPr>
                </a:tc>
              </a:tr>
              <a:tr h="7709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0000"/>
                          </a:solidFill>
                        </a:rPr>
                        <a:t>Disaster </a:t>
                      </a:r>
                      <a:r>
                        <a:rPr lang="en-GB" sz="1200" b="1" dirty="0" err="1" smtClean="0">
                          <a:solidFill>
                            <a:srgbClr val="000000"/>
                          </a:solidFill>
                        </a:rPr>
                        <a:t>Mitigat</a:t>
                      </a:r>
                      <a:r>
                        <a:rPr lang="en-GB" sz="1200" b="1" dirty="0" smtClean="0">
                          <a:solidFill>
                            <a:srgbClr val="000000"/>
                          </a:solidFill>
                        </a:rPr>
                        <a:t>. ELIXIR</a:t>
                      </a:r>
                    </a:p>
                    <a:p>
                      <a:endParaRPr lang="en-GB" sz="1200" b="1" dirty="0">
                        <a:solidFill>
                          <a:srgbClr val="000000"/>
                        </a:solidFill>
                      </a:endParaRPr>
                    </a:p>
                  </a:txBody>
                  <a:tcPr>
                    <a:solidFill>
                      <a:schemeClr val="tx2">
                        <a:lumMod val="40000"/>
                        <a:lumOff val="60000"/>
                      </a:schemeClr>
                    </a:solidFill>
                  </a:tcPr>
                </a:tc>
                <a:tc rowSpan="2">
                  <a:txBody>
                    <a:bodyPr/>
                    <a:lstStyle/>
                    <a:p>
                      <a:r>
                        <a:rPr lang="en-GB" sz="1200" dirty="0" smtClean="0"/>
                        <a:t>2 simulation gateways</a:t>
                      </a:r>
                      <a:endParaRPr lang="en-GB" sz="1200" dirty="0"/>
                    </a:p>
                  </a:txBody>
                  <a:tcPr>
                    <a:solidFill>
                      <a:schemeClr val="accent3">
                        <a:lumMod val="40000"/>
                        <a:lumOff val="60000"/>
                      </a:schemeClr>
                    </a:solidFill>
                  </a:tcPr>
                </a:tc>
                <a:tc rowSpan="2">
                  <a:txBody>
                    <a:bodyPr/>
                    <a:lstStyle/>
                    <a:p>
                      <a:r>
                        <a:rPr lang="en-GB" sz="1200" dirty="0" err="1" smtClean="0"/>
                        <a:t>gWRF</a:t>
                      </a:r>
                      <a:r>
                        <a:rPr lang="en-GB" sz="1200" dirty="0" smtClean="0"/>
                        <a:t> and </a:t>
                      </a:r>
                      <a:r>
                        <a:rPr lang="en-GB" sz="1200" dirty="0" err="1" smtClean="0"/>
                        <a:t>iCOMCOT</a:t>
                      </a:r>
                      <a:r>
                        <a:rPr lang="en-GB" sz="1200" dirty="0" smtClean="0"/>
                        <a:t> gateways</a:t>
                      </a:r>
                      <a:endParaRPr lang="en-GB" sz="1200" dirty="0"/>
                    </a:p>
                  </a:txBody>
                  <a:tcPr>
                    <a:solidFill>
                      <a:schemeClr val="accent3">
                        <a:lumMod val="40000"/>
                        <a:lumOff val="60000"/>
                      </a:schemeClr>
                    </a:solidFill>
                  </a:tcPr>
                </a:tc>
                <a:tc rowSpan="2">
                  <a:txBody>
                    <a:bodyPr/>
                    <a:lstStyle/>
                    <a:p>
                      <a:r>
                        <a:rPr lang="en-GB" sz="1200" dirty="0" smtClean="0"/>
                        <a:t>Completed (D6.9)</a:t>
                      </a:r>
                      <a:endParaRPr lang="en-GB" sz="1200" dirty="0"/>
                    </a:p>
                  </a:txBody>
                  <a:tcPr>
                    <a:solidFill>
                      <a:schemeClr val="accent3">
                        <a:lumMod val="75000"/>
                      </a:schemeClr>
                    </a:solidFill>
                  </a:tcPr>
                </a:tc>
                <a:tc>
                  <a:txBody>
                    <a:bodyPr/>
                    <a:lstStyle/>
                    <a:p>
                      <a:r>
                        <a:rPr lang="en-GB" sz="1200" dirty="0" smtClean="0"/>
                        <a:t>3 cases (D6.20): Typhoon </a:t>
                      </a:r>
                      <a:r>
                        <a:rPr lang="en-GB" sz="1200" dirty="0" err="1" smtClean="0"/>
                        <a:t>Haiyan</a:t>
                      </a:r>
                      <a:endParaRPr lang="en-GB" sz="1200" dirty="0" smtClean="0"/>
                    </a:p>
                    <a:p>
                      <a:r>
                        <a:rPr lang="en-GB" sz="1200" dirty="0" smtClean="0"/>
                        <a:t>MY flood ‘14-15</a:t>
                      </a:r>
                    </a:p>
                    <a:p>
                      <a:r>
                        <a:rPr lang="en-GB" sz="1200" dirty="0" smtClean="0"/>
                        <a:t>Forest fire dust</a:t>
                      </a:r>
                    </a:p>
                  </a:txBody>
                  <a:tcPr>
                    <a:solidFill>
                      <a:schemeClr val="accent3">
                        <a:lumMod val="75000"/>
                      </a:schemeClr>
                    </a:solidFill>
                  </a:tcPr>
                </a:tc>
                <a:tc rowSpan="2">
                  <a:txBody>
                    <a:bodyPr/>
                    <a:lstStyle/>
                    <a:p>
                      <a:r>
                        <a:rPr lang="en-GB" sz="1200" dirty="0" smtClean="0"/>
                        <a:t>CC in EOSC-hub</a:t>
                      </a:r>
                      <a:endParaRPr lang="en-GB" sz="1200" dirty="0"/>
                    </a:p>
                  </a:txBody>
                  <a:tcPr>
                    <a:solidFill>
                      <a:schemeClr val="bg1">
                        <a:lumMod val="75000"/>
                      </a:schemeClr>
                    </a:solidFill>
                  </a:tcPr>
                </a:tc>
              </a:tr>
              <a:tr h="215636">
                <a:tc vMerge="1">
                  <a:txBody>
                    <a:bodyPr/>
                    <a:lstStyle/>
                    <a:p>
                      <a:endParaRPr lang="en-GB"/>
                    </a:p>
                  </a:txBody>
                  <a:tcPr/>
                </a:tc>
                <a:tc vMerge="1">
                  <a:txBody>
                    <a:bodyPr/>
                    <a:lstStyle/>
                    <a:p>
                      <a:endParaRPr lang="en-GB" sz="1200" dirty="0"/>
                    </a:p>
                  </a:txBody>
                  <a:tcPr>
                    <a:solidFill>
                      <a:schemeClr val="accent3">
                        <a:lumMod val="75000"/>
                      </a:schemeClr>
                    </a:solidFill>
                  </a:tcPr>
                </a:tc>
                <a:tc vMerge="1">
                  <a:txBody>
                    <a:bodyPr/>
                    <a:lstStyle/>
                    <a:p>
                      <a:endParaRPr lang="en-GB" sz="1200" dirty="0"/>
                    </a:p>
                  </a:txBody>
                  <a:tcPr>
                    <a:solidFill>
                      <a:schemeClr val="accent5">
                        <a:lumMod val="60000"/>
                        <a:lumOff val="40000"/>
                      </a:schemeClr>
                    </a:solidFill>
                  </a:tcPr>
                </a:tc>
                <a:tc vMerge="1">
                  <a:txBody>
                    <a:bodyPr/>
                    <a:lstStyle/>
                    <a:p>
                      <a:endParaRPr lang="en-GB" sz="12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Climate change case (D6.22)</a:t>
                      </a:r>
                    </a:p>
                  </a:txBody>
                  <a:tcPr>
                    <a:solidFill>
                      <a:schemeClr val="accent5">
                        <a:lumMod val="60000"/>
                        <a:lumOff val="40000"/>
                      </a:schemeClr>
                    </a:solidFill>
                  </a:tcPr>
                </a:tc>
                <a:tc vMerge="1">
                  <a:txBody>
                    <a:bodyPr/>
                    <a:lstStyle/>
                    <a:p>
                      <a:endParaRPr lang="en-GB" sz="1200" dirty="0"/>
                    </a:p>
                  </a:txBody>
                  <a:tcPr>
                    <a:solidFill>
                      <a:srgbClr val="FFFFFF"/>
                    </a:solidFill>
                  </a:tcPr>
                </a:tc>
              </a:tr>
            </a:tbl>
          </a:graphicData>
        </a:graphic>
      </p:graphicFrame>
      <p:sp>
        <p:nvSpPr>
          <p:cNvPr id="18" name="Chevron 17"/>
          <p:cNvSpPr/>
          <p:nvPr/>
        </p:nvSpPr>
        <p:spPr>
          <a:xfrm>
            <a:off x="1020037" y="818148"/>
            <a:ext cx="2111803" cy="360986"/>
          </a:xfrm>
          <a:prstGeom prst="chevron">
            <a:avLst>
              <a:gd name="adj" fmla="val 30972"/>
            </a:avLst>
          </a:prstGeom>
        </p:spPr>
        <p:style>
          <a:lnRef idx="1">
            <a:schemeClr val="accent1"/>
          </a:lnRef>
          <a:fillRef idx="2">
            <a:schemeClr val="accent1"/>
          </a:fillRef>
          <a:effectRef idx="1">
            <a:schemeClr val="accent1"/>
          </a:effectRef>
          <a:fontRef idx="minor">
            <a:schemeClr val="dk1"/>
          </a:fontRef>
        </p:style>
        <p:txBody>
          <a:bodyPr wrap="none" lIns="0" rIns="0" rtlCol="0" anchor="ctr"/>
          <a:lstStyle/>
          <a:p>
            <a:pPr algn="ctr"/>
            <a:r>
              <a:rPr lang="en-GB" sz="1200" dirty="0" smtClean="0"/>
              <a:t>   Requirement </a:t>
            </a:r>
            <a:r>
              <a:rPr lang="en-GB" sz="1200" dirty="0"/>
              <a:t>collection </a:t>
            </a:r>
            <a:r>
              <a:rPr lang="en-GB" sz="1200" dirty="0" smtClean="0"/>
              <a:t/>
            </a:r>
            <a:br>
              <a:rPr lang="en-GB" sz="1200" dirty="0" smtClean="0"/>
            </a:br>
            <a:r>
              <a:rPr lang="en-GB" sz="1200" dirty="0" smtClean="0"/>
              <a:t>&amp; </a:t>
            </a:r>
            <a:r>
              <a:rPr lang="en-GB" sz="1200" dirty="0"/>
              <a:t>system </a:t>
            </a:r>
            <a:r>
              <a:rPr lang="en-GB" sz="1200" dirty="0" smtClean="0"/>
              <a:t>design</a:t>
            </a:r>
            <a:endParaRPr lang="en-GB" sz="1200" dirty="0"/>
          </a:p>
        </p:txBody>
      </p:sp>
      <p:sp>
        <p:nvSpPr>
          <p:cNvPr id="19" name="Chevron 18"/>
          <p:cNvSpPr/>
          <p:nvPr/>
        </p:nvSpPr>
        <p:spPr>
          <a:xfrm>
            <a:off x="3131840" y="819094"/>
            <a:ext cx="2088232" cy="360986"/>
          </a:xfrm>
          <a:prstGeom prst="chevron">
            <a:avLst>
              <a:gd name="adj" fmla="val 30972"/>
            </a:avLst>
          </a:prstGeom>
        </p:spPr>
        <p:style>
          <a:lnRef idx="1">
            <a:schemeClr val="accent1"/>
          </a:lnRef>
          <a:fillRef idx="2">
            <a:schemeClr val="accent1"/>
          </a:fillRef>
          <a:effectRef idx="1">
            <a:schemeClr val="accent1"/>
          </a:effectRef>
          <a:fontRef idx="minor">
            <a:schemeClr val="dk1"/>
          </a:fontRef>
        </p:style>
        <p:txBody>
          <a:bodyPr wrap="none" lIns="0" rIns="0" rtlCol="0" anchor="ctr"/>
          <a:lstStyle/>
          <a:p>
            <a:pPr algn="ctr"/>
            <a:r>
              <a:rPr lang="en-GB" sz="1200" dirty="0" smtClean="0"/>
              <a:t>   Co-development</a:t>
            </a:r>
            <a:endParaRPr lang="en-GB" sz="1200" dirty="0"/>
          </a:p>
        </p:txBody>
      </p:sp>
      <p:sp>
        <p:nvSpPr>
          <p:cNvPr id="20" name="Chevron 19"/>
          <p:cNvSpPr/>
          <p:nvPr/>
        </p:nvSpPr>
        <p:spPr>
          <a:xfrm>
            <a:off x="5220072" y="818148"/>
            <a:ext cx="1400134" cy="360986"/>
          </a:xfrm>
          <a:prstGeom prst="chevron">
            <a:avLst>
              <a:gd name="adj" fmla="val 30972"/>
            </a:avLst>
          </a:prstGeom>
        </p:spPr>
        <p:style>
          <a:lnRef idx="1">
            <a:schemeClr val="accent1"/>
          </a:lnRef>
          <a:fillRef idx="2">
            <a:schemeClr val="accent1"/>
          </a:fillRef>
          <a:effectRef idx="1">
            <a:schemeClr val="accent1"/>
          </a:effectRef>
          <a:fontRef idx="minor">
            <a:schemeClr val="dk1"/>
          </a:fontRef>
        </p:style>
        <p:txBody>
          <a:bodyPr wrap="none" lIns="0" rIns="0" rtlCol="0" anchor="ctr"/>
          <a:lstStyle/>
          <a:p>
            <a:pPr algn="ctr"/>
            <a:r>
              <a:rPr lang="en-GB" sz="1200" dirty="0" smtClean="0"/>
              <a:t>Tests,</a:t>
            </a:r>
            <a:br>
              <a:rPr lang="en-GB" sz="1200" dirty="0" smtClean="0"/>
            </a:br>
            <a:r>
              <a:rPr lang="en-GB" sz="1200" dirty="0" smtClean="0"/>
              <a:t>evaluation</a:t>
            </a:r>
            <a:endParaRPr lang="en-GB" sz="1200" dirty="0"/>
          </a:p>
        </p:txBody>
      </p:sp>
      <p:sp>
        <p:nvSpPr>
          <p:cNvPr id="21" name="Chevron 20"/>
          <p:cNvSpPr/>
          <p:nvPr/>
        </p:nvSpPr>
        <p:spPr>
          <a:xfrm>
            <a:off x="6620206" y="818148"/>
            <a:ext cx="1264162" cy="360986"/>
          </a:xfrm>
          <a:prstGeom prst="chevron">
            <a:avLst>
              <a:gd name="adj" fmla="val 30972"/>
            </a:avLst>
          </a:prstGeom>
        </p:spPr>
        <p:style>
          <a:lnRef idx="1">
            <a:schemeClr val="accent1"/>
          </a:lnRef>
          <a:fillRef idx="2">
            <a:schemeClr val="accent1"/>
          </a:fillRef>
          <a:effectRef idx="1">
            <a:schemeClr val="accent1"/>
          </a:effectRef>
          <a:fontRef idx="minor">
            <a:schemeClr val="dk1"/>
          </a:fontRef>
        </p:style>
        <p:txBody>
          <a:bodyPr wrap="none" lIns="0" rIns="0" rtlCol="0" anchor="ctr"/>
          <a:lstStyle/>
          <a:p>
            <a:pPr algn="ctr"/>
            <a:r>
              <a:rPr lang="en-GB" sz="1200" dirty="0" smtClean="0"/>
              <a:t> </a:t>
            </a:r>
            <a:r>
              <a:rPr lang="en-GB" sz="1200" dirty="0" err="1" smtClean="0"/>
              <a:t>Dissemin</a:t>
            </a:r>
            <a:r>
              <a:rPr lang="en-GB" sz="1200" dirty="0" smtClean="0"/>
              <a:t>./</a:t>
            </a:r>
          </a:p>
          <a:p>
            <a:pPr algn="ctr"/>
            <a:r>
              <a:rPr lang="en-GB" sz="1200" dirty="0" smtClean="0"/>
              <a:t> Exploitation</a:t>
            </a:r>
            <a:endParaRPr lang="en-GB" sz="1200" dirty="0"/>
          </a:p>
        </p:txBody>
      </p:sp>
      <p:sp>
        <p:nvSpPr>
          <p:cNvPr id="22" name="Chevron 21"/>
          <p:cNvSpPr/>
          <p:nvPr/>
        </p:nvSpPr>
        <p:spPr>
          <a:xfrm>
            <a:off x="7844342" y="819094"/>
            <a:ext cx="1192154" cy="360986"/>
          </a:xfrm>
          <a:prstGeom prst="chevron">
            <a:avLst>
              <a:gd name="adj" fmla="val 30972"/>
            </a:avLst>
          </a:prstGeom>
        </p:spPr>
        <p:style>
          <a:lnRef idx="1">
            <a:schemeClr val="accent1"/>
          </a:lnRef>
          <a:fillRef idx="2">
            <a:schemeClr val="accent1"/>
          </a:fillRef>
          <a:effectRef idx="1">
            <a:schemeClr val="accent1"/>
          </a:effectRef>
          <a:fontRef idx="minor">
            <a:schemeClr val="dk1"/>
          </a:fontRef>
        </p:style>
        <p:txBody>
          <a:bodyPr wrap="none" lIns="0" rIns="0" rtlCol="0" anchor="ctr"/>
          <a:lstStyle/>
          <a:p>
            <a:pPr algn="ctr"/>
            <a:r>
              <a:rPr lang="en-GB" sz="1200" dirty="0" smtClean="0"/>
              <a:t>Operation</a:t>
            </a:r>
            <a:endParaRPr lang="en-GB" sz="1200" dirty="0"/>
          </a:p>
        </p:txBody>
      </p:sp>
      <p:sp>
        <p:nvSpPr>
          <p:cNvPr id="2" name="TextBox 1"/>
          <p:cNvSpPr txBox="1"/>
          <p:nvPr/>
        </p:nvSpPr>
        <p:spPr>
          <a:xfrm>
            <a:off x="7812360" y="1701969"/>
            <a:ext cx="1512168" cy="430887"/>
          </a:xfrm>
          <a:prstGeom prst="rect">
            <a:avLst/>
          </a:prstGeom>
          <a:noFill/>
        </p:spPr>
        <p:txBody>
          <a:bodyPr wrap="square" rtlCol="0">
            <a:spAutoFit/>
          </a:bodyPr>
          <a:lstStyle/>
          <a:p>
            <a:r>
              <a:rPr lang="en-US" sz="1100" dirty="0" smtClean="0"/>
              <a:t>Cloud certification work in EOSC-hub</a:t>
            </a:r>
            <a:endParaRPr lang="en-US" sz="1100" dirty="0"/>
          </a:p>
        </p:txBody>
      </p:sp>
      <p:sp>
        <p:nvSpPr>
          <p:cNvPr id="3" name="Rectangular Callout 2"/>
          <p:cNvSpPr/>
          <p:nvPr/>
        </p:nvSpPr>
        <p:spPr>
          <a:xfrm>
            <a:off x="1187624" y="116632"/>
            <a:ext cx="2592288" cy="476672"/>
          </a:xfrm>
          <a:prstGeom prst="wedgeRectCallout">
            <a:avLst>
              <a:gd name="adj1" fmla="val -23555"/>
              <a:gd name="adj2" fmla="val 1895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22 deliverables, 5 milestones</a:t>
            </a:r>
            <a:endParaRPr lang="en-US" sz="1600" dirty="0"/>
          </a:p>
        </p:txBody>
      </p:sp>
    </p:spTree>
    <p:extLst>
      <p:ext uri="{BB962C8B-B14F-4D97-AF65-F5344CB8AC3E}">
        <p14:creationId xmlns:p14="http://schemas.microsoft.com/office/powerpoint/2010/main" val="213513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 achievements</a:t>
            </a:r>
            <a:endParaRPr lang="en-US" dirty="0"/>
          </a:p>
        </p:txBody>
      </p:sp>
      <p:sp>
        <p:nvSpPr>
          <p:cNvPr id="3" name="Content Placeholder 2"/>
          <p:cNvSpPr>
            <a:spLocks noGrp="1"/>
          </p:cNvSpPr>
          <p:nvPr>
            <p:ph sz="half" idx="2"/>
          </p:nvPr>
        </p:nvSpPr>
        <p:spPr>
          <a:xfrm>
            <a:off x="251520" y="1341438"/>
            <a:ext cx="8784976" cy="4784400"/>
          </a:xfrm>
        </p:spPr>
        <p:txBody>
          <a:bodyPr>
            <a:normAutofit fontScale="92500" lnSpcReduction="10000"/>
          </a:bodyPr>
          <a:lstStyle/>
          <a:p>
            <a:r>
              <a:rPr lang="en-US" dirty="0" smtClean="0"/>
              <a:t>Thematic services from 4 CCs:</a:t>
            </a:r>
          </a:p>
          <a:p>
            <a:pPr marL="627063" lvl="2"/>
            <a:r>
              <a:rPr lang="en-US" dirty="0" smtClean="0"/>
              <a:t>MoBrain</a:t>
            </a:r>
            <a:r>
              <a:rPr lang="en-US" dirty="0"/>
              <a:t>-8, </a:t>
            </a:r>
            <a:r>
              <a:rPr lang="en-US" dirty="0" smtClean="0"/>
              <a:t>LifeWatch</a:t>
            </a:r>
            <a:r>
              <a:rPr lang="en-US" dirty="0"/>
              <a:t>-2, </a:t>
            </a:r>
            <a:r>
              <a:rPr lang="en-US" dirty="0"/>
              <a:t>DARIAH-1, Disaster </a:t>
            </a:r>
            <a:r>
              <a:rPr lang="en-US" dirty="0"/>
              <a:t>Mitigation-</a:t>
            </a:r>
            <a:r>
              <a:rPr lang="en-US" dirty="0" smtClean="0"/>
              <a:t>2</a:t>
            </a:r>
          </a:p>
          <a:p>
            <a:pPr marL="627063" lvl="2"/>
            <a:r>
              <a:rPr lang="en-US" dirty="0"/>
              <a:t>Serving </a:t>
            </a:r>
            <a:r>
              <a:rPr lang="en-US" dirty="0">
                <a:solidFill>
                  <a:srgbClr val="0066B0"/>
                </a:solidFill>
              </a:rPr>
              <a:t>more than </a:t>
            </a:r>
            <a:r>
              <a:rPr lang="en-US" dirty="0" smtClean="0">
                <a:solidFill>
                  <a:srgbClr val="0066B0"/>
                </a:solidFill>
              </a:rPr>
              <a:t>10,000 </a:t>
            </a:r>
            <a:r>
              <a:rPr lang="en-US" dirty="0">
                <a:solidFill>
                  <a:srgbClr val="0066B0"/>
                </a:solidFill>
              </a:rPr>
              <a:t>users</a:t>
            </a:r>
          </a:p>
          <a:p>
            <a:pPr marL="627063" lvl="2"/>
            <a:r>
              <a:rPr lang="en-US" dirty="0">
                <a:solidFill>
                  <a:srgbClr val="0066B0"/>
                </a:solidFill>
              </a:rPr>
              <a:t>50+ scientific papers</a:t>
            </a:r>
          </a:p>
          <a:p>
            <a:pPr marL="627063" lvl="2"/>
            <a:r>
              <a:rPr lang="en-US" dirty="0" smtClean="0"/>
              <a:t>Consumed </a:t>
            </a:r>
            <a:r>
              <a:rPr lang="fi-FI" dirty="0">
                <a:solidFill>
                  <a:srgbClr val="0066B0"/>
                </a:solidFill>
              </a:rPr>
              <a:t>5,964,421</a:t>
            </a:r>
            <a:r>
              <a:rPr lang="en-US" dirty="0" smtClean="0">
                <a:solidFill>
                  <a:srgbClr val="0066B0"/>
                </a:solidFill>
              </a:rPr>
              <a:t> cloud </a:t>
            </a:r>
            <a:r>
              <a:rPr lang="en-US" dirty="0" err="1" smtClean="0">
                <a:solidFill>
                  <a:srgbClr val="0066B0"/>
                </a:solidFill>
              </a:rPr>
              <a:t>CPUh</a:t>
            </a:r>
            <a:r>
              <a:rPr lang="en-US" dirty="0" smtClean="0">
                <a:solidFill>
                  <a:srgbClr val="0066B0"/>
                </a:solidFill>
              </a:rPr>
              <a:t> </a:t>
            </a:r>
            <a:r>
              <a:rPr lang="en-US" sz="1900" dirty="0" smtClean="0"/>
              <a:t>(</a:t>
            </a:r>
            <a:r>
              <a:rPr lang="en-US" sz="1900" dirty="0" err="1" smtClean="0"/>
              <a:t>LifeWatch</a:t>
            </a:r>
            <a:r>
              <a:rPr lang="en-US" sz="1900" dirty="0" smtClean="0"/>
              <a:t>, </a:t>
            </a:r>
            <a:r>
              <a:rPr lang="en-US" sz="1900" dirty="0" err="1" smtClean="0"/>
              <a:t>MoBrain</a:t>
            </a:r>
            <a:r>
              <a:rPr lang="en-US" sz="1900" dirty="0" smtClean="0"/>
              <a:t>, ELIXIR, DARIAH)</a:t>
            </a:r>
            <a:endParaRPr lang="en-US" dirty="0" smtClean="0"/>
          </a:p>
          <a:p>
            <a:pPr marL="627063" lvl="2"/>
            <a:r>
              <a:rPr lang="en-US" dirty="0" smtClean="0"/>
              <a:t>Consumed </a:t>
            </a:r>
            <a:r>
              <a:rPr lang="en-US" dirty="0" smtClean="0">
                <a:solidFill>
                  <a:srgbClr val="0066B0"/>
                </a:solidFill>
              </a:rPr>
              <a:t>76,123,210 </a:t>
            </a:r>
            <a:r>
              <a:rPr lang="en-US" dirty="0" smtClean="0">
                <a:solidFill>
                  <a:srgbClr val="0066B0"/>
                </a:solidFill>
              </a:rPr>
              <a:t>HTC </a:t>
            </a:r>
            <a:r>
              <a:rPr lang="en-US" dirty="0" err="1" smtClean="0">
                <a:solidFill>
                  <a:srgbClr val="0066B0"/>
                </a:solidFill>
              </a:rPr>
              <a:t>CPUh</a:t>
            </a:r>
            <a:r>
              <a:rPr lang="en-US" dirty="0" smtClean="0">
                <a:solidFill>
                  <a:srgbClr val="0066B0"/>
                </a:solidFill>
              </a:rPr>
              <a:t> </a:t>
            </a:r>
            <a:r>
              <a:rPr lang="en-US" sz="1900" dirty="0" smtClean="0">
                <a:sym typeface="Wingdings"/>
              </a:rPr>
              <a:t>(</a:t>
            </a:r>
            <a:r>
              <a:rPr lang="en-US" sz="1900" dirty="0" err="1" smtClean="0">
                <a:sym typeface="Wingdings"/>
              </a:rPr>
              <a:t>MoBrain</a:t>
            </a:r>
            <a:r>
              <a:rPr lang="en-US" sz="1900" dirty="0">
                <a:sym typeface="Wingdings"/>
              </a:rPr>
              <a:t>)</a:t>
            </a:r>
            <a:endParaRPr lang="en-US" dirty="0" smtClean="0"/>
          </a:p>
          <a:p>
            <a:r>
              <a:rPr lang="en-US" dirty="0" smtClean="0"/>
              <a:t>Setup </a:t>
            </a:r>
            <a:r>
              <a:rPr lang="en-US" dirty="0" smtClean="0"/>
              <a:t>of demonstrators</a:t>
            </a:r>
            <a:r>
              <a:rPr lang="en-US" dirty="0"/>
              <a:t>/</a:t>
            </a:r>
            <a:r>
              <a:rPr lang="en-US" dirty="0" smtClean="0"/>
              <a:t>pilots from 5 CCs:</a:t>
            </a:r>
          </a:p>
          <a:p>
            <a:pPr lvl="2"/>
            <a:r>
              <a:rPr lang="en-US" dirty="0" smtClean="0"/>
              <a:t>ELIXIR</a:t>
            </a:r>
            <a:r>
              <a:rPr lang="en-US" dirty="0"/>
              <a:t>-6, BBMRI-3, EISCAT_3D-1, EPOS-</a:t>
            </a:r>
            <a:r>
              <a:rPr lang="en-US" dirty="0" smtClean="0"/>
              <a:t>3, EMSO-1</a:t>
            </a:r>
          </a:p>
          <a:p>
            <a:pPr lvl="2"/>
            <a:r>
              <a:rPr lang="en-US" dirty="0" smtClean="0"/>
              <a:t>Consumed over </a:t>
            </a:r>
            <a:r>
              <a:rPr lang="en-US" dirty="0" smtClean="0"/>
              <a:t>159,134 </a:t>
            </a:r>
            <a:r>
              <a:rPr lang="en-US" dirty="0" err="1" smtClean="0"/>
              <a:t>CPUh</a:t>
            </a:r>
            <a:r>
              <a:rPr lang="en-US" dirty="0"/>
              <a:t> </a:t>
            </a:r>
            <a:r>
              <a:rPr lang="en-US" dirty="0" smtClean="0"/>
              <a:t> from EGI Cloud</a:t>
            </a:r>
          </a:p>
          <a:p>
            <a:r>
              <a:rPr lang="en-US" dirty="0" smtClean="0"/>
              <a:t>More </a:t>
            </a:r>
            <a:r>
              <a:rPr lang="en-US" dirty="0"/>
              <a:t>than </a:t>
            </a:r>
            <a:r>
              <a:rPr lang="en-US" dirty="0">
                <a:solidFill>
                  <a:srgbClr val="0066B0"/>
                </a:solidFill>
              </a:rPr>
              <a:t>130 </a:t>
            </a:r>
            <a:r>
              <a:rPr lang="en-US" dirty="0" smtClean="0">
                <a:solidFill>
                  <a:srgbClr val="0066B0"/>
                </a:solidFill>
              </a:rPr>
              <a:t>events </a:t>
            </a:r>
            <a:r>
              <a:rPr lang="en-US" dirty="0"/>
              <a:t>in 30 months </a:t>
            </a:r>
            <a:endParaRPr lang="en-US" dirty="0" smtClean="0"/>
          </a:p>
          <a:p>
            <a:pPr lvl="2"/>
            <a:r>
              <a:rPr lang="en-US" dirty="0" smtClean="0"/>
              <a:t>To </a:t>
            </a:r>
            <a:r>
              <a:rPr lang="en-US" dirty="0"/>
              <a:t>share </a:t>
            </a:r>
            <a:r>
              <a:rPr lang="en-US" dirty="0" smtClean="0"/>
              <a:t>experiences</a:t>
            </a:r>
          </a:p>
          <a:p>
            <a:pPr lvl="2"/>
            <a:r>
              <a:rPr lang="en-US" dirty="0"/>
              <a:t>T</a:t>
            </a:r>
            <a:r>
              <a:rPr lang="en-US" dirty="0" smtClean="0"/>
              <a:t>o promote Thematic Services</a:t>
            </a:r>
          </a:p>
          <a:p>
            <a:pPr lvl="2"/>
            <a:r>
              <a:rPr lang="en-US" dirty="0" smtClean="0"/>
              <a:t>To demonstrate </a:t>
            </a:r>
            <a:r>
              <a:rPr lang="en-US" dirty="0" smtClean="0"/>
              <a:t>capabilities &amp; make </a:t>
            </a:r>
            <a:r>
              <a:rPr lang="en-US" dirty="0" smtClean="0"/>
              <a:t>recommendations to </a:t>
            </a:r>
            <a:r>
              <a:rPr lang="en-US" dirty="0" err="1" smtClean="0"/>
              <a:t>Ris</a:t>
            </a:r>
            <a:endParaRPr lang="en-US" dirty="0" smtClean="0"/>
          </a:p>
          <a:p>
            <a:pPr marL="914400" lvl="2" indent="0">
              <a:buNone/>
            </a:pPr>
            <a:endParaRPr lang="en-US" dirty="0" smtClean="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151420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sz="half" idx="2"/>
          </p:nvPr>
        </p:nvSpPr>
        <p:spPr/>
        <p:txBody>
          <a:bodyPr/>
          <a:lstStyle/>
          <a:p>
            <a:r>
              <a:rPr lang="en-GB" dirty="0" smtClean="0">
                <a:solidFill>
                  <a:schemeClr val="accent1"/>
                </a:solidFill>
              </a:rPr>
              <a:t>WP Overview </a:t>
            </a:r>
          </a:p>
          <a:p>
            <a:pPr lvl="1"/>
            <a:r>
              <a:rPr lang="en-GB" dirty="0" smtClean="0"/>
              <a:t>Objectives, tasks, partners and effort</a:t>
            </a:r>
          </a:p>
          <a:p>
            <a:r>
              <a:rPr lang="en-GB" dirty="0" smtClean="0">
                <a:solidFill>
                  <a:schemeClr val="accent1"/>
                </a:solidFill>
              </a:rPr>
              <a:t>Activities and achievements</a:t>
            </a:r>
            <a:r>
              <a:rPr lang="en-GB" dirty="0" smtClean="0"/>
              <a:t> </a:t>
            </a:r>
          </a:p>
          <a:p>
            <a:pPr lvl="1"/>
            <a:r>
              <a:rPr lang="en-GB" dirty="0" smtClean="0"/>
              <a:t>Training (SA2.1)</a:t>
            </a:r>
          </a:p>
          <a:p>
            <a:pPr lvl="1"/>
            <a:r>
              <a:rPr lang="en-GB" dirty="0"/>
              <a:t>Engagement and support for new </a:t>
            </a:r>
            <a:r>
              <a:rPr lang="en-GB" dirty="0" smtClean="0"/>
              <a:t>communities (SA2.2)</a:t>
            </a:r>
            <a:endParaRPr lang="en-GB" dirty="0"/>
          </a:p>
          <a:p>
            <a:pPr lvl="1"/>
            <a:r>
              <a:rPr lang="en-GB" dirty="0" smtClean="0"/>
              <a:t>Competence Centres (SA2.3-10)</a:t>
            </a:r>
          </a:p>
          <a:p>
            <a:r>
              <a:rPr lang="en-GB" dirty="0" smtClean="0">
                <a:solidFill>
                  <a:schemeClr val="accent1"/>
                </a:solidFill>
              </a:rPr>
              <a:t>Use of </a:t>
            </a:r>
            <a:r>
              <a:rPr lang="en-GB" dirty="0" smtClean="0">
                <a:solidFill>
                  <a:schemeClr val="accent1"/>
                </a:solidFill>
              </a:rPr>
              <a:t>resources</a:t>
            </a:r>
            <a:endParaRPr lang="en-GB" dirty="0" smtClean="0"/>
          </a:p>
          <a:p>
            <a:r>
              <a:rPr lang="en-GB" dirty="0" smtClean="0">
                <a:solidFill>
                  <a:schemeClr val="accent1"/>
                </a:solidFill>
              </a:rPr>
              <a:t>Summary</a:t>
            </a:r>
            <a:endParaRPr lang="en-GB" dirty="0">
              <a:solidFill>
                <a:schemeClr val="accent1"/>
              </a:solidFill>
            </a:endParaRPr>
          </a:p>
          <a:p>
            <a:endParaRPr lang="en-GB" dirty="0"/>
          </a:p>
        </p:txBody>
      </p:sp>
      <p:sp>
        <p:nvSpPr>
          <p:cNvPr id="4" name="Footer Placeholder 3"/>
          <p:cNvSpPr>
            <a:spLocks noGrp="1"/>
          </p:cNvSpPr>
          <p:nvPr>
            <p:ph type="ftr" sz="quarter" idx="11"/>
          </p:nvPr>
        </p:nvSpPr>
        <p:spPr/>
        <p:txBody>
          <a:bodyPr/>
          <a:lstStyle/>
          <a:p>
            <a:r>
              <a:rPr lang="en-GB" smtClean="0"/>
              <a:t>WP6 Knowledge Commons </a:t>
            </a:r>
            <a:endParaRPr lang="en-GB" dirty="0" smtClean="0"/>
          </a:p>
        </p:txBody>
      </p:sp>
    </p:spTree>
    <p:extLst>
      <p:ext uri="{BB962C8B-B14F-4D97-AF65-F5344CB8AC3E}">
        <p14:creationId xmlns:p14="http://schemas.microsoft.com/office/powerpoint/2010/main" val="1122930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ico 1"/>
          <p:cNvGraphicFramePr>
            <a:graphicFrameLocks/>
          </p:cNvGraphicFramePr>
          <p:nvPr>
            <p:extLst>
              <p:ext uri="{D42A27DB-BD31-4B8C-83A1-F6EECF244321}">
                <p14:modId xmlns:p14="http://schemas.microsoft.com/office/powerpoint/2010/main" val="426383023"/>
              </p:ext>
            </p:extLst>
          </p:nvPr>
        </p:nvGraphicFramePr>
        <p:xfrm>
          <a:off x="179512" y="1412776"/>
          <a:ext cx="8804276"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Cloud adoption – </a:t>
            </a:r>
            <a:r>
              <a:rPr lang="en-US" dirty="0" err="1" smtClean="0"/>
              <a:t>CPUh</a:t>
            </a:r>
            <a:r>
              <a:rPr lang="en-US" dirty="0" smtClean="0"/>
              <a:t> use</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8" name="Right Arrow 7"/>
          <p:cNvSpPr/>
          <p:nvPr/>
        </p:nvSpPr>
        <p:spPr>
          <a:xfrm rot="8873134">
            <a:off x="5074399" y="1301034"/>
            <a:ext cx="891212" cy="7920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012160" y="836712"/>
            <a:ext cx="2978274" cy="1323439"/>
          </a:xfrm>
          <a:prstGeom prst="rect">
            <a:avLst/>
          </a:prstGeom>
          <a:noFill/>
        </p:spPr>
        <p:txBody>
          <a:bodyPr wrap="none" rtlCol="0">
            <a:spAutoFit/>
          </a:bodyPr>
          <a:lstStyle/>
          <a:p>
            <a:r>
              <a:rPr lang="en-US" sz="2000" b="1" dirty="0" smtClean="0">
                <a:solidFill>
                  <a:srgbClr val="0000FF"/>
                </a:solidFill>
              </a:rPr>
              <a:t>Increase in VOs supported</a:t>
            </a:r>
            <a:br>
              <a:rPr lang="en-US" sz="2000" b="1" dirty="0" smtClean="0">
                <a:solidFill>
                  <a:srgbClr val="0000FF"/>
                </a:solidFill>
              </a:rPr>
            </a:br>
            <a:r>
              <a:rPr lang="en-US" sz="2000" b="1" dirty="0" smtClean="0">
                <a:solidFill>
                  <a:srgbClr val="0000FF"/>
                </a:solidFill>
              </a:rPr>
              <a:t>by the project: </a:t>
            </a:r>
          </a:p>
          <a:p>
            <a:r>
              <a:rPr lang="is-IS" sz="2000" b="1" dirty="0" smtClean="0">
                <a:solidFill>
                  <a:srgbClr val="0000FF"/>
                </a:solidFill>
              </a:rPr>
              <a:t>…</a:t>
            </a:r>
          </a:p>
          <a:p>
            <a:r>
              <a:rPr lang="is-IS" sz="2000" b="1" dirty="0" smtClean="0">
                <a:solidFill>
                  <a:srgbClr val="0000FF"/>
                </a:solidFill>
              </a:rPr>
              <a:t>...</a:t>
            </a:r>
            <a:endParaRPr lang="en-US" sz="2000" b="1" dirty="0">
              <a:solidFill>
                <a:srgbClr val="0000FF"/>
              </a:solidFill>
            </a:endParaRPr>
          </a:p>
        </p:txBody>
      </p:sp>
      <p:sp>
        <p:nvSpPr>
          <p:cNvPr id="10" name="TextBox 9"/>
          <p:cNvSpPr txBox="1"/>
          <p:nvPr/>
        </p:nvSpPr>
        <p:spPr>
          <a:xfrm>
            <a:off x="1353533" y="2555612"/>
            <a:ext cx="659155" cy="307777"/>
          </a:xfrm>
          <a:prstGeom prst="rect">
            <a:avLst/>
          </a:prstGeom>
          <a:noFill/>
        </p:spPr>
        <p:txBody>
          <a:bodyPr wrap="none" rtlCol="0">
            <a:spAutoFit/>
          </a:bodyPr>
          <a:lstStyle/>
          <a:p>
            <a:r>
              <a:rPr lang="en-US" sz="1400" dirty="0" smtClean="0">
                <a:solidFill>
                  <a:srgbClr val="0066B0"/>
                </a:solidFill>
              </a:rPr>
              <a:t>TOTAL</a:t>
            </a:r>
            <a:endParaRPr lang="en-US" sz="1400" dirty="0">
              <a:solidFill>
                <a:srgbClr val="0066B0"/>
              </a:solidFill>
            </a:endParaRPr>
          </a:p>
        </p:txBody>
      </p:sp>
      <p:sp>
        <p:nvSpPr>
          <p:cNvPr id="11" name="TextBox 10"/>
          <p:cNvSpPr txBox="1"/>
          <p:nvPr/>
        </p:nvSpPr>
        <p:spPr>
          <a:xfrm>
            <a:off x="1259632" y="3913311"/>
            <a:ext cx="730814" cy="307777"/>
          </a:xfrm>
          <a:prstGeom prst="rect">
            <a:avLst/>
          </a:prstGeom>
          <a:noFill/>
        </p:spPr>
        <p:txBody>
          <a:bodyPr wrap="none" rtlCol="0">
            <a:spAutoFit/>
          </a:bodyPr>
          <a:lstStyle/>
          <a:p>
            <a:r>
              <a:rPr lang="en-US" sz="1400" dirty="0" smtClean="0">
                <a:solidFill>
                  <a:schemeClr val="accent4">
                    <a:lumMod val="75000"/>
                  </a:schemeClr>
                </a:solidFill>
              </a:rPr>
              <a:t>Natural</a:t>
            </a:r>
            <a:endParaRPr lang="en-US" sz="1400" dirty="0">
              <a:solidFill>
                <a:schemeClr val="accent4">
                  <a:lumMod val="75000"/>
                </a:schemeClr>
              </a:solidFill>
            </a:endParaRPr>
          </a:p>
        </p:txBody>
      </p:sp>
      <p:sp>
        <p:nvSpPr>
          <p:cNvPr id="12" name="TextBox 11"/>
          <p:cNvSpPr txBox="1"/>
          <p:nvPr/>
        </p:nvSpPr>
        <p:spPr>
          <a:xfrm>
            <a:off x="1187624" y="4643844"/>
            <a:ext cx="767545" cy="307777"/>
          </a:xfrm>
          <a:prstGeom prst="rect">
            <a:avLst/>
          </a:prstGeom>
          <a:noFill/>
        </p:spPr>
        <p:txBody>
          <a:bodyPr wrap="none" rtlCol="0">
            <a:spAutoFit/>
          </a:bodyPr>
          <a:lstStyle/>
          <a:p>
            <a:r>
              <a:rPr lang="en-US" sz="1400" dirty="0" smtClean="0">
                <a:solidFill>
                  <a:schemeClr val="accent6">
                    <a:lumMod val="75000"/>
                  </a:schemeClr>
                </a:solidFill>
              </a:rPr>
              <a:t>Support</a:t>
            </a:r>
            <a:endParaRPr lang="en-US" sz="1400" dirty="0">
              <a:solidFill>
                <a:schemeClr val="accent6">
                  <a:lumMod val="75000"/>
                </a:schemeClr>
              </a:solidFill>
            </a:endParaRPr>
          </a:p>
        </p:txBody>
      </p:sp>
      <p:sp>
        <p:nvSpPr>
          <p:cNvPr id="13" name="TextBox 12"/>
          <p:cNvSpPr txBox="1"/>
          <p:nvPr/>
        </p:nvSpPr>
        <p:spPr>
          <a:xfrm>
            <a:off x="2267744" y="5013176"/>
            <a:ext cx="1015372" cy="307777"/>
          </a:xfrm>
          <a:prstGeom prst="rect">
            <a:avLst/>
          </a:prstGeom>
          <a:noFill/>
        </p:spPr>
        <p:txBody>
          <a:bodyPr wrap="none" rtlCol="0">
            <a:spAutoFit/>
          </a:bodyPr>
          <a:lstStyle/>
          <a:p>
            <a:r>
              <a:rPr lang="en-US" sz="1400" dirty="0" smtClean="0">
                <a:solidFill>
                  <a:schemeClr val="accent5">
                    <a:lumMod val="75000"/>
                  </a:schemeClr>
                </a:solidFill>
              </a:rPr>
              <a:t>Humanities</a:t>
            </a:r>
            <a:endParaRPr lang="en-US" sz="1400" dirty="0">
              <a:solidFill>
                <a:schemeClr val="accent5">
                  <a:lumMod val="75000"/>
                </a:schemeClr>
              </a:solidFill>
            </a:endParaRPr>
          </a:p>
        </p:txBody>
      </p:sp>
      <p:sp>
        <p:nvSpPr>
          <p:cNvPr id="14" name="TextBox 13"/>
          <p:cNvSpPr txBox="1"/>
          <p:nvPr/>
        </p:nvSpPr>
        <p:spPr>
          <a:xfrm>
            <a:off x="413091" y="5085184"/>
            <a:ext cx="1710637" cy="307777"/>
          </a:xfrm>
          <a:prstGeom prst="rect">
            <a:avLst/>
          </a:prstGeom>
          <a:noFill/>
        </p:spPr>
        <p:txBody>
          <a:bodyPr wrap="none" rtlCol="0">
            <a:spAutoFit/>
          </a:bodyPr>
          <a:lstStyle/>
          <a:p>
            <a:r>
              <a:rPr lang="en-US" sz="1400" dirty="0" smtClean="0">
                <a:solidFill>
                  <a:schemeClr val="accent3">
                    <a:lumMod val="75000"/>
                  </a:schemeClr>
                </a:solidFill>
              </a:rPr>
              <a:t>Medical</a:t>
            </a:r>
            <a:r>
              <a:rPr lang="en-US" sz="1400" dirty="0" smtClean="0">
                <a:solidFill>
                  <a:srgbClr val="0066B0"/>
                </a:solidFill>
              </a:rPr>
              <a:t>  </a:t>
            </a:r>
            <a:r>
              <a:rPr lang="en-US" sz="1400" dirty="0" smtClean="0">
                <a:solidFill>
                  <a:schemeClr val="accent2">
                    <a:lumMod val="75000"/>
                  </a:schemeClr>
                </a:solidFill>
              </a:rPr>
              <a:t>Engineering</a:t>
            </a:r>
            <a:endParaRPr lang="en-US" sz="1400" dirty="0">
              <a:solidFill>
                <a:schemeClr val="accent2">
                  <a:lumMod val="75000"/>
                </a:schemeClr>
              </a:solidFill>
            </a:endParaRPr>
          </a:p>
        </p:txBody>
      </p:sp>
      <p:cxnSp>
        <p:nvCxnSpPr>
          <p:cNvPr id="18" name="Straight Connector 17"/>
          <p:cNvCxnSpPr/>
          <p:nvPr/>
        </p:nvCxnSpPr>
        <p:spPr>
          <a:xfrm flipV="1">
            <a:off x="899592" y="3212976"/>
            <a:ext cx="5472608" cy="792088"/>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Increase in cloud usage</a:t>
            </a:r>
            <a:endParaRPr lang="en-US" dirty="0"/>
          </a:p>
        </p:txBody>
      </p:sp>
      <p:sp>
        <p:nvSpPr>
          <p:cNvPr id="3" name="Content Placeholder 2"/>
          <p:cNvSpPr>
            <a:spLocks noGrp="1"/>
          </p:cNvSpPr>
          <p:nvPr>
            <p:ph sz="half" idx="2"/>
          </p:nvPr>
        </p:nvSpPr>
        <p:spPr>
          <a:xfrm>
            <a:off x="395536" y="1052736"/>
            <a:ext cx="8424936" cy="4784400"/>
          </a:xfrm>
        </p:spPr>
        <p:txBody>
          <a:bodyPr>
            <a:noAutofit/>
          </a:bodyPr>
          <a:lstStyle/>
          <a:p>
            <a:pPr marL="179388" indent="-179388"/>
            <a:r>
              <a:rPr lang="en-US" sz="1200" dirty="0"/>
              <a:t>Natural sciences</a:t>
            </a:r>
          </a:p>
          <a:p>
            <a:pPr marL="442913" indent="-179388"/>
            <a:r>
              <a:rPr lang="en-US" sz="1200" dirty="0" smtClean="0"/>
              <a:t>Biological </a:t>
            </a:r>
            <a:r>
              <a:rPr lang="en-US" sz="1200" dirty="0"/>
              <a:t>Sciences/Structural biology: </a:t>
            </a:r>
            <a:r>
              <a:rPr lang="en-US" sz="1200" dirty="0" err="1"/>
              <a:t>WeNMR</a:t>
            </a:r>
            <a:r>
              <a:rPr lang="en-US" sz="1200" dirty="0"/>
              <a:t> (+43% 2015-2016) – EGI-Engage competence </a:t>
            </a:r>
            <a:r>
              <a:rPr lang="en-US" sz="1200" dirty="0" err="1"/>
              <a:t>centre</a:t>
            </a:r>
            <a:endParaRPr lang="en-US" sz="1200" dirty="0"/>
          </a:p>
          <a:p>
            <a:pPr marL="442913" indent="-179388"/>
            <a:r>
              <a:rPr lang="en-US" sz="1200" dirty="0" smtClean="0"/>
              <a:t>Biological </a:t>
            </a:r>
            <a:r>
              <a:rPr lang="en-US" sz="1200" dirty="0"/>
              <a:t>Sciences/Bioinformatics: NBIS (starting platform)</a:t>
            </a:r>
          </a:p>
          <a:p>
            <a:pPr marL="442913" indent="-179388"/>
            <a:r>
              <a:rPr lang="en-US" sz="1200" dirty="0" smtClean="0"/>
              <a:t>Biological </a:t>
            </a:r>
            <a:r>
              <a:rPr lang="en-US" sz="1200" dirty="0"/>
              <a:t>Sciences: ELIXIR (started in 2017, EGI-Engage competence </a:t>
            </a:r>
            <a:r>
              <a:rPr lang="en-US" sz="1200" dirty="0" err="1"/>
              <a:t>centre</a:t>
            </a:r>
            <a:r>
              <a:rPr lang="en-US" sz="1200" dirty="0"/>
              <a:t>)</a:t>
            </a:r>
          </a:p>
          <a:p>
            <a:pPr marL="442913" indent="-179388"/>
            <a:r>
              <a:rPr lang="en-US" sz="1200" dirty="0" smtClean="0"/>
              <a:t>Biological </a:t>
            </a:r>
            <a:r>
              <a:rPr lang="en-US" sz="1200" dirty="0"/>
              <a:t>Sciences/Marine and Freshwater Biology and Earth Sciences: EMSO - European Multidisciplinary Seafloor </a:t>
            </a:r>
            <a:r>
              <a:rPr lang="en-US" sz="1200" dirty="0" smtClean="0"/>
              <a:t>and water</a:t>
            </a:r>
            <a:r>
              <a:rPr lang="en-US" sz="1200" dirty="0"/>
              <a:t>-column Observatory (starting, +44.6%)</a:t>
            </a:r>
          </a:p>
          <a:p>
            <a:pPr marL="442913" indent="-179388"/>
            <a:r>
              <a:rPr lang="en-US" sz="1200" dirty="0" smtClean="0"/>
              <a:t>Biological </a:t>
            </a:r>
            <a:r>
              <a:rPr lang="en-US" sz="1200" dirty="0"/>
              <a:t>Sciences/Biodiversity conservation: </a:t>
            </a:r>
            <a:r>
              <a:rPr lang="en-US" sz="1200" dirty="0" err="1"/>
              <a:t>LifeWatch</a:t>
            </a:r>
            <a:r>
              <a:rPr lang="en-US" sz="1200" dirty="0"/>
              <a:t> (active user since 2014) – EGI-Engage competence </a:t>
            </a:r>
            <a:r>
              <a:rPr lang="en-US" sz="1200" dirty="0" err="1"/>
              <a:t>centre</a:t>
            </a:r>
            <a:endParaRPr lang="en-US" sz="1200" dirty="0"/>
          </a:p>
          <a:p>
            <a:pPr marL="442913" indent="-179388"/>
            <a:r>
              <a:rPr lang="en-US" sz="1200" dirty="0" smtClean="0"/>
              <a:t>Physical </a:t>
            </a:r>
            <a:r>
              <a:rPr lang="en-US" sz="1200" dirty="0"/>
              <a:t>Sciences/Nuclear Physics: ELI-NP (starting community, 2017)</a:t>
            </a:r>
          </a:p>
          <a:p>
            <a:pPr marL="442913" indent="-179388"/>
            <a:r>
              <a:rPr lang="en-US" sz="1200" dirty="0" smtClean="0"/>
              <a:t>Astronomy </a:t>
            </a:r>
            <a:r>
              <a:rPr lang="en-US" sz="1200" dirty="0"/>
              <a:t>and Astrophysics: </a:t>
            </a:r>
            <a:r>
              <a:rPr lang="en-US" sz="1200" dirty="0" err="1"/>
              <a:t>EXTRaS</a:t>
            </a:r>
            <a:r>
              <a:rPr lang="en-US" sz="1200" dirty="0"/>
              <a:t> (starting community, 2017)</a:t>
            </a:r>
          </a:p>
          <a:p>
            <a:pPr marL="442913" indent="-179388"/>
            <a:r>
              <a:rPr lang="en-US" sz="1200" dirty="0" smtClean="0"/>
              <a:t>Earth </a:t>
            </a:r>
            <a:r>
              <a:rPr lang="en-US" sz="1200" dirty="0"/>
              <a:t>Sciences: </a:t>
            </a:r>
            <a:r>
              <a:rPr lang="en-US" sz="1200" dirty="0" err="1"/>
              <a:t>Geohazards</a:t>
            </a:r>
            <a:r>
              <a:rPr lang="en-US" sz="1200" dirty="0"/>
              <a:t> ESA exploitation platform (starting platform, +6,100%)</a:t>
            </a:r>
          </a:p>
          <a:p>
            <a:pPr marL="442913" indent="-179388"/>
            <a:r>
              <a:rPr lang="en-US" sz="1200" dirty="0" smtClean="0"/>
              <a:t>Earth </a:t>
            </a:r>
            <a:r>
              <a:rPr lang="en-US" sz="1200" dirty="0"/>
              <a:t>Sciences/Seismology: VERCE (staring platform 2017) – EGI-Engage Competence Centre</a:t>
            </a:r>
          </a:p>
          <a:p>
            <a:pPr marL="442913" indent="-179388"/>
            <a:r>
              <a:rPr lang="en-US" sz="1200" dirty="0" smtClean="0"/>
              <a:t>Earth </a:t>
            </a:r>
            <a:r>
              <a:rPr lang="en-US" sz="1200" dirty="0"/>
              <a:t>Sciences: NEXTGEOSS platform (started in 2017)</a:t>
            </a:r>
          </a:p>
          <a:p>
            <a:pPr marL="179388" indent="-179388"/>
            <a:r>
              <a:rPr lang="en-US" sz="1200" dirty="0" smtClean="0"/>
              <a:t>Health </a:t>
            </a:r>
            <a:r>
              <a:rPr lang="en-US" sz="1200" dirty="0"/>
              <a:t>and Medicine</a:t>
            </a:r>
          </a:p>
          <a:p>
            <a:pPr marL="442913" indent="-179388"/>
            <a:r>
              <a:rPr lang="en-US" sz="1200" dirty="0" smtClean="0"/>
              <a:t>Basic </a:t>
            </a:r>
            <a:r>
              <a:rPr lang="en-US" sz="1200" dirty="0"/>
              <a:t>Medicine/Neuroscience: biomed (starting D4SCIENCE platform, +288%)</a:t>
            </a:r>
          </a:p>
          <a:p>
            <a:pPr marL="179388" indent="-179388"/>
            <a:r>
              <a:rPr lang="en-US" sz="1200" dirty="0" smtClean="0"/>
              <a:t>Agricultural </a:t>
            </a:r>
            <a:r>
              <a:rPr lang="en-US" sz="1200" dirty="0"/>
              <a:t>Sciences</a:t>
            </a:r>
          </a:p>
          <a:p>
            <a:pPr marL="442913" indent="-179388"/>
            <a:r>
              <a:rPr lang="en-US" sz="1200" dirty="0" smtClean="0"/>
              <a:t>Agriculture</a:t>
            </a:r>
            <a:r>
              <a:rPr lang="en-US" sz="1200" dirty="0"/>
              <a:t>, Forestry and Fisheries (starting community, +826%) – EGI-Engage infrastructure integration action</a:t>
            </a:r>
          </a:p>
          <a:p>
            <a:pPr marL="179388" indent="-179388"/>
            <a:r>
              <a:rPr lang="en-US" sz="1200" dirty="0" smtClean="0"/>
              <a:t>Humanities</a:t>
            </a:r>
            <a:endParaRPr lang="en-US" sz="1200" dirty="0"/>
          </a:p>
          <a:p>
            <a:pPr marL="442913" indent="-179388"/>
            <a:r>
              <a:rPr lang="en-US" sz="1200" dirty="0" smtClean="0"/>
              <a:t>Arts</a:t>
            </a:r>
            <a:r>
              <a:rPr lang="en-US" sz="1200" dirty="0"/>
              <a:t>/Musicology: </a:t>
            </a:r>
            <a:r>
              <a:rPr lang="en-US" sz="1200" dirty="0" err="1"/>
              <a:t>peachnote</a:t>
            </a:r>
            <a:r>
              <a:rPr lang="en-US" sz="1200" dirty="0"/>
              <a:t> (production platform, constant usage)</a:t>
            </a:r>
          </a:p>
          <a:p>
            <a:pPr marL="442913" indent="-179388"/>
            <a:r>
              <a:rPr lang="en-US" sz="1200" dirty="0" smtClean="0"/>
              <a:t>Arts</a:t>
            </a:r>
            <a:r>
              <a:rPr lang="en-US" sz="1200" dirty="0"/>
              <a:t>: DARIAH Research Infrastructure (semantic annotation platform, starting, +607%) – EGI-Engage Competence Centre</a:t>
            </a:r>
          </a:p>
          <a:p>
            <a:endParaRPr lang="en-US" sz="1200"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719966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7-10-11 at 09.3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 y="1052736"/>
            <a:ext cx="9144000" cy="5210076"/>
          </a:xfrm>
          <a:prstGeom prst="rect">
            <a:avLst/>
          </a:prstGeom>
        </p:spPr>
      </p:pic>
      <p:sp>
        <p:nvSpPr>
          <p:cNvPr id="2" name="Title 1"/>
          <p:cNvSpPr>
            <a:spLocks noGrp="1"/>
          </p:cNvSpPr>
          <p:nvPr>
            <p:ph type="title"/>
          </p:nvPr>
        </p:nvSpPr>
        <p:spPr/>
        <p:txBody>
          <a:bodyPr/>
          <a:lstStyle/>
          <a:p>
            <a:r>
              <a:rPr lang="en-US" dirty="0" smtClean="0"/>
              <a:t>Cloud adoption – </a:t>
            </a:r>
            <a:r>
              <a:rPr lang="en-US" dirty="0" err="1" smtClean="0"/>
              <a:t>CPUh</a:t>
            </a:r>
            <a:r>
              <a:rPr lang="en-US" dirty="0" smtClean="0"/>
              <a:t> use</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7" name="Pie 6"/>
          <p:cNvSpPr/>
          <p:nvPr/>
        </p:nvSpPr>
        <p:spPr>
          <a:xfrm flipH="1">
            <a:off x="2339752" y="1556792"/>
            <a:ext cx="4464496" cy="4464496"/>
          </a:xfrm>
          <a:prstGeom prst="pie">
            <a:avLst>
              <a:gd name="adj1" fmla="val 19629324"/>
              <a:gd name="adj2" fmla="val 5343972"/>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0" rIns="540000" rtlCol="0" anchor="ctr"/>
          <a:lstStyle/>
          <a:p>
            <a:endParaRPr lang="en-US" dirty="0">
              <a:solidFill>
                <a:srgbClr val="000000"/>
              </a:solidFill>
            </a:endParaRPr>
          </a:p>
        </p:txBody>
      </p:sp>
      <p:sp>
        <p:nvSpPr>
          <p:cNvPr id="8" name="Rectangle 7"/>
          <p:cNvSpPr/>
          <p:nvPr/>
        </p:nvSpPr>
        <p:spPr>
          <a:xfrm>
            <a:off x="2286000" y="3645024"/>
            <a:ext cx="2286000" cy="707886"/>
          </a:xfrm>
          <a:prstGeom prst="rect">
            <a:avLst/>
          </a:prstGeom>
        </p:spPr>
        <p:txBody>
          <a:bodyPr wrap="square">
            <a:spAutoFit/>
          </a:bodyPr>
          <a:lstStyle/>
          <a:p>
            <a:pPr algn="ctr"/>
            <a:r>
              <a:rPr lang="en-US" sz="2000" dirty="0" smtClean="0">
                <a:solidFill>
                  <a:srgbClr val="000000"/>
                </a:solidFill>
              </a:rPr>
              <a:t>Experimenting</a:t>
            </a:r>
            <a:endParaRPr lang="en-US" sz="2000" dirty="0">
              <a:solidFill>
                <a:srgbClr val="000000"/>
              </a:solidFill>
            </a:endParaRPr>
          </a:p>
          <a:p>
            <a:pPr algn="ctr"/>
            <a:r>
              <a:rPr lang="en-US" sz="2000" dirty="0">
                <a:solidFill>
                  <a:srgbClr val="000000"/>
                </a:solidFill>
              </a:rPr>
              <a:t>users/communities</a:t>
            </a:r>
          </a:p>
        </p:txBody>
      </p:sp>
      <p:sp>
        <p:nvSpPr>
          <p:cNvPr id="11" name="Oval 10"/>
          <p:cNvSpPr/>
          <p:nvPr/>
        </p:nvSpPr>
        <p:spPr>
          <a:xfrm>
            <a:off x="7596336" y="2492896"/>
            <a:ext cx="1512168" cy="864096"/>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29: 10,84%</a:t>
            </a:r>
            <a:endParaRPr lang="en-US" dirty="0"/>
          </a:p>
        </p:txBody>
      </p:sp>
      <p:sp>
        <p:nvSpPr>
          <p:cNvPr id="14" name="Pie 13"/>
          <p:cNvSpPr/>
          <p:nvPr/>
        </p:nvSpPr>
        <p:spPr>
          <a:xfrm flipH="1">
            <a:off x="2339752" y="1484784"/>
            <a:ext cx="4464496" cy="4464496"/>
          </a:xfrm>
          <a:prstGeom prst="pie">
            <a:avLst>
              <a:gd name="adj1" fmla="val 15578738"/>
              <a:gd name="adj2" fmla="val 16723735"/>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540000" rtlCol="0" anchor="ctr"/>
          <a:lstStyle/>
          <a:p>
            <a:endParaRPr lang="en-US" dirty="0">
              <a:solidFill>
                <a:srgbClr val="000000"/>
              </a:solidFill>
            </a:endParaRPr>
          </a:p>
        </p:txBody>
      </p:sp>
      <p:grpSp>
        <p:nvGrpSpPr>
          <p:cNvPr id="27" name="Group 26"/>
          <p:cNvGrpSpPr/>
          <p:nvPr/>
        </p:nvGrpSpPr>
        <p:grpSpPr>
          <a:xfrm>
            <a:off x="2339752" y="1556792"/>
            <a:ext cx="4464496" cy="4464496"/>
            <a:chOff x="2339752" y="1556792"/>
            <a:chExt cx="4464496" cy="4464496"/>
          </a:xfrm>
        </p:grpSpPr>
        <p:sp>
          <p:nvSpPr>
            <p:cNvPr id="6" name="Pie 5"/>
            <p:cNvSpPr/>
            <p:nvPr/>
          </p:nvSpPr>
          <p:spPr>
            <a:xfrm flipH="1">
              <a:off x="2339752" y="1556792"/>
              <a:ext cx="4464496" cy="4464496"/>
            </a:xfrm>
            <a:prstGeom prst="pie">
              <a:avLst>
                <a:gd name="adj1" fmla="val 6977579"/>
                <a:gd name="adj2" fmla="val 10832611"/>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000" dirty="0" smtClean="0">
                <a:solidFill>
                  <a:srgbClr val="000000"/>
                </a:solidFill>
              </a:endParaRPr>
            </a:p>
            <a:p>
              <a:pPr algn="r"/>
              <a:endParaRPr lang="en-US" sz="2000" dirty="0">
                <a:solidFill>
                  <a:srgbClr val="000000"/>
                </a:solidFill>
              </a:endParaRPr>
            </a:p>
            <a:p>
              <a:pPr algn="r"/>
              <a:endParaRPr lang="en-US" sz="2000" dirty="0" smtClean="0">
                <a:solidFill>
                  <a:srgbClr val="000000"/>
                </a:solidFill>
              </a:endParaRPr>
            </a:p>
            <a:p>
              <a:pPr algn="r"/>
              <a:endParaRPr lang="en-US" sz="2000" dirty="0">
                <a:solidFill>
                  <a:srgbClr val="000000"/>
                </a:solidFill>
              </a:endParaRPr>
            </a:p>
            <a:p>
              <a:pPr algn="r"/>
              <a:endParaRPr lang="en-US" sz="2000" dirty="0" smtClean="0">
                <a:solidFill>
                  <a:srgbClr val="000000"/>
                </a:solidFill>
              </a:endParaRPr>
            </a:p>
            <a:p>
              <a:pPr algn="r"/>
              <a:r>
                <a:rPr lang="en-US" sz="2000" dirty="0" smtClean="0">
                  <a:solidFill>
                    <a:srgbClr val="000000"/>
                  </a:solidFill>
                </a:rPr>
                <a:t>  </a:t>
              </a:r>
              <a:endParaRPr lang="en-US" sz="2000" dirty="0">
                <a:solidFill>
                  <a:srgbClr val="000000"/>
                </a:solidFill>
              </a:endParaRPr>
            </a:p>
          </p:txBody>
        </p:sp>
        <p:sp>
          <p:nvSpPr>
            <p:cNvPr id="15" name="Rectangle 14"/>
            <p:cNvSpPr/>
            <p:nvPr/>
          </p:nvSpPr>
          <p:spPr>
            <a:xfrm>
              <a:off x="5029613" y="4077072"/>
              <a:ext cx="1414595" cy="400110"/>
            </a:xfrm>
            <a:prstGeom prst="rect">
              <a:avLst/>
            </a:prstGeom>
          </p:spPr>
          <p:txBody>
            <a:bodyPr wrap="none">
              <a:spAutoFit/>
            </a:bodyPr>
            <a:lstStyle/>
            <a:p>
              <a:pPr algn="r"/>
              <a:r>
                <a:rPr lang="en-US" sz="2000" dirty="0" smtClean="0">
                  <a:solidFill>
                    <a:srgbClr val="000000"/>
                  </a:solidFill>
                </a:rPr>
                <a:t>LHC-related</a:t>
              </a:r>
              <a:endParaRPr lang="en-US" sz="2000" dirty="0">
                <a:solidFill>
                  <a:srgbClr val="000000"/>
                </a:solidFill>
              </a:endParaRPr>
            </a:p>
          </p:txBody>
        </p:sp>
      </p:grpSp>
      <p:grpSp>
        <p:nvGrpSpPr>
          <p:cNvPr id="24" name="Group 23"/>
          <p:cNvGrpSpPr/>
          <p:nvPr/>
        </p:nvGrpSpPr>
        <p:grpSpPr>
          <a:xfrm>
            <a:off x="2339752" y="1484784"/>
            <a:ext cx="4464496" cy="4464496"/>
            <a:chOff x="2339752" y="1484784"/>
            <a:chExt cx="4464496" cy="4464496"/>
          </a:xfrm>
        </p:grpSpPr>
        <p:sp>
          <p:nvSpPr>
            <p:cNvPr id="18" name="Pie 17"/>
            <p:cNvSpPr/>
            <p:nvPr/>
          </p:nvSpPr>
          <p:spPr>
            <a:xfrm flipH="1">
              <a:off x="2339752" y="1484784"/>
              <a:ext cx="4464496" cy="4464496"/>
            </a:xfrm>
            <a:prstGeom prst="pie">
              <a:avLst>
                <a:gd name="adj1" fmla="val 16739185"/>
                <a:gd name="adj2" fmla="val 19184691"/>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540000" rtlCol="0" anchor="ctr"/>
            <a:lstStyle/>
            <a:p>
              <a:endParaRPr lang="en-US" dirty="0">
                <a:solidFill>
                  <a:srgbClr val="000000"/>
                </a:solidFill>
              </a:endParaRPr>
            </a:p>
          </p:txBody>
        </p:sp>
        <p:sp>
          <p:nvSpPr>
            <p:cNvPr id="19" name="Rectangle 18"/>
            <p:cNvSpPr/>
            <p:nvPr/>
          </p:nvSpPr>
          <p:spPr>
            <a:xfrm>
              <a:off x="3068252" y="1700808"/>
              <a:ext cx="1366104" cy="923330"/>
            </a:xfrm>
            <a:prstGeom prst="rect">
              <a:avLst/>
            </a:prstGeom>
          </p:spPr>
          <p:txBody>
            <a:bodyPr wrap="none">
              <a:spAutoFit/>
            </a:bodyPr>
            <a:lstStyle/>
            <a:p>
              <a:pPr algn="ctr"/>
              <a:r>
                <a:rPr lang="en-US" dirty="0" smtClean="0">
                  <a:solidFill>
                    <a:srgbClr val="000000"/>
                  </a:solidFill>
                </a:rPr>
                <a:t>Thematic</a:t>
              </a:r>
              <a:br>
                <a:rPr lang="en-US" dirty="0" smtClean="0">
                  <a:solidFill>
                    <a:srgbClr val="000000"/>
                  </a:solidFill>
                </a:rPr>
              </a:br>
              <a:r>
                <a:rPr lang="en-US" dirty="0" smtClean="0">
                  <a:solidFill>
                    <a:srgbClr val="000000"/>
                  </a:solidFill>
                </a:rPr>
                <a:t>service</a:t>
              </a:r>
              <a:br>
                <a:rPr lang="en-US" dirty="0" smtClean="0">
                  <a:solidFill>
                    <a:srgbClr val="000000"/>
                  </a:solidFill>
                </a:rPr>
              </a:br>
              <a:r>
                <a:rPr lang="en-US" dirty="0" smtClean="0">
                  <a:solidFill>
                    <a:srgbClr val="000000"/>
                  </a:solidFill>
                </a:rPr>
                <a:t>(new </a:t>
              </a:r>
              <a:r>
                <a:rPr lang="en-US" dirty="0" err="1" smtClean="0">
                  <a:solidFill>
                    <a:srgbClr val="000000"/>
                  </a:solidFill>
                </a:rPr>
                <a:t>comm</a:t>
              </a:r>
              <a:r>
                <a:rPr lang="en-US" dirty="0" smtClean="0">
                  <a:solidFill>
                    <a:srgbClr val="000000"/>
                  </a:solidFill>
                </a:rPr>
                <a:t>)</a:t>
              </a:r>
              <a:endParaRPr lang="en-US" dirty="0">
                <a:solidFill>
                  <a:srgbClr val="000000"/>
                </a:solidFill>
              </a:endParaRPr>
            </a:p>
          </p:txBody>
        </p:sp>
      </p:grpSp>
      <p:grpSp>
        <p:nvGrpSpPr>
          <p:cNvPr id="25" name="Group 24"/>
          <p:cNvGrpSpPr/>
          <p:nvPr/>
        </p:nvGrpSpPr>
        <p:grpSpPr>
          <a:xfrm>
            <a:off x="2339752" y="1484784"/>
            <a:ext cx="4464496" cy="4464496"/>
            <a:chOff x="2339752" y="1484784"/>
            <a:chExt cx="4464496" cy="4464496"/>
          </a:xfrm>
        </p:grpSpPr>
        <p:sp>
          <p:nvSpPr>
            <p:cNvPr id="16" name="Pie 15"/>
            <p:cNvSpPr/>
            <p:nvPr/>
          </p:nvSpPr>
          <p:spPr>
            <a:xfrm flipH="1">
              <a:off x="2339752" y="1484784"/>
              <a:ext cx="4464496" cy="4464496"/>
            </a:xfrm>
            <a:prstGeom prst="pie">
              <a:avLst>
                <a:gd name="adj1" fmla="val 13033958"/>
                <a:gd name="adj2" fmla="val 15514757"/>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540000" rtlCol="0" anchor="ctr"/>
            <a:lstStyle/>
            <a:p>
              <a:endParaRPr lang="en-US" dirty="0">
                <a:solidFill>
                  <a:srgbClr val="000000"/>
                </a:solidFill>
              </a:endParaRPr>
            </a:p>
          </p:txBody>
        </p:sp>
        <p:sp>
          <p:nvSpPr>
            <p:cNvPr id="20" name="Rectangle 19"/>
            <p:cNvSpPr/>
            <p:nvPr/>
          </p:nvSpPr>
          <p:spPr>
            <a:xfrm>
              <a:off x="4908352" y="1844824"/>
              <a:ext cx="1054458" cy="923330"/>
            </a:xfrm>
            <a:prstGeom prst="rect">
              <a:avLst/>
            </a:prstGeom>
          </p:spPr>
          <p:txBody>
            <a:bodyPr wrap="none">
              <a:spAutoFit/>
            </a:bodyPr>
            <a:lstStyle/>
            <a:p>
              <a:pPr algn="ctr"/>
              <a:r>
                <a:rPr lang="en-US" dirty="0">
                  <a:solidFill>
                    <a:srgbClr val="000000"/>
                  </a:solidFill>
                </a:rPr>
                <a:t>Thematic</a:t>
              </a:r>
              <a:br>
                <a:rPr lang="en-US" dirty="0">
                  <a:solidFill>
                    <a:srgbClr val="000000"/>
                  </a:solidFill>
                </a:rPr>
              </a:br>
              <a:r>
                <a:rPr lang="en-US" dirty="0">
                  <a:solidFill>
                    <a:srgbClr val="000000"/>
                  </a:solidFill>
                </a:rPr>
                <a:t>service</a:t>
              </a:r>
              <a:br>
                <a:rPr lang="en-US" dirty="0">
                  <a:solidFill>
                    <a:srgbClr val="000000"/>
                  </a:solidFill>
                </a:rPr>
              </a:br>
              <a:r>
                <a:rPr lang="en-US" dirty="0">
                  <a:solidFill>
                    <a:srgbClr val="000000"/>
                  </a:solidFill>
                </a:rPr>
                <a:t>(CC)</a:t>
              </a:r>
              <a:endParaRPr lang="en-US" dirty="0">
                <a:solidFill>
                  <a:srgbClr val="000000"/>
                </a:solidFill>
              </a:endParaRPr>
            </a:p>
          </p:txBody>
        </p:sp>
      </p:grpSp>
      <p:grpSp>
        <p:nvGrpSpPr>
          <p:cNvPr id="26" name="Group 25"/>
          <p:cNvGrpSpPr/>
          <p:nvPr/>
        </p:nvGrpSpPr>
        <p:grpSpPr>
          <a:xfrm>
            <a:off x="2339752" y="1484784"/>
            <a:ext cx="4464496" cy="4536504"/>
            <a:chOff x="2339752" y="1484784"/>
            <a:chExt cx="4464496" cy="4536504"/>
          </a:xfrm>
        </p:grpSpPr>
        <p:sp>
          <p:nvSpPr>
            <p:cNvPr id="17" name="Pie 16"/>
            <p:cNvSpPr/>
            <p:nvPr/>
          </p:nvSpPr>
          <p:spPr>
            <a:xfrm flipH="1">
              <a:off x="2339752" y="1484784"/>
              <a:ext cx="4464496" cy="4536504"/>
            </a:xfrm>
            <a:prstGeom prst="pie">
              <a:avLst>
                <a:gd name="adj1" fmla="val 5406940"/>
                <a:gd name="adj2" fmla="val 6906767"/>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540000" rtlCol="0" anchor="ctr"/>
            <a:lstStyle/>
            <a:p>
              <a:endParaRPr lang="en-US" dirty="0">
                <a:solidFill>
                  <a:srgbClr val="000000"/>
                </a:solidFill>
              </a:endParaRPr>
            </a:p>
          </p:txBody>
        </p:sp>
        <p:sp>
          <p:nvSpPr>
            <p:cNvPr id="21" name="Rectangle 20"/>
            <p:cNvSpPr/>
            <p:nvPr/>
          </p:nvSpPr>
          <p:spPr>
            <a:xfrm>
              <a:off x="4404297" y="4869160"/>
              <a:ext cx="1054458" cy="923330"/>
            </a:xfrm>
            <a:prstGeom prst="rect">
              <a:avLst/>
            </a:prstGeom>
          </p:spPr>
          <p:txBody>
            <a:bodyPr wrap="none">
              <a:spAutoFit/>
            </a:bodyPr>
            <a:lstStyle/>
            <a:p>
              <a:pPr algn="ctr"/>
              <a:r>
                <a:rPr lang="en-US" dirty="0" smtClean="0">
                  <a:solidFill>
                    <a:srgbClr val="000000"/>
                  </a:solidFill>
                </a:rPr>
                <a:t>Thematic</a:t>
              </a:r>
              <a:br>
                <a:rPr lang="en-US" dirty="0" smtClean="0">
                  <a:solidFill>
                    <a:srgbClr val="000000"/>
                  </a:solidFill>
                </a:rPr>
              </a:br>
              <a:r>
                <a:rPr lang="en-US" dirty="0" smtClean="0">
                  <a:solidFill>
                    <a:srgbClr val="000000"/>
                  </a:solidFill>
                </a:rPr>
                <a:t>service</a:t>
              </a:r>
              <a:br>
                <a:rPr lang="en-US" dirty="0" smtClean="0">
                  <a:solidFill>
                    <a:srgbClr val="000000"/>
                  </a:solidFill>
                </a:rPr>
              </a:br>
              <a:r>
                <a:rPr lang="en-US" dirty="0" smtClean="0">
                  <a:solidFill>
                    <a:srgbClr val="000000"/>
                  </a:solidFill>
                </a:rPr>
                <a:t>(CC)</a:t>
              </a:r>
              <a:endParaRPr lang="en-US" dirty="0">
                <a:solidFill>
                  <a:srgbClr val="000000"/>
                </a:solidFill>
              </a:endParaRPr>
            </a:p>
          </p:txBody>
        </p:sp>
      </p:grpSp>
      <p:sp>
        <p:nvSpPr>
          <p:cNvPr id="23" name="Rectangle 22"/>
          <p:cNvSpPr/>
          <p:nvPr/>
        </p:nvSpPr>
        <p:spPr>
          <a:xfrm>
            <a:off x="4182066" y="1486525"/>
            <a:ext cx="826218" cy="923330"/>
          </a:xfrm>
          <a:prstGeom prst="rect">
            <a:avLst/>
          </a:prstGeom>
        </p:spPr>
        <p:txBody>
          <a:bodyPr wrap="none">
            <a:spAutoFit/>
          </a:bodyPr>
          <a:lstStyle/>
          <a:p>
            <a:pPr algn="ctr"/>
            <a:r>
              <a:rPr lang="en-US" dirty="0" smtClean="0">
                <a:solidFill>
                  <a:srgbClr val="000000"/>
                </a:solidFill>
              </a:rPr>
              <a:t>French</a:t>
            </a:r>
            <a:br>
              <a:rPr lang="en-US" dirty="0" smtClean="0">
                <a:solidFill>
                  <a:srgbClr val="000000"/>
                </a:solidFill>
              </a:rPr>
            </a:br>
            <a:r>
              <a:rPr lang="en-US" dirty="0" smtClean="0">
                <a:solidFill>
                  <a:srgbClr val="000000"/>
                </a:solidFill>
              </a:rPr>
              <a:t>nat.</a:t>
            </a:r>
            <a:br>
              <a:rPr lang="en-US" dirty="0" smtClean="0">
                <a:solidFill>
                  <a:srgbClr val="000000"/>
                </a:solidFill>
              </a:rPr>
            </a:br>
            <a:r>
              <a:rPr lang="en-US" dirty="0" smtClean="0">
                <a:solidFill>
                  <a:srgbClr val="000000"/>
                </a:solidFill>
              </a:rPr>
              <a:t>VO</a:t>
            </a:r>
            <a:endParaRPr lang="en-US" dirty="0">
              <a:solidFill>
                <a:srgbClr val="000000"/>
              </a:solidFill>
            </a:endParaRPr>
          </a:p>
        </p:txBody>
      </p:sp>
    </p:spTree>
    <p:extLst>
      <p:ext uri="{BB962C8B-B14F-4D97-AF65-F5344CB8AC3E}">
        <p14:creationId xmlns:p14="http://schemas.microsoft.com/office/powerpoint/2010/main" val="2932285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p:bldP spid="11" grpId="0" animBg="1"/>
      <p:bldP spid="14"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HTC infrastructure use</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graphicFrame>
        <p:nvGraphicFramePr>
          <p:cNvPr id="5" name="Grafico 1"/>
          <p:cNvGraphicFramePr>
            <a:graphicFrameLocks/>
          </p:cNvGraphicFramePr>
          <p:nvPr>
            <p:extLst>
              <p:ext uri="{D42A27DB-BD31-4B8C-83A1-F6EECF244321}">
                <p14:modId xmlns:p14="http://schemas.microsoft.com/office/powerpoint/2010/main" val="587897352"/>
              </p:ext>
            </p:extLst>
          </p:nvPr>
        </p:nvGraphicFramePr>
        <p:xfrm>
          <a:off x="323528" y="1412776"/>
          <a:ext cx="835292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34045" y="4161274"/>
            <a:ext cx="1546467" cy="707886"/>
          </a:xfrm>
          <a:prstGeom prst="rect">
            <a:avLst/>
          </a:prstGeom>
          <a:noFill/>
        </p:spPr>
        <p:txBody>
          <a:bodyPr wrap="none" rtlCol="0">
            <a:spAutoFit/>
          </a:bodyPr>
          <a:lstStyle/>
          <a:p>
            <a:r>
              <a:rPr lang="en-US" sz="2000" b="1" dirty="0" smtClean="0">
                <a:solidFill>
                  <a:srgbClr val="0000FF"/>
                </a:solidFill>
              </a:rPr>
              <a:t>Incl. physical</a:t>
            </a:r>
            <a:br>
              <a:rPr lang="en-US" sz="2000" b="1" dirty="0" smtClean="0">
                <a:solidFill>
                  <a:srgbClr val="0000FF"/>
                </a:solidFill>
              </a:rPr>
            </a:br>
            <a:r>
              <a:rPr lang="en-US" sz="2000" b="1" dirty="0" smtClean="0">
                <a:solidFill>
                  <a:srgbClr val="0000FF"/>
                </a:solidFill>
              </a:rPr>
              <a:t>sciences</a:t>
            </a:r>
            <a:endParaRPr lang="en-US" sz="2000" b="1" dirty="0">
              <a:solidFill>
                <a:srgbClr val="0000FF"/>
              </a:solidFill>
            </a:endParaRPr>
          </a:p>
        </p:txBody>
      </p:sp>
      <p:sp>
        <p:nvSpPr>
          <p:cNvPr id="7" name="Right Arrow 6"/>
          <p:cNvSpPr/>
          <p:nvPr/>
        </p:nvSpPr>
        <p:spPr>
          <a:xfrm rot="13356366">
            <a:off x="7443144" y="3953121"/>
            <a:ext cx="370560" cy="330129"/>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684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2"/>
          <p:cNvGraphicFramePr>
            <a:graphicFrameLocks/>
          </p:cNvGraphicFramePr>
          <p:nvPr>
            <p:extLst>
              <p:ext uri="{D42A27DB-BD31-4B8C-83A1-F6EECF244321}">
                <p14:modId xmlns:p14="http://schemas.microsoft.com/office/powerpoint/2010/main" val="1368804401"/>
              </p:ext>
            </p:extLst>
          </p:nvPr>
        </p:nvGraphicFramePr>
        <p:xfrm>
          <a:off x="179512" y="1628800"/>
          <a:ext cx="9361039"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HTC infrastructure use</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6" name="TextBox 5"/>
          <p:cNvSpPr txBox="1"/>
          <p:nvPr/>
        </p:nvSpPr>
        <p:spPr>
          <a:xfrm>
            <a:off x="827584" y="1052736"/>
            <a:ext cx="3365024" cy="400110"/>
          </a:xfrm>
          <a:prstGeom prst="rect">
            <a:avLst/>
          </a:prstGeom>
          <a:noFill/>
        </p:spPr>
        <p:txBody>
          <a:bodyPr wrap="none" rtlCol="0">
            <a:spAutoFit/>
          </a:bodyPr>
          <a:lstStyle/>
          <a:p>
            <a:r>
              <a:rPr lang="en-US" sz="2000" b="1" dirty="0" smtClean="0">
                <a:solidFill>
                  <a:srgbClr val="0000FF"/>
                </a:solidFill>
              </a:rPr>
              <a:t>Step down with 2 magnitudes</a:t>
            </a:r>
            <a:endParaRPr lang="en-US" sz="2000" b="1" dirty="0">
              <a:solidFill>
                <a:srgbClr val="0000FF"/>
              </a:solidFill>
            </a:endParaRPr>
          </a:p>
        </p:txBody>
      </p:sp>
      <p:sp>
        <p:nvSpPr>
          <p:cNvPr id="7" name="Right Arrow 6"/>
          <p:cNvSpPr/>
          <p:nvPr/>
        </p:nvSpPr>
        <p:spPr>
          <a:xfrm rot="8139633">
            <a:off x="530144" y="1351245"/>
            <a:ext cx="370560" cy="330129"/>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956376" y="5149641"/>
            <a:ext cx="1062811" cy="1015663"/>
          </a:xfrm>
          <a:prstGeom prst="rect">
            <a:avLst/>
          </a:prstGeom>
          <a:noFill/>
        </p:spPr>
        <p:txBody>
          <a:bodyPr wrap="none" rtlCol="0">
            <a:spAutoFit/>
          </a:bodyPr>
          <a:lstStyle/>
          <a:p>
            <a:r>
              <a:rPr lang="en-US" sz="2000" b="1" dirty="0" smtClean="0">
                <a:solidFill>
                  <a:srgbClr val="0000FF"/>
                </a:solidFill>
              </a:rPr>
              <a:t>Without</a:t>
            </a:r>
            <a:br>
              <a:rPr lang="en-US" sz="2000" b="1" dirty="0" smtClean="0">
                <a:solidFill>
                  <a:srgbClr val="0000FF"/>
                </a:solidFill>
              </a:rPr>
            </a:br>
            <a:r>
              <a:rPr lang="en-US" sz="2000" b="1" dirty="0" smtClean="0">
                <a:solidFill>
                  <a:srgbClr val="0000FF"/>
                </a:solidFill>
              </a:rPr>
              <a:t>physical</a:t>
            </a:r>
            <a:br>
              <a:rPr lang="en-US" sz="2000" b="1" dirty="0" smtClean="0">
                <a:solidFill>
                  <a:srgbClr val="0000FF"/>
                </a:solidFill>
              </a:rPr>
            </a:br>
            <a:r>
              <a:rPr lang="en-US" sz="2000" b="1" dirty="0" smtClean="0">
                <a:solidFill>
                  <a:srgbClr val="0000FF"/>
                </a:solidFill>
              </a:rPr>
              <a:t>sciences</a:t>
            </a:r>
            <a:endParaRPr lang="en-US" sz="2000" b="1" dirty="0">
              <a:solidFill>
                <a:srgbClr val="0000FF"/>
              </a:solidFill>
            </a:endParaRPr>
          </a:p>
        </p:txBody>
      </p:sp>
      <p:sp>
        <p:nvSpPr>
          <p:cNvPr id="10" name="Right Arrow 9"/>
          <p:cNvSpPr/>
          <p:nvPr/>
        </p:nvSpPr>
        <p:spPr>
          <a:xfrm rot="14216673">
            <a:off x="8109746" y="4815954"/>
            <a:ext cx="567562" cy="330129"/>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76056" y="1988840"/>
            <a:ext cx="3537121" cy="523220"/>
          </a:xfrm>
          <a:prstGeom prst="rect">
            <a:avLst/>
          </a:prstGeom>
          <a:solidFill>
            <a:schemeClr val="bg1"/>
          </a:solidFill>
        </p:spPr>
        <p:txBody>
          <a:bodyPr wrap="none" rtlCol="0">
            <a:spAutoFit/>
          </a:bodyPr>
          <a:lstStyle/>
          <a:p>
            <a:r>
              <a:rPr lang="en-US" sz="2800" b="1" dirty="0" smtClean="0">
                <a:solidFill>
                  <a:srgbClr val="0000FF"/>
                </a:solidFill>
              </a:rPr>
              <a:t>Use is shifting to cloud</a:t>
            </a:r>
            <a:endParaRPr lang="en-US" sz="2800" b="1" dirty="0">
              <a:solidFill>
                <a:srgbClr val="0000FF"/>
              </a:solidFill>
            </a:endParaRPr>
          </a:p>
        </p:txBody>
      </p:sp>
      <p:sp>
        <p:nvSpPr>
          <p:cNvPr id="12" name="Right Arrow 11"/>
          <p:cNvSpPr/>
          <p:nvPr/>
        </p:nvSpPr>
        <p:spPr>
          <a:xfrm rot="8873134">
            <a:off x="3891291" y="2488788"/>
            <a:ext cx="1296144" cy="7920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052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dirty="0" smtClean="0"/>
              <a:t>Users</a:t>
            </a:r>
            <a:endParaRPr lang="en-US" dirty="0"/>
          </a:p>
        </p:txBody>
      </p:sp>
      <p:sp>
        <p:nvSpPr>
          <p:cNvPr id="3" name="Content Placeholder 2"/>
          <p:cNvSpPr>
            <a:spLocks noGrp="1"/>
          </p:cNvSpPr>
          <p:nvPr>
            <p:ph sz="half" idx="2"/>
          </p:nvPr>
        </p:nvSpPr>
        <p:spPr>
          <a:xfrm>
            <a:off x="1259632" y="836712"/>
            <a:ext cx="7488832" cy="576064"/>
          </a:xfrm>
        </p:spPr>
        <p:txBody>
          <a:bodyPr>
            <a:normAutofit fontScale="85000" lnSpcReduction="10000"/>
          </a:bodyPr>
          <a:lstStyle/>
          <a:p>
            <a:pPr marL="0" lvl="1" indent="0">
              <a:buNone/>
            </a:pPr>
            <a:r>
              <a:rPr lang="en-US" dirty="0" smtClean="0"/>
              <a:t>+</a:t>
            </a:r>
            <a:r>
              <a:rPr lang="en-US" dirty="0"/>
              <a:t>30% during EGI-</a:t>
            </a:r>
            <a:r>
              <a:rPr lang="en-US" dirty="0" smtClean="0"/>
              <a:t>Engage. Stats </a:t>
            </a:r>
            <a:r>
              <a:rPr lang="en-US" u="sng" dirty="0" smtClean="0"/>
              <a:t>about personal certificate users</a:t>
            </a:r>
            <a:r>
              <a:rPr lang="en-US" dirty="0" smtClean="0"/>
              <a:t>: </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graphicFrame>
        <p:nvGraphicFramePr>
          <p:cNvPr id="8" name="Grafico 2"/>
          <p:cNvGraphicFramePr>
            <a:graphicFrameLocks/>
          </p:cNvGraphicFramePr>
          <p:nvPr>
            <p:extLst>
              <p:ext uri="{D42A27DB-BD31-4B8C-83A1-F6EECF244321}">
                <p14:modId xmlns:p14="http://schemas.microsoft.com/office/powerpoint/2010/main" val="4169613099"/>
              </p:ext>
            </p:extLst>
          </p:nvPr>
        </p:nvGraphicFramePr>
        <p:xfrm>
          <a:off x="179512" y="1556792"/>
          <a:ext cx="8964488" cy="3349352"/>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13619829">
            <a:off x="4164973" y="4339233"/>
            <a:ext cx="1296144" cy="7920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07904" y="5272172"/>
            <a:ext cx="5409829" cy="677108"/>
          </a:xfrm>
          <a:prstGeom prst="rect">
            <a:avLst/>
          </a:prstGeom>
          <a:noFill/>
        </p:spPr>
        <p:txBody>
          <a:bodyPr wrap="none" rtlCol="0">
            <a:spAutoFit/>
          </a:bodyPr>
          <a:lstStyle/>
          <a:p>
            <a:pPr algn="r"/>
            <a:r>
              <a:rPr lang="en-US" sz="2000" b="1" dirty="0" smtClean="0">
                <a:solidFill>
                  <a:srgbClr val="0000FF"/>
                </a:solidFill>
              </a:rPr>
              <a:t>Increasing cloud </a:t>
            </a:r>
            <a:r>
              <a:rPr lang="en-US" sz="2000" b="1" dirty="0" err="1" smtClean="0">
                <a:solidFill>
                  <a:srgbClr val="0000FF"/>
                </a:solidFill>
              </a:rPr>
              <a:t>CPUh</a:t>
            </a:r>
            <a:r>
              <a:rPr lang="en-US" sz="2000" b="1" dirty="0" smtClean="0">
                <a:solidFill>
                  <a:srgbClr val="0000FF"/>
                </a:solidFill>
              </a:rPr>
              <a:t> </a:t>
            </a:r>
            <a:r>
              <a:rPr lang="en-US" sz="2000" b="1" dirty="0" smtClean="0">
                <a:solidFill>
                  <a:srgbClr val="0000FF"/>
                </a:solidFill>
                <a:sym typeface="Wingdings"/>
              </a:rPr>
              <a:t> </a:t>
            </a:r>
            <a:r>
              <a:rPr lang="en-US" sz="2000" b="1" dirty="0" smtClean="0">
                <a:solidFill>
                  <a:srgbClr val="0000FF"/>
                </a:solidFill>
              </a:rPr>
              <a:t>Thematic service access </a:t>
            </a:r>
            <a:br>
              <a:rPr lang="en-US" sz="2000" b="1" dirty="0" smtClean="0">
                <a:solidFill>
                  <a:srgbClr val="0000FF"/>
                </a:solidFill>
              </a:rPr>
            </a:br>
            <a:r>
              <a:rPr lang="en-US" b="1" dirty="0" smtClean="0">
                <a:solidFill>
                  <a:srgbClr val="0000FF"/>
                </a:solidFill>
              </a:rPr>
              <a:t>(robot certificates and </a:t>
            </a:r>
            <a:r>
              <a:rPr lang="en-US" b="1" dirty="0" err="1" smtClean="0">
                <a:solidFill>
                  <a:srgbClr val="0000FF"/>
                </a:solidFill>
              </a:rPr>
              <a:t>CheckIn</a:t>
            </a:r>
            <a:r>
              <a:rPr lang="en-US" b="1" dirty="0" smtClean="0">
                <a:solidFill>
                  <a:srgbClr val="0000FF"/>
                </a:solidFill>
              </a:rPr>
              <a:t>)</a:t>
            </a:r>
            <a:endParaRPr lang="en-US" b="1" dirty="0">
              <a:solidFill>
                <a:srgbClr val="0000FF"/>
              </a:solidFill>
            </a:endParaRPr>
          </a:p>
        </p:txBody>
      </p:sp>
      <p:sp>
        <p:nvSpPr>
          <p:cNvPr id="12" name="TextBox 11"/>
          <p:cNvSpPr txBox="1"/>
          <p:nvPr/>
        </p:nvSpPr>
        <p:spPr>
          <a:xfrm>
            <a:off x="3547205" y="1588730"/>
            <a:ext cx="1980029" cy="400110"/>
          </a:xfrm>
          <a:prstGeom prst="rect">
            <a:avLst/>
          </a:prstGeom>
          <a:noFill/>
        </p:spPr>
        <p:txBody>
          <a:bodyPr wrap="none" rtlCol="0">
            <a:spAutoFit/>
          </a:bodyPr>
          <a:lstStyle/>
          <a:p>
            <a:pPr algn="r"/>
            <a:r>
              <a:rPr lang="en-US" sz="2000" b="1" dirty="0" smtClean="0">
                <a:solidFill>
                  <a:schemeClr val="accent1"/>
                </a:solidFill>
              </a:rPr>
              <a:t>Physical sciences</a:t>
            </a:r>
            <a:endParaRPr lang="en-US" b="1" dirty="0">
              <a:solidFill>
                <a:schemeClr val="accent1"/>
              </a:solidFill>
            </a:endParaRPr>
          </a:p>
        </p:txBody>
      </p:sp>
    </p:spTree>
    <p:extLst>
      <p:ext uri="{BB962C8B-B14F-4D97-AF65-F5344CB8AC3E}">
        <p14:creationId xmlns:p14="http://schemas.microsoft.com/office/powerpoint/2010/main" val="7434033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Communities</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5" name="Content Placeholder 4"/>
          <p:cNvSpPr txBox="1">
            <a:spLocks noGrp="1"/>
          </p:cNvSpPr>
          <p:nvPr>
            <p:ph sz="half" idx="2"/>
          </p:nvPr>
        </p:nvSpPr>
        <p:spPr>
          <a:xfrm>
            <a:off x="35496" y="1341439"/>
            <a:ext cx="8856984" cy="3046988"/>
          </a:xfrm>
          <a:prstGeom prst="rect">
            <a:avLst/>
          </a:prstGeom>
          <a:noFill/>
        </p:spPr>
        <p:txBody>
          <a:bodyPr wrap="square" rtlCol="0">
            <a:spAutoFit/>
          </a:bodyPr>
          <a:lstStyle/>
          <a:p>
            <a:r>
              <a:rPr lang="en-US" sz="2400" dirty="0" smtClean="0"/>
              <a:t>See community flash talks after me:</a:t>
            </a:r>
          </a:p>
          <a:p>
            <a:pPr lvl="1"/>
            <a:r>
              <a:rPr lang="en-US" b="1" dirty="0" err="1" smtClean="0"/>
              <a:t>WeNMR</a:t>
            </a:r>
            <a:r>
              <a:rPr lang="en-US" b="1" dirty="0"/>
              <a:t>/</a:t>
            </a:r>
            <a:r>
              <a:rPr lang="en-US" b="1" dirty="0" err="1" smtClean="0"/>
              <a:t>MoBRAIN</a:t>
            </a:r>
            <a:r>
              <a:rPr lang="en-US" b="1" dirty="0" smtClean="0"/>
              <a:t> CC</a:t>
            </a:r>
            <a:r>
              <a:rPr lang="en-US" dirty="0" smtClean="0"/>
              <a:t>: Community of practice, in production before EGI-Engage</a:t>
            </a:r>
            <a:endParaRPr lang="en-US" dirty="0"/>
          </a:p>
          <a:p>
            <a:pPr lvl="1"/>
            <a:r>
              <a:rPr lang="en-US" b="1" dirty="0" smtClean="0"/>
              <a:t>ELIXIR CC</a:t>
            </a:r>
            <a:r>
              <a:rPr lang="en-US" dirty="0" smtClean="0"/>
              <a:t>: Prospective user of federation services</a:t>
            </a:r>
            <a:endParaRPr lang="en-US" dirty="0"/>
          </a:p>
          <a:p>
            <a:pPr lvl="1"/>
            <a:r>
              <a:rPr lang="en-US" b="1" dirty="0" smtClean="0"/>
              <a:t>ICOS (new community)</a:t>
            </a:r>
            <a:r>
              <a:rPr lang="en-US" dirty="0" smtClean="0"/>
              <a:t>: EGI-EUDAT integration</a:t>
            </a:r>
            <a:endParaRPr lang="en-US" dirty="0"/>
          </a:p>
          <a:p>
            <a:pPr lvl="1"/>
            <a:r>
              <a:rPr lang="en-US" b="1" dirty="0" smtClean="0"/>
              <a:t>LHC</a:t>
            </a:r>
            <a:r>
              <a:rPr lang="en-US" dirty="0" smtClean="0"/>
              <a:t>: Established user of EGI federation services</a:t>
            </a:r>
          </a:p>
          <a:p>
            <a:endParaRPr lang="en-US" sz="2400" dirty="0" err="1" smtClean="0"/>
          </a:p>
        </p:txBody>
      </p:sp>
    </p:spTree>
    <p:extLst>
      <p:ext uri="{BB962C8B-B14F-4D97-AF65-F5344CB8AC3E}">
        <p14:creationId xmlns:p14="http://schemas.microsoft.com/office/powerpoint/2010/main" val="18243934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Use of Resources </a:t>
            </a:r>
            <a:br>
              <a:rPr lang="en-US" dirty="0" smtClean="0"/>
            </a:br>
            <a:r>
              <a:rPr lang="en-US" dirty="0" smtClean="0"/>
              <a:t>and Issues</a:t>
            </a:r>
            <a:endParaRPr lang="en-US" dirty="0"/>
          </a:p>
        </p:txBody>
      </p:sp>
    </p:spTree>
    <p:extLst>
      <p:ext uri="{BB962C8B-B14F-4D97-AF65-F5344CB8AC3E}">
        <p14:creationId xmlns:p14="http://schemas.microsoft.com/office/powerpoint/2010/main" val="42144643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analysis</a:t>
            </a:r>
            <a:endParaRPr lang="en-US" dirty="0"/>
          </a:p>
        </p:txBody>
      </p:sp>
      <p:sp>
        <p:nvSpPr>
          <p:cNvPr id="3" name="Content Placeholder 2"/>
          <p:cNvSpPr>
            <a:spLocks noGrp="1"/>
          </p:cNvSpPr>
          <p:nvPr>
            <p:ph sz="half" idx="2"/>
          </p:nvPr>
        </p:nvSpPr>
        <p:spPr/>
        <p:txBody>
          <a:bodyPr/>
          <a:lstStyle/>
          <a:p>
            <a:r>
              <a:rPr lang="en-US" dirty="0" smtClean="0"/>
              <a:t>To be completed when data is </a:t>
            </a:r>
            <a:r>
              <a:rPr lang="en-US" dirty="0" err="1" smtClean="0"/>
              <a:t>finalised</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2853074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39219298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WP Overview</a:t>
            </a:r>
            <a:endParaRPr lang="en-US" dirty="0"/>
          </a:p>
        </p:txBody>
      </p:sp>
    </p:spTree>
    <p:extLst>
      <p:ext uri="{BB962C8B-B14F-4D97-AF65-F5344CB8AC3E}">
        <p14:creationId xmlns:p14="http://schemas.microsoft.com/office/powerpoint/2010/main" val="42222757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half" idx="2"/>
          </p:nvPr>
        </p:nvSpPr>
        <p:spPr/>
        <p:txBody>
          <a:bodyPr>
            <a:normAutofit/>
          </a:bodyPr>
          <a:lstStyle/>
          <a:p>
            <a:r>
              <a:rPr lang="en-GB" sz="1600" b="1" dirty="0"/>
              <a:t>Objective 1 (O1): </a:t>
            </a:r>
            <a:r>
              <a:rPr lang="en-GB" sz="1600" b="1" dirty="0" smtClean="0"/>
              <a:t>The </a:t>
            </a:r>
            <a:r>
              <a:rPr lang="en-GB" sz="1600" b="1" dirty="0"/>
              <a:t>continued coordination of the EGI </a:t>
            </a:r>
            <a:r>
              <a:rPr lang="en-GB" sz="1600" b="1" dirty="0" smtClean="0"/>
              <a:t>Community.</a:t>
            </a:r>
            <a:endParaRPr lang="en-GB" sz="1600" b="1" dirty="0"/>
          </a:p>
          <a:p>
            <a:pPr lvl="1"/>
            <a:r>
              <a:rPr lang="en-GB" sz="1200" dirty="0" smtClean="0"/>
              <a:t>CRM process that spans from opportunity identification to operational support</a:t>
            </a:r>
          </a:p>
          <a:p>
            <a:pPr lvl="1"/>
            <a:r>
              <a:rPr lang="en-GB" sz="1200" dirty="0" smtClean="0"/>
              <a:t>Support 40 communities – 8 CCs and 32 new communities</a:t>
            </a:r>
          </a:p>
          <a:p>
            <a:pPr lvl="1"/>
            <a:r>
              <a:rPr lang="en-GB" sz="1200" dirty="0" smtClean="0"/>
              <a:t>Established a new workshop format (Design Your E-infrastructure)</a:t>
            </a:r>
            <a:endParaRPr lang="en-GB" sz="1600" dirty="0"/>
          </a:p>
          <a:p>
            <a:r>
              <a:rPr lang="en-GB" sz="1600" b="1" dirty="0" smtClean="0"/>
              <a:t>Objective </a:t>
            </a:r>
            <a:r>
              <a:rPr lang="en-GB" sz="1600" b="1" dirty="0"/>
              <a:t>5 (O5): </a:t>
            </a:r>
            <a:r>
              <a:rPr lang="en-GB" sz="1600" b="1" dirty="0" smtClean="0"/>
              <a:t>Promotion </a:t>
            </a:r>
            <a:r>
              <a:rPr lang="en-GB" sz="1600" b="1" dirty="0"/>
              <a:t>the adoption </a:t>
            </a:r>
            <a:r>
              <a:rPr lang="en-GB" sz="1600" b="1" dirty="0" smtClean="0"/>
              <a:t>and extension of </a:t>
            </a:r>
            <a:r>
              <a:rPr lang="en-GB" sz="1600" b="1" dirty="0"/>
              <a:t>the current EGI </a:t>
            </a:r>
            <a:r>
              <a:rPr lang="en-GB" sz="1600" b="1" dirty="0" smtClean="0"/>
              <a:t>services</a:t>
            </a:r>
            <a:endParaRPr lang="en-GB" sz="800" dirty="0"/>
          </a:p>
          <a:p>
            <a:pPr lvl="1"/>
            <a:r>
              <a:rPr lang="en-GB" sz="1200" dirty="0" smtClean="0"/>
              <a:t>42 training events; 130+ CC events</a:t>
            </a:r>
          </a:p>
          <a:p>
            <a:pPr lvl="1"/>
            <a:r>
              <a:rPr lang="en-GB" sz="1200" dirty="0" smtClean="0"/>
              <a:t>Uptake of cloud (by 24 communities); HTC (by 3 communities); Online storage (by 4 communities); AAI and operation tools (by 4 communities)</a:t>
            </a:r>
            <a:endParaRPr lang="en-GB" sz="1200" dirty="0"/>
          </a:p>
          <a:p>
            <a:pPr lvl="1"/>
            <a:r>
              <a:rPr lang="en-GB" sz="1200" dirty="0"/>
              <a:t>Services are secured with SLAs to 11 </a:t>
            </a:r>
            <a:r>
              <a:rPr lang="en-GB" sz="1200" dirty="0" smtClean="0"/>
              <a:t>communities</a:t>
            </a:r>
          </a:p>
          <a:p>
            <a:pPr lvl="1"/>
            <a:r>
              <a:rPr lang="en-GB" sz="1200" dirty="0" smtClean="0"/>
              <a:t>Established and opened the Applications On Demand service</a:t>
            </a:r>
          </a:p>
          <a:p>
            <a:pPr lvl="1"/>
            <a:endParaRPr lang="en-GB" sz="1600" dirty="0"/>
          </a:p>
          <a:p>
            <a:endParaRPr lang="en-GB" sz="1600"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5" name="Content Placeholder 2"/>
          <p:cNvSpPr txBox="1">
            <a:spLocks/>
          </p:cNvSpPr>
          <p:nvPr/>
        </p:nvSpPr>
        <p:spPr>
          <a:xfrm>
            <a:off x="467544" y="4077072"/>
            <a:ext cx="8424936" cy="23042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smtClean="0"/>
              <a:t>All this was funded in the project with 6 FTE</a:t>
            </a:r>
          </a:p>
          <a:p>
            <a:pPr marL="0" indent="0" algn="just">
              <a:buFont typeface="Arial" panose="020B0604020202020204" pitchFamily="34" charset="0"/>
              <a:buNone/>
            </a:pPr>
            <a:r>
              <a:rPr lang="en-GB" dirty="0" smtClean="0">
                <a:solidFill>
                  <a:srgbClr val="0066B0"/>
                </a:solidFill>
              </a:rPr>
              <a:t>The real achievement was bringing together 100+ experts to deliver tangible results: </a:t>
            </a:r>
          </a:p>
          <a:p>
            <a:pPr marL="0" indent="0" algn="ctr">
              <a:buFont typeface="Arial" panose="020B0604020202020204" pitchFamily="34" charset="0"/>
              <a:buNone/>
            </a:pPr>
            <a:r>
              <a:rPr lang="en-GB" sz="3200" dirty="0" smtClean="0">
                <a:solidFill>
                  <a:srgbClr val="0066B0"/>
                </a:solidFill>
                <a:sym typeface="Wingdings"/>
              </a:rPr>
              <a:t>Knowledge commons</a:t>
            </a:r>
            <a:endParaRPr lang="en-GB" sz="3200" dirty="0" smtClean="0">
              <a:solidFill>
                <a:srgbClr val="0066B0"/>
              </a:solidFill>
            </a:endParaRPr>
          </a:p>
        </p:txBody>
      </p:sp>
    </p:spTree>
    <p:extLst>
      <p:ext uri="{BB962C8B-B14F-4D97-AF65-F5344CB8AC3E}">
        <p14:creationId xmlns:p14="http://schemas.microsoft.com/office/powerpoint/2010/main" val="12595521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exploitable results</a:t>
            </a:r>
            <a:endParaRPr lang="en-GB"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41695277"/>
              </p:ext>
            </p:extLst>
          </p:nvPr>
        </p:nvGraphicFramePr>
        <p:xfrm>
          <a:off x="395536" y="2276872"/>
          <a:ext cx="8208912" cy="2073000"/>
        </p:xfrm>
        <a:graphic>
          <a:graphicData uri="http://schemas.openxmlformats.org/drawingml/2006/table">
            <a:tbl>
              <a:tblPr firstRow="1" firstCol="1">
                <a:tableStyleId>{5C22544A-7EE6-4342-B048-85BDC9FD1C3A}</a:tableStyleId>
              </a:tblPr>
              <a:tblGrid>
                <a:gridCol w="2054435"/>
                <a:gridCol w="6154477"/>
              </a:tblGrid>
              <a:tr h="360040">
                <a:tc>
                  <a:txBody>
                    <a:bodyPr/>
                    <a:lstStyle/>
                    <a:p>
                      <a:pPr>
                        <a:lnSpc>
                          <a:spcPct val="115000"/>
                        </a:lnSpc>
                        <a:spcAft>
                          <a:spcPts val="0"/>
                        </a:spcAft>
                      </a:pPr>
                      <a:r>
                        <a:rPr lang="en-GB" sz="1600" dirty="0">
                          <a:effectLst/>
                        </a:rPr>
                        <a:t>KER name</a:t>
                      </a:r>
                      <a:endParaRPr lang="en-GB" sz="1600" dirty="0">
                        <a:effectLst/>
                        <a:latin typeface="Calibri"/>
                        <a:ea typeface="Calibri"/>
                        <a:cs typeface="Times New Roman"/>
                      </a:endParaRPr>
                    </a:p>
                  </a:txBody>
                  <a:tcPr marL="28750" marR="28750" marT="0" marB="0"/>
                </a:tc>
                <a:tc>
                  <a:txBody>
                    <a:bodyPr/>
                    <a:lstStyle/>
                    <a:p>
                      <a:pPr>
                        <a:lnSpc>
                          <a:spcPct val="115000"/>
                        </a:lnSpc>
                        <a:spcAft>
                          <a:spcPts val="0"/>
                        </a:spcAft>
                        <a:tabLst>
                          <a:tab pos="1092200" algn="l"/>
                        </a:tabLst>
                      </a:pPr>
                      <a:r>
                        <a:rPr lang="en-GB" sz="1600" dirty="0">
                          <a:effectLst/>
                        </a:rPr>
                        <a:t>Description	</a:t>
                      </a:r>
                      <a:endParaRPr lang="en-GB" sz="1600" dirty="0">
                        <a:effectLst/>
                        <a:latin typeface="Calibri"/>
                        <a:ea typeface="Calibri"/>
                        <a:cs typeface="Times New Roman"/>
                      </a:endParaRPr>
                    </a:p>
                  </a:txBody>
                  <a:tcPr marL="28750" marR="28750" marT="0" marB="0"/>
                </a:tc>
              </a:tr>
              <a:tr h="31088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Software and services</a:t>
                      </a:r>
                      <a:endParaRPr lang="en-GB" sz="1600" dirty="0" smtClean="0">
                        <a:effectLst/>
                        <a:latin typeface="+mn-lt"/>
                        <a:ea typeface="Calibri"/>
                        <a:cs typeface="Times New Roman"/>
                      </a:endParaRPr>
                    </a:p>
                  </a:txBody>
                  <a:tcPr marL="28750" marR="28750" marT="0" marB="0">
                    <a:solidFill>
                      <a:schemeClr val="accent1">
                        <a:lumMod val="75000"/>
                      </a:schemeClr>
                    </a:solidFill>
                  </a:tcPr>
                </a:tc>
                <a:tc hMerge="1">
                  <a:txBody>
                    <a:bodyPr/>
                    <a:lstStyle/>
                    <a:p>
                      <a:pPr>
                        <a:lnSpc>
                          <a:spcPct val="115000"/>
                        </a:lnSpc>
                        <a:spcAft>
                          <a:spcPts val="0"/>
                        </a:spcAft>
                      </a:pPr>
                      <a:endParaRPr lang="en-GB" sz="1600" dirty="0">
                        <a:effectLst/>
                        <a:latin typeface="Calibri"/>
                        <a:ea typeface="Calibri"/>
                        <a:cs typeface="Times New Roman"/>
                      </a:endParaRPr>
                    </a:p>
                  </a:txBody>
                  <a:tcPr marL="28750" marR="28750" marT="0" marB="0"/>
                </a:tc>
              </a:tr>
              <a:tr h="990617">
                <a:tc>
                  <a:txBody>
                    <a:bodyPr/>
                    <a:lstStyle/>
                    <a:p>
                      <a:pPr>
                        <a:lnSpc>
                          <a:spcPct val="115000"/>
                        </a:lnSpc>
                        <a:spcAft>
                          <a:spcPts val="0"/>
                        </a:spcAft>
                      </a:pPr>
                      <a:r>
                        <a:rPr lang="en-GB" sz="1600" dirty="0" smtClean="0">
                          <a:effectLst/>
                        </a:rPr>
                        <a:t>Thematic services integrated</a:t>
                      </a:r>
                      <a:endParaRPr lang="en-GB" sz="1600" dirty="0">
                        <a:effectLst/>
                      </a:endParaRPr>
                    </a:p>
                  </a:txBody>
                  <a:tcPr marL="28750" marR="28750" marT="0" marB="0"/>
                </a:tc>
                <a:tc>
                  <a:txBody>
                    <a:bodyPr/>
                    <a:lstStyle/>
                    <a:p>
                      <a:pPr>
                        <a:lnSpc>
                          <a:spcPct val="115000"/>
                        </a:lnSpc>
                        <a:spcAft>
                          <a:spcPts val="0"/>
                        </a:spcAft>
                      </a:pPr>
                      <a:r>
                        <a:rPr lang="en-GB" sz="1600" dirty="0" smtClean="0">
                          <a:effectLst/>
                        </a:rPr>
                        <a:t>Integrated scientific applications with EGI’s e-Infrastructure services;</a:t>
                      </a:r>
                    </a:p>
                    <a:p>
                      <a:pPr>
                        <a:lnSpc>
                          <a:spcPct val="115000"/>
                        </a:lnSpc>
                        <a:spcAft>
                          <a:spcPts val="0"/>
                        </a:spcAft>
                      </a:pPr>
                      <a:r>
                        <a:rPr lang="en-GB" sz="1600" dirty="0" smtClean="0">
                          <a:effectLst/>
                        </a:rPr>
                        <a:t>Co-designed and co-developed services for sustainable, structured scientific communities;</a:t>
                      </a:r>
                    </a:p>
                    <a:p>
                      <a:pPr>
                        <a:lnSpc>
                          <a:spcPct val="115000"/>
                        </a:lnSpc>
                        <a:spcAft>
                          <a:spcPts val="0"/>
                        </a:spcAft>
                      </a:pPr>
                      <a:r>
                        <a:rPr lang="en-GB" sz="1600" dirty="0" smtClean="0">
                          <a:effectLst/>
                        </a:rPr>
                        <a:t>Promotion and support of the uptake of new services within scientific communities;</a:t>
                      </a:r>
                      <a:endParaRPr lang="en-GB" sz="1600" dirty="0">
                        <a:effectLst/>
                      </a:endParaRPr>
                    </a:p>
                  </a:txBody>
                  <a:tcPr marL="28750" marR="28750" marT="0" marB="0"/>
                </a:tc>
              </a:tr>
            </a:tbl>
          </a:graphicData>
        </a:graphic>
      </p:graphicFrame>
      <p:sp>
        <p:nvSpPr>
          <p:cNvPr id="3" name="TextBox 2"/>
          <p:cNvSpPr txBox="1"/>
          <p:nvPr/>
        </p:nvSpPr>
        <p:spPr>
          <a:xfrm>
            <a:off x="1619672" y="4869160"/>
            <a:ext cx="5942652" cy="1200329"/>
          </a:xfrm>
          <a:prstGeom prst="rect">
            <a:avLst/>
          </a:prstGeom>
          <a:noFill/>
        </p:spPr>
        <p:txBody>
          <a:bodyPr wrap="none" rtlCol="0">
            <a:spAutoFit/>
          </a:bodyPr>
          <a:lstStyle/>
          <a:p>
            <a:r>
              <a:rPr lang="en-US" dirty="0" smtClean="0"/>
              <a:t>+ </a:t>
            </a:r>
          </a:p>
          <a:p>
            <a:r>
              <a:rPr lang="en-US" dirty="0" smtClean="0"/>
              <a:t>collected requirements and feedback for many other services</a:t>
            </a:r>
          </a:p>
          <a:p>
            <a:r>
              <a:rPr lang="en-US" dirty="0" smtClean="0"/>
              <a:t>Helped the roll-out, promotion and support of new service</a:t>
            </a:r>
          </a:p>
          <a:p>
            <a:endParaRPr lang="en-US" dirty="0"/>
          </a:p>
        </p:txBody>
      </p:sp>
    </p:spTree>
    <p:extLst>
      <p:ext uri="{BB962C8B-B14F-4D97-AF65-F5344CB8AC3E}">
        <p14:creationId xmlns:p14="http://schemas.microsoft.com/office/powerpoint/2010/main" val="4819921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A2 </a:t>
            </a:r>
            <a:r>
              <a:rPr lang="en-GB" dirty="0"/>
              <a:t>(</a:t>
            </a:r>
            <a:r>
              <a:rPr lang="en-GB" dirty="0" smtClean="0"/>
              <a:t>WP6) </a:t>
            </a:r>
            <a:r>
              <a:rPr lang="en-GB" dirty="0"/>
              <a:t>objectives</a:t>
            </a:r>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96092960"/>
              </p:ext>
            </p:extLst>
          </p:nvPr>
        </p:nvGraphicFramePr>
        <p:xfrm>
          <a:off x="827584" y="1844824"/>
          <a:ext cx="7776864" cy="3032760"/>
        </p:xfrm>
        <a:graphic>
          <a:graphicData uri="http://schemas.openxmlformats.org/drawingml/2006/table">
            <a:tbl>
              <a:tblPr firstRow="1" bandRow="1">
                <a:tableStyleId>{5C22544A-7EE6-4342-B048-85BDC9FD1C3A}</a:tableStyleId>
              </a:tblPr>
              <a:tblGrid>
                <a:gridCol w="7776864"/>
              </a:tblGrid>
              <a:tr h="370840">
                <a:tc>
                  <a:txBody>
                    <a:bodyPr/>
                    <a:lstStyle/>
                    <a:p>
                      <a:r>
                        <a:rPr lang="en-GB" dirty="0" smtClean="0"/>
                        <a:t>Objective</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1. Identify and support communities and users from EGI and its partners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2. Facilitate the integration of scientific applications with EGI’s e-Infrastructure services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3. Co-design and co-develop services for sustainable, structured scientific communities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4. Promote and support the uptake of new services within scientific communities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5. Provide a training framework, foundational training services and domain specific training events for scientific communities, EGI members and partners</a:t>
                      </a:r>
                      <a:endParaRPr lang="en-GB" dirty="0"/>
                    </a:p>
                  </a:txBody>
                  <a:tcPr/>
                </a:tc>
              </a:tr>
            </a:tbl>
          </a:graphicData>
        </a:graphic>
      </p:graphicFrame>
    </p:spTree>
    <p:extLst>
      <p:ext uri="{BB962C8B-B14F-4D97-AF65-F5344CB8AC3E}">
        <p14:creationId xmlns:p14="http://schemas.microsoft.com/office/powerpoint/2010/main" val="434985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7584" y="1539949"/>
            <a:ext cx="1512168" cy="144016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Opportunity</a:t>
            </a:r>
            <a:endParaRPr lang="en-US" dirty="0">
              <a:solidFill>
                <a:srgbClr val="000000"/>
              </a:solidFill>
            </a:endParaRPr>
          </a:p>
        </p:txBody>
      </p:sp>
      <p:sp>
        <p:nvSpPr>
          <p:cNvPr id="5" name="Rounded Rectangle 4"/>
          <p:cNvSpPr/>
          <p:nvPr/>
        </p:nvSpPr>
        <p:spPr>
          <a:xfrm>
            <a:off x="3707904" y="1539949"/>
            <a:ext cx="1512168" cy="144016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Customer support case</a:t>
            </a:r>
            <a:endParaRPr lang="en-US" dirty="0">
              <a:solidFill>
                <a:srgbClr val="000000"/>
              </a:solidFill>
            </a:endParaRPr>
          </a:p>
        </p:txBody>
      </p:sp>
      <p:sp>
        <p:nvSpPr>
          <p:cNvPr id="6" name="Rounded Rectangle 5"/>
          <p:cNvSpPr/>
          <p:nvPr/>
        </p:nvSpPr>
        <p:spPr>
          <a:xfrm>
            <a:off x="6660232" y="1539949"/>
            <a:ext cx="1512168" cy="144016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Operation</a:t>
            </a:r>
            <a:endParaRPr lang="en-US" dirty="0">
              <a:solidFill>
                <a:srgbClr val="000000"/>
              </a:solidFill>
            </a:endParaRPr>
          </a:p>
        </p:txBody>
      </p:sp>
      <p:cxnSp>
        <p:nvCxnSpPr>
          <p:cNvPr id="8" name="Straight Arrow Connector 7"/>
          <p:cNvCxnSpPr>
            <a:stCxn id="4" idx="3"/>
            <a:endCxn id="5" idx="1"/>
          </p:cNvCxnSpPr>
          <p:nvPr/>
        </p:nvCxnSpPr>
        <p:spPr>
          <a:xfrm>
            <a:off x="2339752" y="2260029"/>
            <a:ext cx="1368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a:endCxn id="6" idx="1"/>
          </p:cNvCxnSpPr>
          <p:nvPr/>
        </p:nvCxnSpPr>
        <p:spPr>
          <a:xfrm>
            <a:off x="5220072" y="2260029"/>
            <a:ext cx="14401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92688" y="3042825"/>
            <a:ext cx="2915816" cy="2031325"/>
          </a:xfrm>
          <a:prstGeom prst="rect">
            <a:avLst/>
          </a:prstGeom>
          <a:noFill/>
        </p:spPr>
        <p:txBody>
          <a:bodyPr wrap="square" rtlCol="0">
            <a:spAutoFit/>
          </a:bodyPr>
          <a:lstStyle/>
          <a:p>
            <a:pPr marL="176213" indent="-176213">
              <a:buFont typeface="Arial"/>
              <a:buChar char="•"/>
            </a:pPr>
            <a:r>
              <a:rPr lang="en-US" dirty="0" smtClean="0"/>
              <a:t>Service satisfaction reviews (3/6/12 months)</a:t>
            </a:r>
          </a:p>
          <a:p>
            <a:pPr marL="176213" indent="-176213">
              <a:buFont typeface="Arial"/>
              <a:buChar char="•"/>
            </a:pPr>
            <a:r>
              <a:rPr lang="en-US" dirty="0" smtClean="0"/>
              <a:t>Improvement suggestions</a:t>
            </a:r>
          </a:p>
          <a:p>
            <a:pPr marL="176213" indent="-176213">
              <a:buFont typeface="Arial"/>
              <a:buChar char="•"/>
            </a:pPr>
            <a:r>
              <a:rPr lang="en-US" dirty="0" smtClean="0"/>
              <a:t>Publications, users</a:t>
            </a:r>
          </a:p>
          <a:p>
            <a:pPr marL="176213" indent="-176213">
              <a:buFont typeface="Arial"/>
              <a:buChar char="•"/>
            </a:pPr>
            <a:r>
              <a:rPr lang="en-US" dirty="0" smtClean="0"/>
              <a:t>Capacity plan updates</a:t>
            </a:r>
          </a:p>
          <a:p>
            <a:pPr marL="176213" indent="-176213">
              <a:buFont typeface="Arial"/>
              <a:buChar char="•"/>
            </a:pPr>
            <a:r>
              <a:rPr lang="en-US" dirty="0" smtClean="0"/>
              <a:t>Helpdesk requests; Complaints</a:t>
            </a:r>
            <a:endParaRPr lang="en-US" dirty="0"/>
          </a:p>
        </p:txBody>
      </p:sp>
      <p:sp>
        <p:nvSpPr>
          <p:cNvPr id="22" name="TextBox 21"/>
          <p:cNvSpPr txBox="1"/>
          <p:nvPr/>
        </p:nvSpPr>
        <p:spPr>
          <a:xfrm>
            <a:off x="3347864" y="3077665"/>
            <a:ext cx="2664296" cy="923330"/>
          </a:xfrm>
          <a:prstGeom prst="rect">
            <a:avLst/>
          </a:prstGeom>
          <a:noFill/>
        </p:spPr>
        <p:txBody>
          <a:bodyPr wrap="square" rtlCol="0">
            <a:spAutoFit/>
          </a:bodyPr>
          <a:lstStyle/>
          <a:p>
            <a:pPr marL="176213" indent="-176213">
              <a:buFont typeface="Arial"/>
              <a:buChar char="•"/>
            </a:pPr>
            <a:r>
              <a:rPr lang="en-US" dirty="0" smtClean="0"/>
              <a:t>Technical requirements</a:t>
            </a:r>
          </a:p>
          <a:p>
            <a:pPr marL="176213" indent="-176213">
              <a:buFont typeface="Arial"/>
              <a:buChar char="•"/>
            </a:pPr>
            <a:r>
              <a:rPr lang="en-US" dirty="0" smtClean="0"/>
              <a:t>Soft. </a:t>
            </a:r>
            <a:r>
              <a:rPr lang="en-US" dirty="0" err="1" smtClean="0"/>
              <a:t>devel</a:t>
            </a:r>
            <a:r>
              <a:rPr lang="en-US" dirty="0" smtClean="0"/>
              <a:t>. &amp;integration</a:t>
            </a:r>
            <a:endParaRPr lang="en-US" dirty="0"/>
          </a:p>
          <a:p>
            <a:pPr marL="176213" indent="-176213">
              <a:buFont typeface="Arial"/>
              <a:buChar char="•"/>
            </a:pPr>
            <a:r>
              <a:rPr lang="en-US" dirty="0" smtClean="0"/>
              <a:t>SLA – OLAs</a:t>
            </a:r>
          </a:p>
        </p:txBody>
      </p:sp>
      <p:sp>
        <p:nvSpPr>
          <p:cNvPr id="23" name="TextBox 22"/>
          <p:cNvSpPr txBox="1"/>
          <p:nvPr/>
        </p:nvSpPr>
        <p:spPr>
          <a:xfrm>
            <a:off x="107504" y="3027724"/>
            <a:ext cx="3168352" cy="1477328"/>
          </a:xfrm>
          <a:prstGeom prst="rect">
            <a:avLst/>
          </a:prstGeom>
          <a:noFill/>
        </p:spPr>
        <p:txBody>
          <a:bodyPr wrap="square" rtlCol="0">
            <a:spAutoFit/>
          </a:bodyPr>
          <a:lstStyle/>
          <a:p>
            <a:pPr marL="176213" indent="-176213">
              <a:buFont typeface="Arial"/>
              <a:buChar char="•"/>
            </a:pPr>
            <a:r>
              <a:rPr lang="en-US" dirty="0" smtClean="0"/>
              <a:t>User story (business case)</a:t>
            </a:r>
          </a:p>
          <a:p>
            <a:pPr marL="176213" indent="-176213">
              <a:buFont typeface="Arial"/>
              <a:buChar char="•"/>
            </a:pPr>
            <a:r>
              <a:rPr lang="en-US" dirty="0" smtClean="0"/>
              <a:t>Community national footprint</a:t>
            </a:r>
          </a:p>
          <a:p>
            <a:pPr marL="176213" indent="-176213">
              <a:buFont typeface="Arial"/>
              <a:buChar char="•"/>
            </a:pPr>
            <a:r>
              <a:rPr lang="en-US" dirty="0"/>
              <a:t>Potential EGI services</a:t>
            </a:r>
          </a:p>
          <a:p>
            <a:pPr marL="176213" indent="-176213">
              <a:buFont typeface="Arial"/>
              <a:buChar char="•"/>
            </a:pPr>
            <a:r>
              <a:rPr lang="en-US" dirty="0" smtClean="0"/>
              <a:t>NGI support</a:t>
            </a:r>
          </a:p>
          <a:p>
            <a:pPr marL="176213" indent="-176213">
              <a:buFont typeface="Arial"/>
              <a:buChar char="•"/>
            </a:pPr>
            <a:r>
              <a:rPr lang="en-US" dirty="0" smtClean="0"/>
              <a:t>Cost-Value-Support analysis</a:t>
            </a:r>
          </a:p>
        </p:txBody>
      </p:sp>
      <p:sp>
        <p:nvSpPr>
          <p:cNvPr id="7" name="TextBox 6"/>
          <p:cNvSpPr txBox="1"/>
          <p:nvPr/>
        </p:nvSpPr>
        <p:spPr>
          <a:xfrm>
            <a:off x="383322" y="5363924"/>
            <a:ext cx="2582758" cy="400110"/>
          </a:xfrm>
          <a:prstGeom prst="rect">
            <a:avLst/>
          </a:prstGeom>
          <a:noFill/>
        </p:spPr>
        <p:txBody>
          <a:bodyPr wrap="none" rtlCol="0">
            <a:spAutoFit/>
          </a:bodyPr>
          <a:lstStyle/>
          <a:p>
            <a:r>
              <a:rPr lang="en-US" sz="2000" b="1" dirty="0" smtClean="0">
                <a:solidFill>
                  <a:schemeClr val="accent1">
                    <a:lumMod val="75000"/>
                  </a:schemeClr>
                </a:solidFill>
              </a:rPr>
              <a:t>Business </a:t>
            </a:r>
            <a:r>
              <a:rPr lang="en-US" sz="2000" b="1" dirty="0" smtClean="0">
                <a:solidFill>
                  <a:schemeClr val="accent1">
                    <a:lumMod val="75000"/>
                  </a:schemeClr>
                </a:solidFill>
              </a:rPr>
              <a:t>development</a:t>
            </a:r>
          </a:p>
        </p:txBody>
      </p:sp>
      <p:sp>
        <p:nvSpPr>
          <p:cNvPr id="40" name="TextBox 39"/>
          <p:cNvSpPr txBox="1"/>
          <p:nvPr/>
        </p:nvSpPr>
        <p:spPr>
          <a:xfrm>
            <a:off x="3645613" y="5219908"/>
            <a:ext cx="4022731" cy="400110"/>
          </a:xfrm>
          <a:prstGeom prst="rect">
            <a:avLst/>
          </a:prstGeom>
          <a:noFill/>
        </p:spPr>
        <p:txBody>
          <a:bodyPr wrap="none" rtlCol="0">
            <a:spAutoFit/>
          </a:bodyPr>
          <a:lstStyle/>
          <a:p>
            <a:r>
              <a:rPr lang="en-US" sz="2000" b="1" dirty="0" smtClean="0">
                <a:solidFill>
                  <a:srgbClr val="376092"/>
                </a:solidFill>
              </a:rPr>
              <a:t>Customer relationship management</a:t>
            </a:r>
            <a:endParaRPr lang="en-US" sz="2000" b="1" dirty="0">
              <a:solidFill>
                <a:srgbClr val="376092"/>
              </a:solidFill>
            </a:endParaRPr>
          </a:p>
        </p:txBody>
      </p:sp>
      <p:sp>
        <p:nvSpPr>
          <p:cNvPr id="41" name="TextBox 40"/>
          <p:cNvSpPr txBox="1"/>
          <p:nvPr/>
        </p:nvSpPr>
        <p:spPr>
          <a:xfrm>
            <a:off x="4188193" y="5517232"/>
            <a:ext cx="3044423" cy="400110"/>
          </a:xfrm>
          <a:prstGeom prst="rect">
            <a:avLst/>
          </a:prstGeom>
          <a:noFill/>
        </p:spPr>
        <p:txBody>
          <a:bodyPr wrap="none" rtlCol="0">
            <a:spAutoFit/>
          </a:bodyPr>
          <a:lstStyle/>
          <a:p>
            <a:r>
              <a:rPr lang="en-US" sz="2000" b="1" dirty="0" smtClean="0">
                <a:solidFill>
                  <a:srgbClr val="376092"/>
                </a:solidFill>
              </a:rPr>
              <a:t>Service Level Management</a:t>
            </a:r>
            <a:endParaRPr lang="en-US" sz="2000" b="1" dirty="0">
              <a:solidFill>
                <a:srgbClr val="376092"/>
              </a:solidFill>
            </a:endParaRPr>
          </a:p>
        </p:txBody>
      </p:sp>
      <p:sp>
        <p:nvSpPr>
          <p:cNvPr id="43" name="Title 1"/>
          <p:cNvSpPr>
            <a:spLocks noGrp="1"/>
          </p:cNvSpPr>
          <p:nvPr>
            <p:ph type="title"/>
          </p:nvPr>
        </p:nvSpPr>
        <p:spPr>
          <a:xfrm>
            <a:off x="1547664" y="188640"/>
            <a:ext cx="7344816" cy="850106"/>
          </a:xfrm>
        </p:spPr>
        <p:txBody>
          <a:bodyPr>
            <a:normAutofit fontScale="90000"/>
          </a:bodyPr>
          <a:lstStyle/>
          <a:p>
            <a:r>
              <a:rPr lang="en-US" dirty="0" smtClean="0"/>
              <a:t>From opportunities to operational setups</a:t>
            </a:r>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14973"/>
          <a:stretch/>
        </p:blipFill>
        <p:spPr>
          <a:xfrm>
            <a:off x="8070527" y="5013176"/>
            <a:ext cx="1073473" cy="912739"/>
          </a:xfrm>
          <a:prstGeom prst="rect">
            <a:avLst/>
          </a:prstGeom>
        </p:spPr>
      </p:pic>
      <p:sp>
        <p:nvSpPr>
          <p:cNvPr id="16" name="TextBox 15"/>
          <p:cNvSpPr txBox="1"/>
          <p:nvPr/>
        </p:nvSpPr>
        <p:spPr>
          <a:xfrm>
            <a:off x="8178732" y="5878812"/>
            <a:ext cx="919739" cy="276999"/>
          </a:xfrm>
          <a:prstGeom prst="rect">
            <a:avLst/>
          </a:prstGeom>
          <a:noFill/>
        </p:spPr>
        <p:txBody>
          <a:bodyPr wrap="square" rtlCol="0">
            <a:spAutoFit/>
          </a:bodyPr>
          <a:lstStyle/>
          <a:p>
            <a:pPr algn="ctr"/>
            <a:r>
              <a:rPr lang="en-GB" sz="1200" b="1" dirty="0" smtClean="0">
                <a:solidFill>
                  <a:schemeClr val="accent1"/>
                </a:solidFill>
              </a:rPr>
              <a:t>9001:2015</a:t>
            </a:r>
            <a:endParaRPr lang="en-GB" sz="1200" b="1" dirty="0">
              <a:solidFill>
                <a:schemeClr val="accent1"/>
              </a:solidFill>
            </a:endParaRPr>
          </a:p>
        </p:txBody>
      </p:sp>
      <p:sp>
        <p:nvSpPr>
          <p:cNvPr id="17" name="TextBox 16"/>
          <p:cNvSpPr txBox="1"/>
          <p:nvPr/>
        </p:nvSpPr>
        <p:spPr>
          <a:xfrm>
            <a:off x="8028384" y="6041119"/>
            <a:ext cx="1073473" cy="276999"/>
          </a:xfrm>
          <a:prstGeom prst="rect">
            <a:avLst/>
          </a:prstGeom>
          <a:noFill/>
        </p:spPr>
        <p:txBody>
          <a:bodyPr wrap="square" rtlCol="0">
            <a:spAutoFit/>
          </a:bodyPr>
          <a:lstStyle/>
          <a:p>
            <a:pPr algn="ctr"/>
            <a:r>
              <a:rPr lang="en-GB" sz="1200" b="1" dirty="0" smtClean="0">
                <a:solidFill>
                  <a:schemeClr val="accent1"/>
                </a:solidFill>
              </a:rPr>
              <a:t>2000-1:2011</a:t>
            </a:r>
            <a:endParaRPr lang="en-GB" sz="1200" b="1" dirty="0">
              <a:solidFill>
                <a:schemeClr val="accent1"/>
              </a:solidFill>
            </a:endParaRPr>
          </a:p>
        </p:txBody>
      </p:sp>
    </p:spTree>
    <p:extLst>
      <p:ext uri="{BB962C8B-B14F-4D97-AF65-F5344CB8AC3E}">
        <p14:creationId xmlns:p14="http://schemas.microsoft.com/office/powerpoint/2010/main" val="337371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297983419"/>
              </p:ext>
            </p:extLst>
          </p:nvPr>
        </p:nvGraphicFramePr>
        <p:xfrm>
          <a:off x="-540568" y="3068960"/>
          <a:ext cx="511256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solidFill>
            <a:srgbClr val="FF0000"/>
          </a:solidFill>
        </p:spPr>
        <p:txBody>
          <a:bodyPr/>
          <a:lstStyle/>
          <a:p>
            <a:r>
              <a:rPr lang="en-GB" dirty="0" smtClean="0"/>
              <a:t>SA2 Partners and effort – TBC</a:t>
            </a:r>
            <a:endParaRPr lang="en-GB" dirty="0"/>
          </a:p>
        </p:txBody>
      </p:sp>
      <p:sp>
        <p:nvSpPr>
          <p:cNvPr id="11" name="TextBox 7"/>
          <p:cNvSpPr txBox="1">
            <a:spLocks noGrp="1"/>
          </p:cNvSpPr>
          <p:nvPr>
            <p:ph sz="half" idx="2"/>
          </p:nvPr>
        </p:nvSpPr>
        <p:spPr>
          <a:xfrm>
            <a:off x="251520" y="1388383"/>
            <a:ext cx="8424936" cy="190821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GB" sz="1800" b="1" dirty="0" smtClean="0">
                <a:solidFill>
                  <a:schemeClr val="tx2">
                    <a:lumMod val="60000"/>
                    <a:lumOff val="40000"/>
                  </a:schemeClr>
                </a:solidFill>
              </a:rPr>
              <a:t>47</a:t>
            </a:r>
            <a:r>
              <a:rPr lang="en-GB" sz="1800" b="1" dirty="0" smtClean="0"/>
              <a:t> Participants</a:t>
            </a:r>
            <a:br>
              <a:rPr lang="en-GB" sz="1800" b="1" dirty="0" smtClean="0"/>
            </a:br>
            <a:r>
              <a:rPr lang="en-GB" sz="1800" dirty="0" smtClean="0"/>
              <a:t>(incl. Asia Pacific and US)</a:t>
            </a:r>
            <a:endParaRPr lang="en-GB" sz="1400" dirty="0"/>
          </a:p>
          <a:p>
            <a:endParaRPr lang="en-GB" sz="1600" b="1" dirty="0" smtClean="0"/>
          </a:p>
          <a:p>
            <a:r>
              <a:rPr lang="en-GB" sz="1800" b="1" dirty="0" smtClean="0"/>
              <a:t>WP Total </a:t>
            </a:r>
            <a:r>
              <a:rPr lang="en-GB" sz="1800" b="1" dirty="0"/>
              <a:t>effort</a:t>
            </a:r>
          </a:p>
          <a:p>
            <a:pPr lvl="1"/>
            <a:r>
              <a:rPr lang="en-US" sz="1600" b="1" dirty="0" smtClean="0"/>
              <a:t>178 </a:t>
            </a:r>
            <a:r>
              <a:rPr lang="en-US" sz="1600" b="1" dirty="0"/>
              <a:t>PMs</a:t>
            </a:r>
          </a:p>
          <a:p>
            <a:pPr lvl="1"/>
            <a:r>
              <a:rPr lang="en-US" sz="1600" b="1" dirty="0" smtClean="0">
                <a:solidFill>
                  <a:schemeClr val="tx2">
                    <a:lumMod val="60000"/>
                    <a:lumOff val="40000"/>
                  </a:schemeClr>
                </a:solidFill>
              </a:rPr>
              <a:t>6 </a:t>
            </a:r>
            <a:r>
              <a:rPr lang="en-US" sz="1600" b="1" dirty="0">
                <a:solidFill>
                  <a:schemeClr val="tx2">
                    <a:lumMod val="60000"/>
                    <a:lumOff val="40000"/>
                  </a:schemeClr>
                </a:solidFill>
              </a:rPr>
              <a:t>FTEs</a:t>
            </a:r>
            <a:endParaRPr lang="en-GB" sz="1600" b="1" dirty="0">
              <a:solidFill>
                <a:schemeClr val="tx2">
                  <a:lumMod val="60000"/>
                  <a:lumOff val="40000"/>
                </a:schemeClr>
              </a:solidFill>
            </a:endParaRPr>
          </a:p>
          <a:p>
            <a:pPr marL="285750" indent="-285750">
              <a:buFontTx/>
              <a:buChar char="-"/>
            </a:pPr>
            <a:endParaRPr lang="en-GB" sz="1600" b="1" dirty="0"/>
          </a:p>
        </p:txBody>
      </p:sp>
      <p:graphicFrame>
        <p:nvGraphicFramePr>
          <p:cNvPr id="3" name="Table 2"/>
          <p:cNvGraphicFramePr>
            <a:graphicFrameLocks noGrp="1"/>
          </p:cNvGraphicFramePr>
          <p:nvPr>
            <p:extLst>
              <p:ext uri="{D42A27DB-BD31-4B8C-83A1-F6EECF244321}">
                <p14:modId xmlns:p14="http://schemas.microsoft.com/office/powerpoint/2010/main" val="1107561486"/>
              </p:ext>
            </p:extLst>
          </p:nvPr>
        </p:nvGraphicFramePr>
        <p:xfrm>
          <a:off x="3779912" y="1052736"/>
          <a:ext cx="5184576" cy="2319020"/>
        </p:xfrm>
        <a:graphic>
          <a:graphicData uri="http://schemas.openxmlformats.org/drawingml/2006/table">
            <a:tbl>
              <a:tblPr/>
              <a:tblGrid>
                <a:gridCol w="575227"/>
                <a:gridCol w="1909049"/>
                <a:gridCol w="2700300"/>
              </a:tblGrid>
              <a:tr h="190500">
                <a:tc>
                  <a:txBody>
                    <a:bodyPr/>
                    <a:lstStyle/>
                    <a:p>
                      <a:pPr algn="l" fontAlgn="b"/>
                      <a:r>
                        <a:rPr lang="de-DE" sz="1300" b="1" i="0" u="none" strike="noStrike" dirty="0">
                          <a:solidFill>
                            <a:srgbClr val="FFFFFF"/>
                          </a:solidFill>
                          <a:effectLst/>
                          <a:latin typeface="Calibri"/>
                        </a:rPr>
                        <a:t>  SA2</a:t>
                      </a:r>
                    </a:p>
                  </a:txBody>
                  <a:tcPr marL="12700" marR="12700" marT="127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300" b="1" i="0" u="none" strike="noStrike">
                          <a:solidFill>
                            <a:srgbClr val="FFFFFF"/>
                          </a:solidFill>
                          <a:effectLst/>
                          <a:latin typeface="Calibri"/>
                        </a:rPr>
                        <a:t>Task</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300" b="1" i="0" u="none" strike="noStrike" dirty="0">
                          <a:solidFill>
                            <a:srgbClr val="FFFFFF"/>
                          </a:solidFill>
                          <a:effectLst/>
                          <a:latin typeface="Calibri"/>
                        </a:rPr>
                        <a:t>Leader / Partner</a:t>
                      </a:r>
                    </a:p>
                  </a:txBody>
                  <a:tcPr marL="12700" marR="12700" marT="127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190500">
                <a:tc>
                  <a:txBody>
                    <a:bodyPr/>
                    <a:lstStyle/>
                    <a:p>
                      <a:pPr algn="l" fontAlgn="b"/>
                      <a:r>
                        <a:rPr lang="hr-HR" sz="1300" b="0" i="0" u="none" strike="noStrike">
                          <a:solidFill>
                            <a:srgbClr val="000000"/>
                          </a:solidFill>
                          <a:effectLst/>
                          <a:latin typeface="Calibri"/>
                        </a:rPr>
                        <a:t>SA2.1</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Training</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err="1">
                          <a:solidFill>
                            <a:srgbClr val="000000"/>
                          </a:solidFill>
                          <a:effectLst/>
                          <a:latin typeface="Calibri"/>
                        </a:rPr>
                        <a:t>Gergely</a:t>
                      </a:r>
                      <a:r>
                        <a:rPr lang="en-US" sz="1300" b="0" i="0" u="none" strike="noStrike" dirty="0">
                          <a:solidFill>
                            <a:srgbClr val="000000"/>
                          </a:solidFill>
                          <a:effectLst/>
                          <a:latin typeface="Calibri"/>
                        </a:rPr>
                        <a:t> Sipos / EGI.eu</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SA2.2</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a:solidFill>
                            <a:srgbClr val="000000"/>
                          </a:solidFill>
                          <a:effectLst/>
                          <a:latin typeface="Calibri"/>
                        </a:rPr>
                        <a:t>Technical User Support</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Enol Fernandez / CSIC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77800">
                <a:tc>
                  <a:txBody>
                    <a:bodyPr/>
                    <a:lstStyle/>
                    <a:p>
                      <a:pPr algn="l" fontAlgn="b"/>
                      <a:r>
                        <a:rPr lang="hr-HR" sz="1300" b="0" i="0" u="none" strike="noStrike">
                          <a:solidFill>
                            <a:srgbClr val="000000"/>
                          </a:solidFill>
                          <a:effectLst/>
                          <a:latin typeface="Calibri"/>
                        </a:rPr>
                        <a:t>SA2.3</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ELIXIR</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smtClean="0">
                          <a:solidFill>
                            <a:srgbClr val="000000"/>
                          </a:solidFill>
                          <a:effectLst/>
                          <a:latin typeface="Calibri"/>
                        </a:rPr>
                        <a:t>Kimmo </a:t>
                      </a:r>
                      <a:r>
                        <a:rPr lang="en-US" sz="1300" b="0" i="0" u="none" strike="noStrike" dirty="0" err="1" smtClean="0">
                          <a:solidFill>
                            <a:srgbClr val="000000"/>
                          </a:solidFill>
                          <a:effectLst/>
                          <a:latin typeface="Calibri"/>
                        </a:rPr>
                        <a:t>Mattila</a:t>
                      </a:r>
                      <a:r>
                        <a:rPr lang="en-US" sz="1300" b="0" i="0" u="none" strike="noStrike" dirty="0" smtClean="0">
                          <a:solidFill>
                            <a:srgbClr val="000000"/>
                          </a:solidFill>
                          <a:effectLst/>
                          <a:latin typeface="Calibri"/>
                        </a:rPr>
                        <a:t> </a:t>
                      </a:r>
                      <a:r>
                        <a:rPr lang="en-US" sz="1300" b="0" i="0" u="none" strike="noStrike" dirty="0">
                          <a:solidFill>
                            <a:srgbClr val="000000"/>
                          </a:solidFill>
                          <a:effectLst/>
                          <a:latin typeface="Calibri"/>
                        </a:rPr>
                        <a:t>/ CSC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SA2.4</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BBMRI</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Petr </a:t>
                      </a:r>
                      <a:r>
                        <a:rPr lang="en-US" sz="1300" b="0" i="0" u="none" strike="noStrike" dirty="0" err="1">
                          <a:solidFill>
                            <a:srgbClr val="000000"/>
                          </a:solidFill>
                          <a:effectLst/>
                          <a:latin typeface="Calibri"/>
                        </a:rPr>
                        <a:t>Holub</a:t>
                      </a:r>
                      <a:r>
                        <a:rPr lang="en-US" sz="1300" b="0" i="0" u="none" strike="noStrike" dirty="0">
                          <a:solidFill>
                            <a:srgbClr val="000000"/>
                          </a:solidFill>
                          <a:effectLst/>
                          <a:latin typeface="Calibri"/>
                        </a:rPr>
                        <a:t> / BBMRI-Eric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77800">
                <a:tc>
                  <a:txBody>
                    <a:bodyPr/>
                    <a:lstStyle/>
                    <a:p>
                      <a:pPr algn="l" fontAlgn="b"/>
                      <a:r>
                        <a:rPr lang="hr-HR" sz="1300" b="0" i="0" u="none" strike="noStrike">
                          <a:solidFill>
                            <a:srgbClr val="000000"/>
                          </a:solidFill>
                          <a:effectLst/>
                          <a:latin typeface="Calibri"/>
                        </a:rPr>
                        <a:t>SA2.5</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MoBrain</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a:solidFill>
                            <a:srgbClr val="000000"/>
                          </a:solidFill>
                          <a:effectLst/>
                          <a:latin typeface="Calibri"/>
                        </a:rPr>
                        <a:t>Alexandre </a:t>
                      </a:r>
                      <a:r>
                        <a:rPr lang="en-US" sz="1300" b="0" i="0" u="none" strike="noStrike" dirty="0" err="1">
                          <a:solidFill>
                            <a:srgbClr val="000000"/>
                          </a:solidFill>
                          <a:effectLst/>
                          <a:latin typeface="Calibri"/>
                        </a:rPr>
                        <a:t>Bonvin</a:t>
                      </a:r>
                      <a:r>
                        <a:rPr lang="en-US" sz="1300" b="0" i="0" u="none" strike="noStrike" dirty="0">
                          <a:solidFill>
                            <a:srgbClr val="000000"/>
                          </a:solidFill>
                          <a:effectLst/>
                          <a:latin typeface="Calibri"/>
                        </a:rPr>
                        <a:t> / BCBR </a:t>
                      </a:r>
                      <a:r>
                        <a:rPr lang="en-US" sz="1300" b="0" i="0" u="none" strike="noStrike" dirty="0" smtClean="0">
                          <a:solidFill>
                            <a:srgbClr val="000000"/>
                          </a:solidFill>
                          <a:effectLst/>
                          <a:latin typeface="Calibri"/>
                        </a:rPr>
                        <a:t>– </a:t>
                      </a:r>
                      <a:r>
                        <a:rPr lang="en-US" sz="1300" b="0" i="0" u="none" strike="noStrike" dirty="0" err="1">
                          <a:solidFill>
                            <a:srgbClr val="000000"/>
                          </a:solidFill>
                          <a:effectLst/>
                          <a:latin typeface="Calibri"/>
                        </a:rPr>
                        <a:t>SURFsara</a:t>
                      </a:r>
                      <a:endParaRPr lang="en-US" sz="1300" b="0" i="0" u="none" strike="noStrike" dirty="0">
                        <a:solidFill>
                          <a:srgbClr val="000000"/>
                        </a:solidFill>
                        <a:effectLst/>
                        <a:latin typeface="Calibri"/>
                      </a:endParaRP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SA2.6</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a:solidFill>
                            <a:srgbClr val="000000"/>
                          </a:solidFill>
                          <a:effectLst/>
                          <a:latin typeface="Calibri"/>
                        </a:rPr>
                        <a:t>DARIAH</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err="1" smtClean="0">
                          <a:solidFill>
                            <a:srgbClr val="000000"/>
                          </a:solidFill>
                          <a:effectLst/>
                          <a:latin typeface="+mn-lt"/>
                        </a:rPr>
                        <a:t>Davor</a:t>
                      </a:r>
                      <a:r>
                        <a:rPr lang="en-US" sz="1300" b="0" i="0" u="none" strike="noStrike" dirty="0" smtClean="0">
                          <a:solidFill>
                            <a:srgbClr val="000000"/>
                          </a:solidFill>
                          <a:effectLst/>
                          <a:latin typeface="+mn-lt"/>
                        </a:rPr>
                        <a:t> </a:t>
                      </a:r>
                      <a:r>
                        <a:rPr lang="en-US" sz="1300" b="0" i="0" u="none" strike="noStrike" dirty="0" err="1" smtClean="0">
                          <a:solidFill>
                            <a:srgbClr val="000000"/>
                          </a:solidFill>
                          <a:effectLst/>
                          <a:latin typeface="+mn-lt"/>
                        </a:rPr>
                        <a:t>Davidovic</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Calibri"/>
                        </a:rPr>
                        <a:t>/ RBI </a:t>
                      </a:r>
                      <a:r>
                        <a:rPr lang="en-US" sz="1300" b="0" i="0" u="none" strike="noStrike" dirty="0" smtClean="0">
                          <a:solidFill>
                            <a:srgbClr val="000000"/>
                          </a:solidFill>
                          <a:effectLst/>
                          <a:latin typeface="Calibri"/>
                        </a:rPr>
                        <a:t>– </a:t>
                      </a:r>
                      <a:r>
                        <a:rPr lang="en-US" sz="1300" b="0" i="0" u="none" strike="noStrike" dirty="0">
                          <a:solidFill>
                            <a:srgbClr val="000000"/>
                          </a:solidFill>
                          <a:effectLst/>
                          <a:latin typeface="Calibri"/>
                        </a:rPr>
                        <a:t>SRCE</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77800">
                <a:tc>
                  <a:txBody>
                    <a:bodyPr/>
                    <a:lstStyle/>
                    <a:p>
                      <a:pPr algn="l" fontAlgn="b"/>
                      <a:r>
                        <a:rPr lang="hr-HR" sz="1300" b="0" i="0" u="none" strike="noStrike">
                          <a:solidFill>
                            <a:srgbClr val="000000"/>
                          </a:solidFill>
                          <a:effectLst/>
                          <a:latin typeface="Calibri"/>
                        </a:rPr>
                        <a:t>SA2.7</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LifeWatch</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a:solidFill>
                            <a:srgbClr val="000000"/>
                          </a:solidFill>
                          <a:effectLst/>
                          <a:latin typeface="Calibri"/>
                        </a:rPr>
                        <a:t>Jesus Marco de </a:t>
                      </a:r>
                      <a:r>
                        <a:rPr lang="en-US" sz="1300" b="0" i="0" u="none" strike="noStrike" dirty="0" smtClean="0">
                          <a:solidFill>
                            <a:srgbClr val="000000"/>
                          </a:solidFill>
                          <a:effectLst/>
                          <a:latin typeface="Calibri"/>
                        </a:rPr>
                        <a:t>Lucas </a:t>
                      </a:r>
                      <a:r>
                        <a:rPr lang="en-US" sz="1300" b="0" i="0" u="none" strike="noStrike" dirty="0">
                          <a:solidFill>
                            <a:srgbClr val="000000"/>
                          </a:solidFill>
                          <a:effectLst/>
                          <a:latin typeface="Calibri"/>
                        </a:rPr>
                        <a:t>/ CSIC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500">
                <a:tc>
                  <a:txBody>
                    <a:bodyPr/>
                    <a:lstStyle/>
                    <a:p>
                      <a:pPr algn="l" fontAlgn="b"/>
                      <a:r>
                        <a:rPr lang="hr-HR" sz="1300" b="0" i="0" u="none" strike="noStrike">
                          <a:solidFill>
                            <a:srgbClr val="000000"/>
                          </a:solidFill>
                          <a:effectLst/>
                          <a:latin typeface="Calibri"/>
                        </a:rPr>
                        <a:t>SA2.8</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a:solidFill>
                            <a:srgbClr val="000000"/>
                          </a:solidFill>
                          <a:effectLst/>
                          <a:latin typeface="Calibri"/>
                        </a:rPr>
                        <a:t>EISCAT_3D</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err="1">
                          <a:solidFill>
                            <a:srgbClr val="000000"/>
                          </a:solidFill>
                          <a:effectLst/>
                          <a:latin typeface="Calibri"/>
                        </a:rPr>
                        <a:t>Ingemar</a:t>
                      </a:r>
                      <a:r>
                        <a:rPr lang="en-US" sz="1300" b="0" i="0" u="none" strike="noStrike" dirty="0">
                          <a:solidFill>
                            <a:srgbClr val="000000"/>
                          </a:solidFill>
                          <a:effectLst/>
                          <a:latin typeface="Calibri"/>
                        </a:rPr>
                        <a:t> </a:t>
                      </a:r>
                      <a:r>
                        <a:rPr lang="en-US" sz="1300" b="0" i="0" u="none" strike="noStrike" dirty="0" err="1">
                          <a:solidFill>
                            <a:srgbClr val="000000"/>
                          </a:solidFill>
                          <a:effectLst/>
                          <a:latin typeface="Calibri"/>
                        </a:rPr>
                        <a:t>Häggström</a:t>
                      </a:r>
                      <a:r>
                        <a:rPr lang="en-US" sz="1300" b="0" i="0" u="none" strike="noStrike" dirty="0">
                          <a:solidFill>
                            <a:srgbClr val="000000"/>
                          </a:solidFill>
                          <a:effectLst/>
                          <a:latin typeface="Calibri"/>
                        </a:rPr>
                        <a:t> / EISCAT</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90500">
                <a:tc>
                  <a:txBody>
                    <a:bodyPr/>
                    <a:lstStyle/>
                    <a:p>
                      <a:pPr algn="l" fontAlgn="b"/>
                      <a:r>
                        <a:rPr lang="hr-HR" sz="1300" b="0" i="0" u="none" strike="noStrike">
                          <a:solidFill>
                            <a:srgbClr val="000000"/>
                          </a:solidFill>
                          <a:effectLst/>
                          <a:latin typeface="Calibri"/>
                        </a:rPr>
                        <a:t>SA2.9</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EPOS</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a:solidFill>
                            <a:srgbClr val="000000"/>
                          </a:solidFill>
                          <a:effectLst/>
                          <a:latin typeface="Calibri"/>
                        </a:rPr>
                        <a:t>Daniele </a:t>
                      </a:r>
                      <a:r>
                        <a:rPr lang="en-US" sz="1300" b="0" i="0" u="none" strike="noStrike" dirty="0" err="1">
                          <a:solidFill>
                            <a:srgbClr val="000000"/>
                          </a:solidFill>
                          <a:effectLst/>
                          <a:latin typeface="Calibri"/>
                        </a:rPr>
                        <a:t>Bailo</a:t>
                      </a:r>
                      <a:r>
                        <a:rPr lang="en-US" sz="1300" b="0" i="0" u="none" strike="noStrike" dirty="0">
                          <a:solidFill>
                            <a:srgbClr val="000000"/>
                          </a:solidFill>
                          <a:effectLst/>
                          <a:latin typeface="Calibri"/>
                        </a:rPr>
                        <a:t> / INGV </a:t>
                      </a:r>
                      <a:r>
                        <a:rPr lang="en-US" sz="1300" b="0" i="0" u="none" strike="noStrike" dirty="0" smtClean="0">
                          <a:solidFill>
                            <a:srgbClr val="000000"/>
                          </a:solidFill>
                          <a:effectLst/>
                          <a:latin typeface="Calibri"/>
                        </a:rPr>
                        <a:t>– </a:t>
                      </a:r>
                      <a:r>
                        <a:rPr lang="en-US" sz="1300" b="0" i="0" u="none" strike="noStrike" dirty="0">
                          <a:solidFill>
                            <a:srgbClr val="000000"/>
                          </a:solidFill>
                          <a:effectLst/>
                          <a:latin typeface="Calibri"/>
                        </a:rPr>
                        <a:t>INFN</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SA2.10</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Disaster Mitigation</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Simon </a:t>
                      </a:r>
                      <a:r>
                        <a:rPr lang="en-US" sz="1300" b="0" i="0" u="none" strike="noStrike" dirty="0" smtClean="0">
                          <a:solidFill>
                            <a:srgbClr val="000000"/>
                          </a:solidFill>
                          <a:effectLst/>
                          <a:latin typeface="Calibri"/>
                        </a:rPr>
                        <a:t>Lin </a:t>
                      </a:r>
                      <a:r>
                        <a:rPr lang="en-US" sz="1300" b="0" i="0" u="none" strike="noStrike" dirty="0">
                          <a:solidFill>
                            <a:srgbClr val="000000"/>
                          </a:solidFill>
                          <a:effectLst/>
                          <a:latin typeface="Calibri"/>
                        </a:rPr>
                        <a:t>/ AS</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178265766"/>
              </p:ext>
            </p:extLst>
          </p:nvPr>
        </p:nvGraphicFramePr>
        <p:xfrm>
          <a:off x="4067944" y="3573016"/>
          <a:ext cx="4680520"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8"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Tree>
    <p:extLst>
      <p:ext uri="{BB962C8B-B14F-4D97-AF65-F5344CB8AC3E}">
        <p14:creationId xmlns:p14="http://schemas.microsoft.com/office/powerpoint/2010/main" val="35025004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Activities and Achievements</a:t>
            </a:r>
            <a:endParaRPr lang="en-US" dirty="0"/>
          </a:p>
        </p:txBody>
      </p:sp>
    </p:spTree>
    <p:extLst>
      <p:ext uri="{BB962C8B-B14F-4D97-AF65-F5344CB8AC3E}">
        <p14:creationId xmlns:p14="http://schemas.microsoft.com/office/powerpoint/2010/main" val="32841394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Task 6.1</a:t>
            </a:r>
            <a:endParaRPr lang="en-GB" dirty="0"/>
          </a:p>
        </p:txBody>
      </p:sp>
      <p:sp>
        <p:nvSpPr>
          <p:cNvPr id="3" name="Content Placeholder 2"/>
          <p:cNvSpPr>
            <a:spLocks noGrp="1"/>
          </p:cNvSpPr>
          <p:nvPr>
            <p:ph sz="half" idx="2"/>
          </p:nvPr>
        </p:nvSpPr>
        <p:spPr>
          <a:xfrm>
            <a:off x="467544" y="1236888"/>
            <a:ext cx="8712968" cy="4784400"/>
          </a:xfrm>
        </p:spPr>
        <p:txBody>
          <a:bodyPr>
            <a:normAutofit fontScale="85000" lnSpcReduction="20000"/>
          </a:bodyPr>
          <a:lstStyle/>
          <a:p>
            <a:r>
              <a:rPr lang="en-GB" sz="2000" dirty="0" smtClean="0"/>
              <a:t>Established and operated a cloud-based </a:t>
            </a:r>
            <a:r>
              <a:rPr lang="en-GB" sz="2000" b="1" dirty="0" smtClean="0">
                <a:solidFill>
                  <a:schemeClr val="tx2">
                    <a:lumMod val="60000"/>
                    <a:lumOff val="40000"/>
                  </a:schemeClr>
                </a:solidFill>
              </a:rPr>
              <a:t>training infrastructure</a:t>
            </a:r>
          </a:p>
          <a:p>
            <a:pPr lvl="1"/>
            <a:r>
              <a:rPr lang="en-GB" sz="1800" dirty="0"/>
              <a:t>For cloud trainings </a:t>
            </a:r>
            <a:r>
              <a:rPr lang="en-GB" sz="1800" dirty="0">
                <a:solidFill>
                  <a:schemeClr val="tx2">
                    <a:lumMod val="60000"/>
                    <a:lumOff val="40000"/>
                  </a:schemeClr>
                </a:solidFill>
              </a:rPr>
              <a:t>AND</a:t>
            </a:r>
            <a:r>
              <a:rPr lang="en-GB" sz="1800" dirty="0"/>
              <a:t> for application trainings</a:t>
            </a:r>
          </a:p>
          <a:p>
            <a:pPr lvl="1"/>
            <a:r>
              <a:rPr lang="en-GB" sz="1800" dirty="0" smtClean="0"/>
              <a:t>4 sites, ~150 </a:t>
            </a:r>
            <a:r>
              <a:rPr lang="en-GB" sz="1800" dirty="0" err="1" smtClean="0"/>
              <a:t>vCPUs</a:t>
            </a:r>
            <a:endParaRPr lang="en-GB" sz="1800" dirty="0" smtClean="0"/>
          </a:p>
          <a:p>
            <a:pPr lvl="1"/>
            <a:r>
              <a:rPr lang="en-GB" sz="1800" dirty="0" smtClean="0"/>
              <a:t>Used by ~250 students in 11 courses during the project</a:t>
            </a:r>
            <a:endParaRPr lang="en-GB" sz="1800" dirty="0" smtClean="0">
              <a:solidFill>
                <a:srgbClr val="FF0000"/>
              </a:solidFill>
              <a:sym typeface="Wingdings"/>
            </a:endParaRPr>
          </a:p>
          <a:p>
            <a:r>
              <a:rPr lang="en-GB" sz="2000" dirty="0" smtClean="0"/>
              <a:t>Reference </a:t>
            </a:r>
            <a:r>
              <a:rPr lang="en-GB" sz="2000" b="1" dirty="0" smtClean="0">
                <a:solidFill>
                  <a:schemeClr val="tx2">
                    <a:lumMod val="60000"/>
                    <a:lumOff val="40000"/>
                  </a:schemeClr>
                </a:solidFill>
              </a:rPr>
              <a:t>courses: </a:t>
            </a:r>
            <a:r>
              <a:rPr lang="en-GB" sz="2000" dirty="0" smtClean="0">
                <a:solidFill>
                  <a:srgbClr val="000000"/>
                </a:solidFill>
              </a:rPr>
              <a:t>17 </a:t>
            </a:r>
            <a:r>
              <a:rPr lang="en-GB" sz="2000" dirty="0" smtClean="0">
                <a:solidFill>
                  <a:srgbClr val="000000"/>
                </a:solidFill>
              </a:rPr>
              <a:t>topics. Recurring: </a:t>
            </a:r>
            <a:r>
              <a:rPr lang="en-GB" sz="2000" dirty="0" smtClean="0">
                <a:solidFill>
                  <a:srgbClr val="000000"/>
                </a:solidFill>
              </a:rPr>
              <a:t>Cloud, Security, Data Management, Containers</a:t>
            </a:r>
            <a:endParaRPr lang="en-GB" sz="2000" dirty="0" smtClean="0">
              <a:solidFill>
                <a:srgbClr val="000000"/>
              </a:solidFill>
            </a:endParaRPr>
          </a:p>
          <a:p>
            <a:pPr lvl="1"/>
            <a:r>
              <a:rPr lang="en-GB" sz="1600" dirty="0" smtClean="0"/>
              <a:t>Delivered for CCs (as webinars)</a:t>
            </a:r>
          </a:p>
          <a:p>
            <a:pPr lvl="1"/>
            <a:r>
              <a:rPr lang="en-GB" sz="1600" dirty="0" smtClean="0"/>
              <a:t>Delivered for RI representatives (RI and EGI conferences)</a:t>
            </a:r>
          </a:p>
          <a:p>
            <a:pPr lvl="1"/>
            <a:r>
              <a:rPr lang="en-GB" sz="1600" dirty="0" smtClean="0"/>
              <a:t>Delivered for research students and researchers (1/2 day tutorials and Summer Schools)</a:t>
            </a:r>
          </a:p>
          <a:p>
            <a:pPr lvl="1"/>
            <a:r>
              <a:rPr lang="en-GB" sz="1600" dirty="0" smtClean="0"/>
              <a:t>Delivered for NGIs (Webinars, EGI Conferences)</a:t>
            </a:r>
          </a:p>
          <a:p>
            <a:r>
              <a:rPr lang="en-GB" sz="2000" b="1" dirty="0" smtClean="0">
                <a:solidFill>
                  <a:schemeClr val="tx2">
                    <a:lumMod val="60000"/>
                    <a:lumOff val="40000"/>
                  </a:schemeClr>
                </a:solidFill>
              </a:rPr>
              <a:t>Event</a:t>
            </a:r>
            <a:r>
              <a:rPr lang="en-GB" sz="2000" dirty="0" smtClean="0"/>
              <a:t> delivery and support</a:t>
            </a:r>
          </a:p>
          <a:p>
            <a:pPr lvl="1"/>
            <a:r>
              <a:rPr lang="en-GB" sz="1600" dirty="0" smtClean="0"/>
              <a:t>42 tutorials at 33 events (19 f2f, 12 webinar-type) – 20 EGI events, 13 external events</a:t>
            </a:r>
          </a:p>
          <a:p>
            <a:pPr lvl="1"/>
            <a:r>
              <a:rPr lang="en-GB" sz="1600" dirty="0" smtClean="0"/>
              <a:t>Approx. 800 participants in total (~25 on average)</a:t>
            </a:r>
          </a:p>
          <a:p>
            <a:pPr lvl="1"/>
            <a:r>
              <a:rPr lang="en-GB" sz="1600" dirty="0" smtClean="0"/>
              <a:t>Contributed to 2 summer schools in 2017: CODATA-RDA</a:t>
            </a:r>
          </a:p>
          <a:p>
            <a:r>
              <a:rPr lang="en-GB" sz="2000" dirty="0" smtClean="0"/>
              <a:t>Joint activities with EUDAT, GEANT, </a:t>
            </a:r>
            <a:r>
              <a:rPr lang="en-GB" sz="2000" dirty="0" err="1" smtClean="0"/>
              <a:t>OpenAire</a:t>
            </a:r>
            <a:r>
              <a:rPr lang="en-GB" sz="2000" dirty="0" smtClean="0"/>
              <a:t>, RDA</a:t>
            </a:r>
          </a:p>
          <a:p>
            <a:pPr marL="682625" lvl="1" indent="-184150"/>
            <a:r>
              <a:rPr lang="en-GB" sz="1600" dirty="0" smtClean="0"/>
              <a:t>‘</a:t>
            </a:r>
            <a:r>
              <a:rPr lang="en-GB" sz="1600" dirty="0" smtClean="0"/>
              <a:t>Design your e-infrastructure’ workshops (2x in 2016; planning for 2017)</a:t>
            </a:r>
          </a:p>
          <a:p>
            <a:pPr marL="682625" lvl="1" indent="-184150"/>
            <a:r>
              <a:rPr lang="en-GB" sz="1600" dirty="0" smtClean="0"/>
              <a:t>Introduction to European E-infrastructures (DI4R, September 2016)</a:t>
            </a:r>
          </a:p>
          <a:p>
            <a:pPr lvl="2"/>
            <a:endParaRPr lang="en-GB" sz="1400" dirty="0"/>
          </a:p>
          <a:p>
            <a:r>
              <a:rPr lang="en-GB" sz="2400" dirty="0" smtClean="0"/>
              <a:t>The project established an infrastructure and content catalogue, covering the EGI Service Portfolio</a:t>
            </a:r>
            <a:endParaRPr lang="en-GB" sz="2400" dirty="0"/>
          </a:p>
        </p:txBody>
      </p:sp>
      <p:sp>
        <p:nvSpPr>
          <p:cNvPr id="5"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Tree>
    <p:extLst>
      <p:ext uri="{BB962C8B-B14F-4D97-AF65-F5344CB8AC3E}">
        <p14:creationId xmlns:p14="http://schemas.microsoft.com/office/powerpoint/2010/main" val="2709709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71400"/>
            <a:ext cx="8280920" cy="850106"/>
          </a:xfrm>
        </p:spPr>
        <p:txBody>
          <a:bodyPr>
            <a:noAutofit/>
          </a:bodyPr>
          <a:lstStyle/>
          <a:p>
            <a:r>
              <a:rPr lang="en-US" sz="2800" dirty="0" smtClean="0"/>
              <a:t>Task 6.2: Serving </a:t>
            </a:r>
            <a:r>
              <a:rPr lang="en-US" sz="2800" dirty="0" smtClean="0"/>
              <a:t>researchers and innovators</a:t>
            </a:r>
            <a:endParaRPr lang="en-US" sz="2800" dirty="0"/>
          </a:p>
        </p:txBody>
      </p:sp>
      <p:sp>
        <p:nvSpPr>
          <p:cNvPr id="3" name="TextBox 2"/>
          <p:cNvSpPr txBox="1"/>
          <p:nvPr/>
        </p:nvSpPr>
        <p:spPr>
          <a:xfrm>
            <a:off x="794393" y="5733256"/>
            <a:ext cx="1406559"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ESFRIs,</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899598" y="5733257"/>
            <a:ext cx="7704856"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6" y="1268762"/>
            <a:ext cx="0" cy="446449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282" y="1052738"/>
            <a:ext cx="922003" cy="738644"/>
          </a:xfrm>
          <a:prstGeom prst="rect">
            <a:avLst/>
          </a:prstGeom>
          <a:noFill/>
        </p:spPr>
        <p:txBody>
          <a:bodyPr wrap="none" lIns="91418" tIns="45710" rIns="91418" bIns="45710" rtlCol="0">
            <a:spAutoFit/>
          </a:bodyPr>
          <a:lstStyle/>
          <a:p>
            <a:pPr algn="ctr"/>
            <a:r>
              <a:rPr lang="en-GB" sz="1400" b="1" dirty="0">
                <a:solidFill>
                  <a:srgbClr val="E46C0A"/>
                </a:solidFill>
              </a:rPr>
              <a:t>Size of </a:t>
            </a:r>
            <a:br>
              <a:rPr lang="en-GB" sz="1400" b="1" dirty="0">
                <a:solidFill>
                  <a:srgbClr val="E46C0A"/>
                </a:solidFill>
              </a:rPr>
            </a:br>
            <a:r>
              <a:rPr lang="en-GB" sz="1400" b="1" dirty="0">
                <a:solidFill>
                  <a:srgbClr val="E46C0A"/>
                </a:solidFill>
              </a:rPr>
              <a:t>individual</a:t>
            </a:r>
            <a:br>
              <a:rPr lang="en-GB" sz="1400" b="1" dirty="0">
                <a:solidFill>
                  <a:srgbClr val="E46C0A"/>
                </a:solidFill>
              </a:rPr>
            </a:br>
            <a:r>
              <a:rPr lang="en-GB" sz="1400" b="1" dirty="0">
                <a:solidFill>
                  <a:srgbClr val="E46C0A"/>
                </a:solidFill>
              </a:rPr>
              <a:t>groups</a:t>
            </a:r>
          </a:p>
        </p:txBody>
      </p:sp>
      <p:sp>
        <p:nvSpPr>
          <p:cNvPr id="7" name="TextBox 6"/>
          <p:cNvSpPr txBox="1"/>
          <p:nvPr/>
        </p:nvSpPr>
        <p:spPr>
          <a:xfrm>
            <a:off x="2324837" y="5733256"/>
            <a:ext cx="2895235"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Multinational </a:t>
            </a:r>
            <a:r>
              <a:rPr lang="en-GB" b="1" dirty="0" smtClean="0">
                <a:solidFill>
                  <a:schemeClr val="accent6">
                    <a:lumMod val="75000"/>
                  </a:schemeClr>
                </a:solidFill>
              </a:rPr>
              <a:t>communities, </a:t>
            </a:r>
            <a:br>
              <a:rPr lang="en-GB" b="1" dirty="0" smtClean="0">
                <a:solidFill>
                  <a:schemeClr val="accent6">
                    <a:lumMod val="75000"/>
                  </a:schemeClr>
                </a:solidFill>
              </a:rPr>
            </a:br>
            <a:r>
              <a:rPr lang="en-GB" b="1" dirty="0" smtClean="0">
                <a:solidFill>
                  <a:schemeClr val="accent6">
                    <a:lumMod val="75000"/>
                  </a:schemeClr>
                </a:solidFill>
              </a:rPr>
              <a:t>(e.g. H2020 projects)</a:t>
            </a:r>
            <a:endParaRPr lang="en-GB" b="1" dirty="0">
              <a:solidFill>
                <a:schemeClr val="accent6">
                  <a:lumMod val="75000"/>
                </a:schemeClr>
              </a:solidFill>
            </a:endParaRPr>
          </a:p>
        </p:txBody>
      </p:sp>
      <p:sp>
        <p:nvSpPr>
          <p:cNvPr id="8" name="TextBox 7"/>
          <p:cNvSpPr txBox="1"/>
          <p:nvPr/>
        </p:nvSpPr>
        <p:spPr>
          <a:xfrm>
            <a:off x="6783329" y="5762873"/>
            <a:ext cx="2110791" cy="369312"/>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‘Long </a:t>
            </a:r>
            <a:r>
              <a:rPr lang="en-GB" b="1" dirty="0" smtClean="0">
                <a:solidFill>
                  <a:schemeClr val="accent6">
                    <a:lumMod val="75000"/>
                  </a:schemeClr>
                </a:solidFill>
              </a:rPr>
              <a:t>tail of science’</a:t>
            </a:r>
            <a:endParaRPr lang="en-GB" b="1" dirty="0">
              <a:solidFill>
                <a:schemeClr val="accent6">
                  <a:lumMod val="75000"/>
                </a:schemeClr>
              </a:solidFill>
            </a:endParaRPr>
          </a:p>
        </p:txBody>
      </p:sp>
      <p:sp>
        <p:nvSpPr>
          <p:cNvPr id="9" name="TextBox 8"/>
          <p:cNvSpPr txBox="1"/>
          <p:nvPr/>
        </p:nvSpPr>
        <p:spPr>
          <a:xfrm>
            <a:off x="1043608" y="1124744"/>
            <a:ext cx="1569629" cy="4139574"/>
          </a:xfrm>
          <a:prstGeom prst="rect">
            <a:avLst/>
          </a:prstGeom>
          <a:noFill/>
        </p:spPr>
        <p:txBody>
          <a:bodyPr wrap="none" lIns="91418" tIns="45710" rIns="91418" bIns="45710" rtlCol="0">
            <a:spAutoFit/>
          </a:bodyPr>
          <a:lstStyle/>
          <a:p>
            <a:r>
              <a:rPr lang="en-GB" sz="1400" dirty="0" smtClean="0"/>
              <a:t>ELIXIR</a:t>
            </a:r>
          </a:p>
          <a:p>
            <a:r>
              <a:rPr lang="en-GB" sz="1400" dirty="0" smtClean="0"/>
              <a:t>BBMRI</a:t>
            </a:r>
          </a:p>
          <a:p>
            <a:r>
              <a:rPr lang="en-GB" sz="1400" dirty="0" smtClean="0"/>
              <a:t>INSTRUCT</a:t>
            </a:r>
          </a:p>
          <a:p>
            <a:r>
              <a:rPr lang="en-GB" sz="1400" dirty="0" smtClean="0"/>
              <a:t>DARIAH</a:t>
            </a:r>
          </a:p>
          <a:p>
            <a:r>
              <a:rPr lang="en-GB" sz="1400" dirty="0" err="1" smtClean="0"/>
              <a:t>LifeWatch</a:t>
            </a:r>
            <a:endParaRPr lang="en-GB" sz="1400" dirty="0" smtClean="0"/>
          </a:p>
          <a:p>
            <a:r>
              <a:rPr lang="en-GB" sz="1400" dirty="0" smtClean="0"/>
              <a:t>EISCAT_3D</a:t>
            </a:r>
          </a:p>
          <a:p>
            <a:r>
              <a:rPr lang="en-GB" sz="1400" dirty="0" smtClean="0"/>
              <a:t>EPOS</a:t>
            </a:r>
          </a:p>
          <a:p>
            <a:r>
              <a:rPr lang="en-GB" sz="1400" dirty="0" smtClean="0"/>
              <a:t>Disaster Mitigation</a:t>
            </a:r>
          </a:p>
          <a:p>
            <a:endParaRPr lang="en-GB" sz="1100" dirty="0" smtClean="0"/>
          </a:p>
          <a:p>
            <a:r>
              <a:rPr lang="en-GB" sz="1400" dirty="0" smtClean="0"/>
              <a:t>WLCG</a:t>
            </a:r>
          </a:p>
          <a:p>
            <a:r>
              <a:rPr lang="en-US" sz="1400" dirty="0" smtClean="0"/>
              <a:t>ELI</a:t>
            </a:r>
            <a:endParaRPr lang="en-US" sz="1400" dirty="0"/>
          </a:p>
          <a:p>
            <a:r>
              <a:rPr lang="en-GB" sz="1400" dirty="0"/>
              <a:t>CTA</a:t>
            </a:r>
          </a:p>
          <a:p>
            <a:r>
              <a:rPr lang="en-US" sz="1400" dirty="0" smtClean="0"/>
              <a:t>CLARIN</a:t>
            </a:r>
            <a:endParaRPr lang="en-US" sz="1400" dirty="0"/>
          </a:p>
          <a:p>
            <a:r>
              <a:rPr lang="en-US" sz="1400" dirty="0" smtClean="0"/>
              <a:t>LOFAR</a:t>
            </a:r>
            <a:endParaRPr lang="en-US" sz="1400" dirty="0"/>
          </a:p>
          <a:p>
            <a:r>
              <a:rPr lang="en-GB" sz="1400" dirty="0" smtClean="0"/>
              <a:t>ICOS</a:t>
            </a:r>
            <a:endParaRPr lang="en-GB" sz="1400" dirty="0"/>
          </a:p>
          <a:p>
            <a:r>
              <a:rPr lang="en-US" sz="1400" dirty="0" smtClean="0"/>
              <a:t>EMSO</a:t>
            </a:r>
            <a:endParaRPr lang="en-US" sz="1400" dirty="0"/>
          </a:p>
          <a:p>
            <a:r>
              <a:rPr lang="en-US" sz="1400" dirty="0"/>
              <a:t>CORBEL</a:t>
            </a:r>
          </a:p>
          <a:p>
            <a:r>
              <a:rPr lang="is-IS" sz="1400" dirty="0" smtClean="0"/>
              <a:t>ENVRIplus</a:t>
            </a:r>
          </a:p>
          <a:p>
            <a:r>
              <a:rPr lang="is-IS" sz="1400" dirty="0" smtClean="0"/>
              <a:t>…</a:t>
            </a:r>
            <a:endParaRPr lang="en-GB" sz="1400" dirty="0"/>
          </a:p>
        </p:txBody>
      </p:sp>
      <p:sp>
        <p:nvSpPr>
          <p:cNvPr id="10" name="TextBox 9"/>
          <p:cNvSpPr txBox="1"/>
          <p:nvPr/>
        </p:nvSpPr>
        <p:spPr>
          <a:xfrm>
            <a:off x="2843808" y="2550403"/>
            <a:ext cx="1699284" cy="2246749"/>
          </a:xfrm>
          <a:prstGeom prst="rect">
            <a:avLst/>
          </a:prstGeom>
          <a:noFill/>
        </p:spPr>
        <p:txBody>
          <a:bodyPr wrap="none" lIns="91418" tIns="45710" rIns="91418" bIns="45710" rtlCol="0">
            <a:spAutoFit/>
          </a:bodyPr>
          <a:lstStyle/>
          <a:p>
            <a:r>
              <a:rPr lang="en-GB" sz="1400" dirty="0" err="1" smtClean="0"/>
              <a:t>OpenDreamKit</a:t>
            </a:r>
            <a:endParaRPr lang="en-GB" sz="1400" dirty="0"/>
          </a:p>
          <a:p>
            <a:r>
              <a:rPr lang="en-GB" sz="1400" dirty="0" err="1"/>
              <a:t>WeNMR</a:t>
            </a:r>
            <a:endParaRPr lang="en-GB" sz="1400" dirty="0"/>
          </a:p>
          <a:p>
            <a:r>
              <a:rPr lang="en-GB" sz="1400" dirty="0"/>
              <a:t>DRIHM</a:t>
            </a:r>
          </a:p>
          <a:p>
            <a:r>
              <a:rPr lang="en-GB" sz="1400" dirty="0"/>
              <a:t>VERCE</a:t>
            </a:r>
          </a:p>
          <a:p>
            <a:r>
              <a:rPr lang="en-GB" sz="1400" dirty="0" err="1" smtClean="0"/>
              <a:t>PhenoMeNal</a:t>
            </a:r>
            <a:endParaRPr lang="en-GB" sz="1400" dirty="0" smtClean="0"/>
          </a:p>
          <a:p>
            <a:r>
              <a:rPr lang="en-GB" sz="1400" dirty="0" err="1" smtClean="0"/>
              <a:t>BioExcel</a:t>
            </a:r>
            <a:endParaRPr lang="en-GB" sz="1400" dirty="0" smtClean="0"/>
          </a:p>
          <a:p>
            <a:r>
              <a:rPr lang="en-GB" sz="1400" dirty="0" err="1" smtClean="0"/>
              <a:t>Multiscale</a:t>
            </a:r>
            <a:r>
              <a:rPr lang="en-GB" sz="1400" dirty="0" smtClean="0"/>
              <a:t> </a:t>
            </a:r>
            <a:r>
              <a:rPr lang="en-GB" sz="1400" dirty="0"/>
              <a:t>Genomics</a:t>
            </a:r>
          </a:p>
          <a:p>
            <a:r>
              <a:rPr lang="en-GB" sz="1400" dirty="0" err="1" smtClean="0"/>
              <a:t>AgINFRA</a:t>
            </a:r>
            <a:endParaRPr lang="en-GB" sz="1400" dirty="0"/>
          </a:p>
          <a:p>
            <a:r>
              <a:rPr lang="en-US" sz="1400" dirty="0" smtClean="0"/>
              <a:t>LSGC</a:t>
            </a:r>
            <a:endParaRPr lang="en-GB" sz="1400" dirty="0"/>
          </a:p>
          <a:p>
            <a:r>
              <a:rPr lang="is-IS" sz="1400" dirty="0" smtClean="0"/>
              <a:t>…</a:t>
            </a:r>
            <a:endParaRPr lang="en-GB" sz="1400" dirty="0"/>
          </a:p>
        </p:txBody>
      </p:sp>
      <p:sp>
        <p:nvSpPr>
          <p:cNvPr id="11" name="TextBox 10"/>
          <p:cNvSpPr txBox="1"/>
          <p:nvPr/>
        </p:nvSpPr>
        <p:spPr>
          <a:xfrm>
            <a:off x="6884311" y="2409289"/>
            <a:ext cx="2295905" cy="3323967"/>
          </a:xfrm>
          <a:prstGeom prst="rect">
            <a:avLst/>
          </a:prstGeom>
          <a:noFill/>
        </p:spPr>
        <p:txBody>
          <a:bodyPr wrap="none" lIns="91418" tIns="45710" rIns="91418" bIns="45710" rtlCol="0">
            <a:spAutoFit/>
          </a:bodyPr>
          <a:lstStyle/>
          <a:p>
            <a:r>
              <a:rPr lang="en-GB" sz="1400" dirty="0" err="1"/>
              <a:t>PeachNote</a:t>
            </a:r>
            <a:endParaRPr lang="en-GB" sz="1400" dirty="0"/>
          </a:p>
          <a:p>
            <a:r>
              <a:rPr lang="en-GB" sz="1400" dirty="0"/>
              <a:t>CEBA Galaxy </a:t>
            </a:r>
            <a:r>
              <a:rPr lang="en-GB" sz="1400" dirty="0" err="1"/>
              <a:t>eLab</a:t>
            </a:r>
            <a:endParaRPr lang="en-GB" sz="1400" dirty="0"/>
          </a:p>
          <a:p>
            <a:r>
              <a:rPr lang="en-GB" sz="1400" dirty="0"/>
              <a:t>Semiconductor design</a:t>
            </a:r>
          </a:p>
          <a:p>
            <a:r>
              <a:rPr lang="en-GB" sz="1400" dirty="0"/>
              <a:t>Main-belt comets</a:t>
            </a:r>
          </a:p>
          <a:p>
            <a:r>
              <a:rPr lang="en-GB" sz="1400" dirty="0"/>
              <a:t>Quantum </a:t>
            </a:r>
            <a:r>
              <a:rPr lang="en-GB" sz="1400" dirty="0" err="1"/>
              <a:t>pysics</a:t>
            </a:r>
            <a:r>
              <a:rPr lang="en-GB" sz="1400" dirty="0"/>
              <a:t> studies</a:t>
            </a:r>
          </a:p>
          <a:p>
            <a:r>
              <a:rPr lang="en-GB" sz="1400" dirty="0"/>
              <a:t>Virtual imaging (LS)</a:t>
            </a:r>
          </a:p>
          <a:p>
            <a:r>
              <a:rPr lang="en-GB" sz="1400" dirty="0"/>
              <a:t>Bovine tuberculosis spread</a:t>
            </a:r>
          </a:p>
          <a:p>
            <a:r>
              <a:rPr lang="en-GB" sz="1400" dirty="0"/>
              <a:t>Convergent </a:t>
            </a:r>
            <a:r>
              <a:rPr lang="en-GB" sz="1400" dirty="0" err="1"/>
              <a:t>evol</a:t>
            </a:r>
            <a:r>
              <a:rPr lang="en-GB" sz="1400" dirty="0"/>
              <a:t>. in genomes</a:t>
            </a:r>
          </a:p>
          <a:p>
            <a:r>
              <a:rPr lang="en-US" sz="1400" dirty="0"/>
              <a:t>Geography evolution</a:t>
            </a:r>
          </a:p>
          <a:p>
            <a:r>
              <a:rPr lang="en-US" sz="1400" dirty="0"/>
              <a:t>Seafloor seismic waves</a:t>
            </a:r>
          </a:p>
          <a:p>
            <a:r>
              <a:rPr lang="en-GB" sz="1400" dirty="0"/>
              <a:t>3D liver maps with MRI</a:t>
            </a:r>
          </a:p>
          <a:p>
            <a:r>
              <a:rPr lang="en-US" sz="1400" dirty="0"/>
              <a:t>Metabolic rate modelling</a:t>
            </a:r>
          </a:p>
          <a:p>
            <a:r>
              <a:rPr lang="en-US" sz="1400" dirty="0"/>
              <a:t>Genome alignment</a:t>
            </a:r>
          </a:p>
          <a:p>
            <a:r>
              <a:rPr lang="en-GB" sz="1400" dirty="0"/>
              <a:t>Tapeworms infection on fish</a:t>
            </a:r>
          </a:p>
          <a:p>
            <a:r>
              <a:rPr lang="en-GB" sz="1400" dirty="0"/>
              <a:t>…</a:t>
            </a:r>
          </a:p>
        </p:txBody>
      </p:sp>
      <p:sp>
        <p:nvSpPr>
          <p:cNvPr id="12" name="TextBox 11"/>
          <p:cNvSpPr txBox="1"/>
          <p:nvPr/>
        </p:nvSpPr>
        <p:spPr>
          <a:xfrm>
            <a:off x="5422305" y="5733256"/>
            <a:ext cx="1021903"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5292080" y="2636912"/>
            <a:ext cx="1186799" cy="3108523"/>
          </a:xfrm>
          <a:prstGeom prst="rect">
            <a:avLst/>
          </a:prstGeom>
          <a:noFill/>
        </p:spPr>
        <p:txBody>
          <a:bodyPr wrap="none" lIns="91418" tIns="45710" rIns="91418" bIns="45710" rtlCol="0">
            <a:spAutoFit/>
          </a:bodyPr>
          <a:lstStyle/>
          <a:p>
            <a:r>
              <a:rPr lang="en-US" sz="1400" dirty="0"/>
              <a:t>100% IT</a:t>
            </a:r>
          </a:p>
          <a:p>
            <a:r>
              <a:rPr lang="en-US" sz="1400" dirty="0"/>
              <a:t>CFD Support</a:t>
            </a:r>
          </a:p>
          <a:p>
            <a:r>
              <a:rPr lang="en-US" sz="1400" dirty="0" err="1"/>
              <a:t>CloudEO</a:t>
            </a:r>
            <a:endParaRPr lang="en-US" sz="1400" dirty="0"/>
          </a:p>
          <a:p>
            <a:r>
              <a:rPr lang="en-US" sz="1400" dirty="0" err="1"/>
              <a:t>CloudSME</a:t>
            </a:r>
            <a:endParaRPr lang="en-US" sz="1400" dirty="0"/>
          </a:p>
          <a:p>
            <a:r>
              <a:rPr lang="en-US" sz="1400" dirty="0" err="1"/>
              <a:t>Ecohydros</a:t>
            </a:r>
            <a:endParaRPr lang="en-US" sz="1400" dirty="0"/>
          </a:p>
          <a:p>
            <a:r>
              <a:rPr lang="en-US" sz="1400" dirty="0" err="1"/>
              <a:t>EOproc</a:t>
            </a:r>
            <a:endParaRPr lang="en-US" sz="1400" dirty="0"/>
          </a:p>
          <a:p>
            <a:r>
              <a:rPr lang="en-US" sz="1400" dirty="0"/>
              <a:t>IBM Research</a:t>
            </a:r>
          </a:p>
          <a:p>
            <a:r>
              <a:rPr lang="en-US" sz="1400" dirty="0" err="1"/>
              <a:t>mITSM</a:t>
            </a:r>
            <a:endParaRPr lang="en-US" sz="1400" dirty="0"/>
          </a:p>
          <a:p>
            <a:r>
              <a:rPr lang="en-US" sz="1400" dirty="0" err="1"/>
              <a:t>Numeca</a:t>
            </a:r>
            <a:endParaRPr lang="en-US" sz="1400" dirty="0"/>
          </a:p>
          <a:p>
            <a:r>
              <a:rPr lang="en-US" sz="1400" dirty="0" err="1"/>
              <a:t>Peachnote</a:t>
            </a:r>
            <a:endParaRPr lang="en-US" sz="1400" dirty="0"/>
          </a:p>
          <a:p>
            <a:r>
              <a:rPr lang="en-US" sz="1400" dirty="0"/>
              <a:t>RHEA</a:t>
            </a:r>
          </a:p>
          <a:p>
            <a:r>
              <a:rPr lang="en-US" sz="1400" dirty="0" err="1"/>
              <a:t>SixSq</a:t>
            </a:r>
            <a:endParaRPr lang="en-US" sz="1400" dirty="0"/>
          </a:p>
          <a:p>
            <a:r>
              <a:rPr lang="en-US" sz="1400" dirty="0" err="1"/>
              <a:t>Terradue</a:t>
            </a:r>
            <a:endParaRPr lang="en-US" sz="1400" dirty="0"/>
          </a:p>
          <a:p>
            <a:r>
              <a:rPr lang="en-US" sz="1400" dirty="0" err="1"/>
              <a:t>UberCloud</a:t>
            </a:r>
            <a:endParaRPr lang="en-US" sz="1400" dirty="0" smtClean="0"/>
          </a:p>
        </p:txBody>
      </p:sp>
      <p:sp>
        <p:nvSpPr>
          <p:cNvPr id="14" name="Arc 13"/>
          <p:cNvSpPr/>
          <p:nvPr/>
        </p:nvSpPr>
        <p:spPr>
          <a:xfrm rot="10800000">
            <a:off x="1187626" y="-2547663"/>
            <a:ext cx="14761640" cy="8136904"/>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91418" tIns="45710" rIns="91418" bIns="45710" rtlCol="0" anchor="ctr"/>
          <a:lstStyle/>
          <a:p>
            <a:pPr algn="ctr"/>
            <a:endParaRPr lang="en-US"/>
          </a:p>
        </p:txBody>
      </p:sp>
      <p:sp>
        <p:nvSpPr>
          <p:cNvPr id="16" name="TextBox 15"/>
          <p:cNvSpPr txBox="1"/>
          <p:nvPr/>
        </p:nvSpPr>
        <p:spPr>
          <a:xfrm>
            <a:off x="1547664" y="620688"/>
            <a:ext cx="1800200" cy="523220"/>
          </a:xfrm>
          <a:prstGeom prst="rect">
            <a:avLst/>
          </a:prstGeom>
          <a:noFill/>
        </p:spPr>
        <p:txBody>
          <a:bodyPr wrap="square" rtlCol="0">
            <a:spAutoFit/>
          </a:bodyPr>
          <a:lstStyle/>
          <a:p>
            <a:pPr algn="ctr"/>
            <a:r>
              <a:rPr lang="en-US" sz="1400" b="1" dirty="0" smtClean="0">
                <a:solidFill>
                  <a:schemeClr val="accent1">
                    <a:lumMod val="75000"/>
                  </a:schemeClr>
                </a:solidFill>
              </a:rPr>
              <a:t>Competence </a:t>
            </a:r>
            <a:r>
              <a:rPr lang="en-US" sz="1400" b="1" dirty="0" err="1" smtClean="0">
                <a:solidFill>
                  <a:schemeClr val="accent1">
                    <a:lumMod val="75000"/>
                  </a:schemeClr>
                </a:solidFill>
              </a:rPr>
              <a:t>Centres</a:t>
            </a:r>
            <a:r>
              <a:rPr lang="en-US" sz="1400" b="1" dirty="0" smtClean="0">
                <a:solidFill>
                  <a:schemeClr val="accent1">
                    <a:lumMod val="75000"/>
                  </a:schemeClr>
                </a:solidFill>
              </a:rPr>
              <a:t> </a:t>
            </a:r>
            <a:br>
              <a:rPr lang="en-US" sz="1400" b="1" dirty="0" smtClean="0">
                <a:solidFill>
                  <a:schemeClr val="accent1">
                    <a:lumMod val="75000"/>
                  </a:schemeClr>
                </a:solidFill>
              </a:rPr>
            </a:br>
            <a:r>
              <a:rPr lang="en-US" sz="1400" b="1" dirty="0" smtClean="0">
                <a:solidFill>
                  <a:schemeClr val="accent1">
                    <a:lumMod val="75000"/>
                  </a:schemeClr>
                </a:solidFill>
              </a:rPr>
              <a:t>(task 6.3-10)</a:t>
            </a:r>
            <a:endParaRPr lang="en-US" sz="1400" b="1" dirty="0">
              <a:solidFill>
                <a:schemeClr val="accent1">
                  <a:lumMod val="75000"/>
                </a:schemeClr>
              </a:solidFill>
            </a:endParaRPr>
          </a:p>
        </p:txBody>
      </p:sp>
      <p:sp>
        <p:nvSpPr>
          <p:cNvPr id="17" name="Oval 16"/>
          <p:cNvSpPr/>
          <p:nvPr/>
        </p:nvSpPr>
        <p:spPr>
          <a:xfrm rot="2873442">
            <a:off x="902977" y="1776187"/>
            <a:ext cx="3185451" cy="452976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131840" y="1700808"/>
            <a:ext cx="1728192" cy="523220"/>
          </a:xfrm>
          <a:prstGeom prst="rect">
            <a:avLst/>
          </a:prstGeom>
          <a:noFill/>
        </p:spPr>
        <p:txBody>
          <a:bodyPr wrap="square" rtlCol="0">
            <a:spAutoFit/>
          </a:bodyPr>
          <a:lstStyle/>
          <a:p>
            <a:pPr algn="ctr"/>
            <a:r>
              <a:rPr lang="en-US" sz="1400" b="1" dirty="0" smtClean="0">
                <a:solidFill>
                  <a:schemeClr val="accent1">
                    <a:lumMod val="75000"/>
                  </a:schemeClr>
                </a:solidFill>
              </a:rPr>
              <a:t>Direct engagement (task 6.2)</a:t>
            </a:r>
            <a:endParaRPr lang="en-US" sz="1400" b="1" dirty="0">
              <a:solidFill>
                <a:schemeClr val="accent1">
                  <a:lumMod val="75000"/>
                </a:schemeClr>
              </a:solidFill>
            </a:endParaRPr>
          </a:p>
        </p:txBody>
      </p:sp>
      <p:sp>
        <p:nvSpPr>
          <p:cNvPr id="19" name="TextBox 18"/>
          <p:cNvSpPr txBox="1"/>
          <p:nvPr/>
        </p:nvSpPr>
        <p:spPr>
          <a:xfrm>
            <a:off x="5580112" y="1628800"/>
            <a:ext cx="2664296" cy="307777"/>
          </a:xfrm>
          <a:prstGeom prst="rect">
            <a:avLst/>
          </a:prstGeom>
          <a:noFill/>
        </p:spPr>
        <p:txBody>
          <a:bodyPr wrap="square" rtlCol="0">
            <a:spAutoFit/>
          </a:bodyPr>
          <a:lstStyle/>
          <a:p>
            <a:pPr algn="ctr"/>
            <a:r>
              <a:rPr lang="en-US" sz="1400" b="1" dirty="0" smtClean="0">
                <a:solidFill>
                  <a:schemeClr val="accent1">
                    <a:lumMod val="75000"/>
                  </a:schemeClr>
                </a:solidFill>
              </a:rPr>
              <a:t>Tools and support for the NGIs</a:t>
            </a:r>
          </a:p>
        </p:txBody>
      </p:sp>
      <p:sp>
        <p:nvSpPr>
          <p:cNvPr id="20" name="Oval 19"/>
          <p:cNvSpPr/>
          <p:nvPr/>
        </p:nvSpPr>
        <p:spPr>
          <a:xfrm>
            <a:off x="4860032" y="1916832"/>
            <a:ext cx="4292460" cy="39127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292080" y="2420888"/>
            <a:ext cx="877163" cy="307777"/>
          </a:xfrm>
          <a:prstGeom prst="rect">
            <a:avLst/>
          </a:prstGeom>
        </p:spPr>
        <p:txBody>
          <a:bodyPr wrap="none">
            <a:spAutoFit/>
          </a:bodyPr>
          <a:lstStyle/>
          <a:p>
            <a:pPr algn="ctr"/>
            <a:r>
              <a:rPr lang="en-US" sz="1400" b="1" dirty="0" smtClean="0">
                <a:solidFill>
                  <a:schemeClr val="accent1">
                    <a:lumMod val="75000"/>
                  </a:schemeClr>
                </a:solidFill>
              </a:rPr>
              <a:t>(task 2.3)</a:t>
            </a:r>
            <a:endParaRPr lang="en-US" sz="1400" b="1" dirty="0">
              <a:solidFill>
                <a:schemeClr val="accent1">
                  <a:lumMod val="75000"/>
                </a:schemeClr>
              </a:solidFill>
            </a:endParaRPr>
          </a:p>
        </p:txBody>
      </p:sp>
      <p:sp>
        <p:nvSpPr>
          <p:cNvPr id="24" name="Rectangle 23"/>
          <p:cNvSpPr/>
          <p:nvPr/>
        </p:nvSpPr>
        <p:spPr>
          <a:xfrm>
            <a:off x="6876256" y="2204864"/>
            <a:ext cx="877163" cy="307777"/>
          </a:xfrm>
          <a:prstGeom prst="rect">
            <a:avLst/>
          </a:prstGeom>
        </p:spPr>
        <p:txBody>
          <a:bodyPr wrap="none">
            <a:spAutoFit/>
          </a:bodyPr>
          <a:lstStyle/>
          <a:p>
            <a:pPr algn="ctr"/>
            <a:r>
              <a:rPr lang="en-US" sz="1400" b="1" dirty="0" smtClean="0">
                <a:solidFill>
                  <a:schemeClr val="accent1">
                    <a:lumMod val="75000"/>
                  </a:schemeClr>
                </a:solidFill>
              </a:rPr>
              <a:t>(task </a:t>
            </a:r>
            <a:r>
              <a:rPr lang="en-US" sz="1400" b="1" dirty="0" smtClean="0">
                <a:solidFill>
                  <a:schemeClr val="accent1">
                    <a:lumMod val="75000"/>
                  </a:schemeClr>
                </a:solidFill>
              </a:rPr>
              <a:t>6.2)</a:t>
            </a:r>
            <a:endParaRPr lang="en-US" sz="1400" b="1" dirty="0">
              <a:solidFill>
                <a:schemeClr val="accent1">
                  <a:lumMod val="75000"/>
                </a:schemeClr>
              </a:solidFill>
            </a:endParaRPr>
          </a:p>
        </p:txBody>
      </p:sp>
      <p:sp>
        <p:nvSpPr>
          <p:cNvPr id="25" name="Oval 24"/>
          <p:cNvSpPr/>
          <p:nvPr/>
        </p:nvSpPr>
        <p:spPr>
          <a:xfrm>
            <a:off x="683568" y="1052736"/>
            <a:ext cx="2016224" cy="19442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0125972" y="2337508"/>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957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animBg="1"/>
      <p:bldP spid="23" grpId="0"/>
      <p:bldP spid="24" grpId="0"/>
      <p:bldP spid="25" grpId="0" animBg="1"/>
    </p:bld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Engage powerpoint presentation v3.2</Template>
  <TotalTime>7955</TotalTime>
  <Words>2901</Words>
  <Application>Microsoft Macintosh PowerPoint</Application>
  <PresentationFormat>On-screen Show (4:3)</PresentationFormat>
  <Paragraphs>622</Paragraphs>
  <Slides>32</Slides>
  <Notes>20</Notes>
  <HiddenSlides>1</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EGI Engage powerpoint presentation v3.2</vt:lpstr>
      <vt:lpstr>EGI Powerpoint Presentation (body)</vt:lpstr>
      <vt:lpstr>EGI Powerpoint Presentation (closing)</vt:lpstr>
      <vt:lpstr>WP6 Knowledge Commons</vt:lpstr>
      <vt:lpstr>Outline</vt:lpstr>
      <vt:lpstr>WP Overview</vt:lpstr>
      <vt:lpstr>SA2 (WP6) objectives</vt:lpstr>
      <vt:lpstr>From opportunities to operational setups</vt:lpstr>
      <vt:lpstr>SA2 Partners and effort – TBC</vt:lpstr>
      <vt:lpstr>Activities and Achievements</vt:lpstr>
      <vt:lpstr>Training Task 6.1</vt:lpstr>
      <vt:lpstr>Task 6.2: Serving researchers and innovators</vt:lpstr>
      <vt:lpstr>From opportunities to active customers</vt:lpstr>
      <vt:lpstr>Technical user support Task 6.2 Highlights</vt:lpstr>
      <vt:lpstr>Achieved maturity (Described in details in D2.14)</vt:lpstr>
      <vt:lpstr>Support for new communities – Examples</vt:lpstr>
      <vt:lpstr>Working with new communities:  per discipline</vt:lpstr>
      <vt:lpstr>Technical user support Task 6.2 - SLAs</vt:lpstr>
      <vt:lpstr>Support for the long-tail of science</vt:lpstr>
      <vt:lpstr>PowerPoint Presentation</vt:lpstr>
      <vt:lpstr>PY1  PY2  PY3  EOSC-Hub</vt:lpstr>
      <vt:lpstr>CC achievements</vt:lpstr>
      <vt:lpstr>Cloud adoption – CPUh use</vt:lpstr>
      <vt:lpstr>Increase in cloud usage</vt:lpstr>
      <vt:lpstr>Cloud adoption – CPUh use</vt:lpstr>
      <vt:lpstr>HTC infrastructure use</vt:lpstr>
      <vt:lpstr>HTC infrastructure use</vt:lpstr>
      <vt:lpstr>Users</vt:lpstr>
      <vt:lpstr>Details on Communities</vt:lpstr>
      <vt:lpstr>Use of Resources  and Issues</vt:lpstr>
      <vt:lpstr>Effort analysis</vt:lpstr>
      <vt:lpstr>Summary</vt:lpstr>
      <vt:lpstr>Summary</vt:lpstr>
      <vt:lpstr>Key exploitable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WPX [name]</dc:title>
  <dc:creator>Malgorzata Krakowian</dc:creator>
  <cp:lastModifiedBy>Gergely Sipos</cp:lastModifiedBy>
  <cp:revision>277</cp:revision>
  <dcterms:created xsi:type="dcterms:W3CDTF">2016-02-16T14:19:42Z</dcterms:created>
  <dcterms:modified xsi:type="dcterms:W3CDTF">2017-10-11T12:44:22Z</dcterms:modified>
</cp:coreProperties>
</file>