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</p:sldMasterIdLst>
  <p:notesMasterIdLst>
    <p:notesMasterId r:id="rId24"/>
  </p:notesMasterIdLst>
  <p:handoutMasterIdLst>
    <p:handoutMasterId r:id="rId25"/>
  </p:handoutMasterIdLst>
  <p:sldIdLst>
    <p:sldId id="280" r:id="rId4"/>
    <p:sldId id="291" r:id="rId5"/>
    <p:sldId id="313" r:id="rId6"/>
    <p:sldId id="337" r:id="rId7"/>
    <p:sldId id="315" r:id="rId8"/>
    <p:sldId id="329" r:id="rId9"/>
    <p:sldId id="293" r:id="rId10"/>
    <p:sldId id="316" r:id="rId11"/>
    <p:sldId id="334" r:id="rId12"/>
    <p:sldId id="333" r:id="rId13"/>
    <p:sldId id="325" r:id="rId14"/>
    <p:sldId id="327" r:id="rId15"/>
    <p:sldId id="338" r:id="rId16"/>
    <p:sldId id="318" r:id="rId17"/>
    <p:sldId id="319" r:id="rId18"/>
    <p:sldId id="320" r:id="rId19"/>
    <p:sldId id="321" r:id="rId20"/>
    <p:sldId id="297" r:id="rId21"/>
    <p:sldId id="311" r:id="rId22"/>
    <p:sldId id="284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266D91-0535-EA48-A8C6-C076554800FC}">
          <p14:sldIdLst>
            <p14:sldId id="280"/>
            <p14:sldId id="291"/>
            <p14:sldId id="313"/>
            <p14:sldId id="337"/>
            <p14:sldId id="315"/>
            <p14:sldId id="329"/>
            <p14:sldId id="293"/>
            <p14:sldId id="316"/>
            <p14:sldId id="334"/>
            <p14:sldId id="333"/>
            <p14:sldId id="325"/>
            <p14:sldId id="327"/>
            <p14:sldId id="338"/>
            <p14:sldId id="318"/>
            <p14:sldId id="319"/>
            <p14:sldId id="320"/>
            <p14:sldId id="321"/>
            <p14:sldId id="297"/>
            <p14:sldId id="31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0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15" autoAdjust="0"/>
    <p:restoredTop sz="83559" autoAdjust="0"/>
  </p:normalViewPr>
  <p:slideViewPr>
    <p:cSldViewPr showGuides="1">
      <p:cViewPr>
        <p:scale>
          <a:sx n="84" d="100"/>
          <a:sy n="84" d="100"/>
        </p:scale>
        <p:origin x="424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9E9925-3C3D-2F4E-BB99-E851239ADBBD}" type="doc">
      <dgm:prSet loTypeId="urn:microsoft.com/office/officeart/2005/8/layout/cycle8" loCatId="" qsTypeId="urn:microsoft.com/office/officeart/2005/8/quickstyle/simple3" qsCatId="simple" csTypeId="urn:microsoft.com/office/officeart/2005/8/colors/colorful1" csCatId="colorful" phldr="1"/>
      <dgm:spPr/>
    </dgm:pt>
    <dgm:pt modelId="{2AE5F1A0-99EA-6646-B905-C1889551909F}">
      <dgm:prSet phldrT="[Text]"/>
      <dgm:spPr/>
      <dgm:t>
        <a:bodyPr/>
        <a:lstStyle/>
        <a:p>
          <a:r>
            <a:rPr lang="en-GB" dirty="0" smtClean="0"/>
            <a:t>Others (3)</a:t>
          </a:r>
          <a:endParaRPr lang="en-GB" dirty="0"/>
        </a:p>
      </dgm:t>
    </dgm:pt>
    <dgm:pt modelId="{B39E4026-3BD2-A543-971B-62FC8A9F3714}" type="parTrans" cxnId="{E0D8F416-958D-504F-A0B7-046D899E7958}">
      <dgm:prSet/>
      <dgm:spPr/>
      <dgm:t>
        <a:bodyPr/>
        <a:lstStyle/>
        <a:p>
          <a:endParaRPr lang="en-US"/>
        </a:p>
      </dgm:t>
    </dgm:pt>
    <dgm:pt modelId="{C0A131A3-3627-2A4C-8450-CE4A0E5205B0}" type="sibTrans" cxnId="{E0D8F416-958D-504F-A0B7-046D899E7958}">
      <dgm:prSet/>
      <dgm:spPr/>
      <dgm:t>
        <a:bodyPr/>
        <a:lstStyle/>
        <a:p>
          <a:endParaRPr lang="en-US"/>
        </a:p>
      </dgm:t>
    </dgm:pt>
    <dgm:pt modelId="{A653C25A-70AB-874A-901D-88D2D0E19E40}">
      <dgm:prSet phldrT="[Text]"/>
      <dgm:spPr/>
      <dgm:t>
        <a:bodyPr/>
        <a:lstStyle/>
        <a:p>
          <a:r>
            <a:rPr lang="en-GB" dirty="0" smtClean="0"/>
            <a:t>Governance (2)</a:t>
          </a:r>
          <a:endParaRPr lang="en-GB" dirty="0"/>
        </a:p>
      </dgm:t>
    </dgm:pt>
    <dgm:pt modelId="{8F949993-6FAC-BC47-A1A8-1055B362A453}" type="parTrans" cxnId="{7BF283EE-C71C-D740-AE58-450F15CA6FDD}">
      <dgm:prSet/>
      <dgm:spPr/>
      <dgm:t>
        <a:bodyPr/>
        <a:lstStyle/>
        <a:p>
          <a:endParaRPr lang="en-US"/>
        </a:p>
      </dgm:t>
    </dgm:pt>
    <dgm:pt modelId="{79E8C1AE-679A-3843-8751-1365B15448C5}" type="sibTrans" cxnId="{7BF283EE-C71C-D740-AE58-450F15CA6FDD}">
      <dgm:prSet/>
      <dgm:spPr/>
      <dgm:t>
        <a:bodyPr/>
        <a:lstStyle/>
        <a:p>
          <a:endParaRPr lang="en-US"/>
        </a:p>
      </dgm:t>
    </dgm:pt>
    <dgm:pt modelId="{47372015-DCB8-8A42-B4CB-28BC473C53DA}">
      <dgm:prSet/>
      <dgm:spPr/>
      <dgm:t>
        <a:bodyPr/>
        <a:lstStyle/>
        <a:p>
          <a:r>
            <a:rPr lang="en-GB" dirty="0" smtClean="0"/>
            <a:t>Financial schemes (3)</a:t>
          </a:r>
          <a:endParaRPr lang="en-GB" dirty="0"/>
        </a:p>
      </dgm:t>
    </dgm:pt>
    <dgm:pt modelId="{D8311B96-1181-1146-9312-4BCE6C70FD2A}" type="parTrans" cxnId="{42710582-B49D-EB4B-B092-D4672F6C29D2}">
      <dgm:prSet/>
      <dgm:spPr/>
      <dgm:t>
        <a:bodyPr/>
        <a:lstStyle/>
        <a:p>
          <a:endParaRPr lang="en-US"/>
        </a:p>
      </dgm:t>
    </dgm:pt>
    <dgm:pt modelId="{E20F6B27-A9FC-DC44-8EB8-7D0C642337DD}" type="sibTrans" cxnId="{42710582-B49D-EB4B-B092-D4672F6C29D2}">
      <dgm:prSet/>
      <dgm:spPr/>
      <dgm:t>
        <a:bodyPr/>
        <a:lstStyle/>
        <a:p>
          <a:endParaRPr lang="en-US"/>
        </a:p>
      </dgm:t>
    </dgm:pt>
    <dgm:pt modelId="{68275DE9-FF60-6C44-B417-673361075E49}" type="pres">
      <dgm:prSet presAssocID="{579E9925-3C3D-2F4E-BB99-E851239ADBBD}" presName="compositeShape" presStyleCnt="0">
        <dgm:presLayoutVars>
          <dgm:chMax val="7"/>
          <dgm:dir/>
          <dgm:resizeHandles val="exact"/>
        </dgm:presLayoutVars>
      </dgm:prSet>
      <dgm:spPr/>
    </dgm:pt>
    <dgm:pt modelId="{DF3232AA-32BE-8F4B-8E86-0EC50D2E3CE8}" type="pres">
      <dgm:prSet presAssocID="{579E9925-3C3D-2F4E-BB99-E851239ADBBD}" presName="wedge1" presStyleLbl="node1" presStyleIdx="0" presStyleCnt="3"/>
      <dgm:spPr/>
      <dgm:t>
        <a:bodyPr/>
        <a:lstStyle/>
        <a:p>
          <a:endParaRPr lang="en-US"/>
        </a:p>
      </dgm:t>
    </dgm:pt>
    <dgm:pt modelId="{34C88F9B-5A07-2C43-8553-99EE7DAEBED6}" type="pres">
      <dgm:prSet presAssocID="{579E9925-3C3D-2F4E-BB99-E851239ADBBD}" presName="dummy1a" presStyleCnt="0"/>
      <dgm:spPr/>
    </dgm:pt>
    <dgm:pt modelId="{6E2C6D5A-4E2E-964E-BF51-199F92E68EA3}" type="pres">
      <dgm:prSet presAssocID="{579E9925-3C3D-2F4E-BB99-E851239ADBBD}" presName="dummy1b" presStyleCnt="0"/>
      <dgm:spPr/>
    </dgm:pt>
    <dgm:pt modelId="{C29E1A37-91CD-A94B-8050-721E81A88B2F}" type="pres">
      <dgm:prSet presAssocID="{579E9925-3C3D-2F4E-BB99-E851239ADBB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68FC2-66A6-FD48-B3FA-B5614DB873C1}" type="pres">
      <dgm:prSet presAssocID="{579E9925-3C3D-2F4E-BB99-E851239ADBBD}" presName="wedge2" presStyleLbl="node1" presStyleIdx="1" presStyleCnt="3"/>
      <dgm:spPr/>
      <dgm:t>
        <a:bodyPr/>
        <a:lstStyle/>
        <a:p>
          <a:endParaRPr lang="en-US"/>
        </a:p>
      </dgm:t>
    </dgm:pt>
    <dgm:pt modelId="{FA8B6A04-E650-5948-8622-296B824872BC}" type="pres">
      <dgm:prSet presAssocID="{579E9925-3C3D-2F4E-BB99-E851239ADBBD}" presName="dummy2a" presStyleCnt="0"/>
      <dgm:spPr/>
    </dgm:pt>
    <dgm:pt modelId="{908E0403-66DD-9548-8ADE-56F70AD6DE7C}" type="pres">
      <dgm:prSet presAssocID="{579E9925-3C3D-2F4E-BB99-E851239ADBBD}" presName="dummy2b" presStyleCnt="0"/>
      <dgm:spPr/>
    </dgm:pt>
    <dgm:pt modelId="{1A62EAFD-EF4F-8D4D-924D-A578718F1326}" type="pres">
      <dgm:prSet presAssocID="{579E9925-3C3D-2F4E-BB99-E851239ADBB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31F18-B844-E849-9E59-10BBA101FC1B}" type="pres">
      <dgm:prSet presAssocID="{579E9925-3C3D-2F4E-BB99-E851239ADBBD}" presName="wedge3" presStyleLbl="node1" presStyleIdx="2" presStyleCnt="3"/>
      <dgm:spPr/>
      <dgm:t>
        <a:bodyPr/>
        <a:lstStyle/>
        <a:p>
          <a:endParaRPr lang="en-US"/>
        </a:p>
      </dgm:t>
    </dgm:pt>
    <dgm:pt modelId="{69E5C698-73CB-C748-81FE-EEC3A3B36C61}" type="pres">
      <dgm:prSet presAssocID="{579E9925-3C3D-2F4E-BB99-E851239ADBBD}" presName="dummy3a" presStyleCnt="0"/>
      <dgm:spPr/>
    </dgm:pt>
    <dgm:pt modelId="{B6E6ED89-5D7B-924D-9F8E-4C591D0BE02D}" type="pres">
      <dgm:prSet presAssocID="{579E9925-3C3D-2F4E-BB99-E851239ADBBD}" presName="dummy3b" presStyleCnt="0"/>
      <dgm:spPr/>
    </dgm:pt>
    <dgm:pt modelId="{9F24DEF2-5F55-734D-A631-6962181A2EA1}" type="pres">
      <dgm:prSet presAssocID="{579E9925-3C3D-2F4E-BB99-E851239ADBB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8F191D-6F64-8746-82D8-5EB94F72DA44}" type="pres">
      <dgm:prSet presAssocID="{E20F6B27-A9FC-DC44-8EB8-7D0C642337DD}" presName="arrowWedge1" presStyleLbl="fgSibTrans2D1" presStyleIdx="0" presStyleCnt="3"/>
      <dgm:spPr/>
    </dgm:pt>
    <dgm:pt modelId="{02909D3A-7E82-3748-A317-7A9CF7A74154}" type="pres">
      <dgm:prSet presAssocID="{C0A131A3-3627-2A4C-8450-CE4A0E5205B0}" presName="arrowWedge2" presStyleLbl="fgSibTrans2D1" presStyleIdx="1" presStyleCnt="3"/>
      <dgm:spPr/>
    </dgm:pt>
    <dgm:pt modelId="{B6A2AC4C-D44B-CD4E-B6B6-FCC333B4FB32}" type="pres">
      <dgm:prSet presAssocID="{79E8C1AE-679A-3843-8751-1365B15448C5}" presName="arrowWedge3" presStyleLbl="fgSibTrans2D1" presStyleIdx="2" presStyleCnt="3"/>
      <dgm:spPr/>
    </dgm:pt>
  </dgm:ptLst>
  <dgm:cxnLst>
    <dgm:cxn modelId="{42710582-B49D-EB4B-B092-D4672F6C29D2}" srcId="{579E9925-3C3D-2F4E-BB99-E851239ADBBD}" destId="{47372015-DCB8-8A42-B4CB-28BC473C53DA}" srcOrd="0" destOrd="0" parTransId="{D8311B96-1181-1146-9312-4BCE6C70FD2A}" sibTransId="{E20F6B27-A9FC-DC44-8EB8-7D0C642337DD}"/>
    <dgm:cxn modelId="{7BF283EE-C71C-D740-AE58-450F15CA6FDD}" srcId="{579E9925-3C3D-2F4E-BB99-E851239ADBBD}" destId="{A653C25A-70AB-874A-901D-88D2D0E19E40}" srcOrd="2" destOrd="0" parTransId="{8F949993-6FAC-BC47-A1A8-1055B362A453}" sibTransId="{79E8C1AE-679A-3843-8751-1365B15448C5}"/>
    <dgm:cxn modelId="{713F19EB-2996-0C45-9E29-A0B6B55A2393}" type="presOf" srcId="{2AE5F1A0-99EA-6646-B905-C1889551909F}" destId="{1A62EAFD-EF4F-8D4D-924D-A578718F1326}" srcOrd="1" destOrd="0" presId="urn:microsoft.com/office/officeart/2005/8/layout/cycle8"/>
    <dgm:cxn modelId="{8DB7DC70-C55B-144B-B38D-D10DA5EFF7B6}" type="presOf" srcId="{47372015-DCB8-8A42-B4CB-28BC473C53DA}" destId="{DF3232AA-32BE-8F4B-8E86-0EC50D2E3CE8}" srcOrd="0" destOrd="0" presId="urn:microsoft.com/office/officeart/2005/8/layout/cycle8"/>
    <dgm:cxn modelId="{F7639D8F-1078-574B-93C9-307F7363DB6A}" type="presOf" srcId="{47372015-DCB8-8A42-B4CB-28BC473C53DA}" destId="{C29E1A37-91CD-A94B-8050-721E81A88B2F}" srcOrd="1" destOrd="0" presId="urn:microsoft.com/office/officeart/2005/8/layout/cycle8"/>
    <dgm:cxn modelId="{1F85AEA5-872D-6140-BFDD-60A13C3A7E63}" type="presOf" srcId="{2AE5F1A0-99EA-6646-B905-C1889551909F}" destId="{C7F68FC2-66A6-FD48-B3FA-B5614DB873C1}" srcOrd="0" destOrd="0" presId="urn:microsoft.com/office/officeart/2005/8/layout/cycle8"/>
    <dgm:cxn modelId="{720C8449-3514-B945-A4AC-8CC516913C4A}" type="presOf" srcId="{579E9925-3C3D-2F4E-BB99-E851239ADBBD}" destId="{68275DE9-FF60-6C44-B417-673361075E49}" srcOrd="0" destOrd="0" presId="urn:microsoft.com/office/officeart/2005/8/layout/cycle8"/>
    <dgm:cxn modelId="{E0D8F416-958D-504F-A0B7-046D899E7958}" srcId="{579E9925-3C3D-2F4E-BB99-E851239ADBBD}" destId="{2AE5F1A0-99EA-6646-B905-C1889551909F}" srcOrd="1" destOrd="0" parTransId="{B39E4026-3BD2-A543-971B-62FC8A9F3714}" sibTransId="{C0A131A3-3627-2A4C-8450-CE4A0E5205B0}"/>
    <dgm:cxn modelId="{B8967C9E-7B8A-1F41-8F23-F87E6732B596}" type="presOf" srcId="{A653C25A-70AB-874A-901D-88D2D0E19E40}" destId="{9F24DEF2-5F55-734D-A631-6962181A2EA1}" srcOrd="1" destOrd="0" presId="urn:microsoft.com/office/officeart/2005/8/layout/cycle8"/>
    <dgm:cxn modelId="{2E17F31E-0CE1-F642-9B33-1C77F79A0C41}" type="presOf" srcId="{A653C25A-70AB-874A-901D-88D2D0E19E40}" destId="{6B031F18-B844-E849-9E59-10BBA101FC1B}" srcOrd="0" destOrd="0" presId="urn:microsoft.com/office/officeart/2005/8/layout/cycle8"/>
    <dgm:cxn modelId="{42A37568-D793-B448-B248-F85CAB29CEEE}" type="presParOf" srcId="{68275DE9-FF60-6C44-B417-673361075E49}" destId="{DF3232AA-32BE-8F4B-8E86-0EC50D2E3CE8}" srcOrd="0" destOrd="0" presId="urn:microsoft.com/office/officeart/2005/8/layout/cycle8"/>
    <dgm:cxn modelId="{06C6A133-645F-F447-ADEB-7FFFECF4D321}" type="presParOf" srcId="{68275DE9-FF60-6C44-B417-673361075E49}" destId="{34C88F9B-5A07-2C43-8553-99EE7DAEBED6}" srcOrd="1" destOrd="0" presId="urn:microsoft.com/office/officeart/2005/8/layout/cycle8"/>
    <dgm:cxn modelId="{DE687B4B-4927-F345-84CF-7A710A0F7DAE}" type="presParOf" srcId="{68275DE9-FF60-6C44-B417-673361075E49}" destId="{6E2C6D5A-4E2E-964E-BF51-199F92E68EA3}" srcOrd="2" destOrd="0" presId="urn:microsoft.com/office/officeart/2005/8/layout/cycle8"/>
    <dgm:cxn modelId="{1495830C-0CCF-CD4B-A92B-1327952DF59D}" type="presParOf" srcId="{68275DE9-FF60-6C44-B417-673361075E49}" destId="{C29E1A37-91CD-A94B-8050-721E81A88B2F}" srcOrd="3" destOrd="0" presId="urn:microsoft.com/office/officeart/2005/8/layout/cycle8"/>
    <dgm:cxn modelId="{79F3BFB4-3C43-6F4C-AD9A-44F4E1824D15}" type="presParOf" srcId="{68275DE9-FF60-6C44-B417-673361075E49}" destId="{C7F68FC2-66A6-FD48-B3FA-B5614DB873C1}" srcOrd="4" destOrd="0" presId="urn:microsoft.com/office/officeart/2005/8/layout/cycle8"/>
    <dgm:cxn modelId="{F76A203C-5346-454A-A6CE-0C6D2670094A}" type="presParOf" srcId="{68275DE9-FF60-6C44-B417-673361075E49}" destId="{FA8B6A04-E650-5948-8622-296B824872BC}" srcOrd="5" destOrd="0" presId="urn:microsoft.com/office/officeart/2005/8/layout/cycle8"/>
    <dgm:cxn modelId="{0BF85521-E0F7-8749-9B06-B41D36C87B32}" type="presParOf" srcId="{68275DE9-FF60-6C44-B417-673361075E49}" destId="{908E0403-66DD-9548-8ADE-56F70AD6DE7C}" srcOrd="6" destOrd="0" presId="urn:microsoft.com/office/officeart/2005/8/layout/cycle8"/>
    <dgm:cxn modelId="{6E880DF6-B8D1-A947-936D-7F77EE786CC0}" type="presParOf" srcId="{68275DE9-FF60-6C44-B417-673361075E49}" destId="{1A62EAFD-EF4F-8D4D-924D-A578718F1326}" srcOrd="7" destOrd="0" presId="urn:microsoft.com/office/officeart/2005/8/layout/cycle8"/>
    <dgm:cxn modelId="{15FCECC0-DB1E-FC40-8C20-4163E9203125}" type="presParOf" srcId="{68275DE9-FF60-6C44-B417-673361075E49}" destId="{6B031F18-B844-E849-9E59-10BBA101FC1B}" srcOrd="8" destOrd="0" presId="urn:microsoft.com/office/officeart/2005/8/layout/cycle8"/>
    <dgm:cxn modelId="{EFA9210C-A9DC-8145-AA45-F65F3EF45D9F}" type="presParOf" srcId="{68275DE9-FF60-6C44-B417-673361075E49}" destId="{69E5C698-73CB-C748-81FE-EEC3A3B36C61}" srcOrd="9" destOrd="0" presId="urn:microsoft.com/office/officeart/2005/8/layout/cycle8"/>
    <dgm:cxn modelId="{35E5DB1C-A3E8-DB4D-95C6-FE1F8CFB6329}" type="presParOf" srcId="{68275DE9-FF60-6C44-B417-673361075E49}" destId="{B6E6ED89-5D7B-924D-9F8E-4C591D0BE02D}" srcOrd="10" destOrd="0" presId="urn:microsoft.com/office/officeart/2005/8/layout/cycle8"/>
    <dgm:cxn modelId="{2A8D137F-A4A5-984D-BA44-CF826A8FF18E}" type="presParOf" srcId="{68275DE9-FF60-6C44-B417-673361075E49}" destId="{9F24DEF2-5F55-734D-A631-6962181A2EA1}" srcOrd="11" destOrd="0" presId="urn:microsoft.com/office/officeart/2005/8/layout/cycle8"/>
    <dgm:cxn modelId="{8A613BA3-FB4A-C247-8DA9-4C2CEF5520CC}" type="presParOf" srcId="{68275DE9-FF60-6C44-B417-673361075E49}" destId="{BD8F191D-6F64-8746-82D8-5EB94F72DA44}" srcOrd="12" destOrd="0" presId="urn:microsoft.com/office/officeart/2005/8/layout/cycle8"/>
    <dgm:cxn modelId="{7B2C66AB-127F-9B49-BECC-DDA0A365B958}" type="presParOf" srcId="{68275DE9-FF60-6C44-B417-673361075E49}" destId="{02909D3A-7E82-3748-A317-7A9CF7A74154}" srcOrd="13" destOrd="0" presId="urn:microsoft.com/office/officeart/2005/8/layout/cycle8"/>
    <dgm:cxn modelId="{3B858736-43EC-8F4C-906F-B5DDA3EF5E6B}" type="presParOf" srcId="{68275DE9-FF60-6C44-B417-673361075E49}" destId="{B6A2AC4C-D44B-CD4E-B6B6-FCC333B4FB3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EA7E2D-FA83-AE49-A9E8-354DE7DD0FA5}" type="doc">
      <dgm:prSet loTypeId="urn:microsoft.com/office/officeart/2005/8/layout/lProcess2" loCatId="process" qsTypeId="urn:microsoft.com/office/officeart/2005/8/quickstyle/simple1" qsCatId="simple" csTypeId="urn:microsoft.com/office/officeart/2005/8/colors/colorful2" csCatId="colorful" phldr="1"/>
      <dgm:spPr/>
    </dgm:pt>
    <dgm:pt modelId="{B2C4A94B-A65B-994F-800F-A1EC58933789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GB" dirty="0" smtClean="0"/>
            <a:t>Discovery</a:t>
          </a:r>
          <a:endParaRPr lang="en-GB" dirty="0"/>
        </a:p>
      </dgm:t>
    </dgm:pt>
    <dgm:pt modelId="{C7B0D1A8-EA09-464A-9A0E-A55395D99D65}" type="parTrans" cxnId="{66B3BB22-D4C7-2D46-B661-14E571E03EE5}">
      <dgm:prSet/>
      <dgm:spPr/>
      <dgm:t>
        <a:bodyPr/>
        <a:lstStyle/>
        <a:p>
          <a:endParaRPr lang="en-GB"/>
        </a:p>
      </dgm:t>
    </dgm:pt>
    <dgm:pt modelId="{2831F7DB-4DE9-C046-8B76-1D37FCABED36}" type="sibTrans" cxnId="{66B3BB22-D4C7-2D46-B661-14E571E03EE5}">
      <dgm:prSet/>
      <dgm:spPr/>
      <dgm:t>
        <a:bodyPr/>
        <a:lstStyle/>
        <a:p>
          <a:endParaRPr lang="en-GB"/>
        </a:p>
      </dgm:t>
    </dgm:pt>
    <dgm:pt modelId="{7A7C55AB-32D8-EA42-9EFF-608C7BD68686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dirty="0" smtClean="0"/>
            <a:t>Beta</a:t>
          </a:r>
          <a:endParaRPr lang="en-GB" dirty="0"/>
        </a:p>
      </dgm:t>
    </dgm:pt>
    <dgm:pt modelId="{14317355-C11F-F04B-929A-F7891D34CED6}" type="parTrans" cxnId="{7CDB03FF-3938-0743-AE80-A99D6156643F}">
      <dgm:prSet/>
      <dgm:spPr/>
      <dgm:t>
        <a:bodyPr/>
        <a:lstStyle/>
        <a:p>
          <a:endParaRPr lang="en-GB"/>
        </a:p>
      </dgm:t>
    </dgm:pt>
    <dgm:pt modelId="{B787A62D-C748-6648-A48F-62DD8F0EB94E}" type="sibTrans" cxnId="{7CDB03FF-3938-0743-AE80-A99D6156643F}">
      <dgm:prSet/>
      <dgm:spPr/>
      <dgm:t>
        <a:bodyPr/>
        <a:lstStyle/>
        <a:p>
          <a:endParaRPr lang="en-GB"/>
        </a:p>
      </dgm:t>
    </dgm:pt>
    <dgm:pt modelId="{864E8F1A-2FFB-7B42-9185-4DF11BDB7BA4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GB" dirty="0" smtClean="0"/>
            <a:t>Planned</a:t>
          </a:r>
          <a:endParaRPr lang="en-GB" dirty="0"/>
        </a:p>
      </dgm:t>
    </dgm:pt>
    <dgm:pt modelId="{C76443F2-4E16-944E-AE6A-AF44DD6FE23A}" type="parTrans" cxnId="{F30C1560-292C-EA4F-8044-E3BA8540D567}">
      <dgm:prSet/>
      <dgm:spPr/>
      <dgm:t>
        <a:bodyPr/>
        <a:lstStyle/>
        <a:p>
          <a:endParaRPr lang="en-GB"/>
        </a:p>
      </dgm:t>
    </dgm:pt>
    <dgm:pt modelId="{3BC46399-BFB5-2B43-BC83-F52AC329E33B}" type="sibTrans" cxnId="{F30C1560-292C-EA4F-8044-E3BA8540D567}">
      <dgm:prSet/>
      <dgm:spPr/>
      <dgm:t>
        <a:bodyPr/>
        <a:lstStyle/>
        <a:p>
          <a:endParaRPr lang="en-GB"/>
        </a:p>
      </dgm:t>
    </dgm:pt>
    <dgm:pt modelId="{6CBD2AA5-89DB-7D41-A2BB-3C8114773C25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GB" dirty="0" smtClean="0"/>
            <a:t>Alpha</a:t>
          </a:r>
          <a:endParaRPr lang="en-GB" dirty="0"/>
        </a:p>
      </dgm:t>
    </dgm:pt>
    <dgm:pt modelId="{C6922BB8-685D-1F41-B623-6FE8510F9B19}" type="parTrans" cxnId="{C6414B85-0430-434A-B744-ADAADA7C8CA3}">
      <dgm:prSet/>
      <dgm:spPr/>
      <dgm:t>
        <a:bodyPr/>
        <a:lstStyle/>
        <a:p>
          <a:endParaRPr lang="en-GB"/>
        </a:p>
      </dgm:t>
    </dgm:pt>
    <dgm:pt modelId="{C6EA7E55-6CCE-AB46-ACE2-165DA2C8AE9A}" type="sibTrans" cxnId="{C6414B85-0430-434A-B744-ADAADA7C8CA3}">
      <dgm:prSet/>
      <dgm:spPr/>
      <dgm:t>
        <a:bodyPr/>
        <a:lstStyle/>
        <a:p>
          <a:endParaRPr lang="en-GB"/>
        </a:p>
      </dgm:t>
    </dgm:pt>
    <dgm:pt modelId="{4C7A49CA-3ABC-D747-A3FA-83825F9EC8E5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dirty="0" smtClean="0"/>
            <a:t>Production</a:t>
          </a:r>
          <a:endParaRPr lang="en-GB" dirty="0"/>
        </a:p>
      </dgm:t>
    </dgm:pt>
    <dgm:pt modelId="{378F9C01-0758-A345-BD2D-C1B7414ACFFF}" type="parTrans" cxnId="{F76FD4F2-5AF7-1D41-8DCA-DFF208306414}">
      <dgm:prSet/>
      <dgm:spPr/>
      <dgm:t>
        <a:bodyPr/>
        <a:lstStyle/>
        <a:p>
          <a:endParaRPr lang="en-GB"/>
        </a:p>
      </dgm:t>
    </dgm:pt>
    <dgm:pt modelId="{15285E72-8D68-E646-B5DD-62C7B1366FDF}" type="sibTrans" cxnId="{F76FD4F2-5AF7-1D41-8DCA-DFF208306414}">
      <dgm:prSet/>
      <dgm:spPr/>
      <dgm:t>
        <a:bodyPr/>
        <a:lstStyle/>
        <a:p>
          <a:endParaRPr lang="en-GB"/>
        </a:p>
      </dgm:t>
    </dgm:pt>
    <dgm:pt modelId="{04F1B323-91C5-E84D-957E-C268D3B7C3D1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dirty="0" smtClean="0"/>
            <a:t>Retired</a:t>
          </a:r>
          <a:endParaRPr lang="en-GB" dirty="0"/>
        </a:p>
      </dgm:t>
    </dgm:pt>
    <dgm:pt modelId="{1D5E79C5-452D-5147-930C-A31597D3AB65}" type="parTrans" cxnId="{E6DC3C10-799E-BE41-87A8-7A6554922C9A}">
      <dgm:prSet/>
      <dgm:spPr/>
      <dgm:t>
        <a:bodyPr/>
        <a:lstStyle/>
        <a:p>
          <a:endParaRPr lang="en-GB"/>
        </a:p>
      </dgm:t>
    </dgm:pt>
    <dgm:pt modelId="{21B1C5E6-4264-D742-801C-E36C35F54421}" type="sibTrans" cxnId="{E6DC3C10-799E-BE41-87A8-7A6554922C9A}">
      <dgm:prSet/>
      <dgm:spPr/>
      <dgm:t>
        <a:bodyPr/>
        <a:lstStyle/>
        <a:p>
          <a:endParaRPr lang="en-GB"/>
        </a:p>
      </dgm:t>
    </dgm:pt>
    <dgm:pt modelId="{5D8EE22C-8BCE-6B4B-B870-2A08602CC775}" type="pres">
      <dgm:prSet presAssocID="{9EEA7E2D-FA83-AE49-A9E8-354DE7DD0FA5}" presName="theList" presStyleCnt="0">
        <dgm:presLayoutVars>
          <dgm:dir/>
          <dgm:animLvl val="lvl"/>
          <dgm:resizeHandles val="exact"/>
        </dgm:presLayoutVars>
      </dgm:prSet>
      <dgm:spPr/>
    </dgm:pt>
    <dgm:pt modelId="{4A23FDFD-8405-6640-91B7-A2F0141FEC2E}" type="pres">
      <dgm:prSet presAssocID="{B2C4A94B-A65B-994F-800F-A1EC58933789}" presName="compNode" presStyleCnt="0"/>
      <dgm:spPr/>
    </dgm:pt>
    <dgm:pt modelId="{E20E7272-6070-EC4D-9192-4448D37A9DC1}" type="pres">
      <dgm:prSet presAssocID="{B2C4A94B-A65B-994F-800F-A1EC58933789}" presName="aNode" presStyleLbl="bgShp" presStyleIdx="0" presStyleCnt="6"/>
      <dgm:spPr/>
    </dgm:pt>
    <dgm:pt modelId="{5D4E8333-1C91-F14F-AE81-666B1D8E4DA1}" type="pres">
      <dgm:prSet presAssocID="{B2C4A94B-A65B-994F-800F-A1EC58933789}" presName="textNode" presStyleLbl="bgShp" presStyleIdx="0" presStyleCnt="6"/>
      <dgm:spPr/>
    </dgm:pt>
    <dgm:pt modelId="{E125077F-7157-6C4E-848B-B392181A143B}" type="pres">
      <dgm:prSet presAssocID="{B2C4A94B-A65B-994F-800F-A1EC58933789}" presName="compChildNode" presStyleCnt="0"/>
      <dgm:spPr/>
    </dgm:pt>
    <dgm:pt modelId="{4A6A3904-2D24-3249-AC47-70F49DFA47BA}" type="pres">
      <dgm:prSet presAssocID="{B2C4A94B-A65B-994F-800F-A1EC58933789}" presName="theInnerList" presStyleCnt="0"/>
      <dgm:spPr/>
    </dgm:pt>
    <dgm:pt modelId="{1D2E3F79-EEBF-C148-A5E3-D8382DD8D2B7}" type="pres">
      <dgm:prSet presAssocID="{B2C4A94B-A65B-994F-800F-A1EC58933789}" presName="aSpace" presStyleCnt="0"/>
      <dgm:spPr/>
    </dgm:pt>
    <dgm:pt modelId="{AD7F1FAA-D50E-174B-8366-947DF7B9FD52}" type="pres">
      <dgm:prSet presAssocID="{864E8F1A-2FFB-7B42-9185-4DF11BDB7BA4}" presName="compNode" presStyleCnt="0"/>
      <dgm:spPr/>
    </dgm:pt>
    <dgm:pt modelId="{9F7EF196-3876-5045-A637-5E24E8CEBC2E}" type="pres">
      <dgm:prSet presAssocID="{864E8F1A-2FFB-7B42-9185-4DF11BDB7BA4}" presName="aNode" presStyleLbl="bgShp" presStyleIdx="1" presStyleCnt="6"/>
      <dgm:spPr/>
    </dgm:pt>
    <dgm:pt modelId="{800ABC0A-05F4-3643-80BE-C700F823DC3B}" type="pres">
      <dgm:prSet presAssocID="{864E8F1A-2FFB-7B42-9185-4DF11BDB7BA4}" presName="textNode" presStyleLbl="bgShp" presStyleIdx="1" presStyleCnt="6"/>
      <dgm:spPr/>
    </dgm:pt>
    <dgm:pt modelId="{6E46A63C-EC03-E441-82A6-06EA0BD3F499}" type="pres">
      <dgm:prSet presAssocID="{864E8F1A-2FFB-7B42-9185-4DF11BDB7BA4}" presName="compChildNode" presStyleCnt="0"/>
      <dgm:spPr/>
    </dgm:pt>
    <dgm:pt modelId="{13F2AAE8-446E-A140-8C0A-C339AFC1B726}" type="pres">
      <dgm:prSet presAssocID="{864E8F1A-2FFB-7B42-9185-4DF11BDB7BA4}" presName="theInnerList" presStyleCnt="0"/>
      <dgm:spPr/>
    </dgm:pt>
    <dgm:pt modelId="{F648F2A2-FB65-8A4D-B006-297CDC614676}" type="pres">
      <dgm:prSet presAssocID="{864E8F1A-2FFB-7B42-9185-4DF11BDB7BA4}" presName="aSpace" presStyleCnt="0"/>
      <dgm:spPr/>
    </dgm:pt>
    <dgm:pt modelId="{793B46D6-2CE7-5C4B-B771-9AB9A455F56C}" type="pres">
      <dgm:prSet presAssocID="{6CBD2AA5-89DB-7D41-A2BB-3C8114773C25}" presName="compNode" presStyleCnt="0"/>
      <dgm:spPr/>
    </dgm:pt>
    <dgm:pt modelId="{75CFA3E7-6E83-F144-8033-9AAD15C4A8F3}" type="pres">
      <dgm:prSet presAssocID="{6CBD2AA5-89DB-7D41-A2BB-3C8114773C25}" presName="aNode" presStyleLbl="bgShp" presStyleIdx="2" presStyleCnt="6"/>
      <dgm:spPr/>
    </dgm:pt>
    <dgm:pt modelId="{45A43AFB-FE6B-8046-8CED-EABB7A6EFF17}" type="pres">
      <dgm:prSet presAssocID="{6CBD2AA5-89DB-7D41-A2BB-3C8114773C25}" presName="textNode" presStyleLbl="bgShp" presStyleIdx="2" presStyleCnt="6"/>
      <dgm:spPr/>
    </dgm:pt>
    <dgm:pt modelId="{F912321A-2C44-7449-85A4-A7B27CA226AF}" type="pres">
      <dgm:prSet presAssocID="{6CBD2AA5-89DB-7D41-A2BB-3C8114773C25}" presName="compChildNode" presStyleCnt="0"/>
      <dgm:spPr/>
    </dgm:pt>
    <dgm:pt modelId="{F2D02A68-67B6-5C41-833D-6682EB1B9AE9}" type="pres">
      <dgm:prSet presAssocID="{6CBD2AA5-89DB-7D41-A2BB-3C8114773C25}" presName="theInnerList" presStyleCnt="0"/>
      <dgm:spPr/>
    </dgm:pt>
    <dgm:pt modelId="{E90A8AD0-6C78-C14B-81B8-F4EC77880B56}" type="pres">
      <dgm:prSet presAssocID="{6CBD2AA5-89DB-7D41-A2BB-3C8114773C25}" presName="aSpace" presStyleCnt="0"/>
      <dgm:spPr/>
    </dgm:pt>
    <dgm:pt modelId="{6D6B5F1C-B34D-BC4A-88E8-631B00B6EEBD}" type="pres">
      <dgm:prSet presAssocID="{7A7C55AB-32D8-EA42-9EFF-608C7BD68686}" presName="compNode" presStyleCnt="0"/>
      <dgm:spPr/>
    </dgm:pt>
    <dgm:pt modelId="{2632176F-6D62-0D44-881A-0DFD8EFF9C85}" type="pres">
      <dgm:prSet presAssocID="{7A7C55AB-32D8-EA42-9EFF-608C7BD68686}" presName="aNode" presStyleLbl="bgShp" presStyleIdx="3" presStyleCnt="6" custLinFactNeighborX="1902" custLinFactNeighborY="-6079"/>
      <dgm:spPr/>
    </dgm:pt>
    <dgm:pt modelId="{CD483880-EA84-8943-B92F-1897FD10BC24}" type="pres">
      <dgm:prSet presAssocID="{7A7C55AB-32D8-EA42-9EFF-608C7BD68686}" presName="textNode" presStyleLbl="bgShp" presStyleIdx="3" presStyleCnt="6"/>
      <dgm:spPr/>
    </dgm:pt>
    <dgm:pt modelId="{28FA1C82-343E-0E4D-8F27-E74499C18CF3}" type="pres">
      <dgm:prSet presAssocID="{7A7C55AB-32D8-EA42-9EFF-608C7BD68686}" presName="compChildNode" presStyleCnt="0"/>
      <dgm:spPr/>
    </dgm:pt>
    <dgm:pt modelId="{AAC95B06-2C6B-C242-B439-0894B360EDCA}" type="pres">
      <dgm:prSet presAssocID="{7A7C55AB-32D8-EA42-9EFF-608C7BD68686}" presName="theInnerList" presStyleCnt="0"/>
      <dgm:spPr/>
    </dgm:pt>
    <dgm:pt modelId="{65356D18-B435-5C4C-A066-7A2A961DB15C}" type="pres">
      <dgm:prSet presAssocID="{7A7C55AB-32D8-EA42-9EFF-608C7BD68686}" presName="aSpace" presStyleCnt="0"/>
      <dgm:spPr/>
    </dgm:pt>
    <dgm:pt modelId="{CFAEA9B6-1D85-C640-8801-C5A113BCE2B1}" type="pres">
      <dgm:prSet presAssocID="{4C7A49CA-3ABC-D747-A3FA-83825F9EC8E5}" presName="compNode" presStyleCnt="0"/>
      <dgm:spPr/>
    </dgm:pt>
    <dgm:pt modelId="{5DD7B359-203D-E045-BC30-8BB40528CE88}" type="pres">
      <dgm:prSet presAssocID="{4C7A49CA-3ABC-D747-A3FA-83825F9EC8E5}" presName="aNode" presStyleLbl="bgShp" presStyleIdx="4" presStyleCnt="6"/>
      <dgm:spPr/>
      <dgm:t>
        <a:bodyPr/>
        <a:lstStyle/>
        <a:p>
          <a:endParaRPr lang="en-GB"/>
        </a:p>
      </dgm:t>
    </dgm:pt>
    <dgm:pt modelId="{821858EB-2966-F64E-B4BC-8D8EC09CB11B}" type="pres">
      <dgm:prSet presAssocID="{4C7A49CA-3ABC-D747-A3FA-83825F9EC8E5}" presName="textNode" presStyleLbl="bgShp" presStyleIdx="4" presStyleCnt="6"/>
      <dgm:spPr/>
      <dgm:t>
        <a:bodyPr/>
        <a:lstStyle/>
        <a:p>
          <a:endParaRPr lang="en-GB"/>
        </a:p>
      </dgm:t>
    </dgm:pt>
    <dgm:pt modelId="{8650F0AD-A1B5-DD43-8AFB-6CD1535F2F3F}" type="pres">
      <dgm:prSet presAssocID="{4C7A49CA-3ABC-D747-A3FA-83825F9EC8E5}" presName="compChildNode" presStyleCnt="0"/>
      <dgm:spPr/>
    </dgm:pt>
    <dgm:pt modelId="{67F285B3-D668-1E44-9023-5DF4F8E6A3A1}" type="pres">
      <dgm:prSet presAssocID="{4C7A49CA-3ABC-D747-A3FA-83825F9EC8E5}" presName="theInnerList" presStyleCnt="0"/>
      <dgm:spPr/>
    </dgm:pt>
    <dgm:pt modelId="{EC7FB28F-86E2-BE4D-9C7D-392D42894BB9}" type="pres">
      <dgm:prSet presAssocID="{4C7A49CA-3ABC-D747-A3FA-83825F9EC8E5}" presName="aSpace" presStyleCnt="0"/>
      <dgm:spPr/>
    </dgm:pt>
    <dgm:pt modelId="{AF555A33-6587-594B-B0BA-4ECDBFAA4FB4}" type="pres">
      <dgm:prSet presAssocID="{04F1B323-91C5-E84D-957E-C268D3B7C3D1}" presName="compNode" presStyleCnt="0"/>
      <dgm:spPr/>
    </dgm:pt>
    <dgm:pt modelId="{377B95BA-F7A3-C44F-9400-AF4DC1C95864}" type="pres">
      <dgm:prSet presAssocID="{04F1B323-91C5-E84D-957E-C268D3B7C3D1}" presName="aNode" presStyleLbl="bgShp" presStyleIdx="5" presStyleCnt="6"/>
      <dgm:spPr/>
    </dgm:pt>
    <dgm:pt modelId="{5A2D488F-E66F-2B49-A91F-2D28636F87BE}" type="pres">
      <dgm:prSet presAssocID="{04F1B323-91C5-E84D-957E-C268D3B7C3D1}" presName="textNode" presStyleLbl="bgShp" presStyleIdx="5" presStyleCnt="6"/>
      <dgm:spPr/>
    </dgm:pt>
    <dgm:pt modelId="{495C8454-7F7A-FF40-83E6-BBEA26018421}" type="pres">
      <dgm:prSet presAssocID="{04F1B323-91C5-E84D-957E-C268D3B7C3D1}" presName="compChildNode" presStyleCnt="0"/>
      <dgm:spPr/>
    </dgm:pt>
    <dgm:pt modelId="{25F343D7-4208-BD45-8126-9FDF2FB79315}" type="pres">
      <dgm:prSet presAssocID="{04F1B323-91C5-E84D-957E-C268D3B7C3D1}" presName="theInnerList" presStyleCnt="0"/>
      <dgm:spPr/>
    </dgm:pt>
  </dgm:ptLst>
  <dgm:cxnLst>
    <dgm:cxn modelId="{C08B8E7C-0719-094F-AC4E-2BCC1A39A0E9}" type="presOf" srcId="{04F1B323-91C5-E84D-957E-C268D3B7C3D1}" destId="{5A2D488F-E66F-2B49-A91F-2D28636F87BE}" srcOrd="1" destOrd="0" presId="urn:microsoft.com/office/officeart/2005/8/layout/lProcess2"/>
    <dgm:cxn modelId="{4C6FE57E-1F6E-714C-9D01-9C46003CC609}" type="presOf" srcId="{4C7A49CA-3ABC-D747-A3FA-83825F9EC8E5}" destId="{5DD7B359-203D-E045-BC30-8BB40528CE88}" srcOrd="0" destOrd="0" presId="urn:microsoft.com/office/officeart/2005/8/layout/lProcess2"/>
    <dgm:cxn modelId="{1EE16425-B271-D443-AC3B-80B7AC07208D}" type="presOf" srcId="{6CBD2AA5-89DB-7D41-A2BB-3C8114773C25}" destId="{45A43AFB-FE6B-8046-8CED-EABB7A6EFF17}" srcOrd="1" destOrd="0" presId="urn:microsoft.com/office/officeart/2005/8/layout/lProcess2"/>
    <dgm:cxn modelId="{61E46DE8-7B76-3F4F-A89E-2E547F4F56D4}" type="presOf" srcId="{864E8F1A-2FFB-7B42-9185-4DF11BDB7BA4}" destId="{9F7EF196-3876-5045-A637-5E24E8CEBC2E}" srcOrd="0" destOrd="0" presId="urn:microsoft.com/office/officeart/2005/8/layout/lProcess2"/>
    <dgm:cxn modelId="{C6414B85-0430-434A-B744-ADAADA7C8CA3}" srcId="{9EEA7E2D-FA83-AE49-A9E8-354DE7DD0FA5}" destId="{6CBD2AA5-89DB-7D41-A2BB-3C8114773C25}" srcOrd="2" destOrd="0" parTransId="{C6922BB8-685D-1F41-B623-6FE8510F9B19}" sibTransId="{C6EA7E55-6CCE-AB46-ACE2-165DA2C8AE9A}"/>
    <dgm:cxn modelId="{66B3BB22-D4C7-2D46-B661-14E571E03EE5}" srcId="{9EEA7E2D-FA83-AE49-A9E8-354DE7DD0FA5}" destId="{B2C4A94B-A65B-994F-800F-A1EC58933789}" srcOrd="0" destOrd="0" parTransId="{C7B0D1A8-EA09-464A-9A0E-A55395D99D65}" sibTransId="{2831F7DB-4DE9-C046-8B76-1D37FCABED36}"/>
    <dgm:cxn modelId="{7CDB03FF-3938-0743-AE80-A99D6156643F}" srcId="{9EEA7E2D-FA83-AE49-A9E8-354DE7DD0FA5}" destId="{7A7C55AB-32D8-EA42-9EFF-608C7BD68686}" srcOrd="3" destOrd="0" parTransId="{14317355-C11F-F04B-929A-F7891D34CED6}" sibTransId="{B787A62D-C748-6648-A48F-62DD8F0EB94E}"/>
    <dgm:cxn modelId="{3024A1F6-8A47-DA4B-B1B0-69093F19E16F}" type="presOf" srcId="{4C7A49CA-3ABC-D747-A3FA-83825F9EC8E5}" destId="{821858EB-2966-F64E-B4BC-8D8EC09CB11B}" srcOrd="1" destOrd="0" presId="urn:microsoft.com/office/officeart/2005/8/layout/lProcess2"/>
    <dgm:cxn modelId="{68869750-FEFE-D249-974D-EEDF8AA355EC}" type="presOf" srcId="{04F1B323-91C5-E84D-957E-C268D3B7C3D1}" destId="{377B95BA-F7A3-C44F-9400-AF4DC1C95864}" srcOrd="0" destOrd="0" presId="urn:microsoft.com/office/officeart/2005/8/layout/lProcess2"/>
    <dgm:cxn modelId="{79398912-C38E-E642-9863-2570CD1A674C}" type="presOf" srcId="{7A7C55AB-32D8-EA42-9EFF-608C7BD68686}" destId="{2632176F-6D62-0D44-881A-0DFD8EFF9C85}" srcOrd="0" destOrd="0" presId="urn:microsoft.com/office/officeart/2005/8/layout/lProcess2"/>
    <dgm:cxn modelId="{F8D24000-F471-1340-9415-08BE06086834}" type="presOf" srcId="{9EEA7E2D-FA83-AE49-A9E8-354DE7DD0FA5}" destId="{5D8EE22C-8BCE-6B4B-B870-2A08602CC775}" srcOrd="0" destOrd="0" presId="urn:microsoft.com/office/officeart/2005/8/layout/lProcess2"/>
    <dgm:cxn modelId="{78C5330F-E9F7-4C4F-A208-A0AACE9B0ADA}" type="presOf" srcId="{6CBD2AA5-89DB-7D41-A2BB-3C8114773C25}" destId="{75CFA3E7-6E83-F144-8033-9AAD15C4A8F3}" srcOrd="0" destOrd="0" presId="urn:microsoft.com/office/officeart/2005/8/layout/lProcess2"/>
    <dgm:cxn modelId="{F76FD4F2-5AF7-1D41-8DCA-DFF208306414}" srcId="{9EEA7E2D-FA83-AE49-A9E8-354DE7DD0FA5}" destId="{4C7A49CA-3ABC-D747-A3FA-83825F9EC8E5}" srcOrd="4" destOrd="0" parTransId="{378F9C01-0758-A345-BD2D-C1B7414ACFFF}" sibTransId="{15285E72-8D68-E646-B5DD-62C7B1366FDF}"/>
    <dgm:cxn modelId="{F30C1560-292C-EA4F-8044-E3BA8540D567}" srcId="{9EEA7E2D-FA83-AE49-A9E8-354DE7DD0FA5}" destId="{864E8F1A-2FFB-7B42-9185-4DF11BDB7BA4}" srcOrd="1" destOrd="0" parTransId="{C76443F2-4E16-944E-AE6A-AF44DD6FE23A}" sibTransId="{3BC46399-BFB5-2B43-BC83-F52AC329E33B}"/>
    <dgm:cxn modelId="{E6DC3C10-799E-BE41-87A8-7A6554922C9A}" srcId="{9EEA7E2D-FA83-AE49-A9E8-354DE7DD0FA5}" destId="{04F1B323-91C5-E84D-957E-C268D3B7C3D1}" srcOrd="5" destOrd="0" parTransId="{1D5E79C5-452D-5147-930C-A31597D3AB65}" sibTransId="{21B1C5E6-4264-D742-801C-E36C35F54421}"/>
    <dgm:cxn modelId="{F3A9FBEC-CD21-3F4C-86AE-80824746305B}" type="presOf" srcId="{B2C4A94B-A65B-994F-800F-A1EC58933789}" destId="{5D4E8333-1C91-F14F-AE81-666B1D8E4DA1}" srcOrd="1" destOrd="0" presId="urn:microsoft.com/office/officeart/2005/8/layout/lProcess2"/>
    <dgm:cxn modelId="{6ED66216-495E-0945-AFA7-1D0367552790}" type="presOf" srcId="{B2C4A94B-A65B-994F-800F-A1EC58933789}" destId="{E20E7272-6070-EC4D-9192-4448D37A9DC1}" srcOrd="0" destOrd="0" presId="urn:microsoft.com/office/officeart/2005/8/layout/lProcess2"/>
    <dgm:cxn modelId="{9C2D7DF2-2EFC-C24C-AAB9-A35021F5C08A}" type="presOf" srcId="{7A7C55AB-32D8-EA42-9EFF-608C7BD68686}" destId="{CD483880-EA84-8943-B92F-1897FD10BC24}" srcOrd="1" destOrd="0" presId="urn:microsoft.com/office/officeart/2005/8/layout/lProcess2"/>
    <dgm:cxn modelId="{F018C572-5AC4-9A48-803E-F147F6254FF9}" type="presOf" srcId="{864E8F1A-2FFB-7B42-9185-4DF11BDB7BA4}" destId="{800ABC0A-05F4-3643-80BE-C700F823DC3B}" srcOrd="1" destOrd="0" presId="urn:microsoft.com/office/officeart/2005/8/layout/lProcess2"/>
    <dgm:cxn modelId="{23C271CC-6DE6-7842-9B3E-9901ED4B8C3B}" type="presParOf" srcId="{5D8EE22C-8BCE-6B4B-B870-2A08602CC775}" destId="{4A23FDFD-8405-6640-91B7-A2F0141FEC2E}" srcOrd="0" destOrd="0" presId="urn:microsoft.com/office/officeart/2005/8/layout/lProcess2"/>
    <dgm:cxn modelId="{063A905E-458F-B443-97BB-F67194C80177}" type="presParOf" srcId="{4A23FDFD-8405-6640-91B7-A2F0141FEC2E}" destId="{E20E7272-6070-EC4D-9192-4448D37A9DC1}" srcOrd="0" destOrd="0" presId="urn:microsoft.com/office/officeart/2005/8/layout/lProcess2"/>
    <dgm:cxn modelId="{AA6EA02F-80BC-964B-92E0-DF96BA36D5BE}" type="presParOf" srcId="{4A23FDFD-8405-6640-91B7-A2F0141FEC2E}" destId="{5D4E8333-1C91-F14F-AE81-666B1D8E4DA1}" srcOrd="1" destOrd="0" presId="urn:microsoft.com/office/officeart/2005/8/layout/lProcess2"/>
    <dgm:cxn modelId="{3B08D918-5485-244A-B915-70559167015B}" type="presParOf" srcId="{4A23FDFD-8405-6640-91B7-A2F0141FEC2E}" destId="{E125077F-7157-6C4E-848B-B392181A143B}" srcOrd="2" destOrd="0" presId="urn:microsoft.com/office/officeart/2005/8/layout/lProcess2"/>
    <dgm:cxn modelId="{13761CF3-ACEC-1F4E-BA6C-DE00EDB56FFE}" type="presParOf" srcId="{E125077F-7157-6C4E-848B-B392181A143B}" destId="{4A6A3904-2D24-3249-AC47-70F49DFA47BA}" srcOrd="0" destOrd="0" presId="urn:microsoft.com/office/officeart/2005/8/layout/lProcess2"/>
    <dgm:cxn modelId="{395E9E1D-8531-EB43-84C2-BD14E5A76991}" type="presParOf" srcId="{5D8EE22C-8BCE-6B4B-B870-2A08602CC775}" destId="{1D2E3F79-EEBF-C148-A5E3-D8382DD8D2B7}" srcOrd="1" destOrd="0" presId="urn:microsoft.com/office/officeart/2005/8/layout/lProcess2"/>
    <dgm:cxn modelId="{55D70FED-5C52-8C4D-B783-8D29EB9A672D}" type="presParOf" srcId="{5D8EE22C-8BCE-6B4B-B870-2A08602CC775}" destId="{AD7F1FAA-D50E-174B-8366-947DF7B9FD52}" srcOrd="2" destOrd="0" presId="urn:microsoft.com/office/officeart/2005/8/layout/lProcess2"/>
    <dgm:cxn modelId="{21B62CF4-92B6-AD45-87FF-D6EC56E1F6DB}" type="presParOf" srcId="{AD7F1FAA-D50E-174B-8366-947DF7B9FD52}" destId="{9F7EF196-3876-5045-A637-5E24E8CEBC2E}" srcOrd="0" destOrd="0" presId="urn:microsoft.com/office/officeart/2005/8/layout/lProcess2"/>
    <dgm:cxn modelId="{8DD11CA4-C850-8144-A083-2AC1A8CDE062}" type="presParOf" srcId="{AD7F1FAA-D50E-174B-8366-947DF7B9FD52}" destId="{800ABC0A-05F4-3643-80BE-C700F823DC3B}" srcOrd="1" destOrd="0" presId="urn:microsoft.com/office/officeart/2005/8/layout/lProcess2"/>
    <dgm:cxn modelId="{6C3C8AD5-810F-504E-84B4-88A5997A67BE}" type="presParOf" srcId="{AD7F1FAA-D50E-174B-8366-947DF7B9FD52}" destId="{6E46A63C-EC03-E441-82A6-06EA0BD3F499}" srcOrd="2" destOrd="0" presId="urn:microsoft.com/office/officeart/2005/8/layout/lProcess2"/>
    <dgm:cxn modelId="{31162C53-B60A-8C4B-85E9-4963137E48CB}" type="presParOf" srcId="{6E46A63C-EC03-E441-82A6-06EA0BD3F499}" destId="{13F2AAE8-446E-A140-8C0A-C339AFC1B726}" srcOrd="0" destOrd="0" presId="urn:microsoft.com/office/officeart/2005/8/layout/lProcess2"/>
    <dgm:cxn modelId="{CAB577ED-8E88-EB44-85F2-A46BDA45CA0F}" type="presParOf" srcId="{5D8EE22C-8BCE-6B4B-B870-2A08602CC775}" destId="{F648F2A2-FB65-8A4D-B006-297CDC614676}" srcOrd="3" destOrd="0" presId="urn:microsoft.com/office/officeart/2005/8/layout/lProcess2"/>
    <dgm:cxn modelId="{B3A27386-2245-C341-BFC9-7EA28DE714B9}" type="presParOf" srcId="{5D8EE22C-8BCE-6B4B-B870-2A08602CC775}" destId="{793B46D6-2CE7-5C4B-B771-9AB9A455F56C}" srcOrd="4" destOrd="0" presId="urn:microsoft.com/office/officeart/2005/8/layout/lProcess2"/>
    <dgm:cxn modelId="{75E30BFD-DE48-C648-AA2C-E0D8C4483539}" type="presParOf" srcId="{793B46D6-2CE7-5C4B-B771-9AB9A455F56C}" destId="{75CFA3E7-6E83-F144-8033-9AAD15C4A8F3}" srcOrd="0" destOrd="0" presId="urn:microsoft.com/office/officeart/2005/8/layout/lProcess2"/>
    <dgm:cxn modelId="{E8391AD6-A943-D345-9928-FCC5FB6AB175}" type="presParOf" srcId="{793B46D6-2CE7-5C4B-B771-9AB9A455F56C}" destId="{45A43AFB-FE6B-8046-8CED-EABB7A6EFF17}" srcOrd="1" destOrd="0" presId="urn:microsoft.com/office/officeart/2005/8/layout/lProcess2"/>
    <dgm:cxn modelId="{E3383C55-7FF1-1942-A1C7-50449FAA3C73}" type="presParOf" srcId="{793B46D6-2CE7-5C4B-B771-9AB9A455F56C}" destId="{F912321A-2C44-7449-85A4-A7B27CA226AF}" srcOrd="2" destOrd="0" presId="urn:microsoft.com/office/officeart/2005/8/layout/lProcess2"/>
    <dgm:cxn modelId="{43384DB7-E84A-2245-9C5F-A0E999287451}" type="presParOf" srcId="{F912321A-2C44-7449-85A4-A7B27CA226AF}" destId="{F2D02A68-67B6-5C41-833D-6682EB1B9AE9}" srcOrd="0" destOrd="0" presId="urn:microsoft.com/office/officeart/2005/8/layout/lProcess2"/>
    <dgm:cxn modelId="{F14280A4-F7B1-4945-8FB5-43401F4F9FE3}" type="presParOf" srcId="{5D8EE22C-8BCE-6B4B-B870-2A08602CC775}" destId="{E90A8AD0-6C78-C14B-81B8-F4EC77880B56}" srcOrd="5" destOrd="0" presId="urn:microsoft.com/office/officeart/2005/8/layout/lProcess2"/>
    <dgm:cxn modelId="{000406AE-7D55-8B4E-90D5-C92A3A21757C}" type="presParOf" srcId="{5D8EE22C-8BCE-6B4B-B870-2A08602CC775}" destId="{6D6B5F1C-B34D-BC4A-88E8-631B00B6EEBD}" srcOrd="6" destOrd="0" presId="urn:microsoft.com/office/officeart/2005/8/layout/lProcess2"/>
    <dgm:cxn modelId="{BA5780FD-6DE5-0A49-931C-DC544574C31E}" type="presParOf" srcId="{6D6B5F1C-B34D-BC4A-88E8-631B00B6EEBD}" destId="{2632176F-6D62-0D44-881A-0DFD8EFF9C85}" srcOrd="0" destOrd="0" presId="urn:microsoft.com/office/officeart/2005/8/layout/lProcess2"/>
    <dgm:cxn modelId="{FDD29A0F-AAD9-B740-ABC4-6FF9B4C9C15C}" type="presParOf" srcId="{6D6B5F1C-B34D-BC4A-88E8-631B00B6EEBD}" destId="{CD483880-EA84-8943-B92F-1897FD10BC24}" srcOrd="1" destOrd="0" presId="urn:microsoft.com/office/officeart/2005/8/layout/lProcess2"/>
    <dgm:cxn modelId="{18A82E73-DF10-604A-A739-432219723C9E}" type="presParOf" srcId="{6D6B5F1C-B34D-BC4A-88E8-631B00B6EEBD}" destId="{28FA1C82-343E-0E4D-8F27-E74499C18CF3}" srcOrd="2" destOrd="0" presId="urn:microsoft.com/office/officeart/2005/8/layout/lProcess2"/>
    <dgm:cxn modelId="{811C9F4E-A236-E846-9A34-27FB910DA9D1}" type="presParOf" srcId="{28FA1C82-343E-0E4D-8F27-E74499C18CF3}" destId="{AAC95B06-2C6B-C242-B439-0894B360EDCA}" srcOrd="0" destOrd="0" presId="urn:microsoft.com/office/officeart/2005/8/layout/lProcess2"/>
    <dgm:cxn modelId="{D12E0805-FA5B-AB44-8D92-208595F30E51}" type="presParOf" srcId="{5D8EE22C-8BCE-6B4B-B870-2A08602CC775}" destId="{65356D18-B435-5C4C-A066-7A2A961DB15C}" srcOrd="7" destOrd="0" presId="urn:microsoft.com/office/officeart/2005/8/layout/lProcess2"/>
    <dgm:cxn modelId="{4D3E1558-C229-DC4C-8808-C71AFFFB1BBB}" type="presParOf" srcId="{5D8EE22C-8BCE-6B4B-B870-2A08602CC775}" destId="{CFAEA9B6-1D85-C640-8801-C5A113BCE2B1}" srcOrd="8" destOrd="0" presId="urn:microsoft.com/office/officeart/2005/8/layout/lProcess2"/>
    <dgm:cxn modelId="{E9ED868F-3605-8F45-BE0A-8B4B0AA67D38}" type="presParOf" srcId="{CFAEA9B6-1D85-C640-8801-C5A113BCE2B1}" destId="{5DD7B359-203D-E045-BC30-8BB40528CE88}" srcOrd="0" destOrd="0" presId="urn:microsoft.com/office/officeart/2005/8/layout/lProcess2"/>
    <dgm:cxn modelId="{01E125A4-F032-DC4E-9F2B-3732C7ED90A9}" type="presParOf" srcId="{CFAEA9B6-1D85-C640-8801-C5A113BCE2B1}" destId="{821858EB-2966-F64E-B4BC-8D8EC09CB11B}" srcOrd="1" destOrd="0" presId="urn:microsoft.com/office/officeart/2005/8/layout/lProcess2"/>
    <dgm:cxn modelId="{A391DF9B-58AF-4D4E-8333-B72B972A836D}" type="presParOf" srcId="{CFAEA9B6-1D85-C640-8801-C5A113BCE2B1}" destId="{8650F0AD-A1B5-DD43-8AFB-6CD1535F2F3F}" srcOrd="2" destOrd="0" presId="urn:microsoft.com/office/officeart/2005/8/layout/lProcess2"/>
    <dgm:cxn modelId="{10700EE3-D618-6547-8B0F-E1F1240F6AFE}" type="presParOf" srcId="{8650F0AD-A1B5-DD43-8AFB-6CD1535F2F3F}" destId="{67F285B3-D668-1E44-9023-5DF4F8E6A3A1}" srcOrd="0" destOrd="0" presId="urn:microsoft.com/office/officeart/2005/8/layout/lProcess2"/>
    <dgm:cxn modelId="{D0DDF72E-F24F-EF49-B840-5AEC1E4062DB}" type="presParOf" srcId="{5D8EE22C-8BCE-6B4B-B870-2A08602CC775}" destId="{EC7FB28F-86E2-BE4D-9C7D-392D42894BB9}" srcOrd="9" destOrd="0" presId="urn:microsoft.com/office/officeart/2005/8/layout/lProcess2"/>
    <dgm:cxn modelId="{47C7B10F-AB4E-1041-A420-6913AFED9928}" type="presParOf" srcId="{5D8EE22C-8BCE-6B4B-B870-2A08602CC775}" destId="{AF555A33-6587-594B-B0BA-4ECDBFAA4FB4}" srcOrd="10" destOrd="0" presId="urn:microsoft.com/office/officeart/2005/8/layout/lProcess2"/>
    <dgm:cxn modelId="{05C1643F-2922-F74D-9C5B-835C91504721}" type="presParOf" srcId="{AF555A33-6587-594B-B0BA-4ECDBFAA4FB4}" destId="{377B95BA-F7A3-C44F-9400-AF4DC1C95864}" srcOrd="0" destOrd="0" presId="urn:microsoft.com/office/officeart/2005/8/layout/lProcess2"/>
    <dgm:cxn modelId="{DE47B4BD-0E7F-9745-A5A1-0A8A4C7F4FF8}" type="presParOf" srcId="{AF555A33-6587-594B-B0BA-4ECDBFAA4FB4}" destId="{5A2D488F-E66F-2B49-A91F-2D28636F87BE}" srcOrd="1" destOrd="0" presId="urn:microsoft.com/office/officeart/2005/8/layout/lProcess2"/>
    <dgm:cxn modelId="{F53078D4-3EF5-4445-ABA0-6335DDD18750}" type="presParOf" srcId="{AF555A33-6587-594B-B0BA-4ECDBFAA4FB4}" destId="{495C8454-7F7A-FF40-83E6-BBEA26018421}" srcOrd="2" destOrd="0" presId="urn:microsoft.com/office/officeart/2005/8/layout/lProcess2"/>
    <dgm:cxn modelId="{323515DD-5265-7C40-A2F0-508CDB742DD6}" type="presParOf" srcId="{495C8454-7F7A-FF40-83E6-BBEA26018421}" destId="{25F343D7-4208-BD45-8126-9FDF2FB7931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232AA-32BE-8F4B-8E86-0EC50D2E3CE8}">
      <dsp:nvSpPr>
        <dsp:cNvPr id="0" name=""/>
        <dsp:cNvSpPr/>
      </dsp:nvSpPr>
      <dsp:spPr>
        <a:xfrm>
          <a:off x="563512" y="116485"/>
          <a:ext cx="1505351" cy="1505351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/>
            <a:t>Financial schemes (3)</a:t>
          </a:r>
          <a:endParaRPr lang="en-GB" sz="800" kern="1200" dirty="0"/>
        </a:p>
      </dsp:txBody>
      <dsp:txXfrm>
        <a:off x="1356868" y="435476"/>
        <a:ext cx="537625" cy="448021"/>
      </dsp:txXfrm>
    </dsp:sp>
    <dsp:sp modelId="{C7F68FC2-66A6-FD48-B3FA-B5614DB873C1}">
      <dsp:nvSpPr>
        <dsp:cNvPr id="0" name=""/>
        <dsp:cNvSpPr/>
      </dsp:nvSpPr>
      <dsp:spPr>
        <a:xfrm>
          <a:off x="532509" y="170248"/>
          <a:ext cx="1505351" cy="150535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/>
            <a:t>Others (3)</a:t>
          </a:r>
          <a:endParaRPr lang="en-GB" sz="800" kern="1200" dirty="0"/>
        </a:p>
      </dsp:txBody>
      <dsp:txXfrm>
        <a:off x="890926" y="1146934"/>
        <a:ext cx="806438" cy="394258"/>
      </dsp:txXfrm>
    </dsp:sp>
    <dsp:sp modelId="{6B031F18-B844-E849-9E59-10BBA101FC1B}">
      <dsp:nvSpPr>
        <dsp:cNvPr id="0" name=""/>
        <dsp:cNvSpPr/>
      </dsp:nvSpPr>
      <dsp:spPr>
        <a:xfrm>
          <a:off x="501506" y="116485"/>
          <a:ext cx="1505351" cy="150535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/>
            <a:t>Governance (2)</a:t>
          </a:r>
          <a:endParaRPr lang="en-GB" sz="800" kern="1200" dirty="0"/>
        </a:p>
      </dsp:txBody>
      <dsp:txXfrm>
        <a:off x="675876" y="435476"/>
        <a:ext cx="537625" cy="448021"/>
      </dsp:txXfrm>
    </dsp:sp>
    <dsp:sp modelId="{BD8F191D-6F64-8746-82D8-5EB94F72DA44}">
      <dsp:nvSpPr>
        <dsp:cNvPr id="0" name=""/>
        <dsp:cNvSpPr/>
      </dsp:nvSpPr>
      <dsp:spPr>
        <a:xfrm>
          <a:off x="470448" y="23297"/>
          <a:ext cx="1691728" cy="169172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909D3A-7E82-3748-A317-7A9CF7A74154}">
      <dsp:nvSpPr>
        <dsp:cNvPr id="0" name=""/>
        <dsp:cNvSpPr/>
      </dsp:nvSpPr>
      <dsp:spPr>
        <a:xfrm>
          <a:off x="439320" y="76964"/>
          <a:ext cx="1691728" cy="169172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6A2AC4C-D44B-CD4E-B6B6-FCC333B4FB32}">
      <dsp:nvSpPr>
        <dsp:cNvPr id="0" name=""/>
        <dsp:cNvSpPr/>
      </dsp:nvSpPr>
      <dsp:spPr>
        <a:xfrm>
          <a:off x="408193" y="23297"/>
          <a:ext cx="1691728" cy="169172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E7272-6070-EC4D-9192-4448D37A9DC1}">
      <dsp:nvSpPr>
        <dsp:cNvPr id="0" name=""/>
        <dsp:cNvSpPr/>
      </dsp:nvSpPr>
      <dsp:spPr>
        <a:xfrm>
          <a:off x="2694" y="0"/>
          <a:ext cx="1064631" cy="496855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Discovery</a:t>
          </a:r>
          <a:endParaRPr lang="en-GB" sz="1600" kern="1200" dirty="0"/>
        </a:p>
      </dsp:txBody>
      <dsp:txXfrm>
        <a:off x="2694" y="0"/>
        <a:ext cx="1064631" cy="1490565"/>
      </dsp:txXfrm>
    </dsp:sp>
    <dsp:sp modelId="{9F7EF196-3876-5045-A637-5E24E8CEBC2E}">
      <dsp:nvSpPr>
        <dsp:cNvPr id="0" name=""/>
        <dsp:cNvSpPr/>
      </dsp:nvSpPr>
      <dsp:spPr>
        <a:xfrm>
          <a:off x="1147173" y="0"/>
          <a:ext cx="1064631" cy="496855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Planned</a:t>
          </a:r>
          <a:endParaRPr lang="en-GB" sz="1600" kern="1200" dirty="0"/>
        </a:p>
      </dsp:txBody>
      <dsp:txXfrm>
        <a:off x="1147173" y="0"/>
        <a:ext cx="1064631" cy="1490565"/>
      </dsp:txXfrm>
    </dsp:sp>
    <dsp:sp modelId="{75CFA3E7-6E83-F144-8033-9AAD15C4A8F3}">
      <dsp:nvSpPr>
        <dsp:cNvPr id="0" name=""/>
        <dsp:cNvSpPr/>
      </dsp:nvSpPr>
      <dsp:spPr>
        <a:xfrm>
          <a:off x="2291652" y="0"/>
          <a:ext cx="1064631" cy="4968552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Alpha</a:t>
          </a:r>
          <a:endParaRPr lang="en-GB" sz="1600" kern="1200" dirty="0"/>
        </a:p>
      </dsp:txBody>
      <dsp:txXfrm>
        <a:off x="2291652" y="0"/>
        <a:ext cx="1064631" cy="1490565"/>
      </dsp:txXfrm>
    </dsp:sp>
    <dsp:sp modelId="{2632176F-6D62-0D44-881A-0DFD8EFF9C85}">
      <dsp:nvSpPr>
        <dsp:cNvPr id="0" name=""/>
        <dsp:cNvSpPr/>
      </dsp:nvSpPr>
      <dsp:spPr>
        <a:xfrm>
          <a:off x="3456380" y="0"/>
          <a:ext cx="1064631" cy="49685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Beta</a:t>
          </a:r>
          <a:endParaRPr lang="en-GB" sz="1600" kern="1200" dirty="0"/>
        </a:p>
      </dsp:txBody>
      <dsp:txXfrm>
        <a:off x="3456380" y="0"/>
        <a:ext cx="1064631" cy="1490565"/>
      </dsp:txXfrm>
    </dsp:sp>
    <dsp:sp modelId="{5DD7B359-203D-E045-BC30-8BB40528CE88}">
      <dsp:nvSpPr>
        <dsp:cNvPr id="0" name=""/>
        <dsp:cNvSpPr/>
      </dsp:nvSpPr>
      <dsp:spPr>
        <a:xfrm>
          <a:off x="4580610" y="0"/>
          <a:ext cx="1064631" cy="496855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Production</a:t>
          </a:r>
          <a:endParaRPr lang="en-GB" sz="1600" kern="1200" dirty="0"/>
        </a:p>
      </dsp:txBody>
      <dsp:txXfrm>
        <a:off x="4580610" y="0"/>
        <a:ext cx="1064631" cy="1490565"/>
      </dsp:txXfrm>
    </dsp:sp>
    <dsp:sp modelId="{377B95BA-F7A3-C44F-9400-AF4DC1C95864}">
      <dsp:nvSpPr>
        <dsp:cNvPr id="0" name=""/>
        <dsp:cNvSpPr/>
      </dsp:nvSpPr>
      <dsp:spPr>
        <a:xfrm>
          <a:off x="5725089" y="0"/>
          <a:ext cx="1064631" cy="496855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Retired</a:t>
          </a:r>
          <a:endParaRPr lang="en-GB" sz="1600" kern="1200" dirty="0"/>
        </a:p>
      </dsp:txBody>
      <dsp:txXfrm>
        <a:off x="5725089" y="0"/>
        <a:ext cx="1064631" cy="1490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09-10-17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Bottom-up initiative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Just few months after the first announcement on the upcoming policy on the ECI/EOSC (see EC</a:t>
            </a:r>
            <a:r>
              <a:rPr lang="en-GB" baseline="0" dirty="0" smtClean="0"/>
              <a:t> Communications on the </a:t>
            </a:r>
            <a:r>
              <a:rPr lang="en-GB" dirty="0" smtClean="0"/>
              <a:t>“A Digital Single Market Strategy for Europe”), 5 key initiatives in the area of digital services for science</a:t>
            </a:r>
            <a:r>
              <a:rPr lang="en-GB" baseline="0" dirty="0" smtClean="0"/>
              <a:t> came together to discuss the building principles for the EOSC:</a:t>
            </a: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Open: openness in design, in participation and in use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Publicly funded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governed: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 persistence and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sustainability,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ensure that outcomes are driven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scientific excellence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societal needs rather than profit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Research-centric: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researchers engaged in the design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Comprehensive: all disciplines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distributed: diversity of services &amp; resources,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Interoperable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Service-oriented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189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Top-down initiative</a:t>
            </a:r>
          </a:p>
          <a:p>
            <a:r>
              <a:rPr lang="en-GB" dirty="0" smtClean="0"/>
              <a:t>First paper on high-level</a:t>
            </a:r>
            <a:r>
              <a:rPr lang="en-GB" baseline="0" dirty="0" smtClean="0"/>
              <a:t> recommendations for governance structure/principles and financial schemes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48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19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680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015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08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094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4616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337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hyperlink" Target="http://creativecommons.org/licenses/by/4.0/" TargetMode="External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3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EGI-Engage is co-funded by the Horizon 2020 Framework Programme</a:t>
            </a:r>
          </a:p>
          <a:p>
            <a:pPr algn="r"/>
            <a:r>
              <a:rPr lang="nl-NL" sz="1000" b="0" baseline="0" dirty="0" smtClean="0">
                <a:latin typeface="Segoe UI" pitchFamily="34" charset="0"/>
                <a:cs typeface="Segoe UI" pitchFamily="34" charset="0"/>
              </a:rPr>
              <a:t>  </a:t>
            </a:r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of the European Union under grant number 654142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‹#›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en-GB" smtClean="0"/>
              <a:t>EGI-Engage Final Review</a:t>
            </a:r>
            <a:endParaRPr lang="en-GB" dirty="0"/>
          </a:p>
        </p:txBody>
      </p:sp>
      <p:sp>
        <p:nvSpPr>
          <p:cNvPr id="9" name="Tekstvak 21"/>
          <p:cNvSpPr txBox="1"/>
          <p:nvPr/>
        </p:nvSpPr>
        <p:spPr>
          <a:xfrm>
            <a:off x="179512" y="6525344"/>
            <a:ext cx="748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24/08/2017</a:t>
            </a:r>
            <a:endParaRPr lang="nl-NL" sz="80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188640"/>
            <a:ext cx="1082732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88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59" y="1124744"/>
            <a:ext cx="7578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</a:t>
            </a:r>
            <a:r>
              <a:rPr lang="en-GB" sz="1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licensed under a </a:t>
            </a:r>
          </a:p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i.eu/internal-services/" TargetMode="External"/><Relationship Id="rId4" Type="http://schemas.openxmlformats.org/officeDocument/2006/relationships/hyperlink" Target="http://go.egi.eu/Issue27PDF" TargetMode="External"/><Relationship Id="rId5" Type="http://schemas.openxmlformats.org/officeDocument/2006/relationships/hyperlink" Target="https://ec.europa.eu/digital-single-market/en/news/egi-computing-services-catalogue-research-and-innovation" TargetMode="External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egi.eu/services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doi.org/10.5281/zenodo.32915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rdis.europa.eu/news/rcn/128994_en.html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egi.eu/news/the-european-open-science-cloud-for-research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8.png"/><Relationship Id="rId9" Type="http://schemas.openxmlformats.org/officeDocument/2006/relationships/hyperlink" Target="https://ec.europa.eu/research/openscience/pdf/ospp_euro_open_science_cloud_report-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i.eu/news/new-reports-on-european-open-science-cloud-and-open-access-publishing/" TargetMode="External"/><Relationship Id="rId4" Type="http://schemas.openxmlformats.org/officeDocument/2006/relationships/hyperlink" Target="https://twitter.com/EGI_eInfra/status/882142517336178688" TargetMode="External"/><Relationship Id="rId5" Type="http://schemas.openxmlformats.org/officeDocument/2006/relationships/hyperlink" Target="Open%20Access%20Publishing%20are%20available:%20https:/goo.gl/TBWkRT#EOSC " TargetMode="External"/><Relationship Id="rId6" Type="http://schemas.openxmlformats.org/officeDocument/2006/relationships/hyperlink" Target="https://t.co/mNNtyNGsBm" TargetMode="External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egi.eu/about/newsletters/sergio-andreozzi-joins-the-ec-open-science-policy-platfor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Strategy and Policy Manager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EOSC EGI position and policy </a:t>
            </a:r>
            <a:r>
              <a:rPr lang="en-GB" dirty="0" smtClean="0"/>
              <a:t>papers, EGI </a:t>
            </a:r>
            <a:r>
              <a:rPr lang="en-GB" dirty="0"/>
              <a:t>service portfolio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Sergio </a:t>
            </a:r>
            <a:r>
              <a:rPr lang="en-GB" dirty="0" err="1" smtClean="0"/>
              <a:t>Andreozzi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479741" y="1434585"/>
            <a:ext cx="1980000" cy="13176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9466" y="188640"/>
            <a:ext cx="6912768" cy="850106"/>
          </a:xfrm>
        </p:spPr>
        <p:txBody>
          <a:bodyPr/>
          <a:lstStyle/>
          <a:p>
            <a:r>
              <a:rPr lang="en-GB" dirty="0" smtClean="0"/>
              <a:t>EGI-Engage: Key Exploitable Results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5068" y="1434585"/>
            <a:ext cx="1980000" cy="13176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4716016" y="1420329"/>
            <a:ext cx="1980000" cy="1317600"/>
          </a:xfrm>
          <a:prstGeom prst="rect">
            <a:avLst/>
          </a:prstGeom>
          <a:solidFill>
            <a:srgbClr val="FA7045"/>
          </a:solidFill>
          <a:ln w="38100">
            <a:solidFill>
              <a:srgbClr val="FA7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/>
          <p:cNvSpPr txBox="1"/>
          <p:nvPr/>
        </p:nvSpPr>
        <p:spPr>
          <a:xfrm>
            <a:off x="255068" y="1630483"/>
            <a:ext cx="19800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Updated strategy, governance and procurement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472967" y="1719075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Policy papers on the EOSC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922314" y="1412776"/>
            <a:ext cx="19800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Integrated Management System and Certification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55068" y="3591365"/>
            <a:ext cx="1980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Security policies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472967" y="3115868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4685543" y="3115868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6922314" y="3115868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255068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TextBox 124"/>
          <p:cNvSpPr txBox="1"/>
          <p:nvPr/>
        </p:nvSpPr>
        <p:spPr>
          <a:xfrm>
            <a:off x="2472967" y="3286667"/>
            <a:ext cx="19800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Tools for federated service management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685543" y="3591365"/>
            <a:ext cx="1980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Marketplace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922314" y="3591365"/>
            <a:ext cx="1980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Check-in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55068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Federated Cloud Computing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2472967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4685543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6922314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TextBox 128"/>
          <p:cNvSpPr txBox="1"/>
          <p:nvPr/>
        </p:nvSpPr>
        <p:spPr>
          <a:xfrm>
            <a:off x="2472967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Open Data </a:t>
            </a:r>
          </a:p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Platform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685543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Integrated thematic services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922314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Applications on Demand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716016" y="1628800"/>
            <a:ext cx="19800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Improved EGI Service portfolio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5068" y="311951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929130" y="1412776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dirty="0" smtClean="0"/>
              <a:t>EGI Service </a:t>
            </a:r>
            <a:r>
              <a:rPr lang="en-GB" sz="2700" dirty="0" smtClean="0"/>
              <a:t>Portfolio</a:t>
            </a:r>
            <a:br>
              <a:rPr lang="en-GB" sz="2700" dirty="0" smtClean="0"/>
            </a:br>
            <a:r>
              <a:rPr lang="en-GB" dirty="0" smtClean="0"/>
              <a:t>What it 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Structured information about all services </a:t>
            </a:r>
            <a:r>
              <a:rPr lang="en-US" dirty="0" smtClean="0"/>
              <a:t>from </a:t>
            </a:r>
            <a:r>
              <a:rPr lang="en-US" dirty="0" smtClean="0"/>
              <a:t>the EGI Federation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Captured </a:t>
            </a:r>
            <a:r>
              <a:rPr lang="en-US" dirty="0" smtClean="0"/>
              <a:t>from the customer/user viewpoint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help them understanding functionalities, value, </a:t>
            </a:r>
            <a:r>
              <a:rPr lang="en-US" dirty="0" smtClean="0"/>
              <a:t>payment, models</a:t>
            </a:r>
            <a:r>
              <a:rPr lang="en-US" dirty="0"/>
              <a:t>, contact points, ordering and request processes, </a:t>
            </a:r>
            <a:r>
              <a:rPr lang="en-US" dirty="0" smtClean="0"/>
              <a:t>etc.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dirty="0" smtClean="0"/>
              <a:t>EGI Service Portfolio</a:t>
            </a:r>
            <a:br>
              <a:rPr lang="en-GB" sz="2700" dirty="0" smtClean="0"/>
            </a:br>
            <a:r>
              <a:rPr lang="en-GB" dirty="0" smtClean="0"/>
              <a:t>Templates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72086"/>
          <a:stretch/>
        </p:blipFill>
        <p:spPr>
          <a:xfrm>
            <a:off x="107504" y="1150405"/>
            <a:ext cx="5616624" cy="404166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988840"/>
            <a:ext cx="5235478" cy="40770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2592"/>
            <a:ext cx="4814052" cy="371703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1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dirty="0"/>
              <a:t>EGI Service Portfolio</a:t>
            </a:r>
            <a:br>
              <a:rPr lang="en-GB" sz="2700" dirty="0"/>
            </a:br>
            <a:r>
              <a:rPr lang="en-GB" dirty="0" smtClean="0"/>
              <a:t>Process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sp>
        <p:nvSpPr>
          <p:cNvPr id="5" name="Multidocument 4"/>
          <p:cNvSpPr/>
          <p:nvPr/>
        </p:nvSpPr>
        <p:spPr>
          <a:xfrm>
            <a:off x="139552" y="2708920"/>
            <a:ext cx="1080120" cy="144016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requirements</a:t>
            </a:r>
            <a:endParaRPr lang="en-GB"/>
          </a:p>
        </p:txBody>
      </p:sp>
      <p:sp>
        <p:nvSpPr>
          <p:cNvPr id="6" name="Alternate Process 5"/>
          <p:cNvSpPr/>
          <p:nvPr/>
        </p:nvSpPr>
        <p:spPr>
          <a:xfrm>
            <a:off x="1548448" y="3068960"/>
            <a:ext cx="1296144" cy="72008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SPM</a:t>
            </a:r>
            <a:endParaRPr lang="en-GB"/>
          </a:p>
        </p:txBody>
      </p:sp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1219672" y="3429000"/>
            <a:ext cx="328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lternate Process 10"/>
          <p:cNvSpPr/>
          <p:nvPr/>
        </p:nvSpPr>
        <p:spPr>
          <a:xfrm>
            <a:off x="2699792" y="1680493"/>
            <a:ext cx="1296144" cy="72008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EGI Council</a:t>
            </a:r>
            <a:endParaRPr lang="en-GB" dirty="0"/>
          </a:p>
        </p:txBody>
      </p:sp>
      <p:cxnSp>
        <p:nvCxnSpPr>
          <p:cNvPr id="16" name="Elbow Connector 15"/>
          <p:cNvCxnSpPr>
            <a:stCxn id="6" idx="0"/>
            <a:endCxn id="11" idx="2"/>
          </p:cNvCxnSpPr>
          <p:nvPr/>
        </p:nvCxnSpPr>
        <p:spPr>
          <a:xfrm rot="5400000" flipH="1" flipV="1">
            <a:off x="2437999" y="2159095"/>
            <a:ext cx="668387" cy="115134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lternate Process 17"/>
          <p:cNvSpPr/>
          <p:nvPr/>
        </p:nvSpPr>
        <p:spPr>
          <a:xfrm>
            <a:off x="3275856" y="3068960"/>
            <a:ext cx="1296144" cy="72008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SLM</a:t>
            </a:r>
            <a:endParaRPr lang="en-GB" dirty="0"/>
          </a:p>
        </p:txBody>
      </p:sp>
      <p:sp>
        <p:nvSpPr>
          <p:cNvPr id="19" name="Multidocument 18"/>
          <p:cNvSpPr/>
          <p:nvPr/>
        </p:nvSpPr>
        <p:spPr>
          <a:xfrm>
            <a:off x="4860032" y="2708920"/>
            <a:ext cx="1286585" cy="144016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Service catalogue</a:t>
            </a:r>
            <a:endParaRPr lang="en-GB"/>
          </a:p>
        </p:txBody>
      </p:sp>
      <p:sp>
        <p:nvSpPr>
          <p:cNvPr id="20" name="Multidocument 19"/>
          <p:cNvSpPr/>
          <p:nvPr/>
        </p:nvSpPr>
        <p:spPr>
          <a:xfrm>
            <a:off x="11866354" y="2543034"/>
            <a:ext cx="1286585" cy="144016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Service catalogue</a:t>
            </a:r>
            <a:endParaRPr lang="en-GB"/>
          </a:p>
        </p:txBody>
      </p:sp>
      <p:sp>
        <p:nvSpPr>
          <p:cNvPr id="21" name="Multidocument 20"/>
          <p:cNvSpPr/>
          <p:nvPr/>
        </p:nvSpPr>
        <p:spPr>
          <a:xfrm>
            <a:off x="1453287" y="4509120"/>
            <a:ext cx="1286585" cy="144016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Service portfolio</a:t>
            </a:r>
            <a:endParaRPr lang="en-GB"/>
          </a:p>
        </p:txBody>
      </p:sp>
      <p:cxnSp>
        <p:nvCxnSpPr>
          <p:cNvPr id="22" name="Straight Arrow Connector 21"/>
          <p:cNvCxnSpPr>
            <a:stCxn id="6" idx="2"/>
            <a:endCxn id="21" idx="0"/>
          </p:cNvCxnSpPr>
          <p:nvPr/>
        </p:nvCxnSpPr>
        <p:spPr>
          <a:xfrm flipH="1">
            <a:off x="2185092" y="3789040"/>
            <a:ext cx="1142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3"/>
            <a:endCxn id="18" idx="1"/>
          </p:cNvCxnSpPr>
          <p:nvPr/>
        </p:nvCxnSpPr>
        <p:spPr>
          <a:xfrm>
            <a:off x="2844592" y="3429000"/>
            <a:ext cx="431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3"/>
            <a:endCxn id="19" idx="1"/>
          </p:cNvCxnSpPr>
          <p:nvPr/>
        </p:nvCxnSpPr>
        <p:spPr>
          <a:xfrm>
            <a:off x="4572000" y="3429000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9" idx="3"/>
            <a:endCxn id="41" idx="1"/>
          </p:cNvCxnSpPr>
          <p:nvPr/>
        </p:nvCxnSpPr>
        <p:spPr>
          <a:xfrm flipV="1">
            <a:off x="6146617" y="1890986"/>
            <a:ext cx="801647" cy="153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55976" y="6009940"/>
            <a:ext cx="220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</a:t>
            </a:r>
            <a:r>
              <a:rPr lang="en-GB" smtClean="0"/>
              <a:t>implified view</a:t>
            </a:r>
            <a:endParaRPr lang="en-GB"/>
          </a:p>
        </p:txBody>
      </p:sp>
      <p:sp>
        <p:nvSpPr>
          <p:cNvPr id="41" name="Rounded Rectangle 40"/>
          <p:cNvSpPr/>
          <p:nvPr/>
        </p:nvSpPr>
        <p:spPr>
          <a:xfrm>
            <a:off x="6948264" y="1556792"/>
            <a:ext cx="2063393" cy="6683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EGI website</a:t>
            </a:r>
            <a:endParaRPr lang="en-GB"/>
          </a:p>
        </p:txBody>
      </p:sp>
      <p:sp>
        <p:nvSpPr>
          <p:cNvPr id="42" name="Rounded Rectangle 41"/>
          <p:cNvSpPr/>
          <p:nvPr/>
        </p:nvSpPr>
        <p:spPr>
          <a:xfrm>
            <a:off x="6948265" y="2420888"/>
            <a:ext cx="2063392" cy="6683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EGI marketplace</a:t>
            </a:r>
            <a:endParaRPr lang="en-GB" dirty="0"/>
          </a:p>
        </p:txBody>
      </p:sp>
      <p:cxnSp>
        <p:nvCxnSpPr>
          <p:cNvPr id="43" name="Straight Arrow Connector 42"/>
          <p:cNvCxnSpPr>
            <a:stCxn id="19" idx="3"/>
            <a:endCxn id="46" idx="1"/>
          </p:cNvCxnSpPr>
          <p:nvPr/>
        </p:nvCxnSpPr>
        <p:spPr>
          <a:xfrm>
            <a:off x="6146617" y="3429000"/>
            <a:ext cx="800179" cy="219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6946796" y="3253607"/>
            <a:ext cx="2073907" cy="7899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EGI service catalogue brochure</a:t>
            </a:r>
            <a:endParaRPr lang="en-GB" dirty="0"/>
          </a:p>
        </p:txBody>
      </p:sp>
      <p:cxnSp>
        <p:nvCxnSpPr>
          <p:cNvPr id="48" name="Straight Arrow Connector 47"/>
          <p:cNvCxnSpPr>
            <a:stCxn id="19" idx="3"/>
            <a:endCxn id="42" idx="1"/>
          </p:cNvCxnSpPr>
          <p:nvPr/>
        </p:nvCxnSpPr>
        <p:spPr>
          <a:xfrm flipV="1">
            <a:off x="6146617" y="2755082"/>
            <a:ext cx="801648" cy="673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6946796" y="4221088"/>
            <a:ext cx="2073907" cy="16729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Other external representations</a:t>
            </a:r>
          </a:p>
          <a:p>
            <a:pPr algn="ctr"/>
            <a:r>
              <a:rPr lang="en-GB" dirty="0" smtClean="0"/>
              <a:t>e.g. </a:t>
            </a:r>
            <a:r>
              <a:rPr lang="en-GB" dirty="0" err="1" smtClean="0"/>
              <a:t>eInfraCentral</a:t>
            </a:r>
            <a:r>
              <a:rPr lang="en-GB" dirty="0" smtClean="0"/>
              <a:t> Portal</a:t>
            </a:r>
            <a:endParaRPr lang="en-GB" dirty="0"/>
          </a:p>
        </p:txBody>
      </p:sp>
      <p:cxnSp>
        <p:nvCxnSpPr>
          <p:cNvPr id="56" name="Straight Arrow Connector 55"/>
          <p:cNvCxnSpPr>
            <a:stCxn id="19" idx="3"/>
            <a:endCxn id="51" idx="1"/>
          </p:cNvCxnSpPr>
          <p:nvPr/>
        </p:nvCxnSpPr>
        <p:spPr>
          <a:xfrm>
            <a:off x="6146617" y="3429000"/>
            <a:ext cx="800179" cy="162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EGI Service </a:t>
            </a:r>
            <a:r>
              <a:rPr lang="en-GB" sz="3200" dirty="0" smtClean="0"/>
              <a:t>Portfolio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sp>
        <p:nvSpPr>
          <p:cNvPr id="5" name="Content Placeholder 5"/>
          <p:cNvSpPr txBox="1">
            <a:spLocks noGrp="1"/>
          </p:cNvSpPr>
          <p:nvPr>
            <p:ph sz="half" idx="4294967295"/>
          </p:nvPr>
        </p:nvSpPr>
        <p:spPr>
          <a:xfrm>
            <a:off x="7020272" y="1199322"/>
            <a:ext cx="1913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dirty="0" smtClean="0"/>
              <a:t>The list of services that EGI as a federation offers for research &amp; innovation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640960" cy="4680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6490" y="5559623"/>
            <a:ext cx="2372112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TO BE REPLACED</a:t>
            </a:r>
            <a:endParaRPr lang="en-GB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EGI Internal Service Portfolio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sp>
        <p:nvSpPr>
          <p:cNvPr id="5" name="Content Placeholder 5"/>
          <p:cNvSpPr txBox="1">
            <a:spLocks noGrp="1"/>
          </p:cNvSpPr>
          <p:nvPr>
            <p:ph sz="half" idx="2"/>
          </p:nvPr>
        </p:nvSpPr>
        <p:spPr>
          <a:xfrm>
            <a:off x="6012160" y="1268760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dirty="0" smtClean="0"/>
              <a:t>The list of services </a:t>
            </a:r>
            <a:r>
              <a:rPr lang="en-GB" sz="1400" dirty="0" smtClean="0">
                <a:solidFill>
                  <a:schemeClr val="tx2"/>
                </a:solidFill>
              </a:rPr>
              <a:t>delivered internally </a:t>
            </a:r>
            <a:r>
              <a:rPr lang="en-GB" sz="1400" dirty="0">
                <a:solidFill>
                  <a:schemeClr val="tx2"/>
                </a:solidFill>
              </a:rPr>
              <a:t>to the EGI federation</a:t>
            </a:r>
            <a:r>
              <a:rPr lang="en-GB" sz="1400" dirty="0"/>
              <a:t> to enable the EGI resource providers to work </a:t>
            </a:r>
            <a:r>
              <a:rPr lang="en-GB" sz="1400" dirty="0" smtClean="0"/>
              <a:t>together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31" y="1243256"/>
            <a:ext cx="6687765" cy="4594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5780" y="5696857"/>
            <a:ext cx="2372112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TO BE REPLACED</a:t>
            </a:r>
            <a:endParaRPr lang="en-GB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Major changes to the service </a:t>
            </a:r>
            <a:r>
              <a:rPr lang="en-GB" dirty="0" smtClean="0"/>
              <a:t>portfolio </a:t>
            </a:r>
            <a:br>
              <a:rPr lang="en-GB" dirty="0" smtClean="0"/>
            </a:br>
            <a:r>
              <a:rPr lang="en-GB" dirty="0" smtClean="0"/>
              <a:t>approved during EGI-Engage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2248121"/>
              </p:ext>
            </p:extLst>
          </p:nvPr>
        </p:nvGraphicFramePr>
        <p:xfrm>
          <a:off x="1907704" y="1340768"/>
          <a:ext cx="679241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triped Right Arrow 8"/>
          <p:cNvSpPr/>
          <p:nvPr/>
        </p:nvSpPr>
        <p:spPr>
          <a:xfrm>
            <a:off x="2411760" y="5301208"/>
            <a:ext cx="4680520" cy="356672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Check-in (</a:t>
            </a:r>
            <a:r>
              <a:rPr lang="en-GB" sz="1400" dirty="0" err="1" smtClean="0"/>
              <a:t>int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10" name="Striped Right Arrow 9"/>
          <p:cNvSpPr/>
          <p:nvPr/>
        </p:nvSpPr>
        <p:spPr>
          <a:xfrm>
            <a:off x="207216" y="5418234"/>
            <a:ext cx="1008112" cy="322735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internal</a:t>
            </a:r>
            <a:endParaRPr lang="en-GB" sz="1400" dirty="0"/>
          </a:p>
        </p:txBody>
      </p:sp>
      <p:sp>
        <p:nvSpPr>
          <p:cNvPr id="11" name="Striped Right Arrow 10"/>
          <p:cNvSpPr/>
          <p:nvPr/>
        </p:nvSpPr>
        <p:spPr>
          <a:xfrm>
            <a:off x="2428704" y="3192906"/>
            <a:ext cx="2304256" cy="304800"/>
          </a:xfrm>
          <a:prstGeom prst="striped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smtClean="0"/>
              <a:t>DataHub</a:t>
            </a:r>
            <a:endParaRPr lang="en-GB" sz="1400" dirty="0"/>
          </a:p>
        </p:txBody>
      </p:sp>
      <p:sp>
        <p:nvSpPr>
          <p:cNvPr id="12" name="Striped Right Arrow 11"/>
          <p:cNvSpPr/>
          <p:nvPr/>
        </p:nvSpPr>
        <p:spPr>
          <a:xfrm>
            <a:off x="2428704" y="3628540"/>
            <a:ext cx="2338144" cy="290810"/>
          </a:xfrm>
          <a:prstGeom prst="striped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Federated Data Manager</a:t>
            </a:r>
            <a:endParaRPr lang="en-GB" sz="1400" dirty="0"/>
          </a:p>
        </p:txBody>
      </p:sp>
      <p:sp>
        <p:nvSpPr>
          <p:cNvPr id="13" name="Striped Right Arrow 12"/>
          <p:cNvSpPr/>
          <p:nvPr/>
        </p:nvSpPr>
        <p:spPr>
          <a:xfrm>
            <a:off x="2432504" y="4509033"/>
            <a:ext cx="3456384" cy="336342"/>
          </a:xfrm>
          <a:prstGeom prst="striped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smtClean="0"/>
              <a:t>Check-in</a:t>
            </a:r>
            <a:endParaRPr lang="en-GB" sz="1400" dirty="0"/>
          </a:p>
        </p:txBody>
      </p:sp>
      <p:sp>
        <p:nvSpPr>
          <p:cNvPr id="14" name="Striped Right Arrow 13"/>
          <p:cNvSpPr/>
          <p:nvPr/>
        </p:nvSpPr>
        <p:spPr>
          <a:xfrm>
            <a:off x="2428704" y="4053201"/>
            <a:ext cx="3456384" cy="336342"/>
          </a:xfrm>
          <a:prstGeom prst="striped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Workload Manager</a:t>
            </a:r>
            <a:endParaRPr lang="en-GB" sz="1400" dirty="0"/>
          </a:p>
        </p:txBody>
      </p:sp>
      <p:sp>
        <p:nvSpPr>
          <p:cNvPr id="15" name="Striped Right Arrow 14"/>
          <p:cNvSpPr/>
          <p:nvPr/>
        </p:nvSpPr>
        <p:spPr>
          <a:xfrm>
            <a:off x="2411760" y="2766822"/>
            <a:ext cx="3456384" cy="336342"/>
          </a:xfrm>
          <a:prstGeom prst="striped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smtClean="0"/>
              <a:t>Application on Demand</a:t>
            </a:r>
            <a:endParaRPr lang="en-GB" sz="1400" dirty="0"/>
          </a:p>
        </p:txBody>
      </p:sp>
      <p:sp>
        <p:nvSpPr>
          <p:cNvPr id="16" name="Striped Right Arrow 15"/>
          <p:cNvSpPr/>
          <p:nvPr/>
        </p:nvSpPr>
        <p:spPr>
          <a:xfrm>
            <a:off x="2428704" y="5661248"/>
            <a:ext cx="3608784" cy="356400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Marketplace</a:t>
            </a:r>
            <a:endParaRPr lang="en-GB" sz="1400" dirty="0"/>
          </a:p>
        </p:txBody>
      </p:sp>
      <p:sp>
        <p:nvSpPr>
          <p:cNvPr id="17" name="Striped Right Arrow 16"/>
          <p:cNvSpPr/>
          <p:nvPr/>
        </p:nvSpPr>
        <p:spPr>
          <a:xfrm>
            <a:off x="204624" y="4884474"/>
            <a:ext cx="1004400" cy="320400"/>
          </a:xfrm>
          <a:prstGeom prst="striped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external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026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9512" y="1269430"/>
            <a:ext cx="5318034" cy="5111898"/>
          </a:xfrm>
        </p:spPr>
        <p:txBody>
          <a:bodyPr>
            <a:normAutofit fontScale="92500" lnSpcReduction="10000"/>
          </a:bodyPr>
          <a:lstStyle/>
          <a:p>
            <a:pPr marL="0" lvl="4"/>
            <a:r>
              <a:rPr lang="en-GB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Improved Service Portfolio</a:t>
            </a:r>
            <a:endParaRPr lang="en-GB" sz="1400" b="1" dirty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marL="0" lvl="4"/>
            <a:endParaRPr lang="en-GB" sz="1400" b="1" dirty="0" smtClean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marL="0" lvl="4"/>
            <a:r>
              <a:rPr lang="en-GB" sz="1400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EGI Website</a:t>
            </a:r>
            <a:r>
              <a:rPr lang="en-GB" sz="1400" b="1" dirty="0">
                <a:solidFill>
                  <a:schemeClr val="accent1"/>
                </a:solidFill>
                <a:ea typeface="Verdana" panose="020B0604030504040204" pitchFamily="34" charset="0"/>
              </a:rPr>
              <a:t>: </a:t>
            </a:r>
          </a:p>
          <a:p>
            <a:r>
              <a:rPr lang="en-GB" sz="1400" dirty="0"/>
              <a:t>D</a:t>
            </a:r>
            <a:r>
              <a:rPr lang="en-GB" sz="1400" dirty="0" smtClean="0"/>
              <a:t>edicated areas: </a:t>
            </a:r>
            <a:r>
              <a:rPr lang="en-GB" sz="1400" u="sng" dirty="0" smtClean="0">
                <a:hlinkClick r:id="rId2"/>
              </a:rPr>
              <a:t>External catalogue</a:t>
            </a:r>
            <a:r>
              <a:rPr lang="en-GB" sz="1400" dirty="0"/>
              <a:t> </a:t>
            </a:r>
            <a:r>
              <a:rPr lang="en-GB" sz="1400" dirty="0" smtClean="0"/>
              <a:t>and </a:t>
            </a:r>
            <a:r>
              <a:rPr lang="en-GB" sz="1400" u="sng" dirty="0" smtClean="0">
                <a:hlinkClick r:id="rId3"/>
              </a:rPr>
              <a:t>Internal catalogue</a:t>
            </a:r>
            <a:endParaRPr lang="en-GB" sz="1400" dirty="0"/>
          </a:p>
          <a:p>
            <a:r>
              <a:rPr lang="en-GB" sz="1400" dirty="0" smtClean="0"/>
              <a:t>The services have </a:t>
            </a:r>
            <a:r>
              <a:rPr lang="en-GB" sz="1400" dirty="0"/>
              <a:t>two calls for </a:t>
            </a:r>
            <a:r>
              <a:rPr lang="en-GB" sz="1400" dirty="0" smtClean="0"/>
              <a:t>action: </a:t>
            </a:r>
          </a:p>
          <a:p>
            <a:pPr marL="0" indent="0">
              <a:buNone/>
            </a:pPr>
            <a:r>
              <a:rPr lang="en-GB" sz="1400" dirty="0"/>
              <a:t> </a:t>
            </a:r>
            <a:r>
              <a:rPr lang="en-GB" sz="1400" dirty="0" smtClean="0"/>
              <a:t>     "</a:t>
            </a:r>
            <a:r>
              <a:rPr lang="en-GB" sz="1400" i="1" dirty="0" smtClean="0"/>
              <a:t>Request </a:t>
            </a:r>
            <a:r>
              <a:rPr lang="en-GB" sz="1400" i="1" dirty="0"/>
              <a:t>the </a:t>
            </a:r>
            <a:r>
              <a:rPr lang="en-GB" sz="1400" i="1" dirty="0" smtClean="0"/>
              <a:t>service</a:t>
            </a:r>
            <a:r>
              <a:rPr lang="en-GB" sz="1400" dirty="0" smtClean="0"/>
              <a:t>“ and </a:t>
            </a:r>
            <a:r>
              <a:rPr lang="en-GB" sz="1400" dirty="0"/>
              <a:t>"</a:t>
            </a:r>
            <a:r>
              <a:rPr lang="en-GB" sz="1400" i="1" dirty="0"/>
              <a:t>Ask a </a:t>
            </a:r>
            <a:r>
              <a:rPr lang="en-GB" sz="1400" i="1" dirty="0" smtClean="0"/>
              <a:t>question</a:t>
            </a:r>
            <a:r>
              <a:rPr lang="en-GB" sz="1400" dirty="0" smtClean="0"/>
              <a:t>“ </a:t>
            </a:r>
          </a:p>
          <a:p>
            <a:pPr marL="0" indent="0">
              <a:buNone/>
            </a:pPr>
            <a:r>
              <a:rPr lang="en-GB" sz="1400" dirty="0"/>
              <a:t> </a:t>
            </a:r>
            <a:r>
              <a:rPr lang="en-GB" sz="1400" dirty="0" smtClean="0"/>
              <a:t>      (contact forms </a:t>
            </a:r>
            <a:r>
              <a:rPr lang="en-GB" sz="1400" dirty="0"/>
              <a:t>that </a:t>
            </a:r>
            <a:r>
              <a:rPr lang="en-GB" sz="1400" dirty="0" smtClean="0"/>
              <a:t>are forwarded </a:t>
            </a:r>
            <a:r>
              <a:rPr lang="en-GB" sz="1400" dirty="0"/>
              <a:t>to the </a:t>
            </a:r>
            <a:r>
              <a:rPr lang="en-GB" sz="1400" dirty="0" smtClean="0"/>
              <a:t>UCST</a:t>
            </a:r>
            <a:r>
              <a:rPr lang="en-GB" sz="1400" dirty="0" smtClean="0"/>
              <a:t>)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b="1" dirty="0">
                <a:solidFill>
                  <a:schemeClr val="accent1"/>
                </a:solidFill>
                <a:ea typeface="Verdana" panose="020B0604030504040204" pitchFamily="34" charset="0"/>
              </a:rPr>
              <a:t>Selected presentations and contribution to panel discussions</a:t>
            </a:r>
            <a:r>
              <a:rPr lang="en-GB" sz="1400" dirty="0"/>
              <a:t>:</a:t>
            </a:r>
          </a:p>
          <a:p>
            <a:pPr lvl="0"/>
            <a:r>
              <a:rPr lang="en-GB" sz="1400" dirty="0" smtClean="0"/>
              <a:t>BDVA </a:t>
            </a:r>
            <a:r>
              <a:rPr lang="en-GB" sz="1400" dirty="0"/>
              <a:t>Summit 2016, </a:t>
            </a:r>
            <a:r>
              <a:rPr lang="en-GB" sz="1400" dirty="0" smtClean="0"/>
              <a:t> meeting </a:t>
            </a:r>
            <a:r>
              <a:rPr lang="en-GB" sz="1400" dirty="0"/>
              <a:t>for policy makers </a:t>
            </a:r>
            <a:r>
              <a:rPr lang="en-GB" sz="1400" dirty="0" smtClean="0"/>
              <a:t> (</a:t>
            </a:r>
            <a:r>
              <a:rPr lang="en-GB" sz="1400" dirty="0"/>
              <a:t>Valencia, November 2016)</a:t>
            </a:r>
          </a:p>
          <a:p>
            <a:pPr lvl="0"/>
            <a:r>
              <a:rPr lang="en-GB" sz="1400" dirty="0"/>
              <a:t>Europe’s future: Open Innovation, Open Science, Open to the </a:t>
            </a:r>
            <a:r>
              <a:rPr lang="en-GB" sz="1400" dirty="0" smtClean="0"/>
              <a:t>World 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 smtClean="0"/>
              <a:t>       organised </a:t>
            </a:r>
            <a:r>
              <a:rPr lang="en-GB" sz="1400" dirty="0"/>
              <a:t>by </a:t>
            </a:r>
            <a:r>
              <a:rPr lang="en-GB" sz="1400" dirty="0" smtClean="0"/>
              <a:t>the EC </a:t>
            </a:r>
            <a:r>
              <a:rPr lang="en-GB" sz="1400" dirty="0"/>
              <a:t>and the RISE high-level </a:t>
            </a:r>
            <a:r>
              <a:rPr lang="en-GB" sz="1400" dirty="0" smtClean="0"/>
              <a:t>group </a:t>
            </a:r>
          </a:p>
          <a:p>
            <a:r>
              <a:rPr lang="en-GB" sz="1400" dirty="0" smtClean="0"/>
              <a:t>EGI </a:t>
            </a:r>
            <a:r>
              <a:rPr lang="en-GB" sz="1400" dirty="0"/>
              <a:t>service presentations: </a:t>
            </a:r>
            <a:r>
              <a:rPr lang="en-GB" sz="1400" dirty="0" smtClean="0"/>
              <a:t>two </a:t>
            </a:r>
            <a:r>
              <a:rPr lang="en-GB" sz="1400" dirty="0"/>
              <a:t>“Design your e-Infrastructure Workshops</a:t>
            </a:r>
            <a:r>
              <a:rPr lang="en-GB" sz="1400" dirty="0" smtClean="0"/>
              <a:t>”</a:t>
            </a:r>
          </a:p>
          <a:p>
            <a:endParaRPr lang="en-GB" sz="1400" dirty="0"/>
          </a:p>
          <a:p>
            <a:pPr marL="0" indent="0">
              <a:buNone/>
            </a:pPr>
            <a:r>
              <a:rPr lang="en-GB" sz="1400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Newsletter</a:t>
            </a:r>
            <a:r>
              <a:rPr lang="en-GB" sz="1400" b="1" dirty="0">
                <a:solidFill>
                  <a:schemeClr val="accent1"/>
                </a:solidFill>
                <a:ea typeface="Verdana" panose="020B0604030504040204" pitchFamily="34" charset="0"/>
              </a:rPr>
              <a:t>:</a:t>
            </a:r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u="sng" dirty="0">
                <a:hlinkClick r:id="rId4"/>
              </a:rPr>
              <a:t>EGI Services for Open Science</a:t>
            </a:r>
            <a:r>
              <a:rPr lang="en-GB" sz="1400" dirty="0"/>
              <a:t> </a:t>
            </a:r>
          </a:p>
          <a:p>
            <a:pPr marL="0" indent="0">
              <a:buNone/>
            </a:pPr>
            <a:r>
              <a:rPr lang="en-GB" sz="1400" dirty="0"/>
              <a:t>       (May 2017</a:t>
            </a:r>
            <a:r>
              <a:rPr lang="en-GB" sz="1400" dirty="0" smtClean="0"/>
              <a:t>)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b="1" dirty="0">
                <a:solidFill>
                  <a:schemeClr val="accent1"/>
                </a:solidFill>
                <a:ea typeface="Verdana" panose="020B0604030504040204" pitchFamily="34" charset="0"/>
              </a:rPr>
              <a:t>News item:</a:t>
            </a:r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u="sng" dirty="0">
                <a:hlinkClick r:id="rId5"/>
              </a:rPr>
              <a:t>EGI computing services catalogue </a:t>
            </a:r>
          </a:p>
          <a:p>
            <a:pPr marL="0" indent="0">
              <a:buNone/>
            </a:pPr>
            <a:r>
              <a:rPr lang="en-GB" sz="1400" dirty="0"/>
              <a:t>       </a:t>
            </a:r>
            <a:r>
              <a:rPr lang="en-GB" sz="1400" dirty="0">
                <a:hlinkClick r:id="rId5"/>
              </a:rPr>
              <a:t>for research and innovation</a:t>
            </a:r>
            <a:endParaRPr lang="en-GB" sz="1400" dirty="0"/>
          </a:p>
          <a:p>
            <a:pPr marL="0" lvl="0" indent="0">
              <a:buNone/>
            </a:pPr>
            <a:endParaRPr lang="en-GB" sz="1400" dirty="0" smtClean="0"/>
          </a:p>
          <a:p>
            <a:pPr marL="0" indent="0">
              <a:buNone/>
            </a:pPr>
            <a:endParaRPr lang="en-GB" sz="1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00064" y="20263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pPr marL="0" lvl="2" algn="r">
              <a:spcBef>
                <a:spcPct val="0"/>
              </a:spcBef>
            </a:pPr>
            <a:r>
              <a:rPr lang="en-GB" sz="2400" b="1" dirty="0" smtClean="0">
                <a:solidFill>
                  <a:schemeClr val="accent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Dissemination </a:t>
            </a:r>
            <a:r>
              <a:rPr lang="en-GB" sz="2400" b="1" dirty="0">
                <a:solidFill>
                  <a:schemeClr val="accent1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activities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895" y="836712"/>
            <a:ext cx="2599593" cy="3628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76" y="3717032"/>
            <a:ext cx="2649972" cy="2664296"/>
          </a:xfrm>
          <a:prstGeom prst="rect">
            <a:avLst/>
          </a:prstGeom>
          <a:ln>
            <a:solidFill>
              <a:srgbClr val="4F85C3"/>
            </a:solidFill>
          </a:ln>
        </p:spPr>
      </p:pic>
    </p:spTree>
    <p:extLst>
      <p:ext uri="{BB962C8B-B14F-4D97-AF65-F5344CB8AC3E}">
        <p14:creationId xmlns:p14="http://schemas.microsoft.com/office/powerpoint/2010/main" val="3225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Target groups, Innovation </a:t>
            </a:r>
            <a:r>
              <a:rPr lang="en-GB" dirty="0"/>
              <a:t>level and </a:t>
            </a:r>
            <a:r>
              <a:rPr lang="en-GB" dirty="0" smtClean="0"/>
              <a:t>capacity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/>
              <a:t>Target groups</a:t>
            </a:r>
          </a:p>
          <a:p>
            <a:r>
              <a:rPr lang="en-GB" sz="1600" dirty="0" smtClean="0"/>
              <a:t>Customers/users, funding agencies, service providers</a:t>
            </a:r>
          </a:p>
          <a:p>
            <a:endParaRPr lang="en-GB" sz="1600" b="1" dirty="0"/>
          </a:p>
          <a:p>
            <a:pPr marL="0" indent="0">
              <a:buNone/>
            </a:pPr>
            <a:r>
              <a:rPr lang="en-GB" sz="1600" b="1" dirty="0" smtClean="0"/>
              <a:t>Innovation </a:t>
            </a:r>
            <a:r>
              <a:rPr lang="en-GB" sz="1600" b="1" dirty="0"/>
              <a:t>level</a:t>
            </a:r>
          </a:p>
          <a:p>
            <a:r>
              <a:rPr lang="en-GB" sz="1600" dirty="0" smtClean="0"/>
              <a:t>Benefits: clarity of offering, simplify management, improve communication</a:t>
            </a:r>
          </a:p>
          <a:p>
            <a:r>
              <a:rPr lang="en-GB" sz="1600" dirty="0" smtClean="0"/>
              <a:t>Who is using: EGI federation, </a:t>
            </a:r>
            <a:r>
              <a:rPr lang="en-GB" sz="1600" dirty="0" err="1" smtClean="0"/>
              <a:t>eInfraCentral</a:t>
            </a: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Innovation Capacity</a:t>
            </a:r>
          </a:p>
          <a:p>
            <a:r>
              <a:rPr lang="en-GB" sz="1600" dirty="0" smtClean="0"/>
              <a:t>Reuse of best practices (template, process) </a:t>
            </a:r>
          </a:p>
          <a:p>
            <a:r>
              <a:rPr lang="en-GB" sz="1600" dirty="0" smtClean="0"/>
              <a:t>Reuse of service definitions</a:t>
            </a: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smtClean="0"/>
              <a:t>Exploitation</a:t>
            </a:r>
          </a:p>
          <a:p>
            <a:r>
              <a:rPr lang="en-GB" sz="1600" dirty="0" smtClean="0"/>
              <a:t>Marketing of EGI services </a:t>
            </a:r>
          </a:p>
          <a:p>
            <a:r>
              <a:rPr lang="en-GB" sz="1600" dirty="0" smtClean="0"/>
              <a:t>Internal processes to manage services</a:t>
            </a:r>
          </a:p>
          <a:p>
            <a:r>
              <a:rPr lang="en-GB" sz="1600" dirty="0" smtClean="0"/>
              <a:t>Reuse in future projects such as the EOSC-hub</a:t>
            </a: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5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Relevance of the key result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GB" sz="1600" b="1" dirty="0" smtClean="0"/>
              <a:t>Relevance </a:t>
            </a:r>
            <a:r>
              <a:rPr lang="en-GB" sz="1600" b="1" dirty="0"/>
              <a:t>to Work Programme and societal Challenges</a:t>
            </a:r>
          </a:p>
          <a:p>
            <a:pPr marL="57150" indent="0">
              <a:buNone/>
            </a:pPr>
            <a:r>
              <a:rPr lang="en-GB" sz="1600" i="1" dirty="0"/>
              <a:t>Scientific communities embrace storage and computing infrastructures as state-of-the-art services become available and the learning curve for their use becomes less </a:t>
            </a:r>
            <a:r>
              <a:rPr lang="en-GB" sz="1600" i="1" dirty="0" smtClean="0"/>
              <a:t>steep</a:t>
            </a:r>
            <a:endParaRPr lang="en-GB" sz="1600" i="1" dirty="0"/>
          </a:p>
          <a:p>
            <a:pPr indent="-285750"/>
            <a:r>
              <a:rPr lang="en-GB" sz="1600" dirty="0" smtClean="0"/>
              <a:t>A well-defined service offering simplifies the understanding of the value proposition for the customers/users and encourage adoption</a:t>
            </a:r>
          </a:p>
          <a:p>
            <a:pPr indent="-285750"/>
            <a:endParaRPr lang="en-GB" sz="1600" dirty="0" smtClean="0"/>
          </a:p>
          <a:p>
            <a:pPr marL="57150" indent="0">
              <a:buNone/>
            </a:pPr>
            <a:endParaRPr lang="en-GB" sz="1600" i="1" dirty="0"/>
          </a:p>
          <a:p>
            <a:pPr marL="57150" indent="0">
              <a:buNone/>
            </a:pPr>
            <a:r>
              <a:rPr lang="en-GB" sz="1600" b="1" dirty="0"/>
              <a:t>Relevance of Result for Policy domain of </a:t>
            </a:r>
            <a:r>
              <a:rPr lang="en-GB" sz="1600" b="1" dirty="0" smtClean="0"/>
              <a:t>EOSC</a:t>
            </a:r>
          </a:p>
          <a:p>
            <a:pPr indent="-285750"/>
            <a:r>
              <a:rPr lang="en-GB" sz="1600" dirty="0" smtClean="0"/>
              <a:t>Processes, templates and best practices support the creation of a joint service portfolio for the EOSC</a:t>
            </a:r>
          </a:p>
          <a:p>
            <a:pPr indent="-285750"/>
            <a:r>
              <a:rPr lang="en-GB" sz="1600" dirty="0" smtClean="0"/>
              <a:t>The EGI service catalogue is already included in the </a:t>
            </a:r>
            <a:r>
              <a:rPr lang="en-GB" sz="1600" dirty="0" err="1" smtClean="0"/>
              <a:t>eInfraCentral</a:t>
            </a:r>
            <a:r>
              <a:rPr lang="en-GB" sz="1600" dirty="0" smtClean="0"/>
              <a:t> portal and in the EOSC-hub </a:t>
            </a:r>
            <a:r>
              <a:rPr lang="en-GB" sz="1600" dirty="0" err="1" smtClean="0"/>
              <a:t>projcet</a:t>
            </a:r>
            <a:r>
              <a:rPr lang="en-GB" sz="1600" dirty="0" smtClean="0"/>
              <a:t> proposal</a:t>
            </a: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6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Introduction 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Description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Target </a:t>
            </a:r>
            <a:r>
              <a:rPr lang="en-GB" dirty="0" smtClean="0">
                <a:solidFill>
                  <a:schemeClr val="accent1"/>
                </a:solidFill>
              </a:rPr>
              <a:t>groups 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Analysis of result’s impact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Innovation level </a:t>
            </a:r>
            <a:r>
              <a:rPr lang="en-GB" dirty="0">
                <a:solidFill>
                  <a:schemeClr val="accent1"/>
                </a:solidFill>
              </a:rPr>
              <a:t>and capacity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Relevance </a:t>
            </a:r>
            <a:r>
              <a:rPr lang="en-GB" dirty="0" smtClean="0">
                <a:solidFill>
                  <a:schemeClr val="accent1"/>
                </a:solidFill>
              </a:rPr>
              <a:t>of the key result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Exploitability level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229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9466" y="188640"/>
            <a:ext cx="6912768" cy="850106"/>
          </a:xfrm>
        </p:spPr>
        <p:txBody>
          <a:bodyPr/>
          <a:lstStyle/>
          <a:p>
            <a:r>
              <a:rPr lang="en-GB" dirty="0" smtClean="0"/>
              <a:t>EGI-Engage: Key Exploitable Results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5068" y="1434585"/>
            <a:ext cx="1980000" cy="13176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2472967" y="1434585"/>
            <a:ext cx="1980000" cy="1317600"/>
          </a:xfrm>
          <a:prstGeom prst="rect">
            <a:avLst/>
          </a:prstGeom>
          <a:solidFill>
            <a:srgbClr val="FA7045"/>
          </a:solidFill>
          <a:ln w="38100">
            <a:solidFill>
              <a:srgbClr val="FA7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/>
          <p:cNvSpPr txBox="1"/>
          <p:nvPr/>
        </p:nvSpPr>
        <p:spPr>
          <a:xfrm>
            <a:off x="255068" y="1630483"/>
            <a:ext cx="19800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Updated strategy, governance and procurement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472967" y="1719075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Policy papers on the EOSC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922314" y="1412776"/>
            <a:ext cx="19800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Integrated Management System and Certification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55068" y="3591365"/>
            <a:ext cx="1980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Security policies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472967" y="3115868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4685543" y="3115868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6922314" y="3115868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255068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TextBox 124"/>
          <p:cNvSpPr txBox="1"/>
          <p:nvPr/>
        </p:nvSpPr>
        <p:spPr>
          <a:xfrm>
            <a:off x="2472967" y="3286667"/>
            <a:ext cx="19800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Tools for federated service management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685543" y="3591365"/>
            <a:ext cx="1980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Marketplace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922314" y="3591365"/>
            <a:ext cx="1980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Check-in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55068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Federated Cloud Computing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2472967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4685543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6922314" y="479715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TextBox 128"/>
          <p:cNvSpPr txBox="1"/>
          <p:nvPr/>
        </p:nvSpPr>
        <p:spPr>
          <a:xfrm>
            <a:off x="2472967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Open Data </a:t>
            </a:r>
          </a:p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Platform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685543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Integrated thematic services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922314" y="5103533"/>
            <a:ext cx="1980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Applications on Demand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685543" y="1628800"/>
            <a:ext cx="19800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Improved EGI Service portfolio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04415" y="1424239"/>
            <a:ext cx="1980000" cy="1317600"/>
          </a:xfrm>
          <a:prstGeom prst="rect">
            <a:avLst/>
          </a:prstGeom>
          <a:noFill/>
          <a:ln w="38100">
            <a:solidFill>
              <a:srgbClr val="FA7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4723287" y="1716030"/>
            <a:ext cx="1980000" cy="68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Improved EGI Service portfolio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5068" y="3119512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929130" y="1412776"/>
            <a:ext cx="1980000" cy="1317600"/>
          </a:xfrm>
          <a:prstGeom prst="rect">
            <a:avLst/>
          </a:prstGeom>
          <a:noFill/>
          <a:ln w="38100">
            <a:solidFill>
              <a:srgbClr val="006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1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dirty="0"/>
              <a:t>EGI Position and Policy Papers:</a:t>
            </a:r>
            <a:br>
              <a:rPr lang="en-GB" sz="2700" dirty="0"/>
            </a:br>
            <a:r>
              <a:rPr lang="en-GB" dirty="0"/>
              <a:t> European Open Science Cloud for Research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168352" cy="484682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66373" y="202404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OPEN</a:t>
            </a:r>
            <a:endParaRPr lang="en-GB" dirty="0">
              <a:solidFill>
                <a:schemeClr val="accent3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1463" y="312926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SOCIAL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2292" y="2577540"/>
            <a:ext cx="293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PUBLICLY FUNDED &amp; GOVERNED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379" y="407625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5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COMPREHENSIVE</a:t>
            </a:r>
            <a:endParaRPr lang="en-GB" dirty="0">
              <a:solidFill>
                <a:schemeClr val="accent5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779" y="3079874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RESEARCH-CENTRIC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4105" y="3614165"/>
            <a:ext cx="186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SERVICE-ORIENTED</a:t>
            </a:r>
            <a:endParaRPr lang="en-GB" dirty="0">
              <a:solidFill>
                <a:srgbClr val="FF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3700" y="2067824"/>
            <a:ext cx="16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INTEROPERABLE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6797" y="4283804"/>
            <a:ext cx="232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DIVERSE &amp; DISTRIBUTED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12" y="5984384"/>
            <a:ext cx="489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doi.org/10.5281/zenodo.32915</a:t>
            </a:r>
            <a:r>
              <a:rPr lang="en-GB" dirty="0" smtClean="0"/>
              <a:t> (Oct 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9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3" algn="r" rtl="0">
              <a:spcBef>
                <a:spcPct val="0"/>
              </a:spcBef>
            </a:pPr>
            <a:r>
              <a:rPr lang="en-GB" sz="2400" b="1" kern="1200" dirty="0" smtClean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rPr>
              <a:t>EGI Position and Policy Papers:</a:t>
            </a:r>
            <a:br>
              <a:rPr lang="en-GB" sz="2400" b="1" kern="1200" dirty="0" smtClean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rPr>
            </a:br>
            <a:r>
              <a:rPr lang="en-GB" sz="2700" b="1" kern="1200" dirty="0" smtClean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rPr>
              <a:t> European Open Science Cloud for Research</a:t>
            </a:r>
            <a:endParaRPr lang="en-GB" sz="2400" b="1" kern="1200" dirty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5536" y="1196752"/>
            <a:ext cx="8633526" cy="5111898"/>
          </a:xfrm>
        </p:spPr>
        <p:txBody>
          <a:bodyPr/>
          <a:lstStyle/>
          <a:p>
            <a:pPr marL="0" lvl="4"/>
            <a:r>
              <a:rPr lang="en-GB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Dissemination activities</a:t>
            </a:r>
            <a:endParaRPr lang="en-GB" b="1" dirty="0" smtClean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marL="0" lvl="4"/>
            <a:endParaRPr lang="en-GB" sz="1600" b="1" i="1" dirty="0" smtClean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marL="0" lvl="4"/>
            <a:r>
              <a:rPr lang="en-GB" sz="1400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Press release: </a:t>
            </a:r>
            <a:endParaRPr lang="en-GB" sz="1400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GB" sz="1400" u="sng" dirty="0" smtClean="0">
                <a:hlinkClick r:id="rId2"/>
              </a:rPr>
              <a:t>The European Open Science Cloud for Research</a:t>
            </a:r>
            <a:r>
              <a:rPr lang="en-GB" sz="1400" dirty="0" smtClean="0"/>
              <a:t>, October 2015, reprinted at </a:t>
            </a:r>
            <a:r>
              <a:rPr lang="en-GB" sz="1400" u="sng" dirty="0" smtClean="0">
                <a:hlinkClick r:id="rId3"/>
              </a:rPr>
              <a:t>CORDIS</a:t>
            </a:r>
            <a:endParaRPr lang="en-GB" sz="1400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0" indent="0">
              <a:buNone/>
            </a:pPr>
            <a:r>
              <a:rPr lang="en-GB" sz="1400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Selected presentations at events: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GB" sz="1400" dirty="0"/>
              <a:t>Community Workshop on the Open Science Cloud: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Shaping </a:t>
            </a:r>
            <a:r>
              <a:rPr lang="en-GB" sz="1400" dirty="0"/>
              <a:t>the Open Science Cloud of the </a:t>
            </a:r>
            <a:r>
              <a:rPr lang="en-GB" sz="1400" dirty="0" smtClean="0"/>
              <a:t>Future, Bari (13 Nov 2015)</a:t>
            </a:r>
            <a:endParaRPr lang="en-GB" sz="1400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e-IRG </a:t>
            </a:r>
            <a:r>
              <a:rPr lang="en-GB" sz="1400" dirty="0"/>
              <a:t>workshop, Amsterdam (March 2016</a:t>
            </a:r>
            <a:r>
              <a:rPr lang="en-GB" sz="1400" dirty="0" smtClean="0"/>
              <a:t>)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Demystifying </a:t>
            </a:r>
            <a:r>
              <a:rPr lang="en-GB" sz="1400" dirty="0"/>
              <a:t>science: Getting science out of the lab and into </a:t>
            </a:r>
            <a:r>
              <a:rPr lang="en-GB" sz="1400" dirty="0" smtClean="0"/>
              <a:t>society, Brussels </a:t>
            </a:r>
            <a:r>
              <a:rPr lang="en-GB" sz="1400" dirty="0"/>
              <a:t>(June </a:t>
            </a:r>
            <a:r>
              <a:rPr lang="en-GB" sz="1400" dirty="0" smtClean="0"/>
              <a:t>2016)</a:t>
            </a:r>
            <a:endParaRPr lang="en-GB" sz="1400" b="1" dirty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RI </a:t>
            </a:r>
            <a:r>
              <a:rPr lang="en-GB" sz="1400" dirty="0"/>
              <a:t>sustainability workshop at EC, Brussels (November </a:t>
            </a:r>
            <a:r>
              <a:rPr lang="en-GB" sz="1400" dirty="0" smtClean="0"/>
              <a:t>2016)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e-Infrastructure </a:t>
            </a:r>
            <a:r>
              <a:rPr lang="en-GB" sz="1400" dirty="0"/>
              <a:t>Proposers' day, Amsterdam (January </a:t>
            </a:r>
            <a:r>
              <a:rPr lang="en-GB" sz="1400" dirty="0" smtClean="0"/>
              <a:t>2017)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EOSC </a:t>
            </a:r>
            <a:r>
              <a:rPr lang="en-GB" sz="1400" dirty="0" smtClean="0"/>
              <a:t>Summit</a:t>
            </a:r>
            <a:r>
              <a:rPr lang="en-GB" sz="1400" dirty="0"/>
              <a:t>, Brussels (June 2017</a:t>
            </a:r>
            <a:r>
              <a:rPr lang="en-GB" sz="1400" dirty="0" smtClean="0"/>
              <a:t>)</a:t>
            </a:r>
          </a:p>
          <a:p>
            <a:pPr marL="0" indent="0">
              <a:buNone/>
            </a:pPr>
            <a:endParaRPr lang="en-GB" sz="1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25144"/>
            <a:ext cx="6192688" cy="1617973"/>
          </a:xfrm>
          <a:prstGeom prst="rect">
            <a:avLst/>
          </a:prstGeom>
          <a:ln>
            <a:solidFill>
              <a:srgbClr val="4F85C3"/>
            </a:solidFill>
          </a:ln>
        </p:spPr>
      </p:pic>
    </p:spTree>
    <p:extLst>
      <p:ext uri="{BB962C8B-B14F-4D97-AF65-F5344CB8AC3E}">
        <p14:creationId xmlns:p14="http://schemas.microsoft.com/office/powerpoint/2010/main" val="10555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7484" y="1837690"/>
            <a:ext cx="4000500" cy="36195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Open Science Policy Platform</a:t>
            </a:r>
          </a:p>
          <a:p>
            <a:pPr lvl="1"/>
            <a:r>
              <a:rPr lang="en-US" sz="2000" dirty="0" smtClean="0"/>
              <a:t>EC High-Level Advisory Group </a:t>
            </a:r>
          </a:p>
          <a:p>
            <a:pPr lvl="1"/>
            <a:r>
              <a:rPr lang="en-US" sz="2000" dirty="0" smtClean="0"/>
              <a:t>Established in Sep 2016</a:t>
            </a:r>
          </a:p>
          <a:p>
            <a:r>
              <a:rPr lang="en-US" sz="2400" dirty="0" smtClean="0"/>
              <a:t>Working group on EOSC </a:t>
            </a:r>
            <a:endParaRPr lang="en-GB" sz="2400" dirty="0" smtClean="0"/>
          </a:p>
          <a:p>
            <a:pPr lvl="1"/>
            <a:r>
              <a:rPr lang="en-GB" sz="2000" dirty="0" smtClean="0"/>
              <a:t>Activity period: Jan 2017 </a:t>
            </a:r>
            <a:r>
              <a:rPr lang="mr-IN" sz="2000" dirty="0" smtClean="0"/>
              <a:t>–</a:t>
            </a:r>
            <a:r>
              <a:rPr lang="en-GB" sz="2000" dirty="0" smtClean="0"/>
              <a:t> May </a:t>
            </a:r>
            <a:r>
              <a:rPr lang="en-GB" sz="2000" dirty="0" smtClean="0"/>
              <a:t>2017</a:t>
            </a:r>
          </a:p>
          <a:p>
            <a:r>
              <a:rPr lang="en-GB" sz="2400" dirty="0" smtClean="0"/>
              <a:t>Report adopted in May 2017 and presented at the Competitiveness Council</a:t>
            </a:r>
            <a:endParaRPr lang="en-GB" sz="2400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427984" y="1825625"/>
            <a:ext cx="453650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 smtClean="0"/>
              <a:t>Authors:</a:t>
            </a:r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Sergio Andreozzi (Chair)</a:t>
            </a:r>
          </a:p>
          <a:p>
            <a:pPr marL="685800" lvl="1" indent="-342900">
              <a:buFont typeface="Arial" charset="0"/>
              <a:buChar char="•"/>
            </a:pPr>
            <a:r>
              <a:rPr lang="en-GB" sz="1900" dirty="0" err="1" smtClean="0"/>
              <a:t>Kristiina</a:t>
            </a:r>
            <a:r>
              <a:rPr lang="en-GB" sz="1900" dirty="0" smtClean="0"/>
              <a:t> </a:t>
            </a:r>
            <a:r>
              <a:rPr lang="en-GB" sz="1900" dirty="0" err="1" smtClean="0"/>
              <a:t>Hormia-Poutanen</a:t>
            </a:r>
            <a:r>
              <a:rPr lang="en-GB" sz="1900" dirty="0" smtClean="0"/>
              <a:t> (Co-chair)</a:t>
            </a:r>
            <a:endParaRPr lang="en-GB" sz="1900" dirty="0" smtClean="0"/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John Wood</a:t>
            </a:r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Paul Ayris</a:t>
            </a:r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Steve Cotter</a:t>
            </a:r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Natalia </a:t>
            </a:r>
            <a:r>
              <a:rPr lang="en-GB" sz="1900" dirty="0" err="1" smtClean="0"/>
              <a:t>Manola</a:t>
            </a:r>
            <a:endParaRPr lang="en-GB" sz="1900" dirty="0" smtClean="0"/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Eva Méndez</a:t>
            </a:r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Karel </a:t>
            </a:r>
            <a:r>
              <a:rPr lang="en-GB" sz="1900" dirty="0" err="1" smtClean="0"/>
              <a:t>Luyben</a:t>
            </a:r>
            <a:endParaRPr lang="en-GB" sz="1900" dirty="0" smtClean="0"/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Christophe </a:t>
            </a:r>
            <a:r>
              <a:rPr lang="en-GB" sz="1900" dirty="0" err="1" smtClean="0"/>
              <a:t>Rossel</a:t>
            </a:r>
            <a:endParaRPr lang="en-GB" sz="1900" dirty="0" smtClean="0"/>
          </a:p>
          <a:p>
            <a:pPr marL="685800" lvl="1" indent="-342900">
              <a:buFont typeface="Arial" charset="0"/>
              <a:buChar char="•"/>
            </a:pPr>
            <a:r>
              <a:rPr lang="en-GB" sz="1900" dirty="0" smtClean="0"/>
              <a:t>Michela </a:t>
            </a:r>
            <a:r>
              <a:rPr lang="en-GB" sz="1900" dirty="0" err="1" smtClean="0"/>
              <a:t>Vignoli</a:t>
            </a:r>
            <a:endParaRPr lang="en-GB" sz="1900" dirty="0" smtClean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EGI Position and </a:t>
            </a:r>
            <a:r>
              <a:rPr lang="en-GB" sz="2700" dirty="0"/>
              <a:t>Policy </a:t>
            </a:r>
            <a:r>
              <a:rPr lang="en-GB" sz="2700" dirty="0" smtClean="0"/>
              <a:t>Papers:</a:t>
            </a:r>
            <a:r>
              <a:rPr lang="en-GB" sz="2700" dirty="0"/>
              <a:t/>
            </a:r>
            <a:br>
              <a:rPr lang="en-GB" sz="2700" dirty="0"/>
            </a:br>
            <a:r>
              <a:rPr lang="en-GB" dirty="0"/>
              <a:t>Report on the governance and financial schemes for the European Open Science Cloud</a:t>
            </a:r>
          </a:p>
        </p:txBody>
      </p:sp>
    </p:spTree>
    <p:extLst>
      <p:ext uri="{BB962C8B-B14F-4D97-AF65-F5344CB8AC3E}">
        <p14:creationId xmlns:p14="http://schemas.microsoft.com/office/powerpoint/2010/main" val="547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EGI Position and </a:t>
            </a:r>
            <a:r>
              <a:rPr lang="en-GB" sz="2700" dirty="0"/>
              <a:t>Policy </a:t>
            </a:r>
            <a:r>
              <a:rPr lang="en-GB" sz="2700" dirty="0" smtClean="0"/>
              <a:t>Papers:</a:t>
            </a:r>
            <a:r>
              <a:rPr lang="en-GB" sz="2700" dirty="0"/>
              <a:t/>
            </a:r>
            <a:br>
              <a:rPr lang="en-GB" sz="2700" dirty="0"/>
            </a:br>
            <a:r>
              <a:rPr lang="en-GB" dirty="0"/>
              <a:t>Report on the governance and financial schemes for the European Open Science Cloud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4294967295"/>
          </p:nvPr>
        </p:nvSpPr>
        <p:spPr>
          <a:xfrm>
            <a:off x="40620" y="1340768"/>
            <a:ext cx="5251460" cy="349924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GB" sz="2400" b="1" dirty="0"/>
              <a:t>Governance structure and principles</a:t>
            </a:r>
          </a:p>
          <a:p>
            <a:pPr lvl="1"/>
            <a:r>
              <a:rPr lang="en-GB" sz="2100" dirty="0"/>
              <a:t>to identify the distribution of rights and responsibilities among the different entities in the EOSC ecosystem and rules for making decisions</a:t>
            </a:r>
            <a:endParaRPr lang="en-GB" sz="2100" b="1" dirty="0"/>
          </a:p>
          <a:p>
            <a:r>
              <a:rPr lang="en-GB" sz="2400" b="1" dirty="0"/>
              <a:t>Financial schemes </a:t>
            </a:r>
          </a:p>
          <a:p>
            <a:pPr lvl="1"/>
            <a:r>
              <a:rPr lang="en-GB" sz="2100" dirty="0"/>
              <a:t>to shape the best financial mechanisms that can enable the EOSC ecosystem to flourish and deliver value in an efficient way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1"/>
            <a:endParaRPr lang="en-GB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42690821"/>
              </p:ext>
            </p:extLst>
          </p:nvPr>
        </p:nvGraphicFramePr>
        <p:xfrm>
          <a:off x="1319670" y="4270648"/>
          <a:ext cx="2570370" cy="1792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32"/>
          <a:stretch/>
        </p:blipFill>
        <p:spPr>
          <a:xfrm>
            <a:off x="5436096" y="1345237"/>
            <a:ext cx="3309778" cy="453668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43000" y="5982961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9"/>
              </a:rPr>
              <a:t>https://ec.europa.eu/research/openscience/pdf/ospp_euro_open_science_cloud_report-.</a:t>
            </a:r>
            <a:r>
              <a:rPr lang="en-GB" dirty="0" smtClean="0">
                <a:hlinkClick r:id="rId9"/>
              </a:rPr>
              <a:t>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3" algn="r" rtl="0">
              <a:spcBef>
                <a:spcPct val="0"/>
              </a:spcBef>
            </a:pPr>
            <a:r>
              <a:rPr lang="en-GB" sz="2700" b="1" kern="1200" dirty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rPr>
              <a:t/>
            </a:r>
            <a:br>
              <a:rPr lang="en-GB" sz="2700" b="1" kern="1200" dirty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rPr>
            </a:br>
            <a:r>
              <a:rPr lang="en-GB" sz="2400" b="1" kern="1200" dirty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rPr>
              <a:t>Dissemination activities</a:t>
            </a:r>
            <a:r>
              <a:rPr lang="en-GB" sz="2400" b="1" kern="120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/>
            </a:r>
            <a:br>
              <a:rPr lang="en-GB" sz="2400" b="1" kern="120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</a:br>
            <a:endParaRPr lang="en-GB" sz="2400" b="1" kern="1200" dirty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544" y="1269430"/>
            <a:ext cx="8561518" cy="5111898"/>
          </a:xfrm>
        </p:spPr>
        <p:txBody>
          <a:bodyPr/>
          <a:lstStyle/>
          <a:p>
            <a:pPr marL="0" lvl="4"/>
            <a:r>
              <a:rPr lang="en-GB" b="1" dirty="0">
                <a:solidFill>
                  <a:schemeClr val="accent1"/>
                </a:solidFill>
                <a:ea typeface="Verdana" panose="020B0604030504040204" pitchFamily="34" charset="0"/>
              </a:rPr>
              <a:t>OSPP EOSC paper on governance and financial </a:t>
            </a:r>
            <a:r>
              <a:rPr lang="en-GB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scheme</a:t>
            </a:r>
          </a:p>
          <a:p>
            <a:pPr marL="0" lvl="4"/>
            <a:endParaRPr lang="en-GB" sz="1600" b="1" dirty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chemeClr val="accent1"/>
                </a:solidFill>
                <a:ea typeface="Verdana" panose="020B0604030504040204" pitchFamily="34" charset="0"/>
              </a:rPr>
              <a:t>Opinion article in the EGI newsletter: </a:t>
            </a:r>
          </a:p>
          <a:p>
            <a:r>
              <a:rPr lang="en-GB" sz="1400" u="sng" dirty="0">
                <a:hlinkClick r:id="rId2"/>
              </a:rPr>
              <a:t>Sergio </a:t>
            </a:r>
            <a:r>
              <a:rPr lang="en-GB" sz="1400" u="sng" dirty="0" err="1">
                <a:hlinkClick r:id="rId2"/>
              </a:rPr>
              <a:t>Andreozzi</a:t>
            </a:r>
            <a:r>
              <a:rPr lang="en-GB" sz="1400" u="sng" dirty="0">
                <a:hlinkClick r:id="rId2"/>
              </a:rPr>
              <a:t> joins the EC’s Open Science Policy Platform</a:t>
            </a:r>
            <a:r>
              <a:rPr lang="en-GB" sz="1400" dirty="0"/>
              <a:t> </a:t>
            </a:r>
          </a:p>
          <a:p>
            <a:pPr marL="0" indent="0">
              <a:buNone/>
            </a:pPr>
            <a:r>
              <a:rPr lang="en-GB" sz="1400" dirty="0"/>
              <a:t>       (Nov 2016)</a:t>
            </a:r>
          </a:p>
          <a:p>
            <a:pPr marL="0" indent="0">
              <a:buNone/>
            </a:pPr>
            <a:r>
              <a:rPr lang="en-GB" sz="1400" b="1" dirty="0">
                <a:solidFill>
                  <a:schemeClr val="accent1"/>
                </a:solidFill>
                <a:ea typeface="Verdana" panose="020B0604030504040204" pitchFamily="34" charset="0"/>
              </a:rPr>
              <a:t>News: </a:t>
            </a:r>
            <a:endParaRPr lang="en-GB" sz="1400" b="1" dirty="0" smtClean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r>
              <a:rPr lang="en-GB" sz="1400" u="sng" dirty="0" smtClean="0">
                <a:hlinkClick r:id="rId3"/>
              </a:rPr>
              <a:t>New </a:t>
            </a:r>
            <a:r>
              <a:rPr lang="en-GB" sz="1400" u="sng" dirty="0">
                <a:hlinkClick r:id="rId3"/>
              </a:rPr>
              <a:t>reports on European Open Science </a:t>
            </a:r>
            <a:r>
              <a:rPr lang="en-GB" sz="1400" u="sng" dirty="0" smtClean="0">
                <a:hlinkClick r:id="rId3"/>
              </a:rPr>
              <a:t>Cloud</a:t>
            </a:r>
            <a:r>
              <a:rPr lang="en-GB" sz="1400" u="sng" dirty="0">
                <a:hlinkClick r:id="rId3"/>
              </a:rPr>
              <a:t> </a:t>
            </a:r>
            <a:endParaRPr lang="en-GB" sz="1400" u="sng" dirty="0" smtClean="0">
              <a:hlinkClick r:id="rId3"/>
            </a:endParaRPr>
          </a:p>
          <a:p>
            <a:pPr marL="0" indent="0">
              <a:buNone/>
            </a:pPr>
            <a:r>
              <a:rPr lang="en-GB" sz="1400" dirty="0" smtClean="0"/>
              <a:t>       </a:t>
            </a:r>
            <a:r>
              <a:rPr lang="en-GB" sz="1400" dirty="0" smtClean="0">
                <a:hlinkClick r:id="rId3"/>
              </a:rPr>
              <a:t>and </a:t>
            </a:r>
            <a:r>
              <a:rPr lang="en-GB" sz="1400" dirty="0">
                <a:hlinkClick r:id="rId3"/>
              </a:rPr>
              <a:t>Open Access Publishing </a:t>
            </a:r>
            <a:r>
              <a:rPr lang="en-GB" sz="1400" dirty="0"/>
              <a:t>(July 2017</a:t>
            </a:r>
            <a:r>
              <a:rPr lang="en-GB" sz="1400" dirty="0" smtClean="0"/>
              <a:t>)</a:t>
            </a:r>
            <a:r>
              <a:rPr lang="en-GB" sz="1400" dirty="0" smtClean="0">
                <a:hlinkClick r:id="rId3"/>
              </a:rPr>
              <a:t>               </a:t>
            </a:r>
          </a:p>
          <a:p>
            <a:pPr marL="0" indent="0">
              <a:buNone/>
            </a:pPr>
            <a:r>
              <a:rPr lang="en-GB" sz="1400" b="1" dirty="0" smtClean="0">
                <a:solidFill>
                  <a:schemeClr val="accent1"/>
                </a:solidFill>
                <a:ea typeface="Verdana" panose="020B0604030504040204" pitchFamily="34" charset="0"/>
              </a:rPr>
              <a:t>Selected presentations:</a:t>
            </a:r>
            <a:endParaRPr lang="en-GB" sz="1400" b="1" dirty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lvl="0"/>
            <a:r>
              <a:rPr lang="en-GB" sz="1400" dirty="0" smtClean="0"/>
              <a:t>Draft </a:t>
            </a:r>
            <a:r>
              <a:rPr lang="en-GB" sz="1400" dirty="0"/>
              <a:t>recommendations on EOSC governance </a:t>
            </a:r>
            <a:endParaRPr lang="en-GB" sz="1400" dirty="0" smtClean="0"/>
          </a:p>
          <a:p>
            <a:pPr marL="0" lvl="0" indent="0">
              <a:buNone/>
            </a:pPr>
            <a:r>
              <a:rPr lang="en-GB" sz="1400" dirty="0"/>
              <a:t> </a:t>
            </a:r>
            <a:r>
              <a:rPr lang="en-GB" sz="1400" dirty="0" smtClean="0"/>
              <a:t>      and </a:t>
            </a:r>
            <a:r>
              <a:rPr lang="en-GB" sz="1400" dirty="0"/>
              <a:t>financial schemes, 3rd Meeting of OSPP (March 2016)</a:t>
            </a:r>
          </a:p>
          <a:p>
            <a:pPr lvl="0"/>
            <a:r>
              <a:rPr lang="en-GB" sz="1400" dirty="0"/>
              <a:t>Governance and financial schemes for the EOSC, </a:t>
            </a:r>
            <a:endParaRPr lang="en-GB" sz="1400" dirty="0" smtClean="0"/>
          </a:p>
          <a:p>
            <a:pPr marL="0" lvl="0" indent="0">
              <a:buNone/>
            </a:pPr>
            <a:r>
              <a:rPr lang="en-GB" sz="1400" dirty="0"/>
              <a:t> </a:t>
            </a:r>
            <a:r>
              <a:rPr lang="en-GB" sz="1400" dirty="0" smtClean="0"/>
              <a:t>      e-IRG </a:t>
            </a:r>
            <a:r>
              <a:rPr lang="en-GB" sz="1400" dirty="0"/>
              <a:t>workshop in Malta (June 2016</a:t>
            </a:r>
            <a:r>
              <a:rPr lang="en-GB" sz="1400" dirty="0" smtClean="0"/>
              <a:t>)</a:t>
            </a:r>
          </a:p>
          <a:p>
            <a:r>
              <a:rPr lang="en-GB" sz="1400" dirty="0"/>
              <a:t>EOSC </a:t>
            </a:r>
            <a:r>
              <a:rPr lang="en-GB" sz="1400" dirty="0" smtClean="0"/>
              <a:t>Summit</a:t>
            </a:r>
            <a:r>
              <a:rPr lang="en-GB" sz="1400" dirty="0"/>
              <a:t>, Brussels (June 2017</a:t>
            </a:r>
            <a:r>
              <a:rPr lang="en-GB" sz="1400" dirty="0" smtClean="0"/>
              <a:t>)</a:t>
            </a:r>
          </a:p>
          <a:p>
            <a:pPr marL="0" indent="0">
              <a:buNone/>
            </a:pPr>
            <a:r>
              <a:rPr lang="en-GB" sz="1400" b="1" dirty="0">
                <a:solidFill>
                  <a:schemeClr val="accent1"/>
                </a:solidFill>
                <a:ea typeface="Verdana" panose="020B0604030504040204" pitchFamily="34" charset="0"/>
              </a:rPr>
              <a:t>Social Media:</a:t>
            </a:r>
          </a:p>
          <a:p>
            <a:r>
              <a:rPr lang="en-GB" sz="1400" u="sng" dirty="0">
                <a:hlinkClick r:id="rId4"/>
              </a:rPr>
              <a:t>New reports on the European Open Science </a:t>
            </a:r>
            <a:r>
              <a:rPr lang="en-GB" sz="1400" u="sng" dirty="0" smtClean="0">
                <a:hlinkClick r:id="rId4"/>
              </a:rPr>
              <a:t>Cloud</a:t>
            </a:r>
            <a:r>
              <a:rPr lang="en-GB" sz="1400" u="sng" dirty="0" smtClean="0"/>
              <a:t> </a:t>
            </a:r>
            <a:r>
              <a:rPr lang="en-GB" sz="1400" u="sng" dirty="0" smtClean="0">
                <a:hlinkClick r:id="rId5"/>
              </a:rPr>
              <a:t>and</a:t>
            </a:r>
            <a:r>
              <a:rPr lang="en-GB" sz="1400" u="sng" dirty="0" smtClean="0"/>
              <a:t> </a:t>
            </a:r>
          </a:p>
          <a:p>
            <a:pPr marL="0" indent="0">
              <a:buNone/>
            </a:pPr>
            <a:r>
              <a:rPr lang="en-GB" sz="1400" dirty="0" smtClean="0"/>
              <a:t>       </a:t>
            </a:r>
            <a:r>
              <a:rPr lang="en-GB" sz="1400" dirty="0" smtClean="0">
                <a:hlinkClick r:id="rId5"/>
              </a:rPr>
              <a:t>Open Access Publishing are available</a:t>
            </a:r>
            <a:r>
              <a:rPr lang="en-GB" sz="1400" u="sng" dirty="0" smtClean="0">
                <a:hlinkClick r:id="rId5"/>
              </a:rPr>
              <a:t> </a:t>
            </a:r>
            <a:endParaRPr lang="en-GB" sz="1400" u="sng" dirty="0" smtClean="0">
              <a:hlinkClick r:id="rId6"/>
            </a:endParaRPr>
          </a:p>
          <a:p>
            <a:pPr marL="0" indent="0">
              <a:buNone/>
            </a:pPr>
            <a:r>
              <a:rPr lang="en-GB" sz="1400" dirty="0" smtClean="0"/>
              <a:t>       </a:t>
            </a: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8840"/>
            <a:ext cx="2709127" cy="3573016"/>
          </a:xfrm>
          <a:prstGeom prst="rect">
            <a:avLst/>
          </a:prstGeom>
          <a:ln>
            <a:solidFill>
              <a:srgbClr val="4F85C3"/>
            </a:solidFill>
          </a:ln>
        </p:spPr>
      </p:pic>
    </p:spTree>
    <p:extLst>
      <p:ext uri="{BB962C8B-B14F-4D97-AF65-F5344CB8AC3E}">
        <p14:creationId xmlns:p14="http://schemas.microsoft.com/office/powerpoint/2010/main" val="15938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Target </a:t>
            </a:r>
            <a:r>
              <a:rPr lang="en-GB" dirty="0" smtClean="0"/>
              <a:t>groups, Innovation </a:t>
            </a:r>
            <a:r>
              <a:rPr lang="en-GB" dirty="0"/>
              <a:t>level and </a:t>
            </a:r>
            <a:r>
              <a:rPr lang="en-GB" dirty="0" smtClean="0"/>
              <a:t>capacity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8424936" cy="5111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/>
              <a:t>Target groups</a:t>
            </a:r>
          </a:p>
          <a:p>
            <a:r>
              <a:rPr lang="en-GB" sz="1600" dirty="0" smtClean="0"/>
              <a:t>Policymakers </a:t>
            </a:r>
          </a:p>
          <a:p>
            <a:r>
              <a:rPr lang="en-GB" sz="1600" dirty="0" smtClean="0"/>
              <a:t>Funding agencies</a:t>
            </a:r>
          </a:p>
          <a:p>
            <a:r>
              <a:rPr lang="en-GB" sz="1600" dirty="0" smtClean="0"/>
              <a:t>EOSC implementers (e.g. </a:t>
            </a:r>
            <a:r>
              <a:rPr lang="en-GB" sz="1600" dirty="0" err="1" smtClean="0"/>
              <a:t>EOSCpilot</a:t>
            </a:r>
            <a:r>
              <a:rPr lang="en-GB" sz="1600" dirty="0" smtClean="0"/>
              <a:t> project, HLEG on EOSC)</a:t>
            </a:r>
            <a:endParaRPr lang="en-GB" sz="1600" dirty="0" smtClean="0"/>
          </a:p>
          <a:p>
            <a:endParaRPr lang="en-GB" sz="1600" b="1" dirty="0" smtClean="0"/>
          </a:p>
          <a:p>
            <a:pPr marL="0" indent="0">
              <a:buNone/>
            </a:pPr>
            <a:r>
              <a:rPr lang="en-GB" sz="1600" b="1" dirty="0" smtClean="0"/>
              <a:t>Innovation </a:t>
            </a:r>
            <a:r>
              <a:rPr lang="en-GB" sz="1600" b="1" dirty="0"/>
              <a:t>level</a:t>
            </a:r>
          </a:p>
          <a:p>
            <a:r>
              <a:rPr lang="en-GB" sz="1600" dirty="0" smtClean="0"/>
              <a:t>Benefits: provides expert advices on principles and recommendations to implement the EOSC</a:t>
            </a:r>
          </a:p>
          <a:p>
            <a:r>
              <a:rPr lang="en-GB" sz="1600" dirty="0" smtClean="0"/>
              <a:t>Who used it: </a:t>
            </a:r>
          </a:p>
          <a:p>
            <a:pPr lvl="1"/>
            <a:r>
              <a:rPr lang="en-GB" sz="1200" dirty="0" smtClean="0"/>
              <a:t>EC adopted the inputs to define th</a:t>
            </a:r>
            <a:r>
              <a:rPr lang="en-GB" sz="1200" dirty="0" smtClean="0"/>
              <a:t>e new EC Communications on ECI and future roadmap</a:t>
            </a:r>
          </a:p>
          <a:p>
            <a:pPr lvl="1"/>
            <a:r>
              <a:rPr lang="en-GB" sz="1200" dirty="0" smtClean="0"/>
              <a:t>EOSC implementers such as </a:t>
            </a:r>
            <a:r>
              <a:rPr lang="en-GB" sz="1200" dirty="0" err="1" smtClean="0"/>
              <a:t>EOSCpilot</a:t>
            </a:r>
            <a:r>
              <a:rPr lang="en-GB" sz="1200" dirty="0" smtClean="0"/>
              <a:t> project and HLEG on EOSC</a:t>
            </a:r>
            <a:endParaRPr lang="en-GB" sz="12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smtClean="0"/>
              <a:t>Innovation Capacity</a:t>
            </a:r>
          </a:p>
          <a:p>
            <a:r>
              <a:rPr lang="en-GB" sz="1600" dirty="0" smtClean="0"/>
              <a:t>Support the policymakers (the EC in particular) in generating new policies and implementation roadmaps </a:t>
            </a:r>
            <a:endParaRPr lang="en-GB" sz="1600" b="1" dirty="0"/>
          </a:p>
          <a:p>
            <a:endParaRPr lang="en-GB" sz="1600" b="1" dirty="0" smtClean="0"/>
          </a:p>
          <a:p>
            <a:pPr marL="0" indent="0">
              <a:buNone/>
            </a:pPr>
            <a:r>
              <a:rPr lang="en-GB" sz="1600" b="1" dirty="0"/>
              <a:t>Exploitation: the use of results in </a:t>
            </a:r>
            <a:endParaRPr lang="en-GB" sz="1600" b="1" dirty="0" smtClean="0"/>
          </a:p>
          <a:p>
            <a:r>
              <a:rPr lang="en-GB" sz="1600" dirty="0" smtClean="0"/>
              <a:t>Developing new policies and implementation roadmaps for the EOSC</a:t>
            </a:r>
          </a:p>
          <a:p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EGI-Engage Final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6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 Engage powerpoint presentation v3.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 Engage powerpoint presentation v3.2</Template>
  <TotalTime>1119</TotalTime>
  <Words>1177</Words>
  <Application>Microsoft Macintosh PowerPoint</Application>
  <PresentationFormat>On-screen Show (4:3)</PresentationFormat>
  <Paragraphs>255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Abadi MT Condensed Extra Bold</vt:lpstr>
      <vt:lpstr>Calibri</vt:lpstr>
      <vt:lpstr>Segoe UI</vt:lpstr>
      <vt:lpstr>Verdana</vt:lpstr>
      <vt:lpstr>Arial</vt:lpstr>
      <vt:lpstr>EGI Engage powerpoint presentation v3.2</vt:lpstr>
      <vt:lpstr>EGI Powerpoint Presentation (body)</vt:lpstr>
      <vt:lpstr>EGI Powerpoint Presentation (closing)</vt:lpstr>
      <vt:lpstr>EOSC EGI position and policy papers, EGI service portfolio</vt:lpstr>
      <vt:lpstr>Outline</vt:lpstr>
      <vt:lpstr>EGI-Engage: Key Exploitable Results</vt:lpstr>
      <vt:lpstr>EGI Position and Policy Papers:  European Open Science Cloud for Research</vt:lpstr>
      <vt:lpstr>EGI Position and Policy Papers:  European Open Science Cloud for Research</vt:lpstr>
      <vt:lpstr>EGI Position and Policy Papers: Report on the governance and financial schemes for the European Open Science Cloud</vt:lpstr>
      <vt:lpstr>EGI Position and Policy Papers: Report on the governance and financial schemes for the European Open Science Cloud</vt:lpstr>
      <vt:lpstr> Dissemination activities </vt:lpstr>
      <vt:lpstr>Target groups, Innovation level and capacity</vt:lpstr>
      <vt:lpstr>EGI-Engage: Key Exploitable Results</vt:lpstr>
      <vt:lpstr>EGI Service Portfolio What it is</vt:lpstr>
      <vt:lpstr>EGI Service Portfolio Templates</vt:lpstr>
      <vt:lpstr>EGI Service Portfolio Process</vt:lpstr>
      <vt:lpstr>EGI Service Portfolio</vt:lpstr>
      <vt:lpstr>EGI Internal Service Portfolio</vt:lpstr>
      <vt:lpstr>Major changes to the service portfolio  approved during EGI-Engage</vt:lpstr>
      <vt:lpstr>PowerPoint Presentation</vt:lpstr>
      <vt:lpstr>Target groups, Innovation level and capacity</vt:lpstr>
      <vt:lpstr>Relevance of the key result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WPX [name]</dc:title>
  <dc:creator>Malgorzata Krakowian</dc:creator>
  <cp:lastModifiedBy>Sergio Andreozzi</cp:lastModifiedBy>
  <cp:revision>83</cp:revision>
  <dcterms:created xsi:type="dcterms:W3CDTF">2016-02-16T14:19:42Z</dcterms:created>
  <dcterms:modified xsi:type="dcterms:W3CDTF">2017-10-10T00:17:41Z</dcterms:modified>
</cp:coreProperties>
</file>