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0"/>
  </p:notesMasterIdLst>
  <p:handoutMasterIdLst>
    <p:handoutMasterId r:id="rId21"/>
  </p:handoutMasterIdLst>
  <p:sldIdLst>
    <p:sldId id="280" r:id="rId4"/>
    <p:sldId id="317" r:id="rId5"/>
    <p:sldId id="291" r:id="rId6"/>
    <p:sldId id="298" r:id="rId7"/>
    <p:sldId id="318" r:id="rId8"/>
    <p:sldId id="293" r:id="rId9"/>
    <p:sldId id="314" r:id="rId10"/>
    <p:sldId id="316" r:id="rId11"/>
    <p:sldId id="313" r:id="rId12"/>
    <p:sldId id="315" r:id="rId13"/>
    <p:sldId id="310" r:id="rId14"/>
    <p:sldId id="309" r:id="rId15"/>
    <p:sldId id="297" r:id="rId16"/>
    <p:sldId id="311" r:id="rId17"/>
    <p:sldId id="312" r:id="rId18"/>
    <p:sldId id="284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  <p14:sldId id="317"/>
          </p14:sldIdLst>
        </p14:section>
        <p14:section name="Outline" id="{C4F791CD-6DF6-5944-A62C-E0B733AA566F}">
          <p14:sldIdLst>
            <p14:sldId id="291"/>
          </p14:sldIdLst>
        </p14:section>
        <p14:section name="Introduction" id="{C23872B5-543F-E84F-ADF0-679EA60AC528}">
          <p14:sldIdLst>
            <p14:sldId id="298"/>
            <p14:sldId id="318"/>
            <p14:sldId id="293"/>
            <p14:sldId id="314"/>
            <p14:sldId id="316"/>
            <p14:sldId id="313"/>
            <p14:sldId id="315"/>
            <p14:sldId id="310"/>
          </p14:sldIdLst>
        </p14:section>
        <p14:section name="Analysis of result’s impact" id="{2C9C992D-DEB3-8D47-B277-C554A479B1D2}">
          <p14:sldIdLst>
            <p14:sldId id="309"/>
            <p14:sldId id="297"/>
            <p14:sldId id="311"/>
            <p14:sldId id="312"/>
          </p14:sldIdLst>
        </p14:section>
        <p14:section name="Final" id="{F4EE6778-AB41-4055-A5B6-0B6DD4631834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83504" autoAdjust="0"/>
  </p:normalViewPr>
  <p:slideViewPr>
    <p:cSldViewPr showGuides="1">
      <p:cViewPr varScale="1">
        <p:scale>
          <a:sx n="81" d="100"/>
          <a:sy n="81" d="100"/>
        </p:scale>
        <p:origin x="-1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10/10/17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10/10/17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strictly EGI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506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94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Eosc</a:t>
            </a:r>
            <a:r>
              <a:rPr lang="en-US" dirty="0" smtClean="0"/>
              <a:t>-hub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14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gtf.net/snctf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Security policies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 target groups: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 and other service providers federated in EGI</a:t>
            </a:r>
          </a:p>
          <a:p>
            <a:pPr lvl="1"/>
            <a:r>
              <a:rPr lang="en-US" dirty="0" smtClean="0"/>
              <a:t>Communities using EGI resources</a:t>
            </a:r>
          </a:p>
          <a:p>
            <a:pPr lvl="1"/>
            <a:r>
              <a:rPr lang="en-US" dirty="0" smtClean="0"/>
              <a:t>Dissemination strategy:</a:t>
            </a:r>
          </a:p>
          <a:p>
            <a:pPr lvl="2"/>
            <a:r>
              <a:rPr lang="en-US" dirty="0" smtClean="0"/>
              <a:t>Operations Management Board, EGI Wiki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External target groups</a:t>
            </a:r>
          </a:p>
          <a:p>
            <a:pPr lvl="1"/>
            <a:r>
              <a:rPr lang="en-US" dirty="0" smtClean="0"/>
              <a:t>Other e-Infrastructures and RIs who can adopt the EGI policies adapting them to their needs</a:t>
            </a:r>
          </a:p>
          <a:p>
            <a:pPr lvl="1"/>
            <a:r>
              <a:rPr lang="en-GB" dirty="0" smtClean="0"/>
              <a:t>Policy bodies and initiatives who can use the security policies as an input for further </a:t>
            </a:r>
          </a:p>
          <a:p>
            <a:pPr lvl="1"/>
            <a:r>
              <a:rPr lang="en-GB" dirty="0" smtClean="0"/>
              <a:t>Dissemination strategy:</a:t>
            </a:r>
          </a:p>
          <a:p>
            <a:pPr lvl="2"/>
            <a:r>
              <a:rPr lang="en-GB" dirty="0"/>
              <a:t> </a:t>
            </a:r>
            <a:r>
              <a:rPr lang="en-GB" dirty="0" smtClean="0"/>
              <a:t>Security </a:t>
            </a:r>
            <a:r>
              <a:rPr lang="en-GB" dirty="0"/>
              <a:t>collaboration </a:t>
            </a:r>
            <a:r>
              <a:rPr lang="en-GB" dirty="0" smtClean="0"/>
              <a:t>initiatives (WISE), EGI </a:t>
            </a:r>
            <a:r>
              <a:rPr lang="en-GB" dirty="0"/>
              <a:t>website, </a:t>
            </a:r>
            <a:r>
              <a:rPr lang="en-GB" dirty="0" smtClean="0"/>
              <a:t>events and conferences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8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Analysis of result’s impact</a:t>
            </a:r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Innovation level and </a:t>
            </a:r>
            <a:r>
              <a:rPr lang="en-GB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/>
              <a:t>Innovation </a:t>
            </a:r>
            <a:r>
              <a:rPr lang="en-GB" sz="1600" b="1" dirty="0"/>
              <a:t>level</a:t>
            </a:r>
          </a:p>
          <a:p>
            <a:r>
              <a:rPr lang="en-GB" sz="1600" dirty="0"/>
              <a:t>Policies increase the security of </a:t>
            </a:r>
            <a:r>
              <a:rPr lang="en-GB" sz="1600" dirty="0" smtClean="0"/>
              <a:t>the </a:t>
            </a:r>
            <a:r>
              <a:rPr lang="en-GB" sz="1600" dirty="0"/>
              <a:t>infrastructure. They can be </a:t>
            </a:r>
            <a:r>
              <a:rPr lang="en-GB" sz="1600" dirty="0" smtClean="0"/>
              <a:t>used </a:t>
            </a:r>
            <a:r>
              <a:rPr lang="en-GB" sz="1600" dirty="0"/>
              <a:t>to demonstrate compliance </a:t>
            </a:r>
            <a:r>
              <a:rPr lang="en-GB" sz="1600" dirty="0" smtClean="0"/>
              <a:t>with regulations </a:t>
            </a:r>
            <a:r>
              <a:rPr lang="en-GB" sz="1600" dirty="0"/>
              <a:t>and standard. 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  <a:p>
            <a:pPr marL="0" indent="0">
              <a:buNone/>
            </a:pPr>
            <a:r>
              <a:rPr lang="en-GB" sz="1600" b="1" dirty="0" smtClean="0"/>
              <a:t>Innovation Capacity</a:t>
            </a:r>
          </a:p>
          <a:p>
            <a:r>
              <a:rPr lang="en-GB" sz="1600" dirty="0"/>
              <a:t>EGI Security policies are already used </a:t>
            </a:r>
            <a:r>
              <a:rPr lang="en-GB" sz="1600" dirty="0" smtClean="0"/>
              <a:t>by </a:t>
            </a:r>
            <a:r>
              <a:rPr lang="en-GB" sz="1600" dirty="0"/>
              <a:t>other activities external from EGI </a:t>
            </a:r>
            <a:r>
              <a:rPr lang="en-GB" sz="1600" dirty="0" smtClean="0"/>
              <a:t>(</a:t>
            </a:r>
            <a:r>
              <a:rPr lang="en-GB" sz="1600" dirty="0"/>
              <a:t>ELIXIR, PRACE, for example). </a:t>
            </a:r>
            <a:endParaRPr lang="en-GB" sz="1600" dirty="0" smtClean="0"/>
          </a:p>
          <a:p>
            <a:r>
              <a:rPr lang="en-GB" sz="1600" dirty="0" smtClean="0"/>
              <a:t>This demonstrate </a:t>
            </a:r>
            <a:r>
              <a:rPr lang="en-GB" sz="1600" dirty="0"/>
              <a:t>that the work done by </a:t>
            </a:r>
            <a:r>
              <a:rPr lang="en-GB" sz="1600" dirty="0" smtClean="0"/>
              <a:t>EGI </a:t>
            </a:r>
            <a:r>
              <a:rPr lang="en-GB" sz="1600" dirty="0"/>
              <a:t>in defining a policy framework for </a:t>
            </a:r>
            <a:r>
              <a:rPr lang="en-GB" sz="1600" dirty="0" smtClean="0"/>
              <a:t>the </a:t>
            </a:r>
            <a:r>
              <a:rPr lang="en-GB" sz="1600" dirty="0"/>
              <a:t>operations is mature and ahead </a:t>
            </a:r>
            <a:r>
              <a:rPr lang="en-GB" sz="1600" dirty="0" smtClean="0"/>
              <a:t>of what </a:t>
            </a:r>
            <a:r>
              <a:rPr lang="en-GB" sz="1600" dirty="0"/>
              <a:t>is done by other players in the </a:t>
            </a:r>
            <a:r>
              <a:rPr lang="en-GB" sz="1600" dirty="0" smtClean="0"/>
              <a:t>e-Infrastructure </a:t>
            </a:r>
            <a:r>
              <a:rPr lang="en-GB" sz="1600" dirty="0"/>
              <a:t>ecosystem who can </a:t>
            </a:r>
            <a:r>
              <a:rPr lang="en-GB" sz="1600" dirty="0" smtClean="0"/>
              <a:t>benefit </a:t>
            </a:r>
            <a:r>
              <a:rPr lang="en-GB" sz="1600" dirty="0"/>
              <a:t>from the existing work made </a:t>
            </a:r>
            <a:r>
              <a:rPr lang="en-GB" sz="1600" dirty="0" smtClean="0"/>
              <a:t>available </a:t>
            </a:r>
            <a:r>
              <a:rPr lang="en-GB" sz="1600" dirty="0"/>
              <a:t>by EGI </a:t>
            </a:r>
            <a:r>
              <a:rPr lang="en-GB" sz="1600" dirty="0" smtClean="0"/>
              <a:t>and EGI-Engage</a:t>
            </a:r>
            <a:endParaRPr lang="en-GB" sz="1600" dirty="0"/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5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the key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1600" b="1" i="1" dirty="0" smtClean="0"/>
              <a:t>Relevance </a:t>
            </a:r>
            <a:r>
              <a:rPr lang="en-GB" sz="1600" b="1" i="1" dirty="0"/>
              <a:t>to Work Programme and societal Challenges</a:t>
            </a:r>
          </a:p>
          <a:p>
            <a:pPr indent="-285750"/>
            <a:r>
              <a:rPr lang="en-GB" sz="1600" dirty="0"/>
              <a:t>Better optimisation of the use of IT equipment for </a:t>
            </a:r>
            <a:r>
              <a:rPr lang="en-GB" sz="1600" dirty="0" smtClean="0"/>
              <a:t>research</a:t>
            </a:r>
          </a:p>
          <a:p>
            <a:pPr lvl="1"/>
            <a:endParaRPr lang="en-GB" sz="1200" dirty="0"/>
          </a:p>
          <a:p>
            <a:pPr marL="57150" indent="0">
              <a:buNone/>
            </a:pPr>
            <a:endParaRPr lang="en-GB" sz="1600" dirty="0" smtClean="0"/>
          </a:p>
          <a:p>
            <a:pPr marL="57150" indent="0">
              <a:buNone/>
            </a:pPr>
            <a:r>
              <a:rPr lang="en-GB" sz="1600" b="1" i="1" dirty="0" smtClean="0"/>
              <a:t>Relevance </a:t>
            </a:r>
            <a:r>
              <a:rPr lang="en-GB" sz="1600" b="1" i="1" dirty="0"/>
              <a:t>of Result for Policy domain of EOSC</a:t>
            </a:r>
          </a:p>
          <a:p>
            <a:pPr marL="57150" indent="0">
              <a:buNone/>
            </a:pPr>
            <a:r>
              <a:rPr lang="en-GB" sz="1600" i="1" dirty="0"/>
              <a:t>The extent of the benefits derived from the</a:t>
            </a:r>
          </a:p>
          <a:p>
            <a:pPr marL="57150" indent="0">
              <a:buNone/>
            </a:pPr>
            <a:r>
              <a:rPr lang="en-GB" sz="1600" i="1" dirty="0"/>
              <a:t>project result for EOSC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6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Exploitability </a:t>
            </a:r>
            <a:r>
              <a:rPr lang="en-GB" dirty="0" smtClean="0"/>
              <a:t>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Exploitation: the use of results in </a:t>
            </a:r>
          </a:p>
          <a:p>
            <a:pPr marL="0" indent="0">
              <a:buNone/>
            </a:pPr>
            <a:r>
              <a:rPr lang="en-GB" sz="1800" dirty="0" smtClean="0"/>
              <a:t>Average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C0504D"/>
                </a:solidFill>
              </a:rPr>
              <a:t>From D2.14, KERs table, but I can’t remember very well the rationale behind it, since it was ranked high in the rest of the table.</a:t>
            </a:r>
            <a:endParaRPr lang="en-GB" sz="1800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71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109" name="Rectangle 108"/>
          <p:cNvSpPr/>
          <p:nvPr/>
        </p:nvSpPr>
        <p:spPr>
          <a:xfrm>
            <a:off x="2472967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4685543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6922314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55068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472967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4685543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6922314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0" y="5011026"/>
            <a:ext cx="1139954" cy="896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345" y="4974450"/>
            <a:ext cx="1011938" cy="969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177" y="3309640"/>
            <a:ext cx="978410" cy="9204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417" y="3309640"/>
            <a:ext cx="978410" cy="9753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78220"/>
            <a:ext cx="978410" cy="7833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2" y="5003423"/>
            <a:ext cx="890018" cy="902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38" y="4969878"/>
            <a:ext cx="978410" cy="97841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55068" y="1434585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51520" y="2142611"/>
            <a:ext cx="194066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Strategy, governance and procurement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72" y="1539420"/>
            <a:ext cx="505645" cy="553966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472967" y="1434585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68620" y="2142611"/>
            <a:ext cx="1249119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Policy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papers</a:t>
            </a:r>
          </a:p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 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EOSC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85543" y="1434585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671047" y="2151908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890" y="1563995"/>
            <a:ext cx="658800" cy="5767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236" y="1539420"/>
            <a:ext cx="563538" cy="54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922314" y="1434585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922314" y="2270402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IMS &amp; Certification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31" y="1580465"/>
            <a:ext cx="570532" cy="46389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255068" y="3115868"/>
            <a:ext cx="1980000" cy="1317600"/>
          </a:xfrm>
          <a:prstGeom prst="rect">
            <a:avLst/>
          </a:prstGeom>
          <a:solidFill>
            <a:srgbClr val="EF8200"/>
          </a:solidFill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251520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</a:p>
        </p:txBody>
      </p:sp>
    </p:spTree>
    <p:extLst>
      <p:ext uri="{BB962C8B-B14F-4D97-AF65-F5344CB8AC3E}">
        <p14:creationId xmlns:p14="http://schemas.microsoft.com/office/powerpoint/2010/main" val="424931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Introduction 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Description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Target </a:t>
            </a:r>
            <a:r>
              <a:rPr lang="en-GB" dirty="0" smtClean="0">
                <a:solidFill>
                  <a:schemeClr val="accent1"/>
                </a:solidFill>
              </a:rPr>
              <a:t>groups 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Analysis of result’s impact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Innovation level </a:t>
            </a:r>
            <a:r>
              <a:rPr lang="en-GB" dirty="0">
                <a:solidFill>
                  <a:schemeClr val="accent1"/>
                </a:solidFill>
              </a:rPr>
              <a:t>and capacity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Relevance </a:t>
            </a:r>
            <a:r>
              <a:rPr lang="en-GB" dirty="0" smtClean="0">
                <a:solidFill>
                  <a:schemeClr val="accent1"/>
                </a:solidFill>
              </a:rPr>
              <a:t>of the key result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>
                <a:solidFill>
                  <a:schemeClr val="accent1"/>
                </a:solidFill>
              </a:rPr>
              <a:t>Exploitability level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7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security policies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2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 of the EGI </a:t>
            </a:r>
            <a:r>
              <a:rPr lang="en-GB" dirty="0" smtClean="0"/>
              <a:t>Security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EGI Infrastructure have always relied on a solid framework of security policies</a:t>
            </a:r>
          </a:p>
          <a:p>
            <a:pPr lvl="1"/>
            <a:r>
              <a:rPr lang="en-GB" dirty="0" smtClean="0"/>
              <a:t>An on-going effort since the EGEE projects</a:t>
            </a:r>
          </a:p>
          <a:p>
            <a:pPr lvl="1"/>
            <a:r>
              <a:rPr lang="en-GB" dirty="0" smtClean="0"/>
              <a:t>Policies developed for a distributed resource infrastructure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EGI security policies are developed by a group of experts including representatives from the EGI security experts, research infrastructures and peer e-Infrastructures</a:t>
            </a:r>
          </a:p>
          <a:p>
            <a:pPr lvl="1"/>
            <a:r>
              <a:rPr lang="en-GB" dirty="0" smtClean="0"/>
              <a:t>Coordination effort supported by SA1 (WP5)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Developing security policies requires effort and expertise, therefore set of documents that are already well integrated and proven to be effective in a distributed production infrastructure are a great added value to initiatives who are developing their security framework</a:t>
            </a:r>
            <a:endParaRPr lang="en-GB" dirty="0"/>
          </a:p>
          <a:p>
            <a:pPr lvl="1"/>
            <a:r>
              <a:rPr lang="en-GB" dirty="0" smtClean="0"/>
              <a:t>Several EGI security policies have been re-used by EUDAT, </a:t>
            </a:r>
            <a:r>
              <a:rPr lang="en-GB" dirty="0" smtClean="0"/>
              <a:t>PRACE and </a:t>
            </a:r>
            <a:r>
              <a:rPr lang="en-GB" dirty="0" smtClean="0"/>
              <a:t>ELIXIR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pic>
        <p:nvPicPr>
          <p:cNvPr id="5" name="Picture 4" descr="TI-Certifi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4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Usage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Generic AUP for the users of any Infrastructure</a:t>
            </a:r>
          </a:p>
          <a:p>
            <a:r>
              <a:rPr lang="en-US" dirty="0" smtClean="0"/>
              <a:t>What users can expect form the infrastructure</a:t>
            </a:r>
          </a:p>
          <a:p>
            <a:r>
              <a:rPr lang="en-US" dirty="0" smtClean="0"/>
              <a:t>What users cannot expect from the infrastructure</a:t>
            </a:r>
          </a:p>
          <a:p>
            <a:r>
              <a:rPr lang="en-US" dirty="0" smtClean="0"/>
              <a:t>What the infrastructure can expect from the users</a:t>
            </a:r>
          </a:p>
          <a:p>
            <a:endParaRPr lang="en-US" dirty="0"/>
          </a:p>
          <a:p>
            <a:r>
              <a:rPr lang="en-US" dirty="0" smtClean="0"/>
              <a:t>The EGI AUP has been adopted, with few </a:t>
            </a:r>
            <a:r>
              <a:rPr lang="en-US" dirty="0" err="1" smtClean="0"/>
              <a:t>customisations</a:t>
            </a:r>
            <a:r>
              <a:rPr lang="en-US" dirty="0" smtClean="0"/>
              <a:t>, by the ELIXIR 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63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management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Community </a:t>
            </a:r>
            <a:r>
              <a:rPr lang="en-US" dirty="0"/>
              <a:t>Operations Security Policy </a:t>
            </a:r>
          </a:p>
          <a:p>
            <a:pPr lvl="1"/>
            <a:r>
              <a:rPr lang="en-US" dirty="0" smtClean="0"/>
              <a:t>It governs the </a:t>
            </a:r>
            <a:r>
              <a:rPr lang="en-US" dirty="0"/>
              <a:t>relationship between Community and Infrastructure(s).</a:t>
            </a:r>
          </a:p>
          <a:p>
            <a:r>
              <a:rPr lang="en-US" dirty="0" smtClean="0"/>
              <a:t>The Community </a:t>
            </a:r>
            <a:r>
              <a:rPr lang="en-US" dirty="0"/>
              <a:t>Membership Management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managing itself and its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Address the </a:t>
            </a:r>
            <a:r>
              <a:rPr lang="en-US" dirty="0" err="1" smtClean="0"/>
              <a:t>Snctfi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sz="2200" i="1" dirty="0"/>
              <a:t>Scalable Negotiator for a Community Trust Framework in Federated </a:t>
            </a:r>
            <a:r>
              <a:rPr lang="en-US" sz="2200" i="1" dirty="0" smtClean="0"/>
              <a:t>Infrastructures</a:t>
            </a:r>
            <a:r>
              <a:rPr lang="en-US" dirty="0" smtClean="0"/>
              <a:t>) </a:t>
            </a:r>
            <a:r>
              <a:rPr lang="en-US" dirty="0" smtClean="0"/>
              <a:t>requirements</a:t>
            </a:r>
            <a:endParaRPr lang="en-US" dirty="0" smtClean="0"/>
          </a:p>
          <a:p>
            <a:pPr lvl="1"/>
            <a:r>
              <a:rPr lang="en-US" dirty="0" smtClean="0"/>
              <a:t>SNCTFI framework developed by the </a:t>
            </a:r>
            <a:r>
              <a:rPr lang="en-US" dirty="0"/>
              <a:t>AARC project </a:t>
            </a:r>
            <a:r>
              <a:rPr lang="en-US" dirty="0">
                <a:hlinkClick r:id="rId2"/>
              </a:rPr>
              <a:t>https://www.igtf.net/snctfi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Can be implemented by the R-I and communities who need to establish a trust-relationship with the e-Infrastructure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38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collaboration among 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4248472" cy="4784400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Stakeholders: EGI</a:t>
            </a:r>
            <a:r>
              <a:rPr lang="en-US" dirty="0"/>
              <a:t>, HBP, PRACE, </a:t>
            </a:r>
            <a:r>
              <a:rPr lang="en-US" dirty="0" smtClean="0"/>
              <a:t>EUDAT, </a:t>
            </a:r>
            <a:r>
              <a:rPr lang="en-US" dirty="0"/>
              <a:t>WLCG, OSG and XSEDE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Defined a policy trust framework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build trust and develop policy standards for collaboration on operational security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SCI was used as the basis for </a:t>
            </a:r>
            <a:r>
              <a:rPr lang="en-US" b="1" i="1" dirty="0" err="1"/>
              <a:t>Sirtfi</a:t>
            </a:r>
            <a:endParaRPr lang="en-US" b="1" i="1" dirty="0"/>
          </a:p>
          <a:p>
            <a:pPr lvl="1">
              <a:buFont typeface="Arial" charset="0"/>
              <a:buChar char="•"/>
            </a:pPr>
            <a:r>
              <a:rPr lang="en-US" b="1" i="1" dirty="0"/>
              <a:t>A Security Incident Response Trust Framework for Federated Identity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to enable coordination of security incident response across federated organizations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340768"/>
            <a:ext cx="3337885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68974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2134</TotalTime>
  <Words>566</Words>
  <Application>Microsoft Macintosh PowerPoint</Application>
  <PresentationFormat>On-screen Show (4:3)</PresentationFormat>
  <Paragraphs>100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EGI Engage powerpoint presentation v3.2</vt:lpstr>
      <vt:lpstr>EGI Powerpoint Presentation (body)</vt:lpstr>
      <vt:lpstr>EGI Powerpoint Presentation (closing)</vt:lpstr>
      <vt:lpstr>Security policies</vt:lpstr>
      <vt:lpstr>EGI-Engage: Key Exploitable Results</vt:lpstr>
      <vt:lpstr>Outline</vt:lpstr>
      <vt:lpstr>Introduction</vt:lpstr>
      <vt:lpstr>EGI security policies framework</vt:lpstr>
      <vt:lpstr>Development of the EGI Security policies</vt:lpstr>
      <vt:lpstr>Acceptable Usage Policy</vt:lpstr>
      <vt:lpstr>Community management policies </vt:lpstr>
      <vt:lpstr>Security collaboration among Infrastructures</vt:lpstr>
      <vt:lpstr>Security procedures</vt:lpstr>
      <vt:lpstr>Target group</vt:lpstr>
      <vt:lpstr>Analysis of result’s impact</vt:lpstr>
      <vt:lpstr>Innovation level and capacity</vt:lpstr>
      <vt:lpstr>Relevance of the key result</vt:lpstr>
      <vt:lpstr>Exploitability level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Peter Solagna</cp:lastModifiedBy>
  <cp:revision>67</cp:revision>
  <dcterms:created xsi:type="dcterms:W3CDTF">2016-02-16T14:19:42Z</dcterms:created>
  <dcterms:modified xsi:type="dcterms:W3CDTF">2017-10-10T14:32:12Z</dcterms:modified>
</cp:coreProperties>
</file>