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25"/>
  </p:notesMasterIdLst>
  <p:handoutMasterIdLst>
    <p:handoutMasterId r:id="rId26"/>
  </p:handoutMasterIdLst>
  <p:sldIdLst>
    <p:sldId id="280" r:id="rId4"/>
    <p:sldId id="318" r:id="rId5"/>
    <p:sldId id="291" r:id="rId6"/>
    <p:sldId id="298" r:id="rId7"/>
    <p:sldId id="293" r:id="rId8"/>
    <p:sldId id="310" r:id="rId9"/>
    <p:sldId id="313" r:id="rId10"/>
    <p:sldId id="314" r:id="rId11"/>
    <p:sldId id="315" r:id="rId12"/>
    <p:sldId id="316" r:id="rId13"/>
    <p:sldId id="309" r:id="rId14"/>
    <p:sldId id="317" r:id="rId15"/>
    <p:sldId id="324" r:id="rId16"/>
    <p:sldId id="311" r:id="rId17"/>
    <p:sldId id="312" r:id="rId18"/>
    <p:sldId id="319" r:id="rId19"/>
    <p:sldId id="284" r:id="rId20"/>
    <p:sldId id="321" r:id="rId21"/>
    <p:sldId id="322" r:id="rId22"/>
    <p:sldId id="320" r:id="rId23"/>
    <p:sldId id="323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  <p14:sldId id="318"/>
          </p14:sldIdLst>
        </p14:section>
        <p14:section name="Outline" id="{C4F791CD-6DF6-5944-A62C-E0B733AA566F}">
          <p14:sldIdLst>
            <p14:sldId id="291"/>
          </p14:sldIdLst>
        </p14:section>
        <p14:section name="Introduction" id="{C23872B5-543F-E84F-ADF0-679EA60AC528}">
          <p14:sldIdLst>
            <p14:sldId id="298"/>
            <p14:sldId id="293"/>
            <p14:sldId id="310"/>
            <p14:sldId id="313"/>
            <p14:sldId id="314"/>
            <p14:sldId id="315"/>
            <p14:sldId id="316"/>
          </p14:sldIdLst>
        </p14:section>
        <p14:section name="Analysis of result’s impact" id="{2C9C992D-DEB3-8D47-B277-C554A479B1D2}">
          <p14:sldIdLst>
            <p14:sldId id="309"/>
            <p14:sldId id="317"/>
            <p14:sldId id="324"/>
            <p14:sldId id="311"/>
            <p14:sldId id="312"/>
            <p14:sldId id="319"/>
          </p14:sldIdLst>
        </p14:section>
        <p14:section name="Final" id="{F4EE6778-AB41-4055-A5B6-0B6DD4631834}">
          <p14:sldIdLst>
            <p14:sldId id="284"/>
          </p14:sldIdLst>
        </p14:section>
        <p14:section name="Backup" id="{526C67BD-1C1B-3F48-9396-1AB498560263}">
          <p14:sldIdLst>
            <p14:sldId id="321"/>
            <p14:sldId id="322"/>
            <p14:sldId id="320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6" autoAdjust="0"/>
    <p:restoredTop sz="90764" autoAdjust="0"/>
  </p:normalViewPr>
  <p:slideViewPr>
    <p:cSldViewPr showGuides="1">
      <p:cViewPr>
        <p:scale>
          <a:sx n="100" d="100"/>
          <a:sy n="100" d="100"/>
        </p:scale>
        <p:origin x="11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6BB70-7EDC-7449-BCC2-9165C84FC36C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B75A8B-B226-0D41-BCB0-09CA5AD390B8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b"/>
        <a:lstStyle/>
        <a:p>
          <a:r>
            <a:rPr lang="en-US" sz="2400" dirty="0" smtClean="0"/>
            <a:t>Check-in</a:t>
          </a:r>
          <a:endParaRPr lang="en-US" sz="5300" dirty="0"/>
        </a:p>
      </dgm:t>
    </dgm:pt>
    <dgm:pt modelId="{8D0F4EF8-4AD6-AE44-B7BE-63AED4ECE185}" type="parTrans" cxnId="{C718C193-37A4-7B4A-8405-A2FBBFFCCC2A}">
      <dgm:prSet/>
      <dgm:spPr/>
      <dgm:t>
        <a:bodyPr/>
        <a:lstStyle/>
        <a:p>
          <a:endParaRPr lang="en-US"/>
        </a:p>
      </dgm:t>
    </dgm:pt>
    <dgm:pt modelId="{DA2F5DED-23FB-4B45-9B55-75AC48FAE877}" type="sibTrans" cxnId="{C718C193-37A4-7B4A-8405-A2FBBFFCCC2A}">
      <dgm:prSet/>
      <dgm:spPr/>
      <dgm:t>
        <a:bodyPr/>
        <a:lstStyle/>
        <a:p>
          <a:endParaRPr lang="en-US"/>
        </a:p>
      </dgm:t>
    </dgm:pt>
    <dgm:pt modelId="{D82A1E29-1AFA-9A4B-B859-D1D37D1B41B4}">
      <dgm:prSet phldrT="[Text]"/>
      <dgm:spPr/>
      <dgm:t>
        <a:bodyPr/>
        <a:lstStyle/>
        <a:p>
          <a:r>
            <a:rPr lang="en-US" dirty="0" smtClean="0"/>
            <a:t>GOCDB</a:t>
          </a:r>
          <a:endParaRPr lang="en-US" dirty="0"/>
        </a:p>
      </dgm:t>
    </dgm:pt>
    <dgm:pt modelId="{891589A4-AF1C-CF46-B46F-1F59DCF57930}" type="parTrans" cxnId="{8CCDBBAF-81DE-5949-9139-C99A1E107D66}">
      <dgm:prSet/>
      <dgm:spPr/>
      <dgm:t>
        <a:bodyPr/>
        <a:lstStyle/>
        <a:p>
          <a:endParaRPr lang="en-US"/>
        </a:p>
      </dgm:t>
    </dgm:pt>
    <dgm:pt modelId="{ECA3BBEA-F166-B640-A9BC-00625242F108}" type="sibTrans" cxnId="{8CCDBBAF-81DE-5949-9139-C99A1E107D66}">
      <dgm:prSet/>
      <dgm:spPr/>
      <dgm:t>
        <a:bodyPr/>
        <a:lstStyle/>
        <a:p>
          <a:endParaRPr lang="en-US"/>
        </a:p>
      </dgm:t>
    </dgm:pt>
    <dgm:pt modelId="{4EF203BE-04D4-BF49-BDE4-BEA6197F1346}">
      <dgm:prSet phldrT="[Text]"/>
      <dgm:spPr/>
      <dgm:t>
        <a:bodyPr/>
        <a:lstStyle/>
        <a:p>
          <a:r>
            <a:rPr lang="en-US" dirty="0" smtClean="0"/>
            <a:t>VOMS</a:t>
          </a:r>
          <a:endParaRPr lang="en-US" dirty="0"/>
        </a:p>
      </dgm:t>
    </dgm:pt>
    <dgm:pt modelId="{E95308AA-41E4-9345-923C-7099C64F5D36}" type="parTrans" cxnId="{B9B90E46-59C4-4940-8399-190D8E146DB3}">
      <dgm:prSet/>
      <dgm:spPr/>
      <dgm:t>
        <a:bodyPr/>
        <a:lstStyle/>
        <a:p>
          <a:endParaRPr lang="en-US"/>
        </a:p>
      </dgm:t>
    </dgm:pt>
    <dgm:pt modelId="{501CDD26-FEFE-D043-B810-B444A0BCA63E}" type="sibTrans" cxnId="{B9B90E46-59C4-4940-8399-190D8E146DB3}">
      <dgm:prSet/>
      <dgm:spPr/>
      <dgm:t>
        <a:bodyPr/>
        <a:lstStyle/>
        <a:p>
          <a:endParaRPr lang="en-US"/>
        </a:p>
      </dgm:t>
    </dgm:pt>
    <dgm:pt modelId="{925E94CB-C021-8942-9591-EA7F4444DD6A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COmanage</a:t>
          </a:r>
          <a:endParaRPr lang="en-US" dirty="0"/>
        </a:p>
      </dgm:t>
    </dgm:pt>
    <dgm:pt modelId="{A3075354-D6E9-D64A-9BCE-6E2186D3730A}" type="parTrans" cxnId="{3A505216-010F-544E-8144-BEE2B6D67B92}">
      <dgm:prSet/>
      <dgm:spPr/>
      <dgm:t>
        <a:bodyPr/>
        <a:lstStyle/>
        <a:p>
          <a:endParaRPr lang="en-US"/>
        </a:p>
      </dgm:t>
    </dgm:pt>
    <dgm:pt modelId="{0D0099D6-EBBC-B04F-9826-AE5B5631BD9E}" type="sibTrans" cxnId="{3A505216-010F-544E-8144-BEE2B6D67B92}">
      <dgm:prSet/>
      <dgm:spPr/>
      <dgm:t>
        <a:bodyPr/>
        <a:lstStyle/>
        <a:p>
          <a:endParaRPr lang="en-US"/>
        </a:p>
      </dgm:t>
    </dgm:pt>
    <dgm:pt modelId="{1BF9F267-77C5-C84C-B736-A93F5B6F5D5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Perun</a:t>
          </a:r>
          <a:endParaRPr lang="en-US" dirty="0"/>
        </a:p>
      </dgm:t>
    </dgm:pt>
    <dgm:pt modelId="{5C9D4B03-1A33-DE4F-8D93-AB9AAAC289D0}" type="parTrans" cxnId="{666E9AEF-0144-F346-BBCD-52FC9685986F}">
      <dgm:prSet/>
      <dgm:spPr/>
      <dgm:t>
        <a:bodyPr/>
        <a:lstStyle/>
        <a:p>
          <a:endParaRPr lang="en-US"/>
        </a:p>
      </dgm:t>
    </dgm:pt>
    <dgm:pt modelId="{A8DBA5D8-FA9B-D345-8F2A-8FA8B173126C}" type="sibTrans" cxnId="{666E9AEF-0144-F346-BBCD-52FC9685986F}">
      <dgm:prSet/>
      <dgm:spPr/>
      <dgm:t>
        <a:bodyPr/>
        <a:lstStyle/>
        <a:p>
          <a:endParaRPr lang="en-US"/>
        </a:p>
      </dgm:t>
    </dgm:pt>
    <dgm:pt modelId="{40E4FC8B-57A3-AD42-AF06-CB539A421A88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SAML </a:t>
          </a:r>
          <a:r>
            <a:rPr lang="en-US" dirty="0" err="1" smtClean="0"/>
            <a:t>IdP</a:t>
          </a:r>
          <a:endParaRPr lang="en-US" dirty="0"/>
        </a:p>
      </dgm:t>
    </dgm:pt>
    <dgm:pt modelId="{EE81FC40-59A4-5944-925F-D2E2070D3D20}" type="parTrans" cxnId="{676504C8-F8B0-D744-A87F-5C7F449C2BB5}">
      <dgm:prSet/>
      <dgm:spPr/>
      <dgm:t>
        <a:bodyPr/>
        <a:lstStyle/>
        <a:p>
          <a:endParaRPr lang="en-US"/>
        </a:p>
      </dgm:t>
    </dgm:pt>
    <dgm:pt modelId="{EC6ACD6C-1026-4C42-9D7B-1B9A7CD65EE5}" type="sibTrans" cxnId="{676504C8-F8B0-D744-A87F-5C7F449C2BB5}">
      <dgm:prSet/>
      <dgm:spPr/>
      <dgm:t>
        <a:bodyPr/>
        <a:lstStyle/>
        <a:p>
          <a:endParaRPr lang="en-US"/>
        </a:p>
      </dgm:t>
    </dgm:pt>
    <dgm:pt modelId="{37BEAAC9-6835-F049-B25E-FDFE41332BDD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OpenID Connect IdP</a:t>
          </a:r>
          <a:endParaRPr lang="en-US" dirty="0"/>
        </a:p>
      </dgm:t>
    </dgm:pt>
    <dgm:pt modelId="{80CBEAA5-18B5-FF46-9ED8-B44D9C06469A}" type="parTrans" cxnId="{ECDCF204-8220-D749-9150-33F914E6CF36}">
      <dgm:prSet/>
      <dgm:spPr/>
      <dgm:t>
        <a:bodyPr/>
        <a:lstStyle/>
        <a:p>
          <a:endParaRPr lang="en-US"/>
        </a:p>
      </dgm:t>
    </dgm:pt>
    <dgm:pt modelId="{7C49E734-CE09-6A46-B4B6-6355929B2455}" type="sibTrans" cxnId="{ECDCF204-8220-D749-9150-33F914E6CF36}">
      <dgm:prSet/>
      <dgm:spPr/>
      <dgm:t>
        <a:bodyPr/>
        <a:lstStyle/>
        <a:p>
          <a:endParaRPr lang="en-US"/>
        </a:p>
      </dgm:t>
    </dgm:pt>
    <dgm:pt modelId="{FCF4F675-C378-E84B-8D02-92CAB418B83C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e/R-Infra AAI proxy        (e.g. ELIXIR)</a:t>
          </a:r>
          <a:endParaRPr lang="en-US" dirty="0"/>
        </a:p>
      </dgm:t>
    </dgm:pt>
    <dgm:pt modelId="{A7CB42CE-1CCE-9843-AE37-97B9BF096F1B}" type="parTrans" cxnId="{3D7CF4CD-B596-C541-AB27-C522BF27433B}">
      <dgm:prSet/>
      <dgm:spPr/>
      <dgm:t>
        <a:bodyPr/>
        <a:lstStyle/>
        <a:p>
          <a:endParaRPr lang="en-US"/>
        </a:p>
      </dgm:t>
    </dgm:pt>
    <dgm:pt modelId="{93009D12-D60E-3040-8625-84575CB64D4C}" type="sibTrans" cxnId="{3D7CF4CD-B596-C541-AB27-C522BF27433B}">
      <dgm:prSet/>
      <dgm:spPr/>
      <dgm:t>
        <a:bodyPr/>
        <a:lstStyle/>
        <a:p>
          <a:endParaRPr lang="en-US"/>
        </a:p>
      </dgm:t>
    </dgm:pt>
    <dgm:pt modelId="{33D4674D-B30F-AE41-8127-BE7B743F6E52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External VO Management (e.g. Unity IDM)</a:t>
          </a:r>
          <a:endParaRPr lang="en-US" dirty="0"/>
        </a:p>
      </dgm:t>
    </dgm:pt>
    <dgm:pt modelId="{8FC80873-7F66-024B-BF21-97A23E7DE608}" type="parTrans" cxnId="{F2586675-1353-7549-9CF6-FABA77EC561F}">
      <dgm:prSet/>
      <dgm:spPr/>
      <dgm:t>
        <a:bodyPr/>
        <a:lstStyle/>
        <a:p>
          <a:endParaRPr lang="en-US"/>
        </a:p>
      </dgm:t>
    </dgm:pt>
    <dgm:pt modelId="{0D00DB44-1AAA-8241-856C-277B58DE19E1}" type="sibTrans" cxnId="{F2586675-1353-7549-9CF6-FABA77EC561F}">
      <dgm:prSet/>
      <dgm:spPr/>
      <dgm:t>
        <a:bodyPr/>
        <a:lstStyle/>
        <a:p>
          <a:endParaRPr lang="en-US"/>
        </a:p>
      </dgm:t>
    </dgm:pt>
    <dgm:pt modelId="{D5A8EB01-66F5-8B43-88C7-C9E97C1C6C66}" type="pres">
      <dgm:prSet presAssocID="{D366BB70-7EDC-7449-BCC2-9165C84FC36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7CD2B4-B11E-2841-9491-462F1DA9344F}" type="pres">
      <dgm:prSet presAssocID="{47B75A8B-B226-0D41-BCB0-09CA5AD390B8}" presName="centerShape" presStyleLbl="node0" presStyleIdx="0" presStyleCnt="1" custScaleX="173649" custScaleY="173649"/>
      <dgm:spPr/>
      <dgm:t>
        <a:bodyPr/>
        <a:lstStyle/>
        <a:p>
          <a:endParaRPr lang="en-US"/>
        </a:p>
      </dgm:t>
    </dgm:pt>
    <dgm:pt modelId="{4ED32E08-F1E8-3741-A658-504ED079E5F2}" type="pres">
      <dgm:prSet presAssocID="{891589A4-AF1C-CF46-B46F-1F59DCF57930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1AAE50BA-8B33-264E-973A-8498AA9AB572}" type="pres">
      <dgm:prSet presAssocID="{D82A1E29-1AFA-9A4B-B859-D1D37D1B41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E9D69-9DDB-FC49-8E0F-333BC957855F}" type="pres">
      <dgm:prSet presAssocID="{E95308AA-41E4-9345-923C-7099C64F5D36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1D7D50B8-24CE-3545-A6C7-0FADD5779411}" type="pres">
      <dgm:prSet presAssocID="{4EF203BE-04D4-BF49-BDE4-BEA6197F134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32057-AC06-EF46-A59C-FC4E70CEFE15}" type="pres">
      <dgm:prSet presAssocID="{A3075354-D6E9-D64A-9BCE-6E2186D3730A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A1E938C2-A57D-BB46-86D6-8B1A9E0C7452}" type="pres">
      <dgm:prSet presAssocID="{925E94CB-C021-8942-9591-EA7F4444DD6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FD632-0EAA-8B4B-8B04-B8B386F91E88}" type="pres">
      <dgm:prSet presAssocID="{5C9D4B03-1A33-DE4F-8D93-AB9AAAC289D0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16574992-63F6-634C-806E-E8CE27A57CF6}" type="pres">
      <dgm:prSet presAssocID="{1BF9F267-77C5-C84C-B736-A93F5B6F5D5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8958-7B86-C44A-A698-F7C8E81D799F}" type="pres">
      <dgm:prSet presAssocID="{EE81FC40-59A4-5944-925F-D2E2070D3D20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DDAA7E21-901B-9743-B56F-3FA39337EFB2}" type="pres">
      <dgm:prSet presAssocID="{40E4FC8B-57A3-AD42-AF06-CB539A421A8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F1E8B-70DE-5848-BCEF-A8B2BCE8ED25}" type="pres">
      <dgm:prSet presAssocID="{80CBEAA5-18B5-FF46-9ED8-B44D9C06469A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922C3420-2CF7-BC4E-90ED-83C50EBFEA73}" type="pres">
      <dgm:prSet presAssocID="{37BEAAC9-6835-F049-B25E-FDFE41332BD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760AA-F111-B047-A4D2-FCF1AC5E412E}" type="pres">
      <dgm:prSet presAssocID="{A7CB42CE-1CCE-9843-AE37-97B9BF096F1B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C40A0A34-671D-FE47-84E2-D95D730309D2}" type="pres">
      <dgm:prSet presAssocID="{FCF4F675-C378-E84B-8D02-92CAB418B83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C8E80-21DF-984C-A064-E79B1B23B484}" type="pres">
      <dgm:prSet presAssocID="{8FC80873-7F66-024B-BF21-97A23E7DE608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35ECA646-2A8E-604D-B641-49D96DD8C872}" type="pres">
      <dgm:prSet presAssocID="{33D4674D-B30F-AE41-8127-BE7B743F6E5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0D4942-162F-8142-8778-6D871DEA37CC}" type="presOf" srcId="{33D4674D-B30F-AE41-8127-BE7B743F6E52}" destId="{35ECA646-2A8E-604D-B641-49D96DD8C872}" srcOrd="0" destOrd="0" presId="urn:microsoft.com/office/officeart/2005/8/layout/radial4"/>
    <dgm:cxn modelId="{E7B71C32-5ACE-A440-8E95-5DEBE899ED7D}" type="presOf" srcId="{D366BB70-7EDC-7449-BCC2-9165C84FC36C}" destId="{D5A8EB01-66F5-8B43-88C7-C9E97C1C6C66}" srcOrd="0" destOrd="0" presId="urn:microsoft.com/office/officeart/2005/8/layout/radial4"/>
    <dgm:cxn modelId="{18279690-D141-E249-B364-1DA88547140B}" type="presOf" srcId="{37BEAAC9-6835-F049-B25E-FDFE41332BDD}" destId="{922C3420-2CF7-BC4E-90ED-83C50EBFEA73}" srcOrd="0" destOrd="0" presId="urn:microsoft.com/office/officeart/2005/8/layout/radial4"/>
    <dgm:cxn modelId="{E8B3A3A8-7F02-6D47-BCDC-263933436BC2}" type="presOf" srcId="{E95308AA-41E4-9345-923C-7099C64F5D36}" destId="{CB3E9D69-9DDB-FC49-8E0F-333BC957855F}" srcOrd="0" destOrd="0" presId="urn:microsoft.com/office/officeart/2005/8/layout/radial4"/>
    <dgm:cxn modelId="{FC4AE37E-2537-0F4A-A1E8-74FC9001D947}" type="presOf" srcId="{40E4FC8B-57A3-AD42-AF06-CB539A421A88}" destId="{DDAA7E21-901B-9743-B56F-3FA39337EFB2}" srcOrd="0" destOrd="0" presId="urn:microsoft.com/office/officeart/2005/8/layout/radial4"/>
    <dgm:cxn modelId="{5A14B6BE-B9E3-984D-8680-E4E2F10AA7A6}" type="presOf" srcId="{5C9D4B03-1A33-DE4F-8D93-AB9AAAC289D0}" destId="{2EAFD632-0EAA-8B4B-8B04-B8B386F91E88}" srcOrd="0" destOrd="0" presId="urn:microsoft.com/office/officeart/2005/8/layout/radial4"/>
    <dgm:cxn modelId="{1C95F1DF-363F-6643-92D4-1DA2E8E7D2F5}" type="presOf" srcId="{925E94CB-C021-8942-9591-EA7F4444DD6A}" destId="{A1E938C2-A57D-BB46-86D6-8B1A9E0C7452}" srcOrd="0" destOrd="0" presId="urn:microsoft.com/office/officeart/2005/8/layout/radial4"/>
    <dgm:cxn modelId="{234ED682-CC93-5941-AC1E-FDC7E3AAF3CC}" type="presOf" srcId="{8FC80873-7F66-024B-BF21-97A23E7DE608}" destId="{761C8E80-21DF-984C-A064-E79B1B23B484}" srcOrd="0" destOrd="0" presId="urn:microsoft.com/office/officeart/2005/8/layout/radial4"/>
    <dgm:cxn modelId="{1FC8F863-A4FA-7B43-9D5F-F03E7467F8E0}" type="presOf" srcId="{A7CB42CE-1CCE-9843-AE37-97B9BF096F1B}" destId="{ADA760AA-F111-B047-A4D2-FCF1AC5E412E}" srcOrd="0" destOrd="0" presId="urn:microsoft.com/office/officeart/2005/8/layout/radial4"/>
    <dgm:cxn modelId="{B9B90E46-59C4-4940-8399-190D8E146DB3}" srcId="{47B75A8B-B226-0D41-BCB0-09CA5AD390B8}" destId="{4EF203BE-04D4-BF49-BDE4-BEA6197F1346}" srcOrd="1" destOrd="0" parTransId="{E95308AA-41E4-9345-923C-7099C64F5D36}" sibTransId="{501CDD26-FEFE-D043-B810-B444A0BCA63E}"/>
    <dgm:cxn modelId="{C8B44958-46F4-4A4A-AD33-CFCC4DE020B4}" type="presOf" srcId="{D82A1E29-1AFA-9A4B-B859-D1D37D1B41B4}" destId="{1AAE50BA-8B33-264E-973A-8498AA9AB572}" srcOrd="0" destOrd="0" presId="urn:microsoft.com/office/officeart/2005/8/layout/radial4"/>
    <dgm:cxn modelId="{C718C193-37A4-7B4A-8405-A2FBBFFCCC2A}" srcId="{D366BB70-7EDC-7449-BCC2-9165C84FC36C}" destId="{47B75A8B-B226-0D41-BCB0-09CA5AD390B8}" srcOrd="0" destOrd="0" parTransId="{8D0F4EF8-4AD6-AE44-B7BE-63AED4ECE185}" sibTransId="{DA2F5DED-23FB-4B45-9B55-75AC48FAE877}"/>
    <dgm:cxn modelId="{46470753-7371-544C-95A2-9672B7EF2B8F}" type="presOf" srcId="{4EF203BE-04D4-BF49-BDE4-BEA6197F1346}" destId="{1D7D50B8-24CE-3545-A6C7-0FADD5779411}" srcOrd="0" destOrd="0" presId="urn:microsoft.com/office/officeart/2005/8/layout/radial4"/>
    <dgm:cxn modelId="{666E9AEF-0144-F346-BBCD-52FC9685986F}" srcId="{47B75A8B-B226-0D41-BCB0-09CA5AD390B8}" destId="{1BF9F267-77C5-C84C-B736-A93F5B6F5D50}" srcOrd="3" destOrd="0" parTransId="{5C9D4B03-1A33-DE4F-8D93-AB9AAAC289D0}" sibTransId="{A8DBA5D8-FA9B-D345-8F2A-8FA8B173126C}"/>
    <dgm:cxn modelId="{681664E1-CAF4-CD40-805A-537214CBD280}" type="presOf" srcId="{EE81FC40-59A4-5944-925F-D2E2070D3D20}" destId="{94EB8958-7B86-C44A-A698-F7C8E81D799F}" srcOrd="0" destOrd="0" presId="urn:microsoft.com/office/officeart/2005/8/layout/radial4"/>
    <dgm:cxn modelId="{676504C8-F8B0-D744-A87F-5C7F449C2BB5}" srcId="{47B75A8B-B226-0D41-BCB0-09CA5AD390B8}" destId="{40E4FC8B-57A3-AD42-AF06-CB539A421A88}" srcOrd="4" destOrd="0" parTransId="{EE81FC40-59A4-5944-925F-D2E2070D3D20}" sibTransId="{EC6ACD6C-1026-4C42-9D7B-1B9A7CD65EE5}"/>
    <dgm:cxn modelId="{A73385FB-1C3B-4647-8587-031381011BB6}" type="presOf" srcId="{80CBEAA5-18B5-FF46-9ED8-B44D9C06469A}" destId="{CBDF1E8B-70DE-5848-BCEF-A8B2BCE8ED25}" srcOrd="0" destOrd="0" presId="urn:microsoft.com/office/officeart/2005/8/layout/radial4"/>
    <dgm:cxn modelId="{25476793-5170-904F-8F80-AD6809E6272B}" type="presOf" srcId="{47B75A8B-B226-0D41-BCB0-09CA5AD390B8}" destId="{CF7CD2B4-B11E-2841-9491-462F1DA9344F}" srcOrd="0" destOrd="0" presId="urn:microsoft.com/office/officeart/2005/8/layout/radial4"/>
    <dgm:cxn modelId="{ECDCF204-8220-D749-9150-33F914E6CF36}" srcId="{47B75A8B-B226-0D41-BCB0-09CA5AD390B8}" destId="{37BEAAC9-6835-F049-B25E-FDFE41332BDD}" srcOrd="5" destOrd="0" parTransId="{80CBEAA5-18B5-FF46-9ED8-B44D9C06469A}" sibTransId="{7C49E734-CE09-6A46-B4B6-6355929B2455}"/>
    <dgm:cxn modelId="{CC3BD90B-A79D-5C42-94FA-7729EE86D588}" type="presOf" srcId="{A3075354-D6E9-D64A-9BCE-6E2186D3730A}" destId="{D6932057-AC06-EF46-A59C-FC4E70CEFE15}" srcOrd="0" destOrd="0" presId="urn:microsoft.com/office/officeart/2005/8/layout/radial4"/>
    <dgm:cxn modelId="{3A505216-010F-544E-8144-BEE2B6D67B92}" srcId="{47B75A8B-B226-0D41-BCB0-09CA5AD390B8}" destId="{925E94CB-C021-8942-9591-EA7F4444DD6A}" srcOrd="2" destOrd="0" parTransId="{A3075354-D6E9-D64A-9BCE-6E2186D3730A}" sibTransId="{0D0099D6-EBBC-B04F-9826-AE5B5631BD9E}"/>
    <dgm:cxn modelId="{8C3C6958-1243-F545-B712-9D81AAA8F0FF}" type="presOf" srcId="{1BF9F267-77C5-C84C-B736-A93F5B6F5D50}" destId="{16574992-63F6-634C-806E-E8CE27A57CF6}" srcOrd="0" destOrd="0" presId="urn:microsoft.com/office/officeart/2005/8/layout/radial4"/>
    <dgm:cxn modelId="{3D7CF4CD-B596-C541-AB27-C522BF27433B}" srcId="{47B75A8B-B226-0D41-BCB0-09CA5AD390B8}" destId="{FCF4F675-C378-E84B-8D02-92CAB418B83C}" srcOrd="6" destOrd="0" parTransId="{A7CB42CE-1CCE-9843-AE37-97B9BF096F1B}" sibTransId="{93009D12-D60E-3040-8625-84575CB64D4C}"/>
    <dgm:cxn modelId="{8CCDBBAF-81DE-5949-9139-C99A1E107D66}" srcId="{47B75A8B-B226-0D41-BCB0-09CA5AD390B8}" destId="{D82A1E29-1AFA-9A4B-B859-D1D37D1B41B4}" srcOrd="0" destOrd="0" parTransId="{891589A4-AF1C-CF46-B46F-1F59DCF57930}" sibTransId="{ECA3BBEA-F166-B640-A9BC-00625242F108}"/>
    <dgm:cxn modelId="{F2586675-1353-7549-9CF6-FABA77EC561F}" srcId="{47B75A8B-B226-0D41-BCB0-09CA5AD390B8}" destId="{33D4674D-B30F-AE41-8127-BE7B743F6E52}" srcOrd="7" destOrd="0" parTransId="{8FC80873-7F66-024B-BF21-97A23E7DE608}" sibTransId="{0D00DB44-1AAA-8241-856C-277B58DE19E1}"/>
    <dgm:cxn modelId="{9B5B1416-AABC-5A4B-8B80-A999A7746716}" type="presOf" srcId="{FCF4F675-C378-E84B-8D02-92CAB418B83C}" destId="{C40A0A34-671D-FE47-84E2-D95D730309D2}" srcOrd="0" destOrd="0" presId="urn:microsoft.com/office/officeart/2005/8/layout/radial4"/>
    <dgm:cxn modelId="{4D69A33B-8BE7-894D-BBB9-E66BC0CAAD9F}" type="presOf" srcId="{891589A4-AF1C-CF46-B46F-1F59DCF57930}" destId="{4ED32E08-F1E8-3741-A658-504ED079E5F2}" srcOrd="0" destOrd="0" presId="urn:microsoft.com/office/officeart/2005/8/layout/radial4"/>
    <dgm:cxn modelId="{02D2165A-8EE7-7E42-9840-6BE6C2971B2A}" type="presParOf" srcId="{D5A8EB01-66F5-8B43-88C7-C9E97C1C6C66}" destId="{CF7CD2B4-B11E-2841-9491-462F1DA9344F}" srcOrd="0" destOrd="0" presId="urn:microsoft.com/office/officeart/2005/8/layout/radial4"/>
    <dgm:cxn modelId="{A1AF00EA-8CF6-AC42-B3FE-70EFD643A1AD}" type="presParOf" srcId="{D5A8EB01-66F5-8B43-88C7-C9E97C1C6C66}" destId="{4ED32E08-F1E8-3741-A658-504ED079E5F2}" srcOrd="1" destOrd="0" presId="urn:microsoft.com/office/officeart/2005/8/layout/radial4"/>
    <dgm:cxn modelId="{8DE98445-C299-4C49-A491-852407D6B9A2}" type="presParOf" srcId="{D5A8EB01-66F5-8B43-88C7-C9E97C1C6C66}" destId="{1AAE50BA-8B33-264E-973A-8498AA9AB572}" srcOrd="2" destOrd="0" presId="urn:microsoft.com/office/officeart/2005/8/layout/radial4"/>
    <dgm:cxn modelId="{D727FDD0-B45C-8646-9B13-D7079877EBC1}" type="presParOf" srcId="{D5A8EB01-66F5-8B43-88C7-C9E97C1C6C66}" destId="{CB3E9D69-9DDB-FC49-8E0F-333BC957855F}" srcOrd="3" destOrd="0" presId="urn:microsoft.com/office/officeart/2005/8/layout/radial4"/>
    <dgm:cxn modelId="{EBCE6061-9229-DD4C-9F04-7CB2F5934997}" type="presParOf" srcId="{D5A8EB01-66F5-8B43-88C7-C9E97C1C6C66}" destId="{1D7D50B8-24CE-3545-A6C7-0FADD5779411}" srcOrd="4" destOrd="0" presId="urn:microsoft.com/office/officeart/2005/8/layout/radial4"/>
    <dgm:cxn modelId="{A00BDA72-49DF-2548-84E9-5C3146C7772B}" type="presParOf" srcId="{D5A8EB01-66F5-8B43-88C7-C9E97C1C6C66}" destId="{D6932057-AC06-EF46-A59C-FC4E70CEFE15}" srcOrd="5" destOrd="0" presId="urn:microsoft.com/office/officeart/2005/8/layout/radial4"/>
    <dgm:cxn modelId="{60EFEBFF-268D-4B4B-AEE8-7C1F64DDA329}" type="presParOf" srcId="{D5A8EB01-66F5-8B43-88C7-C9E97C1C6C66}" destId="{A1E938C2-A57D-BB46-86D6-8B1A9E0C7452}" srcOrd="6" destOrd="0" presId="urn:microsoft.com/office/officeart/2005/8/layout/radial4"/>
    <dgm:cxn modelId="{ED9A0205-0794-1D4A-93DA-8A8EEF5CEDA8}" type="presParOf" srcId="{D5A8EB01-66F5-8B43-88C7-C9E97C1C6C66}" destId="{2EAFD632-0EAA-8B4B-8B04-B8B386F91E88}" srcOrd="7" destOrd="0" presId="urn:microsoft.com/office/officeart/2005/8/layout/radial4"/>
    <dgm:cxn modelId="{D469317C-7F9C-F641-A185-D1FA845C7C08}" type="presParOf" srcId="{D5A8EB01-66F5-8B43-88C7-C9E97C1C6C66}" destId="{16574992-63F6-634C-806E-E8CE27A57CF6}" srcOrd="8" destOrd="0" presId="urn:microsoft.com/office/officeart/2005/8/layout/radial4"/>
    <dgm:cxn modelId="{96BA93AF-74D0-6742-A64E-60985D7A79D8}" type="presParOf" srcId="{D5A8EB01-66F5-8B43-88C7-C9E97C1C6C66}" destId="{94EB8958-7B86-C44A-A698-F7C8E81D799F}" srcOrd="9" destOrd="0" presId="urn:microsoft.com/office/officeart/2005/8/layout/radial4"/>
    <dgm:cxn modelId="{2EAB6655-4183-CD40-8EF9-3A0B2629D64F}" type="presParOf" srcId="{D5A8EB01-66F5-8B43-88C7-C9E97C1C6C66}" destId="{DDAA7E21-901B-9743-B56F-3FA39337EFB2}" srcOrd="10" destOrd="0" presId="urn:microsoft.com/office/officeart/2005/8/layout/radial4"/>
    <dgm:cxn modelId="{5320396D-C38F-714A-8F68-A0810140A6E4}" type="presParOf" srcId="{D5A8EB01-66F5-8B43-88C7-C9E97C1C6C66}" destId="{CBDF1E8B-70DE-5848-BCEF-A8B2BCE8ED25}" srcOrd="11" destOrd="0" presId="urn:microsoft.com/office/officeart/2005/8/layout/radial4"/>
    <dgm:cxn modelId="{EB74382E-941B-974E-BE1F-799CFBCCCD5A}" type="presParOf" srcId="{D5A8EB01-66F5-8B43-88C7-C9E97C1C6C66}" destId="{922C3420-2CF7-BC4E-90ED-83C50EBFEA73}" srcOrd="12" destOrd="0" presId="urn:microsoft.com/office/officeart/2005/8/layout/radial4"/>
    <dgm:cxn modelId="{EC17DF63-327D-E243-A523-A8C75DAF5DCC}" type="presParOf" srcId="{D5A8EB01-66F5-8B43-88C7-C9E97C1C6C66}" destId="{ADA760AA-F111-B047-A4D2-FCF1AC5E412E}" srcOrd="13" destOrd="0" presId="urn:microsoft.com/office/officeart/2005/8/layout/radial4"/>
    <dgm:cxn modelId="{A1AF7E46-2400-F246-87A1-3828E8112616}" type="presParOf" srcId="{D5A8EB01-66F5-8B43-88C7-C9E97C1C6C66}" destId="{C40A0A34-671D-FE47-84E2-D95D730309D2}" srcOrd="14" destOrd="0" presId="urn:microsoft.com/office/officeart/2005/8/layout/radial4"/>
    <dgm:cxn modelId="{3C87E4AD-169D-1B4E-8533-947135D9B77F}" type="presParOf" srcId="{D5A8EB01-66F5-8B43-88C7-C9E97C1C6C66}" destId="{761C8E80-21DF-984C-A064-E79B1B23B484}" srcOrd="15" destOrd="0" presId="urn:microsoft.com/office/officeart/2005/8/layout/radial4"/>
    <dgm:cxn modelId="{AC4C7ECE-C49A-994C-B64C-648FC00F1B25}" type="presParOf" srcId="{D5A8EB01-66F5-8B43-88C7-C9E97C1C6C66}" destId="{35ECA646-2A8E-604D-B641-49D96DD8C872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D2B4-B11E-2841-9491-462F1DA9344F}">
      <dsp:nvSpPr>
        <dsp:cNvPr id="0" name=""/>
        <dsp:cNvSpPr/>
      </dsp:nvSpPr>
      <dsp:spPr>
        <a:xfrm>
          <a:off x="2638596" y="1969836"/>
          <a:ext cx="3147668" cy="314766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Check-in</a:t>
          </a:r>
          <a:endParaRPr lang="en-US" sz="5300" kern="1200" dirty="0"/>
        </a:p>
      </dsp:txBody>
      <dsp:txXfrm>
        <a:off x="3099561" y="2430801"/>
        <a:ext cx="2225738" cy="2225738"/>
      </dsp:txXfrm>
    </dsp:sp>
    <dsp:sp modelId="{4ED32E08-F1E8-3741-A658-504ED079E5F2}">
      <dsp:nvSpPr>
        <dsp:cNvPr id="0" name=""/>
        <dsp:cNvSpPr/>
      </dsp:nvSpPr>
      <dsp:spPr>
        <a:xfrm rot="10800000">
          <a:off x="756887" y="3285366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E50BA-8B33-264E-973A-8498AA9AB572}">
      <dsp:nvSpPr>
        <dsp:cNvPr id="0" name=""/>
        <dsp:cNvSpPr/>
      </dsp:nvSpPr>
      <dsp:spPr>
        <a:xfrm>
          <a:off x="122455" y="3036125"/>
          <a:ext cx="1268863" cy="101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GOCDB</a:t>
          </a:r>
          <a:endParaRPr lang="en-US" sz="1600" kern="1200" dirty="0"/>
        </a:p>
      </dsp:txBody>
      <dsp:txXfrm>
        <a:off x="152186" y="3065856"/>
        <a:ext cx="1209401" cy="955628"/>
      </dsp:txXfrm>
    </dsp:sp>
    <dsp:sp modelId="{CB3E9D69-9DDB-FC49-8E0F-333BC957855F}">
      <dsp:nvSpPr>
        <dsp:cNvPr id="0" name=""/>
        <dsp:cNvSpPr/>
      </dsp:nvSpPr>
      <dsp:spPr>
        <a:xfrm rot="12342857">
          <a:off x="1011044" y="2171831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D50B8-24CE-3545-A6C7-0FADD5779411}">
      <dsp:nvSpPr>
        <dsp:cNvPr id="0" name=""/>
        <dsp:cNvSpPr/>
      </dsp:nvSpPr>
      <dsp:spPr>
        <a:xfrm>
          <a:off x="464662" y="1536821"/>
          <a:ext cx="1268863" cy="101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VOMS</a:t>
          </a:r>
          <a:endParaRPr lang="en-US" sz="1600" kern="1200" dirty="0"/>
        </a:p>
      </dsp:txBody>
      <dsp:txXfrm>
        <a:off x="494393" y="1566552"/>
        <a:ext cx="1209401" cy="955628"/>
      </dsp:txXfrm>
    </dsp:sp>
    <dsp:sp modelId="{D6932057-AC06-EF46-A59C-FC4E70CEFE15}">
      <dsp:nvSpPr>
        <dsp:cNvPr id="0" name=""/>
        <dsp:cNvSpPr/>
      </dsp:nvSpPr>
      <dsp:spPr>
        <a:xfrm rot="13885714">
          <a:off x="1723176" y="1278846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E938C2-A57D-BB46-86D6-8B1A9E0C7452}">
      <dsp:nvSpPr>
        <dsp:cNvPr id="0" name=""/>
        <dsp:cNvSpPr/>
      </dsp:nvSpPr>
      <dsp:spPr>
        <a:xfrm>
          <a:off x="1423503" y="334472"/>
          <a:ext cx="1268863" cy="1015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COmanage</a:t>
          </a:r>
          <a:endParaRPr lang="en-US" sz="1600" kern="1200" dirty="0"/>
        </a:p>
      </dsp:txBody>
      <dsp:txXfrm>
        <a:off x="1453234" y="364203"/>
        <a:ext cx="1209401" cy="955628"/>
      </dsp:txXfrm>
    </dsp:sp>
    <dsp:sp modelId="{2EAFD632-0EAA-8B4B-8B04-B8B386F91E88}">
      <dsp:nvSpPr>
        <dsp:cNvPr id="0" name=""/>
        <dsp:cNvSpPr/>
      </dsp:nvSpPr>
      <dsp:spPr>
        <a:xfrm rot="15428571">
          <a:off x="2752237" y="783276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74992-63F6-634C-806E-E8CE27A57CF6}">
      <dsp:nvSpPr>
        <dsp:cNvPr id="0" name=""/>
        <dsp:cNvSpPr/>
      </dsp:nvSpPr>
      <dsp:spPr>
        <a:xfrm>
          <a:off x="2809068" y="-332780"/>
          <a:ext cx="1268863" cy="10150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Perun</a:t>
          </a:r>
          <a:endParaRPr lang="en-US" sz="1600" kern="1200" dirty="0"/>
        </a:p>
      </dsp:txBody>
      <dsp:txXfrm>
        <a:off x="2838799" y="-303049"/>
        <a:ext cx="1209401" cy="955628"/>
      </dsp:txXfrm>
    </dsp:sp>
    <dsp:sp modelId="{94EB8958-7B86-C44A-A698-F7C8E81D799F}">
      <dsp:nvSpPr>
        <dsp:cNvPr id="0" name=""/>
        <dsp:cNvSpPr/>
      </dsp:nvSpPr>
      <dsp:spPr>
        <a:xfrm rot="16971429">
          <a:off x="3894409" y="783276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A7E21-901B-9743-B56F-3FA39337EFB2}">
      <dsp:nvSpPr>
        <dsp:cNvPr id="0" name=""/>
        <dsp:cNvSpPr/>
      </dsp:nvSpPr>
      <dsp:spPr>
        <a:xfrm>
          <a:off x="4346930" y="-332780"/>
          <a:ext cx="1268863" cy="101509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SAML </a:t>
          </a:r>
          <a:r>
            <a:rPr lang="en-US" sz="1600" kern="1200" dirty="0" err="1" smtClean="0"/>
            <a:t>IdP</a:t>
          </a:r>
          <a:endParaRPr lang="en-US" sz="1600" kern="1200" dirty="0"/>
        </a:p>
      </dsp:txBody>
      <dsp:txXfrm>
        <a:off x="4376661" y="-303049"/>
        <a:ext cx="1209401" cy="955628"/>
      </dsp:txXfrm>
    </dsp:sp>
    <dsp:sp modelId="{CBDF1E8B-70DE-5848-BCEF-A8B2BCE8ED25}">
      <dsp:nvSpPr>
        <dsp:cNvPr id="0" name=""/>
        <dsp:cNvSpPr/>
      </dsp:nvSpPr>
      <dsp:spPr>
        <a:xfrm rot="18514286">
          <a:off x="4923470" y="1278846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2C3420-2CF7-BC4E-90ED-83C50EBFEA73}">
      <dsp:nvSpPr>
        <dsp:cNvPr id="0" name=""/>
        <dsp:cNvSpPr/>
      </dsp:nvSpPr>
      <dsp:spPr>
        <a:xfrm>
          <a:off x="5732495" y="334472"/>
          <a:ext cx="1268863" cy="101509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OpenID Connect IdP</a:t>
          </a:r>
          <a:endParaRPr lang="en-US" sz="1600" kern="1200" dirty="0"/>
        </a:p>
      </dsp:txBody>
      <dsp:txXfrm>
        <a:off x="5762226" y="364203"/>
        <a:ext cx="1209401" cy="955628"/>
      </dsp:txXfrm>
    </dsp:sp>
    <dsp:sp modelId="{ADA760AA-F111-B047-A4D2-FCF1AC5E412E}">
      <dsp:nvSpPr>
        <dsp:cNvPr id="0" name=""/>
        <dsp:cNvSpPr/>
      </dsp:nvSpPr>
      <dsp:spPr>
        <a:xfrm rot="20057143">
          <a:off x="5635602" y="2171831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0A0A34-671D-FE47-84E2-D95D730309D2}">
      <dsp:nvSpPr>
        <dsp:cNvPr id="0" name=""/>
        <dsp:cNvSpPr/>
      </dsp:nvSpPr>
      <dsp:spPr>
        <a:xfrm>
          <a:off x="6691336" y="1536821"/>
          <a:ext cx="1268863" cy="101509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e/R-Infra AAI proxy        (e.g. ELIXIR)</a:t>
          </a:r>
          <a:endParaRPr lang="en-US" sz="1600" kern="1200" dirty="0"/>
        </a:p>
      </dsp:txBody>
      <dsp:txXfrm>
        <a:off x="6721067" y="1566552"/>
        <a:ext cx="1209401" cy="955628"/>
      </dsp:txXfrm>
    </dsp:sp>
    <dsp:sp modelId="{761C8E80-21DF-984C-A064-E79B1B23B484}">
      <dsp:nvSpPr>
        <dsp:cNvPr id="0" name=""/>
        <dsp:cNvSpPr/>
      </dsp:nvSpPr>
      <dsp:spPr>
        <a:xfrm>
          <a:off x="5889759" y="3285366"/>
          <a:ext cx="1778215" cy="5166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CA646-2A8E-604D-B641-49D96DD8C872}">
      <dsp:nvSpPr>
        <dsp:cNvPr id="0" name=""/>
        <dsp:cNvSpPr/>
      </dsp:nvSpPr>
      <dsp:spPr>
        <a:xfrm>
          <a:off x="7033543" y="3036125"/>
          <a:ext cx="1268863" cy="1015090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External VO Management (e.g. Unity IDM)</a:t>
          </a:r>
          <a:endParaRPr lang="en-US" sz="1600" kern="1200" dirty="0"/>
        </a:p>
      </dsp:txBody>
      <dsp:txXfrm>
        <a:off x="7063274" y="3065856"/>
        <a:ext cx="1209401" cy="95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10-10-17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009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dirty="0" smtClean="0"/>
              <a:t>Exploitation: the use of results in </a:t>
            </a:r>
          </a:p>
          <a:p>
            <a:pPr marL="0" indent="0">
              <a:buNone/>
            </a:pPr>
            <a:r>
              <a:rPr lang="en-GB" sz="1200" dirty="0" smtClean="0"/>
              <a:t>-Developing/creating/marketing product/services/processes</a:t>
            </a:r>
          </a:p>
          <a:p>
            <a:pPr marL="0" indent="0">
              <a:buNone/>
            </a:pPr>
            <a:r>
              <a:rPr lang="en-GB" sz="1200" dirty="0" smtClean="0"/>
              <a:t>-Internal use within the EGI federation or commercial</a:t>
            </a:r>
          </a:p>
          <a:p>
            <a:pPr marL="0" indent="0">
              <a:buNone/>
            </a:pPr>
            <a:r>
              <a:rPr lang="en-GB" sz="1200" dirty="0" smtClean="0"/>
              <a:t>-Further activities other than project</a:t>
            </a:r>
          </a:p>
          <a:p>
            <a:pPr marL="0" indent="0">
              <a:buNone/>
            </a:pPr>
            <a:r>
              <a:rPr lang="en-GB" sz="1200" dirty="0" smtClean="0"/>
              <a:t>-Standardisation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77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Comanage</a:t>
            </a:r>
            <a:r>
              <a:rPr lang="en-US" dirty="0" smtClean="0"/>
              <a:t>, </a:t>
            </a:r>
            <a:r>
              <a:rPr lang="en-US" dirty="0" err="1" smtClean="0"/>
              <a:t>Perun</a:t>
            </a:r>
            <a:r>
              <a:rPr lang="en-US" dirty="0" smtClean="0"/>
              <a:t>: attribute authorities, group management services</a:t>
            </a:r>
          </a:p>
          <a:p>
            <a:r>
              <a:rPr lang="en-US" dirty="0" smtClean="0"/>
              <a:t>e/R-infra: e-infrastructure, research-infrastructure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46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120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err="1" smtClean="0"/>
              <a:t>CheckIN</a:t>
            </a:r>
            <a:r>
              <a:rPr lang="en-US" baseline="0" dirty="0" smtClean="0"/>
              <a:t> will implement the Level of Assurance profiles as defined in the AARC project, as soon as they are final (there may be another presentation that talks about LOA)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Assam, (NOT SUPPORTED YET - open question whether we want it) can be used to specify a profile for the IDPs that do not have any Assurance feature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DOGWOOD is what is required to access </a:t>
            </a:r>
            <a:r>
              <a:rPr lang="en-US" baseline="0" dirty="0" err="1" smtClean="0"/>
              <a:t>Rcauth</a:t>
            </a:r>
            <a:r>
              <a:rPr lang="en-US" baseline="0" dirty="0" smtClean="0"/>
              <a:t> online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BIRCH is similar to X.509 IGTF certificates.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Darjeeling is higher LOA since it adds multi-factor</a:t>
            </a:r>
          </a:p>
          <a:p>
            <a:pPr lvl="0" rtl="0">
              <a:spcBef>
                <a:spcPts val="0"/>
              </a:spcBef>
              <a:buNone/>
            </a:pPr>
            <a:endParaRPr lang="en-US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baseline="0" dirty="0" smtClean="0"/>
              <a:t>If questions arise: Some of these profiles are very similar to the LOA REFEDS profiles, with some differences. They will be presented to REFEDS but EGI hopes for a quick adoption of these profiles (REFEDS may adopt them, but it would take time).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1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ELIXIR use case: ELIXIR has a full-fledged AAI solution, and it talks directly to </a:t>
            </a:r>
            <a:r>
              <a:rPr lang="en-US" dirty="0" err="1" smtClean="0"/>
              <a:t>checkin</a:t>
            </a:r>
            <a:r>
              <a:rPr lang="en-US" dirty="0" smtClean="0"/>
              <a:t>, in this way for the users there are no visible changes in the authentication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643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established community may</a:t>
            </a:r>
            <a:r>
              <a:rPr lang="en-US" baseline="0" dirty="0" smtClean="0"/>
              <a:t> already have group management solutions, and may want to use it for authorization. </a:t>
            </a:r>
            <a:r>
              <a:rPr lang="en-US" baseline="0" dirty="0" err="1" smtClean="0"/>
              <a:t>CheckIN</a:t>
            </a:r>
            <a:r>
              <a:rPr lang="en-US" baseline="0" dirty="0" smtClean="0"/>
              <a:t> can aggregate these authorization information with the authentication information coming from the </a:t>
            </a:r>
            <a:r>
              <a:rPr lang="en-US" baseline="0" dirty="0" err="1" smtClean="0"/>
              <a:t>IdPs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00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option basically offers a full AAI solution as-a-service for the community (not only to access EGI services, but potentially any service relevant for the community).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06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43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Innovation level</a:t>
            </a:r>
          </a:p>
          <a:p>
            <a:r>
              <a:rPr lang="en-GB" dirty="0" smtClean="0"/>
              <a:t>Describe which are the main benefits derived by using this result, who is using today and who is expected to use it in the next three years</a:t>
            </a:r>
          </a:p>
          <a:p>
            <a:endParaRPr lang="en-GB" dirty="0" smtClean="0"/>
          </a:p>
          <a:p>
            <a:r>
              <a:rPr lang="en-GB" dirty="0" smtClean="0"/>
              <a:t>Innovation Capacity</a:t>
            </a:r>
          </a:p>
          <a:p>
            <a:r>
              <a:rPr lang="en-GB" dirty="0" smtClean="0"/>
              <a:t>Describe briefly how the result can be used </a:t>
            </a:r>
          </a:p>
          <a:p>
            <a:r>
              <a:rPr lang="en-GB" dirty="0" smtClean="0"/>
              <a:t>-in other areas beyond the project objective</a:t>
            </a:r>
          </a:p>
          <a:p>
            <a:r>
              <a:rPr lang="en-GB" dirty="0" smtClean="0"/>
              <a:t>-for bringing benefits to others parties </a:t>
            </a:r>
          </a:p>
          <a:p>
            <a:r>
              <a:rPr lang="en-GB" dirty="0" smtClean="0"/>
              <a:t>within the next 3 years</a:t>
            </a:r>
          </a:p>
          <a:p>
            <a:endParaRPr lang="en-GB" dirty="0" smtClean="0"/>
          </a:p>
          <a:p>
            <a:r>
              <a:rPr lang="en-GB" dirty="0" smtClean="0"/>
              <a:t>The most significant uptake of the </a:t>
            </a:r>
            <a:r>
              <a:rPr lang="en-GB" dirty="0" err="1" smtClean="0"/>
              <a:t>CheckIn</a:t>
            </a:r>
            <a:r>
              <a:rPr lang="en-GB" dirty="0" smtClean="0"/>
              <a:t> service was reached with the ELIXIR Research Infrastructure. In the achieved setup ELIXIR users can interact with EGI services using ELIXIR IDs. The </a:t>
            </a:r>
            <a:r>
              <a:rPr lang="en-GB" dirty="0" err="1" smtClean="0"/>
              <a:t>CheckIn</a:t>
            </a:r>
            <a:r>
              <a:rPr lang="en-GB" dirty="0" smtClean="0"/>
              <a:t> service acts as a proxy that connects the ELIXIR Identity Provider to the EGI services that are relevant for the ELIXIR community (Cloud, Configurations database, Applications Database).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86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Innovation level</a:t>
            </a:r>
          </a:p>
          <a:p>
            <a:r>
              <a:rPr lang="en-GB" dirty="0" smtClean="0"/>
              <a:t>Describe which are the main benefits derived by using this result, who is using today and who is expected to use it in the next three years</a:t>
            </a:r>
          </a:p>
          <a:p>
            <a:endParaRPr lang="en-GB" dirty="0" smtClean="0"/>
          </a:p>
          <a:p>
            <a:r>
              <a:rPr lang="en-GB" dirty="0" smtClean="0"/>
              <a:t>Innovation Capacity</a:t>
            </a:r>
          </a:p>
          <a:p>
            <a:r>
              <a:rPr lang="en-GB" dirty="0" smtClean="0"/>
              <a:t>Describe briefly how the result can be used </a:t>
            </a:r>
          </a:p>
          <a:p>
            <a:r>
              <a:rPr lang="en-GB" dirty="0" smtClean="0"/>
              <a:t>-in other areas beyond the project objective</a:t>
            </a:r>
          </a:p>
          <a:p>
            <a:r>
              <a:rPr lang="en-GB" dirty="0" smtClean="0"/>
              <a:t>-for bringing benefits to others parties </a:t>
            </a:r>
          </a:p>
          <a:p>
            <a:r>
              <a:rPr lang="en-GB" dirty="0" smtClean="0"/>
              <a:t>within the next 3 years</a:t>
            </a:r>
          </a:p>
          <a:p>
            <a:endParaRPr lang="en-GB" dirty="0" smtClean="0"/>
          </a:p>
          <a:p>
            <a:r>
              <a:rPr lang="en-GB" dirty="0" smtClean="0"/>
              <a:t>The most significant uptake of the </a:t>
            </a:r>
            <a:r>
              <a:rPr lang="en-GB" dirty="0" err="1" smtClean="0"/>
              <a:t>CheckIn</a:t>
            </a:r>
            <a:r>
              <a:rPr lang="en-GB" dirty="0" smtClean="0"/>
              <a:t> service was reached with the ELIXIR Research Infrastructure. In the achieved setup ELIXIR users can interact with EGI services using ELIXIR IDs. The </a:t>
            </a:r>
            <a:r>
              <a:rPr lang="en-GB" dirty="0" err="1" smtClean="0"/>
              <a:t>CheckIn</a:t>
            </a:r>
            <a:r>
              <a:rPr lang="en-GB" dirty="0" smtClean="0"/>
              <a:t> service acts as a proxy that connects the ELIXIR Identity Provider to the EGI services that are relevant for the ELIXIR community (Cloud, Configurations database, Applications Database).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901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GB" sz="1200" b="1" i="1" dirty="0" smtClean="0"/>
              <a:t>Relevance to Work Programme and societal Challenges</a:t>
            </a:r>
          </a:p>
          <a:p>
            <a:pPr marL="57150" indent="0">
              <a:buNone/>
            </a:pPr>
            <a:r>
              <a:rPr lang="en-GB" sz="1200" i="1" dirty="0" smtClean="0"/>
              <a:t>Briefly describe how the result satisfies the expected impacts of the project and/or other relevant </a:t>
            </a:r>
            <a:r>
              <a:rPr lang="en-GB" sz="1200" i="1" dirty="0" err="1" smtClean="0"/>
              <a:t>econmic</a:t>
            </a:r>
            <a:r>
              <a:rPr lang="en-GB" sz="1200" i="1" dirty="0" smtClean="0"/>
              <a:t> or societal impacts, as:</a:t>
            </a:r>
          </a:p>
          <a:p>
            <a:pPr marL="57150" indent="0">
              <a:buNone/>
            </a:pPr>
            <a:r>
              <a:rPr lang="en-GB" sz="1200" i="1" dirty="0" smtClean="0"/>
              <a:t>• Strengthening the competitiveness and growth of companies by</a:t>
            </a:r>
          </a:p>
          <a:p>
            <a:pPr marL="57150" indent="0">
              <a:buNone/>
            </a:pPr>
            <a:r>
              <a:rPr lang="en-GB" sz="1200" i="1" dirty="0" smtClean="0"/>
              <a:t>developing innovations meeting the needs of European and</a:t>
            </a:r>
          </a:p>
          <a:p>
            <a:pPr marL="57150" indent="0">
              <a:buNone/>
            </a:pPr>
            <a:r>
              <a:rPr lang="en-GB" sz="1200" i="1" dirty="0" smtClean="0"/>
              <a:t>global markets; and, where relevant, by delivering such</a:t>
            </a:r>
          </a:p>
          <a:p>
            <a:pPr marL="57150" indent="0">
              <a:buNone/>
            </a:pPr>
            <a:r>
              <a:rPr lang="en-GB" sz="1200" i="1" dirty="0" smtClean="0"/>
              <a:t>innovations to the markets</a:t>
            </a:r>
          </a:p>
          <a:p>
            <a:pPr marL="57150" indent="0">
              <a:buNone/>
            </a:pPr>
            <a:r>
              <a:rPr lang="en-GB" sz="1200" i="1" dirty="0" smtClean="0"/>
              <a:t>• Any other environmental and socially important impacts</a:t>
            </a:r>
          </a:p>
          <a:p>
            <a:pPr marL="57150" indent="0">
              <a:buNone/>
            </a:pPr>
            <a:r>
              <a:rPr lang="en-GB" sz="1200" b="1" i="1" dirty="0" smtClean="0"/>
              <a:t>Relevance of Result for Policy domain of EOSC</a:t>
            </a:r>
          </a:p>
          <a:p>
            <a:pPr marL="57150" indent="0">
              <a:buNone/>
            </a:pPr>
            <a:r>
              <a:rPr lang="en-GB" sz="1200" i="1" dirty="0" smtClean="0"/>
              <a:t>The extent of the benefits derived from the</a:t>
            </a:r>
          </a:p>
          <a:p>
            <a:pPr marL="57150" indent="0">
              <a:buNone/>
            </a:pPr>
            <a:r>
              <a:rPr lang="en-GB" sz="1200" i="1" dirty="0" smtClean="0"/>
              <a:t>project result for EOSC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29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FIM4R, 19 September 2017, Montreal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02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EGI Check-in KERs: benefits, ownership, dissemination and exploitation</a:t>
            </a: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23/10/2017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wp-content/uploads/2017/09/Check-in.pdf" TargetMode="External"/><Relationship Id="rId4" Type="http://schemas.openxmlformats.org/officeDocument/2006/relationships/hyperlink" Target="https://www.egi.eu/about/newsletters/egi-services-for-open-science/" TargetMode="External"/><Relationship Id="rId5" Type="http://schemas.openxmlformats.org/officeDocument/2006/relationships/hyperlink" Target="https://indico.astron.nl/conferenceDisplay.py?confId=47" TargetMode="External"/><Relationship Id="rId6" Type="http://schemas.openxmlformats.org/officeDocument/2006/relationships/hyperlink" Target="https://indico.cern.ch/event/605369/" TargetMode="External"/><Relationship Id="rId7" Type="http://schemas.openxmlformats.org/officeDocument/2006/relationships/hyperlink" Target="https://indico.egi.eu/indico/event/3453/" TargetMode="External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egi.eu/internal-services/checki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"/><Relationship Id="rId5" Type="http://schemas.openxmlformats.org/officeDocument/2006/relationships/image" Target="../media/image13.t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3200"/>
            <a:ext cx="5689178" cy="86592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Authentication and Authorisation Infrastructure, GRNET</a:t>
            </a:r>
          </a:p>
          <a:p>
            <a:r>
              <a:rPr lang="en-GB" dirty="0" smtClean="0"/>
              <a:t>JRA1.1 Task Leader, EGI-Engage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Check-in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Nicolas </a:t>
            </a:r>
            <a:r>
              <a:rPr lang="en-GB"/>
              <a:t>Liampotis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17516650">
            <a:off x="3064457" y="1964543"/>
            <a:ext cx="3347864" cy="2736304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service providers: AAI as a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93305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EGI Infrastructure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6516216" y="764704"/>
            <a:ext cx="1728192" cy="10081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eduGAIN</a:t>
            </a:r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5148065" y="836713"/>
            <a:ext cx="1368152" cy="10081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 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Check-in </a:t>
            </a:r>
            <a:r>
              <a:rPr lang="en-US" dirty="0"/>
              <a:t>as an authentication </a:t>
            </a:r>
            <a:r>
              <a:rPr lang="en-US" dirty="0" smtClean="0"/>
              <a:t>proxy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Enable login from </a:t>
            </a:r>
            <a:r>
              <a:rPr lang="en-US" dirty="0"/>
              <a:t>institutional </a:t>
            </a:r>
            <a:r>
              <a:rPr lang="en-US" dirty="0" err="1"/>
              <a:t>IdPs</a:t>
            </a:r>
            <a:r>
              <a:rPr lang="en-US" dirty="0"/>
              <a:t> in </a:t>
            </a:r>
            <a:r>
              <a:rPr lang="en-US" dirty="0" err="1"/>
              <a:t>eduGAIN</a:t>
            </a:r>
            <a:r>
              <a:rPr lang="en-US" dirty="0"/>
              <a:t> and social </a:t>
            </a:r>
            <a:r>
              <a:rPr lang="en-US" dirty="0" smtClean="0"/>
              <a:t>media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Minimal overhead for the service development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All the other Check-in features are available for the SP: account linking, attribute aggregation, ..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r>
              <a:rPr lang="en-US" dirty="0" smtClean="0"/>
              <a:t>Prerequisites: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Service provider must accept EGI policies on data protection </a:t>
            </a:r>
            <a:br>
              <a:rPr lang="en-US" dirty="0" smtClean="0"/>
            </a:br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6876256" y="1484784"/>
            <a:ext cx="2088232" cy="100811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Institutional</a:t>
            </a:r>
            <a:br>
              <a:rPr lang="en-US" dirty="0" smtClean="0"/>
            </a:br>
            <a:r>
              <a:rPr lang="en-US" dirty="0" smtClean="0"/>
              <a:t>IdPs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60232" y="4653136"/>
            <a:ext cx="2232248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6422504" y="2491823"/>
            <a:ext cx="1497868" cy="89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65304" y="1628800"/>
            <a:ext cx="83894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1"/>
          </p:cNvCxnSpPr>
          <p:nvPr/>
        </p:nvCxnSpPr>
        <p:spPr>
          <a:xfrm>
            <a:off x="5832141" y="1843752"/>
            <a:ext cx="133163" cy="1081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2" idx="0"/>
          </p:cNvCxnSpPr>
          <p:nvPr/>
        </p:nvCxnSpPr>
        <p:spPr>
          <a:xfrm>
            <a:off x="5965304" y="3839344"/>
            <a:ext cx="1811052" cy="813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Shape 143"/>
          <p:cNvGrpSpPr/>
          <p:nvPr/>
        </p:nvGrpSpPr>
        <p:grpSpPr>
          <a:xfrm>
            <a:off x="5364088" y="2924944"/>
            <a:ext cx="1072159" cy="1152127"/>
            <a:chOff x="-739799" y="2914873"/>
            <a:chExt cx="1292700" cy="1458300"/>
          </a:xfrm>
        </p:grpSpPr>
        <p:sp>
          <p:nvSpPr>
            <p:cNvPr id="23" name="Shape 144"/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</a:t>
              </a:r>
              <a:r>
                <a:rPr lang="en-US" sz="11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CheckIn</a:t>
              </a:r>
              <a:endPara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Shape 145" descr="4361018b05117b92dc1a71d9622efbbf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518037" y="2988223"/>
              <a:ext cx="849300" cy="8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108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Analysis of result’s impact</a:t>
            </a:r>
          </a:p>
        </p:txBody>
      </p:sp>
    </p:spTree>
    <p:extLst>
      <p:ext uri="{BB962C8B-B14F-4D97-AF65-F5344CB8AC3E}">
        <p14:creationId xmlns:p14="http://schemas.microsoft.com/office/powerpoint/2010/main" val="39219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73956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/>
              <a:t>Innovation level and </a:t>
            </a:r>
            <a:r>
              <a:rPr lang="en-GB" dirty="0" smtClean="0"/>
              <a:t>capacity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5111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Innovation </a:t>
            </a:r>
            <a:r>
              <a:rPr lang="en-GB" b="1" dirty="0"/>
              <a:t>level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Main </a:t>
            </a:r>
            <a:r>
              <a:rPr lang="en-GB" sz="2000" dirty="0" smtClean="0">
                <a:solidFill>
                  <a:schemeClr val="accent1"/>
                </a:solidFill>
              </a:rPr>
              <a:t>benefits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US" sz="1600" dirty="0">
                <a:latin typeface="Calibri" charset="0"/>
              </a:rPr>
              <a:t>Only one account needed </a:t>
            </a:r>
            <a:r>
              <a:rPr lang="en-US" sz="1600" dirty="0" smtClean="0">
                <a:latin typeface="Calibri" charset="0"/>
              </a:rPr>
              <a:t>for </a:t>
            </a:r>
            <a:r>
              <a:rPr lang="en-US" sz="1600" dirty="0" smtClean="0">
                <a:latin typeface="Calibri" charset="0"/>
              </a:rPr>
              <a:t>federated access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multiple heterogeneous service providers </a:t>
            </a:r>
            <a:endParaRPr lang="en-US" sz="1600" dirty="0" smtClean="0">
              <a:latin typeface="Calibri" charset="0"/>
            </a:endParaRPr>
          </a:p>
          <a:p>
            <a:pPr lvl="1"/>
            <a:r>
              <a:rPr lang="en-US" sz="1600" dirty="0" smtClean="0">
                <a:latin typeface="Calibri" charset="0"/>
              </a:rPr>
              <a:t>Identity linking enables access to EGI </a:t>
            </a:r>
            <a:r>
              <a:rPr lang="en-US" sz="1600" dirty="0">
                <a:latin typeface="Calibri" charset="0"/>
              </a:rPr>
              <a:t>resources </a:t>
            </a:r>
            <a:r>
              <a:rPr lang="en-US" sz="1600" dirty="0" smtClean="0">
                <a:latin typeface="Calibri" charset="0"/>
              </a:rPr>
              <a:t>using different login credentials (institutional/social)</a:t>
            </a:r>
          </a:p>
          <a:p>
            <a:pPr lvl="1"/>
            <a:r>
              <a:rPr lang="en-US" sz="1600" dirty="0" smtClean="0">
                <a:latin typeface="Calibri" charset="0"/>
              </a:rPr>
              <a:t>Aggregation and </a:t>
            </a:r>
            <a:r>
              <a:rPr lang="en-US" sz="1600" dirty="0" err="1" smtClean="0">
                <a:latin typeface="Calibri" charset="0"/>
              </a:rPr>
              <a:t>harmonisation</a:t>
            </a:r>
            <a:r>
              <a:rPr lang="en-US" sz="1600" dirty="0" smtClean="0">
                <a:latin typeface="Calibri" charset="0"/>
              </a:rPr>
              <a:t> of </a:t>
            </a:r>
            <a:r>
              <a:rPr lang="en-US" sz="1600" dirty="0" err="1" smtClean="0">
                <a:latin typeface="Calibri" charset="0"/>
              </a:rPr>
              <a:t>authorisation</a:t>
            </a:r>
            <a:r>
              <a:rPr lang="en-US" sz="1600" dirty="0" smtClean="0">
                <a:latin typeface="Calibri" charset="0"/>
              </a:rPr>
              <a:t> information from multiple sources</a:t>
            </a:r>
            <a:endParaRPr lang="en-GB" sz="1200" dirty="0" smtClean="0"/>
          </a:p>
          <a:p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Who </a:t>
            </a:r>
            <a:r>
              <a:rPr lang="en-GB" sz="2000" dirty="0" smtClean="0">
                <a:solidFill>
                  <a:schemeClr val="accent1"/>
                </a:solidFill>
              </a:rPr>
              <a:t>is using Check-in today</a:t>
            </a:r>
          </a:p>
          <a:p>
            <a:pPr lvl="1"/>
            <a:r>
              <a:rPr lang="en-GB" sz="1600" dirty="0" smtClean="0"/>
              <a:t>ELIXIR Research Infrastructure</a:t>
            </a:r>
          </a:p>
          <a:p>
            <a:pPr lvl="1"/>
            <a:r>
              <a:rPr lang="en-GB" sz="1600" dirty="0" err="1" smtClean="0"/>
              <a:t>LToS</a:t>
            </a:r>
            <a:r>
              <a:rPr lang="en-GB" sz="1600" dirty="0" smtClean="0"/>
              <a:t>, Training, </a:t>
            </a:r>
            <a:r>
              <a:rPr lang="en-GB" sz="1600" dirty="0" err="1" smtClean="0"/>
              <a:t>FedCloud</a:t>
            </a:r>
            <a:r>
              <a:rPr lang="en-GB" sz="1600" dirty="0" smtClean="0"/>
              <a:t> VOs</a:t>
            </a:r>
          </a:p>
          <a:p>
            <a:pPr lvl="1"/>
            <a:r>
              <a:rPr lang="en-GB" sz="1600" dirty="0" smtClean="0"/>
              <a:t>EGI Services</a:t>
            </a:r>
            <a:r>
              <a:rPr lang="en-GB" sz="1600" dirty="0"/>
              <a:t>: Applications </a:t>
            </a:r>
            <a:r>
              <a:rPr lang="en-GB" sz="1600" dirty="0" smtClean="0"/>
              <a:t>Database (</a:t>
            </a:r>
            <a:r>
              <a:rPr lang="en-GB" sz="1600" dirty="0" err="1" smtClean="0"/>
              <a:t>AppDB</a:t>
            </a:r>
            <a:r>
              <a:rPr lang="en-GB" sz="1600" dirty="0" smtClean="0"/>
              <a:t>), Configurations Database (GOCDB), Helpdesk (GGUS), Marketplace</a:t>
            </a:r>
            <a:r>
              <a:rPr lang="en-GB" sz="1600" dirty="0"/>
              <a:t>, Applications on Demand (</a:t>
            </a:r>
            <a:r>
              <a:rPr lang="en-GB" sz="1600" dirty="0" err="1"/>
              <a:t>AoD</a:t>
            </a:r>
            <a:r>
              <a:rPr lang="en-GB" sz="1600" dirty="0" smtClean="0"/>
              <a:t>) </a:t>
            </a:r>
            <a:r>
              <a:rPr lang="en-GB" sz="1600" dirty="0" smtClean="0"/>
              <a:t>service</a:t>
            </a:r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Who </a:t>
            </a:r>
            <a:r>
              <a:rPr lang="en-GB" sz="2000" dirty="0" smtClean="0">
                <a:solidFill>
                  <a:schemeClr val="accent1"/>
                </a:solidFill>
              </a:rPr>
              <a:t>is expected to use Check-in in the next three years</a:t>
            </a:r>
          </a:p>
          <a:p>
            <a:pPr lvl="1"/>
            <a:r>
              <a:rPr lang="en-GB" sz="1600" dirty="0" smtClean="0"/>
              <a:t>More e/R-</a:t>
            </a:r>
            <a:r>
              <a:rPr lang="en-GB" sz="1600" dirty="0" err="1" smtClean="0"/>
              <a:t>infrarstructures</a:t>
            </a:r>
            <a:r>
              <a:rPr lang="en-GB" sz="1600" dirty="0" smtClean="0"/>
              <a:t>, communities &amp; </a:t>
            </a:r>
            <a:r>
              <a:rPr lang="en-GB" sz="1600" dirty="0" smtClean="0"/>
              <a:t>services</a:t>
            </a:r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355976" y="3717032"/>
            <a:ext cx="4536504" cy="792088"/>
          </a:xfrm>
          <a:prstGeom prst="wedgeRectCallout">
            <a:avLst>
              <a:gd name="adj1" fmla="val -60521"/>
              <a:gd name="adj2" fmla="val 411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Check-in acts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 proxy that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allows ELIXIR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use their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ELIXIR IDs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interact with relevant EGI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Cloud, Configurations database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 on Demand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Innovation level and </a:t>
            </a:r>
            <a:r>
              <a:rPr lang="en-GB" dirty="0" smtClean="0"/>
              <a:t>capacity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5111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smtClean="0"/>
              <a:t>Innovation </a:t>
            </a:r>
            <a:r>
              <a:rPr lang="en-GB" sz="3200" b="1" dirty="0" smtClean="0"/>
              <a:t>Capacity</a:t>
            </a:r>
          </a:p>
          <a:p>
            <a:r>
              <a:rPr lang="en-GB" sz="2400" dirty="0" smtClean="0"/>
              <a:t>Enables federated access to services </a:t>
            </a:r>
          </a:p>
          <a:p>
            <a:r>
              <a:rPr lang="en-GB" sz="2400" dirty="0" smtClean="0"/>
              <a:t>Enables multiple federated authentication sources using different technologies </a:t>
            </a:r>
          </a:p>
          <a:p>
            <a:r>
              <a:rPr lang="en-GB" sz="2400" dirty="0" smtClean="0"/>
              <a:t>Direct </a:t>
            </a:r>
            <a:r>
              <a:rPr lang="en-GB" sz="2400" dirty="0"/>
              <a:t>integration with the communities AAI services </a:t>
            </a:r>
            <a:endParaRPr lang="en-GB" sz="2400" dirty="0" smtClean="0"/>
          </a:p>
          <a:p>
            <a:r>
              <a:rPr lang="en-GB" sz="2400" dirty="0" smtClean="0"/>
              <a:t>User </a:t>
            </a:r>
            <a:r>
              <a:rPr lang="en-GB" sz="2400" dirty="0"/>
              <a:t>registration portal to </a:t>
            </a:r>
            <a:r>
              <a:rPr lang="en-GB" sz="2400" dirty="0" smtClean="0"/>
              <a:t>allow accounts-linking </a:t>
            </a:r>
          </a:p>
          <a:p>
            <a:r>
              <a:rPr lang="en-GB" sz="2400" dirty="0" smtClean="0"/>
              <a:t>Enables </a:t>
            </a:r>
            <a:r>
              <a:rPr lang="en-GB" sz="2400" dirty="0"/>
              <a:t>the creation of other federated clouds re-using the same software stack</a:t>
            </a:r>
            <a:endParaRPr lang="en-GB" sz="2400" dirty="0" smtClean="0"/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endParaRPr lang="en-GB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17969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Relevance of the key 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GB" sz="1800" b="1" i="1" dirty="0" smtClean="0"/>
              <a:t>Relevance </a:t>
            </a:r>
            <a:r>
              <a:rPr lang="en-GB" sz="1800" b="1" i="1" dirty="0"/>
              <a:t>to Work Programme and societal Challenges</a:t>
            </a:r>
          </a:p>
          <a:p>
            <a:pPr indent="-285750">
              <a:buFont typeface="Wingdings" charset="2"/>
              <a:buChar char="ü"/>
            </a:pPr>
            <a:r>
              <a:rPr lang="en-GB" sz="1800" i="1" dirty="0" smtClean="0">
                <a:solidFill>
                  <a:schemeClr val="accent1"/>
                </a:solidFill>
              </a:rPr>
              <a:t>Impact 4: Scientific </a:t>
            </a:r>
            <a:r>
              <a:rPr lang="en-GB" sz="1800" i="1" dirty="0">
                <a:solidFill>
                  <a:schemeClr val="accent1"/>
                </a:solidFill>
              </a:rPr>
              <a:t>communities embrace storage and computing infrastructures as state-of-the-art services become available and the learning curve for their use becomes less </a:t>
            </a:r>
            <a:r>
              <a:rPr lang="en-GB" sz="1800" i="1" dirty="0" smtClean="0">
                <a:solidFill>
                  <a:schemeClr val="accent1"/>
                </a:solidFill>
              </a:rPr>
              <a:t>steep</a:t>
            </a:r>
          </a:p>
          <a:p>
            <a:pPr marL="57150" indent="0">
              <a:buNone/>
            </a:pPr>
            <a:endParaRPr lang="en-GB" sz="1800" dirty="0" smtClean="0"/>
          </a:p>
          <a:p>
            <a:pPr marL="57150" indent="0">
              <a:buNone/>
            </a:pPr>
            <a:endParaRPr lang="en-GB" sz="1800" dirty="0"/>
          </a:p>
          <a:p>
            <a:pPr marL="57150" indent="0">
              <a:buNone/>
            </a:pPr>
            <a:endParaRPr lang="en-GB" sz="1800" dirty="0" smtClean="0"/>
          </a:p>
          <a:p>
            <a:pPr marL="57150" indent="0">
              <a:buNone/>
            </a:pPr>
            <a:endParaRPr lang="en-GB" sz="1800" dirty="0" smtClean="0"/>
          </a:p>
          <a:p>
            <a:pPr marL="57150" indent="0">
              <a:buNone/>
            </a:pPr>
            <a:endParaRPr lang="en-GB" sz="1800" b="1" i="1" dirty="0" smtClean="0"/>
          </a:p>
          <a:p>
            <a:pPr marL="57150" indent="0">
              <a:buNone/>
            </a:pPr>
            <a:r>
              <a:rPr lang="en-GB" sz="1800" b="1" i="1" dirty="0" smtClean="0"/>
              <a:t>Relevance </a:t>
            </a:r>
            <a:r>
              <a:rPr lang="en-GB" sz="1800" b="1" i="1" dirty="0"/>
              <a:t>of </a:t>
            </a:r>
            <a:r>
              <a:rPr lang="en-GB" sz="1800" b="1" i="1" dirty="0" smtClean="0"/>
              <a:t>result </a:t>
            </a:r>
            <a:r>
              <a:rPr lang="en-GB" sz="1800" b="1" i="1" dirty="0"/>
              <a:t>for </a:t>
            </a:r>
            <a:r>
              <a:rPr lang="en-GB" sz="1800" b="1" i="1" dirty="0" smtClean="0"/>
              <a:t>the implementation roadmap of </a:t>
            </a:r>
            <a:r>
              <a:rPr lang="en-GB" sz="1800" b="1" i="1" dirty="0" smtClean="0"/>
              <a:t>EOSC</a:t>
            </a:r>
          </a:p>
          <a:p>
            <a:pPr indent="-285750">
              <a:buFont typeface="Wingdings" charset="2"/>
              <a:buChar char="ü"/>
            </a:pPr>
            <a:r>
              <a:rPr lang="en-GB" sz="1800" i="1" dirty="0">
                <a:solidFill>
                  <a:schemeClr val="accent1"/>
                </a:solidFill>
              </a:rPr>
              <a:t>Check-in is an enabling service of the EOSC-hub providing federated authentication and authorisation across multiple providers of EOSC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732727"/>
            <a:ext cx="74168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" indent="0">
              <a:buNone/>
            </a:pPr>
            <a:r>
              <a:rPr lang="en-GB" dirty="0"/>
              <a:t>EGI Check-in is a contribution towards the development of Single Sign-On access to e-infrastructures for European researchers. It lowers the barriers to use of EGI resources today, and has been designed with an eye to integration with future developments</a:t>
            </a:r>
          </a:p>
        </p:txBody>
      </p:sp>
    </p:spTree>
    <p:extLst>
      <p:ext uri="{BB962C8B-B14F-4D97-AF65-F5344CB8AC3E}">
        <p14:creationId xmlns:p14="http://schemas.microsoft.com/office/powerpoint/2010/main" val="368364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Exploitability </a:t>
            </a:r>
            <a:r>
              <a:rPr lang="en-GB" dirty="0" smtClean="0"/>
              <a:t>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Check-in was added to the </a:t>
            </a:r>
            <a:r>
              <a:rPr lang="en-US" sz="2400" dirty="0">
                <a:solidFill>
                  <a:schemeClr val="accent1"/>
                </a:solidFill>
              </a:rPr>
              <a:t>EGI Internal Service </a:t>
            </a:r>
            <a:r>
              <a:rPr lang="en-US" sz="2400" dirty="0" smtClean="0">
                <a:solidFill>
                  <a:schemeClr val="accent1"/>
                </a:solidFill>
              </a:rPr>
              <a:t>Portfolio</a:t>
            </a:r>
          </a:p>
          <a:p>
            <a:r>
              <a:rPr lang="en-US" sz="2400" dirty="0" smtClean="0"/>
              <a:t>Integrated </a:t>
            </a:r>
            <a:r>
              <a:rPr lang="en-US" sz="2400" dirty="0"/>
              <a:t>with the EGI services to enable easy </a:t>
            </a:r>
            <a:r>
              <a:rPr lang="en-US" sz="2400" dirty="0">
                <a:solidFill>
                  <a:schemeClr val="accent1"/>
                </a:solidFill>
              </a:rPr>
              <a:t>single </a:t>
            </a:r>
            <a:r>
              <a:rPr lang="en-US" sz="2400" dirty="0" smtClean="0">
                <a:solidFill>
                  <a:schemeClr val="accent1"/>
                </a:solidFill>
              </a:rPr>
              <a:t>sign-on </a:t>
            </a:r>
            <a:r>
              <a:rPr lang="en-US" sz="2400" dirty="0"/>
              <a:t>capabilities for the users 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accent1"/>
                </a:solidFill>
              </a:rPr>
              <a:t>Interoperable</a:t>
            </a:r>
            <a:r>
              <a:rPr lang="en-US" sz="2400" dirty="0" smtClean="0"/>
              <a:t> </a:t>
            </a:r>
            <a:r>
              <a:rPr lang="en-US" sz="2400" dirty="0"/>
              <a:t>with existing AAI services operated by communities and RI so that their users can access and use EGI services in a uniform and easy </a:t>
            </a:r>
            <a:r>
              <a:rPr lang="en-US" sz="2400" dirty="0" smtClean="0"/>
              <a:t>way</a:t>
            </a:r>
          </a:p>
          <a:p>
            <a:r>
              <a:rPr lang="en-US" sz="2400" dirty="0" smtClean="0"/>
              <a:t>Integrated </a:t>
            </a:r>
            <a:r>
              <a:rPr lang="en-US" sz="2400" dirty="0"/>
              <a:t>with external service providers as an </a:t>
            </a:r>
            <a:r>
              <a:rPr lang="en-US" sz="2400" dirty="0">
                <a:solidFill>
                  <a:schemeClr val="accent1"/>
                </a:solidFill>
              </a:rPr>
              <a:t>“AAI as a service” </a:t>
            </a:r>
            <a:r>
              <a:rPr lang="en-US" sz="2400" dirty="0"/>
              <a:t>solution </a:t>
            </a:r>
            <a:endParaRPr lang="en-US" sz="2400" dirty="0" smtClean="0"/>
          </a:p>
          <a:p>
            <a:r>
              <a:rPr lang="en-US" sz="2400" dirty="0" smtClean="0"/>
              <a:t>Provided </a:t>
            </a:r>
            <a:r>
              <a:rPr lang="en-US" sz="2400" dirty="0"/>
              <a:t>to user communities as a </a:t>
            </a:r>
            <a:r>
              <a:rPr lang="en-US" sz="2400" dirty="0" smtClean="0"/>
              <a:t>full-fledged </a:t>
            </a:r>
            <a:r>
              <a:rPr lang="en-US" sz="2400" dirty="0"/>
              <a:t>user authentication and </a:t>
            </a:r>
            <a:r>
              <a:rPr lang="en-US" sz="2400" dirty="0" err="1" smtClean="0"/>
              <a:t>authorisation</a:t>
            </a:r>
            <a:r>
              <a:rPr lang="en-US" sz="2400" dirty="0" smtClean="0"/>
              <a:t> </a:t>
            </a:r>
            <a:r>
              <a:rPr lang="en-US" sz="2400" dirty="0"/>
              <a:t>solution, including a fully managed </a:t>
            </a:r>
            <a:r>
              <a:rPr lang="en-US" sz="2400" dirty="0">
                <a:solidFill>
                  <a:schemeClr val="accent1"/>
                </a:solidFill>
              </a:rPr>
              <a:t>group management service</a:t>
            </a:r>
            <a:r>
              <a:rPr lang="en-US" sz="2400" dirty="0"/>
              <a:t>, and used with both EGI and non-EGI services </a:t>
            </a:r>
          </a:p>
          <a:p>
            <a:pPr marL="0" indent="0">
              <a:buNone/>
            </a:pPr>
            <a:endParaRPr lang="en-GB" sz="1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215571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269430"/>
            <a:ext cx="8561518" cy="5111898"/>
          </a:xfrm>
        </p:spPr>
        <p:txBody>
          <a:bodyPr>
            <a:normAutofit fontScale="32500" lnSpcReduction="20000"/>
          </a:bodyPr>
          <a:lstStyle/>
          <a:p>
            <a:pPr marL="0" lvl="4"/>
            <a:endParaRPr lang="en-GB" sz="14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marL="0" lvl="4"/>
            <a:r>
              <a:rPr lang="en-GB" sz="60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EGI website: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6000" u="sng" dirty="0" smtClean="0">
                <a:hlinkClick r:id="rId2"/>
              </a:rPr>
              <a:t>Check-in service webpage</a:t>
            </a:r>
            <a:endParaRPr lang="en-GB" sz="6000" u="sng" dirty="0" smtClean="0"/>
          </a:p>
          <a:p>
            <a:pPr marL="0" lvl="4"/>
            <a:r>
              <a:rPr lang="en-GB" sz="60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Publications: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6000" dirty="0" smtClean="0">
                <a:ea typeface="Verdana" panose="020B0604030504040204" pitchFamily="34" charset="0"/>
                <a:hlinkClick r:id="rId3"/>
              </a:rPr>
              <a:t>Check-in brochure</a:t>
            </a:r>
            <a:endParaRPr lang="en-GB" sz="6000" dirty="0" smtClean="0">
              <a:ea typeface="Verdana" panose="020B0604030504040204" pitchFamily="34" charset="0"/>
            </a:endParaRPr>
          </a:p>
          <a:p>
            <a:pPr marL="0" lvl="4"/>
            <a:r>
              <a:rPr lang="en-GB" sz="60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Newsletter</a:t>
            </a:r>
            <a:endParaRPr lang="en-GB" sz="6000" b="1" dirty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6000" dirty="0">
                <a:hlinkClick r:id="rId4"/>
              </a:rPr>
              <a:t>EGI: Services for open science</a:t>
            </a:r>
            <a:r>
              <a:rPr lang="en-GB" sz="6000" dirty="0"/>
              <a:t> </a:t>
            </a:r>
            <a:endParaRPr lang="en-GB" sz="6000" dirty="0" smtClean="0"/>
          </a:p>
          <a:p>
            <a:pPr marL="0" lvl="4"/>
            <a:r>
              <a:rPr lang="en-GB" sz="6000" dirty="0"/>
              <a:t> </a:t>
            </a:r>
            <a:r>
              <a:rPr lang="en-GB" sz="6000" dirty="0" smtClean="0"/>
              <a:t>    (May 2017)</a:t>
            </a:r>
            <a:endParaRPr lang="en-GB" sz="6000" dirty="0"/>
          </a:p>
          <a:p>
            <a:pPr marL="0" indent="0">
              <a:buNone/>
            </a:pPr>
            <a:r>
              <a:rPr lang="en-GB" sz="60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Selected </a:t>
            </a:r>
            <a:r>
              <a:rPr lang="en-GB" sz="6000" b="1" dirty="0">
                <a:solidFill>
                  <a:schemeClr val="accent1"/>
                </a:solidFill>
                <a:ea typeface="Verdana" panose="020B0604030504040204" pitchFamily="34" charset="0"/>
              </a:rPr>
              <a:t>presentations at events:</a:t>
            </a:r>
          </a:p>
          <a:p>
            <a:pPr lvl="0"/>
            <a:r>
              <a:rPr lang="en-GB" sz="6000" dirty="0" smtClean="0"/>
              <a:t>“</a:t>
            </a:r>
            <a:r>
              <a:rPr lang="en-GB" sz="6000" dirty="0"/>
              <a:t>EGI AAI Demo”, </a:t>
            </a:r>
            <a:r>
              <a:rPr lang="en-GB" sz="6000" u="sng" dirty="0">
                <a:hlinkClick r:id="rId5"/>
              </a:rPr>
              <a:t>First ASTERICS-OBELICS workshop</a:t>
            </a:r>
            <a:r>
              <a:rPr lang="en-GB" sz="6000" dirty="0"/>
              <a:t> </a:t>
            </a:r>
            <a:endParaRPr lang="en-GB" sz="6000" dirty="0" smtClean="0"/>
          </a:p>
          <a:p>
            <a:pPr marL="0" lvl="0" indent="0">
              <a:buNone/>
            </a:pPr>
            <a:r>
              <a:rPr lang="en-GB" sz="6000" dirty="0"/>
              <a:t> </a:t>
            </a:r>
            <a:r>
              <a:rPr lang="en-GB" sz="6000" dirty="0" smtClean="0"/>
              <a:t>       (</a:t>
            </a:r>
            <a:r>
              <a:rPr lang="en-GB" sz="6000" dirty="0"/>
              <a:t>December 2016)</a:t>
            </a:r>
          </a:p>
          <a:p>
            <a:pPr lvl="0"/>
            <a:r>
              <a:rPr lang="en-GB" sz="6000" dirty="0"/>
              <a:t>“The EGI </a:t>
            </a:r>
            <a:r>
              <a:rPr lang="en-GB" sz="6000" dirty="0" smtClean="0"/>
              <a:t>Check-in </a:t>
            </a:r>
            <a:r>
              <a:rPr lang="en-GB" sz="6000" dirty="0"/>
              <a:t>service”, </a:t>
            </a:r>
            <a:r>
              <a:rPr lang="en-GB" sz="6000" u="sng" dirty="0">
                <a:hlinkClick r:id="rId6"/>
              </a:rPr>
              <a:t>10th FIM4R workshop</a:t>
            </a:r>
            <a:r>
              <a:rPr lang="en-GB" sz="6000" dirty="0"/>
              <a:t> </a:t>
            </a:r>
            <a:endParaRPr lang="en-GB" sz="6000" dirty="0" smtClean="0"/>
          </a:p>
          <a:p>
            <a:pPr marL="0" lvl="0" indent="0">
              <a:buNone/>
            </a:pPr>
            <a:r>
              <a:rPr lang="en-GB" sz="6000" dirty="0"/>
              <a:t> </a:t>
            </a:r>
            <a:r>
              <a:rPr lang="en-GB" sz="6000" dirty="0" smtClean="0"/>
              <a:t>       (</a:t>
            </a:r>
            <a:r>
              <a:rPr lang="en-GB" sz="6000" dirty="0"/>
              <a:t>February 2017</a:t>
            </a:r>
            <a:r>
              <a:rPr lang="en-GB" sz="6000" dirty="0" smtClean="0"/>
              <a:t>)</a:t>
            </a:r>
          </a:p>
          <a:p>
            <a:pPr lvl="0"/>
            <a:r>
              <a:rPr lang="en-GB" sz="6000" dirty="0" smtClean="0"/>
              <a:t>"</a:t>
            </a:r>
            <a:r>
              <a:rPr lang="en-GB" sz="6000" dirty="0"/>
              <a:t>EGI </a:t>
            </a:r>
            <a:r>
              <a:rPr lang="en-GB" sz="6000" dirty="0" smtClean="0"/>
              <a:t>Check-in</a:t>
            </a:r>
            <a:r>
              <a:rPr lang="en-GB" sz="6000" dirty="0"/>
              <a:t>", meeting of the </a:t>
            </a:r>
            <a:r>
              <a:rPr lang="en-GB" sz="6000" u="sng" dirty="0" err="1">
                <a:hlinkClick r:id="rId7"/>
              </a:rPr>
              <a:t>EOSCpilot</a:t>
            </a:r>
            <a:r>
              <a:rPr lang="en-GB" sz="6000" u="sng" dirty="0">
                <a:hlinkClick r:id="rId7"/>
              </a:rPr>
              <a:t> </a:t>
            </a:r>
            <a:r>
              <a:rPr lang="en-GB" sz="6000" u="sng" dirty="0" smtClean="0">
                <a:hlinkClick r:id="rId7"/>
              </a:rPr>
              <a:t>project</a:t>
            </a:r>
            <a:endParaRPr lang="en-GB" sz="6000" u="sng" dirty="0" smtClean="0"/>
          </a:p>
          <a:p>
            <a:pPr marL="0" lvl="0" indent="0">
              <a:buNone/>
            </a:pPr>
            <a:r>
              <a:rPr lang="en-GB" sz="6000" dirty="0"/>
              <a:t> </a:t>
            </a:r>
            <a:r>
              <a:rPr lang="en-GB" sz="6000" dirty="0" smtClean="0"/>
              <a:t>       (</a:t>
            </a:r>
            <a:r>
              <a:rPr lang="en-GB" sz="6000" dirty="0"/>
              <a:t>July 2017</a:t>
            </a:r>
            <a:r>
              <a:rPr lang="en-GB" sz="6000" dirty="0" smtClean="0"/>
              <a:t>)</a:t>
            </a:r>
          </a:p>
          <a:p>
            <a:pPr marL="0" lvl="0" indent="0">
              <a:buNone/>
            </a:pPr>
            <a:endParaRPr lang="en-GB" sz="1400" dirty="0"/>
          </a:p>
          <a:p>
            <a:pPr marL="0" lvl="4"/>
            <a:endParaRPr lang="en-GB" sz="1400" b="1" dirty="0">
              <a:solidFill>
                <a:srgbClr val="0066B0"/>
              </a:solidFill>
              <a:ea typeface="Verdana" panose="020B0604030504040204" pitchFamily="34" charset="0"/>
            </a:endParaRPr>
          </a:p>
          <a:p>
            <a:pPr marL="0" lvl="4"/>
            <a:endParaRPr lang="en-GB" sz="1400" u="sng" dirty="0" smtClean="0"/>
          </a:p>
          <a:p>
            <a:pPr marL="0" lvl="4"/>
            <a:endParaRPr lang="en-GB" sz="1400" u="sng" dirty="0"/>
          </a:p>
          <a:p>
            <a:pPr marL="0" lvl="4"/>
            <a:endParaRPr lang="en-GB" sz="1600" b="1" i="1" dirty="0" smtClean="0"/>
          </a:p>
          <a:p>
            <a:pPr marL="0" lvl="4"/>
            <a:r>
              <a:rPr lang="en-GB" sz="1600" b="1" i="1" dirty="0">
                <a:solidFill>
                  <a:srgbClr val="0066B0"/>
                </a:solidFill>
                <a:ea typeface="Verdana" panose="020B0604030504040204" pitchFamily="34" charset="0"/>
              </a:rPr>
              <a:t> </a:t>
            </a:r>
            <a:r>
              <a:rPr lang="en-GB" sz="1600" b="1" i="1" dirty="0" smtClean="0">
                <a:solidFill>
                  <a:srgbClr val="0066B0"/>
                </a:solidFill>
                <a:ea typeface="Verdana" panose="020B0604030504040204" pitchFamily="34" charset="0"/>
              </a:rPr>
              <a:t>   </a:t>
            </a:r>
            <a:endParaRPr lang="en-GB" sz="1600" b="1" dirty="0">
              <a:solidFill>
                <a:srgbClr val="0066B0"/>
              </a:solidFill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00064" y="20263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marL="0" lvl="2" algn="r" rtl="0">
              <a:spcBef>
                <a:spcPct val="0"/>
              </a:spcBef>
            </a:pPr>
            <a:r>
              <a:rPr lang="en-GB" sz="2400" b="1" kern="120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Dissemination </a:t>
            </a:r>
            <a:r>
              <a:rPr lang="en-GB" sz="2400" b="1" kern="1200" dirty="0" smtClean="0">
                <a:solidFill>
                  <a:schemeClr val="accent1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activities</a:t>
            </a:r>
            <a:endParaRPr lang="en-GB" sz="2700" b="1" kern="1200" dirty="0" smtClean="0">
              <a:solidFill>
                <a:schemeClr val="accent1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744416" cy="26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smtClean="0"/>
              <a:t>Identity Providers:</a:t>
            </a:r>
            <a:endParaRPr lang="it-IT" sz="2000" dirty="0"/>
          </a:p>
          <a:p>
            <a:pPr lvl="1"/>
            <a:r>
              <a:rPr lang="it-IT" sz="1600" dirty="0">
                <a:solidFill>
                  <a:srgbClr val="4F85C3"/>
                </a:solidFill>
              </a:rPr>
              <a:t>SAML2.0</a:t>
            </a:r>
            <a:r>
              <a:rPr lang="it-IT" sz="1600" dirty="0"/>
              <a:t>: </a:t>
            </a:r>
            <a:r>
              <a:rPr lang="it-IT" sz="1600" dirty="0" err="1"/>
              <a:t>eduGAIN</a:t>
            </a:r>
            <a:endParaRPr lang="it-IT" sz="1600" dirty="0"/>
          </a:p>
          <a:p>
            <a:pPr lvl="1"/>
            <a:r>
              <a:rPr lang="it-IT" sz="1600" dirty="0">
                <a:solidFill>
                  <a:srgbClr val="4F85C3"/>
                </a:solidFill>
              </a:rPr>
              <a:t>OIDC/OAuth2</a:t>
            </a:r>
            <a:r>
              <a:rPr lang="it-IT" sz="1600" dirty="0"/>
              <a:t>: Google, </a:t>
            </a:r>
            <a:r>
              <a:rPr lang="it-IT" sz="1600" dirty="0" err="1"/>
              <a:t>Facebook</a:t>
            </a:r>
            <a:r>
              <a:rPr lang="it-IT" sz="1600" dirty="0"/>
              <a:t>, </a:t>
            </a:r>
            <a:r>
              <a:rPr lang="it-IT" sz="1600" dirty="0" err="1"/>
              <a:t>LinkedIn</a:t>
            </a:r>
            <a:r>
              <a:rPr lang="it-IT" sz="1600" dirty="0"/>
              <a:t>, </a:t>
            </a:r>
            <a:r>
              <a:rPr lang="it-IT" sz="1600" dirty="0" smtClean="0"/>
              <a:t>ORCID</a:t>
            </a:r>
          </a:p>
          <a:p>
            <a:pPr lvl="1"/>
            <a:r>
              <a:rPr lang="it-IT" sz="1600" dirty="0" smtClean="0">
                <a:solidFill>
                  <a:schemeClr val="accent1"/>
                </a:solidFill>
              </a:rPr>
              <a:t>X.509</a:t>
            </a:r>
            <a:r>
              <a:rPr lang="it-IT" sz="1600" dirty="0" smtClean="0"/>
              <a:t>: IGTF</a:t>
            </a:r>
            <a:endParaRPr lang="it-IT" sz="1600" dirty="0"/>
          </a:p>
          <a:p>
            <a:r>
              <a:rPr lang="it-IT" sz="2000" dirty="0" smtClean="0"/>
              <a:t>Service Providers:</a:t>
            </a:r>
            <a:endParaRPr lang="it-IT" sz="2000" dirty="0"/>
          </a:p>
          <a:p>
            <a:pPr lvl="1"/>
            <a:r>
              <a:rPr lang="it-IT" sz="1600" dirty="0">
                <a:solidFill>
                  <a:srgbClr val="4F85C3"/>
                </a:solidFill>
              </a:rPr>
              <a:t>SAML2.0</a:t>
            </a:r>
            <a:r>
              <a:rPr lang="it-IT" sz="1600" dirty="0"/>
              <a:t> &amp; </a:t>
            </a:r>
            <a:r>
              <a:rPr lang="it-IT" sz="1600" dirty="0">
                <a:solidFill>
                  <a:srgbClr val="4F85C3"/>
                </a:solidFill>
              </a:rPr>
              <a:t>OIDC</a:t>
            </a:r>
          </a:p>
          <a:p>
            <a:r>
              <a:rPr lang="it-IT" sz="2000" dirty="0" err="1" smtClean="0"/>
              <a:t>Attribute</a:t>
            </a:r>
            <a:r>
              <a:rPr lang="it-IT" sz="2000" dirty="0" smtClean="0"/>
              <a:t> </a:t>
            </a:r>
            <a:r>
              <a:rPr lang="it-IT" sz="2000" dirty="0" err="1" smtClean="0"/>
              <a:t>Authorities</a:t>
            </a:r>
            <a:endParaRPr lang="it-IT" sz="2000" dirty="0"/>
          </a:p>
          <a:p>
            <a:pPr lvl="1"/>
            <a:r>
              <a:rPr lang="it-IT" sz="1600" dirty="0">
                <a:solidFill>
                  <a:srgbClr val="4F85C3"/>
                </a:solidFill>
              </a:rPr>
              <a:t>SAML2.0</a:t>
            </a:r>
            <a:r>
              <a:rPr lang="it-IT" sz="1600" dirty="0"/>
              <a:t> </a:t>
            </a:r>
            <a:r>
              <a:rPr lang="it-IT" sz="1600" dirty="0" err="1"/>
              <a:t>Attr</a:t>
            </a:r>
            <a:r>
              <a:rPr lang="it-IT" sz="1600" dirty="0"/>
              <a:t>. Query, </a:t>
            </a:r>
            <a:r>
              <a:rPr lang="it-IT" sz="1600" dirty="0">
                <a:solidFill>
                  <a:srgbClr val="4F85C3"/>
                </a:solidFill>
              </a:rPr>
              <a:t>REST</a:t>
            </a:r>
            <a:r>
              <a:rPr lang="it-IT" sz="1600" dirty="0"/>
              <a:t>, </a:t>
            </a:r>
            <a:r>
              <a:rPr lang="it-IT" sz="1600" dirty="0">
                <a:solidFill>
                  <a:srgbClr val="4F85C3"/>
                </a:solidFill>
              </a:rPr>
              <a:t>LDAP</a:t>
            </a:r>
            <a:r>
              <a:rPr lang="it-IT" sz="1600" dirty="0"/>
              <a:t>, </a:t>
            </a:r>
            <a:r>
              <a:rPr lang="it-IT" sz="1600" dirty="0" smtClean="0">
                <a:solidFill>
                  <a:srgbClr val="4F85C3"/>
                </a:solidFill>
              </a:rPr>
              <a:t>SQL</a:t>
            </a:r>
            <a:endParaRPr lang="en-GB" sz="2000" dirty="0">
              <a:solidFill>
                <a:srgbClr val="4F85C3"/>
              </a:solidFill>
            </a:endParaRPr>
          </a:p>
          <a:p>
            <a:r>
              <a:rPr lang="en-GB" sz="1800" dirty="0" smtClean="0"/>
              <a:t>Token Translation Services</a:t>
            </a:r>
          </a:p>
          <a:p>
            <a:pPr lvl="1"/>
            <a:r>
              <a:rPr lang="en-GB" sz="1400" dirty="0" smtClean="0">
                <a:solidFill>
                  <a:schemeClr val="accent1"/>
                </a:solidFill>
              </a:rPr>
              <a:t>SAML2.0</a:t>
            </a:r>
            <a:r>
              <a:rPr lang="en-US" sz="1400" dirty="0" smtClean="0"/>
              <a:t>-to-</a:t>
            </a:r>
            <a:r>
              <a:rPr lang="en-US" sz="1400" dirty="0" smtClean="0">
                <a:solidFill>
                  <a:schemeClr val="accent1"/>
                </a:solidFill>
              </a:rPr>
              <a:t>X.509</a:t>
            </a:r>
            <a:r>
              <a:rPr lang="en-US" sz="1400" dirty="0" smtClean="0"/>
              <a:t>: Master Portal to </a:t>
            </a:r>
            <a:r>
              <a:rPr lang="en-US" sz="1400" dirty="0" err="1" smtClean="0"/>
              <a:t>RCauth.eu</a:t>
            </a:r>
            <a:r>
              <a:rPr lang="en-US" sz="1400" dirty="0" smtClean="0"/>
              <a:t> Online CA</a:t>
            </a:r>
            <a:endParaRPr lang="en-GB" sz="1400" dirty="0" smtClean="0"/>
          </a:p>
          <a:p>
            <a:r>
              <a:rPr lang="en-GB" sz="1800" dirty="0"/>
              <a:t>Support for Levels of Assurance</a:t>
            </a:r>
            <a:endParaRPr lang="en-GB" sz="1800" dirty="0" smtClean="0"/>
          </a:p>
          <a:p>
            <a:r>
              <a:rPr lang="en-GB" sz="1800" dirty="0" smtClean="0"/>
              <a:t>User enrolment &amp; account linking</a:t>
            </a:r>
          </a:p>
          <a:p>
            <a:r>
              <a:rPr lang="en-GB" sz="1800" dirty="0" smtClean="0"/>
              <a:t>IdP Discovery</a:t>
            </a:r>
          </a:p>
          <a:p>
            <a:r>
              <a:rPr lang="en-GB" sz="1800" dirty="0" smtClean="0"/>
              <a:t>User Consent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96" y="1013670"/>
            <a:ext cx="5656688" cy="5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Check-in consumes information from many diverse sources 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7654281"/>
              </p:ext>
            </p:extLst>
          </p:nvPr>
        </p:nvGraphicFramePr>
        <p:xfrm>
          <a:off x="468313" y="1341438"/>
          <a:ext cx="8424862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pic>
        <p:nvPicPr>
          <p:cNvPr id="6" name="Shape 145" descr="4361018b05117b92dc1a71d9622efbbf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4049060"/>
            <a:ext cx="1512168" cy="1396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41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EGI-Engage: Key Exploitable Results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068" y="1434585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2472967" y="1434585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6922314" y="1434585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255068" y="3115868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255068" y="1630483"/>
            <a:ext cx="19800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Updated strategy, governance and procurement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472967" y="1719075"/>
            <a:ext cx="198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Policy papers on the EOSC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87744" y="3591365"/>
            <a:ext cx="19800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Security policies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2472967" y="3115868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>
            <a:off x="4685543" y="3115868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/>
          <p:cNvSpPr/>
          <p:nvPr/>
        </p:nvSpPr>
        <p:spPr>
          <a:xfrm>
            <a:off x="6922314" y="3115868"/>
            <a:ext cx="1980000" cy="1317600"/>
          </a:xfrm>
          <a:prstGeom prst="rect">
            <a:avLst/>
          </a:prstGeom>
          <a:solidFill>
            <a:srgbClr val="0066B0"/>
          </a:solidFill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/>
          <p:cNvSpPr/>
          <p:nvPr/>
        </p:nvSpPr>
        <p:spPr>
          <a:xfrm>
            <a:off x="255068" y="4797152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2472967" y="3286667"/>
            <a:ext cx="19800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Tools for federated service management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685543" y="3591365"/>
            <a:ext cx="19800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Marketplace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922314" y="3591365"/>
            <a:ext cx="1980000" cy="37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Check-in</a:t>
            </a:r>
            <a:endParaRPr lang="en-GB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55068" y="5103533"/>
            <a:ext cx="198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Federated Cloud Computing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472967" y="4797152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4685543" y="4797152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/>
          <p:cNvSpPr/>
          <p:nvPr/>
        </p:nvSpPr>
        <p:spPr>
          <a:xfrm>
            <a:off x="6922314" y="4797152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TextBox 128"/>
          <p:cNvSpPr txBox="1"/>
          <p:nvPr/>
        </p:nvSpPr>
        <p:spPr>
          <a:xfrm>
            <a:off x="2472967" y="5103533"/>
            <a:ext cx="198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Open Data </a:t>
            </a:r>
          </a:p>
          <a:p>
            <a:pPr algn="ctr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85543" y="5103533"/>
            <a:ext cx="198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Integrated thematic services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922314" y="5103533"/>
            <a:ext cx="1980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Applications on Demand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4685543" y="1434585"/>
            <a:ext cx="1980000" cy="1317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4685543" y="1731033"/>
            <a:ext cx="1980000" cy="67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Improved EGI Service portfolio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22314" y="1469800"/>
            <a:ext cx="19800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Integrated Management System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07944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and secure AAI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EGI has always invested in improving and maintaining the reliability and security of the services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EGI has a mature and complete set of security policies and the processes to enforce them</a:t>
            </a:r>
          </a:p>
          <a:p>
            <a:pPr lvl="1"/>
            <a:r>
              <a:rPr lang="en-US" dirty="0" smtClean="0"/>
              <a:t>Extended with Check-in specific policies: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Check-in acceptable usage policy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Check-in data protection policy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Agreement documents to integrate non-EGI and non-</a:t>
            </a:r>
            <a:r>
              <a:rPr lang="en-US" dirty="0" err="1" smtClean="0"/>
              <a:t>eduGAIN</a:t>
            </a:r>
            <a:r>
              <a:rPr lang="en-US" dirty="0" smtClean="0"/>
              <a:t> SPs and </a:t>
            </a:r>
            <a:r>
              <a:rPr lang="en-US" dirty="0" err="1" smtClean="0"/>
              <a:t>IdPs</a:t>
            </a:r>
            <a:r>
              <a:rPr lang="en-US" dirty="0" smtClean="0"/>
              <a:t> and maintain the compliance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pic>
        <p:nvPicPr>
          <p:cNvPr id="5" name="Picture 4" descr="TI-Certifi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931320" cy="954603"/>
          </a:xfrm>
          <a:prstGeom prst="rect">
            <a:avLst/>
          </a:prstGeom>
        </p:spPr>
      </p:pic>
      <p:pic>
        <p:nvPicPr>
          <p:cNvPr id="7" name="Picture 6" descr="ISO_9001_farbe_single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20888"/>
            <a:ext cx="936104" cy="936104"/>
          </a:xfrm>
          <a:prstGeom prst="rect">
            <a:avLst/>
          </a:prstGeom>
        </p:spPr>
      </p:pic>
      <p:pic>
        <p:nvPicPr>
          <p:cNvPr id="8" name="Picture 7" descr="ISO_20000_farbe_single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10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236700" y="188650"/>
            <a:ext cx="7656000" cy="85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Support for Levels </a:t>
            </a:r>
            <a:r>
              <a:rPr lang="en-US" dirty="0"/>
              <a:t>of </a:t>
            </a:r>
            <a:r>
              <a:rPr lang="en-US" dirty="0" smtClean="0"/>
              <a:t>Assurance</a:t>
            </a:r>
            <a:endParaRPr lang="en-US" dirty="0"/>
          </a:p>
        </p:txBody>
      </p:sp>
      <p:sp>
        <p:nvSpPr>
          <p:cNvPr id="137" name="Shape 137"/>
          <p:cNvSpPr txBox="1">
            <a:spLocks noGrp="1"/>
          </p:cNvSpPr>
          <p:nvPr>
            <p:ph type="body" idx="4294967295"/>
          </p:nvPr>
        </p:nvSpPr>
        <p:spPr>
          <a:xfrm>
            <a:off x="467550" y="1124745"/>
            <a:ext cx="8208906" cy="5263080"/>
          </a:xfrm>
          <a:prstGeom prst="rect">
            <a:avLst/>
          </a:prstGeom>
        </p:spPr>
        <p:txBody>
          <a:bodyPr lIns="91425" tIns="91425" rIns="91425" bIns="91425" anchor="t" anchorCtr="0">
            <a:normAutofit fontScale="85000" lnSpcReduction="20000"/>
          </a:bodyPr>
          <a:lstStyle/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r>
              <a:rPr lang="en-US" sz="2800" dirty="0" err="1" smtClean="0"/>
              <a:t>CheckIn</a:t>
            </a:r>
            <a:r>
              <a:rPr lang="en-US" sz="2800" dirty="0" smtClean="0"/>
              <a:t> supports 3 different Levels of Assurance:</a:t>
            </a:r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 smtClean="0"/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/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 smtClean="0"/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/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 smtClean="0"/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/>
          </a:p>
          <a:p>
            <a:pPr marL="457200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2800" dirty="0" smtClean="0"/>
          </a:p>
          <a:p>
            <a:pPr marL="457200">
              <a:lnSpc>
                <a:spcPct val="150000"/>
              </a:lnSpc>
              <a:buClr>
                <a:srgbClr val="0B5394"/>
              </a:buClr>
              <a:buSzPct val="100000"/>
            </a:pPr>
            <a:endParaRPr lang="en-US" sz="2800" dirty="0" smtClean="0"/>
          </a:p>
          <a:p>
            <a:pPr marL="457200">
              <a:lnSpc>
                <a:spcPct val="150000"/>
              </a:lnSpc>
              <a:buClr>
                <a:srgbClr val="0B5394"/>
              </a:buClr>
              <a:buSzPct val="100000"/>
            </a:pPr>
            <a:endParaRPr lang="en-US" sz="2800" dirty="0" smtClean="0"/>
          </a:p>
          <a:p>
            <a:pPr marL="457200">
              <a:lnSpc>
                <a:spcPct val="150000"/>
              </a:lnSpc>
              <a:buClr>
                <a:srgbClr val="0B5394"/>
              </a:buClr>
              <a:buSzPct val="100000"/>
            </a:pPr>
            <a:r>
              <a:rPr lang="en-US" sz="2800" dirty="0" smtClean="0"/>
              <a:t>Use </a:t>
            </a:r>
            <a:r>
              <a:rPr lang="en-US" sz="2800" dirty="0"/>
              <a:t>case</a:t>
            </a:r>
          </a:p>
          <a:p>
            <a:pPr marL="857250" lvl="1">
              <a:lnSpc>
                <a:spcPct val="80000"/>
              </a:lnSpc>
              <a:buClr>
                <a:srgbClr val="0B5394"/>
              </a:buClr>
              <a:buSzPct val="100000"/>
            </a:pPr>
            <a:r>
              <a:rPr lang="en-US" sz="2100" dirty="0" err="1"/>
              <a:t>CheckIn</a:t>
            </a:r>
            <a:r>
              <a:rPr lang="en-US" sz="2100" dirty="0"/>
              <a:t> conveys the </a:t>
            </a:r>
            <a:r>
              <a:rPr lang="en-US" sz="2100" dirty="0" err="1"/>
              <a:t>LoA</a:t>
            </a:r>
            <a:r>
              <a:rPr lang="en-US" sz="2100" dirty="0"/>
              <a:t> associated with the authenticated identity to SPs for </a:t>
            </a:r>
            <a:r>
              <a:rPr lang="en-US" sz="2100" dirty="0" err="1" smtClean="0"/>
              <a:t>authorisation</a:t>
            </a:r>
            <a:r>
              <a:rPr lang="en-US" sz="2100" dirty="0" smtClean="0"/>
              <a:t> purposes</a:t>
            </a:r>
            <a:endParaRPr lang="en-US" sz="2100" dirty="0"/>
          </a:p>
          <a:p>
            <a:pPr marL="1257300" lvl="2">
              <a:lnSpc>
                <a:spcPct val="80000"/>
              </a:lnSpc>
              <a:buClr>
                <a:srgbClr val="0B5394"/>
              </a:buClr>
              <a:buSzPct val="100000"/>
            </a:pPr>
            <a:r>
              <a:rPr lang="en-US" sz="1800" dirty="0" smtClean="0"/>
              <a:t>Communicated through </a:t>
            </a:r>
            <a:r>
              <a:rPr lang="en-US" sz="1800" dirty="0"/>
              <a:t>the </a:t>
            </a:r>
            <a:r>
              <a:rPr lang="en-US" sz="1800" dirty="0" err="1"/>
              <a:t>eduPersonAssurance</a:t>
            </a:r>
            <a:r>
              <a:rPr lang="en-US" sz="1800" dirty="0"/>
              <a:t> attribute in SAML or </a:t>
            </a:r>
            <a:r>
              <a:rPr lang="en-US" sz="1800" dirty="0" err="1"/>
              <a:t>acr</a:t>
            </a:r>
            <a:r>
              <a:rPr lang="en-US" sz="1800" dirty="0"/>
              <a:t> </a:t>
            </a:r>
            <a:r>
              <a:rPr lang="en-US" sz="1800" dirty="0" err="1"/>
              <a:t>clain</a:t>
            </a:r>
            <a:r>
              <a:rPr lang="en-US" sz="1800" dirty="0"/>
              <a:t> in </a:t>
            </a:r>
            <a:r>
              <a:rPr lang="en-US" sz="1800" dirty="0" smtClean="0"/>
              <a:t>OIDC</a:t>
            </a:r>
          </a:p>
          <a:p>
            <a:pPr marL="1257300" lvl="2">
              <a:lnSpc>
                <a:spcPct val="80000"/>
              </a:lnSpc>
              <a:buClr>
                <a:srgbClr val="0B5394"/>
              </a:buClr>
              <a:buSzPct val="100000"/>
            </a:pPr>
            <a:r>
              <a:rPr lang="en-US" sz="1800" dirty="0" smtClean="0"/>
              <a:t>Translated into entitlements expressing the </a:t>
            </a:r>
            <a:r>
              <a:rPr lang="en-GB" sz="1800" dirty="0" smtClean="0"/>
              <a:t>right </a:t>
            </a:r>
            <a:r>
              <a:rPr lang="en-GB" sz="1800" dirty="0"/>
              <a:t>of a user to access a particular resource (e.g. access </a:t>
            </a:r>
            <a:r>
              <a:rPr lang="en-GB" sz="1800" dirty="0" err="1" smtClean="0"/>
              <a:t>Rcauth</a:t>
            </a:r>
            <a:r>
              <a:rPr lang="en-GB" sz="1800" dirty="0" smtClean="0"/>
              <a:t> </a:t>
            </a:r>
            <a:r>
              <a:rPr lang="en-GB" sz="1800" dirty="0" err="1" smtClean="0"/>
              <a:t>Onlince</a:t>
            </a:r>
            <a:r>
              <a:rPr lang="en-GB" sz="1800" dirty="0" smtClean="0"/>
              <a:t> CA)</a:t>
            </a:r>
            <a:endParaRPr lang="it-IT" sz="1800" dirty="0"/>
          </a:p>
          <a:p>
            <a:pPr marL="1257300" lvl="2">
              <a:lnSpc>
                <a:spcPct val="80000"/>
              </a:lnSpc>
              <a:buClr>
                <a:srgbClr val="0B5394"/>
              </a:buClr>
              <a:buSzPct val="100000"/>
            </a:pPr>
            <a:endParaRPr lang="en-US" sz="1600" dirty="0"/>
          </a:p>
          <a:p>
            <a:pPr marL="114300" lvl="0" indent="0">
              <a:lnSpc>
                <a:spcPct val="80000"/>
              </a:lnSpc>
              <a:buClr>
                <a:srgbClr val="0B5394"/>
              </a:buClr>
              <a:buSzPct val="100000"/>
              <a:buNone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391645" y="1628800"/>
          <a:ext cx="6348705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741"/>
                <a:gridCol w="1269741"/>
                <a:gridCol w="1269741"/>
                <a:gridCol w="1269741"/>
                <a:gridCol w="1269741"/>
              </a:tblGrid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Key features/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Profiles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AARC-Assam</a:t>
                      </a:r>
                    </a:p>
                    <a:p>
                      <a:endParaRPr lang="en-US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IGTF-DOGWOOD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IGTF-BIRCH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AARC-Darjeeling</a:t>
                      </a:r>
                      <a:endParaRPr lang="en-US" dirty="0"/>
                    </a:p>
                  </a:txBody>
                  <a:tcPr/>
                </a:tc>
              </a:tr>
              <a:tr h="525760">
                <a:tc>
                  <a:txBody>
                    <a:bodyPr/>
                    <a:lstStyle/>
                    <a:p>
                      <a:r>
                        <a:rPr lang="en-US" dirty="0" smtClean="0"/>
                        <a:t>Unique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Identity Vetting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1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US" dirty="0" smtClean="0"/>
                        <a:t>Multi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2400" dirty="0" smtClean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Introduction 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Description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Target </a:t>
            </a:r>
            <a:r>
              <a:rPr lang="en-GB" dirty="0" smtClean="0">
                <a:solidFill>
                  <a:schemeClr val="accent1"/>
                </a:solidFill>
              </a:rPr>
              <a:t>groups 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 smtClean="0">
                <a:solidFill>
                  <a:schemeClr val="accent1"/>
                </a:solidFill>
              </a:rPr>
              <a:t>Analysis of result’s impact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Innovation level </a:t>
            </a:r>
            <a:r>
              <a:rPr lang="en-GB" dirty="0">
                <a:solidFill>
                  <a:schemeClr val="accent1"/>
                </a:solidFill>
              </a:rPr>
              <a:t>and capacity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Relevance </a:t>
            </a:r>
            <a:r>
              <a:rPr lang="en-GB" dirty="0" smtClean="0">
                <a:solidFill>
                  <a:schemeClr val="accent1"/>
                </a:solidFill>
              </a:rPr>
              <a:t>of the key result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Exploitability level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EGI Check-in service: Secure and user-friendly federated authentication and authorisation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Enables </a:t>
            </a:r>
            <a:r>
              <a:rPr lang="en-US" dirty="0"/>
              <a:t>single sign-on </a:t>
            </a:r>
            <a:r>
              <a:rPr lang="en-US" dirty="0" smtClean="0"/>
              <a:t>to services </a:t>
            </a:r>
            <a:r>
              <a:rPr lang="en-US" dirty="0"/>
              <a:t>through </a:t>
            </a:r>
            <a:r>
              <a:rPr lang="en-US" dirty="0" err="1"/>
              <a:t>eduGAIN</a:t>
            </a:r>
            <a:r>
              <a:rPr lang="en-US" dirty="0"/>
              <a:t> and </a:t>
            </a:r>
            <a:r>
              <a:rPr lang="en-US" dirty="0" smtClean="0"/>
              <a:t>other identity providers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Users</a:t>
            </a:r>
            <a:r>
              <a:rPr lang="en-US" dirty="0" smtClean="0"/>
              <a:t> without institutional </a:t>
            </a:r>
            <a:r>
              <a:rPr lang="en-US" dirty="0"/>
              <a:t>accounts can </a:t>
            </a:r>
            <a:r>
              <a:rPr lang="en-US" dirty="0" smtClean="0"/>
              <a:t>access services </a:t>
            </a:r>
            <a:r>
              <a:rPr lang="en-US" dirty="0"/>
              <a:t>through social media </a:t>
            </a:r>
            <a:r>
              <a:rPr lang="en-US" dirty="0" smtClean="0"/>
              <a:t>or other </a:t>
            </a:r>
            <a:r>
              <a:rPr lang="en-US" dirty="0"/>
              <a:t>external </a:t>
            </a:r>
            <a:r>
              <a:rPr lang="en-US" dirty="0" smtClean="0"/>
              <a:t>accounts</a:t>
            </a:r>
          </a:p>
          <a:p>
            <a:r>
              <a:rPr lang="en-US" dirty="0">
                <a:solidFill>
                  <a:schemeClr val="accent1"/>
                </a:solidFill>
              </a:rPr>
              <a:t>Services</a:t>
            </a:r>
            <a:r>
              <a:rPr lang="en-US" dirty="0"/>
              <a:t> connected to </a:t>
            </a:r>
            <a:r>
              <a:rPr lang="en-US" dirty="0" smtClean="0"/>
              <a:t>Check-in can </a:t>
            </a:r>
            <a:r>
              <a:rPr lang="en-US" dirty="0"/>
              <a:t>be made available </a:t>
            </a:r>
            <a:r>
              <a:rPr lang="en-US" dirty="0" smtClean="0"/>
              <a:t>to +2,000 </a:t>
            </a:r>
            <a:r>
              <a:rPr lang="en-US" dirty="0"/>
              <a:t>universities </a:t>
            </a:r>
            <a:r>
              <a:rPr lang="en-US" dirty="0" smtClean="0"/>
              <a:t>and institutes </a:t>
            </a:r>
            <a:r>
              <a:rPr lang="en-US" dirty="0"/>
              <a:t>with little or </a:t>
            </a:r>
            <a:r>
              <a:rPr lang="en-US" dirty="0" smtClean="0"/>
              <a:t>no administrative </a:t>
            </a:r>
            <a:r>
              <a:rPr lang="en-US" dirty="0"/>
              <a:t>overhead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Secure</a:t>
            </a:r>
            <a:r>
              <a:rPr lang="en-US" dirty="0" smtClean="0"/>
              <a:t> - </a:t>
            </a:r>
            <a:r>
              <a:rPr lang="en-US" dirty="0"/>
              <a:t>operates under the strict security policies of the EGI </a:t>
            </a:r>
            <a:r>
              <a:rPr lang="en-US" dirty="0" smtClean="0"/>
              <a:t>federation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Simple</a:t>
            </a:r>
            <a:r>
              <a:rPr lang="en-US" dirty="0" smtClean="0"/>
              <a:t> - </a:t>
            </a:r>
            <a:r>
              <a:rPr lang="en-US" dirty="0"/>
              <a:t>hides the complexity of dealing with multiple authentication providers and sources of </a:t>
            </a:r>
            <a:r>
              <a:rPr lang="en-US" dirty="0" err="1"/>
              <a:t>authorisation</a:t>
            </a:r>
            <a:r>
              <a:rPr lang="en-US" dirty="0"/>
              <a:t> information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Low </a:t>
            </a:r>
            <a:r>
              <a:rPr lang="en-US" dirty="0" smtClean="0">
                <a:solidFill>
                  <a:schemeClr val="accent1"/>
                </a:solidFill>
              </a:rPr>
              <a:t>overhead </a:t>
            </a:r>
            <a:r>
              <a:rPr lang="en-US" dirty="0" smtClean="0"/>
              <a:t>- lowers </a:t>
            </a:r>
            <a:r>
              <a:rPr lang="en-US" dirty="0"/>
              <a:t>the bureaucratic burden of integrating multiple </a:t>
            </a:r>
            <a:r>
              <a:rPr lang="en-US" dirty="0" smtClean="0"/>
              <a:t>identity providers </a:t>
            </a:r>
            <a:r>
              <a:rPr lang="en-US" dirty="0"/>
              <a:t>and attribute authorities</a:t>
            </a:r>
          </a:p>
          <a:p>
            <a:pPr>
              <a:buFont typeface="Wingdings" charset="2"/>
              <a:buChar char="ü"/>
            </a:pPr>
            <a:r>
              <a:rPr lang="en-US" dirty="0">
                <a:solidFill>
                  <a:schemeClr val="accent1"/>
                </a:solidFill>
              </a:rPr>
              <a:t>Interoperable</a:t>
            </a:r>
            <a:r>
              <a:rPr lang="en-US" dirty="0"/>
              <a:t> </a:t>
            </a:r>
            <a:r>
              <a:rPr lang="en-US" dirty="0" smtClean="0"/>
              <a:t>- implements </a:t>
            </a:r>
            <a:r>
              <a:rPr lang="en-US" dirty="0"/>
              <a:t>the AARC blueprint architecture and is </a:t>
            </a:r>
            <a:r>
              <a:rPr lang="en-US" dirty="0" smtClean="0"/>
              <a:t>compliant with </a:t>
            </a:r>
            <a:r>
              <a:rPr lang="en-US" dirty="0" err="1"/>
              <a:t>eduGAIN</a:t>
            </a:r>
            <a:r>
              <a:rPr lang="en-US" dirty="0"/>
              <a:t>, REFEDS </a:t>
            </a:r>
            <a:r>
              <a:rPr lang="en-US" dirty="0" smtClean="0"/>
              <a:t>R&amp;S </a:t>
            </a:r>
            <a:r>
              <a:rPr lang="en-US" dirty="0"/>
              <a:t>and </a:t>
            </a:r>
            <a:r>
              <a:rPr lang="en-US" dirty="0" err="1"/>
              <a:t>Sirtfi</a:t>
            </a:r>
            <a:r>
              <a:rPr lang="en-US" dirty="0"/>
              <a:t> policies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accent1"/>
                </a:solidFill>
              </a:rPr>
              <a:t>Polyglot</a:t>
            </a:r>
            <a:r>
              <a:rPr lang="en-US" dirty="0" smtClean="0"/>
              <a:t> - translates </a:t>
            </a:r>
            <a:r>
              <a:rPr lang="en-US" dirty="0"/>
              <a:t>SAML 2.0, OpenID Connect, OAuth 2.0 and </a:t>
            </a:r>
            <a:r>
              <a:rPr lang="en-US" dirty="0" smtClean="0"/>
              <a:t>X.509 credentials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2722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User communities with different needs:</a:t>
            </a:r>
          </a:p>
          <a:p>
            <a:pPr lvl="1"/>
            <a:r>
              <a:rPr lang="en-GB" dirty="0" smtClean="0"/>
              <a:t>operating their own AAI solution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perating their own</a:t>
            </a:r>
            <a:r>
              <a:rPr lang="en-US" dirty="0"/>
              <a:t> group management service</a:t>
            </a:r>
            <a:endParaRPr lang="en-GB" dirty="0" smtClean="0"/>
          </a:p>
          <a:p>
            <a:pPr lvl="1"/>
            <a:r>
              <a:rPr lang="en-GB" dirty="0" smtClean="0"/>
              <a:t>in need of a ready-to-use group management solution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Service Providers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ooking to leverage “AAI as a Service”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</p:spTree>
    <p:extLst>
      <p:ext uri="{BB962C8B-B14F-4D97-AF65-F5344CB8AC3E}">
        <p14:creationId xmlns:p14="http://schemas.microsoft.com/office/powerpoint/2010/main" val="22359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10800000">
            <a:off x="4572000" y="3315783"/>
            <a:ext cx="4500248" cy="3542217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communities operating their own AAI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4077072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EGI Infrastructure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6588224" y="764704"/>
            <a:ext cx="1296143" cy="64807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eduGAIN</a:t>
            </a:r>
            <a:endParaRPr lang="en-US" sz="1400" dirty="0"/>
          </a:p>
        </p:txBody>
      </p:sp>
      <p:sp>
        <p:nvSpPr>
          <p:cNvPr id="9" name="Cloud 8"/>
          <p:cNvSpPr/>
          <p:nvPr/>
        </p:nvSpPr>
        <p:spPr>
          <a:xfrm>
            <a:off x="5436096" y="836712"/>
            <a:ext cx="1296145" cy="57606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IdPs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Community operating its own AAI connected as an IdP </a:t>
            </a:r>
            <a:r>
              <a:rPr lang="en-US" dirty="0" smtClean="0"/>
              <a:t>Proxy to </a:t>
            </a:r>
            <a:r>
              <a:rPr lang="en-US" dirty="0" err="1"/>
              <a:t>CheckIn</a:t>
            </a:r>
            <a:r>
              <a:rPr lang="en-US" dirty="0"/>
              <a:t> to allow its users to access EGI services &amp; </a:t>
            </a:r>
            <a:r>
              <a:rPr lang="en-US" dirty="0" smtClean="0"/>
              <a:t>resources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Access EGI services without changing your authentication workflow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7503246" y="980728"/>
            <a:ext cx="1640754" cy="79208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Institutional</a:t>
            </a:r>
            <a:br>
              <a:rPr lang="en-US" sz="1400" dirty="0" smtClean="0"/>
            </a:br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7308304" y="4725144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35" idx="2"/>
            <a:endCxn id="12" idx="0"/>
          </p:cNvCxnSpPr>
          <p:nvPr/>
        </p:nvCxnSpPr>
        <p:spPr>
          <a:xfrm>
            <a:off x="7052296" y="4221087"/>
            <a:ext cx="883828" cy="504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Callout 23"/>
          <p:cNvSpPr/>
          <p:nvPr/>
        </p:nvSpPr>
        <p:spPr>
          <a:xfrm>
            <a:off x="5940152" y="1988840"/>
            <a:ext cx="2088232" cy="1080120"/>
          </a:xfrm>
          <a:prstGeom prst="downArrowCallout">
            <a:avLst>
              <a:gd name="adj1" fmla="val 13003"/>
              <a:gd name="adj2" fmla="val 14202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AAI Proxy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5796136" y="4797152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35" idx="2"/>
            <a:endCxn id="25" idx="0"/>
          </p:cNvCxnSpPr>
          <p:nvPr/>
        </p:nvCxnSpPr>
        <p:spPr>
          <a:xfrm flipH="1">
            <a:off x="6423956" y="4221087"/>
            <a:ext cx="628340" cy="576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  <a:endCxn id="24" idx="0"/>
          </p:cNvCxnSpPr>
          <p:nvPr/>
        </p:nvCxnSpPr>
        <p:spPr>
          <a:xfrm>
            <a:off x="6084169" y="1412162"/>
            <a:ext cx="900099" cy="576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1"/>
            <a:endCxn id="24" idx="0"/>
          </p:cNvCxnSpPr>
          <p:nvPr/>
        </p:nvCxnSpPr>
        <p:spPr>
          <a:xfrm flipH="1">
            <a:off x="6984268" y="1412086"/>
            <a:ext cx="252028" cy="576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  <a:endCxn id="24" idx="0"/>
          </p:cNvCxnSpPr>
          <p:nvPr/>
        </p:nvCxnSpPr>
        <p:spPr>
          <a:xfrm flipH="1">
            <a:off x="6984268" y="1771973"/>
            <a:ext cx="1339355" cy="216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4" name="Shape 143"/>
          <p:cNvGrpSpPr/>
          <p:nvPr/>
        </p:nvGrpSpPr>
        <p:grpSpPr>
          <a:xfrm>
            <a:off x="6516216" y="3068960"/>
            <a:ext cx="1072159" cy="1152127"/>
            <a:chOff x="-739799" y="2914873"/>
            <a:chExt cx="1292700" cy="1458300"/>
          </a:xfrm>
        </p:grpSpPr>
        <p:sp>
          <p:nvSpPr>
            <p:cNvPr id="35" name="Shape 144"/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</a:t>
              </a:r>
              <a:r>
                <a:rPr lang="en-US" sz="11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CheckIn</a:t>
              </a:r>
              <a:endPara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" name="Shape 145" descr="4361018b05117b92dc1a71d9622efbb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18037" y="2988223"/>
              <a:ext cx="849300" cy="8232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11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10800000">
            <a:off x="4572000" y="3315783"/>
            <a:ext cx="4500248" cy="3542217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communities operating their own group management service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80" y="4077072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EGI Infrastructure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4716016" y="908720"/>
            <a:ext cx="1296143" cy="64807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eduGAIN</a:t>
            </a:r>
            <a:endParaRPr lang="en-US" sz="1400" dirty="0"/>
          </a:p>
        </p:txBody>
      </p:sp>
      <p:sp>
        <p:nvSpPr>
          <p:cNvPr id="9" name="Cloud 8"/>
          <p:cNvSpPr/>
          <p:nvPr/>
        </p:nvSpPr>
        <p:spPr>
          <a:xfrm>
            <a:off x="4572000" y="1700808"/>
            <a:ext cx="1296145" cy="57606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</a:t>
            </a:r>
            <a:r>
              <a:rPr lang="en-US" sz="1600" dirty="0" err="1" smtClean="0"/>
              <a:t>IdPs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Community managing </a:t>
            </a:r>
            <a:r>
              <a:rPr lang="en-US" dirty="0" err="1"/>
              <a:t>authorisation</a:t>
            </a:r>
            <a:r>
              <a:rPr lang="en-US" dirty="0"/>
              <a:t> information about the users (VO/group memberships and roles) via </a:t>
            </a:r>
            <a:r>
              <a:rPr lang="en-US" dirty="0" smtClean="0"/>
              <a:t>their own </a:t>
            </a:r>
            <a:r>
              <a:rPr lang="en-US" dirty="0"/>
              <a:t> group management service, which is connected to </a:t>
            </a:r>
            <a:r>
              <a:rPr lang="en-US" dirty="0" smtClean="0"/>
              <a:t>Check-in </a:t>
            </a:r>
            <a:r>
              <a:rPr lang="en-US" dirty="0"/>
              <a:t>as an external attribute authority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Check-in will handle the configuration of the IdPs and the aggregation of the attributes for the SPs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No need to migrate the group management functionality to an EGI-specific attribute authority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5796136" y="1412776"/>
            <a:ext cx="1640754" cy="79208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Institutional</a:t>
            </a:r>
            <a:br>
              <a:rPr lang="en-US" sz="1400" dirty="0" smtClean="0"/>
            </a:br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7308304" y="4725144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37" idx="2"/>
            <a:endCxn id="12" idx="0"/>
          </p:cNvCxnSpPr>
          <p:nvPr/>
        </p:nvCxnSpPr>
        <p:spPr>
          <a:xfrm>
            <a:off x="6620248" y="4077071"/>
            <a:ext cx="1315876" cy="6480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796136" y="4797152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37" idx="2"/>
            <a:endCxn id="25" idx="0"/>
          </p:cNvCxnSpPr>
          <p:nvPr/>
        </p:nvCxnSpPr>
        <p:spPr>
          <a:xfrm flipH="1">
            <a:off x="6423956" y="4077071"/>
            <a:ext cx="196292" cy="720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</p:cNvCxnSpPr>
          <p:nvPr/>
        </p:nvCxnSpPr>
        <p:spPr>
          <a:xfrm>
            <a:off x="5220073" y="2276258"/>
            <a:ext cx="1465311" cy="648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1"/>
          </p:cNvCxnSpPr>
          <p:nvPr/>
        </p:nvCxnSpPr>
        <p:spPr>
          <a:xfrm>
            <a:off x="5364088" y="1556102"/>
            <a:ext cx="1321296" cy="1368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</p:cNvCxnSpPr>
          <p:nvPr/>
        </p:nvCxnSpPr>
        <p:spPr>
          <a:xfrm>
            <a:off x="6616513" y="2204021"/>
            <a:ext cx="68871" cy="720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7812360" y="1844824"/>
            <a:ext cx="1157757" cy="1080120"/>
            <a:chOff x="3778531" y="1113692"/>
            <a:chExt cx="1303616" cy="1276406"/>
          </a:xfrm>
        </p:grpSpPr>
        <p:sp>
          <p:nvSpPr>
            <p:cNvPr id="28" name="Rounded Rectangle 27"/>
            <p:cNvSpPr/>
            <p:nvPr/>
          </p:nvSpPr>
          <p:spPr>
            <a:xfrm>
              <a:off x="3778531" y="1113692"/>
              <a:ext cx="1303616" cy="12764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1200" dirty="0" smtClean="0"/>
                <a:t>Virtual Organization </a:t>
              </a:r>
              <a:endParaRPr lang="en-US" sz="1400" dirty="0"/>
            </a:p>
          </p:txBody>
        </p:sp>
        <p:pic>
          <p:nvPicPr>
            <p:cNvPr id="30" name="Picture 29" descr="50355-200.png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588" y="1185700"/>
              <a:ext cx="587804" cy="587804"/>
            </a:xfrm>
            <a:prstGeom prst="rect">
              <a:avLst/>
            </a:prstGeom>
          </p:spPr>
        </p:pic>
      </p:grpSp>
      <p:cxnSp>
        <p:nvCxnSpPr>
          <p:cNvPr id="19" name="Straight Arrow Connector 18"/>
          <p:cNvCxnSpPr>
            <a:stCxn id="28" idx="1"/>
          </p:cNvCxnSpPr>
          <p:nvPr/>
        </p:nvCxnSpPr>
        <p:spPr>
          <a:xfrm flipH="1">
            <a:off x="7142584" y="2384884"/>
            <a:ext cx="669776" cy="9972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6" name="Shape 143"/>
          <p:cNvGrpSpPr/>
          <p:nvPr/>
        </p:nvGrpSpPr>
        <p:grpSpPr>
          <a:xfrm>
            <a:off x="6084168" y="2924944"/>
            <a:ext cx="1072159" cy="1152127"/>
            <a:chOff x="-739799" y="2914873"/>
            <a:chExt cx="1292700" cy="1458300"/>
          </a:xfrm>
        </p:grpSpPr>
        <p:sp>
          <p:nvSpPr>
            <p:cNvPr id="37" name="Shape 144"/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</a:t>
              </a:r>
              <a:r>
                <a:rPr lang="en-US" sz="11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CheckIn</a:t>
              </a:r>
              <a:endPara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" name="Shape 145" descr="4361018b05117b92dc1a71d9622efbbf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518037" y="2988223"/>
              <a:ext cx="849300" cy="823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" name="Picture 6" descr="user_phd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24744"/>
            <a:ext cx="763910" cy="7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4499992" y="2924944"/>
            <a:ext cx="1255640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7" idx="1"/>
            <a:endCxn id="32" idx="3"/>
          </p:cNvCxnSpPr>
          <p:nvPr/>
        </p:nvCxnSpPr>
        <p:spPr>
          <a:xfrm flipH="1" flipV="1">
            <a:off x="5755632" y="3248980"/>
            <a:ext cx="328536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5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10800000">
            <a:off x="3131840" y="3140968"/>
            <a:ext cx="4500248" cy="3542217"/>
          </a:xfrm>
          <a:prstGeom prst="cloud">
            <a:avLst/>
          </a:prstGeom>
          <a:noFill/>
          <a:ln w="28575" cmpd="sng">
            <a:solidFill>
              <a:srgbClr val="4F81BD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/>
              <a:t>communities </a:t>
            </a:r>
            <a:r>
              <a:rPr lang="en-US" dirty="0" smtClean="0"/>
              <a:t>in need of a ready-to-use group management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EGI Check-in KERs: benefits, ownership, dissemination and exploitation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444208" y="4653136"/>
            <a:ext cx="11521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EGI Infrastructure</a:t>
            </a:r>
            <a:endParaRPr lang="en-US" sz="1200" dirty="0"/>
          </a:p>
        </p:txBody>
      </p:sp>
      <p:sp>
        <p:nvSpPr>
          <p:cNvPr id="8" name="Cloud 7"/>
          <p:cNvSpPr/>
          <p:nvPr/>
        </p:nvSpPr>
        <p:spPr>
          <a:xfrm>
            <a:off x="4716016" y="908720"/>
            <a:ext cx="1296143" cy="648072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eduGAIN</a:t>
            </a:r>
            <a:endParaRPr lang="en-US" sz="1400" dirty="0"/>
          </a:p>
        </p:txBody>
      </p:sp>
      <p:sp>
        <p:nvSpPr>
          <p:cNvPr id="9" name="Cloud 8"/>
          <p:cNvSpPr/>
          <p:nvPr/>
        </p:nvSpPr>
        <p:spPr>
          <a:xfrm>
            <a:off x="4572000" y="1700808"/>
            <a:ext cx="1296145" cy="576063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Social IDPs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dirty="0"/>
              <a:t>Communities that do not operate their own group management service can leverage the group management capabilities of the </a:t>
            </a:r>
            <a:r>
              <a:rPr lang="en-US" dirty="0" smtClean="0"/>
              <a:t>Check-in platform</a:t>
            </a:r>
            <a:br>
              <a:rPr lang="en-US" dirty="0" smtClean="0"/>
            </a:b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/>
              <a:t>Ready-to-use solution</a:t>
            </a:r>
          </a:p>
          <a:p>
            <a:pPr>
              <a:buFont typeface="Wingdings" charset="2"/>
              <a:buChar char="ü"/>
            </a:pP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Avoid overhead of deploying a dedicated group management service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Support for multi-tenancy to allow </a:t>
            </a:r>
            <a:r>
              <a:rPr lang="en-US" dirty="0" err="1" smtClean="0"/>
              <a:t>authorised</a:t>
            </a:r>
            <a:r>
              <a:rPr lang="en-US" dirty="0" smtClean="0"/>
              <a:t> VO admins to manage the information about their </a:t>
            </a:r>
            <a:r>
              <a:rPr lang="en-US" dirty="0"/>
              <a:t>users independently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Easy connect to both EGI and non-EGI services </a:t>
            </a:r>
          </a:p>
          <a:p>
            <a:endParaRPr lang="en-US" dirty="0"/>
          </a:p>
        </p:txBody>
      </p:sp>
      <p:sp>
        <p:nvSpPr>
          <p:cNvPr id="10" name="Cloud 9"/>
          <p:cNvSpPr/>
          <p:nvPr/>
        </p:nvSpPr>
        <p:spPr>
          <a:xfrm>
            <a:off x="5796136" y="1412776"/>
            <a:ext cx="1640754" cy="792088"/>
          </a:xfrm>
          <a:prstGeom prst="clou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Institutional</a:t>
            </a:r>
            <a:br>
              <a:rPr lang="en-US" sz="1400" dirty="0" smtClean="0"/>
            </a:br>
            <a:r>
              <a:rPr lang="en-US" sz="1400" dirty="0" err="1" smtClean="0"/>
              <a:t>IdP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5364088" y="5157192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2" idx="0"/>
          </p:cNvCxnSpPr>
          <p:nvPr/>
        </p:nvCxnSpPr>
        <p:spPr>
          <a:xfrm flipH="1">
            <a:off x="5991908" y="3839344"/>
            <a:ext cx="693476" cy="1317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860032" y="4077072"/>
            <a:ext cx="125564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25" idx="0"/>
          </p:cNvCxnSpPr>
          <p:nvPr/>
        </p:nvCxnSpPr>
        <p:spPr>
          <a:xfrm flipH="1">
            <a:off x="5487852" y="3839344"/>
            <a:ext cx="1197532" cy="237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1"/>
          </p:cNvCxnSpPr>
          <p:nvPr/>
        </p:nvCxnSpPr>
        <p:spPr>
          <a:xfrm>
            <a:off x="5220073" y="2276258"/>
            <a:ext cx="1465311" cy="648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1"/>
          </p:cNvCxnSpPr>
          <p:nvPr/>
        </p:nvCxnSpPr>
        <p:spPr>
          <a:xfrm>
            <a:off x="5364088" y="1556102"/>
            <a:ext cx="1321296" cy="1368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</p:cNvCxnSpPr>
          <p:nvPr/>
        </p:nvCxnSpPr>
        <p:spPr>
          <a:xfrm>
            <a:off x="6616513" y="2204021"/>
            <a:ext cx="68871" cy="720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Shape 143"/>
          <p:cNvGrpSpPr/>
          <p:nvPr/>
        </p:nvGrpSpPr>
        <p:grpSpPr>
          <a:xfrm>
            <a:off x="6156176" y="2924944"/>
            <a:ext cx="1008112" cy="1083303"/>
            <a:chOff x="-739799" y="2914873"/>
            <a:chExt cx="1292700" cy="1458300"/>
          </a:xfrm>
        </p:grpSpPr>
        <p:sp>
          <p:nvSpPr>
            <p:cNvPr id="34" name="Shape 144"/>
            <p:cNvSpPr/>
            <p:nvPr/>
          </p:nvSpPr>
          <p:spPr>
            <a:xfrm>
              <a:off x="-739799" y="2914873"/>
              <a:ext cx="1292700" cy="14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EGI </a:t>
              </a:r>
              <a:r>
                <a:rPr lang="en-US" sz="11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CheckIn</a:t>
              </a:r>
              <a:endPara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" name="Shape 145" descr="4361018b05117b92dc1a71d9622efbbf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18037" y="2988223"/>
              <a:ext cx="849300" cy="82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Rounded Rectangle 23"/>
          <p:cNvSpPr/>
          <p:nvPr/>
        </p:nvSpPr>
        <p:spPr>
          <a:xfrm>
            <a:off x="7740352" y="3068960"/>
            <a:ext cx="1255640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Service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34" idx="3"/>
            <a:endCxn id="24" idx="1"/>
          </p:cNvCxnSpPr>
          <p:nvPr/>
        </p:nvCxnSpPr>
        <p:spPr>
          <a:xfrm flipV="1">
            <a:off x="7164288" y="3392996"/>
            <a:ext cx="576064" cy="73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732240" y="3645024"/>
            <a:ext cx="849022" cy="792088"/>
            <a:chOff x="3304489" y="1229729"/>
            <a:chExt cx="1303616" cy="1276406"/>
          </a:xfrm>
        </p:grpSpPr>
        <p:sp>
          <p:nvSpPr>
            <p:cNvPr id="28" name="Rounded Rectangle 27"/>
            <p:cNvSpPr/>
            <p:nvPr/>
          </p:nvSpPr>
          <p:spPr>
            <a:xfrm>
              <a:off x="3304489" y="1229729"/>
              <a:ext cx="1303616" cy="127640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sz="800" dirty="0" smtClean="0"/>
                <a:t>Virtual Organization </a:t>
              </a:r>
              <a:endParaRPr lang="en-US" sz="900" dirty="0"/>
            </a:p>
          </p:txBody>
        </p:sp>
        <p:pic>
          <p:nvPicPr>
            <p:cNvPr id="30" name="Picture 29" descr="50355-200.png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744" y="1345765"/>
              <a:ext cx="587804" cy="5878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36" name="Picture 6" descr="user_phd_grou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49080"/>
            <a:ext cx="763910" cy="7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>
            <a:stCxn id="36" idx="1"/>
            <a:endCxn id="28" idx="3"/>
          </p:cNvCxnSpPr>
          <p:nvPr/>
        </p:nvCxnSpPr>
        <p:spPr>
          <a:xfrm flipH="1" flipV="1">
            <a:off x="7581262" y="4041068"/>
            <a:ext cx="519130" cy="489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tangular Callout 21"/>
          <p:cNvSpPr/>
          <p:nvPr/>
        </p:nvSpPr>
        <p:spPr>
          <a:xfrm>
            <a:off x="6948264" y="5157192"/>
            <a:ext cx="1944216" cy="1080120"/>
          </a:xfrm>
          <a:prstGeom prst="wedgeRectCallout">
            <a:avLst>
              <a:gd name="adj1" fmla="val -41429"/>
              <a:gd name="adj2" fmla="val -12704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Supported  technologies:</a:t>
            </a:r>
          </a:p>
          <a:p>
            <a:pPr algn="ctr"/>
            <a:r>
              <a:rPr lang="en-US" dirty="0" smtClean="0"/>
              <a:t>C</a:t>
            </a:r>
            <a:r>
              <a:rPr lang="el-GR" dirty="0" smtClean="0"/>
              <a:t>Ο</a:t>
            </a:r>
            <a:r>
              <a:rPr lang="en-US" dirty="0" smtClean="0"/>
              <a:t>manage</a:t>
            </a:r>
          </a:p>
          <a:p>
            <a:pPr algn="ctr"/>
            <a:r>
              <a:rPr lang="en-US" dirty="0" err="1" smtClean="0"/>
              <a:t>Perun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5545</TotalTime>
  <Words>1743</Words>
  <Application>Microsoft Macintosh PowerPoint</Application>
  <PresentationFormat>On-screen Show (4:3)</PresentationFormat>
  <Paragraphs>311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Calibri</vt:lpstr>
      <vt:lpstr>Segoe UI</vt:lpstr>
      <vt:lpstr>Verdana</vt:lpstr>
      <vt:lpstr>Wingdings</vt:lpstr>
      <vt:lpstr>Zapf Dingbats</vt:lpstr>
      <vt:lpstr>Arial</vt:lpstr>
      <vt:lpstr>EGI Engage powerpoint presentation v3.2</vt:lpstr>
      <vt:lpstr>EGI Powerpoint Presentation (body)</vt:lpstr>
      <vt:lpstr>EGI Powerpoint Presentation (closing)</vt:lpstr>
      <vt:lpstr>Check-in</vt:lpstr>
      <vt:lpstr>EGI-Engage: Key Exploitable Results</vt:lpstr>
      <vt:lpstr>Outline</vt:lpstr>
      <vt:lpstr>Introduction</vt:lpstr>
      <vt:lpstr>EGI Check-in service: Secure and user-friendly federated authentication and authorisation</vt:lpstr>
      <vt:lpstr>Target groups</vt:lpstr>
      <vt:lpstr>For communities operating their own AAI</vt:lpstr>
      <vt:lpstr>For communities operating their own group management service</vt:lpstr>
      <vt:lpstr>For communities in need of a ready-to-use group management solution</vt:lpstr>
      <vt:lpstr>For service providers: AAI as a service</vt:lpstr>
      <vt:lpstr>Analysis of result’s impact</vt:lpstr>
      <vt:lpstr>Innovation level and capacity</vt:lpstr>
      <vt:lpstr>Innovation level and capacity</vt:lpstr>
      <vt:lpstr>Relevance of the key result</vt:lpstr>
      <vt:lpstr>Exploitability level</vt:lpstr>
      <vt:lpstr>PowerPoint Presentation</vt:lpstr>
      <vt:lpstr>PowerPoint Presentation</vt:lpstr>
      <vt:lpstr>Check-in features</vt:lpstr>
      <vt:lpstr>Check-in consumes information from many diverse sources  </vt:lpstr>
      <vt:lpstr>Reliable and secure AAI platform</vt:lpstr>
      <vt:lpstr>Support for Levels of Assurance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Nicolas Liampotis</cp:lastModifiedBy>
  <cp:revision>86</cp:revision>
  <dcterms:created xsi:type="dcterms:W3CDTF">2016-02-16T14:19:42Z</dcterms:created>
  <dcterms:modified xsi:type="dcterms:W3CDTF">2017-10-10T08:34:25Z</dcterms:modified>
</cp:coreProperties>
</file>