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Layouts/slideLayout7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media/image18.jpg" ContentType="image/jpeg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2" r:id="rId1"/>
    <p:sldMasterId id="2147483648" r:id="rId2"/>
    <p:sldMasterId id="2147483685" r:id="rId3"/>
  </p:sldMasterIdLst>
  <p:notesMasterIdLst>
    <p:notesMasterId r:id="rId22"/>
  </p:notesMasterIdLst>
  <p:handoutMasterIdLst>
    <p:handoutMasterId r:id="rId23"/>
  </p:handoutMasterIdLst>
  <p:sldIdLst>
    <p:sldId id="280" r:id="rId4"/>
    <p:sldId id="291" r:id="rId5"/>
    <p:sldId id="298" r:id="rId6"/>
    <p:sldId id="324" r:id="rId7"/>
    <p:sldId id="314" r:id="rId8"/>
    <p:sldId id="315" r:id="rId9"/>
    <p:sldId id="316" r:id="rId10"/>
    <p:sldId id="317" r:id="rId11"/>
    <p:sldId id="318" r:id="rId12"/>
    <p:sldId id="309" r:id="rId13"/>
    <p:sldId id="327" r:id="rId14"/>
    <p:sldId id="328" r:id="rId15"/>
    <p:sldId id="323" r:id="rId16"/>
    <p:sldId id="322" r:id="rId17"/>
    <p:sldId id="321" r:id="rId18"/>
    <p:sldId id="311" r:id="rId19"/>
    <p:sldId id="312" r:id="rId20"/>
    <p:sldId id="284" r:id="rId21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94266D91-0535-EA48-A8C6-C076554800FC}">
          <p14:sldIdLst>
            <p14:sldId id="280"/>
          </p14:sldIdLst>
        </p14:section>
        <p14:section name="Outline" id="{C4F791CD-6DF6-5944-A62C-E0B733AA566F}">
          <p14:sldIdLst>
            <p14:sldId id="291"/>
          </p14:sldIdLst>
        </p14:section>
        <p14:section name="Introduction" id="{C23872B5-543F-E84F-ADF0-679EA60AC528}">
          <p14:sldIdLst>
            <p14:sldId id="298"/>
            <p14:sldId id="324"/>
            <p14:sldId id="314"/>
            <p14:sldId id="315"/>
            <p14:sldId id="316"/>
            <p14:sldId id="317"/>
            <p14:sldId id="318"/>
          </p14:sldIdLst>
        </p14:section>
        <p14:section name="Analysis of result’s impact" id="{2C9C992D-DEB3-8D47-B277-C554A479B1D2}">
          <p14:sldIdLst>
            <p14:sldId id="309"/>
            <p14:sldId id="327"/>
            <p14:sldId id="328"/>
            <p14:sldId id="323"/>
            <p14:sldId id="322"/>
            <p14:sldId id="321"/>
            <p14:sldId id="311"/>
            <p14:sldId id="312"/>
          </p14:sldIdLst>
        </p14:section>
        <p14:section name="Final" id="{F4EE6778-AB41-4055-A5B6-0B6DD4631834}">
          <p14:sldIdLst>
            <p14:sldId id="284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notes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B0"/>
    <a:srgbClr val="4F85C3"/>
    <a:srgbClr val="6C9F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787" autoAdjust="0"/>
    <p:restoredTop sz="99180" autoAdjust="0"/>
  </p:normalViewPr>
  <p:slideViewPr>
    <p:cSldViewPr showGuides="1">
      <p:cViewPr varScale="1">
        <p:scale>
          <a:sx n="108" d="100"/>
          <a:sy n="108" d="100"/>
        </p:scale>
        <p:origin x="-384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-2700" y="-7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20" Type="http://schemas.openxmlformats.org/officeDocument/2006/relationships/slide" Target="slides/slide17.xml"/><Relationship Id="rId21" Type="http://schemas.openxmlformats.org/officeDocument/2006/relationships/slide" Target="slides/slide18.xml"/><Relationship Id="rId22" Type="http://schemas.openxmlformats.org/officeDocument/2006/relationships/notesMaster" Target="notesMasters/notesMaster1.xml"/><Relationship Id="rId23" Type="http://schemas.openxmlformats.org/officeDocument/2006/relationships/handoutMaster" Target="handoutMasters/handoutMaster1.xml"/><Relationship Id="rId24" Type="http://schemas.openxmlformats.org/officeDocument/2006/relationships/printerSettings" Target="printerSettings/printerSettings1.bin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slide" Target="slides/slide11.xml"/><Relationship Id="rId15" Type="http://schemas.openxmlformats.org/officeDocument/2006/relationships/slide" Target="slides/slide12.xml"/><Relationship Id="rId16" Type="http://schemas.openxmlformats.org/officeDocument/2006/relationships/slide" Target="slides/slide13.xml"/><Relationship Id="rId17" Type="http://schemas.openxmlformats.org/officeDocument/2006/relationships/slide" Target="slides/slide14.xml"/><Relationship Id="rId18" Type="http://schemas.openxmlformats.org/officeDocument/2006/relationships/slide" Target="slides/slide15.xml"/><Relationship Id="rId19" Type="http://schemas.openxmlformats.org/officeDocument/2006/relationships/slide" Target="slides/slide16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98F682-7966-4F36-8C65-12C6AC282E64}" type="datetimeFigureOut">
              <a:rPr lang="en-GB" smtClean="0"/>
              <a:t>10/10/17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7037CF-4AF3-4EA8-B0EF-23260E3D63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822099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A4EA1F-7887-426C-BD0E-29F38E7AB4A2}" type="datetimeFigureOut">
              <a:rPr lang="nl-NL" smtClean="0"/>
              <a:t>10/10/17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F58AE9-46A5-49CB-B815-3CC2120EE87D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0248877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F58AE9-46A5-49CB-B815-3CC2120EE87D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545289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F58AE9-46A5-49CB-B815-3CC2120EE87D}" type="slidenum">
              <a:rPr lang="nl-NL" smtClean="0"/>
              <a:t>10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1743522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F58AE9-46A5-49CB-B815-3CC2120EE87D}" type="slidenum">
              <a:rPr lang="nl-NL" smtClean="0"/>
              <a:t>11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0813194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F58AE9-46A5-49CB-B815-3CC2120EE87D}" type="slidenum">
              <a:rPr lang="nl-NL" smtClean="0"/>
              <a:t>12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0813194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F58AE9-46A5-49CB-B815-3CC2120EE87D}" type="slidenum">
              <a:rPr lang="nl-NL" smtClean="0"/>
              <a:t>13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0813194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F58AE9-46A5-49CB-B815-3CC2120EE87D}" type="slidenum">
              <a:rPr lang="nl-NL" smtClean="0"/>
              <a:t>14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0813194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1200" b="1" dirty="0" smtClean="0"/>
              <a:t>Innovation level</a:t>
            </a:r>
          </a:p>
          <a:p>
            <a:pPr marL="0" indent="0">
              <a:buNone/>
            </a:pPr>
            <a:r>
              <a:rPr lang="en-GB" sz="1200" dirty="0" smtClean="0"/>
              <a:t>Describe which are the main benefits derived by using this result, who is using today and who is expected to use it in the next three years</a:t>
            </a:r>
          </a:p>
          <a:p>
            <a:pPr marL="0" indent="0">
              <a:buNone/>
            </a:pPr>
            <a:r>
              <a:rPr lang="en-GB" sz="1200" b="1" dirty="0" smtClean="0"/>
              <a:t>Innovation Capacity</a:t>
            </a:r>
          </a:p>
          <a:p>
            <a:pPr marL="0" indent="0">
              <a:buNone/>
            </a:pPr>
            <a:r>
              <a:rPr lang="en-GB" sz="1200" dirty="0" smtClean="0"/>
              <a:t>Describe briefly how the result can be used </a:t>
            </a:r>
          </a:p>
          <a:p>
            <a:pPr marL="0" indent="0">
              <a:buNone/>
            </a:pPr>
            <a:r>
              <a:rPr lang="en-GB" sz="1200" dirty="0" smtClean="0"/>
              <a:t>-in other areas beyond the project objective</a:t>
            </a:r>
          </a:p>
          <a:p>
            <a:pPr marL="0" indent="0">
              <a:buNone/>
            </a:pPr>
            <a:r>
              <a:rPr lang="en-GB" sz="1200" dirty="0" smtClean="0"/>
              <a:t>-for bringing benefits to others parties </a:t>
            </a:r>
          </a:p>
          <a:p>
            <a:pPr marL="0" indent="0">
              <a:buNone/>
            </a:pPr>
            <a:r>
              <a:rPr lang="en-GB" sz="1200" dirty="0" smtClean="0"/>
              <a:t>within the next 3 years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F58AE9-46A5-49CB-B815-3CC2120EE87D}" type="slidenum">
              <a:rPr lang="nl-NL" smtClean="0"/>
              <a:t>15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6953673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57150" indent="0">
              <a:buNone/>
            </a:pPr>
            <a:r>
              <a:rPr lang="en-GB" sz="1200" b="1" i="1" dirty="0" smtClean="0"/>
              <a:t>Relevance to Work Programme and societal Challenges</a:t>
            </a:r>
          </a:p>
          <a:p>
            <a:pPr marL="57150" indent="0">
              <a:buNone/>
            </a:pPr>
            <a:r>
              <a:rPr lang="en-GB" sz="1200" i="1" dirty="0" smtClean="0"/>
              <a:t>Briefly describe how the result satisfies the expected impacts of the project and/or other relevant economic or societal impacts, as:</a:t>
            </a:r>
          </a:p>
          <a:p>
            <a:pPr marL="57150" indent="0">
              <a:buNone/>
            </a:pPr>
            <a:r>
              <a:rPr lang="en-GB" sz="1200" i="1" dirty="0" smtClean="0"/>
              <a:t>• Strengthening the competitiveness and growth of companies by</a:t>
            </a:r>
          </a:p>
          <a:p>
            <a:pPr marL="57150" indent="0">
              <a:buNone/>
            </a:pPr>
            <a:r>
              <a:rPr lang="en-GB" sz="1200" i="1" dirty="0" smtClean="0"/>
              <a:t>developing innovations meeting the needs of European and</a:t>
            </a:r>
          </a:p>
          <a:p>
            <a:pPr marL="57150" indent="0">
              <a:buNone/>
            </a:pPr>
            <a:r>
              <a:rPr lang="en-GB" sz="1200" i="1" dirty="0" smtClean="0"/>
              <a:t>global markets; and, where relevant, by delivering such</a:t>
            </a:r>
          </a:p>
          <a:p>
            <a:pPr marL="57150" indent="0">
              <a:buNone/>
            </a:pPr>
            <a:r>
              <a:rPr lang="en-GB" sz="1200" i="1" dirty="0" smtClean="0"/>
              <a:t>innovations to the markets</a:t>
            </a:r>
          </a:p>
          <a:p>
            <a:pPr marL="57150" indent="0">
              <a:buNone/>
            </a:pPr>
            <a:r>
              <a:rPr lang="en-GB" sz="1200" i="1" dirty="0" smtClean="0"/>
              <a:t>• Any other environmental and socially important impacts</a:t>
            </a:r>
          </a:p>
          <a:p>
            <a:pPr marL="57150" indent="0">
              <a:buNone/>
            </a:pPr>
            <a:r>
              <a:rPr lang="en-GB" sz="1200" b="1" i="1" dirty="0" smtClean="0"/>
              <a:t>Relevance of Result for Policy domain of EOSC</a:t>
            </a:r>
          </a:p>
          <a:p>
            <a:pPr marL="57150" indent="0">
              <a:buNone/>
            </a:pPr>
            <a:r>
              <a:rPr lang="en-GB" sz="1200" i="1" dirty="0" smtClean="0"/>
              <a:t>The extent of the benefits derived from the</a:t>
            </a:r>
          </a:p>
          <a:p>
            <a:pPr marL="57150" indent="0">
              <a:buNone/>
            </a:pPr>
            <a:r>
              <a:rPr lang="en-GB" sz="1200" i="1" dirty="0" smtClean="0"/>
              <a:t>project result for EOSC</a:t>
            </a:r>
            <a:endParaRPr lang="en-GB" sz="120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F58AE9-46A5-49CB-B815-3CC2120EE87D}" type="slidenum">
              <a:rPr lang="nl-NL" smtClean="0"/>
              <a:t>16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123548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1200" b="1" i="1" dirty="0" smtClean="0"/>
              <a:t>Exploitation: the use of results in </a:t>
            </a:r>
          </a:p>
          <a:p>
            <a:pPr marL="0" indent="0">
              <a:buNone/>
            </a:pPr>
            <a:r>
              <a:rPr lang="en-GB" sz="1200" i="1" dirty="0" smtClean="0"/>
              <a:t>-Developing/creating/marketing product/services/processes</a:t>
            </a:r>
          </a:p>
          <a:p>
            <a:pPr marL="0" indent="0">
              <a:buNone/>
            </a:pPr>
            <a:r>
              <a:rPr lang="en-GB" sz="1200" i="1" dirty="0" smtClean="0"/>
              <a:t>-Internal use within the EGI federation or commercial</a:t>
            </a:r>
          </a:p>
          <a:p>
            <a:pPr marL="0" indent="0">
              <a:buNone/>
            </a:pPr>
            <a:r>
              <a:rPr lang="en-GB" sz="1200" i="1" dirty="0" smtClean="0"/>
              <a:t>-Further activities other than project</a:t>
            </a:r>
          </a:p>
          <a:p>
            <a:pPr marL="0" indent="0">
              <a:buNone/>
            </a:pPr>
            <a:r>
              <a:rPr lang="en-GB" sz="1200" i="1" dirty="0" smtClean="0"/>
              <a:t>-Standardisation</a:t>
            </a:r>
          </a:p>
          <a:p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F58AE9-46A5-49CB-B815-3CC2120EE87D}" type="slidenum">
              <a:rPr lang="nl-NL" smtClean="0"/>
              <a:t>17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8432375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F58AE9-46A5-49CB-B815-3CC2120EE87D}" type="slidenum">
              <a:rPr lang="nl-NL" smtClean="0"/>
              <a:t>18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794549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F58AE9-46A5-49CB-B815-3CC2120EE87D}" type="slidenum">
              <a:rPr lang="nl-NL" smtClean="0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958491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F58AE9-46A5-49CB-B815-3CC2120EE87D}" type="slidenum">
              <a:rPr lang="nl-NL" smtClean="0"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040929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originally requirements, now FEATURES of ODP</a:t>
            </a:r>
          </a:p>
          <a:p>
            <a:endParaRPr lang="en-US" dirty="0" smtClean="0"/>
          </a:p>
          <a:p>
            <a:r>
              <a:rPr lang="en-US" dirty="0" smtClean="0"/>
              <a:t>at </a:t>
            </a:r>
            <a:r>
              <a:rPr lang="en-US" dirty="0" smtClean="0"/>
              <a:t>the beginning</a:t>
            </a:r>
            <a:r>
              <a:rPr lang="en-US" baseline="0" dirty="0" smtClean="0"/>
              <a:t> of the project, c</a:t>
            </a:r>
            <a:r>
              <a:rPr lang="en-US" dirty="0" smtClean="0"/>
              <a:t>ustom questionnaires were created </a:t>
            </a:r>
            <a:r>
              <a:rPr lang="en-US" baseline="0" dirty="0" smtClean="0"/>
              <a:t>and distributed to: </a:t>
            </a:r>
            <a:r>
              <a:rPr lang="en-US" b="1" noProof="0" dirty="0" smtClean="0"/>
              <a:t>Biological and Medical Sciences</a:t>
            </a:r>
          </a:p>
          <a:p>
            <a:pPr lvl="2"/>
            <a:r>
              <a:rPr lang="en-US" i="1" noProof="0" dirty="0" smtClean="0"/>
              <a:t>(Human Brain Project, </a:t>
            </a:r>
            <a:r>
              <a:rPr lang="en-US" i="1" noProof="0" dirty="0" err="1" smtClean="0"/>
              <a:t>MoBRAIN</a:t>
            </a:r>
            <a:r>
              <a:rPr lang="en-US" i="1" noProof="0" dirty="0" smtClean="0"/>
              <a:t>, BBMRI)</a:t>
            </a:r>
            <a:r>
              <a:rPr lang="en-US" i="1" baseline="0" noProof="0" dirty="0" smtClean="0"/>
              <a:t> </a:t>
            </a:r>
            <a:r>
              <a:rPr lang="en-US" b="1" noProof="0" dirty="0" smtClean="0"/>
              <a:t>Environmental and Earth Sciences</a:t>
            </a:r>
            <a:r>
              <a:rPr lang="en-US" i="1" noProof="0" dirty="0" smtClean="0"/>
              <a:t>(EMSO, LifeWatch)</a:t>
            </a:r>
          </a:p>
          <a:p>
            <a:pPr lvl="1" algn="l"/>
            <a:r>
              <a:rPr lang="en-US" b="1" noProof="0" dirty="0" smtClean="0"/>
              <a:t>Agriculture</a:t>
            </a:r>
            <a:r>
              <a:rPr lang="en-US" i="1" noProof="0" dirty="0" smtClean="0"/>
              <a:t>(</a:t>
            </a:r>
            <a:r>
              <a:rPr lang="en-US" i="1" noProof="0" dirty="0" err="1" smtClean="0"/>
              <a:t>Agrodat.hu</a:t>
            </a:r>
            <a:r>
              <a:rPr lang="en-US" i="1" noProof="0" dirty="0" smtClean="0"/>
              <a:t>, </a:t>
            </a:r>
            <a:r>
              <a:rPr lang="en-US" i="1" noProof="0" dirty="0" err="1" smtClean="0"/>
              <a:t>agINFRA</a:t>
            </a:r>
            <a:r>
              <a:rPr lang="en-US" i="1" noProof="0" dirty="0" smtClean="0"/>
              <a:t>)</a:t>
            </a:r>
            <a:r>
              <a:rPr lang="en-US" b="1" noProof="0" dirty="0" smtClean="0"/>
              <a:t>Astronomy &amp; Astrophysics (A&amp;A)</a:t>
            </a:r>
            <a:r>
              <a:rPr lang="en-US" i="1" noProof="0" dirty="0" smtClean="0"/>
              <a:t>(CTA, </a:t>
            </a:r>
            <a:r>
              <a:rPr lang="en-US" i="1" noProof="0" dirty="0" err="1" smtClean="0"/>
              <a:t>LoFAR</a:t>
            </a:r>
            <a:r>
              <a:rPr lang="en-US" i="1" noProof="0" dirty="0" smtClean="0"/>
              <a:t>, CANFAR)</a:t>
            </a:r>
            <a:r>
              <a:rPr lang="en-US" i="1" baseline="0" noProof="0" dirty="0" smtClean="0"/>
              <a:t> </a:t>
            </a:r>
            <a:r>
              <a:rPr lang="mr-IN" baseline="0" noProof="0" dirty="0" smtClean="0"/>
              <a:t>–</a:t>
            </a:r>
            <a:r>
              <a:rPr lang="en-US" baseline="0" noProof="0" dirty="0" smtClean="0"/>
              <a:t> for results, see M4.1</a:t>
            </a:r>
          </a:p>
          <a:p>
            <a:pPr lvl="1" algn="l"/>
            <a:endParaRPr lang="en-US" baseline="0" noProof="0" dirty="0" smtClean="0"/>
          </a:p>
          <a:p>
            <a:pPr lvl="1" algn="l"/>
            <a:r>
              <a:rPr lang="en-US" baseline="0" noProof="0" dirty="0" smtClean="0"/>
              <a:t>requirements summarized here. </a:t>
            </a:r>
          </a:p>
          <a:p>
            <a:pPr lvl="1" algn="l"/>
            <a:endParaRPr lang="en-US" baseline="0" noProof="0" dirty="0" smtClean="0"/>
          </a:p>
          <a:p>
            <a:pPr lvl="1" algn="l"/>
            <a:r>
              <a:rPr lang="en-US" baseline="0" noProof="0" dirty="0" smtClean="0"/>
              <a:t>9 originally, we’ve concentrated on only 8 </a:t>
            </a:r>
            <a:r>
              <a:rPr lang="mr-IN" baseline="0" noProof="0" dirty="0" smtClean="0"/>
              <a:t>–</a:t>
            </a:r>
            <a:r>
              <a:rPr lang="en-US" baseline="0" noProof="0" dirty="0" smtClean="0"/>
              <a:t> no Long Term Preservation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F58AE9-46A5-49CB-B815-3CC2120EE87D}" type="slidenum">
              <a:rPr lang="nl-NL" smtClean="0"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374184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ODP is a solution for a a gateway to storage – it’s  not</a:t>
            </a:r>
            <a:r>
              <a:rPr lang="en-US" baseline="0" dirty="0" smtClean="0"/>
              <a:t> duplicating anything.</a:t>
            </a:r>
          </a:p>
          <a:p>
            <a:endParaRPr lang="en-US" dirty="0" smtClean="0"/>
          </a:p>
          <a:p>
            <a:r>
              <a:rPr lang="en-US" dirty="0" smtClean="0"/>
              <a:t>Federated approach of accessing</a:t>
            </a:r>
            <a:r>
              <a:rPr lang="en-US" baseline="0" dirty="0" smtClean="0"/>
              <a:t> data.  Complexity completely hidden from users, who only need to chose 1) the data they want and 2) how they want to access it</a:t>
            </a:r>
          </a:p>
          <a:p>
            <a:endParaRPr lang="en-US" baseline="0" dirty="0" smtClean="0"/>
          </a:p>
          <a:p>
            <a:r>
              <a:rPr lang="en-US" baseline="0" dirty="0" smtClean="0"/>
              <a:t>Top – users accessing the way they chose  Say each in turn.  </a:t>
            </a:r>
          </a:p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F58AE9-46A5-49CB-B815-3CC2120EE87D}" type="slidenum">
              <a:rPr lang="nl-NL" smtClean="0"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6953673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Based on OneData </a:t>
            </a:r>
            <a:r>
              <a:rPr lang="mr-IN" dirty="0" smtClean="0"/>
              <a:t>–</a:t>
            </a:r>
            <a:r>
              <a:rPr lang="en-US" dirty="0" smtClean="0"/>
              <a:t> developed</a:t>
            </a:r>
            <a:r>
              <a:rPr lang="en-US" baseline="0" dirty="0" smtClean="0"/>
              <a:t> by </a:t>
            </a:r>
            <a:r>
              <a:rPr lang="en-US" baseline="0" dirty="0" err="1" smtClean="0"/>
              <a:t>Cyfronet</a:t>
            </a:r>
            <a:r>
              <a:rPr lang="en-US" baseline="0" dirty="0" smtClean="0"/>
              <a:t> as part of EGI-Engage project and the INDIGO DataCloud</a:t>
            </a:r>
          </a:p>
          <a:p>
            <a:r>
              <a:rPr lang="en-US" baseline="0" dirty="0" smtClean="0"/>
              <a:t>and the EGI </a:t>
            </a:r>
            <a:r>
              <a:rPr lang="en-US" baseline="0" dirty="0" err="1" smtClean="0"/>
              <a:t>DataHub</a:t>
            </a:r>
            <a:r>
              <a:rPr lang="en-US" baseline="0" dirty="0" smtClean="0"/>
              <a:t> which is the prototype installation of it being made available to all members of EGI. 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/>
              <a:t>Data here could mean datasets ­ a collection of data/files/</a:t>
            </a:r>
            <a:r>
              <a:rPr lang="en-US" sz="1200" dirty="0" err="1" smtClean="0"/>
              <a:t>filesets</a:t>
            </a:r>
            <a:r>
              <a:rPr lang="en-US" sz="1200" dirty="0" smtClean="0"/>
              <a:t> at a level of granularity considered useful to user communities.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F58AE9-46A5-49CB-B815-3CC2120EE87D}" type="slidenum">
              <a:rPr lang="nl-NL" smtClean="0"/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0813194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F58AE9-46A5-49CB-B815-3CC2120EE87D}" type="slidenum">
              <a:rPr lang="nl-NL" smtClean="0"/>
              <a:t>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0813194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Brings the possibility</a:t>
            </a:r>
            <a:r>
              <a:rPr lang="en-US" baseline="0" dirty="0" smtClean="0"/>
              <a:t> of scalable, data intensive computing to communities regardless of their domain.</a:t>
            </a:r>
          </a:p>
          <a:p>
            <a:r>
              <a:rPr lang="en-US" baseline="0" dirty="0" err="1" smtClean="0"/>
              <a:t>Seemless</a:t>
            </a:r>
            <a:r>
              <a:rPr lang="en-US" baseline="0" dirty="0" smtClean="0"/>
              <a:t> access to multiple clouds </a:t>
            </a:r>
            <a:r>
              <a:rPr lang="mr-IN" baseline="0" dirty="0" smtClean="0"/>
              <a:t>–</a:t>
            </a:r>
            <a:r>
              <a:rPr lang="en-US" baseline="0" dirty="0" smtClean="0"/>
              <a:t> private, institutional, public.  </a:t>
            </a:r>
          </a:p>
          <a:p>
            <a:r>
              <a:rPr lang="en-US" baseline="0" dirty="0" smtClean="0"/>
              <a:t>Multiple VMs accessing the same data via shared storage SPANNING these clouds.</a:t>
            </a:r>
          </a:p>
          <a:p>
            <a:r>
              <a:rPr lang="en-US" baseline="0" dirty="0" smtClean="0"/>
              <a:t>Accessible via the EGI </a:t>
            </a:r>
            <a:r>
              <a:rPr lang="en-US" baseline="0" dirty="0" err="1" smtClean="0"/>
              <a:t>DataHub</a:t>
            </a:r>
            <a:endParaRPr lang="en-US" baseline="0" dirty="0" smtClean="0"/>
          </a:p>
          <a:p>
            <a:r>
              <a:rPr lang="en-US" baseline="0" dirty="0" smtClean="0"/>
              <a:t>Possibility of publishing data via a DOI and depositing it into a long term archive such as B2SAFE from EUDAT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F58AE9-46A5-49CB-B815-3CC2120EE87D}" type="slidenum">
              <a:rPr lang="nl-NL" smtClean="0"/>
              <a:t>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0813194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From the point</a:t>
            </a:r>
            <a:r>
              <a:rPr lang="en-US" baseline="0" dirty="0" smtClean="0"/>
              <a:t> of view of a domain level data repository.  Many store data, very few bring the data to computing </a:t>
            </a:r>
            <a:r>
              <a:rPr lang="mr-IN" baseline="0" dirty="0" smtClean="0"/>
              <a:t>–</a:t>
            </a:r>
            <a:r>
              <a:rPr lang="en-US" baseline="0" dirty="0" smtClean="0"/>
              <a:t> an issue with big datasets.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F58AE9-46A5-49CB-B815-3CC2120EE87D}" type="slidenum">
              <a:rPr lang="nl-NL" smtClean="0"/>
              <a:t>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081319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jdelijke aanduiding voor tekst 6"/>
          <p:cNvSpPr>
            <a:spLocks noGrp="1"/>
          </p:cNvSpPr>
          <p:nvPr>
            <p:ph type="body" sz="quarter" idx="10" hasCustomPrompt="1"/>
          </p:nvPr>
        </p:nvSpPr>
        <p:spPr>
          <a:xfrm>
            <a:off x="1727411" y="3643200"/>
            <a:ext cx="5689178" cy="431477"/>
          </a:xfrm>
        </p:spPr>
        <p:txBody>
          <a:bodyPr/>
          <a:lstStyle>
            <a:lvl1pPr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GB" noProof="0" dirty="0" smtClean="0"/>
              <a:t>function</a:t>
            </a:r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685800" y="1268761"/>
            <a:ext cx="7772400" cy="1440000"/>
          </a:xfrm>
        </p:spPr>
        <p:txBody>
          <a:bodyPr/>
          <a:lstStyle>
            <a:lvl1pPr>
              <a:defRPr/>
            </a:lvl1pPr>
          </a:lstStyle>
          <a:p>
            <a:r>
              <a:rPr lang="en-GB" noProof="0" dirty="0" smtClean="0"/>
              <a:t>Title</a:t>
            </a:r>
            <a:endParaRPr lang="en-GB" noProof="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 hasCustomPrompt="1"/>
          </p:nvPr>
        </p:nvSpPr>
        <p:spPr>
          <a:xfrm>
            <a:off x="1371600" y="2923200"/>
            <a:ext cx="6400800" cy="504056"/>
          </a:xfrm>
        </p:spPr>
        <p:txBody>
          <a:bodyPr>
            <a:noAutofit/>
          </a:bodyPr>
          <a:lstStyle>
            <a:lvl1pPr marL="0" indent="0" algn="ctr">
              <a:buNone/>
              <a:defRPr sz="28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noProof="0" dirty="0" smtClean="0"/>
              <a:t>Author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5075032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2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 hasCustomPrompt="1"/>
          </p:nvPr>
        </p:nvSpPr>
        <p:spPr>
          <a:xfrm>
            <a:off x="467544" y="1340768"/>
            <a:ext cx="3815655" cy="478472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400">
                <a:solidFill>
                  <a:schemeClr val="tx1"/>
                </a:solidFill>
              </a:defRPr>
            </a:lvl2pPr>
            <a:lvl3pPr>
              <a:defRPr sz="20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572000" y="1341438"/>
            <a:ext cx="4320480" cy="47844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EGI strategy and governance evolution and procurement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628241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2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67544" y="1341438"/>
            <a:ext cx="8424936" cy="47844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EGI strategy and governance evolution and procurement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840826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tekst 2"/>
          <p:cNvSpPr>
            <a:spLocks noGrp="1"/>
          </p:cNvSpPr>
          <p:nvPr>
            <p:ph type="body" idx="1" hasCustomPrompt="1"/>
          </p:nvPr>
        </p:nvSpPr>
        <p:spPr>
          <a:xfrm>
            <a:off x="457200" y="1341041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 smtClean="0"/>
              <a:t>Click 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94506" y="2378745"/>
            <a:ext cx="4040188" cy="46166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 hasCustomPrompt="1"/>
          </p:nvPr>
        </p:nvSpPr>
        <p:spPr>
          <a:xfrm>
            <a:off x="4850705" y="1341041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 smtClean="0"/>
              <a:t>Click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 hasCustomPrompt="1"/>
          </p:nvPr>
        </p:nvSpPr>
        <p:spPr>
          <a:xfrm>
            <a:off x="4822601" y="2391445"/>
            <a:ext cx="4041775" cy="377440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10" name="Title 9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EGI strategy and governance evolution and procurement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69860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jdelijke aanduiding voor tekst 6"/>
          <p:cNvSpPr>
            <a:spLocks noGrp="1"/>
          </p:cNvSpPr>
          <p:nvPr>
            <p:ph type="body" sz="quarter" idx="10" hasCustomPrompt="1"/>
          </p:nvPr>
        </p:nvSpPr>
        <p:spPr>
          <a:xfrm>
            <a:off x="1727411" y="3643200"/>
            <a:ext cx="5689178" cy="431477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GB" noProof="0" dirty="0" smtClean="0"/>
              <a:t>function</a:t>
            </a:r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685800" y="1268761"/>
            <a:ext cx="7772400" cy="1440000"/>
          </a:xfrm>
        </p:spPr>
        <p:txBody>
          <a:bodyPr/>
          <a:lstStyle>
            <a:lvl1pPr>
              <a:defRPr/>
            </a:lvl1pPr>
          </a:lstStyle>
          <a:p>
            <a:r>
              <a:rPr lang="en-GB" noProof="0" dirty="0" smtClean="0"/>
              <a:t>Title</a:t>
            </a:r>
            <a:endParaRPr lang="en-GB" noProof="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 hasCustomPrompt="1"/>
          </p:nvPr>
        </p:nvSpPr>
        <p:spPr>
          <a:xfrm>
            <a:off x="1371600" y="2923200"/>
            <a:ext cx="6400800" cy="504056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buNone/>
              <a:defRPr sz="28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noProof="0" dirty="0" smtClean="0"/>
              <a:t>Author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4133713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nl-NL" dirty="0" smtClean="0"/>
              <a:t>Click </a:t>
            </a:r>
            <a:r>
              <a:rPr lang="nl-NL" dirty="0" err="1" smtClean="0"/>
              <a:t>to</a:t>
            </a:r>
            <a:r>
              <a:rPr lang="nl-NL" dirty="0" smtClean="0"/>
              <a:t> </a:t>
            </a:r>
            <a:r>
              <a:rPr lang="nl-NL" dirty="0" err="1" smtClean="0"/>
              <a:t>insert</a:t>
            </a:r>
            <a:r>
              <a:rPr lang="nl-NL" dirty="0" smtClean="0"/>
              <a:t> </a:t>
            </a:r>
            <a:r>
              <a:rPr lang="nl-NL" dirty="0" err="1" smtClean="0"/>
              <a:t>title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 hasCustomPrompt="1"/>
          </p:nvPr>
        </p:nvSpPr>
        <p:spPr>
          <a:xfrm>
            <a:off x="468312" y="1341438"/>
            <a:ext cx="8424167" cy="4824412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  <a:lvl2pPr>
              <a:defRPr baseline="0"/>
            </a:lvl2pPr>
            <a:lvl3pPr>
              <a:defRPr/>
            </a:lvl3pPr>
            <a:lvl4pPr>
              <a:defRPr/>
            </a:lvl4pPr>
            <a:lvl5pPr>
              <a:defRPr baseline="0"/>
            </a:lvl5pPr>
          </a:lstStyle>
          <a:p>
            <a:pPr lvl="0"/>
            <a:r>
              <a:rPr lang="nl-NL" dirty="0" smtClean="0"/>
              <a:t>Click </a:t>
            </a:r>
            <a:r>
              <a:rPr lang="nl-NL" dirty="0" err="1" smtClean="0"/>
              <a:t>Text</a:t>
            </a:r>
            <a:endParaRPr lang="nl-NL" dirty="0" smtClean="0"/>
          </a:p>
          <a:p>
            <a:pPr lvl="1"/>
            <a:r>
              <a:rPr lang="nl-NL" dirty="0" smtClean="0"/>
              <a:t>Level 2</a:t>
            </a:r>
          </a:p>
          <a:p>
            <a:pPr lvl="2"/>
            <a:r>
              <a:rPr lang="nl-NL" dirty="0" smtClean="0"/>
              <a:t>Level 3</a:t>
            </a:r>
          </a:p>
          <a:p>
            <a:pPr lvl="3"/>
            <a:r>
              <a:rPr lang="nl-NL" dirty="0" smtClean="0"/>
              <a:t>Level 4</a:t>
            </a:r>
          </a:p>
          <a:p>
            <a:pPr lvl="4"/>
            <a:r>
              <a:rPr lang="nl-NL" dirty="0" smtClean="0"/>
              <a:t>Level 5</a:t>
            </a:r>
            <a:endParaRPr lang="nl-NL" dirty="0"/>
          </a:p>
        </p:txBody>
      </p:sp>
      <p:sp>
        <p:nvSpPr>
          <p:cNvPr id="4" name="Tijdelijke aanduiding voor datum 4"/>
          <p:cNvSpPr>
            <a:spLocks noGrp="1"/>
          </p:cNvSpPr>
          <p:nvPr>
            <p:ph type="dt" sz="half" idx="2"/>
          </p:nvPr>
        </p:nvSpPr>
        <p:spPr>
          <a:xfrm>
            <a:off x="457200" y="6454179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bg1"/>
                </a:solidFill>
              </a:defRPr>
            </a:lvl1pPr>
          </a:lstStyle>
          <a:p>
            <a:fld id="{2CDEB0F9-71B2-4695-BF6E-6B05A8AD9565}" type="datetime1">
              <a:rPr lang="nl-NL" smtClean="0"/>
              <a:pPr/>
              <a:t>10/10/17</a:t>
            </a:fld>
            <a:endParaRPr lang="nl-NL" dirty="0"/>
          </a:p>
        </p:txBody>
      </p:sp>
      <p:sp>
        <p:nvSpPr>
          <p:cNvPr id="7" name="Content Placeholder 5"/>
          <p:cNvSpPr>
            <a:spLocks noGrp="1"/>
          </p:cNvSpPr>
          <p:nvPr>
            <p:ph sz="quarter" idx="10" hasCustomPrompt="1"/>
          </p:nvPr>
        </p:nvSpPr>
        <p:spPr>
          <a:xfrm>
            <a:off x="3203575" y="6525344"/>
            <a:ext cx="3455988" cy="288925"/>
          </a:xfrm>
          <a:prstGeom prst="rect">
            <a:avLst/>
          </a:prstGeom>
        </p:spPr>
        <p:txBody>
          <a:bodyPr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000">
                <a:solidFill>
                  <a:schemeClr val="bg1"/>
                </a:solidFill>
              </a:defRPr>
            </a:lvl1pPr>
            <a:lvl2pPr>
              <a:defRPr sz="1000">
                <a:solidFill>
                  <a:schemeClr val="bg1"/>
                </a:solidFill>
              </a:defRPr>
            </a:lvl2pPr>
            <a:lvl3pPr>
              <a:defRPr sz="1000">
                <a:solidFill>
                  <a:schemeClr val="bg1"/>
                </a:solidFill>
              </a:defRPr>
            </a:lvl3pPr>
            <a:lvl4pPr>
              <a:defRPr sz="1000">
                <a:solidFill>
                  <a:schemeClr val="bg1"/>
                </a:solidFill>
              </a:defRPr>
            </a:lvl4pPr>
            <a:lvl5pPr>
              <a:defRPr sz="1000">
                <a:solidFill>
                  <a:schemeClr val="bg1"/>
                </a:solidFill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dirty="0" smtClean="0"/>
              <a:t>Click to insert conference name</a:t>
            </a:r>
          </a:p>
          <a:p>
            <a:pPr lvl="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180671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285936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4" Type="http://schemas.openxmlformats.org/officeDocument/2006/relationships/slideLayout" Target="../slideLayouts/slideLayout5.xml"/><Relationship Id="rId5" Type="http://schemas.openxmlformats.org/officeDocument/2006/relationships/slideLayout" Target="../slideLayouts/slideLayout6.xml"/><Relationship Id="rId6" Type="http://schemas.openxmlformats.org/officeDocument/2006/relationships/theme" Target="../theme/theme2.xml"/><Relationship Id="rId7" Type="http://schemas.openxmlformats.org/officeDocument/2006/relationships/image" Target="../media/image4.png"/><Relationship Id="rId8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2" Type="http://schemas.openxmlformats.org/officeDocument/2006/relationships/slideLayout" Target="../slideLayouts/slideLayout3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3.jpeg"/><Relationship Id="rId6" Type="http://schemas.openxmlformats.org/officeDocument/2006/relationships/hyperlink" Target="http://creativecommons.org/licenses/by/4.0/" TargetMode="External"/><Relationship Id="rId1" Type="http://schemas.openxmlformats.org/officeDocument/2006/relationships/slideLayout" Target="../slideLayouts/slideLayout7.xml"/><Relationship Id="rId2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100000">
                <a:schemeClr val="bg1"/>
              </a:gs>
              <a:gs pos="0">
                <a:schemeClr val="tx2">
                  <a:lumMod val="20000"/>
                  <a:lumOff val="80000"/>
                </a:schemeClr>
              </a:gs>
            </a:gsLst>
            <a:lin ang="2700000" scaled="1"/>
            <a:tileRect/>
          </a:gradFill>
        </p:spPr>
      </p:pic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79394" y="1412776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GB" noProof="0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79394" y="2636912"/>
            <a:ext cx="8229600" cy="792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endParaRPr lang="en-GB" noProof="0" dirty="0" smtClean="0"/>
          </a:p>
        </p:txBody>
      </p:sp>
      <p:pic>
        <p:nvPicPr>
          <p:cNvPr id="9" name="Afbeelding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129" y="4581128"/>
            <a:ext cx="1728191" cy="1313426"/>
          </a:xfrm>
          <a:prstGeom prst="rect">
            <a:avLst/>
          </a:prstGeom>
        </p:spPr>
      </p:pic>
      <p:sp>
        <p:nvSpPr>
          <p:cNvPr id="12" name="Rechthoek 11"/>
          <p:cNvSpPr/>
          <p:nvPr/>
        </p:nvSpPr>
        <p:spPr>
          <a:xfrm>
            <a:off x="437129" y="6021288"/>
            <a:ext cx="8465149" cy="45719"/>
          </a:xfrm>
          <a:prstGeom prst="rect">
            <a:avLst/>
          </a:prstGeom>
          <a:solidFill>
            <a:schemeClr val="accent1">
              <a:lumMod val="60000"/>
              <a:lumOff val="40000"/>
              <a:alpha val="4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5" name="Tekstvak 22"/>
          <p:cNvSpPr txBox="1"/>
          <p:nvPr/>
        </p:nvSpPr>
        <p:spPr>
          <a:xfrm>
            <a:off x="752684" y="6153342"/>
            <a:ext cx="10970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b="1" dirty="0" smtClean="0">
                <a:solidFill>
                  <a:srgbClr val="0066B0"/>
                </a:solidFill>
                <a:latin typeface="Segoe UI" pitchFamily="34" charset="0"/>
                <a:cs typeface="Segoe UI" pitchFamily="34" charset="0"/>
              </a:rPr>
              <a:t>www.egi.eu</a:t>
            </a:r>
            <a:endParaRPr lang="nl-NL" sz="1200" b="1" dirty="0">
              <a:solidFill>
                <a:srgbClr val="0066B0"/>
              </a:solidFill>
              <a:latin typeface="Segoe UI" pitchFamily="34" charset="0"/>
              <a:cs typeface="Segoe UI" pitchFamily="34" charset="0"/>
            </a:endParaRPr>
          </a:p>
        </p:txBody>
      </p:sp>
      <p:pic>
        <p:nvPicPr>
          <p:cNvPr id="11" name="Afbeelding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6381328"/>
            <a:ext cx="657870" cy="442623"/>
          </a:xfrm>
          <a:prstGeom prst="rect">
            <a:avLst/>
          </a:prstGeom>
        </p:spPr>
      </p:pic>
      <p:sp>
        <p:nvSpPr>
          <p:cNvPr id="13" name="Tekstvak 10"/>
          <p:cNvSpPr txBox="1"/>
          <p:nvPr/>
        </p:nvSpPr>
        <p:spPr>
          <a:xfrm>
            <a:off x="479394" y="6402584"/>
            <a:ext cx="75574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1000" b="0" dirty="0" smtClean="0">
                <a:latin typeface="Segoe UI" pitchFamily="34" charset="0"/>
                <a:cs typeface="Segoe UI" pitchFamily="34" charset="0"/>
              </a:rPr>
              <a:t>EGI-Engage is co-funded by the Horizon 2020 Framework Programme</a:t>
            </a:r>
          </a:p>
          <a:p>
            <a:pPr algn="r"/>
            <a:r>
              <a:rPr lang="nl-NL" sz="1000" b="0" baseline="0" dirty="0" smtClean="0">
                <a:latin typeface="Segoe UI" pitchFamily="34" charset="0"/>
                <a:cs typeface="Segoe UI" pitchFamily="34" charset="0"/>
              </a:rPr>
              <a:t>  </a:t>
            </a:r>
            <a:r>
              <a:rPr lang="nl-NL" sz="1000" b="0" dirty="0" smtClean="0">
                <a:latin typeface="Segoe UI" pitchFamily="34" charset="0"/>
                <a:cs typeface="Segoe UI" pitchFamily="34" charset="0"/>
              </a:rPr>
              <a:t>of the European Union under grant number 654142</a:t>
            </a:r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endParaRPr lang="nl-NL" sz="1000" b="0" dirty="0">
              <a:latin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24930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</p:sldLayoutIdLst>
  <p:timing>
    <p:tnLst>
      <p:par>
        <p:cTn xmlns:p14="http://schemas.microsoft.com/office/powerpoint/2010/main" id="1" dur="indefinite" restart="never" nodeType="tmRoot"/>
      </p:par>
    </p:tnLst>
  </p:timing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0066B0"/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</p:titleStyle>
    <p:bodyStyle>
      <a:lvl1pPr marL="0" indent="0" algn="ctr" defTabSz="914400" rtl="0" eaLnBrk="1" latinLnBrk="0" hangingPunct="1">
        <a:spcBef>
          <a:spcPct val="20000"/>
        </a:spcBef>
        <a:buFontTx/>
        <a:buNone/>
        <a:defRPr sz="2800" b="1" kern="1200" baseline="0">
          <a:solidFill>
            <a:schemeClr val="tx1">
              <a:lumMod val="75000"/>
              <a:lumOff val="25000"/>
            </a:schemeClr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Afbeelding 20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89" y="0"/>
            <a:ext cx="6534150" cy="4705350"/>
          </a:xfrm>
          <a:prstGeom prst="rect">
            <a:avLst/>
          </a:prstGeom>
        </p:spPr>
      </p:pic>
      <p:sp>
        <p:nvSpPr>
          <p:cNvPr id="4" name="Rechthoek 3"/>
          <p:cNvSpPr/>
          <p:nvPr/>
        </p:nvSpPr>
        <p:spPr>
          <a:xfrm>
            <a:off x="0" y="6381328"/>
            <a:ext cx="9144000" cy="476672"/>
          </a:xfrm>
          <a:prstGeom prst="rect">
            <a:avLst/>
          </a:prstGeom>
          <a:solidFill>
            <a:srgbClr val="4F85C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1547664" y="188640"/>
            <a:ext cx="7344816" cy="8501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  <p:sp>
        <p:nvSpPr>
          <p:cNvPr id="22" name="Tekstvak 21"/>
          <p:cNvSpPr txBox="1"/>
          <p:nvPr/>
        </p:nvSpPr>
        <p:spPr>
          <a:xfrm>
            <a:off x="8508016" y="6525344"/>
            <a:ext cx="31290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372553E7-13AD-41CB-B8D3-4C5279D6D1DB}" type="slidenum">
              <a:rPr lang="nl-NL" sz="800" b="1" smtClean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‹#›</a:t>
            </a:fld>
            <a:endParaRPr lang="nl-NL" sz="1050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1187624" y="6453336"/>
            <a:ext cx="67687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  <a:latin typeface="Segoe UI"/>
                <a:cs typeface="Segoe UI"/>
              </a:defRPr>
            </a:lvl1pPr>
          </a:lstStyle>
          <a:p>
            <a:r>
              <a:rPr lang="en-GB" smtClean="0"/>
              <a:t>EGI strategy and governance evolution and procurement</a:t>
            </a:r>
            <a:endParaRPr lang="en-GB" dirty="0"/>
          </a:p>
        </p:txBody>
      </p:sp>
      <p:sp>
        <p:nvSpPr>
          <p:cNvPr id="9" name="Tekstvak 21"/>
          <p:cNvSpPr txBox="1"/>
          <p:nvPr/>
        </p:nvSpPr>
        <p:spPr>
          <a:xfrm>
            <a:off x="179512" y="6525344"/>
            <a:ext cx="74892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00" b="1" dirty="0" smtClean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24/08/2017</a:t>
            </a:r>
            <a:endParaRPr lang="nl-NL" sz="800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780" y="188640"/>
            <a:ext cx="1082732" cy="9935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7275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52" r:id="rId2"/>
    <p:sldLayoutId id="2147483653" r:id="rId3"/>
    <p:sldLayoutId id="2147483688" r:id="rId4"/>
    <p:sldLayoutId id="2147483689" r:id="rId5"/>
  </p:sldLayoutIdLst>
  <p:timing>
    <p:tnLst>
      <p:par>
        <p:cTn xmlns:p14="http://schemas.microsoft.com/office/powerpoint/2010/main" id="1" dur="indefinite" restart="never" nodeType="tmRoot"/>
      </p:par>
    </p:tnLst>
  </p:timing>
  <p:hf sldNum="0" hdr="0" dt="0"/>
  <p:txStyles>
    <p:titleStyle>
      <a:lvl1pPr algn="r" defTabSz="914400" rtl="0" eaLnBrk="1" latinLnBrk="0" hangingPunct="1">
        <a:spcBef>
          <a:spcPct val="0"/>
        </a:spcBef>
        <a:buNone/>
        <a:defRPr sz="3000" b="1" kern="1200">
          <a:solidFill>
            <a:srgbClr val="4F85C3"/>
          </a:solidFill>
          <a:latin typeface="Segoe UI" pitchFamily="34" charset="0"/>
          <a:ea typeface="+mj-ea"/>
          <a:cs typeface="Segoe UI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4pPr>
      <a:lvl5pPr marL="1828800" marR="0" indent="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Tx/>
        <a:buFont typeface="Arial" panose="020B0604020202020204" pitchFamily="34" charset="0"/>
        <a:buNone/>
        <a:tabLst/>
        <a:defRPr sz="20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1" orient="horz" pos="845" userDrawn="1">
          <p15:clr>
            <a:srgbClr val="F26B43"/>
          </p15:clr>
        </p15:guide>
        <p15:guide id="2" pos="295" userDrawn="1">
          <p15:clr>
            <a:srgbClr val="F26B43"/>
          </p15:clr>
        </p15:guide>
        <p15:guide id="3" pos="5602" userDrawn="1">
          <p15:clr>
            <a:srgbClr val="F26B43"/>
          </p15:clr>
        </p15:guide>
        <p15:guide id="4" orient="horz" pos="3884" userDrawn="1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100000">
                <a:schemeClr val="bg1"/>
              </a:gs>
              <a:gs pos="0">
                <a:schemeClr val="tx2">
                  <a:lumMod val="20000"/>
                  <a:lumOff val="80000"/>
                </a:schemeClr>
              </a:gs>
            </a:gsLst>
            <a:lin ang="2700000" scaled="1"/>
            <a:tileRect/>
          </a:gradFill>
        </p:spPr>
      </p:pic>
      <p:pic>
        <p:nvPicPr>
          <p:cNvPr id="9" name="Afbeelding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129" y="4581128"/>
            <a:ext cx="1728191" cy="1313426"/>
          </a:xfrm>
          <a:prstGeom prst="rect">
            <a:avLst/>
          </a:prstGeom>
        </p:spPr>
      </p:pic>
      <p:sp>
        <p:nvSpPr>
          <p:cNvPr id="12" name="Rechthoek 11"/>
          <p:cNvSpPr/>
          <p:nvPr/>
        </p:nvSpPr>
        <p:spPr>
          <a:xfrm>
            <a:off x="437129" y="6021288"/>
            <a:ext cx="8465149" cy="45719"/>
          </a:xfrm>
          <a:prstGeom prst="rect">
            <a:avLst/>
          </a:prstGeom>
          <a:solidFill>
            <a:schemeClr val="accent1">
              <a:lumMod val="60000"/>
              <a:lumOff val="40000"/>
              <a:alpha val="4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5" name="Tekstvak 22"/>
          <p:cNvSpPr txBox="1"/>
          <p:nvPr/>
        </p:nvSpPr>
        <p:spPr>
          <a:xfrm>
            <a:off x="752684" y="6153342"/>
            <a:ext cx="10970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b="1" dirty="0" smtClean="0">
                <a:solidFill>
                  <a:srgbClr val="0066B0"/>
                </a:solidFill>
                <a:latin typeface="Segoe UI" pitchFamily="34" charset="0"/>
                <a:cs typeface="Segoe UI" pitchFamily="34" charset="0"/>
              </a:rPr>
              <a:t>www.egi.eu</a:t>
            </a:r>
            <a:endParaRPr lang="nl-NL" sz="1200" b="1" dirty="0">
              <a:solidFill>
                <a:srgbClr val="0066B0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65659" y="1124744"/>
            <a:ext cx="7578749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3600" b="1" kern="1200" noProof="0" dirty="0" smtClean="0">
                <a:solidFill>
                  <a:srgbClr val="0066B0"/>
                </a:solidFill>
                <a:latin typeface="Segoe UI" pitchFamily="34" charset="0"/>
                <a:ea typeface="Verdana" panose="020B0604030504040204" pitchFamily="34" charset="0"/>
                <a:cs typeface="Segoe UI" pitchFamily="34" charset="0"/>
              </a:rPr>
              <a:t>Thank you</a:t>
            </a:r>
            <a:r>
              <a:rPr lang="en-GB" sz="3600" b="1" kern="1200" baseline="0" noProof="0" dirty="0" smtClean="0">
                <a:solidFill>
                  <a:srgbClr val="0066B0"/>
                </a:solidFill>
                <a:latin typeface="Segoe UI" pitchFamily="34" charset="0"/>
                <a:ea typeface="Verdana" panose="020B0604030504040204" pitchFamily="34" charset="0"/>
                <a:cs typeface="Segoe UI" pitchFamily="34" charset="0"/>
              </a:rPr>
              <a:t> for your attention.</a:t>
            </a:r>
          </a:p>
          <a:p>
            <a:pPr algn="ctr"/>
            <a:endParaRPr lang="en-GB" sz="3600" b="1" kern="1200" noProof="0" dirty="0" smtClean="0">
              <a:solidFill>
                <a:srgbClr val="0066B0"/>
              </a:solidFill>
              <a:latin typeface="Segoe UI" pitchFamily="34" charset="0"/>
              <a:ea typeface="Verdana" panose="020B0604030504040204" pitchFamily="34" charset="0"/>
              <a:cs typeface="Segoe UI" pitchFamily="34" charset="0"/>
            </a:endParaRPr>
          </a:p>
          <a:p>
            <a:pPr algn="ctr"/>
            <a:endParaRPr lang="en-GB" sz="2400" b="1" i="1" kern="1200" noProof="0" dirty="0" smtClean="0">
              <a:solidFill>
                <a:srgbClr val="0066B0"/>
              </a:solidFill>
              <a:latin typeface="Segoe UI" pitchFamily="34" charset="0"/>
              <a:ea typeface="Verdana" panose="020B0604030504040204" pitchFamily="34" charset="0"/>
              <a:cs typeface="Segoe UI" pitchFamily="34" charset="0"/>
            </a:endParaRPr>
          </a:p>
          <a:p>
            <a:pPr algn="l"/>
            <a:r>
              <a:rPr lang="en-GB" sz="2800" b="1" i="1" kern="1200" noProof="0" dirty="0" smtClean="0">
                <a:solidFill>
                  <a:srgbClr val="0066B0"/>
                </a:solidFill>
                <a:latin typeface="Segoe UI" pitchFamily="34" charset="0"/>
                <a:ea typeface="Verdana" panose="020B0604030504040204" pitchFamily="34" charset="0"/>
                <a:cs typeface="Segoe UI" pitchFamily="34" charset="0"/>
              </a:rPr>
              <a:t>Questions?</a:t>
            </a:r>
          </a:p>
        </p:txBody>
      </p:sp>
      <p:pic>
        <p:nvPicPr>
          <p:cNvPr id="7" name="Afbeelding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6381328"/>
            <a:ext cx="657870" cy="442623"/>
          </a:xfrm>
          <a:prstGeom prst="rect">
            <a:avLst/>
          </a:prstGeom>
        </p:spPr>
      </p:pic>
      <p:sp>
        <p:nvSpPr>
          <p:cNvPr id="10" name="Tekstvak 10"/>
          <p:cNvSpPr txBox="1"/>
          <p:nvPr/>
        </p:nvSpPr>
        <p:spPr>
          <a:xfrm>
            <a:off x="479394" y="6402584"/>
            <a:ext cx="75574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This work by Parties of the EGI-Engage Consortium</a:t>
            </a:r>
            <a:r>
              <a:rPr lang="en-GB" sz="1000" baseline="0" dirty="0" smtClean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is licensed under a </a:t>
            </a:r>
          </a:p>
          <a:p>
            <a:pPr algn="r"/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  <a:hlinkClick r:id="rId6"/>
              </a:rPr>
              <a:t>Creative Commons Attribution 4.0 International License</a:t>
            </a:r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. </a:t>
            </a:r>
            <a:endParaRPr lang="nl-NL" sz="1000" b="0" dirty="0">
              <a:latin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5638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</p:sldLayoutIdLst>
  <p:timing>
    <p:tnLst>
      <p:par>
        <p:cTn xmlns:p14="http://schemas.microsoft.com/office/powerpoint/2010/main" id="1" dur="indefinite" restart="never" nodeType="tmRoot"/>
      </p:par>
    </p:tnLst>
  </p:timing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0066B0"/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</p:titleStyle>
    <p:bodyStyle>
      <a:lvl1pPr marL="0" indent="0" algn="ctr" defTabSz="914400" rtl="0" eaLnBrk="1" latinLnBrk="0" hangingPunct="1">
        <a:spcBef>
          <a:spcPct val="20000"/>
        </a:spcBef>
        <a:buFontTx/>
        <a:buNone/>
        <a:defRPr sz="2800" b="1" kern="1200" baseline="0">
          <a:solidFill>
            <a:schemeClr val="tx1">
              <a:lumMod val="75000"/>
              <a:lumOff val="25000"/>
            </a:schemeClr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21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22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1" Type="http://schemas.openxmlformats.org/officeDocument/2006/relationships/image" Target="../media/image14.jpg"/><Relationship Id="rId12" Type="http://schemas.openxmlformats.org/officeDocument/2006/relationships/image" Target="../media/image15.png"/><Relationship Id="rId13" Type="http://schemas.openxmlformats.org/officeDocument/2006/relationships/image" Target="../media/image16.png"/><Relationship Id="rId14" Type="http://schemas.openxmlformats.org/officeDocument/2006/relationships/image" Target="../media/image17.png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6.png"/><Relationship Id="rId4" Type="http://schemas.openxmlformats.org/officeDocument/2006/relationships/image" Target="../media/image7.png"/><Relationship Id="rId5" Type="http://schemas.openxmlformats.org/officeDocument/2006/relationships/image" Target="../media/image8.png"/><Relationship Id="rId6" Type="http://schemas.openxmlformats.org/officeDocument/2006/relationships/image" Target="../media/image9.png"/><Relationship Id="rId7" Type="http://schemas.openxmlformats.org/officeDocument/2006/relationships/image" Target="../media/image10.png"/><Relationship Id="rId8" Type="http://schemas.openxmlformats.org/officeDocument/2006/relationships/image" Target="../media/image11.png"/><Relationship Id="rId9" Type="http://schemas.openxmlformats.org/officeDocument/2006/relationships/image" Target="../media/image12.png"/><Relationship Id="rId10" Type="http://schemas.openxmlformats.org/officeDocument/2006/relationships/image" Target="../media/image1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g"/><Relationship Id="rId4" Type="http://schemas.openxmlformats.org/officeDocument/2006/relationships/image" Target="../media/image19.png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g"/><Relationship Id="rId4" Type="http://schemas.openxmlformats.org/officeDocument/2006/relationships/image" Target="../media/image20.png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4" Type="http://schemas.openxmlformats.org/officeDocument/2006/relationships/image" Target="../media/image19.png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g"/><Relationship Id="rId4" Type="http://schemas.openxmlformats.org/officeDocument/2006/relationships/image" Target="../media/image16.png"/><Relationship Id="rId5" Type="http://schemas.openxmlformats.org/officeDocument/2006/relationships/image" Target="../media/image19.png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smtClean="0"/>
              <a:t>WP4 Leader</a:t>
            </a:r>
            <a:endParaRPr lang="en-GB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KER - Open </a:t>
            </a:r>
            <a:r>
              <a:rPr lang="en-GB" dirty="0"/>
              <a:t>Data Platform</a:t>
            </a: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Matthew </a:t>
            </a:r>
            <a:r>
              <a:rPr lang="en-GB" dirty="0" err="1"/>
              <a:t>Viljoen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878046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>
                <a:solidFill>
                  <a:schemeClr val="accent1"/>
                </a:solidFill>
              </a:rPr>
              <a:t>Analysis of result’s impact</a:t>
            </a:r>
          </a:p>
        </p:txBody>
      </p:sp>
    </p:spTree>
    <p:extLst>
      <p:ext uri="{BB962C8B-B14F-4D97-AF65-F5344CB8AC3E}">
        <p14:creationId xmlns:p14="http://schemas.microsoft.com/office/powerpoint/2010/main" val="39219298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zawartości 1"/>
          <p:cNvSpPr>
            <a:spLocks noGrp="1"/>
          </p:cNvSpPr>
          <p:nvPr>
            <p:ph sz="half" idx="2"/>
          </p:nvPr>
        </p:nvSpPr>
        <p:spPr>
          <a:xfrm>
            <a:off x="35496" y="1596928"/>
            <a:ext cx="4391794" cy="4784400"/>
          </a:xfrm>
        </p:spPr>
        <p:txBody>
          <a:bodyPr/>
          <a:lstStyle/>
          <a:p>
            <a:pPr lvl="1"/>
            <a:r>
              <a:rPr lang="en-US" sz="2000" dirty="0" smtClean="0"/>
              <a:t>Participants</a:t>
            </a:r>
            <a:r>
              <a:rPr lang="en-US" sz="2000" dirty="0" smtClean="0"/>
              <a:t>: </a:t>
            </a:r>
            <a:r>
              <a:rPr lang="en-US" sz="2000" i="1" dirty="0" smtClean="0"/>
              <a:t>RHEA Group, </a:t>
            </a:r>
            <a:r>
              <a:rPr lang="en-US" sz="2000" i="1" dirty="0" err="1" smtClean="0"/>
              <a:t>EOProc</a:t>
            </a:r>
            <a:r>
              <a:rPr lang="en-US" sz="2000" i="1" dirty="0" smtClean="0"/>
              <a:t>, </a:t>
            </a:r>
            <a:r>
              <a:rPr lang="en-US" sz="2000" i="1" dirty="0" err="1" smtClean="0"/>
              <a:t>SixSq</a:t>
            </a:r>
            <a:r>
              <a:rPr lang="en-US" sz="2000" i="1" dirty="0" smtClean="0"/>
              <a:t>, </a:t>
            </a:r>
            <a:r>
              <a:rPr lang="en-US" sz="2000" i="1" dirty="0" err="1" smtClean="0"/>
              <a:t>Cyfronet</a:t>
            </a:r>
            <a:r>
              <a:rPr lang="en-US" sz="2000" i="1" dirty="0" smtClean="0"/>
              <a:t>, EGI Foundation and </a:t>
            </a:r>
            <a:r>
              <a:rPr lang="en-US" sz="2000" i="1" dirty="0" err="1" smtClean="0"/>
              <a:t>AdviceGEO</a:t>
            </a:r>
            <a:r>
              <a:rPr lang="en-US" sz="2000" i="1" dirty="0" smtClean="0"/>
              <a:t> </a:t>
            </a:r>
          </a:p>
          <a:p>
            <a:pPr lvl="1"/>
            <a:r>
              <a:rPr lang="en-US" sz="2000" dirty="0" smtClean="0"/>
              <a:t>During the evaluation, Onedata instances were deployed on Amazon, </a:t>
            </a:r>
            <a:r>
              <a:rPr lang="en-US" sz="2000" dirty="0" err="1" smtClean="0"/>
              <a:t>Cyfronet</a:t>
            </a:r>
            <a:r>
              <a:rPr lang="en-US" sz="2000" dirty="0" smtClean="0"/>
              <a:t>, </a:t>
            </a:r>
            <a:r>
              <a:rPr lang="en-US" sz="2000" dirty="0" err="1" smtClean="0"/>
              <a:t>CloudFerro</a:t>
            </a:r>
            <a:r>
              <a:rPr lang="en-US" sz="2000" dirty="0" smtClean="0"/>
              <a:t> and CESNET</a:t>
            </a:r>
          </a:p>
          <a:p>
            <a:pPr lvl="1"/>
            <a:r>
              <a:rPr lang="en-US" sz="2000" dirty="0" smtClean="0"/>
              <a:t>The evaluation showed transparent data access allowing easy processing of data in any location on the Cloud </a:t>
            </a:r>
          </a:p>
        </p:txBody>
      </p:sp>
      <p:sp>
        <p:nvSpPr>
          <p:cNvPr id="7" name="Tytuł 2"/>
          <p:cNvSpPr>
            <a:spLocks noGrp="1"/>
          </p:cNvSpPr>
          <p:nvPr>
            <p:ph type="title"/>
          </p:nvPr>
        </p:nvSpPr>
        <p:spPr>
          <a:xfrm>
            <a:off x="479394" y="-27384"/>
            <a:ext cx="8229600" cy="1143000"/>
          </a:xfrm>
        </p:spPr>
        <p:txBody>
          <a:bodyPr>
            <a:normAutofit/>
          </a:bodyPr>
          <a:lstStyle/>
          <a:p>
            <a:pPr algn="r"/>
            <a:r>
              <a:rPr lang="en-US" sz="2800" dirty="0">
                <a:solidFill>
                  <a:srgbClr val="4F85C3"/>
                </a:solidFill>
                <a:ea typeface="+mj-ea"/>
              </a:rPr>
              <a:t>Use</a:t>
            </a:r>
            <a:r>
              <a:rPr lang="en-US" sz="3600" dirty="0" smtClean="0"/>
              <a:t> </a:t>
            </a:r>
            <a:r>
              <a:rPr lang="en-US" sz="2800" dirty="0">
                <a:solidFill>
                  <a:srgbClr val="4F85C3"/>
                </a:solidFill>
                <a:ea typeface="+mj-ea"/>
              </a:rPr>
              <a:t>cases</a:t>
            </a:r>
            <a:r>
              <a:rPr lang="en-US" sz="3600" dirty="0" smtClean="0"/>
              <a:t> </a:t>
            </a:r>
            <a:r>
              <a:rPr lang="en-US" sz="2800" dirty="0">
                <a:solidFill>
                  <a:srgbClr val="4F85C3"/>
                </a:solidFill>
                <a:ea typeface="+mj-ea"/>
              </a:rPr>
              <a:t>example</a:t>
            </a:r>
          </a:p>
        </p:txBody>
      </p:sp>
      <p:pic>
        <p:nvPicPr>
          <p:cNvPr id="8" name="Obraz 3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1628800"/>
            <a:ext cx="5364088" cy="3600400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TextBox 8"/>
          <p:cNvSpPr txBox="1"/>
          <p:nvPr/>
        </p:nvSpPr>
        <p:spPr>
          <a:xfrm>
            <a:off x="1691680" y="1033572"/>
            <a:ext cx="587302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0066B0"/>
                </a:solidFill>
                <a:latin typeface="Segoe UI" pitchFamily="34" charset="0"/>
                <a:ea typeface="Verdana" panose="020B0604030504040204" pitchFamily="34" charset="0"/>
                <a:cs typeface="Segoe UI" pitchFamily="34" charset="0"/>
              </a:rPr>
              <a:t>Earth Observation Proof of </a:t>
            </a:r>
            <a:r>
              <a:rPr lang="en-US" sz="2800" dirty="0">
                <a:solidFill>
                  <a:srgbClr val="0066B0"/>
                </a:solidFill>
                <a:latin typeface="Segoe UI" pitchFamily="34" charset="0"/>
                <a:ea typeface="Verdana" panose="020B0604030504040204" pitchFamily="34" charset="0"/>
                <a:cs typeface="Segoe UI" pitchFamily="34" charset="0"/>
              </a:rPr>
              <a:t>Concept</a:t>
            </a:r>
            <a:endParaRPr lang="en-US" sz="2800" dirty="0">
              <a:solidFill>
                <a:srgbClr val="0066B0"/>
              </a:solidFill>
              <a:latin typeface="Segoe UI" pitchFamily="34" charset="0"/>
              <a:ea typeface="Verdana" panose="020B0604030504040204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72530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6"/>
          <p:cNvSpPr>
            <a:spLocks noGrp="1"/>
          </p:cNvSpPr>
          <p:nvPr>
            <p:ph type="title"/>
          </p:nvPr>
        </p:nvSpPr>
        <p:spPr>
          <a:xfrm>
            <a:off x="323529" y="-27384"/>
            <a:ext cx="7920880" cy="716032"/>
          </a:xfrm>
        </p:spPr>
        <p:txBody>
          <a:bodyPr>
            <a:normAutofit/>
          </a:bodyPr>
          <a:lstStyle/>
          <a:p>
            <a:pPr algn="r"/>
            <a:r>
              <a:rPr lang="en-US" sz="2800" dirty="0">
                <a:solidFill>
                  <a:srgbClr val="4F85C3"/>
                </a:solidFill>
                <a:ea typeface="+mj-ea"/>
              </a:rPr>
              <a:t>Use</a:t>
            </a:r>
            <a:r>
              <a:rPr lang="en-US" sz="3200" dirty="0"/>
              <a:t> </a:t>
            </a:r>
            <a:r>
              <a:rPr lang="en-US" sz="2800" dirty="0">
                <a:solidFill>
                  <a:srgbClr val="4F85C3"/>
                </a:solidFill>
                <a:ea typeface="+mj-ea"/>
              </a:rPr>
              <a:t>case</a:t>
            </a:r>
            <a:r>
              <a:rPr lang="en-US" sz="3200" dirty="0" smtClean="0"/>
              <a:t> </a:t>
            </a:r>
            <a:r>
              <a:rPr lang="en-GB" sz="2800" dirty="0">
                <a:solidFill>
                  <a:srgbClr val="4F85C3"/>
                </a:solidFill>
                <a:ea typeface="+mj-ea"/>
              </a:rPr>
              <a:t>r</a:t>
            </a:r>
            <a:r>
              <a:rPr lang="en-US" sz="2800" dirty="0" err="1">
                <a:solidFill>
                  <a:srgbClr val="4F85C3"/>
                </a:solidFill>
                <a:ea typeface="+mj-ea"/>
              </a:rPr>
              <a:t>esults</a:t>
            </a:r>
            <a:endParaRPr lang="en-GB" sz="2800" dirty="0">
              <a:solidFill>
                <a:srgbClr val="4F85C3"/>
              </a:solidFill>
              <a:ea typeface="+mj-ea"/>
            </a:endParaRPr>
          </a:p>
        </p:txBody>
      </p:sp>
      <p:sp>
        <p:nvSpPr>
          <p:cNvPr id="3" name="Tijdelijke aanduiding voor dianummer 4"/>
          <p:cNvSpPr txBox="1">
            <a:spLocks/>
          </p:cNvSpPr>
          <p:nvPr/>
        </p:nvSpPr>
        <p:spPr>
          <a:xfrm>
            <a:off x="8530124" y="6323703"/>
            <a:ext cx="442427" cy="365125"/>
          </a:xfrm>
          <a:prstGeom prst="rect">
            <a:avLst/>
          </a:prstGeom>
        </p:spPr>
        <p:txBody>
          <a:bodyPr/>
          <a:lstStyle>
            <a:defPPr>
              <a:defRPr lang="nl-N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267EF1D-6906-FB4D-AA6B-760C4746A603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4" name="Tijdelijke aanduiding voor tekst 8"/>
          <p:cNvSpPr txBox="1">
            <a:spLocks/>
          </p:cNvSpPr>
          <p:nvPr/>
        </p:nvSpPr>
        <p:spPr>
          <a:xfrm>
            <a:off x="755576" y="980728"/>
            <a:ext cx="8208912" cy="936104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Segoe UI" pitchFamily="34" charset="0"/>
                <a:ea typeface="+mn-ea"/>
                <a:cs typeface="Segoe UI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Segoe UI" pitchFamily="34" charset="0"/>
                <a:ea typeface="+mn-ea"/>
                <a:cs typeface="Segoe UI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Segoe UI" pitchFamily="34" charset="0"/>
                <a:ea typeface="+mn-ea"/>
                <a:cs typeface="Segoe UI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Segoe UI" pitchFamily="34" charset="0"/>
                <a:ea typeface="+mn-ea"/>
                <a:cs typeface="Segoe UI" pitchFamily="34" charset="0"/>
              </a:defRPr>
            </a:lvl4pPr>
            <a:lvl5pPr marL="182880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000" kern="1200">
                <a:solidFill>
                  <a:schemeClr val="tx1"/>
                </a:solidFill>
                <a:latin typeface="Segoe UI" pitchFamily="34" charset="0"/>
                <a:ea typeface="+mn-ea"/>
                <a:cs typeface="Segoe UI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2400" b="1" dirty="0" smtClean="0"/>
              <a:t>Greenland Glacier (15 scenes) &amp; Shipping in Panama Canal (24 scenes)</a:t>
            </a:r>
          </a:p>
        </p:txBody>
      </p:sp>
      <p:sp>
        <p:nvSpPr>
          <p:cNvPr id="5" name="Tijdelijke aanduiding voor inhoud 7"/>
          <p:cNvSpPr>
            <a:spLocks noGrp="1"/>
          </p:cNvSpPr>
          <p:nvPr>
            <p:ph idx="4294967295"/>
          </p:nvPr>
        </p:nvSpPr>
        <p:spPr>
          <a:xfrm>
            <a:off x="424186" y="2027992"/>
            <a:ext cx="6740102" cy="4569885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en-GB" sz="2400" dirty="0" smtClean="0"/>
              <a:t>Sentinel scenes processed in parallel on up to 4 clouds</a:t>
            </a:r>
            <a:br>
              <a:rPr lang="en-GB" sz="2400" dirty="0" smtClean="0"/>
            </a:br>
            <a:endParaRPr lang="en-GB" sz="2400" dirty="0" smtClean="0"/>
          </a:p>
          <a:p>
            <a:pPr marL="0" indent="0">
              <a:buNone/>
            </a:pPr>
            <a:r>
              <a:rPr lang="en-GB" sz="2400" dirty="0" smtClean="0"/>
              <a:t>15 VMs (one per scene) for Greenland Glacier</a:t>
            </a:r>
            <a:br>
              <a:rPr lang="en-GB" sz="2400" dirty="0" smtClean="0"/>
            </a:br>
            <a:r>
              <a:rPr lang="en-GB" sz="2400" dirty="0" smtClean="0"/>
              <a:t>   </a:t>
            </a:r>
            <a:r>
              <a:rPr lang="en-GB" sz="2400" i="1" dirty="0" smtClean="0">
                <a:solidFill>
                  <a:srgbClr val="FF0000"/>
                </a:solidFill>
              </a:rPr>
              <a:t>Up </a:t>
            </a:r>
            <a:r>
              <a:rPr lang="en-GB" sz="2400" i="1" dirty="0">
                <a:solidFill>
                  <a:srgbClr val="FF0000"/>
                </a:solidFill>
              </a:rPr>
              <a:t>to 15x faster </a:t>
            </a:r>
            <a:r>
              <a:rPr lang="en-GB" sz="2400" i="1" dirty="0" smtClean="0">
                <a:solidFill>
                  <a:srgbClr val="FF0000"/>
                </a:solidFill>
              </a:rPr>
              <a:t>than </a:t>
            </a:r>
            <a:r>
              <a:rPr lang="en-GB" sz="2400" i="1" dirty="0">
                <a:solidFill>
                  <a:srgbClr val="FF0000"/>
                </a:solidFill>
              </a:rPr>
              <a:t>sequential processing</a:t>
            </a:r>
          </a:p>
          <a:p>
            <a:endParaRPr lang="en-GB" sz="2400" dirty="0"/>
          </a:p>
          <a:p>
            <a:pPr marL="0" indent="0">
              <a:buNone/>
            </a:pPr>
            <a:r>
              <a:rPr lang="en-GB" sz="2400" dirty="0" smtClean="0"/>
              <a:t>24 VMs (one per scene) for Panama Canal</a:t>
            </a:r>
          </a:p>
          <a:p>
            <a:pPr marL="0" indent="0">
              <a:buNone/>
            </a:pPr>
            <a:r>
              <a:rPr lang="en-GB" sz="2400" i="1" dirty="0" smtClean="0">
                <a:solidFill>
                  <a:srgbClr val="FF0000"/>
                </a:solidFill>
              </a:rPr>
              <a:t>   ~</a:t>
            </a:r>
            <a:r>
              <a:rPr lang="en-GB" sz="2400" i="1" dirty="0">
                <a:solidFill>
                  <a:srgbClr val="FF0000"/>
                </a:solidFill>
              </a:rPr>
              <a:t>24x </a:t>
            </a:r>
            <a:r>
              <a:rPr lang="en-GB" sz="2400" i="1" dirty="0" smtClean="0">
                <a:solidFill>
                  <a:srgbClr val="FF0000"/>
                </a:solidFill>
              </a:rPr>
              <a:t>faster than </a:t>
            </a:r>
            <a:r>
              <a:rPr lang="en-GB" sz="2400" i="1" dirty="0">
                <a:solidFill>
                  <a:srgbClr val="FF0000"/>
                </a:solidFill>
              </a:rPr>
              <a:t>sequential processing</a:t>
            </a:r>
          </a:p>
          <a:p>
            <a:pPr marL="0" indent="0">
              <a:buNone/>
            </a:pPr>
            <a:endParaRPr lang="en-GB" sz="2400" dirty="0" smtClean="0"/>
          </a:p>
        </p:txBody>
      </p:sp>
      <p:pic>
        <p:nvPicPr>
          <p:cNvPr id="6" name="Picture 5" descr="Screen Shot 2017-10-03 at 09.17.22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304" y="1397966"/>
            <a:ext cx="1857410" cy="4834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80440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547664" y="418654"/>
            <a:ext cx="7344816" cy="850106"/>
          </a:xfrm>
        </p:spPr>
        <p:txBody>
          <a:bodyPr>
            <a:noAutofit/>
          </a:bodyPr>
          <a:lstStyle/>
          <a:p>
            <a:r>
              <a:rPr lang="en-GB" sz="2800" dirty="0" smtClean="0"/>
              <a:t>EGI DataHub </a:t>
            </a:r>
            <a:r>
              <a:rPr lang="en-GB" sz="2800" dirty="0" smtClean="0"/>
              <a:t>Copernicus presentation</a:t>
            </a:r>
            <a:endParaRPr lang="en-GB" sz="1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2"/>
          </p:nvPr>
        </p:nvSpPr>
        <p:spPr>
          <a:xfrm>
            <a:off x="467544" y="2636912"/>
            <a:ext cx="8424936" cy="3272902"/>
          </a:xfrm>
        </p:spPr>
        <p:txBody>
          <a:bodyPr/>
          <a:lstStyle/>
          <a:p>
            <a:pPr marL="0" indent="0" algn="ctr">
              <a:buNone/>
            </a:pPr>
            <a:r>
              <a:rPr lang="en-GB" sz="4000" dirty="0" smtClean="0">
                <a:solidFill>
                  <a:srgbClr val="FF0000"/>
                </a:solidFill>
              </a:rPr>
              <a:t>http://</a:t>
            </a:r>
            <a:r>
              <a:rPr lang="en-GB" sz="4000" dirty="0" err="1" smtClean="0">
                <a:solidFill>
                  <a:srgbClr val="FF0000"/>
                </a:solidFill>
              </a:rPr>
              <a:t>go.egi.eu</a:t>
            </a:r>
            <a:r>
              <a:rPr lang="en-GB" sz="4000" dirty="0" smtClean="0">
                <a:solidFill>
                  <a:srgbClr val="FF0000"/>
                </a:solidFill>
              </a:rPr>
              <a:t>/&lt;</a:t>
            </a:r>
            <a:r>
              <a:rPr lang="mr-IN" sz="4000" dirty="0" smtClean="0">
                <a:solidFill>
                  <a:srgbClr val="FF0000"/>
                </a:solidFill>
              </a:rPr>
              <a:t>…</a:t>
            </a:r>
            <a:r>
              <a:rPr lang="en-GB" sz="4000" dirty="0" smtClean="0">
                <a:solidFill>
                  <a:srgbClr val="FF0000"/>
                </a:solidFill>
              </a:rPr>
              <a:t>&gt;</a:t>
            </a:r>
            <a:endParaRPr lang="en-GB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28512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547664" y="418654"/>
            <a:ext cx="7344816" cy="850106"/>
          </a:xfrm>
        </p:spPr>
        <p:txBody>
          <a:bodyPr>
            <a:noAutofit/>
          </a:bodyPr>
          <a:lstStyle/>
          <a:p>
            <a:r>
              <a:rPr lang="en-GB" sz="3200" dirty="0" smtClean="0"/>
              <a:t>Summary </a:t>
            </a:r>
            <a:r>
              <a:rPr lang="mr-IN" sz="3200" dirty="0" smtClean="0"/>
              <a:t>–</a:t>
            </a:r>
            <a:r>
              <a:rPr lang="en-GB" sz="3200" dirty="0" smtClean="0"/>
              <a:t> EGI </a:t>
            </a:r>
            <a:r>
              <a:rPr lang="en-GB" sz="3200" dirty="0" err="1" smtClean="0"/>
              <a:t>DataHub</a:t>
            </a:r>
            <a:r>
              <a:rPr lang="en-GB" sz="3200" dirty="0" smtClean="0"/>
              <a:t> benefits</a:t>
            </a:r>
            <a:endParaRPr lang="en-GB" sz="20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2"/>
          </p:nvPr>
        </p:nvSpPr>
        <p:spPr>
          <a:xfrm>
            <a:off x="467544" y="1380234"/>
            <a:ext cx="8424936" cy="4929086"/>
          </a:xfrm>
        </p:spPr>
        <p:txBody>
          <a:bodyPr/>
          <a:lstStyle/>
          <a:p>
            <a:r>
              <a:rPr lang="en-GB" sz="3600" dirty="0"/>
              <a:t>Increased accessibility of data to </a:t>
            </a:r>
            <a:r>
              <a:rPr lang="en-GB" sz="3600" dirty="0" smtClean="0"/>
              <a:t>users</a:t>
            </a:r>
            <a:endParaRPr lang="en-GB" sz="3600" dirty="0"/>
          </a:p>
          <a:p>
            <a:r>
              <a:rPr lang="en-GB" sz="3600" dirty="0" smtClean="0"/>
              <a:t>Bringing data to computing</a:t>
            </a:r>
          </a:p>
          <a:p>
            <a:r>
              <a:rPr lang="en-GB" sz="3600" dirty="0" smtClean="0"/>
              <a:t>Integrated services (federation of data providers, multiple data access, publishing/DOIs and AAI) </a:t>
            </a:r>
          </a:p>
          <a:p>
            <a:r>
              <a:rPr lang="en-GB" sz="3600" dirty="0" smtClean="0"/>
              <a:t>Scalability</a:t>
            </a:r>
          </a:p>
          <a:p>
            <a:endParaRPr lang="en-GB" sz="3600" dirty="0" smtClean="0"/>
          </a:p>
          <a:p>
            <a:endParaRPr lang="en-GB" sz="3600" dirty="0"/>
          </a:p>
          <a:p>
            <a:pPr lvl="0"/>
            <a:endParaRPr lang="en-GB" sz="3600" b="1" dirty="0" smtClean="0"/>
          </a:p>
          <a:p>
            <a:pPr marL="457200" lvl="1" indent="0">
              <a:buNone/>
            </a:pP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40783032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sz="half" idx="2"/>
          </p:nvPr>
        </p:nvSpPr>
        <p:spPr>
          <a:xfrm>
            <a:off x="611560" y="1052736"/>
            <a:ext cx="8532440" cy="4784400"/>
          </a:xfrm>
        </p:spPr>
        <p:txBody>
          <a:bodyPr>
            <a:normAutofit/>
          </a:bodyPr>
          <a:lstStyle/>
          <a:p>
            <a:r>
              <a:rPr lang="en-US" dirty="0" smtClean="0"/>
              <a:t>Earth Observation Proof of Concept (Engage)</a:t>
            </a:r>
          </a:p>
          <a:p>
            <a:r>
              <a:rPr lang="en-US" dirty="0" smtClean="0"/>
              <a:t>ICOS (Engage)</a:t>
            </a:r>
          </a:p>
          <a:p>
            <a:r>
              <a:rPr lang="en-US" dirty="0" err="1" smtClean="0"/>
              <a:t>PanCancer</a:t>
            </a:r>
            <a:r>
              <a:rPr lang="en-US" dirty="0" smtClean="0"/>
              <a:t> (EGI + EOSCpilot)</a:t>
            </a:r>
          </a:p>
          <a:p>
            <a:r>
              <a:rPr lang="en-US" dirty="0" smtClean="0"/>
              <a:t>Molecular Dynamics/INSTRUCT (INDIGO)</a:t>
            </a:r>
          </a:p>
          <a:p>
            <a:r>
              <a:rPr lang="en-US" dirty="0" smtClean="0"/>
              <a:t>LHC-CMS (INDIGO-DataCloud)</a:t>
            </a:r>
          </a:p>
          <a:p>
            <a:endParaRPr lang="en-US" dirty="0"/>
          </a:p>
          <a:p>
            <a:pPr marL="0" lvl="1" indent="0">
              <a:buNone/>
            </a:pPr>
            <a:r>
              <a:rPr lang="en-US" sz="2800" dirty="0"/>
              <a:t>ODP/Onedata will be further developed as part of</a:t>
            </a:r>
            <a:r>
              <a:rPr lang="en-US" sz="2800" dirty="0" smtClean="0"/>
              <a:t>:</a:t>
            </a:r>
            <a:endParaRPr lang="en-US" dirty="0" smtClean="0"/>
          </a:p>
          <a:p>
            <a:r>
              <a:rPr lang="en-US" sz="2800" dirty="0" smtClean="0"/>
              <a:t>XDC, </a:t>
            </a:r>
            <a:r>
              <a:rPr lang="en-US" sz="2800" dirty="0" err="1" smtClean="0"/>
              <a:t>Xtreme</a:t>
            </a:r>
            <a:r>
              <a:rPr lang="en-US" sz="2800" dirty="0" smtClean="0"/>
              <a:t> </a:t>
            </a:r>
            <a:r>
              <a:rPr lang="en-US" sz="2800" dirty="0"/>
              <a:t>Data Cloud (from Nov </a:t>
            </a:r>
            <a:r>
              <a:rPr lang="mr-IN" sz="2800" dirty="0"/>
              <a:t>’</a:t>
            </a:r>
            <a:r>
              <a:rPr lang="en-US" sz="2800" dirty="0"/>
              <a:t>17</a:t>
            </a:r>
            <a:r>
              <a:rPr lang="en-US" sz="2800" dirty="0" smtClean="0"/>
              <a:t>)</a:t>
            </a:r>
          </a:p>
          <a:p>
            <a:r>
              <a:rPr lang="en-US" sz="2800" dirty="0" err="1" smtClean="0"/>
              <a:t>EOSChub</a:t>
            </a:r>
            <a:r>
              <a:rPr lang="en-US" sz="2800" dirty="0" smtClean="0"/>
              <a:t> </a:t>
            </a:r>
            <a:r>
              <a:rPr lang="en-US" sz="2800" dirty="0"/>
              <a:t>(from Jan ‘18)</a:t>
            </a:r>
          </a:p>
          <a:p>
            <a:endParaRPr lang="en-US" dirty="0" smtClean="0"/>
          </a:p>
          <a:p>
            <a:pPr lvl="1"/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479394" y="-18256"/>
            <a:ext cx="8229600" cy="1143000"/>
          </a:xfrm>
        </p:spPr>
        <p:txBody>
          <a:bodyPr/>
          <a:lstStyle/>
          <a:p>
            <a:r>
              <a:rPr lang="en-GB" dirty="0"/>
              <a:t>Innovation level and capacity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27810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Relevance of the key result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EGI strategy and governance evolution and procurement</a:t>
            </a:r>
            <a:endParaRPr lang="en-GB" dirty="0"/>
          </a:p>
        </p:txBody>
      </p:sp>
      <p:sp>
        <p:nvSpPr>
          <p:cNvPr id="8" name="Symbol zastępczy zawartości 1"/>
          <p:cNvSpPr>
            <a:spLocks noGrp="1"/>
          </p:cNvSpPr>
          <p:nvPr>
            <p:ph sz="half" idx="2"/>
          </p:nvPr>
        </p:nvSpPr>
        <p:spPr>
          <a:xfrm>
            <a:off x="395536" y="1556792"/>
            <a:ext cx="8532440" cy="38482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/>
              <a:t>EGI Open Data Platform = Enabling Open Data</a:t>
            </a:r>
          </a:p>
          <a:p>
            <a:pPr marL="0" indent="0" algn="ctr">
              <a:buNone/>
            </a:pPr>
            <a:r>
              <a:rPr lang="en-GB" dirty="0" smtClean="0"/>
              <a:t>access and exploitation</a:t>
            </a:r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pPr marL="0" indent="0" algn="ctr">
              <a:buNone/>
            </a:pPr>
            <a:r>
              <a:rPr lang="en-GB" i="1" dirty="0" smtClean="0"/>
              <a:t>Fundamental to the </a:t>
            </a:r>
            <a:r>
              <a:rPr lang="en-GB" i="1" dirty="0" smtClean="0"/>
              <a:t>successful competitiveness of European science and industry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836422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Exploitability </a:t>
            </a:r>
            <a:r>
              <a:rPr lang="en-GB" dirty="0" smtClean="0"/>
              <a:t>level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EGI strategy and governance evolution and procurement</a:t>
            </a:r>
            <a:endParaRPr lang="en-GB" dirty="0"/>
          </a:p>
        </p:txBody>
      </p:sp>
      <p:sp>
        <p:nvSpPr>
          <p:cNvPr id="6" name="Symbol zastępczy zawartości 1"/>
          <p:cNvSpPr>
            <a:spLocks noGrp="1"/>
          </p:cNvSpPr>
          <p:nvPr>
            <p:ph sz="half" idx="2"/>
          </p:nvPr>
        </p:nvSpPr>
        <p:spPr>
          <a:xfrm>
            <a:off x="395536" y="1556792"/>
            <a:ext cx="8532440" cy="38482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/>
              <a:t>EGI Open Data Platform exploitable by:</a:t>
            </a:r>
          </a:p>
          <a:p>
            <a:r>
              <a:rPr lang="en-US" dirty="0" smtClean="0"/>
              <a:t>end users </a:t>
            </a:r>
          </a:p>
          <a:p>
            <a:r>
              <a:rPr lang="en-US" dirty="0" smtClean="0"/>
              <a:t>resource providers (e.g. storage)</a:t>
            </a:r>
          </a:p>
          <a:p>
            <a:r>
              <a:rPr lang="en-US" dirty="0" smtClean="0"/>
              <a:t>service providers (using federated data in its backend)</a:t>
            </a:r>
          </a:p>
          <a:p>
            <a:r>
              <a:rPr lang="en-US" dirty="0" smtClean="0"/>
              <a:t>Contributing to standards (e.g. repository interoperability)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557133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315504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Outline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endParaRPr lang="en-GB" dirty="0" smtClean="0">
              <a:solidFill>
                <a:schemeClr val="accent1"/>
              </a:solidFill>
            </a:endParaRPr>
          </a:p>
          <a:p>
            <a:r>
              <a:rPr lang="en-GB" dirty="0" smtClean="0">
                <a:solidFill>
                  <a:schemeClr val="accent1"/>
                </a:solidFill>
              </a:rPr>
              <a:t>Introduction </a:t>
            </a:r>
          </a:p>
          <a:p>
            <a:r>
              <a:rPr lang="en-GB" dirty="0" smtClean="0">
                <a:solidFill>
                  <a:schemeClr val="accent1"/>
                </a:solidFill>
              </a:rPr>
              <a:t>Analysis </a:t>
            </a:r>
            <a:r>
              <a:rPr lang="en-GB" dirty="0" smtClean="0">
                <a:solidFill>
                  <a:schemeClr val="accent1"/>
                </a:solidFill>
              </a:rPr>
              <a:t>of result’s impact</a:t>
            </a:r>
          </a:p>
          <a:p>
            <a:pPr lvl="1"/>
            <a:r>
              <a:rPr lang="en-GB" dirty="0" smtClean="0">
                <a:solidFill>
                  <a:schemeClr val="accent1"/>
                </a:solidFill>
              </a:rPr>
              <a:t>Innovation level </a:t>
            </a:r>
            <a:r>
              <a:rPr lang="en-GB" dirty="0">
                <a:solidFill>
                  <a:schemeClr val="accent1"/>
                </a:solidFill>
              </a:rPr>
              <a:t>and capacity</a:t>
            </a:r>
          </a:p>
          <a:p>
            <a:pPr lvl="1"/>
            <a:r>
              <a:rPr lang="en-GB" dirty="0">
                <a:solidFill>
                  <a:schemeClr val="accent1"/>
                </a:solidFill>
              </a:rPr>
              <a:t>Relevance </a:t>
            </a:r>
            <a:r>
              <a:rPr lang="en-GB" dirty="0" smtClean="0">
                <a:solidFill>
                  <a:schemeClr val="accent1"/>
                </a:solidFill>
              </a:rPr>
              <a:t>of the key result</a:t>
            </a:r>
            <a:endParaRPr lang="en-GB" dirty="0">
              <a:solidFill>
                <a:schemeClr val="accent1"/>
              </a:solidFill>
            </a:endParaRPr>
          </a:p>
          <a:p>
            <a:pPr lvl="1"/>
            <a:r>
              <a:rPr lang="en-GB" dirty="0">
                <a:solidFill>
                  <a:schemeClr val="accent1"/>
                </a:solidFill>
              </a:rPr>
              <a:t>Exploitability level</a:t>
            </a:r>
          </a:p>
          <a:p>
            <a:pPr lvl="1"/>
            <a:endParaRPr lang="en-GB" dirty="0" smtClean="0"/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EGI strategy and governance evolution and procurement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11229300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22757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71600" y="-27384"/>
            <a:ext cx="7344816" cy="850106"/>
          </a:xfrm>
        </p:spPr>
        <p:txBody>
          <a:bodyPr/>
          <a:lstStyle/>
          <a:p>
            <a:r>
              <a:rPr lang="en-US" sz="2800" dirty="0"/>
              <a:t>Open</a:t>
            </a:r>
            <a:r>
              <a:rPr lang="en-US" dirty="0" smtClean="0"/>
              <a:t> </a:t>
            </a:r>
            <a:r>
              <a:rPr lang="en-US" sz="2800" dirty="0"/>
              <a:t>Data</a:t>
            </a:r>
            <a:r>
              <a:rPr lang="en-US" dirty="0" smtClean="0"/>
              <a:t> </a:t>
            </a:r>
            <a:r>
              <a:rPr lang="en-US" sz="2800" dirty="0"/>
              <a:t>Platform</a:t>
            </a:r>
            <a:r>
              <a:rPr lang="en-US" dirty="0" smtClean="0"/>
              <a:t> </a:t>
            </a:r>
            <a:r>
              <a:rPr lang="en-US" sz="2800" dirty="0"/>
              <a:t>Features</a:t>
            </a:r>
            <a:endParaRPr lang="en-US" sz="2800" dirty="0"/>
          </a:p>
        </p:txBody>
      </p:sp>
      <p:sp>
        <p:nvSpPr>
          <p:cNvPr id="47" name="Prostokąt 46"/>
          <p:cNvSpPr/>
          <p:nvPr/>
        </p:nvSpPr>
        <p:spPr>
          <a:xfrm>
            <a:off x="1115616" y="1484784"/>
            <a:ext cx="57300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mtClean="0">
                <a:solidFill>
                  <a:srgbClr val="4470AB"/>
                </a:solidFill>
              </a:rPr>
              <a:t>REQ1.   Publication of open research data based on policies</a:t>
            </a:r>
            <a:endParaRPr lang="en-US">
              <a:solidFill>
                <a:srgbClr val="4470AB"/>
              </a:solidFill>
            </a:endParaRPr>
          </a:p>
        </p:txBody>
      </p:sp>
      <p:sp>
        <p:nvSpPr>
          <p:cNvPr id="48" name="Prostokąt 47"/>
          <p:cNvSpPr/>
          <p:nvPr/>
        </p:nvSpPr>
        <p:spPr>
          <a:xfrm>
            <a:off x="395536" y="1556792"/>
            <a:ext cx="648072" cy="21602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en-US" sz="1400">
              <a:solidFill>
                <a:srgbClr val="0066B0"/>
              </a:solidFill>
            </a:endParaRPr>
          </a:p>
        </p:txBody>
      </p:sp>
      <p:sp>
        <p:nvSpPr>
          <p:cNvPr id="49" name="Prostokąt 48"/>
          <p:cNvSpPr/>
          <p:nvPr/>
        </p:nvSpPr>
        <p:spPr>
          <a:xfrm>
            <a:off x="1115616" y="1970838"/>
            <a:ext cx="73323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mtClean="0">
                <a:solidFill>
                  <a:srgbClr val="4470AB"/>
                </a:solidFill>
              </a:rPr>
              <a:t>REQ2.   Make large data sets available without transferring them completely</a:t>
            </a:r>
            <a:endParaRPr lang="en-US">
              <a:solidFill>
                <a:srgbClr val="4470AB"/>
              </a:solidFill>
            </a:endParaRPr>
          </a:p>
        </p:txBody>
      </p:sp>
      <p:sp>
        <p:nvSpPr>
          <p:cNvPr id="50" name="Prostokąt 49"/>
          <p:cNvSpPr/>
          <p:nvPr/>
        </p:nvSpPr>
        <p:spPr>
          <a:xfrm>
            <a:off x="395536" y="2042846"/>
            <a:ext cx="648072" cy="21602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en-US" sz="1400">
              <a:solidFill>
                <a:srgbClr val="404040"/>
              </a:solidFill>
            </a:endParaRPr>
          </a:p>
        </p:txBody>
      </p:sp>
      <p:sp>
        <p:nvSpPr>
          <p:cNvPr id="51" name="Prostokąt 50"/>
          <p:cNvSpPr/>
          <p:nvPr/>
        </p:nvSpPr>
        <p:spPr>
          <a:xfrm>
            <a:off x="1115616" y="2456892"/>
            <a:ext cx="426379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mtClean="0">
                <a:solidFill>
                  <a:srgbClr val="4470AB"/>
                </a:solidFill>
              </a:rPr>
              <a:t>REQ3.   Enabling complex metadata queries</a:t>
            </a:r>
            <a:endParaRPr lang="en-US">
              <a:solidFill>
                <a:srgbClr val="4470AB"/>
              </a:solidFill>
            </a:endParaRPr>
          </a:p>
        </p:txBody>
      </p:sp>
      <p:sp>
        <p:nvSpPr>
          <p:cNvPr id="52" name="Prostokąt 51"/>
          <p:cNvSpPr/>
          <p:nvPr/>
        </p:nvSpPr>
        <p:spPr>
          <a:xfrm>
            <a:off x="395536" y="2528900"/>
            <a:ext cx="648072" cy="216024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en-US" sz="1400">
              <a:solidFill>
                <a:srgbClr val="0066B0"/>
              </a:solidFill>
            </a:endParaRPr>
          </a:p>
        </p:txBody>
      </p:sp>
      <p:sp>
        <p:nvSpPr>
          <p:cNvPr id="53" name="Prostokąt 52"/>
          <p:cNvSpPr/>
          <p:nvPr/>
        </p:nvSpPr>
        <p:spPr>
          <a:xfrm>
            <a:off x="1115616" y="2942946"/>
            <a:ext cx="828944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mtClean="0">
                <a:solidFill>
                  <a:srgbClr val="4470AB"/>
                </a:solidFill>
              </a:rPr>
              <a:t>REQ4.   Integration of the open data access data management with community portals</a:t>
            </a:r>
            <a:endParaRPr lang="en-US">
              <a:solidFill>
                <a:srgbClr val="4470AB"/>
              </a:solidFill>
            </a:endParaRPr>
          </a:p>
        </p:txBody>
      </p:sp>
      <p:sp>
        <p:nvSpPr>
          <p:cNvPr id="54" name="Prostokąt 53"/>
          <p:cNvSpPr/>
          <p:nvPr/>
        </p:nvSpPr>
        <p:spPr>
          <a:xfrm>
            <a:off x="395536" y="3014954"/>
            <a:ext cx="648072" cy="216024"/>
          </a:xfrm>
          <a:prstGeom prst="rect">
            <a:avLst/>
          </a:prstGeom>
          <a:solidFill>
            <a:srgbClr val="5085C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en-US" sz="1400">
              <a:solidFill>
                <a:srgbClr val="0066B0"/>
              </a:solidFill>
            </a:endParaRPr>
          </a:p>
        </p:txBody>
      </p:sp>
      <p:sp>
        <p:nvSpPr>
          <p:cNvPr id="55" name="Prostokąt 54"/>
          <p:cNvSpPr/>
          <p:nvPr/>
        </p:nvSpPr>
        <p:spPr>
          <a:xfrm>
            <a:off x="1115616" y="3429000"/>
            <a:ext cx="453588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mtClean="0">
                <a:solidFill>
                  <a:srgbClr val="4470AB"/>
                </a:solidFill>
              </a:rPr>
              <a:t>REQ5.   Data identification, linking and citation</a:t>
            </a:r>
            <a:endParaRPr lang="en-US">
              <a:solidFill>
                <a:srgbClr val="4470AB"/>
              </a:solidFill>
            </a:endParaRPr>
          </a:p>
        </p:txBody>
      </p:sp>
      <p:sp>
        <p:nvSpPr>
          <p:cNvPr id="56" name="Prostokąt 55"/>
          <p:cNvSpPr/>
          <p:nvPr/>
        </p:nvSpPr>
        <p:spPr>
          <a:xfrm>
            <a:off x="395536" y="3501008"/>
            <a:ext cx="648072" cy="216024"/>
          </a:xfrm>
          <a:prstGeom prst="rect">
            <a:avLst/>
          </a:prstGeom>
          <a:solidFill>
            <a:srgbClr val="4470A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en-US" sz="1400">
              <a:solidFill>
                <a:srgbClr val="0066B0"/>
              </a:solidFill>
            </a:endParaRPr>
          </a:p>
        </p:txBody>
      </p:sp>
      <p:sp>
        <p:nvSpPr>
          <p:cNvPr id="57" name="Prostokąt 56"/>
          <p:cNvSpPr/>
          <p:nvPr/>
        </p:nvSpPr>
        <p:spPr>
          <a:xfrm>
            <a:off x="1115616" y="3915054"/>
            <a:ext cx="75456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mtClean="0">
                <a:solidFill>
                  <a:srgbClr val="4470AB"/>
                </a:solidFill>
              </a:rPr>
              <a:t>REQ6.   Enabling sharing of data between researchers under certain conditions</a:t>
            </a:r>
            <a:endParaRPr lang="en-US">
              <a:solidFill>
                <a:srgbClr val="4470AB"/>
              </a:solidFill>
            </a:endParaRPr>
          </a:p>
        </p:txBody>
      </p:sp>
      <p:sp>
        <p:nvSpPr>
          <p:cNvPr id="58" name="Prostokąt 57"/>
          <p:cNvSpPr/>
          <p:nvPr/>
        </p:nvSpPr>
        <p:spPr>
          <a:xfrm>
            <a:off x="395536" y="3987062"/>
            <a:ext cx="648072" cy="216024"/>
          </a:xfrm>
          <a:prstGeom prst="rect">
            <a:avLst/>
          </a:prstGeom>
          <a:solidFill>
            <a:srgbClr val="285FA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en-US" sz="1400">
              <a:solidFill>
                <a:srgbClr val="0066B0"/>
              </a:solidFill>
            </a:endParaRPr>
          </a:p>
        </p:txBody>
      </p:sp>
      <p:sp>
        <p:nvSpPr>
          <p:cNvPr id="60" name="Prostokąt 59"/>
          <p:cNvSpPr/>
          <p:nvPr/>
        </p:nvSpPr>
        <p:spPr>
          <a:xfrm>
            <a:off x="1115616" y="4401108"/>
            <a:ext cx="51988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mtClean="0">
                <a:solidFill>
                  <a:srgbClr val="4470AB"/>
                </a:solidFill>
              </a:rPr>
              <a:t>REQ7.   Sharing and accessing data across federations</a:t>
            </a:r>
            <a:endParaRPr lang="en-US">
              <a:solidFill>
                <a:srgbClr val="4470AB"/>
              </a:solidFill>
            </a:endParaRPr>
          </a:p>
        </p:txBody>
      </p:sp>
      <p:sp>
        <p:nvSpPr>
          <p:cNvPr id="61" name="Prostokąt 60"/>
          <p:cNvSpPr/>
          <p:nvPr/>
        </p:nvSpPr>
        <p:spPr>
          <a:xfrm>
            <a:off x="395536" y="4473116"/>
            <a:ext cx="648072" cy="216024"/>
          </a:xfrm>
          <a:prstGeom prst="rect">
            <a:avLst/>
          </a:prstGeom>
          <a:solidFill>
            <a:srgbClr val="23538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en-US" sz="1400">
              <a:solidFill>
                <a:srgbClr val="0066B0"/>
              </a:solidFill>
            </a:endParaRPr>
          </a:p>
        </p:txBody>
      </p:sp>
      <p:sp>
        <p:nvSpPr>
          <p:cNvPr id="62" name="Prostokąt 61"/>
          <p:cNvSpPr/>
          <p:nvPr/>
        </p:nvSpPr>
        <p:spPr>
          <a:xfrm>
            <a:off x="1115616" y="4887162"/>
            <a:ext cx="36309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 smtClean="0">
                <a:solidFill>
                  <a:srgbClr val="4470AB"/>
                </a:solidFill>
              </a:rPr>
              <a:t>REQ8.   Long term data preservation</a:t>
            </a:r>
            <a:endParaRPr lang="en-US" i="1" dirty="0">
              <a:solidFill>
                <a:srgbClr val="4470AB"/>
              </a:solidFill>
            </a:endParaRPr>
          </a:p>
        </p:txBody>
      </p:sp>
      <p:sp>
        <p:nvSpPr>
          <p:cNvPr id="63" name="Prostokąt 62"/>
          <p:cNvSpPr/>
          <p:nvPr/>
        </p:nvSpPr>
        <p:spPr>
          <a:xfrm>
            <a:off x="395536" y="4959170"/>
            <a:ext cx="648072" cy="216024"/>
          </a:xfrm>
          <a:prstGeom prst="rect">
            <a:avLst/>
          </a:prstGeom>
          <a:solidFill>
            <a:srgbClr val="1E477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en-US" sz="1400">
              <a:solidFill>
                <a:srgbClr val="0066B0"/>
              </a:solidFill>
            </a:endParaRPr>
          </a:p>
        </p:txBody>
      </p:sp>
      <p:sp>
        <p:nvSpPr>
          <p:cNvPr id="64" name="Prostokąt 63"/>
          <p:cNvSpPr/>
          <p:nvPr/>
        </p:nvSpPr>
        <p:spPr>
          <a:xfrm>
            <a:off x="1115616" y="5373216"/>
            <a:ext cx="2510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mtClean="0">
                <a:solidFill>
                  <a:srgbClr val="4470AB"/>
                </a:solidFill>
              </a:rPr>
              <a:t>REQ9.   Data provenance</a:t>
            </a:r>
            <a:endParaRPr lang="en-US">
              <a:solidFill>
                <a:srgbClr val="4470AB"/>
              </a:solidFill>
            </a:endParaRPr>
          </a:p>
        </p:txBody>
      </p:sp>
      <p:sp>
        <p:nvSpPr>
          <p:cNvPr id="65" name="Prostokąt 64"/>
          <p:cNvSpPr/>
          <p:nvPr/>
        </p:nvSpPr>
        <p:spPr>
          <a:xfrm>
            <a:off x="395536" y="5445224"/>
            <a:ext cx="648072" cy="216024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en-US" sz="1400">
              <a:solidFill>
                <a:srgbClr val="0066B0"/>
              </a:solidFill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179512" y="5085184"/>
            <a:ext cx="4896544" cy="0"/>
          </a:xfrm>
          <a:prstGeom prst="line">
            <a:avLst/>
          </a:prstGeom>
          <a:ln w="1270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5004048" y="4869160"/>
            <a:ext cx="41110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rgbClr val="FF0000"/>
                </a:solidFill>
              </a:rPr>
              <a:t>Plan to use external services (e.g. EUDAT)</a:t>
            </a:r>
            <a:endParaRPr lang="en-US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56021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Prostokąt 128"/>
          <p:cNvSpPr/>
          <p:nvPr/>
        </p:nvSpPr>
        <p:spPr>
          <a:xfrm>
            <a:off x="6300192" y="1268760"/>
            <a:ext cx="936104" cy="648072"/>
          </a:xfrm>
          <a:prstGeom prst="rect">
            <a:avLst/>
          </a:prstGeom>
          <a:solidFill>
            <a:srgbClr val="6C9FC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4" name="Tytuł 1"/>
          <p:cNvSpPr>
            <a:spLocks noGrp="1"/>
          </p:cNvSpPr>
          <p:nvPr>
            <p:ph type="title"/>
          </p:nvPr>
        </p:nvSpPr>
        <p:spPr>
          <a:xfrm>
            <a:off x="479394" y="44624"/>
            <a:ext cx="8229600" cy="1143000"/>
          </a:xfrm>
        </p:spPr>
        <p:txBody>
          <a:bodyPr>
            <a:normAutofit/>
          </a:bodyPr>
          <a:lstStyle/>
          <a:p>
            <a:r>
              <a:rPr lang="pl-PL" sz="2800" dirty="0"/>
              <a:t>Open</a:t>
            </a:r>
            <a:r>
              <a:rPr lang="pl-PL" dirty="0" smtClean="0"/>
              <a:t> </a:t>
            </a:r>
            <a:r>
              <a:rPr lang="pl-PL" sz="2800" dirty="0"/>
              <a:t>Data</a:t>
            </a:r>
            <a:r>
              <a:rPr lang="pl-PL" dirty="0" smtClean="0"/>
              <a:t> </a:t>
            </a:r>
            <a:r>
              <a:rPr lang="pl-PL" sz="2800" dirty="0"/>
              <a:t>Platform</a:t>
            </a:r>
            <a:r>
              <a:rPr lang="pl-PL" dirty="0" smtClean="0"/>
              <a:t> </a:t>
            </a:r>
            <a:r>
              <a:rPr lang="en-US" sz="2800" dirty="0"/>
              <a:t>architecture</a:t>
            </a:r>
            <a:endParaRPr lang="en-US" sz="2800" dirty="0"/>
          </a:p>
        </p:txBody>
      </p:sp>
      <p:sp>
        <p:nvSpPr>
          <p:cNvPr id="46" name="PoleTekstowe 5"/>
          <p:cNvSpPr txBox="1"/>
          <p:nvPr/>
        </p:nvSpPr>
        <p:spPr>
          <a:xfrm>
            <a:off x="179512" y="1650866"/>
            <a:ext cx="115212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000" dirty="0" smtClean="0"/>
              <a:t>EGI User 1 (VO x)</a:t>
            </a:r>
            <a:endParaRPr lang="pl-PL" sz="1000" dirty="0"/>
          </a:p>
        </p:txBody>
      </p:sp>
      <p:sp>
        <p:nvSpPr>
          <p:cNvPr id="47" name="PoleTekstowe 6"/>
          <p:cNvSpPr txBox="1"/>
          <p:nvPr/>
        </p:nvSpPr>
        <p:spPr>
          <a:xfrm>
            <a:off x="1187624" y="1628800"/>
            <a:ext cx="13681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000" dirty="0" err="1" smtClean="0"/>
              <a:t>Anonymous</a:t>
            </a:r>
            <a:r>
              <a:rPr lang="pl-PL" sz="1000" dirty="0" smtClean="0"/>
              <a:t> </a:t>
            </a:r>
          </a:p>
          <a:p>
            <a:pPr algn="ctr"/>
            <a:r>
              <a:rPr lang="pl-PL" sz="1000" dirty="0" smtClean="0"/>
              <a:t>User </a:t>
            </a:r>
            <a:r>
              <a:rPr lang="pl-PL" sz="1000" dirty="0"/>
              <a:t>1</a:t>
            </a:r>
          </a:p>
        </p:txBody>
      </p:sp>
      <p:pic>
        <p:nvPicPr>
          <p:cNvPr id="48" name="Obraz 15" descr="user2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1279793"/>
            <a:ext cx="276738" cy="363971"/>
          </a:xfrm>
          <a:prstGeom prst="rect">
            <a:avLst/>
          </a:prstGeom>
        </p:spPr>
      </p:pic>
      <p:pic>
        <p:nvPicPr>
          <p:cNvPr id="49" name="Obraz 16" descr="user3.pn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3688" y="1279793"/>
            <a:ext cx="270722" cy="336899"/>
          </a:xfrm>
          <a:prstGeom prst="rect">
            <a:avLst/>
          </a:prstGeom>
        </p:spPr>
      </p:pic>
      <p:pic>
        <p:nvPicPr>
          <p:cNvPr id="50" name="Obraz 17" descr="user4.png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7824" y="1268760"/>
            <a:ext cx="309827" cy="362467"/>
          </a:xfrm>
          <a:prstGeom prst="rect">
            <a:avLst/>
          </a:prstGeom>
        </p:spPr>
      </p:pic>
      <p:sp>
        <p:nvSpPr>
          <p:cNvPr id="51" name="PoleTekstowe 26"/>
          <p:cNvSpPr txBox="1"/>
          <p:nvPr/>
        </p:nvSpPr>
        <p:spPr>
          <a:xfrm>
            <a:off x="2483768" y="1650866"/>
            <a:ext cx="13681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000" dirty="0" smtClean="0"/>
              <a:t>EGI User 2</a:t>
            </a:r>
          </a:p>
          <a:p>
            <a:pPr algn="ctr"/>
            <a:r>
              <a:rPr lang="pl-PL" sz="1000" dirty="0" smtClean="0"/>
              <a:t>(</a:t>
            </a:r>
            <a:r>
              <a:rPr lang="pl-PL" sz="1000" dirty="0" err="1"/>
              <a:t>O</a:t>
            </a:r>
            <a:r>
              <a:rPr lang="pl-PL" sz="1000" dirty="0" err="1" smtClean="0"/>
              <a:t>nedata</a:t>
            </a:r>
            <a:r>
              <a:rPr lang="pl-PL" sz="1000" dirty="0" smtClean="0"/>
              <a:t> </a:t>
            </a:r>
            <a:r>
              <a:rPr lang="pl-PL" sz="1000" dirty="0" err="1" smtClean="0"/>
              <a:t>space</a:t>
            </a:r>
            <a:r>
              <a:rPr lang="pl-PL" sz="1000" dirty="0" smtClean="0"/>
              <a:t>)</a:t>
            </a:r>
            <a:endParaRPr lang="pl-PL" sz="1000" dirty="0"/>
          </a:p>
        </p:txBody>
      </p:sp>
      <p:sp>
        <p:nvSpPr>
          <p:cNvPr id="53" name="PoleTekstowe 53"/>
          <p:cNvSpPr txBox="1"/>
          <p:nvPr/>
        </p:nvSpPr>
        <p:spPr>
          <a:xfrm>
            <a:off x="3707904" y="1700808"/>
            <a:ext cx="13681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000" dirty="0" err="1" smtClean="0"/>
              <a:t>Anonymous</a:t>
            </a:r>
            <a:r>
              <a:rPr lang="pl-PL" sz="1000" dirty="0" smtClean="0"/>
              <a:t> </a:t>
            </a:r>
          </a:p>
          <a:p>
            <a:pPr algn="ctr"/>
            <a:r>
              <a:rPr lang="pl-PL" sz="1000" dirty="0" smtClean="0"/>
              <a:t>User 2</a:t>
            </a:r>
            <a:endParaRPr lang="pl-PL" sz="1000" dirty="0"/>
          </a:p>
        </p:txBody>
      </p:sp>
      <p:pic>
        <p:nvPicPr>
          <p:cNvPr id="54" name="Obraz 54" descr="user5.png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1960" y="1268760"/>
            <a:ext cx="360040" cy="361388"/>
          </a:xfrm>
          <a:prstGeom prst="rect">
            <a:avLst/>
          </a:prstGeom>
        </p:spPr>
      </p:pic>
      <p:sp>
        <p:nvSpPr>
          <p:cNvPr id="56" name="PoleTekstowe 62"/>
          <p:cNvSpPr txBox="1"/>
          <p:nvPr/>
        </p:nvSpPr>
        <p:spPr>
          <a:xfrm>
            <a:off x="413013" y="3170094"/>
            <a:ext cx="6475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900" dirty="0" smtClean="0">
                <a:solidFill>
                  <a:schemeClr val="bg1"/>
                </a:solidFill>
              </a:rPr>
              <a:t>Space Manager</a:t>
            </a:r>
          </a:p>
        </p:txBody>
      </p:sp>
      <p:sp>
        <p:nvSpPr>
          <p:cNvPr id="57" name="PoleTekstowe 66"/>
          <p:cNvSpPr txBox="1"/>
          <p:nvPr/>
        </p:nvSpPr>
        <p:spPr>
          <a:xfrm>
            <a:off x="6264188" y="1412776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900" dirty="0" smtClean="0">
                <a:solidFill>
                  <a:schemeClr val="bg1"/>
                </a:solidFill>
              </a:rPr>
              <a:t>DOI </a:t>
            </a:r>
            <a:r>
              <a:rPr lang="pl-PL" sz="900" dirty="0" err="1" smtClean="0">
                <a:solidFill>
                  <a:schemeClr val="bg1"/>
                </a:solidFill>
              </a:rPr>
              <a:t>Registrar</a:t>
            </a:r>
            <a:r>
              <a:rPr lang="pl-PL" sz="900" dirty="0" smtClean="0">
                <a:solidFill>
                  <a:schemeClr val="bg1"/>
                </a:solidFill>
              </a:rPr>
              <a:t> (</a:t>
            </a:r>
            <a:r>
              <a:rPr lang="pl-PL" sz="900" dirty="0" err="1" smtClean="0">
                <a:solidFill>
                  <a:schemeClr val="bg1"/>
                </a:solidFill>
              </a:rPr>
              <a:t>e.g</a:t>
            </a:r>
            <a:r>
              <a:rPr lang="pl-PL" sz="900" dirty="0" smtClean="0">
                <a:solidFill>
                  <a:schemeClr val="bg1"/>
                </a:solidFill>
              </a:rPr>
              <a:t>. </a:t>
            </a:r>
            <a:r>
              <a:rPr lang="pl-PL" sz="900" dirty="0" err="1" smtClean="0">
                <a:solidFill>
                  <a:schemeClr val="bg1"/>
                </a:solidFill>
              </a:rPr>
              <a:t>DataCite</a:t>
            </a:r>
            <a:r>
              <a:rPr lang="pl-PL" sz="900" dirty="0" smtClean="0">
                <a:solidFill>
                  <a:schemeClr val="bg1"/>
                </a:solidFill>
              </a:rPr>
              <a:t>)</a:t>
            </a:r>
            <a:endParaRPr lang="pl-PL" sz="900" dirty="0">
              <a:solidFill>
                <a:schemeClr val="bg1"/>
              </a:solidFill>
            </a:endParaRPr>
          </a:p>
        </p:txBody>
      </p:sp>
      <p:sp>
        <p:nvSpPr>
          <p:cNvPr id="58" name="Owal 67"/>
          <p:cNvSpPr/>
          <p:nvPr/>
        </p:nvSpPr>
        <p:spPr>
          <a:xfrm>
            <a:off x="7596336" y="1196752"/>
            <a:ext cx="792088" cy="792088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9" name="PoleTekstowe 68"/>
          <p:cNvSpPr txBox="1"/>
          <p:nvPr/>
        </p:nvSpPr>
        <p:spPr>
          <a:xfrm>
            <a:off x="7488324" y="1412776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900" dirty="0" err="1" smtClean="0"/>
              <a:t>Community</a:t>
            </a:r>
            <a:r>
              <a:rPr lang="pl-PL" sz="900" dirty="0" smtClean="0"/>
              <a:t> Portal</a:t>
            </a:r>
            <a:endParaRPr lang="pl-PL" sz="900" dirty="0"/>
          </a:p>
        </p:txBody>
      </p:sp>
      <p:pic>
        <p:nvPicPr>
          <p:cNvPr id="60" name="Obraz 69" descr="oneprovider.png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3068960"/>
            <a:ext cx="1008112" cy="179834"/>
          </a:xfrm>
          <a:prstGeom prst="rect">
            <a:avLst/>
          </a:prstGeom>
        </p:spPr>
      </p:pic>
      <p:sp>
        <p:nvSpPr>
          <p:cNvPr id="61" name="Tytuł 1"/>
          <p:cNvSpPr txBox="1">
            <a:spLocks/>
          </p:cNvSpPr>
          <p:nvPr/>
        </p:nvSpPr>
        <p:spPr>
          <a:xfrm>
            <a:off x="107504" y="3861048"/>
            <a:ext cx="2376264" cy="21602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3000" b="1" kern="1200" baseline="0">
                <a:solidFill>
                  <a:srgbClr val="4F85C3"/>
                </a:solidFill>
                <a:latin typeface="Segoe UI" pitchFamily="34" charset="0"/>
                <a:ea typeface="+mj-ea"/>
                <a:cs typeface="Segoe UI" pitchFamily="34" charset="0"/>
              </a:defRPr>
            </a:lvl1pPr>
          </a:lstStyle>
          <a:p>
            <a:pPr algn="l"/>
            <a:r>
              <a:rPr lang="pl-PL" sz="900" b="0" dirty="0" smtClean="0">
                <a:solidFill>
                  <a:schemeClr val="tx1"/>
                </a:solidFill>
              </a:rPr>
              <a:t>Open Data Platform</a:t>
            </a:r>
            <a:endParaRPr lang="pl-PL" sz="900" b="0" dirty="0">
              <a:solidFill>
                <a:schemeClr val="tx1"/>
              </a:solidFill>
            </a:endParaRPr>
          </a:p>
        </p:txBody>
      </p:sp>
      <p:sp>
        <p:nvSpPr>
          <p:cNvPr id="62" name="Tytuł 1"/>
          <p:cNvSpPr txBox="1">
            <a:spLocks/>
          </p:cNvSpPr>
          <p:nvPr/>
        </p:nvSpPr>
        <p:spPr>
          <a:xfrm>
            <a:off x="971600" y="2708920"/>
            <a:ext cx="720080" cy="216024"/>
          </a:xfrm>
          <a:prstGeom prst="rect">
            <a:avLst/>
          </a:prstGeom>
          <a:ln>
            <a:solidFill>
              <a:srgbClr val="7F7F7F"/>
            </a:solidFill>
          </a:ln>
        </p:spPr>
        <p:txBody>
          <a:bodyPr vert="horz" lIns="91440" tIns="45720" rIns="91440" bIns="45720" rtlCol="0" anchor="ctr">
            <a:normAutofit fontScale="70000" lnSpcReduction="20000"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3000" b="1" kern="1200" baseline="0">
                <a:solidFill>
                  <a:srgbClr val="4F85C3"/>
                </a:solidFill>
                <a:latin typeface="Segoe UI" pitchFamily="34" charset="0"/>
                <a:ea typeface="+mj-ea"/>
                <a:cs typeface="Segoe UI" pitchFamily="34" charset="0"/>
              </a:defRPr>
            </a:lvl1pPr>
          </a:lstStyle>
          <a:p>
            <a:pPr algn="l"/>
            <a:r>
              <a:rPr lang="pl-PL" sz="1400" b="0" dirty="0" smtClean="0">
                <a:solidFill>
                  <a:srgbClr val="7F7F7F"/>
                </a:solidFill>
              </a:rPr>
              <a:t>Web GUI</a:t>
            </a:r>
            <a:endParaRPr lang="pl-PL" sz="1400" b="0" dirty="0">
              <a:solidFill>
                <a:srgbClr val="7F7F7F"/>
              </a:solidFill>
            </a:endParaRPr>
          </a:p>
        </p:txBody>
      </p:sp>
      <p:cxnSp>
        <p:nvCxnSpPr>
          <p:cNvPr id="63" name="Łącznik prosty 81"/>
          <p:cNvCxnSpPr>
            <a:stCxn id="62" idx="2"/>
          </p:cNvCxnSpPr>
          <p:nvPr/>
        </p:nvCxnSpPr>
        <p:spPr>
          <a:xfrm>
            <a:off x="1331640" y="2924944"/>
            <a:ext cx="0" cy="360040"/>
          </a:xfrm>
          <a:prstGeom prst="line">
            <a:avLst/>
          </a:prstGeom>
          <a:ln>
            <a:solidFill>
              <a:srgbClr val="FF0000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4" name="Łącznik łamany 87"/>
          <p:cNvCxnSpPr>
            <a:endCxn id="62" idx="1"/>
          </p:cNvCxnSpPr>
          <p:nvPr/>
        </p:nvCxnSpPr>
        <p:spPr>
          <a:xfrm rot="16200000" flipH="1">
            <a:off x="449542" y="2294874"/>
            <a:ext cx="756084" cy="288032"/>
          </a:xfrm>
          <a:prstGeom prst="bentConnector2">
            <a:avLst/>
          </a:prstGeom>
          <a:ln>
            <a:solidFill>
              <a:srgbClr val="FF0000"/>
            </a:solidFill>
            <a:headEnd type="triangl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5" name="Łącznik łamany 90"/>
          <p:cNvCxnSpPr/>
          <p:nvPr/>
        </p:nvCxnSpPr>
        <p:spPr>
          <a:xfrm rot="5400000">
            <a:off x="1421650" y="2330878"/>
            <a:ext cx="756084" cy="216024"/>
          </a:xfrm>
          <a:prstGeom prst="bentConnector2">
            <a:avLst/>
          </a:prstGeom>
          <a:ln>
            <a:solidFill>
              <a:srgbClr val="FF0000"/>
            </a:solidFill>
            <a:headEnd type="triangl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6" name="Łącznik łamany 92"/>
          <p:cNvCxnSpPr>
            <a:endCxn id="62" idx="3"/>
          </p:cNvCxnSpPr>
          <p:nvPr/>
        </p:nvCxnSpPr>
        <p:spPr>
          <a:xfrm rot="10800000" flipV="1">
            <a:off x="1691680" y="2060848"/>
            <a:ext cx="1440160" cy="756084"/>
          </a:xfrm>
          <a:prstGeom prst="bentConnector3">
            <a:avLst>
              <a:gd name="adj1" fmla="val -343"/>
            </a:avLst>
          </a:prstGeom>
          <a:ln>
            <a:solidFill>
              <a:srgbClr val="FF0000"/>
            </a:solidFill>
            <a:headEnd type="triangl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7" name="Tytuł 1"/>
          <p:cNvSpPr txBox="1">
            <a:spLocks/>
          </p:cNvSpPr>
          <p:nvPr/>
        </p:nvSpPr>
        <p:spPr>
          <a:xfrm>
            <a:off x="3203848" y="2708920"/>
            <a:ext cx="720080" cy="216024"/>
          </a:xfrm>
          <a:prstGeom prst="rect">
            <a:avLst/>
          </a:prstGeom>
          <a:ln>
            <a:solidFill>
              <a:srgbClr val="7F7F7F"/>
            </a:solidFill>
          </a:ln>
        </p:spPr>
        <p:txBody>
          <a:bodyPr vert="horz" lIns="91440" tIns="45720" rIns="91440" bIns="45720" rtlCol="0" anchor="ctr">
            <a:normAutofit fontScale="70000" lnSpcReduction="20000"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3000" b="1" kern="1200" baseline="0">
                <a:solidFill>
                  <a:srgbClr val="4F85C3"/>
                </a:solidFill>
                <a:latin typeface="Segoe UI" pitchFamily="34" charset="0"/>
                <a:ea typeface="+mj-ea"/>
                <a:cs typeface="Segoe UI" pitchFamily="34" charset="0"/>
              </a:defRPr>
            </a:lvl1pPr>
          </a:lstStyle>
          <a:p>
            <a:pPr algn="ctr"/>
            <a:r>
              <a:rPr lang="pl-PL" sz="1400" b="0" dirty="0" smtClean="0">
                <a:solidFill>
                  <a:srgbClr val="7F7F7F"/>
                </a:solidFill>
              </a:rPr>
              <a:t>POSIX</a:t>
            </a:r>
            <a:endParaRPr lang="pl-PL" sz="1400" b="0" dirty="0">
              <a:solidFill>
                <a:srgbClr val="7F7F7F"/>
              </a:solidFill>
            </a:endParaRPr>
          </a:p>
        </p:txBody>
      </p:sp>
      <p:cxnSp>
        <p:nvCxnSpPr>
          <p:cNvPr id="68" name="Łącznik prosty 99"/>
          <p:cNvCxnSpPr>
            <a:stCxn id="67" idx="2"/>
          </p:cNvCxnSpPr>
          <p:nvPr/>
        </p:nvCxnSpPr>
        <p:spPr>
          <a:xfrm>
            <a:off x="3563888" y="2924944"/>
            <a:ext cx="0" cy="360040"/>
          </a:xfrm>
          <a:prstGeom prst="line">
            <a:avLst/>
          </a:prstGeom>
          <a:ln>
            <a:solidFill>
              <a:srgbClr val="FF0000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9" name="Tytuł 1"/>
          <p:cNvSpPr txBox="1">
            <a:spLocks/>
          </p:cNvSpPr>
          <p:nvPr/>
        </p:nvSpPr>
        <p:spPr>
          <a:xfrm>
            <a:off x="4139952" y="2708920"/>
            <a:ext cx="720080" cy="216024"/>
          </a:xfrm>
          <a:prstGeom prst="rect">
            <a:avLst/>
          </a:prstGeom>
          <a:ln>
            <a:solidFill>
              <a:srgbClr val="7F7F7F"/>
            </a:solidFill>
          </a:ln>
        </p:spPr>
        <p:txBody>
          <a:bodyPr vert="horz" lIns="91440" tIns="45720" rIns="91440" bIns="45720" rtlCol="0" anchor="ctr">
            <a:normAutofit fontScale="70000" lnSpcReduction="20000"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3000" b="1" kern="1200" baseline="0">
                <a:solidFill>
                  <a:srgbClr val="4F85C3"/>
                </a:solidFill>
                <a:latin typeface="Segoe UI" pitchFamily="34" charset="0"/>
                <a:ea typeface="+mj-ea"/>
                <a:cs typeface="Segoe UI" pitchFamily="34" charset="0"/>
              </a:defRPr>
            </a:lvl1pPr>
          </a:lstStyle>
          <a:p>
            <a:pPr algn="ctr"/>
            <a:r>
              <a:rPr lang="pl-PL" sz="1400" b="0" dirty="0" smtClean="0">
                <a:solidFill>
                  <a:srgbClr val="7F7F7F"/>
                </a:solidFill>
              </a:rPr>
              <a:t>HTTP</a:t>
            </a:r>
            <a:endParaRPr lang="pl-PL" sz="1400" b="0" dirty="0">
              <a:solidFill>
                <a:srgbClr val="7F7F7F"/>
              </a:solidFill>
            </a:endParaRPr>
          </a:p>
        </p:txBody>
      </p:sp>
      <p:cxnSp>
        <p:nvCxnSpPr>
          <p:cNvPr id="70" name="Łącznik prosty 101"/>
          <p:cNvCxnSpPr>
            <a:stCxn id="69" idx="2"/>
          </p:cNvCxnSpPr>
          <p:nvPr/>
        </p:nvCxnSpPr>
        <p:spPr>
          <a:xfrm>
            <a:off x="4499992" y="2924944"/>
            <a:ext cx="0" cy="360040"/>
          </a:xfrm>
          <a:prstGeom prst="line">
            <a:avLst/>
          </a:prstGeom>
          <a:ln>
            <a:solidFill>
              <a:srgbClr val="FF0000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1" name="Tytuł 1"/>
          <p:cNvSpPr txBox="1">
            <a:spLocks/>
          </p:cNvSpPr>
          <p:nvPr/>
        </p:nvSpPr>
        <p:spPr>
          <a:xfrm>
            <a:off x="5292080" y="2708920"/>
            <a:ext cx="720080" cy="216024"/>
          </a:xfrm>
          <a:prstGeom prst="rect">
            <a:avLst/>
          </a:prstGeom>
          <a:ln>
            <a:solidFill>
              <a:srgbClr val="7F7F7F"/>
            </a:solidFill>
          </a:ln>
        </p:spPr>
        <p:txBody>
          <a:bodyPr vert="horz" lIns="91440" tIns="45720" rIns="91440" bIns="45720" rtlCol="0" anchor="ctr">
            <a:normAutofit fontScale="62500" lnSpcReduction="20000"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3000" b="1" kern="1200" baseline="0">
                <a:solidFill>
                  <a:srgbClr val="4F85C3"/>
                </a:solidFill>
                <a:latin typeface="Segoe UI" pitchFamily="34" charset="0"/>
                <a:ea typeface="+mj-ea"/>
                <a:cs typeface="Segoe UI" pitchFamily="34" charset="0"/>
              </a:defRPr>
            </a:lvl1pPr>
          </a:lstStyle>
          <a:p>
            <a:pPr algn="ctr"/>
            <a:r>
              <a:rPr lang="pl-PL" sz="1400" b="0" dirty="0" smtClean="0">
                <a:solidFill>
                  <a:srgbClr val="7F7F7F"/>
                </a:solidFill>
              </a:rPr>
              <a:t>OAI-PMH</a:t>
            </a:r>
            <a:endParaRPr lang="pl-PL" sz="1400" b="0" dirty="0">
              <a:solidFill>
                <a:srgbClr val="7F7F7F"/>
              </a:solidFill>
            </a:endParaRPr>
          </a:p>
        </p:txBody>
      </p:sp>
      <p:cxnSp>
        <p:nvCxnSpPr>
          <p:cNvPr id="72" name="Łącznik prosty 103"/>
          <p:cNvCxnSpPr>
            <a:stCxn id="71" idx="2"/>
          </p:cNvCxnSpPr>
          <p:nvPr/>
        </p:nvCxnSpPr>
        <p:spPr>
          <a:xfrm>
            <a:off x="5652120" y="2924944"/>
            <a:ext cx="0" cy="360040"/>
          </a:xfrm>
          <a:prstGeom prst="line">
            <a:avLst/>
          </a:prstGeom>
          <a:ln>
            <a:solidFill>
              <a:srgbClr val="FF0000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3" name="Tytuł 1"/>
          <p:cNvSpPr txBox="1">
            <a:spLocks/>
          </p:cNvSpPr>
          <p:nvPr/>
        </p:nvSpPr>
        <p:spPr>
          <a:xfrm>
            <a:off x="6876256" y="2708920"/>
            <a:ext cx="720080" cy="216024"/>
          </a:xfrm>
          <a:prstGeom prst="rect">
            <a:avLst/>
          </a:prstGeom>
          <a:ln>
            <a:solidFill>
              <a:srgbClr val="7F7F7F"/>
            </a:solidFill>
          </a:ln>
        </p:spPr>
        <p:txBody>
          <a:bodyPr vert="horz" lIns="91440" tIns="45720" rIns="91440" bIns="45720" rtlCol="0" anchor="ctr">
            <a:normAutofit fontScale="70000" lnSpcReduction="20000"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3000" b="1" kern="1200" baseline="0">
                <a:solidFill>
                  <a:srgbClr val="4F85C3"/>
                </a:solidFill>
                <a:latin typeface="Segoe UI" pitchFamily="34" charset="0"/>
                <a:ea typeface="+mj-ea"/>
                <a:cs typeface="Segoe UI" pitchFamily="34" charset="0"/>
              </a:defRPr>
            </a:lvl1pPr>
          </a:lstStyle>
          <a:p>
            <a:pPr algn="ctr"/>
            <a:r>
              <a:rPr lang="pl-PL" sz="1400" b="0" dirty="0" smtClean="0">
                <a:solidFill>
                  <a:srgbClr val="7F7F7F"/>
                </a:solidFill>
              </a:rPr>
              <a:t>CDMI</a:t>
            </a:r>
            <a:endParaRPr lang="pl-PL" sz="1400" b="0" dirty="0">
              <a:solidFill>
                <a:srgbClr val="7F7F7F"/>
              </a:solidFill>
            </a:endParaRPr>
          </a:p>
        </p:txBody>
      </p:sp>
      <p:cxnSp>
        <p:nvCxnSpPr>
          <p:cNvPr id="74" name="Łącznik prosty 105"/>
          <p:cNvCxnSpPr>
            <a:stCxn id="73" idx="2"/>
          </p:cNvCxnSpPr>
          <p:nvPr/>
        </p:nvCxnSpPr>
        <p:spPr>
          <a:xfrm>
            <a:off x="7236296" y="2924944"/>
            <a:ext cx="0" cy="360040"/>
          </a:xfrm>
          <a:prstGeom prst="line">
            <a:avLst/>
          </a:prstGeom>
          <a:ln>
            <a:solidFill>
              <a:srgbClr val="FF0000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5" name="Tytuł 1"/>
          <p:cNvSpPr txBox="1">
            <a:spLocks/>
          </p:cNvSpPr>
          <p:nvPr/>
        </p:nvSpPr>
        <p:spPr>
          <a:xfrm>
            <a:off x="7740352" y="2708920"/>
            <a:ext cx="720080" cy="216024"/>
          </a:xfrm>
          <a:prstGeom prst="rect">
            <a:avLst/>
          </a:prstGeom>
          <a:ln>
            <a:solidFill>
              <a:srgbClr val="7F7F7F"/>
            </a:solidFill>
          </a:ln>
        </p:spPr>
        <p:txBody>
          <a:bodyPr vert="horz" lIns="91440" tIns="45720" rIns="91440" bIns="45720" rtlCol="0" anchor="ctr">
            <a:normAutofit fontScale="70000" lnSpcReduction="20000"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3000" b="1" kern="1200" baseline="0">
                <a:solidFill>
                  <a:srgbClr val="4F85C3"/>
                </a:solidFill>
                <a:latin typeface="Segoe UI" pitchFamily="34" charset="0"/>
                <a:ea typeface="+mj-ea"/>
                <a:cs typeface="Segoe UI" pitchFamily="34" charset="0"/>
              </a:defRPr>
            </a:lvl1pPr>
          </a:lstStyle>
          <a:p>
            <a:pPr algn="ctr"/>
            <a:r>
              <a:rPr lang="pl-PL" sz="1400" b="0" dirty="0" smtClean="0">
                <a:solidFill>
                  <a:srgbClr val="7F7F7F"/>
                </a:solidFill>
              </a:rPr>
              <a:t>REST</a:t>
            </a:r>
            <a:endParaRPr lang="pl-PL" sz="1400" b="0" dirty="0">
              <a:solidFill>
                <a:srgbClr val="7F7F7F"/>
              </a:solidFill>
            </a:endParaRPr>
          </a:p>
        </p:txBody>
      </p:sp>
      <p:cxnSp>
        <p:nvCxnSpPr>
          <p:cNvPr id="76" name="Łącznik prosty 107"/>
          <p:cNvCxnSpPr>
            <a:stCxn id="75" idx="2"/>
          </p:cNvCxnSpPr>
          <p:nvPr/>
        </p:nvCxnSpPr>
        <p:spPr>
          <a:xfrm>
            <a:off x="8100392" y="2924944"/>
            <a:ext cx="0" cy="360040"/>
          </a:xfrm>
          <a:prstGeom prst="line">
            <a:avLst/>
          </a:prstGeom>
          <a:ln>
            <a:solidFill>
              <a:srgbClr val="FF0000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7" name="Łącznik łamany 108"/>
          <p:cNvCxnSpPr>
            <a:endCxn id="67" idx="0"/>
          </p:cNvCxnSpPr>
          <p:nvPr/>
        </p:nvCxnSpPr>
        <p:spPr>
          <a:xfrm rot="16200000" flipH="1">
            <a:off x="3095836" y="2240868"/>
            <a:ext cx="648072" cy="288032"/>
          </a:xfrm>
          <a:prstGeom prst="bentConnector3">
            <a:avLst>
              <a:gd name="adj1" fmla="val 50000"/>
            </a:avLst>
          </a:prstGeom>
          <a:ln>
            <a:solidFill>
              <a:srgbClr val="FF0000"/>
            </a:solidFill>
            <a:headEnd type="triangl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8" name="Łącznik prosty 112"/>
          <p:cNvCxnSpPr/>
          <p:nvPr/>
        </p:nvCxnSpPr>
        <p:spPr>
          <a:xfrm>
            <a:off x="5652120" y="2060848"/>
            <a:ext cx="0" cy="648072"/>
          </a:xfrm>
          <a:prstGeom prst="line">
            <a:avLst/>
          </a:prstGeom>
          <a:ln>
            <a:solidFill>
              <a:srgbClr val="FF0000"/>
            </a:solidFill>
            <a:headEnd type="triangl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9" name="Łącznik prosty 114"/>
          <p:cNvCxnSpPr/>
          <p:nvPr/>
        </p:nvCxnSpPr>
        <p:spPr>
          <a:xfrm flipV="1">
            <a:off x="6732240" y="1988840"/>
            <a:ext cx="0" cy="1296144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headEnd type="triangl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0" name="Łącznik prosty 117"/>
          <p:cNvCxnSpPr/>
          <p:nvPr/>
        </p:nvCxnSpPr>
        <p:spPr>
          <a:xfrm>
            <a:off x="8100392" y="2060848"/>
            <a:ext cx="0" cy="648072"/>
          </a:xfrm>
          <a:prstGeom prst="line">
            <a:avLst/>
          </a:prstGeom>
          <a:ln>
            <a:solidFill>
              <a:srgbClr val="FF0000"/>
            </a:solidFill>
            <a:headEnd type="triangl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1" name="Łącznik łamany 118"/>
          <p:cNvCxnSpPr>
            <a:endCxn id="73" idx="0"/>
          </p:cNvCxnSpPr>
          <p:nvPr/>
        </p:nvCxnSpPr>
        <p:spPr>
          <a:xfrm rot="5400000">
            <a:off x="7236296" y="2060848"/>
            <a:ext cx="648072" cy="648072"/>
          </a:xfrm>
          <a:prstGeom prst="bentConnector3">
            <a:avLst>
              <a:gd name="adj1" fmla="val 50000"/>
            </a:avLst>
          </a:prstGeom>
          <a:ln>
            <a:solidFill>
              <a:srgbClr val="FF0000"/>
            </a:solidFill>
            <a:headEnd type="triangl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2" name="Łącznik prosty 132"/>
          <p:cNvCxnSpPr/>
          <p:nvPr/>
        </p:nvCxnSpPr>
        <p:spPr>
          <a:xfrm>
            <a:off x="4499992" y="2060848"/>
            <a:ext cx="0" cy="648072"/>
          </a:xfrm>
          <a:prstGeom prst="line">
            <a:avLst/>
          </a:prstGeom>
          <a:ln>
            <a:solidFill>
              <a:srgbClr val="FF0000"/>
            </a:solidFill>
            <a:headEnd type="triangl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3" name="Tytuł 1"/>
          <p:cNvSpPr txBox="1">
            <a:spLocks/>
          </p:cNvSpPr>
          <p:nvPr/>
        </p:nvSpPr>
        <p:spPr>
          <a:xfrm>
            <a:off x="6372200" y="2204864"/>
            <a:ext cx="720080" cy="216024"/>
          </a:xfrm>
          <a:prstGeom prst="rect">
            <a:avLst/>
          </a:prstGeom>
          <a:solidFill>
            <a:schemeClr val="bg1"/>
          </a:solidFill>
          <a:ln>
            <a:solidFill>
              <a:srgbClr val="7F7F7F"/>
            </a:solidFill>
          </a:ln>
        </p:spPr>
        <p:txBody>
          <a:bodyPr vert="horz" lIns="91440" tIns="45720" rIns="91440" bIns="45720" rtlCol="0" anchor="ctr">
            <a:normAutofit fontScale="70000" lnSpcReduction="20000"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3000" b="1" kern="1200" baseline="0">
                <a:solidFill>
                  <a:srgbClr val="4F85C3"/>
                </a:solidFill>
                <a:latin typeface="Segoe UI" pitchFamily="34" charset="0"/>
                <a:ea typeface="+mj-ea"/>
                <a:cs typeface="Segoe UI" pitchFamily="34" charset="0"/>
              </a:defRPr>
            </a:lvl1pPr>
          </a:lstStyle>
          <a:p>
            <a:pPr algn="ctr"/>
            <a:r>
              <a:rPr lang="pl-PL" sz="1400" b="0" dirty="0" smtClean="0">
                <a:solidFill>
                  <a:srgbClr val="7F7F7F"/>
                </a:solidFill>
              </a:rPr>
              <a:t>REST</a:t>
            </a:r>
            <a:endParaRPr lang="pl-PL" sz="1400" b="0" dirty="0">
              <a:solidFill>
                <a:srgbClr val="7F7F7F"/>
              </a:solidFill>
            </a:endParaRPr>
          </a:p>
        </p:txBody>
      </p:sp>
      <p:pic>
        <p:nvPicPr>
          <p:cNvPr id="84" name="Obraz 135" descr="pobrane.pn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4509120"/>
            <a:ext cx="400186" cy="427849"/>
          </a:xfrm>
          <a:prstGeom prst="rect">
            <a:avLst/>
          </a:prstGeom>
        </p:spPr>
      </p:pic>
      <p:pic>
        <p:nvPicPr>
          <p:cNvPr id="85" name="Obraz 136" descr="OneData.png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4581128"/>
            <a:ext cx="936104" cy="163818"/>
          </a:xfrm>
          <a:prstGeom prst="rect">
            <a:avLst/>
          </a:prstGeom>
        </p:spPr>
      </p:pic>
      <p:pic>
        <p:nvPicPr>
          <p:cNvPr id="86" name="Obraz 138" descr="REST_api_d56810391e9851fade45e40804ad40fd.png"/>
          <p:cNvPicPr>
            <a:picLocks noChangeAspect="1"/>
          </p:cNvPicPr>
          <p:nvPr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148" b="30668"/>
          <a:stretch/>
        </p:blipFill>
        <p:spPr>
          <a:xfrm>
            <a:off x="5796136" y="4509120"/>
            <a:ext cx="1097360" cy="429993"/>
          </a:xfrm>
          <a:prstGeom prst="rect">
            <a:avLst/>
          </a:prstGeom>
        </p:spPr>
      </p:pic>
      <p:pic>
        <p:nvPicPr>
          <p:cNvPr id="87" name="Obraz 139" descr="photo.jpg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5976" y="4581128"/>
            <a:ext cx="360041" cy="360041"/>
          </a:xfrm>
          <a:prstGeom prst="rect">
            <a:avLst/>
          </a:prstGeom>
        </p:spPr>
      </p:pic>
      <p:pic>
        <p:nvPicPr>
          <p:cNvPr id="88" name="Obraz 150" descr="strage2.png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8184" y="5157192"/>
            <a:ext cx="360040" cy="436770"/>
          </a:xfrm>
          <a:prstGeom prst="rect">
            <a:avLst/>
          </a:prstGeom>
        </p:spPr>
      </p:pic>
      <p:pic>
        <p:nvPicPr>
          <p:cNvPr id="89" name="Obraz 151" descr="strage2.png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0392" y="5157192"/>
            <a:ext cx="360040" cy="436770"/>
          </a:xfrm>
          <a:prstGeom prst="rect">
            <a:avLst/>
          </a:prstGeom>
        </p:spPr>
      </p:pic>
      <p:sp>
        <p:nvSpPr>
          <p:cNvPr id="90" name="Prostokąt 152"/>
          <p:cNvSpPr/>
          <p:nvPr/>
        </p:nvSpPr>
        <p:spPr>
          <a:xfrm>
            <a:off x="107504" y="4293096"/>
            <a:ext cx="1728192" cy="1656184"/>
          </a:xfrm>
          <a:prstGeom prst="rect">
            <a:avLst/>
          </a:prstGeom>
          <a:noFill/>
          <a:ln w="19050" cmpd="sng">
            <a:solidFill>
              <a:schemeClr val="bg1">
                <a:lumMod val="65000"/>
              </a:schemeClr>
            </a:solidFill>
            <a:prstDash val="dot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pl-PL" sz="1400" dirty="0">
              <a:solidFill>
                <a:srgbClr val="0066B0"/>
              </a:solidFill>
            </a:endParaRPr>
          </a:p>
        </p:txBody>
      </p:sp>
      <p:sp>
        <p:nvSpPr>
          <p:cNvPr id="91" name="Prostokąt 153"/>
          <p:cNvSpPr/>
          <p:nvPr/>
        </p:nvSpPr>
        <p:spPr>
          <a:xfrm>
            <a:off x="1907704" y="4293096"/>
            <a:ext cx="1728192" cy="1656184"/>
          </a:xfrm>
          <a:prstGeom prst="rect">
            <a:avLst/>
          </a:prstGeom>
          <a:noFill/>
          <a:ln w="19050" cmpd="sng">
            <a:solidFill>
              <a:schemeClr val="bg1">
                <a:lumMod val="65000"/>
              </a:schemeClr>
            </a:solidFill>
            <a:prstDash val="dot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pl-PL" sz="1400" dirty="0">
              <a:solidFill>
                <a:srgbClr val="0066B0"/>
              </a:solidFill>
            </a:endParaRPr>
          </a:p>
        </p:txBody>
      </p:sp>
      <p:sp>
        <p:nvSpPr>
          <p:cNvPr id="92" name="Prostokąt 154"/>
          <p:cNvSpPr/>
          <p:nvPr/>
        </p:nvSpPr>
        <p:spPr>
          <a:xfrm>
            <a:off x="3707904" y="4293096"/>
            <a:ext cx="1728192" cy="1656184"/>
          </a:xfrm>
          <a:prstGeom prst="rect">
            <a:avLst/>
          </a:prstGeom>
          <a:noFill/>
          <a:ln w="19050" cmpd="sng">
            <a:solidFill>
              <a:schemeClr val="bg1">
                <a:lumMod val="65000"/>
              </a:schemeClr>
            </a:solidFill>
            <a:prstDash val="dot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pl-PL" sz="1400" dirty="0">
              <a:solidFill>
                <a:srgbClr val="0066B0"/>
              </a:solidFill>
            </a:endParaRPr>
          </a:p>
        </p:txBody>
      </p:sp>
      <p:sp>
        <p:nvSpPr>
          <p:cNvPr id="93" name="Prostokąt 155"/>
          <p:cNvSpPr/>
          <p:nvPr/>
        </p:nvSpPr>
        <p:spPr>
          <a:xfrm>
            <a:off x="5508104" y="4293096"/>
            <a:ext cx="1728192" cy="1656184"/>
          </a:xfrm>
          <a:prstGeom prst="rect">
            <a:avLst/>
          </a:prstGeom>
          <a:noFill/>
          <a:ln w="19050" cmpd="sng">
            <a:solidFill>
              <a:schemeClr val="bg1">
                <a:lumMod val="65000"/>
              </a:schemeClr>
            </a:solidFill>
            <a:prstDash val="dot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pl-PL" sz="1400" dirty="0">
              <a:solidFill>
                <a:srgbClr val="0066B0"/>
              </a:solidFill>
            </a:endParaRPr>
          </a:p>
        </p:txBody>
      </p:sp>
      <p:sp>
        <p:nvSpPr>
          <p:cNvPr id="94" name="Prostokąt 156"/>
          <p:cNvSpPr/>
          <p:nvPr/>
        </p:nvSpPr>
        <p:spPr>
          <a:xfrm>
            <a:off x="7308304" y="4293096"/>
            <a:ext cx="1728192" cy="1656184"/>
          </a:xfrm>
          <a:prstGeom prst="rect">
            <a:avLst/>
          </a:prstGeom>
          <a:noFill/>
          <a:ln w="19050" cmpd="sng">
            <a:solidFill>
              <a:schemeClr val="bg1">
                <a:lumMod val="65000"/>
              </a:schemeClr>
            </a:solidFill>
            <a:prstDash val="dot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pl-PL" sz="1400" dirty="0">
              <a:solidFill>
                <a:srgbClr val="0066B0"/>
              </a:solidFill>
            </a:endParaRPr>
          </a:p>
        </p:txBody>
      </p:sp>
      <p:pic>
        <p:nvPicPr>
          <p:cNvPr id="95" name="Obraz 157" descr="b2safe-logo-website.png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9959" y="4509120"/>
            <a:ext cx="938505" cy="385687"/>
          </a:xfrm>
          <a:prstGeom prst="rect">
            <a:avLst/>
          </a:prstGeom>
        </p:spPr>
      </p:pic>
      <p:pic>
        <p:nvPicPr>
          <p:cNvPr id="96" name="Obraz 158" descr="strage2.png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5936" y="5157192"/>
            <a:ext cx="360040" cy="436770"/>
          </a:xfrm>
          <a:prstGeom prst="rect">
            <a:avLst/>
          </a:prstGeom>
        </p:spPr>
      </p:pic>
      <p:pic>
        <p:nvPicPr>
          <p:cNvPr id="97" name="Obraz 159" descr="strage2.png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7984" y="5157192"/>
            <a:ext cx="360040" cy="436770"/>
          </a:xfrm>
          <a:prstGeom prst="rect">
            <a:avLst/>
          </a:prstGeom>
        </p:spPr>
      </p:pic>
      <p:pic>
        <p:nvPicPr>
          <p:cNvPr id="98" name="Obraz 160" descr="strage2.png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032" y="5157192"/>
            <a:ext cx="360040" cy="436770"/>
          </a:xfrm>
          <a:prstGeom prst="rect">
            <a:avLst/>
          </a:prstGeom>
        </p:spPr>
      </p:pic>
      <p:pic>
        <p:nvPicPr>
          <p:cNvPr id="99" name="Obraz 161" descr="strage2.png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3728" y="5157192"/>
            <a:ext cx="360040" cy="436770"/>
          </a:xfrm>
          <a:prstGeom prst="rect">
            <a:avLst/>
          </a:prstGeom>
        </p:spPr>
      </p:pic>
      <p:pic>
        <p:nvPicPr>
          <p:cNvPr id="100" name="Obraz 162" descr="strage2.png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5776" y="5157192"/>
            <a:ext cx="360040" cy="436770"/>
          </a:xfrm>
          <a:prstGeom prst="rect">
            <a:avLst/>
          </a:prstGeom>
        </p:spPr>
      </p:pic>
      <p:pic>
        <p:nvPicPr>
          <p:cNvPr id="101" name="Obraz 163" descr="strage2.png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7824" y="5157192"/>
            <a:ext cx="360040" cy="436770"/>
          </a:xfrm>
          <a:prstGeom prst="rect">
            <a:avLst/>
          </a:prstGeom>
        </p:spPr>
      </p:pic>
      <p:pic>
        <p:nvPicPr>
          <p:cNvPr id="102" name="Obraz 164" descr="strage2.png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5157192"/>
            <a:ext cx="360040" cy="436770"/>
          </a:xfrm>
          <a:prstGeom prst="rect">
            <a:avLst/>
          </a:prstGeom>
        </p:spPr>
      </p:pic>
      <p:pic>
        <p:nvPicPr>
          <p:cNvPr id="103" name="Obraz 165" descr="strage2.png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5157192"/>
            <a:ext cx="360040" cy="436770"/>
          </a:xfrm>
          <a:prstGeom prst="rect">
            <a:avLst/>
          </a:prstGeom>
        </p:spPr>
      </p:pic>
      <p:pic>
        <p:nvPicPr>
          <p:cNvPr id="104" name="Obraz 166" descr="strage2.png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5157192"/>
            <a:ext cx="360040" cy="436770"/>
          </a:xfrm>
          <a:prstGeom prst="rect">
            <a:avLst/>
          </a:prstGeom>
        </p:spPr>
      </p:pic>
      <p:cxnSp>
        <p:nvCxnSpPr>
          <p:cNvPr id="105" name="Łącznik prosty 167"/>
          <p:cNvCxnSpPr/>
          <p:nvPr/>
        </p:nvCxnSpPr>
        <p:spPr>
          <a:xfrm>
            <a:off x="8100392" y="3861048"/>
            <a:ext cx="0" cy="43204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6" name="Tytuł 1"/>
          <p:cNvSpPr txBox="1">
            <a:spLocks/>
          </p:cNvSpPr>
          <p:nvPr/>
        </p:nvSpPr>
        <p:spPr>
          <a:xfrm>
            <a:off x="107504" y="6021288"/>
            <a:ext cx="1656184" cy="21602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3000" b="1" kern="1200" baseline="0">
                <a:solidFill>
                  <a:srgbClr val="4F85C3"/>
                </a:solidFill>
                <a:latin typeface="Segoe UI" pitchFamily="34" charset="0"/>
                <a:ea typeface="+mj-ea"/>
                <a:cs typeface="Segoe UI" pitchFamily="34" charset="0"/>
              </a:defRPr>
            </a:lvl1pPr>
          </a:lstStyle>
          <a:p>
            <a:pPr algn="l"/>
            <a:r>
              <a:rPr lang="pl-PL" sz="900" b="0" dirty="0" smtClean="0">
                <a:solidFill>
                  <a:schemeClr val="tx1"/>
                </a:solidFill>
              </a:rPr>
              <a:t>EGI Site 1</a:t>
            </a:r>
            <a:endParaRPr lang="pl-PL" sz="900" b="0" dirty="0">
              <a:solidFill>
                <a:schemeClr val="tx1"/>
              </a:solidFill>
            </a:endParaRPr>
          </a:p>
        </p:txBody>
      </p:sp>
      <p:sp>
        <p:nvSpPr>
          <p:cNvPr id="107" name="Tytuł 1"/>
          <p:cNvSpPr txBox="1">
            <a:spLocks/>
          </p:cNvSpPr>
          <p:nvPr/>
        </p:nvSpPr>
        <p:spPr>
          <a:xfrm>
            <a:off x="1907704" y="6021288"/>
            <a:ext cx="1656184" cy="21602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3000" b="1" kern="1200" baseline="0">
                <a:solidFill>
                  <a:srgbClr val="4F85C3"/>
                </a:solidFill>
                <a:latin typeface="Segoe UI" pitchFamily="34" charset="0"/>
                <a:ea typeface="+mj-ea"/>
                <a:cs typeface="Segoe UI" pitchFamily="34" charset="0"/>
              </a:defRPr>
            </a:lvl1pPr>
          </a:lstStyle>
          <a:p>
            <a:pPr algn="l"/>
            <a:r>
              <a:rPr lang="pl-PL" sz="900" b="0" dirty="0" smtClean="0">
                <a:solidFill>
                  <a:schemeClr val="tx1"/>
                </a:solidFill>
              </a:rPr>
              <a:t>EGI Site 2</a:t>
            </a:r>
            <a:endParaRPr lang="pl-PL" sz="900" b="0" dirty="0">
              <a:solidFill>
                <a:schemeClr val="tx1"/>
              </a:solidFill>
            </a:endParaRPr>
          </a:p>
        </p:txBody>
      </p:sp>
      <p:sp>
        <p:nvSpPr>
          <p:cNvPr id="108" name="Tytuł 1"/>
          <p:cNvSpPr txBox="1">
            <a:spLocks/>
          </p:cNvSpPr>
          <p:nvPr/>
        </p:nvSpPr>
        <p:spPr>
          <a:xfrm>
            <a:off x="3707904" y="6021288"/>
            <a:ext cx="1656184" cy="21602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3000" b="1" kern="1200" baseline="0">
                <a:solidFill>
                  <a:srgbClr val="4F85C3"/>
                </a:solidFill>
                <a:latin typeface="Segoe UI" pitchFamily="34" charset="0"/>
                <a:ea typeface="+mj-ea"/>
                <a:cs typeface="Segoe UI" pitchFamily="34" charset="0"/>
              </a:defRPr>
            </a:lvl1pPr>
          </a:lstStyle>
          <a:p>
            <a:pPr algn="l"/>
            <a:r>
              <a:rPr lang="pl-PL" sz="900" b="0" dirty="0" smtClean="0">
                <a:solidFill>
                  <a:schemeClr val="tx1"/>
                </a:solidFill>
              </a:rPr>
              <a:t>EGI Site 3</a:t>
            </a:r>
            <a:endParaRPr lang="pl-PL" sz="900" b="0" dirty="0">
              <a:solidFill>
                <a:schemeClr val="tx1"/>
              </a:solidFill>
            </a:endParaRPr>
          </a:p>
        </p:txBody>
      </p:sp>
      <p:sp>
        <p:nvSpPr>
          <p:cNvPr id="109" name="Tytuł 1"/>
          <p:cNvSpPr txBox="1">
            <a:spLocks/>
          </p:cNvSpPr>
          <p:nvPr/>
        </p:nvSpPr>
        <p:spPr>
          <a:xfrm>
            <a:off x="5508104" y="6021288"/>
            <a:ext cx="1656184" cy="21602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3000" b="1" kern="1200" baseline="0">
                <a:solidFill>
                  <a:srgbClr val="4F85C3"/>
                </a:solidFill>
                <a:latin typeface="Segoe UI" pitchFamily="34" charset="0"/>
                <a:ea typeface="+mj-ea"/>
                <a:cs typeface="Segoe UI" pitchFamily="34" charset="0"/>
              </a:defRPr>
            </a:lvl1pPr>
          </a:lstStyle>
          <a:p>
            <a:pPr algn="l"/>
            <a:r>
              <a:rPr lang="pl-PL" sz="900" b="0" dirty="0" err="1" smtClean="0">
                <a:solidFill>
                  <a:schemeClr val="tx1"/>
                </a:solidFill>
              </a:rPr>
              <a:t>Cloud</a:t>
            </a:r>
            <a:r>
              <a:rPr lang="pl-PL" sz="900" b="0" dirty="0" smtClean="0">
                <a:solidFill>
                  <a:schemeClr val="tx1"/>
                </a:solidFill>
              </a:rPr>
              <a:t> </a:t>
            </a:r>
            <a:r>
              <a:rPr lang="pl-PL" sz="900" b="0" dirty="0" err="1" smtClean="0">
                <a:solidFill>
                  <a:schemeClr val="tx1"/>
                </a:solidFill>
              </a:rPr>
              <a:t>storage</a:t>
            </a:r>
            <a:r>
              <a:rPr lang="pl-PL" sz="900" b="0" dirty="0" smtClean="0">
                <a:solidFill>
                  <a:schemeClr val="tx1"/>
                </a:solidFill>
              </a:rPr>
              <a:t> </a:t>
            </a:r>
            <a:endParaRPr lang="pl-PL" sz="900" b="0" dirty="0">
              <a:solidFill>
                <a:schemeClr val="tx1"/>
              </a:solidFill>
            </a:endParaRPr>
          </a:p>
        </p:txBody>
      </p:sp>
      <p:sp>
        <p:nvSpPr>
          <p:cNvPr id="110" name="Tytuł 1"/>
          <p:cNvSpPr txBox="1">
            <a:spLocks/>
          </p:cNvSpPr>
          <p:nvPr/>
        </p:nvSpPr>
        <p:spPr>
          <a:xfrm>
            <a:off x="7308304" y="6021288"/>
            <a:ext cx="1656184" cy="21602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3000" b="1" kern="1200" baseline="0">
                <a:solidFill>
                  <a:srgbClr val="4F85C3"/>
                </a:solidFill>
                <a:latin typeface="Segoe UI" pitchFamily="34" charset="0"/>
                <a:ea typeface="+mj-ea"/>
                <a:cs typeface="Segoe UI" pitchFamily="34" charset="0"/>
              </a:defRPr>
            </a:lvl1pPr>
          </a:lstStyle>
          <a:p>
            <a:pPr algn="l"/>
            <a:r>
              <a:rPr lang="pl-PL" sz="900" b="0" dirty="0" smtClean="0">
                <a:solidFill>
                  <a:schemeClr val="tx1"/>
                </a:solidFill>
              </a:rPr>
              <a:t>EUDAT</a:t>
            </a:r>
            <a:endParaRPr lang="pl-PL" sz="900" b="0" dirty="0">
              <a:solidFill>
                <a:schemeClr val="tx1"/>
              </a:solidFill>
            </a:endParaRPr>
          </a:p>
        </p:txBody>
      </p:sp>
      <p:pic>
        <p:nvPicPr>
          <p:cNvPr id="111" name="Obraz 188" descr="OpenAIREplus_logo.png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0072" y="1268760"/>
            <a:ext cx="783215" cy="550488"/>
          </a:xfrm>
          <a:prstGeom prst="rect">
            <a:avLst/>
          </a:prstGeom>
        </p:spPr>
      </p:pic>
      <p:sp>
        <p:nvSpPr>
          <p:cNvPr id="112" name="Prostokąt 82"/>
          <p:cNvSpPr/>
          <p:nvPr/>
        </p:nvSpPr>
        <p:spPr>
          <a:xfrm>
            <a:off x="107504" y="3284984"/>
            <a:ext cx="8928992" cy="576064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 cmpd="sng">
            <a:solidFill>
              <a:srgbClr val="FF00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pl-PL" sz="14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13" name="Tytuł 1"/>
          <p:cNvSpPr txBox="1">
            <a:spLocks/>
          </p:cNvSpPr>
          <p:nvPr/>
        </p:nvSpPr>
        <p:spPr>
          <a:xfrm>
            <a:off x="323528" y="3429000"/>
            <a:ext cx="1368152" cy="288032"/>
          </a:xfrm>
          <a:prstGeom prst="rect">
            <a:avLst/>
          </a:prstGeom>
          <a:solidFill>
            <a:schemeClr val="bg1"/>
          </a:solidFill>
          <a:ln w="3175" cmpd="sng">
            <a:solidFill>
              <a:srgbClr val="7F7F7F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3000" b="1" kern="1200" baseline="0">
                <a:solidFill>
                  <a:srgbClr val="4F85C3"/>
                </a:solidFill>
                <a:latin typeface="Segoe UI" pitchFamily="34" charset="0"/>
                <a:ea typeface="+mj-ea"/>
                <a:cs typeface="Segoe UI" pitchFamily="34" charset="0"/>
              </a:defRPr>
            </a:lvl1pPr>
          </a:lstStyle>
          <a:p>
            <a:pPr algn="ctr"/>
            <a:r>
              <a:rPr lang="pl-PL" sz="1000" dirty="0" smtClean="0">
                <a:solidFill>
                  <a:schemeClr val="bg1">
                    <a:lumMod val="50000"/>
                  </a:schemeClr>
                </a:solidFill>
              </a:rPr>
              <a:t>Space Manager</a:t>
            </a:r>
            <a:endParaRPr lang="pl-PL" sz="1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14" name="Tytuł 1"/>
          <p:cNvSpPr txBox="1">
            <a:spLocks/>
          </p:cNvSpPr>
          <p:nvPr/>
        </p:nvSpPr>
        <p:spPr>
          <a:xfrm>
            <a:off x="1835696" y="3429000"/>
            <a:ext cx="1440160" cy="288032"/>
          </a:xfrm>
          <a:prstGeom prst="rect">
            <a:avLst/>
          </a:prstGeom>
          <a:solidFill>
            <a:schemeClr val="bg1"/>
          </a:solidFill>
          <a:ln w="3175" cmpd="sng">
            <a:solidFill>
              <a:srgbClr val="7F7F7F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3000" b="1" kern="1200" baseline="0">
                <a:solidFill>
                  <a:srgbClr val="4F85C3"/>
                </a:solidFill>
                <a:latin typeface="Segoe UI" pitchFamily="34" charset="0"/>
                <a:ea typeface="+mj-ea"/>
                <a:cs typeface="Segoe UI" pitchFamily="34" charset="0"/>
              </a:defRPr>
            </a:lvl1pPr>
          </a:lstStyle>
          <a:p>
            <a:pPr algn="ctr"/>
            <a:r>
              <a:rPr lang="pl-PL" sz="1000" dirty="0" smtClean="0">
                <a:solidFill>
                  <a:schemeClr val="bg1">
                    <a:lumMod val="50000"/>
                  </a:schemeClr>
                </a:solidFill>
              </a:rPr>
              <a:t>Open Data Manager</a:t>
            </a:r>
            <a:endParaRPr lang="pl-PL" sz="1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15" name="Tytuł 1"/>
          <p:cNvSpPr txBox="1">
            <a:spLocks/>
          </p:cNvSpPr>
          <p:nvPr/>
        </p:nvSpPr>
        <p:spPr>
          <a:xfrm>
            <a:off x="3563888" y="3429000"/>
            <a:ext cx="1296144" cy="288032"/>
          </a:xfrm>
          <a:prstGeom prst="rect">
            <a:avLst/>
          </a:prstGeom>
          <a:solidFill>
            <a:schemeClr val="bg1"/>
          </a:solidFill>
          <a:ln w="3175" cmpd="sng">
            <a:solidFill>
              <a:srgbClr val="7F7F7F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3000" b="1" kern="1200" baseline="0">
                <a:solidFill>
                  <a:srgbClr val="4F85C3"/>
                </a:solidFill>
                <a:latin typeface="Segoe UI" pitchFamily="34" charset="0"/>
                <a:ea typeface="+mj-ea"/>
                <a:cs typeface="Segoe UI" pitchFamily="34" charset="0"/>
              </a:defRPr>
            </a:lvl1pPr>
          </a:lstStyle>
          <a:p>
            <a:pPr algn="ctr"/>
            <a:r>
              <a:rPr lang="pl-PL" sz="1000" dirty="0" err="1" smtClean="0">
                <a:solidFill>
                  <a:schemeClr val="bg1">
                    <a:lumMod val="50000"/>
                  </a:schemeClr>
                </a:solidFill>
              </a:rPr>
              <a:t>Metadata</a:t>
            </a:r>
            <a:r>
              <a:rPr lang="pl-PL" sz="1000" dirty="0" smtClean="0">
                <a:solidFill>
                  <a:schemeClr val="bg1">
                    <a:lumMod val="50000"/>
                  </a:schemeClr>
                </a:solidFill>
              </a:rPr>
              <a:t> Registry</a:t>
            </a:r>
            <a:endParaRPr lang="pl-PL" sz="1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16" name="Tytuł 1"/>
          <p:cNvSpPr txBox="1">
            <a:spLocks/>
          </p:cNvSpPr>
          <p:nvPr/>
        </p:nvSpPr>
        <p:spPr>
          <a:xfrm>
            <a:off x="5076056" y="3429000"/>
            <a:ext cx="1224136" cy="360040"/>
          </a:xfrm>
          <a:prstGeom prst="rect">
            <a:avLst/>
          </a:prstGeom>
          <a:solidFill>
            <a:schemeClr val="bg1"/>
          </a:solidFill>
          <a:ln w="3175" cmpd="sng">
            <a:solidFill>
              <a:srgbClr val="7F7F7F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3000" b="1" kern="1200" baseline="0">
                <a:solidFill>
                  <a:srgbClr val="4F85C3"/>
                </a:solidFill>
                <a:latin typeface="Segoe UI" pitchFamily="34" charset="0"/>
                <a:ea typeface="+mj-ea"/>
                <a:cs typeface="Segoe UI" pitchFamily="34" charset="0"/>
              </a:defRPr>
            </a:lvl1pPr>
          </a:lstStyle>
          <a:p>
            <a:pPr algn="ctr"/>
            <a:r>
              <a:rPr lang="pl-PL" sz="1000" dirty="0" smtClean="0">
                <a:solidFill>
                  <a:schemeClr val="bg1">
                    <a:lumMod val="50000"/>
                  </a:schemeClr>
                </a:solidFill>
              </a:rPr>
              <a:t>OAI-PMH Data</a:t>
            </a:r>
          </a:p>
          <a:p>
            <a:pPr algn="ctr"/>
            <a:r>
              <a:rPr lang="pl-PL" sz="1000" dirty="0" smtClean="0">
                <a:solidFill>
                  <a:schemeClr val="bg1">
                    <a:lumMod val="50000"/>
                  </a:schemeClr>
                </a:solidFill>
              </a:rPr>
              <a:t>Provider</a:t>
            </a:r>
            <a:endParaRPr lang="pl-PL" sz="1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17" name="Tytuł 1"/>
          <p:cNvSpPr txBox="1">
            <a:spLocks/>
          </p:cNvSpPr>
          <p:nvPr/>
        </p:nvSpPr>
        <p:spPr>
          <a:xfrm>
            <a:off x="6372200" y="3429000"/>
            <a:ext cx="1224136" cy="360040"/>
          </a:xfrm>
          <a:prstGeom prst="rect">
            <a:avLst/>
          </a:prstGeom>
          <a:solidFill>
            <a:schemeClr val="bg1"/>
          </a:solidFill>
          <a:ln w="3175" cmpd="sng">
            <a:solidFill>
              <a:srgbClr val="7F7F7F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3000" b="1" kern="1200" baseline="0">
                <a:solidFill>
                  <a:srgbClr val="4F85C3"/>
                </a:solidFill>
                <a:latin typeface="Segoe UI" pitchFamily="34" charset="0"/>
                <a:ea typeface="+mj-ea"/>
                <a:cs typeface="Segoe UI" pitchFamily="34" charset="0"/>
              </a:defRPr>
            </a:lvl1pPr>
          </a:lstStyle>
          <a:p>
            <a:pPr algn="ctr"/>
            <a:r>
              <a:rPr lang="pl-PL" sz="900" dirty="0" err="1" smtClean="0">
                <a:solidFill>
                  <a:schemeClr val="bg1">
                    <a:lumMod val="50000"/>
                  </a:schemeClr>
                </a:solidFill>
              </a:rPr>
              <a:t>Authentication</a:t>
            </a:r>
            <a:r>
              <a:rPr lang="pl-PL" sz="900" dirty="0" smtClean="0">
                <a:solidFill>
                  <a:schemeClr val="bg1">
                    <a:lumMod val="50000"/>
                  </a:schemeClr>
                </a:solidFill>
              </a:rPr>
              <a:t> and </a:t>
            </a:r>
            <a:r>
              <a:rPr lang="pl-PL" sz="900" dirty="0" err="1" smtClean="0">
                <a:solidFill>
                  <a:schemeClr val="bg1">
                    <a:lumMod val="50000"/>
                  </a:schemeClr>
                </a:solidFill>
              </a:rPr>
              <a:t>Authorization</a:t>
            </a:r>
            <a:r>
              <a:rPr lang="pl-PL" sz="9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endParaRPr lang="pl-PL" sz="9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18" name="Tytuł 1"/>
          <p:cNvSpPr txBox="1">
            <a:spLocks/>
          </p:cNvSpPr>
          <p:nvPr/>
        </p:nvSpPr>
        <p:spPr>
          <a:xfrm>
            <a:off x="7668344" y="3429000"/>
            <a:ext cx="1008112" cy="360040"/>
          </a:xfrm>
          <a:prstGeom prst="rect">
            <a:avLst/>
          </a:prstGeom>
          <a:solidFill>
            <a:schemeClr val="bg1"/>
          </a:solidFill>
          <a:ln w="3175" cmpd="sng">
            <a:solidFill>
              <a:srgbClr val="7F7F7F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3000" b="1" kern="1200" baseline="0">
                <a:solidFill>
                  <a:srgbClr val="4F85C3"/>
                </a:solidFill>
                <a:latin typeface="Segoe UI" pitchFamily="34" charset="0"/>
                <a:ea typeface="+mj-ea"/>
                <a:cs typeface="Segoe UI" pitchFamily="34" charset="0"/>
              </a:defRPr>
            </a:lvl1pPr>
          </a:lstStyle>
          <a:p>
            <a:pPr algn="ctr"/>
            <a:r>
              <a:rPr lang="pl-PL" sz="1000" dirty="0" err="1" smtClean="0">
                <a:solidFill>
                  <a:schemeClr val="bg1">
                    <a:lumMod val="50000"/>
                  </a:schemeClr>
                </a:solidFill>
              </a:rPr>
              <a:t>Long</a:t>
            </a:r>
            <a:r>
              <a:rPr lang="pl-PL" sz="1000" dirty="0" smtClean="0">
                <a:solidFill>
                  <a:schemeClr val="bg1">
                    <a:lumMod val="50000"/>
                  </a:schemeClr>
                </a:solidFill>
              </a:rPr>
              <a:t> Term </a:t>
            </a:r>
            <a:r>
              <a:rPr lang="pl-PL" sz="1000" dirty="0" err="1" smtClean="0">
                <a:solidFill>
                  <a:schemeClr val="bg1">
                    <a:lumMod val="50000"/>
                  </a:schemeClr>
                </a:solidFill>
              </a:rPr>
              <a:t>Retention</a:t>
            </a:r>
            <a:endParaRPr lang="pl-PL" sz="1000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119" name="Łącznik prosty 173"/>
          <p:cNvCxnSpPr/>
          <p:nvPr/>
        </p:nvCxnSpPr>
        <p:spPr>
          <a:xfrm flipH="1">
            <a:off x="971600" y="3717032"/>
            <a:ext cx="1296144" cy="648072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0" name="Łącznik prosty 175"/>
          <p:cNvCxnSpPr/>
          <p:nvPr/>
        </p:nvCxnSpPr>
        <p:spPr>
          <a:xfrm>
            <a:off x="2483768" y="3717032"/>
            <a:ext cx="0" cy="648072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1" name="Łącznik prosty 177"/>
          <p:cNvCxnSpPr/>
          <p:nvPr/>
        </p:nvCxnSpPr>
        <p:spPr>
          <a:xfrm>
            <a:off x="2627784" y="3717032"/>
            <a:ext cx="1656184" cy="648072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2" name="Łącznik prosty 180"/>
          <p:cNvCxnSpPr/>
          <p:nvPr/>
        </p:nvCxnSpPr>
        <p:spPr>
          <a:xfrm>
            <a:off x="3059832" y="3717032"/>
            <a:ext cx="3096344" cy="648072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5" name="Prostokąt 46"/>
          <p:cNvSpPr/>
          <p:nvPr/>
        </p:nvSpPr>
        <p:spPr>
          <a:xfrm>
            <a:off x="5775289" y="2287905"/>
            <a:ext cx="52490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>
                <a:solidFill>
                  <a:srgbClr val="4470AB"/>
                </a:solidFill>
              </a:rPr>
              <a:t>REQ1</a:t>
            </a:r>
            <a:endParaRPr lang="en-US" sz="1200" dirty="0">
              <a:solidFill>
                <a:srgbClr val="4470AB"/>
              </a:solidFill>
            </a:endParaRPr>
          </a:p>
        </p:txBody>
      </p:sp>
      <p:sp>
        <p:nvSpPr>
          <p:cNvPr id="126" name="Prostokąt 47"/>
          <p:cNvSpPr/>
          <p:nvPr/>
        </p:nvSpPr>
        <p:spPr>
          <a:xfrm>
            <a:off x="5364088" y="2359913"/>
            <a:ext cx="432048" cy="14401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en-US" sz="1400">
              <a:solidFill>
                <a:srgbClr val="0066B0"/>
              </a:solidFill>
            </a:endParaRPr>
          </a:p>
        </p:txBody>
      </p:sp>
      <p:sp>
        <p:nvSpPr>
          <p:cNvPr id="127" name="Prostokąt 48"/>
          <p:cNvSpPr/>
          <p:nvPr/>
        </p:nvSpPr>
        <p:spPr>
          <a:xfrm>
            <a:off x="3831073" y="2420888"/>
            <a:ext cx="52490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>
                <a:solidFill>
                  <a:srgbClr val="4470AB"/>
                </a:solidFill>
              </a:rPr>
              <a:t>REQ2</a:t>
            </a:r>
            <a:endParaRPr lang="en-US" dirty="0">
              <a:solidFill>
                <a:srgbClr val="4470AB"/>
              </a:solidFill>
            </a:endParaRPr>
          </a:p>
        </p:txBody>
      </p:sp>
      <p:sp>
        <p:nvSpPr>
          <p:cNvPr id="128" name="Prostokąt 49"/>
          <p:cNvSpPr/>
          <p:nvPr/>
        </p:nvSpPr>
        <p:spPr>
          <a:xfrm>
            <a:off x="3419872" y="2492896"/>
            <a:ext cx="432048" cy="144016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en-US" sz="1400">
              <a:solidFill>
                <a:srgbClr val="404040"/>
              </a:solidFill>
            </a:endParaRPr>
          </a:p>
        </p:txBody>
      </p:sp>
      <p:sp>
        <p:nvSpPr>
          <p:cNvPr id="131" name="Prostokąt 52"/>
          <p:cNvSpPr/>
          <p:nvPr/>
        </p:nvSpPr>
        <p:spPr>
          <a:xfrm>
            <a:off x="8316416" y="2132856"/>
            <a:ext cx="52490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>
                <a:solidFill>
                  <a:srgbClr val="4470AB"/>
                </a:solidFill>
              </a:rPr>
              <a:t>REQ4</a:t>
            </a:r>
            <a:endParaRPr lang="en-US" dirty="0">
              <a:solidFill>
                <a:srgbClr val="4470AB"/>
              </a:solidFill>
            </a:endParaRPr>
          </a:p>
        </p:txBody>
      </p:sp>
      <p:sp>
        <p:nvSpPr>
          <p:cNvPr id="132" name="Prostokąt 53"/>
          <p:cNvSpPr/>
          <p:nvPr/>
        </p:nvSpPr>
        <p:spPr>
          <a:xfrm>
            <a:off x="7956376" y="2204864"/>
            <a:ext cx="432048" cy="144016"/>
          </a:xfrm>
          <a:prstGeom prst="rect">
            <a:avLst/>
          </a:prstGeom>
          <a:solidFill>
            <a:srgbClr val="5085C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en-US" sz="1400">
              <a:solidFill>
                <a:srgbClr val="0066B0"/>
              </a:solidFill>
            </a:endParaRPr>
          </a:p>
        </p:txBody>
      </p:sp>
      <p:sp>
        <p:nvSpPr>
          <p:cNvPr id="133" name="Prostokąt 54"/>
          <p:cNvSpPr/>
          <p:nvPr/>
        </p:nvSpPr>
        <p:spPr>
          <a:xfrm>
            <a:off x="6711393" y="2852936"/>
            <a:ext cx="52490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>
                <a:solidFill>
                  <a:srgbClr val="4470AB"/>
                </a:solidFill>
              </a:rPr>
              <a:t>REQ5</a:t>
            </a:r>
            <a:endParaRPr lang="en-US" dirty="0">
              <a:solidFill>
                <a:srgbClr val="4470AB"/>
              </a:solidFill>
            </a:endParaRPr>
          </a:p>
        </p:txBody>
      </p:sp>
      <p:sp>
        <p:nvSpPr>
          <p:cNvPr id="134" name="Prostokąt 55"/>
          <p:cNvSpPr/>
          <p:nvPr/>
        </p:nvSpPr>
        <p:spPr>
          <a:xfrm>
            <a:off x="6372200" y="2935977"/>
            <a:ext cx="432048" cy="144016"/>
          </a:xfrm>
          <a:prstGeom prst="rect">
            <a:avLst/>
          </a:prstGeom>
          <a:solidFill>
            <a:srgbClr val="4470A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en-US" sz="1400">
              <a:solidFill>
                <a:srgbClr val="0066B0"/>
              </a:solidFill>
            </a:endParaRPr>
          </a:p>
        </p:txBody>
      </p:sp>
      <p:sp>
        <p:nvSpPr>
          <p:cNvPr id="135" name="Prostokąt 56"/>
          <p:cNvSpPr/>
          <p:nvPr/>
        </p:nvSpPr>
        <p:spPr>
          <a:xfrm>
            <a:off x="683568" y="2132856"/>
            <a:ext cx="52490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>
                <a:solidFill>
                  <a:srgbClr val="4470AB"/>
                </a:solidFill>
              </a:rPr>
              <a:t>REQ6</a:t>
            </a:r>
            <a:endParaRPr lang="en-US" dirty="0">
              <a:solidFill>
                <a:srgbClr val="4470AB"/>
              </a:solidFill>
            </a:endParaRPr>
          </a:p>
        </p:txBody>
      </p:sp>
      <p:sp>
        <p:nvSpPr>
          <p:cNvPr id="136" name="Prostokąt 57"/>
          <p:cNvSpPr/>
          <p:nvPr/>
        </p:nvSpPr>
        <p:spPr>
          <a:xfrm>
            <a:off x="323528" y="2204864"/>
            <a:ext cx="432048" cy="144016"/>
          </a:xfrm>
          <a:prstGeom prst="rect">
            <a:avLst/>
          </a:prstGeom>
          <a:solidFill>
            <a:srgbClr val="285FA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en-US" sz="1400">
              <a:solidFill>
                <a:srgbClr val="0066B0"/>
              </a:solidFill>
            </a:endParaRPr>
          </a:p>
        </p:txBody>
      </p:sp>
      <p:sp>
        <p:nvSpPr>
          <p:cNvPr id="137" name="Prostokąt 56"/>
          <p:cNvSpPr/>
          <p:nvPr/>
        </p:nvSpPr>
        <p:spPr>
          <a:xfrm>
            <a:off x="3831073" y="2924944"/>
            <a:ext cx="52490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>
                <a:solidFill>
                  <a:srgbClr val="4470AB"/>
                </a:solidFill>
              </a:rPr>
              <a:t>REQ6</a:t>
            </a:r>
            <a:endParaRPr lang="en-US" dirty="0">
              <a:solidFill>
                <a:srgbClr val="4470AB"/>
              </a:solidFill>
            </a:endParaRPr>
          </a:p>
        </p:txBody>
      </p:sp>
      <p:sp>
        <p:nvSpPr>
          <p:cNvPr id="138" name="Prostokąt 57"/>
          <p:cNvSpPr/>
          <p:nvPr/>
        </p:nvSpPr>
        <p:spPr>
          <a:xfrm>
            <a:off x="3419872" y="2996952"/>
            <a:ext cx="432048" cy="144016"/>
          </a:xfrm>
          <a:prstGeom prst="rect">
            <a:avLst/>
          </a:prstGeom>
          <a:solidFill>
            <a:srgbClr val="285FA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en-US" sz="1400">
              <a:solidFill>
                <a:srgbClr val="0066B0"/>
              </a:solidFill>
            </a:endParaRPr>
          </a:p>
        </p:txBody>
      </p:sp>
      <p:sp>
        <p:nvSpPr>
          <p:cNvPr id="139" name="Prostokąt 56"/>
          <p:cNvSpPr/>
          <p:nvPr/>
        </p:nvSpPr>
        <p:spPr>
          <a:xfrm>
            <a:off x="6732240" y="2420888"/>
            <a:ext cx="47718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>
                <a:solidFill>
                  <a:srgbClr val="4470AB"/>
                </a:solidFill>
              </a:rPr>
              <a:t>REQ6</a:t>
            </a:r>
            <a:endParaRPr lang="en-US" dirty="0">
              <a:solidFill>
                <a:srgbClr val="4470AB"/>
              </a:solidFill>
            </a:endParaRPr>
          </a:p>
        </p:txBody>
      </p:sp>
      <p:sp>
        <p:nvSpPr>
          <p:cNvPr id="140" name="Prostokąt 57"/>
          <p:cNvSpPr/>
          <p:nvPr/>
        </p:nvSpPr>
        <p:spPr>
          <a:xfrm>
            <a:off x="6372200" y="2492896"/>
            <a:ext cx="432048" cy="144016"/>
          </a:xfrm>
          <a:prstGeom prst="rect">
            <a:avLst/>
          </a:prstGeom>
          <a:solidFill>
            <a:srgbClr val="285FA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en-US" sz="1400">
              <a:solidFill>
                <a:srgbClr val="0066B0"/>
              </a:solidFill>
            </a:endParaRPr>
          </a:p>
        </p:txBody>
      </p:sp>
      <p:sp>
        <p:nvSpPr>
          <p:cNvPr id="141" name="Prostokąt 61"/>
          <p:cNvSpPr/>
          <p:nvPr/>
        </p:nvSpPr>
        <p:spPr>
          <a:xfrm>
            <a:off x="8404995" y="3944089"/>
            <a:ext cx="55949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i="1" dirty="0" smtClean="0">
                <a:solidFill>
                  <a:srgbClr val="4470AB"/>
                </a:solidFill>
              </a:rPr>
              <a:t>REQ8</a:t>
            </a:r>
            <a:endParaRPr lang="en-US" sz="1200" i="1" dirty="0">
              <a:solidFill>
                <a:srgbClr val="4470AB"/>
              </a:solidFill>
            </a:endParaRPr>
          </a:p>
        </p:txBody>
      </p:sp>
      <p:sp>
        <p:nvSpPr>
          <p:cNvPr id="142" name="Prostokąt 62"/>
          <p:cNvSpPr/>
          <p:nvPr/>
        </p:nvSpPr>
        <p:spPr>
          <a:xfrm>
            <a:off x="8005142" y="4034099"/>
            <a:ext cx="432048" cy="126014"/>
          </a:xfrm>
          <a:prstGeom prst="rect">
            <a:avLst/>
          </a:prstGeom>
          <a:solidFill>
            <a:srgbClr val="1E477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en-US" sz="1400">
              <a:solidFill>
                <a:srgbClr val="0066B0"/>
              </a:solidFill>
            </a:endParaRPr>
          </a:p>
        </p:txBody>
      </p:sp>
      <p:sp>
        <p:nvSpPr>
          <p:cNvPr id="143" name="Prostokąt 63"/>
          <p:cNvSpPr/>
          <p:nvPr/>
        </p:nvSpPr>
        <p:spPr>
          <a:xfrm>
            <a:off x="683568" y="2348880"/>
            <a:ext cx="52490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>
                <a:solidFill>
                  <a:srgbClr val="4470AB"/>
                </a:solidFill>
              </a:rPr>
              <a:t>REQ9</a:t>
            </a:r>
            <a:endParaRPr lang="en-US" dirty="0">
              <a:solidFill>
                <a:srgbClr val="4470AB"/>
              </a:solidFill>
            </a:endParaRPr>
          </a:p>
        </p:txBody>
      </p:sp>
      <p:sp>
        <p:nvSpPr>
          <p:cNvPr id="144" name="Prostokąt 64"/>
          <p:cNvSpPr/>
          <p:nvPr/>
        </p:nvSpPr>
        <p:spPr>
          <a:xfrm>
            <a:off x="323528" y="2409855"/>
            <a:ext cx="432048" cy="144016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en-US" sz="1400">
              <a:solidFill>
                <a:srgbClr val="0066B0"/>
              </a:solidFill>
            </a:endParaRPr>
          </a:p>
        </p:txBody>
      </p:sp>
      <p:sp>
        <p:nvSpPr>
          <p:cNvPr id="145" name="Prostokąt 63"/>
          <p:cNvSpPr/>
          <p:nvPr/>
        </p:nvSpPr>
        <p:spPr>
          <a:xfrm>
            <a:off x="6711393" y="3033167"/>
            <a:ext cx="524903" cy="25181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>
                <a:solidFill>
                  <a:srgbClr val="4470AB"/>
                </a:solidFill>
              </a:rPr>
              <a:t>REQ9</a:t>
            </a:r>
            <a:endParaRPr lang="en-US" dirty="0">
              <a:solidFill>
                <a:srgbClr val="4470AB"/>
              </a:solidFill>
            </a:endParaRPr>
          </a:p>
        </p:txBody>
      </p:sp>
      <p:sp>
        <p:nvSpPr>
          <p:cNvPr id="146" name="Prostokąt 64"/>
          <p:cNvSpPr/>
          <p:nvPr/>
        </p:nvSpPr>
        <p:spPr>
          <a:xfrm>
            <a:off x="6372200" y="3123890"/>
            <a:ext cx="432048" cy="130924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en-US" sz="1400">
              <a:solidFill>
                <a:srgbClr val="0066B0"/>
              </a:solidFill>
            </a:endParaRPr>
          </a:p>
        </p:txBody>
      </p:sp>
      <p:sp>
        <p:nvSpPr>
          <p:cNvPr id="123" name="Prostokąt 46"/>
          <p:cNvSpPr/>
          <p:nvPr/>
        </p:nvSpPr>
        <p:spPr>
          <a:xfrm>
            <a:off x="1670833" y="2935977"/>
            <a:ext cx="52490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>
                <a:solidFill>
                  <a:srgbClr val="4470AB"/>
                </a:solidFill>
              </a:rPr>
              <a:t>REQ1</a:t>
            </a:r>
            <a:endParaRPr lang="en-US" sz="1200" dirty="0">
              <a:solidFill>
                <a:srgbClr val="4470AB"/>
              </a:solidFill>
            </a:endParaRPr>
          </a:p>
        </p:txBody>
      </p:sp>
      <p:sp>
        <p:nvSpPr>
          <p:cNvPr id="124" name="Prostokąt 47"/>
          <p:cNvSpPr/>
          <p:nvPr/>
        </p:nvSpPr>
        <p:spPr>
          <a:xfrm>
            <a:off x="1259632" y="3007985"/>
            <a:ext cx="432048" cy="14401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en-US" sz="1400">
              <a:solidFill>
                <a:srgbClr val="0066B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03549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547664" y="418654"/>
            <a:ext cx="7344816" cy="850106"/>
          </a:xfrm>
        </p:spPr>
        <p:txBody>
          <a:bodyPr>
            <a:noAutofit/>
          </a:bodyPr>
          <a:lstStyle/>
          <a:p>
            <a:r>
              <a:rPr lang="en-GB" sz="2800" dirty="0"/>
              <a:t>Introducing the EGI </a:t>
            </a:r>
            <a:r>
              <a:rPr lang="en-GB" sz="2800" dirty="0" err="1"/>
              <a:t>DataHub</a:t>
            </a:r>
            <a:r>
              <a:rPr lang="en-GB" sz="2800" dirty="0"/>
              <a:t> </a:t>
            </a:r>
            <a:br>
              <a:rPr lang="en-GB" sz="2800" dirty="0"/>
            </a:br>
            <a:r>
              <a:rPr lang="en-GB" sz="2800" dirty="0"/>
              <a:t/>
            </a:r>
            <a:br>
              <a:rPr lang="en-GB" sz="2800" dirty="0"/>
            </a:br>
            <a:endParaRPr lang="en-GB" sz="1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2"/>
          </p:nvPr>
        </p:nvSpPr>
        <p:spPr>
          <a:xfrm>
            <a:off x="467544" y="1196752"/>
            <a:ext cx="8424936" cy="4929086"/>
          </a:xfrm>
        </p:spPr>
        <p:txBody>
          <a:bodyPr/>
          <a:lstStyle/>
          <a:p>
            <a:r>
              <a:rPr lang="en-GB" sz="2400" dirty="0" smtClean="0"/>
              <a:t>New </a:t>
            </a:r>
            <a:r>
              <a:rPr lang="en-GB" sz="2400" dirty="0" err="1" smtClean="0"/>
              <a:t>DaaS</a:t>
            </a:r>
            <a:r>
              <a:rPr lang="en-GB" sz="2400" dirty="0" smtClean="0"/>
              <a:t> offering from EGI based on Onedata </a:t>
            </a:r>
            <a:r>
              <a:rPr lang="en-GB" sz="2400" dirty="0" err="1" smtClean="0"/>
              <a:t>Onezone</a:t>
            </a:r>
            <a:endParaRPr lang="en-GB" sz="2400" dirty="0" smtClean="0"/>
          </a:p>
          <a:p>
            <a:r>
              <a:rPr lang="en-GB" sz="2400" dirty="0" smtClean="0"/>
              <a:t>Cross-domain federation of existing storage providers</a:t>
            </a:r>
          </a:p>
          <a:p>
            <a:r>
              <a:rPr lang="en-US" sz="2400" dirty="0" smtClean="0"/>
              <a:t>Central means for accessing open data</a:t>
            </a:r>
            <a:endParaRPr lang="en-GB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2195736" y="3429000"/>
            <a:ext cx="1440160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Storage provider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923928" y="2636912"/>
            <a:ext cx="1440160" cy="9233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Domain level Data </a:t>
            </a:r>
            <a:r>
              <a:rPr lang="en-US" dirty="0" smtClean="0"/>
              <a:t>repository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652120" y="3356992"/>
            <a:ext cx="1440160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Generic </a:t>
            </a:r>
            <a:r>
              <a:rPr lang="en-US" smtClean="0"/>
              <a:t>Data repository</a:t>
            </a:r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2987824" y="4077072"/>
            <a:ext cx="1224136" cy="288032"/>
          </a:xfrm>
          <a:prstGeom prst="line">
            <a:avLst/>
          </a:prstGeom>
          <a:ln>
            <a:tailEnd type="triangle" w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4610720" y="3284984"/>
            <a:ext cx="66576" cy="360040"/>
          </a:xfrm>
          <a:prstGeom prst="line">
            <a:avLst/>
          </a:prstGeom>
          <a:ln>
            <a:tailEnd type="triangle" w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5220072" y="4005064"/>
            <a:ext cx="1152128" cy="360040"/>
          </a:xfrm>
          <a:prstGeom prst="line">
            <a:avLst/>
          </a:prstGeom>
          <a:ln>
            <a:tailEnd type="triangle" w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Cloud 16"/>
          <p:cNvSpPr/>
          <p:nvPr/>
        </p:nvSpPr>
        <p:spPr>
          <a:xfrm>
            <a:off x="6300192" y="4581128"/>
            <a:ext cx="1800200" cy="1008112"/>
          </a:xfrm>
          <a:prstGeom prst="cloud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EGI </a:t>
            </a:r>
            <a:r>
              <a:rPr lang="en-US" sz="1600" dirty="0" smtClean="0">
                <a:solidFill>
                  <a:schemeClr val="tx1"/>
                </a:solidFill>
              </a:rPr>
              <a:t>FedCloud</a:t>
            </a:r>
            <a:endParaRPr lang="en-US" sz="1600" dirty="0">
              <a:solidFill>
                <a:schemeClr val="tx1"/>
              </a:solidFill>
            </a:endParaRPr>
          </a:p>
        </p:txBody>
      </p:sp>
      <p:pic>
        <p:nvPicPr>
          <p:cNvPr id="19" name="Picture 18" descr="user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966" y="5220816"/>
            <a:ext cx="392610" cy="504056"/>
          </a:xfrm>
          <a:prstGeom prst="rect">
            <a:avLst/>
          </a:prstGeom>
        </p:spPr>
      </p:pic>
      <p:cxnSp>
        <p:nvCxnSpPr>
          <p:cNvPr id="22" name="Straight Connector 21"/>
          <p:cNvCxnSpPr>
            <a:stCxn id="19" idx="0"/>
          </p:cNvCxnSpPr>
          <p:nvPr/>
        </p:nvCxnSpPr>
        <p:spPr>
          <a:xfrm flipV="1">
            <a:off x="4007271" y="4653136"/>
            <a:ext cx="492721" cy="567680"/>
          </a:xfrm>
          <a:prstGeom prst="line">
            <a:avLst/>
          </a:prstGeom>
          <a:ln>
            <a:headEnd type="triangle"/>
            <a:tailEnd type="none" w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2783862" y="5651956"/>
            <a:ext cx="20041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User browsing data</a:t>
            </a:r>
            <a:endParaRPr lang="en-US" dirty="0"/>
          </a:p>
        </p:txBody>
      </p:sp>
      <p:cxnSp>
        <p:nvCxnSpPr>
          <p:cNvPr id="28" name="Straight Connector 27"/>
          <p:cNvCxnSpPr>
            <a:endCxn id="27" idx="3"/>
          </p:cNvCxnSpPr>
          <p:nvPr/>
        </p:nvCxnSpPr>
        <p:spPr>
          <a:xfrm flipH="1">
            <a:off x="6228184" y="5301208"/>
            <a:ext cx="108012" cy="21602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30" name="Picture 29" descr="user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6176" y="5589240"/>
            <a:ext cx="392610" cy="504056"/>
          </a:xfrm>
          <a:prstGeom prst="rect">
            <a:avLst/>
          </a:prstGeom>
        </p:spPr>
      </p:pic>
      <p:cxnSp>
        <p:nvCxnSpPr>
          <p:cNvPr id="32" name="Straight Connector 31"/>
          <p:cNvCxnSpPr/>
          <p:nvPr/>
        </p:nvCxnSpPr>
        <p:spPr>
          <a:xfrm flipH="1" flipV="1">
            <a:off x="4932040" y="4653136"/>
            <a:ext cx="1091456" cy="576064"/>
          </a:xfrm>
          <a:prstGeom prst="line">
            <a:avLst/>
          </a:prstGeom>
          <a:ln>
            <a:headEnd type="triangle"/>
            <a:tailEnd type="none" w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Rectangle 26"/>
          <p:cNvSpPr/>
          <p:nvPr/>
        </p:nvSpPr>
        <p:spPr>
          <a:xfrm>
            <a:off x="5724128" y="5229200"/>
            <a:ext cx="504056" cy="576064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VM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6444208" y="5661248"/>
            <a:ext cx="20155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User </a:t>
            </a:r>
            <a:r>
              <a:rPr lang="en-US" dirty="0" err="1" smtClean="0"/>
              <a:t>analysing</a:t>
            </a:r>
            <a:r>
              <a:rPr lang="en-US" dirty="0" smtClean="0"/>
              <a:t> data</a:t>
            </a:r>
            <a:endParaRPr lang="en-US" dirty="0"/>
          </a:p>
        </p:txBody>
      </p:sp>
      <p:pic>
        <p:nvPicPr>
          <p:cNvPr id="4" name="Picture 3" descr="datahub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1960" y="3645024"/>
            <a:ext cx="1045592" cy="10455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8468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7" name="Straight Connector 36"/>
          <p:cNvCxnSpPr>
            <a:endCxn id="4" idx="0"/>
          </p:cNvCxnSpPr>
          <p:nvPr/>
        </p:nvCxnSpPr>
        <p:spPr>
          <a:xfrm>
            <a:off x="4610720" y="3284984"/>
            <a:ext cx="16024" cy="394568"/>
          </a:xfrm>
          <a:prstGeom prst="line">
            <a:avLst/>
          </a:prstGeom>
          <a:ln>
            <a:tailEnd type="triangle" w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H="1">
            <a:off x="5148064" y="4005064"/>
            <a:ext cx="1224136" cy="504056"/>
          </a:xfrm>
          <a:prstGeom prst="line">
            <a:avLst/>
          </a:prstGeom>
          <a:ln>
            <a:tailEnd type="triangle" w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55576" y="58614"/>
            <a:ext cx="8280920" cy="850106"/>
          </a:xfrm>
        </p:spPr>
        <p:txBody>
          <a:bodyPr>
            <a:normAutofit/>
          </a:bodyPr>
          <a:lstStyle/>
          <a:p>
            <a:r>
              <a:rPr lang="en-GB" sz="2800" dirty="0"/>
              <a:t>And</a:t>
            </a:r>
            <a:r>
              <a:rPr lang="en-GB" sz="3200" dirty="0" smtClean="0"/>
              <a:t> </a:t>
            </a:r>
            <a:r>
              <a:rPr lang="en-GB" sz="2800" dirty="0"/>
              <a:t>the</a:t>
            </a:r>
            <a:r>
              <a:rPr lang="en-GB" sz="3200" dirty="0" smtClean="0"/>
              <a:t> </a:t>
            </a:r>
            <a:r>
              <a:rPr lang="en-GB" sz="2800" dirty="0" smtClean="0"/>
              <a:t>EGI</a:t>
            </a:r>
            <a:r>
              <a:rPr lang="en-GB" sz="3200" dirty="0" smtClean="0"/>
              <a:t> </a:t>
            </a:r>
            <a:r>
              <a:rPr lang="en-GB" sz="2800" dirty="0" smtClean="0"/>
              <a:t>Federated Data</a:t>
            </a:r>
            <a:r>
              <a:rPr lang="en-GB" sz="3200" dirty="0" smtClean="0"/>
              <a:t> </a:t>
            </a:r>
            <a:r>
              <a:rPr lang="en-GB" sz="2800" dirty="0" smtClean="0"/>
              <a:t>Gateway</a:t>
            </a:r>
            <a:endParaRPr lang="en-GB" sz="2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2"/>
          </p:nvPr>
        </p:nvSpPr>
        <p:spPr>
          <a:xfrm>
            <a:off x="467544" y="1196752"/>
            <a:ext cx="8424936" cy="4641054"/>
          </a:xfrm>
        </p:spPr>
        <p:txBody>
          <a:bodyPr/>
          <a:lstStyle/>
          <a:p>
            <a:r>
              <a:rPr lang="en-GB" sz="2400" dirty="0" smtClean="0"/>
              <a:t>New offering from EGI based on Onedata Onezone</a:t>
            </a:r>
          </a:p>
          <a:p>
            <a:r>
              <a:rPr lang="en-GB" sz="2400" dirty="0" smtClean="0"/>
              <a:t>Brings user data to the clouds </a:t>
            </a:r>
          </a:p>
          <a:p>
            <a:r>
              <a:rPr lang="en-GB" sz="2400" dirty="0" smtClean="0"/>
              <a:t>Enables storage providers to easily expose their storage</a:t>
            </a:r>
            <a:endParaRPr lang="en-GB" sz="3200" b="1" dirty="0" smtClean="0"/>
          </a:p>
          <a:p>
            <a:pPr marL="457200" lvl="1" indent="0">
              <a:buNone/>
            </a:pPr>
            <a:endParaRPr lang="en-GB" sz="2800" dirty="0"/>
          </a:p>
        </p:txBody>
      </p:sp>
      <p:sp>
        <p:nvSpPr>
          <p:cNvPr id="33" name="TextBox 32"/>
          <p:cNvSpPr txBox="1"/>
          <p:nvPr/>
        </p:nvSpPr>
        <p:spPr>
          <a:xfrm>
            <a:off x="3923928" y="2636912"/>
            <a:ext cx="1440160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/>
              <a:t>Storage provider </a:t>
            </a:r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5652120" y="3356992"/>
            <a:ext cx="1440160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/>
              <a:t>Storage provider </a:t>
            </a:r>
            <a:r>
              <a:rPr lang="en-US" dirty="0" smtClean="0"/>
              <a:t>3</a:t>
            </a:r>
            <a:endParaRPr lang="en-US" dirty="0"/>
          </a:p>
        </p:txBody>
      </p:sp>
      <p:cxnSp>
        <p:nvCxnSpPr>
          <p:cNvPr id="36" name="Straight Connector 35"/>
          <p:cNvCxnSpPr/>
          <p:nvPr/>
        </p:nvCxnSpPr>
        <p:spPr>
          <a:xfrm>
            <a:off x="2987824" y="4077072"/>
            <a:ext cx="1152128" cy="360040"/>
          </a:xfrm>
          <a:prstGeom prst="line">
            <a:avLst/>
          </a:prstGeom>
          <a:ln>
            <a:tailEnd type="triangle" w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9" name="Cloud 38"/>
          <p:cNvSpPr/>
          <p:nvPr/>
        </p:nvSpPr>
        <p:spPr>
          <a:xfrm>
            <a:off x="6300192" y="4581128"/>
            <a:ext cx="1800200" cy="1008112"/>
          </a:xfrm>
          <a:prstGeom prst="cloud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EGI </a:t>
            </a:r>
            <a:r>
              <a:rPr lang="en-US" sz="1600" dirty="0" smtClean="0">
                <a:solidFill>
                  <a:schemeClr val="tx1"/>
                </a:solidFill>
              </a:rPr>
              <a:t>FedCloud</a:t>
            </a:r>
            <a:endParaRPr lang="en-US" sz="1600" dirty="0">
              <a:solidFill>
                <a:schemeClr val="tx1"/>
              </a:solidFill>
            </a:endParaRPr>
          </a:p>
        </p:txBody>
      </p:sp>
      <p:pic>
        <p:nvPicPr>
          <p:cNvPr id="40" name="Picture 39" descr="user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966" y="5220816"/>
            <a:ext cx="392610" cy="504056"/>
          </a:xfrm>
          <a:prstGeom prst="rect">
            <a:avLst/>
          </a:prstGeom>
        </p:spPr>
      </p:pic>
      <p:cxnSp>
        <p:nvCxnSpPr>
          <p:cNvPr id="41" name="Straight Connector 40"/>
          <p:cNvCxnSpPr>
            <a:stCxn id="40" idx="0"/>
          </p:cNvCxnSpPr>
          <p:nvPr/>
        </p:nvCxnSpPr>
        <p:spPr>
          <a:xfrm flipV="1">
            <a:off x="4007271" y="4653136"/>
            <a:ext cx="420713" cy="567680"/>
          </a:xfrm>
          <a:prstGeom prst="line">
            <a:avLst/>
          </a:prstGeom>
          <a:ln>
            <a:headEnd type="triangle"/>
            <a:tailEnd type="none" w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2783862" y="5651956"/>
            <a:ext cx="20041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User browsing data</a:t>
            </a:r>
            <a:endParaRPr lang="en-US" dirty="0"/>
          </a:p>
        </p:txBody>
      </p:sp>
      <p:cxnSp>
        <p:nvCxnSpPr>
          <p:cNvPr id="43" name="Straight Connector 42"/>
          <p:cNvCxnSpPr>
            <a:endCxn id="46" idx="3"/>
          </p:cNvCxnSpPr>
          <p:nvPr/>
        </p:nvCxnSpPr>
        <p:spPr>
          <a:xfrm flipH="1">
            <a:off x="6228184" y="5301208"/>
            <a:ext cx="108012" cy="21602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44" name="Picture 43" descr="user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6176" y="5589240"/>
            <a:ext cx="392610" cy="504056"/>
          </a:xfrm>
          <a:prstGeom prst="rect">
            <a:avLst/>
          </a:prstGeom>
        </p:spPr>
      </p:pic>
      <p:cxnSp>
        <p:nvCxnSpPr>
          <p:cNvPr id="45" name="Straight Connector 44"/>
          <p:cNvCxnSpPr/>
          <p:nvPr/>
        </p:nvCxnSpPr>
        <p:spPr>
          <a:xfrm flipH="1" flipV="1">
            <a:off x="4932040" y="4653136"/>
            <a:ext cx="1091456" cy="576064"/>
          </a:xfrm>
          <a:prstGeom prst="line">
            <a:avLst/>
          </a:prstGeom>
          <a:ln>
            <a:headEnd type="triangle"/>
            <a:tailEnd type="none" w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" name="Rectangle 45"/>
          <p:cNvSpPr/>
          <p:nvPr/>
        </p:nvSpPr>
        <p:spPr>
          <a:xfrm>
            <a:off x="5724128" y="5229200"/>
            <a:ext cx="504056" cy="576064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VM</a:t>
            </a:r>
            <a:endParaRPr lang="en-US" dirty="0"/>
          </a:p>
        </p:txBody>
      </p:sp>
      <p:sp>
        <p:nvSpPr>
          <p:cNvPr id="47" name="TextBox 46"/>
          <p:cNvSpPr txBox="1"/>
          <p:nvPr/>
        </p:nvSpPr>
        <p:spPr>
          <a:xfrm>
            <a:off x="6444208" y="5661248"/>
            <a:ext cx="20155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User </a:t>
            </a:r>
            <a:r>
              <a:rPr lang="en-US" dirty="0" err="1" smtClean="0"/>
              <a:t>analysing</a:t>
            </a:r>
            <a:r>
              <a:rPr lang="en-US" dirty="0" smtClean="0"/>
              <a:t> data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2195736" y="3429000"/>
            <a:ext cx="1440160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Storage provider 1</a:t>
            </a:r>
            <a:endParaRPr lang="en-US" dirty="0"/>
          </a:p>
        </p:txBody>
      </p:sp>
      <p:pic>
        <p:nvPicPr>
          <p:cNvPr id="4" name="Picture 3" descr="feddata_gateway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9952" y="3679552"/>
            <a:ext cx="973584" cy="973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07484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547664" y="260648"/>
            <a:ext cx="7344816" cy="850106"/>
          </a:xfrm>
        </p:spPr>
        <p:txBody>
          <a:bodyPr>
            <a:noAutofit/>
          </a:bodyPr>
          <a:lstStyle/>
          <a:p>
            <a:r>
              <a:rPr lang="en-GB" sz="2800" dirty="0"/>
              <a:t>Data intensive computing across multiple clouds</a:t>
            </a:r>
          </a:p>
        </p:txBody>
      </p:sp>
      <p:sp>
        <p:nvSpPr>
          <p:cNvPr id="4" name="Cloud 3"/>
          <p:cNvSpPr/>
          <p:nvPr/>
        </p:nvSpPr>
        <p:spPr>
          <a:xfrm>
            <a:off x="1187624" y="1916832"/>
            <a:ext cx="2376264" cy="1224136"/>
          </a:xfrm>
          <a:prstGeom prst="cloud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Private cloud 1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5" name="Cloud 4"/>
          <p:cNvSpPr/>
          <p:nvPr/>
        </p:nvSpPr>
        <p:spPr>
          <a:xfrm>
            <a:off x="3707904" y="1916832"/>
            <a:ext cx="2376264" cy="1224136"/>
          </a:xfrm>
          <a:prstGeom prst="cloud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Institutional cloud 2</a:t>
            </a:r>
          </a:p>
        </p:txBody>
      </p:sp>
      <p:sp>
        <p:nvSpPr>
          <p:cNvPr id="6" name="Cloud 5"/>
          <p:cNvSpPr/>
          <p:nvPr/>
        </p:nvSpPr>
        <p:spPr>
          <a:xfrm>
            <a:off x="6444208" y="1916832"/>
            <a:ext cx="2376264" cy="1224136"/>
          </a:xfrm>
          <a:prstGeom prst="cloud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Public cloud</a:t>
            </a:r>
          </a:p>
        </p:txBody>
      </p:sp>
      <p:sp>
        <p:nvSpPr>
          <p:cNvPr id="8" name="Rectangle 7"/>
          <p:cNvSpPr/>
          <p:nvPr/>
        </p:nvSpPr>
        <p:spPr>
          <a:xfrm>
            <a:off x="1907704" y="2852936"/>
            <a:ext cx="504056" cy="576064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VM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2627784" y="2852936"/>
            <a:ext cx="504056" cy="576064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VM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923928" y="2852936"/>
            <a:ext cx="504056" cy="576064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VM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4644008" y="2852936"/>
            <a:ext cx="504056" cy="576064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VM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5364088" y="2852936"/>
            <a:ext cx="504056" cy="576064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VM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660232" y="2852936"/>
            <a:ext cx="504056" cy="576064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VM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7380312" y="2852936"/>
            <a:ext cx="504056" cy="576064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VM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8100392" y="2852936"/>
            <a:ext cx="504056" cy="576064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VM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1187624" y="3717032"/>
            <a:ext cx="7416824" cy="72008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Shared storage</a:t>
            </a:r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 flipH="1">
            <a:off x="2123728" y="3429000"/>
            <a:ext cx="36004" cy="28803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>
            <a:off x="2843808" y="3429000"/>
            <a:ext cx="36004" cy="28803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H="1">
            <a:off x="4139952" y="3429000"/>
            <a:ext cx="36004" cy="28803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H="1">
            <a:off x="4860032" y="3429000"/>
            <a:ext cx="36004" cy="28803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>
            <a:off x="5580112" y="3429000"/>
            <a:ext cx="36004" cy="28803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>
            <a:off x="6876256" y="3429000"/>
            <a:ext cx="36004" cy="28803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H="1">
            <a:off x="7596336" y="3429000"/>
            <a:ext cx="36004" cy="28803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H="1">
            <a:off x="8316416" y="3429000"/>
            <a:ext cx="36004" cy="28803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H="1">
            <a:off x="4716016" y="4437112"/>
            <a:ext cx="36004" cy="28803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1907704" y="3419708"/>
            <a:ext cx="10529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POSIX/S3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4311095" y="3419708"/>
            <a:ext cx="10529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POSIX/S3</a:t>
            </a:r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7047399" y="3429000"/>
            <a:ext cx="10529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POSIX/S3</a:t>
            </a:r>
            <a:endParaRPr lang="en-US" dirty="0"/>
          </a:p>
        </p:txBody>
      </p:sp>
      <p:pic>
        <p:nvPicPr>
          <p:cNvPr id="40" name="Obraz 157" descr="b2safe-logo-websit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1873" y="4941168"/>
            <a:ext cx="1752195" cy="720080"/>
          </a:xfrm>
          <a:prstGeom prst="rect">
            <a:avLst/>
          </a:prstGeom>
        </p:spPr>
      </p:pic>
      <p:cxnSp>
        <p:nvCxnSpPr>
          <p:cNvPr id="41" name="Straight Connector 40"/>
          <p:cNvCxnSpPr>
            <a:endCxn id="40" idx="0"/>
          </p:cNvCxnSpPr>
          <p:nvPr/>
        </p:nvCxnSpPr>
        <p:spPr>
          <a:xfrm>
            <a:off x="7524328" y="4437112"/>
            <a:ext cx="393643" cy="504056"/>
          </a:xfrm>
          <a:prstGeom prst="line">
            <a:avLst/>
          </a:prstGeom>
          <a:ln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3" name="Picture 2" descr="datahub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1960" y="4725144"/>
            <a:ext cx="1008112" cy="1008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99045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Rounded Rectangle 37"/>
          <p:cNvSpPr/>
          <p:nvPr/>
        </p:nvSpPr>
        <p:spPr>
          <a:xfrm>
            <a:off x="0" y="1412776"/>
            <a:ext cx="3131840" cy="151216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187624" y="418654"/>
            <a:ext cx="7704856" cy="850106"/>
          </a:xfrm>
        </p:spPr>
        <p:txBody>
          <a:bodyPr>
            <a:noAutofit/>
          </a:bodyPr>
          <a:lstStyle/>
          <a:p>
            <a:r>
              <a:rPr lang="en-GB" sz="2800" dirty="0"/>
              <a:t>Publishing, discovery and using open </a:t>
            </a:r>
            <a:r>
              <a:rPr lang="en-GB" sz="2800" dirty="0" smtClean="0"/>
              <a:t>data</a:t>
            </a:r>
            <a:r>
              <a:rPr lang="en-GB" sz="2800" dirty="0"/>
              <a:t/>
            </a:r>
            <a:br>
              <a:rPr lang="en-GB" sz="2800" dirty="0"/>
            </a:br>
            <a:r>
              <a:rPr lang="en-GB" sz="2800" dirty="0" smtClean="0"/>
              <a:t>	</a:t>
            </a:r>
            <a:endParaRPr lang="en-GB" sz="1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2"/>
          </p:nvPr>
        </p:nvSpPr>
        <p:spPr>
          <a:xfrm>
            <a:off x="467544" y="1196752"/>
            <a:ext cx="8424936" cy="4929086"/>
          </a:xfrm>
        </p:spPr>
        <p:txBody>
          <a:bodyPr/>
          <a:lstStyle/>
          <a:p>
            <a:endParaRPr lang="en-GB" sz="3600" dirty="0"/>
          </a:p>
          <a:p>
            <a:pPr lvl="0"/>
            <a:endParaRPr lang="en-GB" sz="3600" b="1" dirty="0" smtClean="0"/>
          </a:p>
          <a:p>
            <a:pPr marL="457200" lvl="1" indent="0">
              <a:buNone/>
            </a:pPr>
            <a:endParaRPr lang="en-GB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198751" y="2132856"/>
            <a:ext cx="2645057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Domain level </a:t>
            </a:r>
          </a:p>
          <a:p>
            <a:pPr algn="ctr"/>
            <a:r>
              <a:rPr lang="en-US" dirty="0" smtClean="0"/>
              <a:t>Data repository</a:t>
            </a:r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874065" y="2780928"/>
            <a:ext cx="172178" cy="648072"/>
          </a:xfrm>
          <a:prstGeom prst="line">
            <a:avLst/>
          </a:prstGeom>
          <a:ln>
            <a:tailEnd type="triangle" w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Cloud 13"/>
          <p:cNvSpPr/>
          <p:nvPr/>
        </p:nvSpPr>
        <p:spPr>
          <a:xfrm>
            <a:off x="2411760" y="2996952"/>
            <a:ext cx="2376264" cy="1224136"/>
          </a:xfrm>
          <a:prstGeom prst="cloud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EGI FedCloud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699792" y="3942348"/>
            <a:ext cx="504056" cy="576064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VM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3419872" y="3942348"/>
            <a:ext cx="504056" cy="576064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VM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4139952" y="3942348"/>
            <a:ext cx="504056" cy="576064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VM</a:t>
            </a:r>
            <a:endParaRPr lang="en-US" dirty="0"/>
          </a:p>
        </p:txBody>
      </p:sp>
      <p:cxnSp>
        <p:nvCxnSpPr>
          <p:cNvPr id="19" name="Straight Connector 18"/>
          <p:cNvCxnSpPr>
            <a:stCxn id="16" idx="2"/>
          </p:cNvCxnSpPr>
          <p:nvPr/>
        </p:nvCxnSpPr>
        <p:spPr>
          <a:xfrm flipH="1">
            <a:off x="2915816" y="4518412"/>
            <a:ext cx="36004" cy="20673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H="1">
            <a:off x="3635896" y="4518412"/>
            <a:ext cx="36004" cy="20673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4355976" y="4509120"/>
            <a:ext cx="36004" cy="20673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2195736" y="4725144"/>
            <a:ext cx="2736304" cy="504056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Shared storage`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3131840" y="4461048"/>
            <a:ext cx="1052993" cy="4468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POSIX/S3</a:t>
            </a:r>
            <a:endParaRPr lang="en-US" dirty="0"/>
          </a:p>
        </p:txBody>
      </p:sp>
      <p:cxnSp>
        <p:nvCxnSpPr>
          <p:cNvPr id="24" name="Straight Connector 23"/>
          <p:cNvCxnSpPr/>
          <p:nvPr/>
        </p:nvCxnSpPr>
        <p:spPr>
          <a:xfrm>
            <a:off x="1835696" y="4725144"/>
            <a:ext cx="360040" cy="288032"/>
          </a:xfrm>
          <a:prstGeom prst="line">
            <a:avLst/>
          </a:prstGeom>
          <a:ln>
            <a:tailEnd type="triangle" w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7" name="Picture 26" descr="user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7062" y="1556792"/>
            <a:ext cx="392610" cy="504056"/>
          </a:xfrm>
          <a:prstGeom prst="rect">
            <a:avLst/>
          </a:prstGeom>
        </p:spPr>
      </p:pic>
      <p:pic>
        <p:nvPicPr>
          <p:cNvPr id="28" name="Picture 27" descr="user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1556792"/>
            <a:ext cx="392610" cy="504056"/>
          </a:xfrm>
          <a:prstGeom prst="rect">
            <a:avLst/>
          </a:prstGeom>
        </p:spPr>
      </p:pic>
      <p:pic>
        <p:nvPicPr>
          <p:cNvPr id="29" name="Picture 28" descr="user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1118" y="1556792"/>
            <a:ext cx="392610" cy="504056"/>
          </a:xfrm>
          <a:prstGeom prst="rect">
            <a:avLst/>
          </a:prstGeom>
        </p:spPr>
      </p:pic>
      <p:pic>
        <p:nvPicPr>
          <p:cNvPr id="30" name="Picture 29" descr="user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024" y="3861048"/>
            <a:ext cx="392610" cy="504056"/>
          </a:xfrm>
          <a:prstGeom prst="rect">
            <a:avLst/>
          </a:prstGeom>
        </p:spPr>
      </p:pic>
      <p:sp>
        <p:nvSpPr>
          <p:cNvPr id="35" name="Symbol zastępczy zawartości 2"/>
          <p:cNvSpPr txBox="1">
            <a:spLocks/>
          </p:cNvSpPr>
          <p:nvPr/>
        </p:nvSpPr>
        <p:spPr>
          <a:xfrm>
            <a:off x="5148064" y="1349152"/>
            <a:ext cx="3896816" cy="4929086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Segoe UI" pitchFamily="34" charset="0"/>
                <a:ea typeface="+mn-ea"/>
                <a:cs typeface="Segoe UI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Segoe UI" pitchFamily="34" charset="0"/>
                <a:ea typeface="+mn-ea"/>
                <a:cs typeface="Segoe UI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Segoe UI" pitchFamily="34" charset="0"/>
                <a:ea typeface="+mn-ea"/>
                <a:cs typeface="Segoe UI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Segoe UI" pitchFamily="34" charset="0"/>
                <a:ea typeface="+mn-ea"/>
                <a:cs typeface="Segoe UI" pitchFamily="34" charset="0"/>
              </a:defRPr>
            </a:lvl4pPr>
            <a:lvl5pPr marL="182880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800" kern="1200">
                <a:solidFill>
                  <a:schemeClr val="tx1"/>
                </a:solidFill>
                <a:latin typeface="Segoe UI" pitchFamily="34" charset="0"/>
                <a:ea typeface="+mn-ea"/>
                <a:cs typeface="Segoe UI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000" dirty="0" smtClean="0"/>
              <a:t>From isolated domain level data repository with its users</a:t>
            </a:r>
          </a:p>
          <a:p>
            <a:pPr marL="0" indent="0">
              <a:buNone/>
            </a:pPr>
            <a:r>
              <a:rPr lang="en-GB" sz="2000" dirty="0" smtClean="0"/>
              <a:t>to:</a:t>
            </a:r>
          </a:p>
          <a:p>
            <a:r>
              <a:rPr lang="en-GB" sz="2000" dirty="0" smtClean="0"/>
              <a:t>open discovery by new users via EGI </a:t>
            </a:r>
            <a:r>
              <a:rPr lang="en-GB" sz="2000" dirty="0" err="1" smtClean="0"/>
              <a:t>DataHub</a:t>
            </a:r>
            <a:endParaRPr lang="en-GB" sz="2000" dirty="0" smtClean="0"/>
          </a:p>
          <a:p>
            <a:r>
              <a:rPr lang="en-GB" sz="2000" dirty="0" smtClean="0"/>
              <a:t>exploitation of data on EGI FedCloud</a:t>
            </a:r>
          </a:p>
          <a:p>
            <a:r>
              <a:rPr lang="en-GB" sz="2000" dirty="0" smtClean="0"/>
              <a:t>integrated EGI </a:t>
            </a:r>
            <a:r>
              <a:rPr lang="en-GB" sz="2000" dirty="0" smtClean="0"/>
              <a:t>Check-in (OpenID Connect, </a:t>
            </a:r>
            <a:r>
              <a:rPr lang="en-GB" sz="2000" dirty="0" smtClean="0"/>
              <a:t>social media, </a:t>
            </a:r>
            <a:r>
              <a:rPr lang="en-GB" sz="2000" dirty="0" smtClean="0"/>
              <a:t>Token Translation Service) </a:t>
            </a:r>
            <a:endParaRPr lang="en-GB" sz="2000" dirty="0" smtClean="0"/>
          </a:p>
          <a:p>
            <a:r>
              <a:rPr lang="en-GB" sz="2000" dirty="0" smtClean="0"/>
              <a:t>publishing and long term data archiving </a:t>
            </a:r>
          </a:p>
          <a:p>
            <a:endParaRPr lang="en-GB" sz="2000" b="1" dirty="0" smtClean="0"/>
          </a:p>
          <a:p>
            <a:pPr marL="457200" lvl="1" indent="0">
              <a:buFont typeface="Arial" panose="020B0604020202020204" pitchFamily="34" charset="0"/>
              <a:buNone/>
            </a:pPr>
            <a:endParaRPr lang="en-GB" sz="1800" dirty="0"/>
          </a:p>
        </p:txBody>
      </p:sp>
      <p:pic>
        <p:nvPicPr>
          <p:cNvPr id="36" name="Obraz 157" descr="b2safe-logo-website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5936" y="5733256"/>
            <a:ext cx="1080120" cy="443885"/>
          </a:xfrm>
          <a:prstGeom prst="rect">
            <a:avLst/>
          </a:prstGeom>
        </p:spPr>
      </p:pic>
      <p:cxnSp>
        <p:nvCxnSpPr>
          <p:cNvPr id="37" name="Straight Connector 36"/>
          <p:cNvCxnSpPr>
            <a:endCxn id="36" idx="0"/>
          </p:cNvCxnSpPr>
          <p:nvPr/>
        </p:nvCxnSpPr>
        <p:spPr>
          <a:xfrm>
            <a:off x="4478390" y="5229200"/>
            <a:ext cx="57606" cy="504056"/>
          </a:xfrm>
          <a:prstGeom prst="line">
            <a:avLst/>
          </a:prstGeom>
          <a:ln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7" name="Picture 6" descr="datahub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3429000"/>
            <a:ext cx="1512168" cy="1512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25633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EGI Engage powerpoint presentation v3.2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err="1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EGI Powerpoint Presentation (body)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EGI Powerpoint Presentation (closing)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err="1" smtClean="0"/>
        </a:defPPr>
      </a:lstStyle>
    </a:txDef>
  </a:objectDefaults>
  <a:extraClrSchemeLst/>
</a:theme>
</file>

<file path=ppt/theme/theme4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EGI Engage powerpoint presentation v3.2</Template>
  <TotalTime>537</TotalTime>
  <Words>1198</Words>
  <Application>Microsoft Macintosh PowerPoint</Application>
  <PresentationFormat>On-screen Show (4:3)</PresentationFormat>
  <Paragraphs>233</Paragraphs>
  <Slides>18</Slides>
  <Notes>18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18</vt:i4>
      </vt:variant>
    </vt:vector>
  </HeadingPairs>
  <TitlesOfParts>
    <vt:vector size="21" baseType="lpstr">
      <vt:lpstr>EGI Engage powerpoint presentation v3.2</vt:lpstr>
      <vt:lpstr>EGI Powerpoint Presentation (body)</vt:lpstr>
      <vt:lpstr>EGI Powerpoint Presentation (closing)</vt:lpstr>
      <vt:lpstr>KER - Open Data Platform</vt:lpstr>
      <vt:lpstr>Outline</vt:lpstr>
      <vt:lpstr>Introduction</vt:lpstr>
      <vt:lpstr>Open Data Platform Features</vt:lpstr>
      <vt:lpstr>Open Data Platform architecture</vt:lpstr>
      <vt:lpstr>Introducing the EGI DataHub   </vt:lpstr>
      <vt:lpstr>And the EGI Federated Data Gateway</vt:lpstr>
      <vt:lpstr>Data intensive computing across multiple clouds</vt:lpstr>
      <vt:lpstr>Publishing, discovery and using open data  </vt:lpstr>
      <vt:lpstr>Analysis of result’s impact</vt:lpstr>
      <vt:lpstr>Use cases example</vt:lpstr>
      <vt:lpstr>Use case results</vt:lpstr>
      <vt:lpstr>EGI DataHub Copernicus presentation</vt:lpstr>
      <vt:lpstr>Summary – EGI DataHub benefits</vt:lpstr>
      <vt:lpstr>Innovation level and capacity</vt:lpstr>
      <vt:lpstr>Relevance of the key result</vt:lpstr>
      <vt:lpstr>Exploitability level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WPX [name]</dc:title>
  <dc:creator>Malgorzata Krakowian</dc:creator>
  <cp:lastModifiedBy>Matthew Viljoen</cp:lastModifiedBy>
  <cp:revision>100</cp:revision>
  <cp:lastPrinted>2017-10-10T08:12:52Z</cp:lastPrinted>
  <dcterms:created xsi:type="dcterms:W3CDTF">2016-02-16T14:19:42Z</dcterms:created>
  <dcterms:modified xsi:type="dcterms:W3CDTF">2017-10-10T10:54:11Z</dcterms:modified>
</cp:coreProperties>
</file>