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2" r:id="rId1"/>
    <p:sldMasterId id="2147483648" r:id="rId2"/>
    <p:sldMasterId id="2147483685" r:id="rId3"/>
  </p:sldMasterIdLst>
  <p:notesMasterIdLst>
    <p:notesMasterId r:id="rId22"/>
  </p:notesMasterIdLst>
  <p:handoutMasterIdLst>
    <p:handoutMasterId r:id="rId23"/>
  </p:handoutMasterIdLst>
  <p:sldIdLst>
    <p:sldId id="280" r:id="rId4"/>
    <p:sldId id="354" r:id="rId5"/>
    <p:sldId id="318" r:id="rId6"/>
    <p:sldId id="321" r:id="rId7"/>
    <p:sldId id="319" r:id="rId8"/>
    <p:sldId id="342" r:id="rId9"/>
    <p:sldId id="343" r:id="rId10"/>
    <p:sldId id="325" r:id="rId11"/>
    <p:sldId id="357" r:id="rId12"/>
    <p:sldId id="347" r:id="rId13"/>
    <p:sldId id="353" r:id="rId14"/>
    <p:sldId id="356" r:id="rId15"/>
    <p:sldId id="324" r:id="rId16"/>
    <p:sldId id="351" r:id="rId17"/>
    <p:sldId id="350" r:id="rId18"/>
    <p:sldId id="327" r:id="rId19"/>
    <p:sldId id="328" r:id="rId20"/>
    <p:sldId id="284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94266D91-0535-EA48-A8C6-C076554800FC}">
          <p14:sldIdLst>
            <p14:sldId id="280"/>
            <p14:sldId id="354"/>
          </p14:sldIdLst>
        </p14:section>
        <p14:section name="Description" id="{C23872B5-543F-E84F-ADF0-679EA60AC528}">
          <p14:sldIdLst>
            <p14:sldId id="318"/>
            <p14:sldId id="321"/>
            <p14:sldId id="319"/>
            <p14:sldId id="342"/>
            <p14:sldId id="343"/>
            <p14:sldId id="325"/>
          </p14:sldIdLst>
        </p14:section>
        <p14:section name="Analysis of result’s impact" id="{2C9C992D-DEB3-8D47-B277-C554A479B1D2}">
          <p14:sldIdLst>
            <p14:sldId id="357"/>
            <p14:sldId id="347"/>
            <p14:sldId id="353"/>
            <p14:sldId id="356"/>
            <p14:sldId id="324"/>
            <p14:sldId id="351"/>
            <p14:sldId id="350"/>
            <p14:sldId id="327"/>
            <p14:sldId id="328"/>
          </p14:sldIdLst>
        </p14:section>
        <p14:section name="Final" id="{F4EE6778-AB41-4055-A5B6-0B6DD4631834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8"/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10" autoAdjust="0"/>
    <p:restoredTop sz="81176" autoAdjust="0"/>
  </p:normalViewPr>
  <p:slideViewPr>
    <p:cSldViewPr showGuides="1">
      <p:cViewPr varScale="1">
        <p:scale>
          <a:sx n="82" d="100"/>
          <a:sy n="82" d="100"/>
        </p:scale>
        <p:origin x="91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10-10-17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5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84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8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6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762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Improvements: </a:t>
            </a:r>
          </a:p>
          <a:p>
            <a:pPr lvl="1" fontAlgn="base"/>
            <a:r>
              <a:rPr lang="en-US" dirty="0" err="1" smtClean="0"/>
              <a:t>AppDB</a:t>
            </a:r>
            <a:r>
              <a:rPr lang="en-US" dirty="0" smtClean="0"/>
              <a:t> </a:t>
            </a:r>
            <a:r>
              <a:rPr lang="en-US" dirty="0" err="1" smtClean="0"/>
              <a:t>VMOps</a:t>
            </a:r>
            <a:r>
              <a:rPr lang="en-US" dirty="0" smtClean="0"/>
              <a:t> GUI, for user friendly access</a:t>
            </a:r>
          </a:p>
          <a:p>
            <a:pPr lvl="1" fontAlgn="base"/>
            <a:r>
              <a:rPr lang="en-US" dirty="0" smtClean="0"/>
              <a:t>OCCI 1.2 exposing new features and improved client support</a:t>
            </a:r>
          </a:p>
          <a:p>
            <a:pPr lvl="1" fontAlgn="base"/>
            <a:r>
              <a:rPr lang="en-US" dirty="0" smtClean="0"/>
              <a:t>Expose native APIs to federation as needed by communities</a:t>
            </a:r>
          </a:p>
          <a:p>
            <a:pPr lvl="1" fontAlgn="base"/>
            <a:r>
              <a:rPr lang="en-US" dirty="0" smtClean="0"/>
              <a:t>Rely on public APIs of cloud management frameworks</a:t>
            </a:r>
          </a:p>
          <a:p>
            <a:pPr lvl="1" fontAlgn="base"/>
            <a:r>
              <a:rPr lang="en-US" dirty="0" err="1" smtClean="0"/>
              <a:t>Minimise</a:t>
            </a:r>
            <a:r>
              <a:rPr lang="en-US" dirty="0" smtClean="0"/>
              <a:t> changes to the operations of the local provider</a:t>
            </a:r>
          </a:p>
          <a:p>
            <a:pPr fontAlgn="base"/>
            <a:r>
              <a:rPr lang="en-US" dirty="0" smtClean="0"/>
              <a:t>Benefits:</a:t>
            </a:r>
          </a:p>
          <a:p>
            <a:pPr lvl="1" fontAlgn="base"/>
            <a:r>
              <a:rPr lang="en-GB" dirty="0" smtClean="0"/>
              <a:t>Increased usability and stability of the cloud resources, making them more suitable to a higher number of communities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76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11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76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93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smtClean="0"/>
              <a:t>Federated Cloud Computing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24/08/2017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jpeg"/><Relationship Id="rId12" Type="http://schemas.openxmlformats.org/officeDocument/2006/relationships/image" Target="../media/image46.tiff"/><Relationship Id="rId13" Type="http://schemas.openxmlformats.org/officeDocument/2006/relationships/image" Target="../media/image47.png"/><Relationship Id="rId14" Type="http://schemas.openxmlformats.org/officeDocument/2006/relationships/image" Target="../media/image48.tiff"/><Relationship Id="rId15" Type="http://schemas.openxmlformats.org/officeDocument/2006/relationships/image" Target="../media/image49.tiff"/><Relationship Id="rId16" Type="http://schemas.openxmlformats.org/officeDocument/2006/relationships/image" Target="../media/image50.tiff"/><Relationship Id="rId17" Type="http://schemas.openxmlformats.org/officeDocument/2006/relationships/image" Target="../media/image51.tiff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egi.eu/services/cloud-compute/" TargetMode="External"/><Relationship Id="rId3" Type="http://schemas.openxmlformats.org/officeDocument/2006/relationships/image" Target="../media/image41.jpeg"/><Relationship Id="rId4" Type="http://schemas.openxmlformats.org/officeDocument/2006/relationships/hyperlink" Target="https://www.egi.eu/services/cloud-container/" TargetMode="External"/><Relationship Id="rId5" Type="http://schemas.openxmlformats.org/officeDocument/2006/relationships/image" Target="../media/image42.jpeg"/><Relationship Id="rId6" Type="http://schemas.openxmlformats.org/officeDocument/2006/relationships/hyperlink" Target="https://www.egi.eu/services/online-storage/" TargetMode="External"/><Relationship Id="rId7" Type="http://schemas.openxmlformats.org/officeDocument/2006/relationships/image" Target="../media/image43.jpeg"/><Relationship Id="rId8" Type="http://schemas.openxmlformats.org/officeDocument/2006/relationships/hyperlink" Target="https://www.egi.eu/services/training-infrastructure/" TargetMode="External"/><Relationship Id="rId9" Type="http://schemas.openxmlformats.org/officeDocument/2006/relationships/image" Target="../media/image44.jpeg"/><Relationship Id="rId10" Type="http://schemas.openxmlformats.org/officeDocument/2006/relationships/hyperlink" Target="https://www.egi.eu/services/applications-on-demand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use-cases/research-stories/how-to-predict-social-media-trends/" TargetMode="External"/><Relationship Id="rId4" Type="http://schemas.openxmlformats.org/officeDocument/2006/relationships/hyperlink" Target="https://sciencenode.org/feature/the-trick-to-predicting-social-media-trends.php" TargetMode="External"/><Relationship Id="rId5" Type="http://schemas.openxmlformats.org/officeDocument/2006/relationships/hyperlink" Target="https://www.egi.eu/use-cases/research-stories/the-genetics-of-salmonella-infections/" TargetMode="External"/><Relationship Id="rId6" Type="http://schemas.openxmlformats.org/officeDocument/2006/relationships/hyperlink" Target="http://www.nature.com/nature/journal/v529/n7587/full/nature16547.html?foxtrotcallback=true" TargetMode="External"/><Relationship Id="rId7" Type="http://schemas.openxmlformats.org/officeDocument/2006/relationships/hyperlink" Target="https://www.egi.eu/wp-content/uploads/2017/08/EGI_Use_Cases.pdf" TargetMode="External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egi.eu/federation/egi-federated-clou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about/newsletters/egi-at-the-openstack-summit-barcelona-2016/" TargetMode="External"/><Relationship Id="rId4" Type="http://schemas.openxmlformats.org/officeDocument/2006/relationships/hyperlink" Target="https://www.egi.eu/about/newsletters/the-egi-federated-cloud-architecture/" TargetMode="External"/><Relationship Id="rId5" Type="http://schemas.openxmlformats.org/officeDocument/2006/relationships/hyperlink" Target="https://www.egi.eu/about/newsletters/a-new-interface-for-the-egi-federated-cloud/" TargetMode="External"/><Relationship Id="rId6" Type="http://schemas.openxmlformats.org/officeDocument/2006/relationships/hyperlink" Target="https://www.egi.eu/about/newsletters/egi-engage-a-list-of-key-exploitable-results/" TargetMode="External"/><Relationship Id="rId7" Type="http://schemas.openxmlformats.org/officeDocument/2006/relationships/hyperlink" Target="https://twitter.com/geekeconomist/status/861884373242695685" TargetMode="External"/><Relationship Id="rId8" Type="http://schemas.openxmlformats.org/officeDocument/2006/relationships/hyperlink" Target="https://twitter.com/tferrariEGI/status/866687082093318145" TargetMode="External"/><Relationship Id="rId9" Type="http://schemas.openxmlformats.org/officeDocument/2006/relationships/hyperlink" Target="https://twitter.com/EGI_eInfra" TargetMode="External"/><Relationship Id="rId10" Type="http://schemas.openxmlformats.org/officeDocument/2006/relationships/image" Target="../media/image54.JPG"/><Relationship Id="rId11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egi.eu/wp-content/uploads/2016/08/Inspired-issue-24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20" Type="http://schemas.openxmlformats.org/officeDocument/2006/relationships/image" Target="../media/image37.png"/><Relationship Id="rId21" Type="http://schemas.openxmlformats.org/officeDocument/2006/relationships/image" Target="../media/image38.jpeg"/><Relationship Id="rId22" Type="http://schemas.openxmlformats.org/officeDocument/2006/relationships/image" Target="../media/image39.tiff"/><Relationship Id="rId23" Type="http://schemas.openxmlformats.org/officeDocument/2006/relationships/image" Target="../media/image40.tiff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jpeg"/><Relationship Id="rId13" Type="http://schemas.openxmlformats.org/officeDocument/2006/relationships/image" Target="../media/image30.png"/><Relationship Id="rId14" Type="http://schemas.openxmlformats.org/officeDocument/2006/relationships/image" Target="../media/image31.jpe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jpeg"/><Relationship Id="rId18" Type="http://schemas.openxmlformats.org/officeDocument/2006/relationships/image" Target="../media/image35.gif"/><Relationship Id="rId19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gif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tiff"/><Relationship Id="rId7" Type="http://schemas.openxmlformats.org/officeDocument/2006/relationships/image" Target="../media/image24.gif"/><Relationship Id="rId8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Cloud Technologist, EGI Foundation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Federated Cloud Computing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Enol Fernandez</a:t>
            </a:r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6"/>
    </mc:Choice>
    <mc:Fallback xmlns="">
      <p:transition spd="slow" advTm="80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Improvements and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Improvements: </a:t>
            </a:r>
          </a:p>
          <a:p>
            <a:pPr lvl="1" fontAlgn="base"/>
            <a:r>
              <a:rPr lang="en-US" dirty="0" err="1" smtClean="0"/>
              <a:t>AppDB</a:t>
            </a:r>
            <a:r>
              <a:rPr lang="en-US" dirty="0" smtClean="0"/>
              <a:t> </a:t>
            </a:r>
            <a:r>
              <a:rPr lang="en-US" dirty="0" err="1" smtClean="0"/>
              <a:t>VMOps</a:t>
            </a:r>
            <a:r>
              <a:rPr lang="en-US" dirty="0" smtClean="0"/>
              <a:t> GUI</a:t>
            </a:r>
          </a:p>
          <a:p>
            <a:pPr lvl="1" fontAlgn="base"/>
            <a:r>
              <a:rPr lang="en-US" dirty="0" smtClean="0"/>
              <a:t>IaaS Federated Access Tools layer</a:t>
            </a:r>
          </a:p>
          <a:p>
            <a:pPr lvl="1" fontAlgn="base"/>
            <a:r>
              <a:rPr lang="en-US" dirty="0" smtClean="0"/>
              <a:t>OCCI 1.2</a:t>
            </a:r>
          </a:p>
          <a:p>
            <a:pPr lvl="1" fontAlgn="base"/>
            <a:r>
              <a:rPr lang="en-US" dirty="0" smtClean="0"/>
              <a:t>Expose native APIs</a:t>
            </a:r>
          </a:p>
          <a:p>
            <a:pPr lvl="1" fontAlgn="base"/>
            <a:r>
              <a:rPr lang="en-US" dirty="0" smtClean="0"/>
              <a:t>Simplification of integration tools and minimize changes to the operations of the local provider</a:t>
            </a:r>
          </a:p>
          <a:p>
            <a:pPr fontAlgn="base"/>
            <a:r>
              <a:rPr lang="en-US" dirty="0" smtClean="0"/>
              <a:t>Benefits:</a:t>
            </a:r>
          </a:p>
          <a:p>
            <a:pPr lvl="1" fontAlgn="base"/>
            <a:r>
              <a:rPr lang="en-GB" dirty="0"/>
              <a:t>I</a:t>
            </a:r>
            <a:r>
              <a:rPr lang="en-GB" dirty="0" smtClean="0"/>
              <a:t>ncreased </a:t>
            </a:r>
            <a:r>
              <a:rPr lang="en-GB" dirty="0"/>
              <a:t>usability and stability of the cloud resources, making them more suitable to a higher number of </a:t>
            </a:r>
            <a:r>
              <a:rPr lang="en-GB" dirty="0" smtClean="0"/>
              <a:t>communities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Relevance of the key result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175409"/>
              </p:ext>
            </p:extLst>
          </p:nvPr>
        </p:nvGraphicFramePr>
        <p:xfrm>
          <a:off x="467618" y="1916832"/>
          <a:ext cx="8424862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31"/>
                <a:gridCol w="4212431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Expected</a:t>
                      </a:r>
                      <a:r>
                        <a:rPr lang="en-US" sz="1400" baseline="0" noProof="0" dirty="0" smtClean="0"/>
                        <a:t> Impacts of EINFRA1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Results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availability of scientific data for scientific communities independently of them having already embraced or not e-science.</a:t>
                      </a:r>
                      <a:endParaRPr lang="en-US" sz="14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Enabler for building and operating thematic services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Avoiding lock-in to particular hardware or software platforms in the development of science.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Use of standards, promote</a:t>
                      </a:r>
                      <a:r>
                        <a:rPr lang="en-GB" sz="1400" baseline="0" dirty="0" smtClean="0"/>
                        <a:t> application portability across providers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Scientific communities embrace storage and computing infrastructures as state-of-the-art services become available and the learning curve for their use becomes less steep</a:t>
                      </a:r>
                      <a:endParaRPr lang="en-US" sz="1400" b="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State of the art IaaS cloud federation with user-friendly</a:t>
                      </a:r>
                      <a:r>
                        <a:rPr lang="en-GB" sz="1400" baseline="0" dirty="0" smtClean="0"/>
                        <a:t> GUI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59532" y="4892843"/>
            <a:ext cx="8424936" cy="945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Relevance of result the implementation roadmap of EOSC</a:t>
            </a:r>
            <a:r>
              <a:rPr lang="en-GB" sz="2400" b="1" dirty="0" smtClean="0">
                <a:solidFill>
                  <a:schemeClr val="accent1"/>
                </a:solidFill>
              </a:rPr>
              <a:t>:</a:t>
            </a:r>
          </a:p>
          <a:p>
            <a:pPr marL="400050"/>
            <a:r>
              <a:rPr lang="en-GB" sz="2000" dirty="0"/>
              <a:t>Unique hybrid cloud infrastructure for research in </a:t>
            </a:r>
            <a:r>
              <a:rPr lang="en-GB" sz="2000" dirty="0" smtClean="0"/>
              <a:t>Europe</a:t>
            </a:r>
            <a:endParaRPr lang="en-GB" sz="2000" b="1" dirty="0"/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9532" y="1320699"/>
            <a:ext cx="8424936" cy="945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Relevance to Work Programme and societal </a:t>
            </a:r>
            <a:r>
              <a:rPr lang="en-GB" sz="2400" b="1" dirty="0" smtClean="0">
                <a:solidFill>
                  <a:schemeClr val="accent1"/>
                </a:solidFill>
              </a:rPr>
              <a:t>Challenges: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40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Exploitation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414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can exploit the result? For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EGI Cloud is a platform for:</a:t>
            </a:r>
          </a:p>
          <a:p>
            <a:pPr lvl="1"/>
            <a:r>
              <a:rPr lang="en-GB" dirty="0" smtClean="0"/>
              <a:t>RI/FET/VREs to operate their services and applications</a:t>
            </a:r>
          </a:p>
          <a:p>
            <a:pPr lvl="1"/>
            <a:r>
              <a:rPr lang="en-GB" dirty="0" smtClean="0"/>
              <a:t>Applications/Gateway developers to create and publish innovative applications and supporting environments</a:t>
            </a:r>
          </a:p>
          <a:p>
            <a:pPr lvl="1"/>
            <a:r>
              <a:rPr lang="en-GB" dirty="0" smtClean="0"/>
              <a:t>Expert users to run applications in a unconstrained environment </a:t>
            </a:r>
          </a:p>
          <a:p>
            <a:r>
              <a:rPr lang="en-GB" dirty="0" smtClean="0"/>
              <a:t>EGI Cloud Technology Stack:</a:t>
            </a:r>
          </a:p>
          <a:p>
            <a:pPr lvl="1"/>
            <a:r>
              <a:rPr lang="en-GB" dirty="0"/>
              <a:t>Scientific communities wanting to establish a community specific cloud federation</a:t>
            </a:r>
          </a:p>
          <a:p>
            <a:pPr lvl="1"/>
            <a:r>
              <a:rPr lang="en-GB" dirty="0" smtClean="0"/>
              <a:t>Standardisation bodies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3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69"/>
    </mc:Choice>
    <mc:Fallback xmlns="">
      <p:transition spd="slow" advTm="11536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Exploitation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4317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EGI Cloud Federation</a:t>
            </a:r>
          </a:p>
          <a:p>
            <a:pPr lvl="1"/>
            <a:r>
              <a:rPr lang="en-GB" dirty="0" smtClean="0"/>
              <a:t>20 resource providers with 3 different technology stacks</a:t>
            </a:r>
          </a:p>
          <a:p>
            <a:pPr lvl="1"/>
            <a:r>
              <a:rPr lang="en-GB" dirty="0" smtClean="0"/>
              <a:t>Foundation for EGI Services and Thematic Services</a:t>
            </a:r>
          </a:p>
          <a:p>
            <a:pPr lvl="1"/>
            <a:r>
              <a:rPr lang="en-GB" dirty="0" smtClean="0"/>
              <a:t>11 VO SLAs and 1 incubator VO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06788" y="4860593"/>
            <a:ext cx="2075962" cy="338554"/>
            <a:chOff x="467544" y="3083850"/>
            <a:chExt cx="2075962" cy="338554"/>
          </a:xfrm>
        </p:grpSpPr>
        <p:pic>
          <p:nvPicPr>
            <p:cNvPr id="6" name="Picture 5" descr="con Cloud Comput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84848"/>
              <a:ext cx="432000" cy="336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43608" y="3083850"/>
              <a:ext cx="1499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63A8"/>
                  </a:solidFill>
                </a:rPr>
                <a:t>Cloud Compute</a:t>
              </a:r>
              <a:endParaRPr lang="en-GB" sz="1600" b="1" dirty="0">
                <a:solidFill>
                  <a:srgbClr val="0063A8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6788" y="4266373"/>
            <a:ext cx="2957100" cy="390362"/>
            <a:chOff x="467544" y="3729494"/>
            <a:chExt cx="2957100" cy="390362"/>
          </a:xfrm>
        </p:grpSpPr>
        <p:pic>
          <p:nvPicPr>
            <p:cNvPr id="9" name="Picture 3" descr="https://www.egi.eu/wp-content/uploads/2016/08/Cloud-Container-blue-nb-e1470325848837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729494"/>
              <a:ext cx="432000" cy="39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43608" y="3755398"/>
              <a:ext cx="2381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63A8"/>
                  </a:solidFill>
                </a:rPr>
                <a:t>Cloud Container Compute</a:t>
              </a:r>
              <a:endParaRPr lang="en-GB" sz="1600" b="1" dirty="0">
                <a:solidFill>
                  <a:srgbClr val="0063A8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6788" y="5403005"/>
            <a:ext cx="2015689" cy="604800"/>
            <a:chOff x="467544" y="4349372"/>
            <a:chExt cx="2015689" cy="604800"/>
          </a:xfrm>
        </p:grpSpPr>
        <p:pic>
          <p:nvPicPr>
            <p:cNvPr id="12" name="Picture 5" descr="con Online Stor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349372"/>
              <a:ext cx="432000" cy="6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043608" y="4482495"/>
              <a:ext cx="1439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63A8"/>
                  </a:solidFill>
                </a:rPr>
                <a:t>Online Storage</a:t>
              </a:r>
              <a:endParaRPr lang="en-GB" sz="1600" b="1" dirty="0">
                <a:solidFill>
                  <a:srgbClr val="0063A8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6788" y="3586766"/>
            <a:ext cx="2662982" cy="475749"/>
            <a:chOff x="467544" y="5219177"/>
            <a:chExt cx="2662982" cy="475749"/>
          </a:xfrm>
        </p:grpSpPr>
        <p:pic>
          <p:nvPicPr>
            <p:cNvPr id="15" name="Picture 9" descr="con Training Infrastructure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219177"/>
              <a:ext cx="432000" cy="475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43608" y="5287774"/>
              <a:ext cx="2086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63A8"/>
                  </a:solidFill>
                </a:rPr>
                <a:t>Training Infrastructure</a:t>
              </a:r>
              <a:endParaRPr lang="en-GB" sz="1600" b="1" dirty="0">
                <a:solidFill>
                  <a:srgbClr val="0063A8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6788" y="2961509"/>
            <a:ext cx="2849763" cy="421399"/>
            <a:chOff x="467544" y="5991993"/>
            <a:chExt cx="2849763" cy="421399"/>
          </a:xfrm>
        </p:grpSpPr>
        <p:pic>
          <p:nvPicPr>
            <p:cNvPr id="18" name="Picture 10" descr="https://www.egi.eu/wp-content/uploads/2016/07/AoD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91993"/>
              <a:ext cx="432000" cy="421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43608" y="6033415"/>
              <a:ext cx="2273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63A8"/>
                  </a:solidFill>
                </a:rPr>
                <a:t>Applications on Demand</a:t>
              </a:r>
              <a:endParaRPr lang="en-GB" sz="1600" b="1" dirty="0">
                <a:solidFill>
                  <a:srgbClr val="0063A8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3290" y="4052609"/>
            <a:ext cx="1407285" cy="749333"/>
          </a:xfrm>
          <a:prstGeom prst="rect">
            <a:avLst/>
          </a:prstGeom>
        </p:spPr>
      </p:pic>
      <p:pic>
        <p:nvPicPr>
          <p:cNvPr id="22" name="Picture 21" descr="Screen Shot 2017-05-09 at 03.49.2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95342"/>
            <a:ext cx="1765105" cy="663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381" y="5431002"/>
            <a:ext cx="1491596" cy="3381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9849" y="5383566"/>
            <a:ext cx="1890726" cy="433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559" y="2957894"/>
            <a:ext cx="1671241" cy="6880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26575" y="2957894"/>
            <a:ext cx="1524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Exploitation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EGI Cloud technology stack</a:t>
            </a:r>
            <a:endParaRPr lang="en-GB" dirty="0" smtClean="0"/>
          </a:p>
          <a:p>
            <a:pPr lvl="1"/>
            <a:r>
              <a:rPr lang="en-GB" dirty="0" smtClean="0"/>
              <a:t>ELIXIR Cloud Platform</a:t>
            </a:r>
          </a:p>
          <a:p>
            <a:pPr lvl="1"/>
            <a:r>
              <a:rPr lang="en-GB" dirty="0" smtClean="0"/>
              <a:t>Open Research Cloud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263152"/>
              </p:ext>
            </p:extLst>
          </p:nvPr>
        </p:nvGraphicFramePr>
        <p:xfrm>
          <a:off x="467619" y="2838544"/>
          <a:ext cx="8424861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08287"/>
                <a:gridCol w="2808287"/>
                <a:gridCol w="2808287"/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smtClean="0">
                          <a:effectLst/>
                        </a:rPr>
                        <a:t>Component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EGI</a:t>
                      </a:r>
                      <a:r>
                        <a:rPr lang="en-US" sz="1400" baseline="0" dirty="0" smtClean="0">
                          <a:effectLst/>
                        </a:rPr>
                        <a:t> Technology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Standards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smtClean="0">
                          <a:effectLst/>
                        </a:rPr>
                        <a:t>Single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Sign On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EGI Check-in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OpenID Connect,  X.509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EGI Accounting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</a:rPr>
                        <a:t>cASO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</a:rPr>
                        <a:t>oneacct</a:t>
                      </a:r>
                      <a:r>
                        <a:rPr lang="en-US" sz="1400" dirty="0" smtClean="0">
                          <a:effectLst/>
                        </a:rPr>
                        <a:t>-export, APEL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OGF</a:t>
                      </a:r>
                      <a:r>
                        <a:rPr lang="en-US" sz="1400" b="1" baseline="0" dirty="0" smtClean="0">
                          <a:effectLst/>
                        </a:rPr>
                        <a:t> UR</a:t>
                      </a:r>
                      <a:r>
                        <a:rPr lang="en-US" sz="1400" b="1" dirty="0" smtClean="0">
                          <a:effectLst/>
                        </a:rPr>
                        <a:t> (Cloud)</a:t>
                      </a: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EGI Information Discovery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cloud-info-provider, BDII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OGF </a:t>
                      </a:r>
                      <a:r>
                        <a:rPr lang="en-US" sz="1400" b="1" dirty="0" err="1" smtClean="0">
                          <a:effectLst/>
                        </a:rPr>
                        <a:t>GlueSchema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</a:rPr>
                        <a:t> LDAP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VMI replication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cloudkeeper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HEPiX</a:t>
                      </a:r>
                      <a:r>
                        <a:rPr lang="en-US" sz="1400" b="1" dirty="0" smtClean="0">
                          <a:effectLst/>
                        </a:rPr>
                        <a:t> image lists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VMI catalogue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AppDB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DMTF OVF,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="1" baseline="0" dirty="0" smtClean="0">
                          <a:effectLst/>
                        </a:rPr>
                        <a:t>cloud-</a:t>
                      </a:r>
                      <a:r>
                        <a:rPr lang="en-US" sz="1400" b="1" baseline="0" dirty="0" err="1" smtClean="0">
                          <a:effectLst/>
                        </a:rPr>
                        <a:t>init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Unified GUI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VMOPs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OASIS TOSCA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IaaS </a:t>
                      </a:r>
                      <a:r>
                        <a:rPr lang="en-US" sz="1400" u="none" strike="noStrike" dirty="0" smtClean="0">
                          <a:effectLst/>
                        </a:rPr>
                        <a:t>standard interface</a:t>
                      </a:r>
                      <a:endParaRPr lang="en-US" sz="1400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rOCCI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ooi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OGF OCCI 1.2</a:t>
                      </a:r>
                      <a:endParaRPr lang="en-US" sz="1400" b="1" dirty="0">
                        <a:effectLst/>
                      </a:endParaRPr>
                    </a:p>
                  </a:txBody>
                  <a:tcPr marL="87398" marR="87398" marT="66675" marB="6667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0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8561518" cy="5111898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EGI website</a:t>
            </a:r>
            <a:r>
              <a:rPr lang="en-GB" sz="1400" b="1" dirty="0">
                <a:solidFill>
                  <a:schemeClr val="accent1"/>
                </a:solidFill>
                <a:ea typeface="Verdana" panose="020B0604030504040204" pitchFamily="34" charset="0"/>
              </a:rPr>
              <a:t>: </a:t>
            </a:r>
          </a:p>
          <a:p>
            <a:r>
              <a:rPr lang="en-GB" sz="1400" u="sng" dirty="0" smtClean="0">
                <a:hlinkClick r:id="rId2"/>
              </a:rPr>
              <a:t>Federated </a:t>
            </a:r>
            <a:r>
              <a:rPr lang="en-GB" sz="1400" u="sng" dirty="0">
                <a:hlinkClick r:id="rId2"/>
              </a:rPr>
              <a:t>Cloud </a:t>
            </a:r>
            <a:r>
              <a:rPr lang="en-GB" sz="1400" u="sng" dirty="0" smtClean="0">
                <a:hlinkClick r:id="rId2"/>
              </a:rPr>
              <a:t>page</a:t>
            </a:r>
            <a:endParaRPr lang="en-GB" sz="1400" u="sng" dirty="0" smtClean="0"/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Selected presentations:</a:t>
            </a:r>
          </a:p>
          <a:p>
            <a:r>
              <a:rPr lang="en-GB" sz="1400" dirty="0" smtClean="0"/>
              <a:t>Cloudscape </a:t>
            </a:r>
            <a:r>
              <a:rPr lang="en-GB" sz="1400" dirty="0"/>
              <a:t>2016, Brussels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(</a:t>
            </a:r>
            <a:r>
              <a:rPr lang="en-GB" sz="1400" dirty="0"/>
              <a:t>March 2016)</a:t>
            </a:r>
          </a:p>
          <a:p>
            <a:pPr lvl="0"/>
            <a:r>
              <a:rPr lang="en-GB" sz="1400" dirty="0"/>
              <a:t>“The EGI Federated Cloud”, ELIXIR All Hands Meeting </a:t>
            </a:r>
            <a:endParaRPr lang="en-GB" sz="1400" dirty="0" smtClean="0"/>
          </a:p>
          <a:p>
            <a:pPr marL="0" lv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(</a:t>
            </a:r>
            <a:r>
              <a:rPr lang="en-GB" sz="1400" dirty="0"/>
              <a:t>March 2017)</a:t>
            </a:r>
          </a:p>
          <a:p>
            <a:pPr lvl="0"/>
            <a:r>
              <a:rPr lang="en-GB" sz="1400" dirty="0"/>
              <a:t>Open Research Cloud Summit, </a:t>
            </a:r>
            <a:r>
              <a:rPr lang="en-GB" sz="1400" dirty="0" smtClean="0"/>
              <a:t>Boston</a:t>
            </a:r>
          </a:p>
          <a:p>
            <a:pPr marL="0" lv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(May </a:t>
            </a:r>
            <a:r>
              <a:rPr lang="en-GB" sz="1400" dirty="0"/>
              <a:t>2017)</a:t>
            </a:r>
          </a:p>
          <a:p>
            <a:r>
              <a:rPr lang="en-GB" sz="1400" dirty="0"/>
              <a:t>Using the EGI Fed-Cloud for Data Analysis,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EUDAT </a:t>
            </a:r>
            <a:r>
              <a:rPr lang="en-GB" sz="1400" dirty="0"/>
              <a:t>summer school </a:t>
            </a:r>
            <a:r>
              <a:rPr lang="en-GB" sz="1400" dirty="0" smtClean="0"/>
              <a:t>(</a:t>
            </a:r>
            <a:r>
              <a:rPr lang="en-GB" sz="1400" dirty="0"/>
              <a:t>July 2017</a:t>
            </a:r>
            <a:r>
              <a:rPr lang="en-GB" sz="1400" dirty="0" smtClean="0"/>
              <a:t>)</a:t>
            </a:r>
            <a:endParaRPr lang="en-GB" sz="14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GB" sz="1400" b="1" dirty="0" smtClean="0">
                <a:solidFill>
                  <a:schemeClr val="accent1"/>
                </a:solidFill>
              </a:rPr>
              <a:t>Use cases:</a:t>
            </a:r>
            <a:endParaRPr lang="en-GB" sz="1400" b="1" dirty="0">
              <a:solidFill>
                <a:schemeClr val="accent1"/>
              </a:solidFill>
            </a:endParaRPr>
          </a:p>
          <a:p>
            <a:r>
              <a:rPr lang="en-GB" sz="1400" u="sng" dirty="0" smtClean="0">
                <a:hlinkClick r:id="rId3"/>
              </a:rPr>
              <a:t>How to predict social media trends?</a:t>
            </a:r>
            <a:endParaRPr lang="en-GB" sz="1400" u="sng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(</a:t>
            </a:r>
            <a:r>
              <a:rPr lang="en-GB" sz="1400" dirty="0"/>
              <a:t>reprinted in </a:t>
            </a:r>
            <a:r>
              <a:rPr lang="en-GB" sz="1400" dirty="0">
                <a:hlinkClick r:id="rId4"/>
              </a:rPr>
              <a:t>ScienceNode</a:t>
            </a:r>
            <a:r>
              <a:rPr lang="en-GB" sz="1400" dirty="0" smtClean="0"/>
              <a:t>)</a:t>
            </a:r>
          </a:p>
          <a:p>
            <a:r>
              <a:rPr lang="en-GB" sz="1400" dirty="0">
                <a:hlinkClick r:id="rId5"/>
              </a:rPr>
              <a:t>The genetics of Salmonella infections</a:t>
            </a: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       (results published in </a:t>
            </a:r>
            <a:r>
              <a:rPr lang="en-GB" sz="1400" dirty="0" smtClean="0">
                <a:hlinkClick r:id="rId6"/>
              </a:rPr>
              <a:t>Nature</a:t>
            </a:r>
            <a:r>
              <a:rPr lang="en-GB" sz="1400" dirty="0" smtClean="0"/>
              <a:t>, 2016)</a:t>
            </a:r>
          </a:p>
          <a:p>
            <a:r>
              <a:rPr lang="en-GB" sz="1400" dirty="0" smtClean="0"/>
              <a:t>Featured in the </a:t>
            </a:r>
            <a:r>
              <a:rPr lang="en-GB" sz="1400" dirty="0" smtClean="0">
                <a:hlinkClick r:id="rId7"/>
              </a:rPr>
              <a:t>EGI Use Cases</a:t>
            </a:r>
            <a:r>
              <a:rPr lang="en-GB" sz="1400" dirty="0" smtClean="0"/>
              <a:t> publication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00064" y="20263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marL="0" lvl="2" algn="r">
              <a:spcBef>
                <a:spcPct val="0"/>
              </a:spcBef>
            </a:pPr>
            <a:r>
              <a:rPr lang="en-GB" sz="2400" b="1" dirty="0" smtClean="0">
                <a:solidFill>
                  <a:schemeClr val="accent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Dissemination </a:t>
            </a:r>
            <a:r>
              <a:rPr lang="en-GB" sz="2400" b="1" dirty="0" smtClean="0">
                <a:solidFill>
                  <a:schemeClr val="accent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&amp; communication</a:t>
            </a:r>
            <a:endParaRPr lang="en-GB" sz="2400" b="1" dirty="0">
              <a:solidFill>
                <a:schemeClr val="accent1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164" y="1340768"/>
            <a:ext cx="3661031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2164" y="4040862"/>
            <a:ext cx="3661032" cy="19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21"/>
    </mc:Choice>
    <mc:Fallback xmlns="">
      <p:transition spd="slow" advTm="2722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8561518" cy="5111898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Newsletter </a:t>
            </a:r>
            <a:r>
              <a:rPr lang="en-GB" sz="1400" b="1" dirty="0">
                <a:solidFill>
                  <a:schemeClr val="accent1"/>
                </a:solidFill>
                <a:ea typeface="Verdana" panose="020B0604030504040204" pitchFamily="34" charset="0"/>
              </a:rPr>
              <a:t>articles</a:t>
            </a:r>
            <a:r>
              <a:rPr lang="en-GB" sz="1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:</a:t>
            </a:r>
          </a:p>
          <a:p>
            <a:r>
              <a:rPr lang="en-GB" sz="1400" dirty="0">
                <a:hlinkClick r:id="rId2"/>
              </a:rPr>
              <a:t>EMSODEV pilot running on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GB" sz="1400" dirty="0"/>
              <a:t>       </a:t>
            </a:r>
            <a:r>
              <a:rPr lang="en-GB" sz="1400" dirty="0">
                <a:hlinkClick r:id="rId2"/>
              </a:rPr>
              <a:t>the EGI Federated Cloud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       (July 2016</a:t>
            </a:r>
            <a:r>
              <a:rPr lang="en-GB" sz="1400" dirty="0" smtClean="0"/>
              <a:t>)</a:t>
            </a:r>
            <a:endParaRPr lang="en-GB" sz="14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lvl="0"/>
            <a:r>
              <a:rPr lang="en-GB" sz="1400" u="sng" dirty="0">
                <a:hlinkClick r:id="rId3"/>
              </a:rPr>
              <a:t>EGI at the OpenStack Summit Barcelona 2016</a:t>
            </a:r>
            <a:r>
              <a:rPr lang="en-GB" sz="1400" dirty="0"/>
              <a:t> </a:t>
            </a:r>
          </a:p>
          <a:p>
            <a:pPr marL="0" lvl="0" indent="0">
              <a:buNone/>
            </a:pPr>
            <a:r>
              <a:rPr lang="en-GB" sz="1400" dirty="0"/>
              <a:t>       </a:t>
            </a:r>
            <a:r>
              <a:rPr lang="en-GB" sz="1400" dirty="0" smtClean="0"/>
              <a:t>(November </a:t>
            </a:r>
            <a:r>
              <a:rPr lang="en-GB" sz="1400" dirty="0"/>
              <a:t>2016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lvl="0"/>
            <a:r>
              <a:rPr lang="en-GB" sz="1400" u="sng" dirty="0">
                <a:hlinkClick r:id="rId4"/>
              </a:rPr>
              <a:t>The EGI Federated Cloud architecture</a:t>
            </a:r>
            <a:r>
              <a:rPr lang="en-GB" sz="1400" dirty="0"/>
              <a:t> </a:t>
            </a:r>
            <a:endParaRPr lang="en-GB" sz="1400" dirty="0" smtClean="0"/>
          </a:p>
          <a:p>
            <a:pPr marL="0" lv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(February </a:t>
            </a:r>
            <a:r>
              <a:rPr lang="en-GB" sz="1400" dirty="0"/>
              <a:t>2017)</a:t>
            </a:r>
          </a:p>
          <a:p>
            <a:r>
              <a:rPr lang="en-GB" sz="1400" dirty="0" smtClean="0">
                <a:hlinkClick r:id="rId5"/>
              </a:rPr>
              <a:t>A </a:t>
            </a:r>
            <a:r>
              <a:rPr lang="en-GB" sz="1400" dirty="0">
                <a:hlinkClick r:id="rId5"/>
              </a:rPr>
              <a:t>new interface for the EGI Federated </a:t>
            </a:r>
            <a:r>
              <a:rPr lang="en-GB" sz="1400" dirty="0" smtClean="0">
                <a:hlinkClick r:id="rId5"/>
              </a:rPr>
              <a:t>Cloud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(September 2017)</a:t>
            </a:r>
          </a:p>
          <a:p>
            <a:r>
              <a:rPr lang="en-GB" sz="1400" dirty="0">
                <a:hlinkClick r:id="rId6"/>
              </a:rPr>
              <a:t>EGI-Engage: a list of key exploitable </a:t>
            </a:r>
            <a:r>
              <a:rPr lang="en-GB" sz="1400" dirty="0" smtClean="0">
                <a:hlinkClick r:id="rId6"/>
              </a:rPr>
              <a:t>results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       (September </a:t>
            </a:r>
            <a:r>
              <a:rPr lang="en-GB" sz="1400" dirty="0"/>
              <a:t>2017</a:t>
            </a:r>
            <a:r>
              <a:rPr lang="en-GB" sz="1400" dirty="0" smtClean="0"/>
              <a:t>)</a:t>
            </a:r>
          </a:p>
          <a:p>
            <a:pPr marL="0" indent="0">
              <a:buNone/>
            </a:pPr>
            <a:r>
              <a:rPr lang="en-GB" sz="1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Social </a:t>
            </a:r>
            <a:r>
              <a:rPr lang="en-GB" sz="1400" b="1" dirty="0">
                <a:solidFill>
                  <a:schemeClr val="accent1"/>
                </a:solidFill>
                <a:ea typeface="Verdana" panose="020B0604030504040204" pitchFamily="34" charset="0"/>
              </a:rPr>
              <a:t>Media</a:t>
            </a:r>
            <a:r>
              <a:rPr lang="en-GB" sz="14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: </a:t>
            </a:r>
          </a:p>
          <a:p>
            <a:r>
              <a:rPr lang="en-GB" sz="1400" dirty="0" smtClean="0">
                <a:hlinkClick r:id="rId7"/>
              </a:rPr>
              <a:t>@</a:t>
            </a:r>
            <a:r>
              <a:rPr lang="en-GB" sz="1400" dirty="0" err="1">
                <a:hlinkClick r:id="rId7"/>
              </a:rPr>
              <a:t>EGI_eInfra</a:t>
            </a:r>
            <a:r>
              <a:rPr lang="en-GB" sz="1400" dirty="0">
                <a:hlinkClick r:id="rId7"/>
              </a:rPr>
              <a:t> Federated #Cloud. An important</a:t>
            </a:r>
            <a:r>
              <a:rPr lang="en-GB" sz="1400" dirty="0"/>
              <a:t>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@</a:t>
            </a:r>
            <a:r>
              <a:rPr lang="en-GB" sz="1400" dirty="0" err="1" smtClean="0"/>
              <a:t>eInfraEU</a:t>
            </a:r>
            <a:r>
              <a:rPr lang="en-GB" sz="1400" dirty="0"/>
              <a:t> </a:t>
            </a:r>
            <a:r>
              <a:rPr lang="en-GB" sz="1400" dirty="0" smtClean="0"/>
              <a:t>building </a:t>
            </a:r>
            <a:r>
              <a:rPr lang="en-GB" sz="1400" dirty="0"/>
              <a:t>block for the #</a:t>
            </a:r>
            <a:r>
              <a:rPr lang="en-GB" sz="1400" dirty="0" smtClean="0"/>
              <a:t>EOSC</a:t>
            </a:r>
          </a:p>
          <a:p>
            <a:r>
              <a:rPr lang="en-GB" sz="1400" dirty="0">
                <a:hlinkClick r:id="rId8"/>
              </a:rPr>
              <a:t>@</a:t>
            </a:r>
            <a:r>
              <a:rPr lang="en-GB" sz="1400" dirty="0" err="1">
                <a:hlinkClick r:id="rId8"/>
              </a:rPr>
              <a:t>LifeWatchESFRI</a:t>
            </a:r>
            <a:r>
              <a:rPr lang="en-GB" sz="1400" dirty="0">
                <a:hlinkClick r:id="rId8"/>
              </a:rPr>
              <a:t> and </a:t>
            </a:r>
            <a:r>
              <a:rPr lang="en-GB" sz="1400" dirty="0" err="1">
                <a:hlinkClick r:id="rId8"/>
              </a:rPr>
              <a:t>IberGrid</a:t>
            </a:r>
            <a:r>
              <a:rPr lang="en-GB" sz="1400" dirty="0"/>
              <a:t>: &gt; 4.7 million hours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on cloud </a:t>
            </a:r>
            <a:r>
              <a:rPr lang="en-GB" sz="1400" dirty="0"/>
              <a:t>delivered to researchers </a:t>
            </a:r>
            <a:endParaRPr lang="en-GB" sz="1400" dirty="0" smtClean="0"/>
          </a:p>
          <a:p>
            <a:pPr marL="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   via </a:t>
            </a:r>
            <a:r>
              <a:rPr lang="en-GB" sz="1400" dirty="0">
                <a:hlinkClick r:id="rId9"/>
              </a:rPr>
              <a:t>@</a:t>
            </a:r>
            <a:r>
              <a:rPr lang="en-GB" sz="1400" dirty="0" err="1">
                <a:hlinkClick r:id="rId9"/>
              </a:rPr>
              <a:t>EGI_eInfra</a:t>
            </a:r>
            <a:r>
              <a:rPr lang="en-GB" sz="1400" dirty="0"/>
              <a:t> Federated </a:t>
            </a:r>
            <a:r>
              <a:rPr lang="en-GB" sz="1400" dirty="0" smtClean="0"/>
              <a:t>Cloud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00064" y="20263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marL="0" lvl="2" algn="r">
              <a:spcBef>
                <a:spcPct val="0"/>
              </a:spcBef>
            </a:pPr>
            <a:r>
              <a:rPr lang="en-GB" sz="2400" b="1" dirty="0" smtClean="0">
                <a:solidFill>
                  <a:schemeClr val="accent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Dissemination &amp; communication</a:t>
            </a:r>
            <a:endParaRPr lang="en-GB" sz="2400" b="1" dirty="0">
              <a:solidFill>
                <a:schemeClr val="accent1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68760"/>
            <a:ext cx="2664296" cy="2705632"/>
          </a:xfrm>
          <a:prstGeom prst="rect">
            <a:avLst/>
          </a:prstGeom>
          <a:ln>
            <a:solidFill>
              <a:srgbClr val="6C9FCA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159" y="4149080"/>
            <a:ext cx="3274321" cy="2142342"/>
          </a:xfrm>
          <a:prstGeom prst="rect">
            <a:avLst/>
          </a:prstGeom>
          <a:ln>
            <a:solidFill>
              <a:srgbClr val="4F85C3"/>
            </a:solidFill>
          </a:ln>
        </p:spPr>
      </p:pic>
    </p:spTree>
    <p:extLst>
      <p:ext uri="{BB962C8B-B14F-4D97-AF65-F5344CB8AC3E}">
        <p14:creationId xmlns:p14="http://schemas.microsoft.com/office/powerpoint/2010/main" val="14332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9"/>
    </mc:Choice>
    <mc:Fallback xmlns="">
      <p:transition spd="slow" advTm="1195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466" y="188640"/>
            <a:ext cx="6912768" cy="850106"/>
          </a:xfrm>
        </p:spPr>
        <p:txBody>
          <a:bodyPr/>
          <a:lstStyle/>
          <a:p>
            <a:r>
              <a:rPr lang="en-GB" dirty="0" smtClean="0"/>
              <a:t>EGI-Engage: Key Exploitable Results</a:t>
            </a:r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5894" y="4775696"/>
            <a:ext cx="8666586" cy="1317600"/>
            <a:chOff x="225894" y="4775696"/>
            <a:chExt cx="8666586" cy="1317600"/>
          </a:xfrm>
        </p:grpSpPr>
        <p:grpSp>
          <p:nvGrpSpPr>
            <p:cNvPr id="25" name="Group 24"/>
            <p:cNvGrpSpPr/>
            <p:nvPr/>
          </p:nvGrpSpPr>
          <p:grpSpPr>
            <a:xfrm>
              <a:off x="225894" y="4775696"/>
              <a:ext cx="1980000" cy="1317600"/>
              <a:chOff x="225894" y="4736499"/>
              <a:chExt cx="1980000" cy="13176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225894" y="4736499"/>
                <a:ext cx="1980000" cy="1317600"/>
              </a:xfrm>
              <a:prstGeom prst="rect">
                <a:avLst/>
              </a:prstGeom>
              <a:noFill/>
              <a:ln w="38100">
                <a:solidFill>
                  <a:srgbClr val="0066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344" y="4930271"/>
                <a:ext cx="978410" cy="975362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912480" y="4775696"/>
              <a:ext cx="1980000" cy="1317600"/>
              <a:chOff x="-3091708" y="196167"/>
              <a:chExt cx="1980000" cy="1317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091708" y="196167"/>
                <a:ext cx="1980000" cy="1317600"/>
              </a:xfrm>
              <a:prstGeom prst="rect">
                <a:avLst/>
              </a:prstGeom>
              <a:noFill/>
              <a:ln w="38100">
                <a:solidFill>
                  <a:srgbClr val="EF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556792" y="358159"/>
                <a:ext cx="893066" cy="978410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2472967" y="4775696"/>
              <a:ext cx="1980000" cy="1317600"/>
              <a:chOff x="2472967" y="4797152"/>
              <a:chExt cx="1980000" cy="13176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2472967" y="4797152"/>
                <a:ext cx="1980000" cy="1317600"/>
              </a:xfrm>
              <a:prstGeom prst="rect">
                <a:avLst/>
              </a:prstGeom>
              <a:noFill/>
              <a:ln w="38100">
                <a:solidFill>
                  <a:srgbClr val="0066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762" y="5003423"/>
                <a:ext cx="890018" cy="90221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4680232" y="4775696"/>
              <a:ext cx="1980000" cy="1317600"/>
              <a:chOff x="4683583" y="4773719"/>
              <a:chExt cx="1980000" cy="13176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4683583" y="4773719"/>
                <a:ext cx="1980000" cy="1317600"/>
              </a:xfrm>
              <a:prstGeom prst="rect">
                <a:avLst/>
              </a:prstGeom>
              <a:noFill/>
              <a:ln w="38100">
                <a:solidFill>
                  <a:srgbClr val="EF8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4378" y="5003423"/>
                <a:ext cx="978410" cy="856490"/>
              </a:xfrm>
              <a:prstGeom prst="rect">
                <a:avLst/>
              </a:prstGeom>
            </p:spPr>
          </p:pic>
        </p:grpSp>
      </p:grpSp>
      <p:sp>
        <p:nvSpPr>
          <p:cNvPr id="111" name="Rectangle 110"/>
          <p:cNvSpPr/>
          <p:nvPr/>
        </p:nvSpPr>
        <p:spPr>
          <a:xfrm>
            <a:off x="6922314" y="1396398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694902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1520" y="3081081"/>
            <a:ext cx="1980000" cy="1317600"/>
          </a:xfrm>
          <a:prstGeom prst="rect">
            <a:avLst/>
          </a:prstGeom>
          <a:solidFill>
            <a:srgbClr val="0066B0"/>
          </a:solidFill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Federated Cloud Computing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68604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71" y="3268311"/>
            <a:ext cx="1011938" cy="969266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69124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17" y="3353365"/>
            <a:ext cx="978410" cy="783338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>
          <a:xfrm>
            <a:off x="24687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75" y="3263739"/>
            <a:ext cx="978410" cy="97841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40078" y="1396398"/>
            <a:ext cx="1994496" cy="1317600"/>
            <a:chOff x="4671047" y="1434585"/>
            <a:chExt cx="1994496" cy="1317600"/>
          </a:xfrm>
        </p:grpSpPr>
        <p:sp>
          <p:nvSpPr>
            <p:cNvPr id="44" name="Rectangle 43"/>
            <p:cNvSpPr/>
            <p:nvPr/>
          </p:nvSpPr>
          <p:spPr>
            <a:xfrm>
              <a:off x="4685543" y="1434585"/>
              <a:ext cx="1980000" cy="1317600"/>
            </a:xfrm>
            <a:prstGeom prst="rect">
              <a:avLst/>
            </a:prstGeom>
            <a:noFill/>
            <a:ln w="38100">
              <a:solidFill>
                <a:srgbClr val="EF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71047" y="2151908"/>
              <a:ext cx="1980000" cy="54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Improved EGI Service portfolio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236" y="1539420"/>
              <a:ext cx="563538" cy="545983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2483768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248376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IMS &amp; Certification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5" y="1564241"/>
            <a:ext cx="570532" cy="46389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0284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policies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00" y="1502568"/>
            <a:ext cx="416184" cy="51185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931902" y="2249399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Check-in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69" y="1529314"/>
            <a:ext cx="564975" cy="5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Cloud Federation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Grid</a:t>
            </a:r>
            <a:r>
              <a:rPr lang="en-GB" dirty="0"/>
              <a:t> of </a:t>
            </a:r>
            <a:r>
              <a:rPr lang="en-GB" dirty="0" smtClean="0"/>
              <a:t>clouds</a:t>
            </a:r>
          </a:p>
          <a:p>
            <a:pPr lvl="1"/>
            <a:r>
              <a:rPr lang="en-GB" dirty="0" smtClean="0"/>
              <a:t>Harmonised </a:t>
            </a:r>
            <a:r>
              <a:rPr lang="en-GB" dirty="0"/>
              <a:t>operational </a:t>
            </a:r>
            <a:r>
              <a:rPr lang="en-GB" dirty="0" smtClean="0"/>
              <a:t>behaviour</a:t>
            </a:r>
          </a:p>
          <a:p>
            <a:pPr lvl="1"/>
            <a:r>
              <a:rPr lang="en-GB" dirty="0" smtClean="0"/>
              <a:t>Open Technology </a:t>
            </a:r>
            <a:r>
              <a:rPr lang="en-GB" dirty="0"/>
              <a:t>stack based </a:t>
            </a:r>
            <a:r>
              <a:rPr lang="en-GB" dirty="0" smtClean="0"/>
              <a:t>on standards</a:t>
            </a:r>
          </a:p>
          <a:p>
            <a:pPr lvl="1"/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calable </a:t>
            </a:r>
            <a:r>
              <a:rPr lang="en-GB" dirty="0"/>
              <a:t>computing platform </a:t>
            </a:r>
            <a:r>
              <a:rPr lang="en-GB" dirty="0" smtClean="0"/>
              <a:t>supporting </a:t>
            </a:r>
            <a:r>
              <a:rPr lang="en-GB" b="1" dirty="0" smtClean="0">
                <a:solidFill>
                  <a:schemeClr val="accent1"/>
                </a:solidFill>
              </a:rPr>
              <a:t>applications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chemeClr val="accent1"/>
                </a:solidFill>
              </a:rPr>
              <a:t>services</a:t>
            </a:r>
            <a:r>
              <a:rPr lang="en-GB" dirty="0"/>
              <a:t> in research and </a:t>
            </a:r>
            <a:r>
              <a:rPr lang="en-GB" dirty="0" smtClean="0"/>
              <a:t>science</a:t>
            </a:r>
            <a:endParaRPr lang="en-GB" dirty="0"/>
          </a:p>
          <a:p>
            <a:endParaRPr lang="en-GB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811856" y="158408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19733" y="3490901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1975520" y="3060011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100515" y="176480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426328" y="4451305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5752" y="488602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>
            <a:stCxn id="4" idx="1"/>
            <a:endCxn id="5" idx="3"/>
          </p:cNvCxnSpPr>
          <p:nvPr/>
        </p:nvCxnSpPr>
        <p:spPr>
          <a:xfrm flipH="1">
            <a:off x="795797" y="2629211"/>
            <a:ext cx="796671" cy="905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  <a:endCxn id="9" idx="3"/>
          </p:cNvCxnSpPr>
          <p:nvPr/>
        </p:nvCxnSpPr>
        <p:spPr>
          <a:xfrm flipH="1">
            <a:off x="1295636" y="2629211"/>
            <a:ext cx="296832" cy="2308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370901" y="3518437"/>
            <a:ext cx="608863" cy="358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>
            <a:off x="2371779" y="2107207"/>
            <a:ext cx="732310" cy="43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  <a:endCxn id="8" idx="3"/>
          </p:cNvCxnSpPr>
          <p:nvPr/>
        </p:nvCxnSpPr>
        <p:spPr>
          <a:xfrm>
            <a:off x="2659596" y="3975887"/>
            <a:ext cx="666832" cy="54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  <a:endCxn id="8" idx="3"/>
          </p:cNvCxnSpPr>
          <p:nvPr/>
        </p:nvCxnSpPr>
        <p:spPr>
          <a:xfrm flipH="1">
            <a:off x="3326428" y="2536070"/>
            <a:ext cx="350151" cy="198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8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27"/>
    </mc:Choice>
    <mc:Fallback xmlns="">
      <p:transition spd="slow" advClick="0" advTm="232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 Federated IaaS Cloud for research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Enables application portability across resource providers</a:t>
            </a:r>
          </a:p>
          <a:p>
            <a:pPr lvl="1"/>
            <a:r>
              <a:rPr lang="en-GB" sz="2000" dirty="0" smtClean="0"/>
              <a:t>Single-Sign On via Check-in</a:t>
            </a:r>
          </a:p>
          <a:p>
            <a:pPr lvl="1"/>
            <a:r>
              <a:rPr lang="en-GB" sz="2000" dirty="0" smtClean="0"/>
              <a:t>Unified interfaces</a:t>
            </a:r>
          </a:p>
          <a:p>
            <a:pPr lvl="1"/>
            <a:r>
              <a:rPr lang="en-GB" sz="2000" dirty="0"/>
              <a:t>Discovery of </a:t>
            </a:r>
            <a:r>
              <a:rPr lang="en-GB" sz="2000" dirty="0" smtClean="0"/>
              <a:t>resources</a:t>
            </a:r>
          </a:p>
          <a:p>
            <a:pPr lvl="1"/>
            <a:r>
              <a:rPr lang="en-GB" sz="2000" dirty="0" smtClean="0"/>
              <a:t>Appliance library and secure distribution</a:t>
            </a:r>
          </a:p>
          <a:p>
            <a:pPr lvl="1"/>
            <a:r>
              <a:rPr lang="en-GB" sz="2000" dirty="0" smtClean="0"/>
              <a:t>User-friendly GUI</a:t>
            </a:r>
          </a:p>
          <a:p>
            <a:r>
              <a:rPr lang="en-GB" sz="2400" dirty="0" smtClean="0"/>
              <a:t>on a reliable infrastructure</a:t>
            </a:r>
          </a:p>
          <a:p>
            <a:pPr lvl="1"/>
            <a:r>
              <a:rPr lang="en-GB" sz="2000" dirty="0" smtClean="0"/>
              <a:t>operational and security processes </a:t>
            </a:r>
          </a:p>
          <a:p>
            <a:pPr lvl="1"/>
            <a:r>
              <a:rPr lang="en-GB" sz="2000" dirty="0" smtClean="0"/>
              <a:t>A/R Monitoring </a:t>
            </a:r>
          </a:p>
          <a:p>
            <a:pPr lvl="1"/>
            <a:r>
              <a:rPr lang="en-GB" sz="2000" dirty="0" smtClean="0"/>
              <a:t>accounting</a:t>
            </a:r>
          </a:p>
          <a:p>
            <a:pPr lvl="1"/>
            <a:r>
              <a:rPr lang="en-GB" sz="2000" dirty="0" smtClean="0"/>
              <a:t>technology agnostic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7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"/>
    </mc:Choice>
    <mc:Fallback xmlns="">
      <p:transition spd="slow" advTm="9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IaaS Federation Architecture</a:t>
            </a:r>
            <a:endParaRPr lang="en-GB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737412" y="1670359"/>
            <a:ext cx="7885201" cy="4126559"/>
            <a:chOff x="494220" y="2127085"/>
            <a:chExt cx="7885201" cy="4126559"/>
          </a:xfrm>
        </p:grpSpPr>
        <p:sp>
          <p:nvSpPr>
            <p:cNvPr id="133" name="Rectangle 132"/>
            <p:cNvSpPr/>
            <p:nvPr/>
          </p:nvSpPr>
          <p:spPr>
            <a:xfrm>
              <a:off x="1740370" y="5666119"/>
              <a:ext cx="6639051" cy="5875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EGI Federation services: </a:t>
              </a:r>
            </a:p>
            <a:p>
              <a:pPr algn="ctr"/>
              <a:r>
                <a:rPr lang="en-US" sz="1400" dirty="0" smtClean="0"/>
                <a:t>Accounting, Monitoring, Conf. Database, Information Discovery, </a:t>
              </a:r>
              <a:r>
                <a:rPr lang="en-US" sz="1400" dirty="0" err="1" smtClean="0"/>
                <a:t>AppDB</a:t>
              </a:r>
              <a:r>
                <a:rPr lang="en-US" sz="1400" dirty="0" smtClean="0"/>
                <a:t> Marketplace</a:t>
              </a:r>
              <a:endParaRPr lang="en-US" sz="14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94220" y="2127085"/>
              <a:ext cx="976747" cy="41265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EGI </a:t>
              </a:r>
            </a:p>
            <a:p>
              <a:pPr algn="ctr"/>
              <a:r>
                <a:rPr lang="en-US" sz="1400" dirty="0" smtClean="0"/>
                <a:t>Check-in</a:t>
              </a:r>
              <a:endParaRPr lang="en-US" sz="14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1787357" y="4106785"/>
              <a:ext cx="4119128" cy="1151093"/>
              <a:chOff x="1699783" y="4116933"/>
              <a:chExt cx="4119128" cy="1151093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1699783" y="4116933"/>
                <a:ext cx="4119128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400" dirty="0"/>
              </a:p>
            </p:txBody>
          </p:sp>
          <p:grpSp>
            <p:nvGrpSpPr>
              <p:cNvPr id="159" name="Group 158"/>
              <p:cNvGrpSpPr/>
              <p:nvPr/>
            </p:nvGrpSpPr>
            <p:grpSpPr>
              <a:xfrm>
                <a:off x="1905437" y="4290697"/>
                <a:ext cx="3707820" cy="803564"/>
                <a:chOff x="1371599" y="4430900"/>
                <a:chExt cx="3707820" cy="803564"/>
              </a:xfrm>
            </p:grpSpPr>
            <p:grpSp>
              <p:nvGrpSpPr>
                <p:cNvPr id="160" name="Group 159"/>
                <p:cNvGrpSpPr/>
                <p:nvPr/>
              </p:nvGrpSpPr>
              <p:grpSpPr>
                <a:xfrm>
                  <a:off x="1371599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Cloud Management Framework</a:t>
                    </a:r>
                    <a:endParaRPr lang="en-US" sz="1400" dirty="0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IaaS API</a:t>
                    </a:r>
                    <a:endParaRPr lang="en-US" sz="1400" dirty="0"/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3380506" y="4430900"/>
                  <a:ext cx="1698913" cy="803564"/>
                  <a:chOff x="2673927" y="2507672"/>
                  <a:chExt cx="2396837" cy="803564"/>
                </a:xfrm>
              </p:grpSpPr>
              <p:sp>
                <p:nvSpPr>
                  <p:cNvPr id="162" name="Rectangle 161"/>
                  <p:cNvSpPr/>
                  <p:nvPr/>
                </p:nvSpPr>
                <p:spPr>
                  <a:xfrm>
                    <a:off x="2673927" y="2757055"/>
                    <a:ext cx="2396837" cy="55418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Cloud Management Framework</a:t>
                    </a:r>
                    <a:endParaRPr lang="en-US" sz="1400" dirty="0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2673927" y="2507672"/>
                    <a:ext cx="2396837" cy="249382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/>
                      <a:t>IaaS API</a:t>
                    </a:r>
                    <a:endParaRPr lang="en-US" sz="1400" dirty="0"/>
                  </a:p>
                </p:txBody>
              </p:sp>
            </p:grpSp>
          </p:grpSp>
        </p:grpSp>
        <p:grpSp>
          <p:nvGrpSpPr>
            <p:cNvPr id="136" name="Group 135"/>
            <p:cNvGrpSpPr/>
            <p:nvPr/>
          </p:nvGrpSpPr>
          <p:grpSpPr>
            <a:xfrm>
              <a:off x="6222875" y="4106785"/>
              <a:ext cx="2156546" cy="1151093"/>
              <a:chOff x="6128905" y="4089983"/>
              <a:chExt cx="2156546" cy="1151093"/>
            </a:xfrm>
          </p:grpSpPr>
          <p:sp>
            <p:nvSpPr>
              <p:cNvPr id="154" name="Rounded Rectangle 153"/>
              <p:cNvSpPr/>
              <p:nvPr/>
            </p:nvSpPr>
            <p:spPr>
              <a:xfrm>
                <a:off x="6128905" y="4089983"/>
                <a:ext cx="2156546" cy="115109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r"/>
                <a:endParaRPr lang="en-US" sz="1400" dirty="0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6357722" y="4263747"/>
                <a:ext cx="1698913" cy="803564"/>
                <a:chOff x="2673927" y="2507672"/>
                <a:chExt cx="2396837" cy="803564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2673927" y="2757055"/>
                  <a:ext cx="2396837" cy="55418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Cloud Management Framework</a:t>
                  </a:r>
                  <a:endParaRPr lang="en-US" sz="1400" dirty="0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2673927" y="2507672"/>
                  <a:ext cx="2396837" cy="24938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IaaS API</a:t>
                  </a:r>
                  <a:endParaRPr lang="en-US" sz="1400" dirty="0"/>
                </a:p>
              </p:txBody>
            </p:sp>
          </p:grpSp>
        </p:grpSp>
        <p:cxnSp>
          <p:nvCxnSpPr>
            <p:cNvPr id="137" name="Straight Arrow Connector 136"/>
            <p:cNvCxnSpPr>
              <a:stCxn id="162" idx="2"/>
            </p:cNvCxnSpPr>
            <p:nvPr/>
          </p:nvCxnSpPr>
          <p:spPr>
            <a:xfrm>
              <a:off x="3846921" y="5257878"/>
              <a:ext cx="0" cy="4082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7301148" y="5257878"/>
              <a:ext cx="0" cy="380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1462766" y="2423850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62" idx="1"/>
            </p:cNvCxnSpPr>
            <p:nvPr/>
          </p:nvCxnSpPr>
          <p:spPr>
            <a:xfrm flipH="1">
              <a:off x="1470966" y="4682332"/>
              <a:ext cx="316391" cy="106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H="1">
              <a:off x="1470968" y="5959882"/>
              <a:ext cx="26940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2847651" y="2717250"/>
              <a:ext cx="1" cy="3944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7301148" y="3698546"/>
              <a:ext cx="0" cy="40823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/>
            <p:cNvSpPr/>
            <p:nvPr/>
          </p:nvSpPr>
          <p:spPr>
            <a:xfrm>
              <a:off x="1740371" y="3111745"/>
              <a:ext cx="6639050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IaaS Federated Access Tools</a:t>
              </a:r>
              <a:endParaRPr lang="en-US" sz="14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224336" y="2130450"/>
              <a:ext cx="4155085" cy="58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Community Platforms</a:t>
              </a:r>
              <a:endParaRPr lang="en-US" sz="1400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1740370" y="2130450"/>
              <a:ext cx="2214563" cy="586800"/>
              <a:chOff x="1740370" y="1872635"/>
              <a:chExt cx="2214563" cy="5868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740370" y="1872635"/>
                <a:ext cx="2214563" cy="586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1993371" y="1950035"/>
                <a:ext cx="1708561" cy="432000"/>
                <a:chOff x="2339532" y="644470"/>
                <a:chExt cx="1708561" cy="432000"/>
              </a:xfrm>
            </p:grpSpPr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9532" y="644470"/>
                  <a:ext cx="455950" cy="432000"/>
                </a:xfrm>
                <a:prstGeom prst="rect">
                  <a:avLst/>
                </a:prstGeom>
              </p:spPr>
            </p:pic>
            <p:sp>
              <p:nvSpPr>
                <p:cNvPr id="153" name="TextBox 152"/>
                <p:cNvSpPr txBox="1"/>
                <p:nvPr/>
              </p:nvSpPr>
              <p:spPr>
                <a:xfrm>
                  <a:off x="2782105" y="706582"/>
                  <a:ext cx="12659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/>
                    <a:t>AppDB</a:t>
                  </a:r>
                  <a:r>
                    <a:rPr lang="en-US" sz="1400" dirty="0" smtClean="0"/>
                    <a:t> </a:t>
                  </a:r>
                  <a:r>
                    <a:rPr lang="en-US" sz="1400" dirty="0" err="1" smtClean="0"/>
                    <a:t>VMOps</a:t>
                  </a:r>
                  <a:endParaRPr lang="en-US" sz="1400" dirty="0"/>
                </a:p>
              </p:txBody>
            </p:sp>
          </p:grpSp>
        </p:grpSp>
        <p:cxnSp>
          <p:nvCxnSpPr>
            <p:cNvPr id="147" name="Straight Arrow Connector 146"/>
            <p:cNvCxnSpPr/>
            <p:nvPr/>
          </p:nvCxnSpPr>
          <p:spPr>
            <a:xfrm flipV="1">
              <a:off x="6301878" y="2717250"/>
              <a:ext cx="1" cy="4219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1462766" y="3418304"/>
              <a:ext cx="2776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62" idx="0"/>
            </p:cNvCxnSpPr>
            <p:nvPr/>
          </p:nvCxnSpPr>
          <p:spPr>
            <a:xfrm flipV="1">
              <a:off x="3846921" y="3726035"/>
              <a:ext cx="0" cy="38075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1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"/>
    </mc:Choice>
    <mc:Fallback xmlns="">
      <p:transition spd="slow" advTm="9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 Cloud Marketplace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208" y="1813810"/>
            <a:ext cx="4788266" cy="310040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136" y="1801825"/>
            <a:ext cx="4090453" cy="3888432"/>
          </a:xfrm>
        </p:spPr>
        <p:txBody>
          <a:bodyPr anchor="ctr"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Open Library of </a:t>
            </a:r>
            <a:r>
              <a:rPr lang="en-US" sz="2400" dirty="0" smtClean="0"/>
              <a:t>Appliances </a:t>
            </a:r>
            <a:endParaRPr lang="en-US" sz="2400" dirty="0"/>
          </a:p>
          <a:p>
            <a:pPr lvl="1">
              <a:buFont typeface="Arial" charset="0"/>
              <a:buChar char="•"/>
            </a:pPr>
            <a:r>
              <a:rPr lang="en-US" sz="2000" dirty="0"/>
              <a:t>Use on clouds or on personal laptop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Re-use, share, associate contextualization</a:t>
            </a:r>
          </a:p>
          <a:p>
            <a:pPr lvl="1">
              <a:buFont typeface="Arial" charset="0"/>
              <a:buChar char="•"/>
            </a:pPr>
            <a:r>
              <a:rPr lang="en-US" sz="2000" dirty="0"/>
              <a:t>Automatic distribution to cloud providers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EGI endorsed VM </a:t>
            </a:r>
            <a:r>
              <a:rPr lang="en-US" sz="2400" dirty="0" smtClean="0"/>
              <a:t>images</a:t>
            </a:r>
          </a:p>
          <a:p>
            <a:pPr marL="685800" lvl="1">
              <a:buFont typeface="Arial" charset="0"/>
              <a:buChar char="•"/>
            </a:pPr>
            <a:r>
              <a:rPr lang="en-US" sz="2000" dirty="0" smtClean="0"/>
              <a:t>securely </a:t>
            </a:r>
            <a:r>
              <a:rPr lang="en-US" sz="2000" dirty="0"/>
              <a:t>configured and tested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91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60"/>
    </mc:Choice>
    <mc:Fallback xmlns="">
      <p:transition spd="slow" advTm="895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AppDB</a:t>
            </a:r>
            <a:r>
              <a:rPr lang="en-GB" dirty="0" smtClean="0"/>
              <a:t> </a:t>
            </a:r>
            <a:r>
              <a:rPr lang="en-GB" dirty="0" err="1" smtClean="0"/>
              <a:t>VMOps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3761" y="1986357"/>
            <a:ext cx="4090453" cy="3888432"/>
          </a:xfrm>
        </p:spPr>
        <p:txBody>
          <a:bodyPr anchor="ctr">
            <a:normAutofit/>
          </a:bodyPr>
          <a:lstStyle/>
          <a:p>
            <a:r>
              <a:rPr lang="en-US" sz="2400" kern="0" dirty="0" smtClean="0"/>
              <a:t>Unified management of VM on the federation</a:t>
            </a:r>
          </a:p>
          <a:p>
            <a:pPr lvl="1"/>
            <a:r>
              <a:rPr lang="en-US" sz="2000" kern="0" dirty="0" smtClean="0"/>
              <a:t>Single dashboard for all providers</a:t>
            </a:r>
            <a:endParaRPr lang="en-US" sz="2000" kern="0" dirty="0"/>
          </a:p>
          <a:p>
            <a:r>
              <a:rPr lang="en-US" sz="2400" kern="0" dirty="0"/>
              <a:t>Complete EGI Check-in integration</a:t>
            </a:r>
          </a:p>
          <a:p>
            <a:r>
              <a:rPr lang="en-US" sz="2400" kern="0" dirty="0"/>
              <a:t>Personalized - wizard-like- management of </a:t>
            </a:r>
            <a:r>
              <a:rPr lang="en-US" sz="2400" kern="0" dirty="0" smtClean="0"/>
              <a:t>VMs</a:t>
            </a:r>
          </a:p>
          <a:p>
            <a:endParaRPr 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214" y="2195839"/>
            <a:ext cx="4788266" cy="31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17"/>
    </mc:Choice>
    <mc:Fallback xmlns="">
      <p:transition spd="slow" advTm="7481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infrastructure</a:t>
            </a:r>
            <a:endParaRPr lang="en-GB" dirty="0"/>
          </a:p>
        </p:txBody>
      </p:sp>
      <p:pic>
        <p:nvPicPr>
          <p:cNvPr id="7" name="Picture 6" descr="cloud-provider-GRNET.gif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072" b="-22072"/>
          <a:stretch/>
        </p:blipFill>
        <p:spPr>
          <a:xfrm>
            <a:off x="1999147" y="1950180"/>
            <a:ext cx="810000" cy="540000"/>
          </a:xfrm>
          <a:prstGeom prst="rect">
            <a:avLst/>
          </a:prstGeom>
        </p:spPr>
      </p:pic>
      <p:pic>
        <p:nvPicPr>
          <p:cNvPr id="18" name="Picture 17" descr="cloud-provider-IPHC-147x100.png"/>
          <p:cNvPicPr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0" r="-1020"/>
          <a:stretch/>
        </p:blipFill>
        <p:spPr>
          <a:xfrm>
            <a:off x="4830385" y="5172980"/>
            <a:ext cx="810000" cy="540000"/>
          </a:xfrm>
          <a:prstGeom prst="rect">
            <a:avLst/>
          </a:prstGeom>
        </p:spPr>
      </p:pic>
      <p:pic>
        <p:nvPicPr>
          <p:cNvPr id="23" name="Picture 22" descr="cloud-provider-IFCA.jpg"/>
          <p:cNvPicPr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585" b="-29585"/>
          <a:stretch/>
        </p:blipFill>
        <p:spPr>
          <a:xfrm>
            <a:off x="3414386" y="3097247"/>
            <a:ext cx="810000" cy="540000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00" r="-10000"/>
          <a:stretch/>
        </p:blipFill>
        <p:spPr>
          <a:xfrm>
            <a:off x="6260322" y="5219972"/>
            <a:ext cx="810000" cy="540000"/>
          </a:xfrm>
          <a:prstGeom prst="rect">
            <a:avLst/>
          </a:prstGeom>
        </p:spPr>
      </p:pic>
      <p:pic>
        <p:nvPicPr>
          <p:cNvPr id="29" name="Picture 28" descr="cloud-provider-IISAS-700x134.gif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131" b="-124131"/>
          <a:stretch/>
        </p:blipFill>
        <p:spPr>
          <a:xfrm>
            <a:off x="3393948" y="2405901"/>
            <a:ext cx="810000" cy="540000"/>
          </a:xfrm>
          <a:prstGeom prst="rect">
            <a:avLst/>
          </a:prstGeom>
        </p:spPr>
      </p:pic>
      <p:pic>
        <p:nvPicPr>
          <p:cNvPr id="9" name="Picture 8" descr="cloud-provider-ULAKBIM-157x100.jpg"/>
          <p:cNvPicPr>
            <a:picLocks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34" b="-2334"/>
          <a:stretch/>
        </p:blipFill>
        <p:spPr>
          <a:xfrm>
            <a:off x="575286" y="5489972"/>
            <a:ext cx="810000" cy="540000"/>
          </a:xfrm>
          <a:prstGeom prst="rect">
            <a:avLst/>
          </a:prstGeom>
        </p:spPr>
      </p:pic>
      <p:pic>
        <p:nvPicPr>
          <p:cNvPr id="17" name="Picture 16" descr="cloud-provider-UKIM-85x100.png"/>
          <p:cNvPicPr>
            <a:picLocks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35" r="-38235"/>
          <a:stretch/>
        </p:blipFill>
        <p:spPr>
          <a:xfrm>
            <a:off x="1999147" y="3602510"/>
            <a:ext cx="810000" cy="540000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25" b="-31125"/>
          <a:stretch/>
        </p:blipFill>
        <p:spPr>
          <a:xfrm>
            <a:off x="1999147" y="4428675"/>
            <a:ext cx="810000" cy="540000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33" b="-19033"/>
          <a:stretch/>
        </p:blipFill>
        <p:spPr>
          <a:xfrm>
            <a:off x="1996545" y="5254839"/>
            <a:ext cx="810000" cy="540000"/>
          </a:xfrm>
          <a:prstGeom prst="rect">
            <a:avLst/>
          </a:prstGeom>
        </p:spPr>
      </p:pic>
      <p:pic>
        <p:nvPicPr>
          <p:cNvPr id="30" name="Picture 29" descr="cloud-provider-I3M-UPV.jpg"/>
          <p:cNvPicPr>
            <a:picLocks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96" b="-24796"/>
          <a:stretch/>
        </p:blipFill>
        <p:spPr>
          <a:xfrm>
            <a:off x="7681580" y="5196264"/>
            <a:ext cx="810000" cy="5400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46" y="1457989"/>
            <a:ext cx="810000" cy="540000"/>
          </a:xfrm>
          <a:prstGeom prst="rect">
            <a:avLst/>
          </a:prstGeom>
        </p:spPr>
      </p:pic>
      <p:pic>
        <p:nvPicPr>
          <p:cNvPr id="19" name="Picture 18" descr="cloud-provider-INFN-Catania-177x120.jpg"/>
          <p:cNvPicPr>
            <a:picLocks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8" r="-848"/>
          <a:stretch/>
        </p:blipFill>
        <p:spPr>
          <a:xfrm>
            <a:off x="604346" y="2264386"/>
            <a:ext cx="810000" cy="54000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206" b="-25206"/>
          <a:stretch/>
        </p:blipFill>
        <p:spPr>
          <a:xfrm>
            <a:off x="604346" y="3070783"/>
            <a:ext cx="810000" cy="540000"/>
          </a:xfrm>
          <a:prstGeom prst="rect">
            <a:avLst/>
          </a:prstGeom>
        </p:spPr>
      </p:pic>
      <p:pic>
        <p:nvPicPr>
          <p:cNvPr id="27" name="Picture 26" descr="cloud-provider-GWDG.png"/>
          <p:cNvPicPr>
            <a:picLocks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691" b="-62691"/>
          <a:stretch/>
        </p:blipFill>
        <p:spPr>
          <a:xfrm>
            <a:off x="604346" y="3877180"/>
            <a:ext cx="810000" cy="540000"/>
          </a:xfrm>
          <a:prstGeom prst="rect">
            <a:avLst/>
          </a:prstGeom>
        </p:spPr>
      </p:pic>
      <p:pic>
        <p:nvPicPr>
          <p:cNvPr id="31" name="Picture 30" descr="cloud-provider-INFN-Padova-177x120.jpg"/>
          <p:cNvPicPr>
            <a:picLocks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8" r="-848"/>
          <a:stretch/>
        </p:blipFill>
        <p:spPr>
          <a:xfrm>
            <a:off x="604346" y="4683577"/>
            <a:ext cx="810000" cy="540000"/>
          </a:xfrm>
          <a:prstGeom prst="rect">
            <a:avLst/>
          </a:prstGeom>
        </p:spPr>
      </p:pic>
      <p:pic>
        <p:nvPicPr>
          <p:cNvPr id="8" name="Picture 7" descr="cloud-provider-LIP-151x100.gif"/>
          <p:cNvPicPr>
            <a:picLocks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 b="-333"/>
          <a:stretch/>
        </p:blipFill>
        <p:spPr>
          <a:xfrm>
            <a:off x="3414386" y="1487175"/>
            <a:ext cx="810000" cy="5400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314" r="-11314"/>
          <a:stretch/>
        </p:blipFill>
        <p:spPr>
          <a:xfrm>
            <a:off x="1999147" y="2776345"/>
            <a:ext cx="810000" cy="540000"/>
          </a:xfrm>
          <a:prstGeom prst="rect">
            <a:avLst/>
          </a:prstGeom>
        </p:spPr>
      </p:pic>
      <p:pic>
        <p:nvPicPr>
          <p:cNvPr id="24" name="Picture 23" descr="cloud-provider-FZ-Julich.png"/>
          <p:cNvPicPr>
            <a:picLocks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96" b="-43796"/>
          <a:stretch/>
        </p:blipFill>
        <p:spPr>
          <a:xfrm>
            <a:off x="3414386" y="3902283"/>
            <a:ext cx="810000" cy="540000"/>
          </a:xfrm>
          <a:prstGeom prst="rect">
            <a:avLst/>
          </a:prstGeom>
        </p:spPr>
      </p:pic>
      <p:pic>
        <p:nvPicPr>
          <p:cNvPr id="25" name="Picture 24" descr="cloud-provider-Fraunhofer-SCAI.jpg"/>
          <p:cNvPicPr>
            <a:picLocks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9" b="-439"/>
          <a:stretch/>
        </p:blipFill>
        <p:spPr>
          <a:xfrm>
            <a:off x="3414386" y="4707319"/>
            <a:ext cx="810000" cy="5400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00" b="-50000"/>
          <a:stretch/>
        </p:blipFill>
        <p:spPr>
          <a:xfrm>
            <a:off x="3417804" y="5512355"/>
            <a:ext cx="810000" cy="5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924" y="1327730"/>
            <a:ext cx="4349556" cy="3593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6296" y="1327730"/>
            <a:ext cx="1656184" cy="936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20 </a:t>
            </a:r>
            <a:r>
              <a:rPr lang="en-GB" sz="1400" smtClean="0"/>
              <a:t>resource </a:t>
            </a:r>
            <a:r>
              <a:rPr lang="en-GB" sz="1400" smtClean="0"/>
              <a:t>centres</a:t>
            </a: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4 </a:t>
            </a:r>
            <a:r>
              <a:rPr lang="en-GB" sz="1400" dirty="0" err="1" smtClean="0"/>
              <a:t>OpenNebula</a:t>
            </a:r>
            <a:endParaRPr lang="en-GB" sz="1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15 OpenStack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400" dirty="0" smtClean="0"/>
              <a:t>1 </a:t>
            </a:r>
            <a:r>
              <a:rPr lang="en-GB" sz="1400" dirty="0" err="1" smtClean="0"/>
              <a:t>Synnefo</a:t>
            </a:r>
            <a:endParaRPr lang="en-GB" sz="1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Federated Cloud Computing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937724" y="4399892"/>
            <a:ext cx="2954755" cy="6148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 smtClean="0"/>
              <a:t>11 VO SLAs</a:t>
            </a:r>
          </a:p>
          <a:p>
            <a:r>
              <a:rPr lang="en-GB" sz="1400" dirty="0" smtClean="0"/>
              <a:t>1 Incubator VO: +12K VMs, +5M </a:t>
            </a:r>
            <a:r>
              <a:rPr lang="en-GB" sz="1400" dirty="0" err="1" smtClean="0"/>
              <a:t>CPUh</a:t>
            </a:r>
            <a:r>
              <a:rPr lang="en-GB" sz="1400" dirty="0" smtClean="0"/>
              <a:t> 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7282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16"/>
    </mc:Choice>
    <mc:Fallback xmlns="">
      <p:transition spd="slow" advTm="2611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Innovation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494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3728</TotalTime>
  <Words>886</Words>
  <Application>Microsoft Macintosh PowerPoint</Application>
  <PresentationFormat>On-screen Show (4:3)</PresentationFormat>
  <Paragraphs>195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Segoe UI</vt:lpstr>
      <vt:lpstr>Verdana</vt:lpstr>
      <vt:lpstr>Arial</vt:lpstr>
      <vt:lpstr>EGI Engage powerpoint presentation v3.2</vt:lpstr>
      <vt:lpstr>EGI Powerpoint Presentation (body)</vt:lpstr>
      <vt:lpstr>EGI Powerpoint Presentation (closing)</vt:lpstr>
      <vt:lpstr>Federated Cloud Computing</vt:lpstr>
      <vt:lpstr>EGI-Engage: Key Exploitable Results</vt:lpstr>
      <vt:lpstr>EGI Cloud Federation</vt:lpstr>
      <vt:lpstr>A Federated IaaS Cloud for research </vt:lpstr>
      <vt:lpstr>IaaS Federation Architecture</vt:lpstr>
      <vt:lpstr>AppDB Cloud Marketplace</vt:lpstr>
      <vt:lpstr>AppDB VMOps</vt:lpstr>
      <vt:lpstr>The infrastructure</vt:lpstr>
      <vt:lpstr>Innovation</vt:lpstr>
      <vt:lpstr>Improvements and Benefits</vt:lpstr>
      <vt:lpstr>Relevance of the key result</vt:lpstr>
      <vt:lpstr>Exploitation</vt:lpstr>
      <vt:lpstr>Who can exploit the result? For what?</vt:lpstr>
      <vt:lpstr>Exploitation cases</vt:lpstr>
      <vt:lpstr>Exploitation cases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Enol Fernández</cp:lastModifiedBy>
  <cp:revision>153</cp:revision>
  <dcterms:created xsi:type="dcterms:W3CDTF">2016-02-16T14:19:42Z</dcterms:created>
  <dcterms:modified xsi:type="dcterms:W3CDTF">2017-10-11T08:25:25Z</dcterms:modified>
</cp:coreProperties>
</file>