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48" r:id="rId2"/>
    <p:sldMasterId id="2147483685" r:id="rId3"/>
  </p:sldMasterIdLst>
  <p:notesMasterIdLst>
    <p:notesMasterId r:id="rId49"/>
  </p:notesMasterIdLst>
  <p:handoutMasterIdLst>
    <p:handoutMasterId r:id="rId50"/>
  </p:handoutMasterIdLst>
  <p:sldIdLst>
    <p:sldId id="280" r:id="rId4"/>
    <p:sldId id="291" r:id="rId5"/>
    <p:sldId id="298" r:id="rId6"/>
    <p:sldId id="293" r:id="rId7"/>
    <p:sldId id="292" r:id="rId8"/>
    <p:sldId id="299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2" r:id="rId20"/>
    <p:sldId id="348" r:id="rId21"/>
    <p:sldId id="324" r:id="rId22"/>
    <p:sldId id="325" r:id="rId23"/>
    <p:sldId id="363" r:id="rId24"/>
    <p:sldId id="341" r:id="rId25"/>
    <p:sldId id="342" r:id="rId26"/>
    <p:sldId id="343" r:id="rId27"/>
    <p:sldId id="362" r:id="rId28"/>
    <p:sldId id="349" r:id="rId29"/>
    <p:sldId id="350" r:id="rId30"/>
    <p:sldId id="351" r:id="rId31"/>
    <p:sldId id="352" r:id="rId32"/>
    <p:sldId id="353" r:id="rId33"/>
    <p:sldId id="338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00" r:id="rId43"/>
    <p:sldId id="306" r:id="rId44"/>
    <p:sldId id="309" r:id="rId45"/>
    <p:sldId id="335" r:id="rId46"/>
    <p:sldId id="310" r:id="rId47"/>
    <p:sldId id="284" r:id="rId4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266D91-0535-EA48-A8C6-C076554800FC}">
          <p14:sldIdLst>
            <p14:sldId id="280"/>
          </p14:sldIdLst>
        </p14:section>
        <p14:section name="Outline" id="{C4F791CD-6DF6-5944-A62C-E0B733AA566F}">
          <p14:sldIdLst>
            <p14:sldId id="291"/>
          </p14:sldIdLst>
        </p14:section>
        <p14:section name="WP Overview" id="{C23872B5-543F-E84F-ADF0-679EA60AC528}">
          <p14:sldIdLst>
            <p14:sldId id="298"/>
            <p14:sldId id="293"/>
            <p14:sldId id="292"/>
          </p14:sldIdLst>
        </p14:section>
        <p14:section name="Actiities and Achievements" id="{190E6E2D-E55C-D84B-AF8E-3E0D254F7DD8}">
          <p14:sldIdLst>
            <p14:sldId id="299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2"/>
            <p14:sldId id="348"/>
            <p14:sldId id="324"/>
            <p14:sldId id="325"/>
            <p14:sldId id="363"/>
            <p14:sldId id="341"/>
            <p14:sldId id="342"/>
            <p14:sldId id="343"/>
            <p14:sldId id="362"/>
            <p14:sldId id="349"/>
            <p14:sldId id="350"/>
            <p14:sldId id="351"/>
            <p14:sldId id="352"/>
            <p14:sldId id="353"/>
            <p14:sldId id="338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</p14:sldIdLst>
        </p14:section>
        <p14:section name="Use of Resources and Issues" id="{7EA3962A-78DF-7D45-8881-970387419203}">
          <p14:sldIdLst>
            <p14:sldId id="300"/>
            <p14:sldId id="306"/>
          </p14:sldIdLst>
        </p14:section>
        <p14:section name="Summary" id="{2C9C992D-DEB3-8D47-B277-C554A479B1D2}">
          <p14:sldIdLst>
            <p14:sldId id="309"/>
            <p14:sldId id="335"/>
            <p14:sldId id="310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B0"/>
    <a:srgbClr val="4F85C3"/>
    <a:srgbClr val="6C9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1" autoAdjust="0"/>
    <p:restoredTop sz="86939" autoAdjust="0"/>
  </p:normalViewPr>
  <p:slideViewPr>
    <p:cSldViewPr showGuides="1">
      <p:cViewPr>
        <p:scale>
          <a:sx n="97" d="100"/>
          <a:sy n="97" d="100"/>
        </p:scale>
        <p:origin x="80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00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celine\Google%20Drive\EGI-InSPIRE-1-05-2010\04-Project%20Activity%20(inc.%20review)\Year%204-EC%20review\Committed_PM_for_EGI_Projec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626782928983519"/>
          <c:y val="0.0699503096093571"/>
          <c:w val="0.913518501118148"/>
          <c:h val="0.895826771653543"/>
        </c:manualLayout>
      </c:layout>
      <c:pie3DChart>
        <c:varyColors val="1"/>
        <c:ser>
          <c:idx val="0"/>
          <c:order val="0"/>
          <c:tx>
            <c:strRef>
              <c:f>'PIE chart'!$B$1</c:f>
              <c:strCache>
                <c:ptCount val="1"/>
                <c:pt idx="0">
                  <c:v>Committed PMs</c:v>
                </c:pt>
              </c:strCache>
            </c:strRef>
          </c:tx>
          <c:dPt>
            <c:idx val="0"/>
            <c:bubble3D val="0"/>
          </c:dPt>
          <c:dPt>
            <c:idx val="2"/>
            <c:bubble3D val="0"/>
          </c:dPt>
          <c:dPt>
            <c:idx val="4"/>
            <c:bubble3D val="0"/>
            <c:explosion val="40"/>
            <c:spPr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7"/>
            <c:bubble3D val="0"/>
          </c:dPt>
          <c:dLbls>
            <c:dLbl>
              <c:idx val="0"/>
              <c:layout>
                <c:manualLayout>
                  <c:x val="0.00100332458442695"/>
                  <c:y val="-0.0393027513105545"/>
                </c:manualLayout>
              </c:layout>
              <c:spPr/>
              <c:txPr>
                <a:bodyPr/>
                <a:lstStyle/>
                <a:p>
                  <a:pPr>
                    <a:defRPr sz="1400" b="1" i="0" baseline="0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320094687522356"/>
                  <c:y val="-0.0312053931213743"/>
                </c:manualLayout>
              </c:layout>
              <c:spPr/>
              <c:txPr>
                <a:bodyPr/>
                <a:lstStyle/>
                <a:p>
                  <a:pPr>
                    <a:defRPr sz="1400" b="1" i="0" baseline="0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0637217847769029"/>
                  <c:y val="-0.0695557889143956"/>
                </c:manualLayout>
              </c:layout>
              <c:spPr/>
              <c:txPr>
                <a:bodyPr/>
                <a:lstStyle/>
                <a:p>
                  <a:pPr>
                    <a:defRPr sz="1400" b="1" i="0" baseline="0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463840769903762"/>
                  <c:y val="-0.041539866883882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234222502937548"/>
                  <c:y val="-0.0998493440111522"/>
                </c:manualLayout>
              </c:layout>
              <c:spPr/>
              <c:txPr>
                <a:bodyPr/>
                <a:lstStyle/>
                <a:p>
                  <a:pPr>
                    <a:defRPr sz="1400" b="1" i="0" baseline="0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352503786489054"/>
                  <c:y val="-0.0282808097263704"/>
                </c:manualLayout>
              </c:layout>
              <c:spPr/>
              <c:txPr>
                <a:bodyPr/>
                <a:lstStyle/>
                <a:p>
                  <a:pPr>
                    <a:defRPr sz="1400" b="1" i="0" baseline="0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229911852416297"/>
                  <c:y val="0.00306513409961686"/>
                </c:manualLayout>
              </c:layout>
              <c:spPr/>
              <c:txPr>
                <a:bodyPr/>
                <a:lstStyle/>
                <a:p>
                  <a:pPr>
                    <a:defRPr sz="1400" b="1" i="0" baseline="0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'PIE chart'!$A$2:$A$9</c:f>
              <c:strCache>
                <c:ptCount val="8"/>
                <c:pt idx="0">
                  <c:v>JRA1</c:v>
                </c:pt>
                <c:pt idx="1">
                  <c:v>NA1</c:v>
                </c:pt>
                <c:pt idx="2">
                  <c:v>NA2</c:v>
                </c:pt>
                <c:pt idx="3">
                  <c:v>NA3</c:v>
                </c:pt>
                <c:pt idx="4">
                  <c:v>SA1</c:v>
                </c:pt>
                <c:pt idx="5">
                  <c:v>SA2</c:v>
                </c:pt>
                <c:pt idx="6">
                  <c:v>SA3</c:v>
                </c:pt>
                <c:pt idx="7">
                  <c:v>SA4</c:v>
                </c:pt>
              </c:strCache>
            </c:strRef>
          </c:cat>
          <c:val>
            <c:numRef>
              <c:f>'PIE chart'!$B$2:$B$9</c:f>
              <c:numCache>
                <c:formatCode>#,##0</c:formatCode>
                <c:ptCount val="8"/>
                <c:pt idx="0">
                  <c:v>314.999999999999</c:v>
                </c:pt>
                <c:pt idx="1">
                  <c:v>328.33</c:v>
                </c:pt>
                <c:pt idx="2">
                  <c:v>1084.0</c:v>
                </c:pt>
                <c:pt idx="3">
                  <c:v>291.0100000000001</c:v>
                </c:pt>
                <c:pt idx="4">
                  <c:v>4384.63</c:v>
                </c:pt>
                <c:pt idx="5">
                  <c:v>510.3</c:v>
                </c:pt>
                <c:pt idx="6">
                  <c:v>651.0</c:v>
                </c:pt>
                <c:pt idx="7">
                  <c:v>119.0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/>
      <a:bevelB/>
    </a:sp3d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8F682-7966-4F36-8C65-12C6AC282E64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37CF-4AF3-4EA8-B0EF-23260E3D6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20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4EA1F-7887-426C-BD0E-29F38E7AB4A2}" type="datetimeFigureOut">
              <a:rPr lang="nl-NL" smtClean="0"/>
              <a:t>10-10-17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58AE9-46A5-49CB-B815-3CC2120EE87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488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964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Used</a:t>
            </a:r>
            <a:r>
              <a:rPr lang="en-GB" baseline="0" dirty="0" smtClean="0"/>
              <a:t> for events reports or announcements/news not directly centred on EGI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682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These are</a:t>
            </a:r>
            <a:r>
              <a:rPr lang="en-GB" baseline="0" dirty="0" smtClean="0"/>
              <a:t> two examples on how publications support the dissemination of EGI services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716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EGI conference</a:t>
            </a:r>
            <a:r>
              <a:rPr lang="en-GB" baseline="0" dirty="0" smtClean="0"/>
              <a:t> is focused on EGI community topics (e.g. procurement, operations, NGIs sharing experience on engagement) </a:t>
            </a:r>
          </a:p>
          <a:p>
            <a:r>
              <a:rPr lang="en-GB" baseline="0" dirty="0" smtClean="0"/>
              <a:t>Reflecting EGI strategy to work closely with other e-infrastructures, we replaced one of our yearly conferences with an event co-organised and co-developed with other e-</a:t>
            </a:r>
            <a:r>
              <a:rPr lang="en-GB" baseline="0" dirty="0" err="1" smtClean="0"/>
              <a:t>infras</a:t>
            </a:r>
            <a:r>
              <a:rPr lang="en-GB" baseline="0" dirty="0" smtClean="0"/>
              <a:t>;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0914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IBM</a:t>
            </a:r>
            <a:r>
              <a:rPr lang="en-US" baseline="0" dirty="0" smtClean="0"/>
              <a:t> = PSNC</a:t>
            </a:r>
          </a:p>
          <a:p>
            <a:r>
              <a:rPr lang="en-US" dirty="0" err="1" smtClean="0"/>
              <a:t>Terradue</a:t>
            </a:r>
            <a:r>
              <a:rPr lang="en-US" baseline="0" dirty="0" smtClean="0"/>
              <a:t> = INFN-Bari</a:t>
            </a:r>
          </a:p>
          <a:p>
            <a:r>
              <a:rPr lang="en-US" baseline="0" dirty="0" smtClean="0"/>
              <a:t>NUMECA = CESNET and FZ </a:t>
            </a:r>
            <a:r>
              <a:rPr lang="en-US" baseline="0" dirty="0" err="1" smtClean="0"/>
              <a:t>Jülich</a:t>
            </a:r>
            <a:endParaRPr lang="en-US" baseline="0" dirty="0" smtClean="0"/>
          </a:p>
          <a:p>
            <a:r>
              <a:rPr lang="en-US" baseline="0" dirty="0" err="1" smtClean="0"/>
              <a:t>CloudSME</a:t>
            </a:r>
            <a:r>
              <a:rPr lang="en-US" baseline="0" dirty="0" smtClean="0"/>
              <a:t> = EGI Foundation (brokering several providers)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BlueBridge</a:t>
            </a:r>
            <a:r>
              <a:rPr lang="en-US" baseline="0" dirty="0" smtClean="0"/>
              <a:t> = EGI Foundation (idea is to serve as a broker </a:t>
            </a:r>
            <a:r>
              <a:rPr lang="mr-IN" baseline="0" dirty="0" smtClean="0"/>
              <a:t>–</a:t>
            </a:r>
            <a:r>
              <a:rPr lang="en-US" baseline="0" dirty="0" smtClean="0"/>
              <a:t> we are potentially their sustainability model)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ELIXIR = EGI Foundation (initial discussions for non-community users)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6919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319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CloudSME</a:t>
            </a:r>
            <a:r>
              <a:rPr lang="en-US" dirty="0" smtClean="0"/>
              <a:t> = MoU</a:t>
            </a:r>
          </a:p>
          <a:p>
            <a:r>
              <a:rPr lang="en-US" dirty="0" err="1" smtClean="0"/>
              <a:t>Terradue</a:t>
            </a:r>
            <a:r>
              <a:rPr lang="en-US" dirty="0" smtClean="0"/>
              <a:t> =</a:t>
            </a:r>
            <a:r>
              <a:rPr lang="en-US" baseline="0" dirty="0" smtClean="0"/>
              <a:t> MoU</a:t>
            </a:r>
          </a:p>
          <a:p>
            <a:r>
              <a:rPr lang="en-US" baseline="0" dirty="0" err="1" smtClean="0"/>
              <a:t>UberCloud</a:t>
            </a:r>
            <a:r>
              <a:rPr lang="en-US" baseline="0" dirty="0" smtClean="0"/>
              <a:t> = MoU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TEISS + </a:t>
            </a:r>
            <a:r>
              <a:rPr lang="en-US" baseline="0" dirty="0" err="1" smtClean="0"/>
              <a:t>SixSq</a:t>
            </a:r>
            <a:r>
              <a:rPr lang="en-US" baseline="0" dirty="0" smtClean="0"/>
              <a:t> + (</a:t>
            </a:r>
            <a:r>
              <a:rPr lang="en-US" baseline="0" dirty="0" err="1" smtClean="0"/>
              <a:t>CloudEO</a:t>
            </a:r>
            <a:r>
              <a:rPr lang="en-US" baseline="0" dirty="0" smtClean="0"/>
              <a:t> as Pilot) = ESA Stimulus</a:t>
            </a:r>
          </a:p>
          <a:p>
            <a:r>
              <a:rPr lang="en-US" dirty="0" err="1" smtClean="0"/>
              <a:t>AgroKnow</a:t>
            </a:r>
            <a:r>
              <a:rPr lang="en-US" dirty="0" smtClean="0"/>
              <a:t>,</a:t>
            </a:r>
            <a:r>
              <a:rPr lang="en-US" baseline="0" dirty="0" smtClean="0"/>
              <a:t> Engineering, FAO = EGI-Engage Partner</a:t>
            </a:r>
          </a:p>
          <a:p>
            <a:r>
              <a:rPr lang="en-US" baseline="0" dirty="0" smtClean="0"/>
              <a:t>BDVA = EGI is a paying member</a:t>
            </a:r>
          </a:p>
          <a:p>
            <a:r>
              <a:rPr lang="en-US" baseline="0" dirty="0" smtClean="0"/>
              <a:t>Helix Nebula = Partnership Agreement as members of the HNI</a:t>
            </a:r>
          </a:p>
          <a:p>
            <a:r>
              <a:rPr lang="en-US" baseline="0" dirty="0" smtClean="0"/>
              <a:t>100%IT = OLA</a:t>
            </a:r>
          </a:p>
          <a:p>
            <a:r>
              <a:rPr lang="en-US" baseline="0" dirty="0" smtClean="0"/>
              <a:t>ITEMO = Member</a:t>
            </a:r>
          </a:p>
          <a:p>
            <a:r>
              <a:rPr lang="en-US" baseline="0" dirty="0" smtClean="0"/>
              <a:t>TUV = Registered Training </a:t>
            </a:r>
            <a:r>
              <a:rPr lang="en-US" baseline="0" dirty="0" err="1" smtClean="0"/>
              <a:t>Organisation</a:t>
            </a:r>
            <a:endParaRPr lang="en-US" baseline="0" dirty="0" smtClean="0"/>
          </a:p>
          <a:p>
            <a:r>
              <a:rPr lang="en-US" baseline="0" dirty="0" err="1" smtClean="0"/>
              <a:t>mITSM</a:t>
            </a:r>
            <a:r>
              <a:rPr lang="en-US" baseline="0" dirty="0" smtClean="0"/>
              <a:t> = Partnership Agreement</a:t>
            </a:r>
          </a:p>
          <a:p>
            <a:r>
              <a:rPr lang="en-US" baseline="0" dirty="0" err="1" smtClean="0"/>
              <a:t>Ecohydros</a:t>
            </a:r>
            <a:r>
              <a:rPr lang="en-US" baseline="0" dirty="0" smtClean="0"/>
              <a:t> = Commercial contract with IFCA</a:t>
            </a:r>
          </a:p>
          <a:p>
            <a:r>
              <a:rPr lang="en-US" baseline="0" dirty="0" smtClean="0"/>
              <a:t>CWA = ??</a:t>
            </a:r>
          </a:p>
          <a:p>
            <a:r>
              <a:rPr lang="en-US" baseline="0" dirty="0" err="1" smtClean="0"/>
              <a:t>Singerise</a:t>
            </a:r>
            <a:r>
              <a:rPr lang="en-US" baseline="0" dirty="0" smtClean="0"/>
              <a:t> = 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120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CloudSME</a:t>
            </a:r>
            <a:r>
              <a:rPr lang="en-US" dirty="0" smtClean="0"/>
              <a:t> = MoU</a:t>
            </a:r>
          </a:p>
          <a:p>
            <a:r>
              <a:rPr lang="en-US" dirty="0" err="1" smtClean="0"/>
              <a:t>Terradue</a:t>
            </a:r>
            <a:r>
              <a:rPr lang="en-US" dirty="0" smtClean="0"/>
              <a:t> =</a:t>
            </a:r>
            <a:r>
              <a:rPr lang="en-US" baseline="0" dirty="0" smtClean="0"/>
              <a:t> MoU</a:t>
            </a:r>
          </a:p>
          <a:p>
            <a:r>
              <a:rPr lang="en-US" baseline="0" dirty="0" err="1" smtClean="0"/>
              <a:t>UberCloud</a:t>
            </a:r>
            <a:r>
              <a:rPr lang="en-US" baseline="0" dirty="0" smtClean="0"/>
              <a:t> = MoU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TEISS + </a:t>
            </a:r>
            <a:r>
              <a:rPr lang="en-US" baseline="0" dirty="0" err="1" smtClean="0"/>
              <a:t>SixSq</a:t>
            </a:r>
            <a:r>
              <a:rPr lang="en-US" baseline="0" dirty="0" smtClean="0"/>
              <a:t> + (</a:t>
            </a:r>
            <a:r>
              <a:rPr lang="en-US" baseline="0" dirty="0" err="1" smtClean="0"/>
              <a:t>CloudEO</a:t>
            </a:r>
            <a:r>
              <a:rPr lang="en-US" baseline="0" dirty="0" smtClean="0"/>
              <a:t> as Pilot) = ESA Stimulus</a:t>
            </a:r>
          </a:p>
          <a:p>
            <a:r>
              <a:rPr lang="en-US" dirty="0" err="1" smtClean="0"/>
              <a:t>AgroKnow</a:t>
            </a:r>
            <a:r>
              <a:rPr lang="en-US" dirty="0" smtClean="0"/>
              <a:t>,</a:t>
            </a:r>
            <a:r>
              <a:rPr lang="en-US" baseline="0" dirty="0" smtClean="0"/>
              <a:t> Engineering, FAO = EGI-Engage Partner</a:t>
            </a:r>
          </a:p>
          <a:p>
            <a:r>
              <a:rPr lang="en-US" baseline="0" dirty="0" smtClean="0"/>
              <a:t>BDVA = EGI is a paying member</a:t>
            </a:r>
          </a:p>
          <a:p>
            <a:r>
              <a:rPr lang="en-US" baseline="0" dirty="0" smtClean="0"/>
              <a:t>Helix Nebula = Partnership Agreement as members of the HNI</a:t>
            </a:r>
          </a:p>
          <a:p>
            <a:r>
              <a:rPr lang="en-US" baseline="0" dirty="0" smtClean="0"/>
              <a:t>100%IT = OLA</a:t>
            </a:r>
          </a:p>
          <a:p>
            <a:r>
              <a:rPr lang="en-US" baseline="0" dirty="0" smtClean="0"/>
              <a:t>ITEMO = Member</a:t>
            </a:r>
          </a:p>
          <a:p>
            <a:r>
              <a:rPr lang="en-US" baseline="0" dirty="0" smtClean="0"/>
              <a:t>TUV = Registered Training </a:t>
            </a:r>
            <a:r>
              <a:rPr lang="en-US" baseline="0" dirty="0" err="1" smtClean="0"/>
              <a:t>Organisation</a:t>
            </a:r>
            <a:endParaRPr lang="en-US" baseline="0" dirty="0" smtClean="0"/>
          </a:p>
          <a:p>
            <a:r>
              <a:rPr lang="en-US" baseline="0" dirty="0" err="1" smtClean="0"/>
              <a:t>mITSM</a:t>
            </a:r>
            <a:r>
              <a:rPr lang="en-US" baseline="0" dirty="0" smtClean="0"/>
              <a:t> = Partnership Agreement</a:t>
            </a:r>
          </a:p>
          <a:p>
            <a:r>
              <a:rPr lang="en-US" baseline="0" dirty="0" err="1" smtClean="0"/>
              <a:t>Ecohydros</a:t>
            </a:r>
            <a:r>
              <a:rPr lang="en-US" baseline="0" dirty="0" smtClean="0"/>
              <a:t> = Commercial contract with IFCA</a:t>
            </a:r>
          </a:p>
          <a:p>
            <a:r>
              <a:rPr lang="en-US" baseline="0" dirty="0" smtClean="0"/>
              <a:t>CWA = ??</a:t>
            </a:r>
          </a:p>
          <a:p>
            <a:r>
              <a:rPr lang="en-US" baseline="0" dirty="0" err="1" smtClean="0"/>
              <a:t>Singerise</a:t>
            </a:r>
            <a:r>
              <a:rPr lang="en-US" baseline="0" dirty="0" smtClean="0"/>
              <a:t> = 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5023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vision is to offer a generic and</a:t>
            </a:r>
            <a:r>
              <a:rPr lang="en-US" baseline="0" dirty="0" smtClean="0"/>
              <a:t> </a:t>
            </a:r>
            <a:r>
              <a:rPr lang="en-US" dirty="0" smtClean="0"/>
              <a:t>open service, intended to work with any EO data located anywhere and with any EO processor, that can be rapidly</a:t>
            </a:r>
            <a:r>
              <a:rPr lang="en-US" baseline="0" dirty="0" smtClean="0"/>
              <a:t> </a:t>
            </a:r>
            <a:r>
              <a:rPr lang="en-US" dirty="0" smtClean="0"/>
              <a:t>deployed with flexibility, scalability, at low cost, and which provides services accessed via public and </a:t>
            </a:r>
            <a:r>
              <a:rPr lang="en-US" dirty="0" err="1" smtClean="0"/>
              <a:t>standardised</a:t>
            </a:r>
            <a:r>
              <a:rPr lang="en-US" dirty="0" smtClean="0"/>
              <a:t> APIs.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770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Numbers will be provided by PO,</a:t>
            </a:r>
            <a:r>
              <a:rPr lang="en-GB" baseline="0" dirty="0" smtClean="0"/>
              <a:t> work package leaders must provide explanation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134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632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489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Freedom on way to present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7435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Achievements grouped </a:t>
            </a:r>
            <a:r>
              <a:rPr lang="en-GB" smtClean="0"/>
              <a:t>by objectives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5896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136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Provided by PO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920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Main achievements</a:t>
            </a:r>
            <a:r>
              <a:rPr lang="en-GB" baseline="0" dirty="0" smtClean="0"/>
              <a:t> of the work package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158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Main goals of NA2.1 were: 1) support the dissemination of the project results; 2) community building through events</a:t>
            </a:r>
            <a:endParaRPr lang="en-GB" dirty="0" smtClean="0"/>
          </a:p>
          <a:p>
            <a:r>
              <a:rPr lang="en-GB" dirty="0" smtClean="0"/>
              <a:t>For</a:t>
            </a:r>
            <a:r>
              <a:rPr lang="en-GB" baseline="0" dirty="0" smtClean="0"/>
              <a:t> 1. </a:t>
            </a:r>
            <a:r>
              <a:rPr lang="en-GB" dirty="0" smtClean="0"/>
              <a:t>the communication team developed and</a:t>
            </a:r>
            <a:r>
              <a:rPr lang="en-GB" baseline="0" dirty="0" smtClean="0"/>
              <a:t> maintained 6 communication channels</a:t>
            </a:r>
          </a:p>
          <a:p>
            <a:r>
              <a:rPr lang="en-GB" baseline="0" dirty="0" smtClean="0"/>
              <a:t>This presentation will describe these channels and provide factual information; </a:t>
            </a:r>
          </a:p>
          <a:p>
            <a:r>
              <a:rPr lang="en-GB" baseline="0" dirty="0" smtClean="0"/>
              <a:t>The actual communication activities that were conducted with these channels were described in the KER presentation and in D2.14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0108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Realign</a:t>
            </a:r>
            <a:r>
              <a:rPr lang="en-GB" baseline="0" dirty="0" smtClean="0"/>
              <a:t> the main shop window of the EGI website towards a strategy focused on the service offer</a:t>
            </a:r>
          </a:p>
          <a:p>
            <a:r>
              <a:rPr lang="en-GB" baseline="0" dirty="0" smtClean="0"/>
              <a:t>Simplified/streamlined content on two pillars: EGI services + resources providers</a:t>
            </a:r>
          </a:p>
          <a:p>
            <a:r>
              <a:rPr lang="en-GB" baseline="0" dirty="0" smtClean="0"/>
              <a:t>The old website was not optimised to promote the services and lacked a clear “call to action”; this website brought to as 40+ requests (add screenshot of call to action); to link in the future to the marketplace</a:t>
            </a:r>
            <a:endParaRPr lang="en-GB" dirty="0" smtClean="0"/>
          </a:p>
          <a:p>
            <a:r>
              <a:rPr lang="en-GB" dirty="0" smtClean="0"/>
              <a:t>(Check D2.14 related section)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341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190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3721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Conservative estimate: number of results of the Google search ["</a:t>
            </a:r>
            <a:r>
              <a:rPr lang="en-GB" dirty="0" err="1" smtClean="0"/>
              <a:t>egi.eu</a:t>
            </a:r>
            <a:r>
              <a:rPr lang="en-GB" dirty="0" smtClean="0"/>
              <a:t>/news" AND NOT </a:t>
            </a:r>
            <a:r>
              <a:rPr lang="en-GB" dirty="0" err="1" smtClean="0"/>
              <a:t>site:egi.eu</a:t>
            </a:r>
            <a:r>
              <a:rPr lang="en-GB" dirty="0" smtClean="0"/>
              <a:t> ]. Excludes all sites that do not publish 'naked' links, i.e. that embed links in text.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216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727411" y="3643200"/>
            <a:ext cx="5689178" cy="431477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268761"/>
            <a:ext cx="77724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23200"/>
            <a:ext cx="6400800" cy="5040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750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67544" y="1340768"/>
            <a:ext cx="3815655" cy="4784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572000" y="1341438"/>
            <a:ext cx="4320480" cy="478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82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8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341041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4506" y="2378745"/>
            <a:ext cx="4040188" cy="4616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50705" y="1341041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2601" y="2391445"/>
            <a:ext cx="4041775" cy="3774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8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12776"/>
            <a:ext cx="8075612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EGI Solutions and Business Models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99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DEF26-A65D-420E-806B-5DECF286FE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0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59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hyperlink" Target="http://creativecommons.org/licenses/by/4.0/" TargetMode="External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9394" y="1412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9394" y="263691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noProof="0" dirty="0" smtClean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1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3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EGI-Engage is co-funded by the Horizon 2020 Framework Programme</a:t>
            </a:r>
          </a:p>
          <a:p>
            <a:pPr algn="r"/>
            <a:r>
              <a:rPr lang="nl-NL" sz="1000" b="0" baseline="0" dirty="0" smtClean="0">
                <a:latin typeface="Segoe UI" pitchFamily="34" charset="0"/>
                <a:cs typeface="Segoe UI" pitchFamily="34" charset="0"/>
              </a:rPr>
              <a:t>  </a:t>
            </a:r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of the European Union under grant number 654142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" y="0"/>
            <a:ext cx="6534150" cy="4705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4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22" name="Tekstvak 21"/>
          <p:cNvSpPr txBox="1"/>
          <p:nvPr/>
        </p:nvSpPr>
        <p:spPr>
          <a:xfrm>
            <a:off x="8508016" y="6525344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‹#›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187624" y="6453336"/>
            <a:ext cx="6768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9" name="Tekstvak 21"/>
          <p:cNvSpPr txBox="1"/>
          <p:nvPr/>
        </p:nvSpPr>
        <p:spPr>
          <a:xfrm>
            <a:off x="179512" y="6525344"/>
            <a:ext cx="7489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24/08/2017</a:t>
            </a:r>
            <a:endParaRPr lang="nl-NL" sz="80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0" y="188640"/>
            <a:ext cx="1082732" cy="9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  <p:sldLayoutId id="2147483688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000" b="1" kern="1200">
          <a:solidFill>
            <a:srgbClr val="4F85C3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659" y="1124744"/>
            <a:ext cx="75787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Thank you</a:t>
            </a:r>
            <a:r>
              <a:rPr lang="en-GB" sz="3600" b="1" kern="1200" baseline="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for your attention.</a:t>
            </a:r>
          </a:p>
          <a:p>
            <a:pPr algn="ctr"/>
            <a:endParaRPr lang="en-GB" sz="3600" b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ctr"/>
            <a:endParaRPr lang="en-GB" sz="24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l"/>
            <a:r>
              <a:rPr lang="en-GB" sz="2800" b="1" i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Questions?</a:t>
            </a:r>
          </a:p>
        </p:txBody>
      </p:sp>
      <p:pic>
        <p:nvPicPr>
          <p:cNvPr id="7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0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This work by Parties of the EGI-Engage Consortium</a:t>
            </a:r>
            <a:r>
              <a:rPr lang="en-GB" sz="10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is licensed under a </a:t>
            </a:r>
          </a:p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Creative Commons Attribution 4.0 International License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3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iki.egi.eu/wiki/Pay-for-use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tiff"/><Relationship Id="rId5" Type="http://schemas.openxmlformats.org/officeDocument/2006/relationships/image" Target="../media/image39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documents.egi.eu/document/2875" TargetMode="External"/><Relationship Id="rId3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20" Type="http://schemas.openxmlformats.org/officeDocument/2006/relationships/image" Target="../media/image58.tiff"/><Relationship Id="rId21" Type="http://schemas.openxmlformats.org/officeDocument/2006/relationships/image" Target="../media/image59.jpeg"/><Relationship Id="rId22" Type="http://schemas.openxmlformats.org/officeDocument/2006/relationships/image" Target="../media/image60.tiff"/><Relationship Id="rId23" Type="http://schemas.openxmlformats.org/officeDocument/2006/relationships/image" Target="../media/image61.jpg"/><Relationship Id="rId24" Type="http://schemas.openxmlformats.org/officeDocument/2006/relationships/image" Target="../media/image62.tiff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9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jpeg"/><Relationship Id="rId3" Type="http://schemas.openxmlformats.org/officeDocument/2006/relationships/image" Target="../media/image64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4" Type="http://schemas.openxmlformats.org/officeDocument/2006/relationships/image" Target="../media/image67.tiff"/><Relationship Id="rId5" Type="http://schemas.openxmlformats.org/officeDocument/2006/relationships/image" Target="../media/image49.png"/><Relationship Id="rId6" Type="http://schemas.openxmlformats.org/officeDocument/2006/relationships/image" Target="../media/image58.tiff"/><Relationship Id="rId7" Type="http://schemas.openxmlformats.org/officeDocument/2006/relationships/image" Target="../media/image68.tiff"/><Relationship Id="rId8" Type="http://schemas.openxmlformats.org/officeDocument/2006/relationships/hyperlink" Target="https://documents.egi.eu/document/2843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i.eu/blog/egi-and-ubercloud-webinar-for-smes-cae-openfoam-demo-20oct2016" TargetMode="External"/><Relationship Id="rId4" Type="http://schemas.openxmlformats.org/officeDocument/2006/relationships/hyperlink" Target="https://www.egi.eu/news/egi-webinar-how-to-engage-smes-for-national-e-Infrastructure-providers" TargetMode="External"/><Relationship Id="rId5" Type="http://schemas.openxmlformats.org/officeDocument/2006/relationships/hyperlink" Target="https://documents.egi.eu/document/2700" TargetMode="External"/><Relationship Id="rId6" Type="http://schemas.openxmlformats.org/officeDocument/2006/relationships/hyperlink" Target="https://documents.egi.eu/document/2843" TargetMode="External"/><Relationship Id="rId7" Type="http://schemas.openxmlformats.org/officeDocument/2006/relationships/hyperlink" Target="https://documents.egi.eu/document/2699)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egi.eu/business/business-use-cases/)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GB" sz="1800" dirty="0" smtClean="0"/>
              <a:t>Strategy and Policy </a:t>
            </a:r>
            <a:r>
              <a:rPr lang="en-GB" sz="1800" dirty="0" smtClean="0"/>
              <a:t>Manager, EGI Foundation</a:t>
            </a:r>
          </a:p>
          <a:p>
            <a:r>
              <a:rPr lang="en-GB" sz="1800" dirty="0" smtClean="0"/>
              <a:t>WP2 Activity Leader,</a:t>
            </a:r>
            <a:r>
              <a:rPr lang="en-GB" sz="1800" dirty="0"/>
              <a:t> EGI-Engage </a:t>
            </a:r>
            <a:r>
              <a:rPr lang="en-GB" sz="1800" dirty="0" smtClean="0"/>
              <a:t>Project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WP2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Strategy</a:t>
            </a:r>
            <a:r>
              <a:rPr lang="en-GB" dirty="0"/>
              <a:t>, Policy and Communications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Sergio </a:t>
            </a:r>
            <a:r>
              <a:rPr lang="en-GB" dirty="0" err="1" smtClean="0"/>
              <a:t>Andreozzi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8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Newsletter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41438"/>
            <a:ext cx="8424936" cy="3239690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Purpose:</a:t>
            </a:r>
            <a:r>
              <a:rPr lang="en-GB" dirty="0" smtClean="0"/>
              <a:t> For the EGI Community, with in </a:t>
            </a:r>
            <a:r>
              <a:rPr lang="en-GB" dirty="0"/>
              <a:t>depth stories, opinion, future trends, reflections</a:t>
            </a:r>
            <a:endParaRPr lang="en-GB" dirty="0" smtClean="0"/>
          </a:p>
          <a:p>
            <a:r>
              <a:rPr lang="en-GB" dirty="0" smtClean="0"/>
              <a:t>8 issues – 74 articles (2015-2017)</a:t>
            </a:r>
          </a:p>
          <a:p>
            <a:r>
              <a:rPr lang="en-GB" dirty="0" smtClean="0"/>
              <a:t>Sent via </a:t>
            </a:r>
            <a:r>
              <a:rPr lang="en-GB" dirty="0" err="1" smtClean="0"/>
              <a:t>MailChimp</a:t>
            </a:r>
            <a:r>
              <a:rPr lang="en-GB" dirty="0" smtClean="0"/>
              <a:t> to EGI SSO accounts + subscribers</a:t>
            </a:r>
          </a:p>
          <a:p>
            <a:r>
              <a:rPr lang="en-GB" dirty="0" smtClean="0"/>
              <a:t>Most popular articles:</a:t>
            </a:r>
          </a:p>
          <a:p>
            <a:pPr lvl="1"/>
            <a:r>
              <a:rPr lang="en-GB" dirty="0" smtClean="0"/>
              <a:t>About project milestones and technical developments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10604"/>
            <a:ext cx="8748464" cy="159871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30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Newsletter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8799"/>
            <a:ext cx="4655335" cy="4536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9952" y="1167135"/>
            <a:ext cx="4558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Number of articles per category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492896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Summary of readership stats</a:t>
            </a: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(details in D2.14):</a:t>
            </a:r>
          </a:p>
          <a:p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On average, each issue: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Sent to about 4,000 subscribers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Reached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2,107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readers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Had 9 articles</a:t>
            </a:r>
          </a:p>
          <a:p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17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dirty="0" smtClean="0"/>
              <a:t>Newsfeed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41438"/>
            <a:ext cx="8424936" cy="3239690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Purpose:</a:t>
            </a:r>
            <a:r>
              <a:rPr lang="en-GB" dirty="0" smtClean="0"/>
              <a:t> For all audiences, to report updates, milestones, EGI+NGI </a:t>
            </a:r>
            <a:r>
              <a:rPr lang="en-GB" dirty="0"/>
              <a:t>announcements</a:t>
            </a:r>
            <a:endParaRPr lang="en-GB" dirty="0" smtClean="0"/>
          </a:p>
          <a:p>
            <a:r>
              <a:rPr lang="en-GB" dirty="0" smtClean="0"/>
              <a:t>103 news stories</a:t>
            </a:r>
          </a:p>
          <a:p>
            <a:r>
              <a:rPr lang="en-GB" dirty="0" smtClean="0"/>
              <a:t>Quoted by external sites at least 500 times</a:t>
            </a:r>
          </a:p>
          <a:p>
            <a:r>
              <a:rPr lang="en-GB" dirty="0" smtClean="0"/>
              <a:t>Syndicated by NGIs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0"/>
          <a:stretch/>
        </p:blipFill>
        <p:spPr bwMode="auto">
          <a:xfrm>
            <a:off x="752847" y="3861048"/>
            <a:ext cx="7707585" cy="243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0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Newsfeed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00808"/>
            <a:ext cx="4062250" cy="3953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3968" y="1167135"/>
            <a:ext cx="4558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Number of articles per type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902023"/>
            <a:ext cx="45581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Articles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Stories about developments, </a:t>
            </a: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results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(including stories with a focus on communities)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Announcements 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About EGI or NGI </a:t>
            </a: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events</a:t>
            </a:r>
          </a:p>
          <a:p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conferences, webinars, training)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Publications 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Announcements about EGI-related publications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Blog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41438"/>
            <a:ext cx="8424936" cy="32396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Purpose:</a:t>
            </a:r>
            <a:r>
              <a:rPr lang="en-GB" dirty="0" smtClean="0"/>
              <a:t> For all audiences, event </a:t>
            </a:r>
            <a:r>
              <a:rPr lang="en-GB" dirty="0"/>
              <a:t>reports, announcements by other </a:t>
            </a:r>
            <a:r>
              <a:rPr lang="en-GB" dirty="0" smtClean="0"/>
              <a:t>organisations, </a:t>
            </a:r>
            <a:r>
              <a:rPr lang="en-GB" dirty="0"/>
              <a:t>opinion</a:t>
            </a:r>
            <a:endParaRPr lang="en-GB" dirty="0" smtClean="0"/>
          </a:p>
          <a:p>
            <a:r>
              <a:rPr lang="en-GB" dirty="0" smtClean="0"/>
              <a:t>50 blog posts</a:t>
            </a:r>
          </a:p>
          <a:p>
            <a:r>
              <a:rPr lang="en-GB" dirty="0" smtClean="0"/>
              <a:t>Underrepresents EGI on purpose to </a:t>
            </a:r>
            <a:r>
              <a:rPr lang="en-GB" dirty="0"/>
              <a:t>broadcast </a:t>
            </a:r>
            <a:r>
              <a:rPr lang="en-GB" dirty="0" smtClean="0"/>
              <a:t>the successes </a:t>
            </a:r>
            <a:r>
              <a:rPr lang="en-GB" dirty="0"/>
              <a:t>and announcements of </a:t>
            </a:r>
            <a:r>
              <a:rPr lang="en-GB" dirty="0" smtClean="0"/>
              <a:t>partners</a:t>
            </a:r>
            <a:r>
              <a:rPr lang="en-GB" dirty="0"/>
              <a:t>.</a:t>
            </a:r>
            <a:endParaRPr lang="en-GB" dirty="0" smtClean="0"/>
          </a:p>
          <a:p>
            <a:r>
              <a:rPr lang="en-GB" dirty="0" smtClean="0"/>
              <a:t>Top 3 stories [unique views]:</a:t>
            </a:r>
          </a:p>
          <a:p>
            <a:pPr lvl="1"/>
            <a:r>
              <a:rPr lang="en-GB" dirty="0"/>
              <a:t>Shaping the Open Science Cloud of the future [270]</a:t>
            </a:r>
          </a:p>
          <a:p>
            <a:pPr lvl="1"/>
            <a:r>
              <a:rPr lang="en-GB" dirty="0"/>
              <a:t>Business track summary: outcomes and next steps </a:t>
            </a:r>
            <a:r>
              <a:rPr lang="en-GB" dirty="0" smtClean="0"/>
              <a:t>[</a:t>
            </a:r>
            <a:r>
              <a:rPr lang="en-GB" dirty="0"/>
              <a:t>254]</a:t>
            </a:r>
          </a:p>
          <a:p>
            <a:pPr lvl="1"/>
            <a:r>
              <a:rPr lang="en-GB" dirty="0"/>
              <a:t>Call for papers: workshop on Big Data Analytics 2016 [243]</a:t>
            </a:r>
          </a:p>
          <a:p>
            <a:pPr lvl="1"/>
            <a:endParaRPr lang="en-GB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0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41438"/>
            <a:ext cx="8424936" cy="1295474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Purpose:</a:t>
            </a:r>
            <a:r>
              <a:rPr lang="en-GB" dirty="0" smtClean="0"/>
              <a:t> to </a:t>
            </a:r>
            <a:r>
              <a:rPr lang="en-GB" dirty="0"/>
              <a:t>convey </a:t>
            </a:r>
            <a:r>
              <a:rPr lang="en-GB" dirty="0" smtClean="0"/>
              <a:t>the added value of or to </a:t>
            </a:r>
            <a:r>
              <a:rPr lang="en-GB" dirty="0"/>
              <a:t>stimulate </a:t>
            </a:r>
            <a:r>
              <a:rPr lang="en-GB" dirty="0" smtClean="0"/>
              <a:t>interest in EGI services and key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2481858"/>
            <a:ext cx="50405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Keeping EGI Secure</a:t>
            </a:r>
            <a:endParaRPr lang="en-GB" sz="2800" dirty="0">
              <a:solidFill>
                <a:srgbClr val="4F85C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Report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about the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EGI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security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go.egi.eu/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csirt</a:t>
            </a:r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EGI </a:t>
            </a:r>
            <a:r>
              <a:rPr lang="en-GB" sz="2800" b="1" dirty="0" smtClean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Check-in</a:t>
            </a:r>
            <a:endParaRPr lang="en-GB" sz="2800" b="1" dirty="0">
              <a:solidFill>
                <a:srgbClr val="4F85C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Benefits and main features of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go.egi.eu/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cin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504" y="2348880"/>
            <a:ext cx="1728192" cy="2416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861048"/>
            <a:ext cx="1688327" cy="238898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5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Publications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047" y="1074234"/>
            <a:ext cx="2218559" cy="3061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196752"/>
            <a:ext cx="54726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EGI Use Cases</a:t>
            </a:r>
            <a:endParaRPr lang="en-GB" sz="2800" dirty="0">
              <a:solidFill>
                <a:srgbClr val="4F85C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Collection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research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cases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Shows the scale &amp; diversity of EGI-supported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go.egi.eu/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usec</a:t>
            </a:r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EGI Service Catalogue</a:t>
            </a: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Overview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of EGI’s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Distributed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at conferences and meetings with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go.egi.eu/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SCpdf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1" y="3452458"/>
            <a:ext cx="2138236" cy="290714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5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83760" y="3356992"/>
            <a:ext cx="2736304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</a:t>
            </a:r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374" y="3861047"/>
            <a:ext cx="2736304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</a:t>
            </a:r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Social media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41438"/>
            <a:ext cx="8424936" cy="647402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Purpose:</a:t>
            </a:r>
            <a:r>
              <a:rPr lang="en-GB" dirty="0" smtClean="0"/>
              <a:t> to </a:t>
            </a:r>
            <a:r>
              <a:rPr lang="en-GB" dirty="0"/>
              <a:t>amplify </a:t>
            </a:r>
            <a:r>
              <a:rPr lang="en-GB" dirty="0" smtClean="0"/>
              <a:t>EGI’s communication </a:t>
            </a:r>
            <a:r>
              <a:rPr lang="en-GB" dirty="0"/>
              <a:t>channels</a:t>
            </a:r>
            <a:endParaRPr lang="en-GB" dirty="0" smtClean="0"/>
          </a:p>
        </p:txBody>
      </p:sp>
      <p:sp>
        <p:nvSpPr>
          <p:cNvPr id="9" name="AutoShape 2" descr="Image result for twitte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 descr="Image result for twitter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575448" y="2066702"/>
            <a:ext cx="5544616" cy="400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GB" sz="2800" b="1" dirty="0" smtClean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EGI’s social media posts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Showcase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EGI’s services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in the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community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Foster a good relationship with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stakeholders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and users and give them visibility 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Strengthen the image of EGI </a:t>
            </a:r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Support the EGI Directors to become social influencers</a:t>
            </a:r>
            <a:endParaRPr lang="en-GB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81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42374" y="3861047"/>
            <a:ext cx="2736304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</a:t>
            </a:r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1988840"/>
            <a:ext cx="291621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Twitter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EGI_eInfra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2,201 followers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EGIeInfrastructure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452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followers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LinkedIn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570 members</a:t>
            </a:r>
          </a:p>
          <a:p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Social media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41438"/>
            <a:ext cx="8424936" cy="647402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Purpose:</a:t>
            </a:r>
            <a:r>
              <a:rPr lang="en-GB" dirty="0" smtClean="0"/>
              <a:t> to </a:t>
            </a:r>
            <a:r>
              <a:rPr lang="en-GB" dirty="0"/>
              <a:t>amplify </a:t>
            </a:r>
            <a:r>
              <a:rPr lang="en-GB" dirty="0" smtClean="0"/>
              <a:t>EGI’s communication </a:t>
            </a:r>
            <a:r>
              <a:rPr lang="en-GB" dirty="0"/>
              <a:t>channels</a:t>
            </a:r>
            <a:endParaRPr lang="en-GB" dirty="0" smtClean="0"/>
          </a:p>
        </p:txBody>
      </p:sp>
      <p:sp>
        <p:nvSpPr>
          <p:cNvPr id="9" name="AutoShape 2" descr="Image result for twitte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 descr="Image result for twitter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33" y="1930390"/>
            <a:ext cx="3400562" cy="3144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36" y="2924944"/>
            <a:ext cx="3308573" cy="349945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1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41438"/>
            <a:ext cx="4896544" cy="4784400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4F85C3"/>
                </a:solidFill>
              </a:rPr>
              <a:t>EGI Conference 2016</a:t>
            </a:r>
          </a:p>
          <a:p>
            <a:pPr lvl="1"/>
            <a:r>
              <a:rPr lang="en-GB" dirty="0" smtClean="0"/>
              <a:t>6-8 April, Amsterdam</a:t>
            </a:r>
          </a:p>
          <a:p>
            <a:pPr lvl="1"/>
            <a:r>
              <a:rPr lang="en-GB" dirty="0" smtClean="0"/>
              <a:t>188 participants </a:t>
            </a:r>
          </a:p>
          <a:p>
            <a:pPr lvl="1"/>
            <a:r>
              <a:rPr lang="en-GB" dirty="0" smtClean="0"/>
              <a:t>EGI-focused event</a:t>
            </a:r>
          </a:p>
          <a:p>
            <a:pPr marL="914400" lvl="2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>
                <a:solidFill>
                  <a:srgbClr val="4F85C3"/>
                </a:solidFill>
              </a:rPr>
              <a:t>DI4R 2016</a:t>
            </a:r>
          </a:p>
          <a:p>
            <a:pPr lvl="1"/>
            <a:r>
              <a:rPr lang="en-GB" dirty="0"/>
              <a:t>28-30 </a:t>
            </a:r>
            <a:r>
              <a:rPr lang="en-GB" dirty="0" smtClean="0"/>
              <a:t>September, Krakow</a:t>
            </a:r>
          </a:p>
          <a:p>
            <a:pPr lvl="1"/>
            <a:r>
              <a:rPr lang="en-GB" dirty="0" smtClean="0"/>
              <a:t>407 participants</a:t>
            </a:r>
          </a:p>
          <a:p>
            <a:pPr lvl="1"/>
            <a:r>
              <a:rPr lang="en-GB" dirty="0" smtClean="0"/>
              <a:t>Jointly organised with EUDAT, GÉANT, </a:t>
            </a:r>
            <a:r>
              <a:rPr lang="en-GB" dirty="0" err="1" smtClean="0"/>
              <a:t>OpenAIRE</a:t>
            </a:r>
            <a:r>
              <a:rPr lang="en-GB" dirty="0" smtClean="0"/>
              <a:t> &amp; RDA Europe</a:t>
            </a:r>
          </a:p>
          <a:p>
            <a:pPr lvl="1"/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24744"/>
            <a:ext cx="3528392" cy="222570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39"/>
          <a:stretch/>
        </p:blipFill>
        <p:spPr>
          <a:xfrm>
            <a:off x="5364088" y="3786775"/>
            <a:ext cx="3528392" cy="2376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6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WP Overview </a:t>
            </a:r>
          </a:p>
          <a:p>
            <a:pPr lvl="1"/>
            <a:r>
              <a:rPr lang="en-GB" dirty="0" smtClean="0"/>
              <a:t>Objectives, tasks, partners and effort</a:t>
            </a:r>
          </a:p>
          <a:p>
            <a:r>
              <a:rPr lang="en-GB" dirty="0">
                <a:solidFill>
                  <a:schemeClr val="accent1"/>
                </a:solidFill>
              </a:rPr>
              <a:t>A</a:t>
            </a:r>
            <a:r>
              <a:rPr lang="en-GB" dirty="0" smtClean="0">
                <a:solidFill>
                  <a:schemeClr val="accent1"/>
                </a:solidFill>
              </a:rPr>
              <a:t>chievements</a:t>
            </a:r>
            <a:r>
              <a:rPr lang="en-GB" dirty="0" smtClean="0"/>
              <a:t> </a:t>
            </a:r>
          </a:p>
          <a:p>
            <a:pPr lvl="1"/>
            <a:r>
              <a:rPr lang="en-GB" dirty="0"/>
              <a:t>Communications and events</a:t>
            </a:r>
          </a:p>
          <a:p>
            <a:pPr lvl="1"/>
            <a:r>
              <a:rPr lang="en-GB" dirty="0"/>
              <a:t>Dissemination of project results</a:t>
            </a:r>
          </a:p>
          <a:p>
            <a:pPr lvl="1"/>
            <a:r>
              <a:rPr lang="en-GB" dirty="0"/>
              <a:t>Service management and innovation</a:t>
            </a:r>
          </a:p>
          <a:p>
            <a:pPr lvl="1"/>
            <a:r>
              <a:rPr lang="en-GB" dirty="0"/>
              <a:t>Procurement and business models</a:t>
            </a:r>
          </a:p>
          <a:p>
            <a:pPr lvl="1"/>
            <a:r>
              <a:rPr lang="en-GB" dirty="0"/>
              <a:t>Engaging with the private </a:t>
            </a:r>
            <a:r>
              <a:rPr lang="en-GB" dirty="0" smtClean="0"/>
              <a:t>sector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Use of resources, </a:t>
            </a:r>
            <a:r>
              <a:rPr lang="en-GB" dirty="0">
                <a:solidFill>
                  <a:schemeClr val="accent1"/>
                </a:solidFill>
              </a:rPr>
              <a:t>i</a:t>
            </a:r>
            <a:r>
              <a:rPr lang="en-GB" dirty="0" smtClean="0">
                <a:solidFill>
                  <a:schemeClr val="accent1"/>
                </a:solidFill>
              </a:rPr>
              <a:t>ssues</a:t>
            </a:r>
            <a:r>
              <a:rPr lang="en-GB" dirty="0" smtClean="0"/>
              <a:t> 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Summary</a:t>
            </a:r>
            <a:endParaRPr lang="en-GB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229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08896"/>
            <a:ext cx="4896544" cy="4784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4F85C3"/>
                </a:solidFill>
              </a:rPr>
              <a:t>EGI Conference 2017</a:t>
            </a:r>
          </a:p>
          <a:p>
            <a:pPr lvl="1"/>
            <a:r>
              <a:rPr lang="en-GB" dirty="0" smtClean="0"/>
              <a:t>9-12 May, Catania</a:t>
            </a:r>
          </a:p>
          <a:p>
            <a:pPr lvl="1"/>
            <a:r>
              <a:rPr lang="en-GB" dirty="0" smtClean="0"/>
              <a:t>238 participants </a:t>
            </a:r>
          </a:p>
          <a:p>
            <a:pPr lvl="1"/>
            <a:r>
              <a:rPr lang="en-GB" dirty="0" smtClean="0"/>
              <a:t>In partnership with the INDIGO-</a:t>
            </a:r>
            <a:r>
              <a:rPr lang="en-GB" dirty="0" err="1" smtClean="0"/>
              <a:t>DataCloud</a:t>
            </a:r>
            <a:r>
              <a:rPr lang="en-GB" dirty="0" smtClean="0"/>
              <a:t> project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GB" b="1" dirty="0" smtClean="0">
                <a:solidFill>
                  <a:srgbClr val="4F85C3"/>
                </a:solidFill>
              </a:rPr>
              <a:t>DI4R 2017</a:t>
            </a:r>
          </a:p>
          <a:p>
            <a:pPr lvl="1"/>
            <a:r>
              <a:rPr lang="en-GB" dirty="0" smtClean="0"/>
              <a:t>30 Nov-1 December, Brussels</a:t>
            </a:r>
          </a:p>
          <a:p>
            <a:pPr lvl="1"/>
            <a:r>
              <a:rPr lang="en-GB" dirty="0" smtClean="0"/>
              <a:t>In preparation</a:t>
            </a:r>
          </a:p>
          <a:p>
            <a:pPr lvl="1"/>
            <a:r>
              <a:rPr lang="en-GB" dirty="0" smtClean="0"/>
              <a:t>Jointly organised with EUDAT, GÉANT, </a:t>
            </a:r>
            <a:r>
              <a:rPr lang="en-GB" dirty="0" err="1" smtClean="0"/>
              <a:t>OpenAIRE</a:t>
            </a:r>
            <a:r>
              <a:rPr lang="en-GB" dirty="0" smtClean="0"/>
              <a:t>, PRACE &amp; RDA Europe</a:t>
            </a:r>
          </a:p>
          <a:p>
            <a:pPr lvl="1"/>
            <a:endParaRPr lang="en-GB" dirty="0"/>
          </a:p>
        </p:txBody>
      </p:sp>
      <p:pic>
        <p:nvPicPr>
          <p:cNvPr id="7" name="Picture 2" descr="https://www.egi.eu/wp-content/uploads/2016/09/graphics_EGI_Conf-213x3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388144" y="1125016"/>
            <a:ext cx="347616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8"/>
          <a:stretch/>
        </p:blipFill>
        <p:spPr>
          <a:xfrm>
            <a:off x="5362224" y="3717712"/>
            <a:ext cx="3528000" cy="259160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8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179512" y="2201333"/>
            <a:ext cx="8400044" cy="3675939"/>
          </a:xfrm>
          <a:custGeom>
            <a:avLst/>
            <a:gdLst>
              <a:gd name="connsiteX0" fmla="*/ 0 w 7591778"/>
              <a:gd name="connsiteY0" fmla="*/ 451556 h 2354425"/>
              <a:gd name="connsiteX1" fmla="*/ 1439333 w 7591778"/>
              <a:gd name="connsiteY1" fmla="*/ 1665111 h 2354425"/>
              <a:gd name="connsiteX2" fmla="*/ 3344333 w 7591778"/>
              <a:gd name="connsiteY2" fmla="*/ 2342445 h 2354425"/>
              <a:gd name="connsiteX3" fmla="*/ 5305778 w 7591778"/>
              <a:gd name="connsiteY3" fmla="*/ 1961445 h 2354425"/>
              <a:gd name="connsiteX4" fmla="*/ 7210778 w 7591778"/>
              <a:gd name="connsiteY4" fmla="*/ 352778 h 2354425"/>
              <a:gd name="connsiteX5" fmla="*/ 7591778 w 7591778"/>
              <a:gd name="connsiteY5" fmla="*/ 0 h 23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1778" h="2354425">
                <a:moveTo>
                  <a:pt x="0" y="451556"/>
                </a:moveTo>
                <a:cubicBezTo>
                  <a:pt x="440972" y="900759"/>
                  <a:pt x="881944" y="1349963"/>
                  <a:pt x="1439333" y="1665111"/>
                </a:cubicBezTo>
                <a:cubicBezTo>
                  <a:pt x="1996722" y="1980259"/>
                  <a:pt x="2699926" y="2293056"/>
                  <a:pt x="3344333" y="2342445"/>
                </a:cubicBezTo>
                <a:cubicBezTo>
                  <a:pt x="3988740" y="2391834"/>
                  <a:pt x="4661371" y="2293056"/>
                  <a:pt x="5305778" y="1961445"/>
                </a:cubicBezTo>
                <a:cubicBezTo>
                  <a:pt x="5950185" y="1629834"/>
                  <a:pt x="6829778" y="679685"/>
                  <a:pt x="7210778" y="352778"/>
                </a:cubicBezTo>
                <a:cubicBezTo>
                  <a:pt x="7591778" y="25871"/>
                  <a:pt x="7591778" y="0"/>
                  <a:pt x="7591778" y="0"/>
                </a:cubicBezTo>
              </a:path>
            </a:pathLst>
          </a:custGeom>
          <a:noFill/>
          <a:ln w="254000" cmpd="sng">
            <a:solidFill>
              <a:schemeClr val="bg1">
                <a:lumMod val="95000"/>
              </a:schemeClr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79512" y="1224330"/>
            <a:ext cx="9253028" cy="7914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Maintained </a:t>
            </a:r>
            <a:r>
              <a:rPr lang="en-US" dirty="0" smtClean="0"/>
              <a:t>catalogue of project </a:t>
            </a:r>
            <a:r>
              <a:rPr lang="en-US" dirty="0" smtClean="0"/>
              <a:t>results -&gt; </a:t>
            </a:r>
            <a:r>
              <a:rPr lang="en-US" dirty="0" err="1" smtClean="0"/>
              <a:t>Identificaiton</a:t>
            </a:r>
            <a:r>
              <a:rPr lang="en-US" dirty="0" smtClean="0"/>
              <a:t> of KERs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NA2 </a:t>
            </a:r>
            <a:r>
              <a:rPr lang="en-GB" dirty="0" smtClean="0"/>
              <a:t>Strategy, Policy and Communications</a:t>
            </a: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47664" y="188640"/>
            <a:ext cx="73448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r>
              <a:rPr lang="en-US" sz="2200" dirty="0" smtClean="0">
                <a:solidFill>
                  <a:schemeClr val="tx2">
                    <a:lumMod val="50000"/>
                  </a:schemeClr>
                </a:solidFill>
              </a:rPr>
              <a:t>Dissemination</a:t>
            </a:r>
            <a:br>
              <a:rPr lang="en-US" sz="2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3200" dirty="0" smtClean="0"/>
              <a:t>Dissemination of project outputs</a:t>
            </a:r>
            <a:endParaRPr lang="en-US" sz="36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525087"/>
              </p:ext>
            </p:extLst>
          </p:nvPr>
        </p:nvGraphicFramePr>
        <p:xfrm>
          <a:off x="179512" y="2060848"/>
          <a:ext cx="1584176" cy="348459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84176"/>
              </a:tblGrid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Output category</a:t>
                      </a:r>
                      <a:endParaRPr lang="en-US" sz="140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Technical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specifications</a:t>
                      </a:r>
                      <a:endParaRPr lang="en-US" sz="140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Policy &amp; </a:t>
                      </a:r>
                      <a:r>
                        <a:rPr lang="en-US" sz="1400" dirty="0" smtClean="0"/>
                        <a:t>procedure</a:t>
                      </a:r>
                      <a:endParaRPr lang="en-US" sz="140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Software &amp; </a:t>
                      </a:r>
                      <a:r>
                        <a:rPr lang="en-US" sz="1400" dirty="0" smtClean="0"/>
                        <a:t>service</a:t>
                      </a:r>
                      <a:endParaRPr lang="en-US" sz="140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Documents and reports</a:t>
                      </a:r>
                      <a:endParaRPr lang="en-US" sz="140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Business </a:t>
                      </a:r>
                      <a:r>
                        <a:rPr lang="en-US" sz="1400" dirty="0" smtClean="0"/>
                        <a:t>models</a:t>
                      </a:r>
                      <a:endParaRPr lang="en-US" sz="140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Know-how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603473"/>
              </p:ext>
            </p:extLst>
          </p:nvPr>
        </p:nvGraphicFramePr>
        <p:xfrm>
          <a:off x="3779912" y="3072519"/>
          <a:ext cx="1656184" cy="323680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656184"/>
              </a:tblGrid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Target groups</a:t>
                      </a:r>
                      <a:endParaRPr lang="en-GB" sz="1400" noProof="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/>
                        <a:t>Research infrastructures and collaborations</a:t>
                      </a:r>
                      <a:endParaRPr lang="en-GB" sz="1400" noProof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Long tail of science</a:t>
                      </a:r>
                      <a:endParaRPr lang="en-GB" sz="1400" noProof="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/>
                        <a:t>Industry/SME</a:t>
                      </a:r>
                      <a:endParaRPr lang="en-GB" sz="1400" noProof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Funding agencies and </a:t>
                      </a:r>
                      <a:r>
                        <a:rPr lang="en-GB" sz="1400" noProof="0" dirty="0" smtClean="0"/>
                        <a:t>policymakers</a:t>
                      </a:r>
                      <a:endParaRPr lang="en-GB" sz="1400" noProof="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Standardisation bodies</a:t>
                      </a:r>
                      <a:endParaRPr lang="en-GB" sz="1400" noProof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907704" y="2588488"/>
          <a:ext cx="1800200" cy="278472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800200"/>
              </a:tblGrid>
              <a:tr h="53191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Application </a:t>
                      </a:r>
                    </a:p>
                    <a:p>
                      <a:pPr algn="ctr"/>
                      <a:r>
                        <a:rPr lang="en-GB" sz="1400" noProof="0" dirty="0" smtClean="0"/>
                        <a:t>of the output</a:t>
                      </a:r>
                      <a:endParaRPr lang="en-GB" sz="1400" noProof="0" dirty="0"/>
                    </a:p>
                  </a:txBody>
                  <a:tcPr/>
                </a:tc>
              </a:tr>
              <a:tr h="53191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In standardisation activities</a:t>
                      </a:r>
                      <a:endParaRPr lang="en-GB" sz="1400" noProof="0" dirty="0"/>
                    </a:p>
                  </a:txBody>
                  <a:tcPr/>
                </a:tc>
              </a:tr>
              <a:tr h="969961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Developing/creating/marketing product/service/</a:t>
                      </a:r>
                    </a:p>
                    <a:p>
                      <a:pPr algn="ctr"/>
                      <a:r>
                        <a:rPr lang="en-GB" sz="1400" noProof="0" dirty="0" smtClean="0"/>
                        <a:t>process</a:t>
                      </a:r>
                      <a:endParaRPr lang="en-GB" sz="1400" noProof="0" dirty="0"/>
                    </a:p>
                  </a:txBody>
                  <a:tcPr/>
                </a:tc>
              </a:tr>
              <a:tr h="750938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In further activities other than the project</a:t>
                      </a:r>
                      <a:endParaRPr lang="en-GB" sz="1400" noProof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508104" y="2492896"/>
          <a:ext cx="1656184" cy="201562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656184"/>
              </a:tblGrid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IP protection approach</a:t>
                      </a:r>
                      <a:endParaRPr lang="en-GB" sz="1400" noProof="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Open source license</a:t>
                      </a:r>
                      <a:endParaRPr lang="en-GB" sz="1400" noProof="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Copyright</a:t>
                      </a:r>
                      <a:endParaRPr lang="en-GB" sz="1400" noProof="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Confidential</a:t>
                      </a:r>
                      <a:r>
                        <a:rPr lang="en-GB" sz="1400" baseline="0" noProof="0" dirty="0" smtClean="0"/>
                        <a:t> information</a:t>
                      </a:r>
                      <a:endParaRPr lang="en-GB" sz="1400" noProof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7308304" y="1844824"/>
          <a:ext cx="1656184" cy="247677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56184"/>
              </a:tblGrid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Dissemination approach</a:t>
                      </a:r>
                      <a:endParaRPr lang="en-GB" sz="1400" noProof="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Publication</a:t>
                      </a:r>
                      <a:endParaRPr lang="en-GB" sz="1400" noProof="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Website</a:t>
                      </a:r>
                      <a:endParaRPr lang="en-GB" sz="1400" noProof="0" dirty="0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 smtClean="0"/>
                        <a:t>EGI conference</a:t>
                      </a:r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/>
                        <a:t>Software repository</a:t>
                      </a:r>
                      <a:endParaRPr lang="en-GB" sz="1400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8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Service Portfolio Management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Increased </a:t>
            </a:r>
            <a:r>
              <a:rPr lang="en-GB" sz="3600" dirty="0" smtClean="0"/>
              <a:t>maturity of the </a:t>
            </a:r>
            <a:r>
              <a:rPr lang="en-GB" sz="3600" dirty="0" smtClean="0"/>
              <a:t>process</a:t>
            </a:r>
          </a:p>
          <a:p>
            <a:r>
              <a:rPr lang="en-GB" sz="3600" dirty="0" smtClean="0"/>
              <a:t>Increased maturity of the IT governance</a:t>
            </a:r>
          </a:p>
          <a:p>
            <a:pPr lvl="1"/>
            <a:r>
              <a:rPr lang="en-GB" sz="2800" dirty="0" smtClean="0"/>
              <a:t>Established ”Services and Solutions Board”</a:t>
            </a:r>
          </a:p>
          <a:p>
            <a:r>
              <a:rPr lang="en-GB" sz="3600" dirty="0"/>
              <a:t>Evolved the service portfolio </a:t>
            </a:r>
            <a:endParaRPr lang="en-GB" sz="3600" dirty="0" smtClean="0"/>
          </a:p>
          <a:p>
            <a:pPr lvl="1"/>
            <a:r>
              <a:rPr lang="en-GB" sz="2800" dirty="0" smtClean="0"/>
              <a:t>Held 31 meetings from the project start</a:t>
            </a:r>
          </a:p>
          <a:p>
            <a:pPr lvl="1"/>
            <a:r>
              <a:rPr lang="en-GB" sz="2800" dirty="0" smtClean="0"/>
              <a:t>Agreed </a:t>
            </a:r>
            <a:r>
              <a:rPr lang="en-GB" sz="2800" dirty="0" smtClean="0">
                <a:solidFill>
                  <a:srgbClr val="FF0000"/>
                </a:solidFill>
              </a:rPr>
              <a:t>Y</a:t>
            </a:r>
            <a:r>
              <a:rPr lang="en-GB" sz="2800" dirty="0" smtClean="0"/>
              <a:t> major changes for EGI Council adoption</a:t>
            </a:r>
            <a:endParaRPr lang="en-GB" sz="3200" dirty="0"/>
          </a:p>
          <a:p>
            <a:r>
              <a:rPr lang="en-GB" sz="3600" dirty="0" smtClean="0"/>
              <a:t>Part of the Key Exploitable Results (KERs)</a:t>
            </a:r>
            <a:endParaRPr lang="en-GB" sz="32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Strategic Planning and Evaluation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Strategy for 2020 approved in May 2015</a:t>
            </a:r>
          </a:p>
          <a:p>
            <a:pPr lvl="1"/>
            <a:r>
              <a:rPr lang="en-GB" dirty="0" smtClean="0"/>
              <a:t>Strategy implementation evaluated at </a:t>
            </a:r>
            <a:endParaRPr lang="en-GB" dirty="0" smtClean="0"/>
          </a:p>
          <a:p>
            <a:pPr lvl="2"/>
            <a:r>
              <a:rPr lang="en-GB" dirty="0" smtClean="0"/>
              <a:t>M12 (D2.9) </a:t>
            </a:r>
            <a:r>
              <a:rPr lang="en-GB" dirty="0" smtClean="0"/>
              <a:t>and </a:t>
            </a:r>
            <a:r>
              <a:rPr lang="en-GB" dirty="0" smtClean="0"/>
              <a:t>M30 (D2.13)</a:t>
            </a:r>
          </a:p>
          <a:p>
            <a:pPr lvl="1"/>
            <a:r>
              <a:rPr lang="en-GB" dirty="0" smtClean="0"/>
              <a:t>Live document updated on a 6-month basis</a:t>
            </a:r>
            <a:endParaRPr lang="en-GB" dirty="0" smtClean="0"/>
          </a:p>
          <a:p>
            <a:r>
              <a:rPr lang="en-GB" dirty="0" smtClean="0"/>
              <a:t>Strategy for 2025 in advanced development</a:t>
            </a:r>
          </a:p>
          <a:p>
            <a:pPr lvl="1"/>
            <a:r>
              <a:rPr lang="en-GB" dirty="0" smtClean="0"/>
              <a:t>Discussion started in May 2017 with the EGI Council</a:t>
            </a:r>
          </a:p>
          <a:p>
            <a:pPr lvl="1"/>
            <a:r>
              <a:rPr lang="en-GB" dirty="0" smtClean="0"/>
              <a:t>Mature draft available as part of D2.13</a:t>
            </a:r>
          </a:p>
          <a:p>
            <a:pPr lvl="1"/>
            <a:r>
              <a:rPr lang="en-GB" dirty="0" smtClean="0"/>
              <a:t>Approval expected by the end of 2017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Part of the Key </a:t>
            </a:r>
            <a:r>
              <a:rPr lang="en-GB" dirty="0"/>
              <a:t>Exploitable </a:t>
            </a:r>
            <a:r>
              <a:rPr lang="en-GB" dirty="0" smtClean="0"/>
              <a:t>Results </a:t>
            </a:r>
            <a:r>
              <a:rPr lang="en-GB" dirty="0"/>
              <a:t>(</a:t>
            </a:r>
            <a:r>
              <a:rPr lang="en-GB" dirty="0" smtClean="0"/>
              <a:t>KERs)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7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Policy papers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3012568" cy="46085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32"/>
          <a:stretch/>
        </p:blipFill>
        <p:spPr>
          <a:xfrm>
            <a:off x="5004048" y="1124744"/>
            <a:ext cx="3362183" cy="460851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699792" y="590863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Part of </a:t>
            </a:r>
            <a:r>
              <a:rPr lang="en-GB" dirty="0"/>
              <a:t>the Key Exploitable Results (KERs)</a:t>
            </a:r>
          </a:p>
        </p:txBody>
      </p:sp>
    </p:spTree>
    <p:extLst>
      <p:ext uri="{BB962C8B-B14F-4D97-AF65-F5344CB8AC3E}">
        <p14:creationId xmlns:p14="http://schemas.microsoft.com/office/powerpoint/2010/main" val="47856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MoUs</a:t>
            </a:r>
            <a:r>
              <a:rPr lang="en-GB" dirty="0" smtClean="0"/>
              <a:t> defined during EGI-Engage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04411653"/>
              </p:ext>
            </p:extLst>
          </p:nvPr>
        </p:nvGraphicFramePr>
        <p:xfrm>
          <a:off x="467544" y="1484784"/>
          <a:ext cx="8424862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944216"/>
                <a:gridCol w="2808312"/>
                <a:gridCol w="18001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MoU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EGI Partner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Counterpart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EGI Foundation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GEANT Association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Signed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CloudSME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EGI Foundation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CloudSME</a:t>
                      </a:r>
                      <a:r>
                        <a:rPr lang="en-US" dirty="0" smtClean="0"/>
                        <a:t> UG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Signed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Terradue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EGI Foundation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Terradue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Signed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PRACE-4IP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EGI-Engage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PRACE-4IP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Signed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UberCloud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EGI Foundation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UberCloud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Signed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ComputeCananda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EGI Foundation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Compute </a:t>
                      </a:r>
                      <a:r>
                        <a:rPr lang="en-US" dirty="0" err="1" smtClean="0"/>
                        <a:t>Cananda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Signed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TUW/EODC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EGI Foundation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Technische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Universitat</a:t>
                      </a:r>
                      <a:r>
                        <a:rPr lang="en-US" dirty="0" smtClean="0"/>
                        <a:t> Wien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Agreed, ready</a:t>
                      </a:r>
                      <a:r>
                        <a:rPr lang="en-US" baseline="0" dirty="0" smtClean="0"/>
                        <a:t> to sign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489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Straight Arrow Connector 112"/>
          <p:cNvCxnSpPr/>
          <p:nvPr/>
        </p:nvCxnSpPr>
        <p:spPr>
          <a:xfrm flipV="1">
            <a:off x="3347864" y="3789040"/>
            <a:ext cx="0" cy="1368152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3203848" y="2780928"/>
            <a:ext cx="0" cy="2376264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2771800" y="2780928"/>
            <a:ext cx="0" cy="23762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2627784" y="3789040"/>
            <a:ext cx="0" cy="13681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WP2 Strategy, Policy and Communications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520" y="1988840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339752" y="1988840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3"/>
            <a:endCxn id="9" idx="1"/>
          </p:cNvCxnSpPr>
          <p:nvPr/>
        </p:nvCxnSpPr>
        <p:spPr>
          <a:xfrm>
            <a:off x="1475656" y="238488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51520" y="2996952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339752" y="2996952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3"/>
            <a:endCxn id="15" idx="1"/>
          </p:cNvCxnSpPr>
          <p:nvPr/>
        </p:nvCxnSpPr>
        <p:spPr>
          <a:xfrm>
            <a:off x="1475656" y="339299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51520" y="4005064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2339752" y="4005064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>
            <a:off x="1475656" y="4401108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2339752" y="5157192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EGI.eu</a:t>
            </a:r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251520" y="5157192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cxnSp>
        <p:nvCxnSpPr>
          <p:cNvPr id="86" name="Straight Arrow Connector 85"/>
          <p:cNvCxnSpPr>
            <a:stCxn id="85" idx="3"/>
          </p:cNvCxnSpPr>
          <p:nvPr/>
        </p:nvCxnSpPr>
        <p:spPr>
          <a:xfrm>
            <a:off x="1475656" y="555323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7092280" y="580526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5661248"/>
            <a:ext cx="216024" cy="216024"/>
          </a:xfrm>
          <a:prstGeom prst="rect">
            <a:avLst/>
          </a:prstGeom>
        </p:spPr>
      </p:pic>
      <p:cxnSp>
        <p:nvCxnSpPr>
          <p:cNvPr id="90" name="Straight Arrow Connector 89"/>
          <p:cNvCxnSpPr/>
          <p:nvPr/>
        </p:nvCxnSpPr>
        <p:spPr>
          <a:xfrm>
            <a:off x="7092280" y="609329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2483768" y="4797152"/>
            <a:ext cx="0" cy="3600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3779912" y="234888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779912" y="3356992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3779912" y="436510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3779912" y="558924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3491880" y="4797152"/>
            <a:ext cx="0" cy="360040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6516216" y="260607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8028384" y="587727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ervice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716016" y="1988840"/>
            <a:ext cx="1584176" cy="39604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Service provision</a:t>
            </a:r>
            <a:r>
              <a:rPr lang="en-GB" dirty="0" smtClean="0"/>
              <a:t>: </a:t>
            </a:r>
          </a:p>
          <a:p>
            <a:pPr algn="ctr"/>
            <a:r>
              <a:rPr lang="en-GB" dirty="0" smtClean="0"/>
              <a:t>a complex network of players interacting for providing products, services and solutions  for excellent research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7608774" y="2021696"/>
            <a:ext cx="1026310" cy="887802"/>
            <a:chOff x="256669" y="1340768"/>
            <a:chExt cx="1525174" cy="1212770"/>
          </a:xfrm>
        </p:grpSpPr>
        <p:pic>
          <p:nvPicPr>
            <p:cNvPr id="40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348371"/>
              <a:ext cx="667260" cy="640469"/>
            </a:xfrm>
            <a:prstGeom prst="rect">
              <a:avLst/>
            </a:prstGeom>
          </p:spPr>
        </p:pic>
        <p:pic>
          <p:nvPicPr>
            <p:cNvPr id="41" name="1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340768"/>
              <a:ext cx="609411" cy="783010"/>
            </a:xfrm>
            <a:prstGeom prst="rect">
              <a:avLst/>
            </a:prstGeom>
          </p:spPr>
        </p:pic>
        <p:pic>
          <p:nvPicPr>
            <p:cNvPr id="42" name="9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69" y="1910184"/>
              <a:ext cx="826513" cy="640686"/>
            </a:xfrm>
            <a:prstGeom prst="rect">
              <a:avLst/>
            </a:prstGeom>
          </p:spPr>
        </p:pic>
        <p:pic>
          <p:nvPicPr>
            <p:cNvPr id="43" name="8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59" y="1988840"/>
              <a:ext cx="653284" cy="564698"/>
            </a:xfrm>
            <a:prstGeom prst="rect">
              <a:avLst/>
            </a:prstGeom>
          </p:spPr>
        </p:pic>
      </p:grpSp>
      <p:pic>
        <p:nvPicPr>
          <p:cNvPr id="45" name="1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774" y="3202446"/>
            <a:ext cx="1119495" cy="946634"/>
          </a:xfrm>
          <a:prstGeom prst="rect">
            <a:avLst/>
          </a:prstGeom>
        </p:spPr>
      </p:pic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645081" y="4328606"/>
            <a:ext cx="1039730" cy="937091"/>
            <a:chOff x="395536" y="4600157"/>
            <a:chExt cx="1386307" cy="1249454"/>
          </a:xfrm>
        </p:grpSpPr>
        <p:pic>
          <p:nvPicPr>
            <p:cNvPr id="52" name="Picture 5" descr="C:\Users\Javier\AppData\Local\Microsoft\Windows\INetCache\IE\ZDFXKT99\MC910216362[1]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1" r="13260" b="17790"/>
            <a:stretch/>
          </p:blipFill>
          <p:spPr bwMode="auto">
            <a:xfrm>
              <a:off x="395536" y="4629450"/>
              <a:ext cx="1386307" cy="1194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449311" y="5081493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873280" y="5259901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758543" y="4600157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1251008" y="4792184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1292881" y="5304248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8" name="Straight Arrow Connector 57"/>
          <p:cNvCxnSpPr/>
          <p:nvPr/>
        </p:nvCxnSpPr>
        <p:spPr>
          <a:xfrm>
            <a:off x="6516216" y="371008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6516216" y="4814085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7524328" y="1124744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cxnSp>
        <p:nvCxnSpPr>
          <p:cNvPr id="12" name="Elbow Connector 11"/>
          <p:cNvCxnSpPr>
            <a:stCxn id="51" idx="3"/>
            <a:endCxn id="43" idx="3"/>
          </p:cNvCxnSpPr>
          <p:nvPr/>
        </p:nvCxnSpPr>
        <p:spPr>
          <a:xfrm flipH="1">
            <a:off x="8635084" y="1520788"/>
            <a:ext cx="113380" cy="1182018"/>
          </a:xfrm>
          <a:prstGeom prst="bentConnector3">
            <a:avLst>
              <a:gd name="adj1" fmla="val -20162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1" idx="3"/>
            <a:endCxn id="45" idx="3"/>
          </p:cNvCxnSpPr>
          <p:nvPr/>
        </p:nvCxnSpPr>
        <p:spPr>
          <a:xfrm flipH="1">
            <a:off x="8728269" y="1520788"/>
            <a:ext cx="20195" cy="2154975"/>
          </a:xfrm>
          <a:prstGeom prst="bentConnector3">
            <a:avLst>
              <a:gd name="adj1" fmla="val -113196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51" idx="3"/>
            <a:endCxn id="52" idx="3"/>
          </p:cNvCxnSpPr>
          <p:nvPr/>
        </p:nvCxnSpPr>
        <p:spPr>
          <a:xfrm flipH="1">
            <a:off x="8684811" y="1520788"/>
            <a:ext cx="63653" cy="3277904"/>
          </a:xfrm>
          <a:prstGeom prst="bentConnector3">
            <a:avLst>
              <a:gd name="adj1" fmla="val -35913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372200" y="1700808"/>
            <a:ext cx="1152128" cy="3960440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 smtClean="0">
                <a:solidFill>
                  <a:srgbClr val="10253F"/>
                </a:solidFill>
              </a:rPr>
              <a:t>Procurement and business models</a:t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Main Model: Free at point of delivery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2217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/>
                </a:solidFill>
              </a:rPr>
              <a:t>Increase awareness </a:t>
            </a:r>
            <a:r>
              <a:rPr lang="en-US" sz="2800" dirty="0" smtClean="0"/>
              <a:t>of </a:t>
            </a:r>
            <a:r>
              <a:rPr lang="en-US" sz="2800" dirty="0" smtClean="0">
                <a:solidFill>
                  <a:srgbClr val="000000"/>
                </a:solidFill>
              </a:rPr>
              <a:t>economic value for service delivered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4F81BD"/>
                </a:solidFill>
              </a:rPr>
              <a:t>Incentivize resource providers </a:t>
            </a:r>
            <a:r>
              <a:rPr lang="en-US" sz="2800" dirty="0" smtClean="0"/>
              <a:t>to serve users outside their own remit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4F81BD"/>
                </a:solidFill>
              </a:rPr>
              <a:t>Diversify revenue streams </a:t>
            </a:r>
            <a:r>
              <a:rPr lang="en-US" sz="2800" dirty="0" smtClean="0"/>
              <a:t>for support OPEX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smtClean="0">
                <a:solidFill>
                  <a:srgbClr val="10253F"/>
                </a:solidFill>
              </a:rPr>
              <a:t>Procurement and business models</a:t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Pay-for-Use Motivations</a:t>
            </a:r>
            <a:endParaRPr lang="en-US" sz="29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87624" y="6453336"/>
            <a:ext cx="6768752" cy="365125"/>
          </a:xfrm>
        </p:spPr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43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Straight Arrow Connector 112"/>
          <p:cNvCxnSpPr/>
          <p:nvPr/>
        </p:nvCxnSpPr>
        <p:spPr>
          <a:xfrm flipV="1">
            <a:off x="3347864" y="3789040"/>
            <a:ext cx="0" cy="1368152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3203848" y="2780928"/>
            <a:ext cx="0" cy="2376264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2771800" y="2780928"/>
            <a:ext cx="0" cy="23762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2627784" y="3789040"/>
            <a:ext cx="0" cy="13681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51520" y="1988840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339752" y="1988840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3"/>
            <a:endCxn id="9" idx="1"/>
          </p:cNvCxnSpPr>
          <p:nvPr/>
        </p:nvCxnSpPr>
        <p:spPr>
          <a:xfrm>
            <a:off x="1475656" y="238488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51520" y="2996952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339752" y="2996952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3"/>
            <a:endCxn id="15" idx="1"/>
          </p:cNvCxnSpPr>
          <p:nvPr/>
        </p:nvCxnSpPr>
        <p:spPr>
          <a:xfrm>
            <a:off x="1475656" y="339299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51520" y="4005064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2339752" y="4005064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>
            <a:off x="1475656" y="4401108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2339752" y="5157192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EGI.eu</a:t>
            </a:r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251520" y="5157192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cxnSp>
        <p:nvCxnSpPr>
          <p:cNvPr id="86" name="Straight Arrow Connector 85"/>
          <p:cNvCxnSpPr>
            <a:stCxn id="85" idx="3"/>
          </p:cNvCxnSpPr>
          <p:nvPr/>
        </p:nvCxnSpPr>
        <p:spPr>
          <a:xfrm>
            <a:off x="1475656" y="555323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7092280" y="580526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5661248"/>
            <a:ext cx="216024" cy="216024"/>
          </a:xfrm>
          <a:prstGeom prst="rect">
            <a:avLst/>
          </a:prstGeom>
        </p:spPr>
      </p:pic>
      <p:cxnSp>
        <p:nvCxnSpPr>
          <p:cNvPr id="90" name="Straight Arrow Connector 89"/>
          <p:cNvCxnSpPr/>
          <p:nvPr/>
        </p:nvCxnSpPr>
        <p:spPr>
          <a:xfrm>
            <a:off x="7092280" y="609329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2483768" y="4797152"/>
            <a:ext cx="0" cy="3600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3779912" y="234888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779912" y="3356992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3779912" y="436510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3779912" y="558924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3491880" y="4797152"/>
            <a:ext cx="0" cy="360040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6516216" y="260607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8028384" y="587727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ervice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716016" y="1988840"/>
            <a:ext cx="1584176" cy="39604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Service provision</a:t>
            </a:r>
            <a:r>
              <a:rPr lang="en-GB" dirty="0" smtClean="0"/>
              <a:t>: </a:t>
            </a:r>
          </a:p>
          <a:p>
            <a:pPr algn="ctr"/>
            <a:r>
              <a:rPr lang="en-GB" dirty="0" smtClean="0"/>
              <a:t>a complex network of players interacting for providing products, services and solutions  for excellent research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7608774" y="2021696"/>
            <a:ext cx="1026310" cy="887802"/>
            <a:chOff x="256669" y="1340768"/>
            <a:chExt cx="1525174" cy="1212770"/>
          </a:xfrm>
        </p:grpSpPr>
        <p:pic>
          <p:nvPicPr>
            <p:cNvPr id="40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348371"/>
              <a:ext cx="667260" cy="640469"/>
            </a:xfrm>
            <a:prstGeom prst="rect">
              <a:avLst/>
            </a:prstGeom>
          </p:spPr>
        </p:pic>
        <p:pic>
          <p:nvPicPr>
            <p:cNvPr id="41" name="1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340768"/>
              <a:ext cx="609411" cy="783010"/>
            </a:xfrm>
            <a:prstGeom prst="rect">
              <a:avLst/>
            </a:prstGeom>
          </p:spPr>
        </p:pic>
        <p:pic>
          <p:nvPicPr>
            <p:cNvPr id="42" name="9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69" y="1910184"/>
              <a:ext cx="826513" cy="640686"/>
            </a:xfrm>
            <a:prstGeom prst="rect">
              <a:avLst/>
            </a:prstGeom>
          </p:spPr>
        </p:pic>
        <p:pic>
          <p:nvPicPr>
            <p:cNvPr id="43" name="8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59" y="1988840"/>
              <a:ext cx="653284" cy="564698"/>
            </a:xfrm>
            <a:prstGeom prst="rect">
              <a:avLst/>
            </a:prstGeom>
          </p:spPr>
        </p:pic>
      </p:grpSp>
      <p:pic>
        <p:nvPicPr>
          <p:cNvPr id="45" name="1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774" y="3202446"/>
            <a:ext cx="1119495" cy="946634"/>
          </a:xfrm>
          <a:prstGeom prst="rect">
            <a:avLst/>
          </a:prstGeom>
        </p:spPr>
      </p:pic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645081" y="4328606"/>
            <a:ext cx="1039730" cy="937091"/>
            <a:chOff x="395536" y="4600157"/>
            <a:chExt cx="1386307" cy="1249454"/>
          </a:xfrm>
        </p:grpSpPr>
        <p:pic>
          <p:nvPicPr>
            <p:cNvPr id="52" name="Picture 5" descr="C:\Users\Javier\AppData\Local\Microsoft\Windows\INetCache\IE\ZDFXKT99\MC910216362[1]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1" r="13260" b="17790"/>
            <a:stretch/>
          </p:blipFill>
          <p:spPr bwMode="auto">
            <a:xfrm>
              <a:off x="395536" y="4629450"/>
              <a:ext cx="1386307" cy="1194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449311" y="5081493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873280" y="5259901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758543" y="4600157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1251008" y="4792184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1292881" y="5304248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8" name="Straight Arrow Connector 57"/>
          <p:cNvCxnSpPr/>
          <p:nvPr/>
        </p:nvCxnSpPr>
        <p:spPr>
          <a:xfrm>
            <a:off x="6516216" y="371008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6516216" y="4814085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7524328" y="1124744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cxnSp>
        <p:nvCxnSpPr>
          <p:cNvPr id="12" name="Elbow Connector 11"/>
          <p:cNvCxnSpPr>
            <a:stCxn id="51" idx="3"/>
            <a:endCxn id="43" idx="3"/>
          </p:cNvCxnSpPr>
          <p:nvPr/>
        </p:nvCxnSpPr>
        <p:spPr>
          <a:xfrm flipH="1">
            <a:off x="8635084" y="1520788"/>
            <a:ext cx="113380" cy="1182018"/>
          </a:xfrm>
          <a:prstGeom prst="bentConnector3">
            <a:avLst>
              <a:gd name="adj1" fmla="val -20162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1" idx="3"/>
            <a:endCxn id="45" idx="3"/>
          </p:cNvCxnSpPr>
          <p:nvPr/>
        </p:nvCxnSpPr>
        <p:spPr>
          <a:xfrm flipH="1">
            <a:off x="8728269" y="1520788"/>
            <a:ext cx="20195" cy="2154975"/>
          </a:xfrm>
          <a:prstGeom prst="bentConnector3">
            <a:avLst>
              <a:gd name="adj1" fmla="val -113196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51" idx="3"/>
            <a:endCxn id="52" idx="3"/>
          </p:cNvCxnSpPr>
          <p:nvPr/>
        </p:nvCxnSpPr>
        <p:spPr>
          <a:xfrm flipH="1">
            <a:off x="8684811" y="1520788"/>
            <a:ext cx="63653" cy="3277904"/>
          </a:xfrm>
          <a:prstGeom prst="bentConnector3">
            <a:avLst>
              <a:gd name="adj1" fmla="val -35913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516216" y="2420888"/>
            <a:ext cx="864096" cy="0"/>
          </a:xfrm>
          <a:prstGeom prst="straightConnector1">
            <a:avLst/>
          </a:prstGeom>
          <a:ln>
            <a:solidFill>
              <a:schemeClr val="accent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516216" y="3501008"/>
            <a:ext cx="864096" cy="0"/>
          </a:xfrm>
          <a:prstGeom prst="straightConnector1">
            <a:avLst/>
          </a:prstGeom>
          <a:ln>
            <a:solidFill>
              <a:schemeClr val="accent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516216" y="4653136"/>
            <a:ext cx="864096" cy="0"/>
          </a:xfrm>
          <a:prstGeom prst="straightConnector1">
            <a:avLst/>
          </a:prstGeom>
          <a:ln>
            <a:solidFill>
              <a:schemeClr val="accent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 smtClean="0">
                <a:solidFill>
                  <a:srgbClr val="10253F"/>
                </a:solidFill>
              </a:rPr>
              <a:t>Procurement and business models</a:t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Additional Model: Pay-for-use</a:t>
            </a:r>
            <a:endParaRPr lang="en-US" sz="2900" dirty="0"/>
          </a:p>
        </p:txBody>
      </p:sp>
      <p:sp>
        <p:nvSpPr>
          <p:cNvPr id="6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87624" y="6453336"/>
            <a:ext cx="6768752" cy="365125"/>
          </a:xfrm>
        </p:spPr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8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51520" y="1268760"/>
            <a:ext cx="4392488" cy="47844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2013: Exploratory Document</a:t>
            </a:r>
          </a:p>
          <a:p>
            <a:r>
              <a:rPr lang="en-US" sz="2000" dirty="0" smtClean="0"/>
              <a:t>2014: Kick-off of Proof of Concept</a:t>
            </a:r>
          </a:p>
          <a:p>
            <a:r>
              <a:rPr lang="en-US" sz="2000" dirty="0" smtClean="0"/>
              <a:t>2015: Tool adaption (GOCDB,                e-GRANT, Accounting Portal)</a:t>
            </a:r>
          </a:p>
          <a:p>
            <a:r>
              <a:rPr lang="en-US" sz="2000" dirty="0" smtClean="0"/>
              <a:t>2016: Formalization</a:t>
            </a:r>
          </a:p>
          <a:p>
            <a:pPr lvl="1"/>
            <a:r>
              <a:rPr lang="en-US" sz="1800" dirty="0" smtClean="0"/>
              <a:t>Services, pricing, processes</a:t>
            </a:r>
            <a:endParaRPr lang="en-US" sz="1800" dirty="0"/>
          </a:p>
          <a:p>
            <a:pPr lvl="1"/>
            <a:r>
              <a:rPr lang="en-US" sz="1800" dirty="0" smtClean="0"/>
              <a:t>Letter of Intent (</a:t>
            </a:r>
            <a:r>
              <a:rPr lang="en-US" sz="1800" dirty="0" err="1" smtClean="0"/>
              <a:t>LoI</a:t>
            </a:r>
            <a:r>
              <a:rPr lang="en-US" sz="1800" dirty="0" smtClean="0"/>
              <a:t>)</a:t>
            </a:r>
          </a:p>
          <a:p>
            <a:pPr lvl="2"/>
            <a:r>
              <a:rPr lang="en-US" sz="1600" dirty="0"/>
              <a:t>S</a:t>
            </a:r>
            <a:r>
              <a:rPr lang="en-US" sz="1600" dirty="0" smtClean="0"/>
              <a:t>igned document confirming individual organization ability and willingness to offer services on a paid basis</a:t>
            </a:r>
          </a:p>
          <a:p>
            <a:pPr lvl="1"/>
            <a:r>
              <a:rPr lang="en-US" sz="1800" dirty="0" smtClean="0"/>
              <a:t>Responding </a:t>
            </a:r>
            <a:r>
              <a:rPr lang="en-US" sz="1800" dirty="0"/>
              <a:t>to </a:t>
            </a:r>
            <a:r>
              <a:rPr lang="en-US" sz="1800" dirty="0" smtClean="0"/>
              <a:t>tenders</a:t>
            </a:r>
          </a:p>
          <a:p>
            <a:pPr lvl="2"/>
            <a:r>
              <a:rPr lang="en-US" sz="1600" dirty="0"/>
              <a:t>e</a:t>
            </a:r>
            <a:r>
              <a:rPr lang="en-US" sz="1600" dirty="0" smtClean="0"/>
              <a:t>.g. ESA</a:t>
            </a:r>
            <a:r>
              <a:rPr lang="en-US" sz="1600" dirty="0"/>
              <a:t>; </a:t>
            </a:r>
            <a:r>
              <a:rPr lang="en-US" sz="1600" dirty="0" smtClean="0"/>
              <a:t>Helix Nebula</a:t>
            </a:r>
          </a:p>
          <a:p>
            <a:r>
              <a:rPr lang="en-US" sz="2000" dirty="0" smtClean="0"/>
              <a:t>2017: </a:t>
            </a:r>
          </a:p>
          <a:p>
            <a:pPr lvl="1"/>
            <a:r>
              <a:rPr lang="en-US" sz="1800" dirty="0" smtClean="0"/>
              <a:t>Transition from e-GRANT as front-end to EGI Marketplace</a:t>
            </a:r>
            <a:endParaRPr lang="en-US" sz="16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 smtClean="0">
                <a:solidFill>
                  <a:srgbClr val="10253F"/>
                </a:solidFill>
              </a:rPr>
              <a:t>Procurement and business models</a:t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Pay-for-Use Proof of Concept: History</a:t>
            </a:r>
            <a:endParaRPr lang="en-US" sz="2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8379"/>
          <a:stretch/>
        </p:blipFill>
        <p:spPr>
          <a:xfrm>
            <a:off x="4716016" y="3625899"/>
            <a:ext cx="4392488" cy="1171253"/>
          </a:xfrm>
          <a:prstGeom prst="rect">
            <a:avLst/>
          </a:prstGeom>
        </p:spPr>
      </p:pic>
      <p:pic>
        <p:nvPicPr>
          <p:cNvPr id="8" name="Picture 7" descr="EGI-PayForUse-GOCD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t="71001" r="42429"/>
          <a:stretch/>
        </p:blipFill>
        <p:spPr>
          <a:xfrm>
            <a:off x="5364088" y="1196752"/>
            <a:ext cx="3672408" cy="237694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707904" y="1844824"/>
            <a:ext cx="1656184" cy="226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707904" y="2414822"/>
            <a:ext cx="1440160" cy="11588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87624" y="6453336"/>
            <a:ext cx="6768752" cy="365125"/>
          </a:xfrm>
        </p:spPr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18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7504" y="1380904"/>
            <a:ext cx="6048672" cy="456837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Moved from alpha -&gt; production</a:t>
            </a:r>
          </a:p>
          <a:p>
            <a:pPr lvl="1"/>
            <a:r>
              <a:rPr lang="en-US" sz="1600" dirty="0" smtClean="0"/>
              <a:t>Public Page: </a:t>
            </a:r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wiki.egi.eu/wiki/Pay-for-use</a:t>
            </a:r>
            <a:endParaRPr lang="en-US" sz="1600" dirty="0" smtClean="0"/>
          </a:p>
          <a:p>
            <a:pPr lvl="1"/>
            <a:r>
              <a:rPr lang="en-US" sz="1600" dirty="0" smtClean="0"/>
              <a:t>Services; pricing; processes </a:t>
            </a:r>
            <a:r>
              <a:rPr lang="en-US" sz="1600" dirty="0"/>
              <a:t>in </a:t>
            </a:r>
            <a:r>
              <a:rPr lang="en-US" sz="1600" dirty="0" smtClean="0"/>
              <a:t>place</a:t>
            </a:r>
            <a:endParaRPr lang="en-US" sz="1600" dirty="0"/>
          </a:p>
          <a:p>
            <a:r>
              <a:rPr lang="en-US" sz="1800" dirty="0"/>
              <a:t>S</a:t>
            </a:r>
            <a:r>
              <a:rPr lang="en-US" sz="1800" dirty="0" smtClean="0"/>
              <a:t>hift from e-GRANT to Marketplace</a:t>
            </a:r>
          </a:p>
          <a:p>
            <a:pPr lvl="1"/>
            <a:r>
              <a:rPr lang="en-US" sz="1600" dirty="0" smtClean="0"/>
              <a:t>Focus on providing requirements for P4U                functionality and processes</a:t>
            </a:r>
          </a:p>
          <a:p>
            <a:r>
              <a:rPr lang="en-US" sz="1800" dirty="0" smtClean="0"/>
              <a:t>P4U Results </a:t>
            </a:r>
            <a:r>
              <a:rPr lang="mr-IN" sz="1800" dirty="0" smtClean="0"/>
              <a:t>–</a:t>
            </a:r>
            <a:r>
              <a:rPr lang="en-US" sz="1800" dirty="0" smtClean="0"/>
              <a:t> PY2</a:t>
            </a:r>
          </a:p>
          <a:p>
            <a:pPr lvl="1"/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financial exchange: IBM-&gt;PSNC</a:t>
            </a:r>
          </a:p>
          <a:p>
            <a:pPr lvl="1"/>
            <a:r>
              <a:rPr lang="en-US" sz="1600" dirty="0" smtClean="0"/>
              <a:t>New project funding model: </a:t>
            </a:r>
            <a:r>
              <a:rPr lang="en-US" sz="1600" dirty="0" err="1" smtClean="0"/>
              <a:t>NextGEOSS</a:t>
            </a:r>
            <a:endParaRPr lang="en-US" sz="1600" dirty="0" smtClean="0"/>
          </a:p>
          <a:p>
            <a:pPr lvl="1"/>
            <a:r>
              <a:rPr lang="en-US" sz="1600" dirty="0"/>
              <a:t>4</a:t>
            </a:r>
            <a:r>
              <a:rPr lang="en-US" sz="1600" dirty="0" smtClean="0"/>
              <a:t> New Letters of Intent</a:t>
            </a:r>
          </a:p>
          <a:p>
            <a:pPr lvl="2"/>
            <a:r>
              <a:rPr lang="en-US" sz="1400" dirty="0" smtClean="0"/>
              <a:t>7 total: </a:t>
            </a:r>
            <a:r>
              <a:rPr lang="en-US" sz="1400" dirty="0"/>
              <a:t>100% IT; CESGA; CSC; IFCA; IISAS; INFN; PSNC</a:t>
            </a:r>
            <a:r>
              <a:rPr lang="en-US" sz="1400" dirty="0" smtClean="0"/>
              <a:t>)</a:t>
            </a:r>
          </a:p>
          <a:p>
            <a:pPr lvl="1"/>
            <a:r>
              <a:rPr lang="en-US" sz="1600" dirty="0" smtClean="0"/>
              <a:t>Under discussion: </a:t>
            </a:r>
            <a:r>
              <a:rPr lang="en-US" sz="1600" dirty="0" err="1" smtClean="0"/>
              <a:t>Terradue</a:t>
            </a:r>
            <a:r>
              <a:rPr lang="en-US" sz="1600" dirty="0" smtClean="0"/>
              <a:t>, NUMECA, </a:t>
            </a:r>
            <a:r>
              <a:rPr lang="en-US" sz="1600" dirty="0" err="1" smtClean="0"/>
              <a:t>BlueBridge</a:t>
            </a:r>
            <a:r>
              <a:rPr lang="en-US" sz="1600" dirty="0" smtClean="0"/>
              <a:t>, FAO</a:t>
            </a:r>
          </a:p>
          <a:p>
            <a:pPr lvl="2"/>
            <a:r>
              <a:rPr lang="en-US" sz="1400" dirty="0"/>
              <a:t>Others at early stages through business engagement </a:t>
            </a:r>
            <a:r>
              <a:rPr lang="en-US" sz="1400" dirty="0" err="1" smtClean="0"/>
              <a:t>programme</a:t>
            </a:r>
            <a:endParaRPr lang="en-US" sz="1400" dirty="0"/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5076057" y="2564904"/>
            <a:ext cx="3816424" cy="12961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1600" dirty="0" smtClean="0"/>
              <a:t>Providers involved in P4U </a:t>
            </a:r>
            <a:r>
              <a:rPr lang="en-US" sz="1600" dirty="0" err="1" smtClean="0"/>
              <a:t>PoC</a:t>
            </a:r>
            <a:r>
              <a:rPr lang="en-US" sz="1600" dirty="0" smtClean="0"/>
              <a:t>: ~30              </a:t>
            </a:r>
          </a:p>
          <a:p>
            <a:pPr algn="ctr">
              <a:lnSpc>
                <a:spcPct val="110000"/>
              </a:lnSpc>
            </a:pPr>
            <a:r>
              <a:rPr lang="en-US" sz="1600" dirty="0" smtClean="0"/>
              <a:t>Actively working on enabling P4U: </a:t>
            </a:r>
            <a:r>
              <a:rPr lang="en-US" sz="1600" dirty="0"/>
              <a:t>8-</a:t>
            </a:r>
            <a:r>
              <a:rPr lang="en-US" sz="1600" dirty="0" smtClean="0"/>
              <a:t>10</a:t>
            </a:r>
          </a:p>
          <a:p>
            <a:pPr algn="ctr">
              <a:lnSpc>
                <a:spcPct val="110000"/>
              </a:lnSpc>
            </a:pPr>
            <a:r>
              <a:rPr lang="en-US" sz="1600" dirty="0" smtClean="0"/>
              <a:t>Letters of Intent received: </a:t>
            </a:r>
            <a:r>
              <a:rPr lang="en-US" sz="1600" dirty="0"/>
              <a:t>7</a:t>
            </a:r>
            <a:r>
              <a:rPr lang="en-US" sz="1600" dirty="0" smtClean="0"/>
              <a:t>              </a:t>
            </a:r>
          </a:p>
          <a:p>
            <a:pPr algn="ctr">
              <a:lnSpc>
                <a:spcPct val="110000"/>
              </a:lnSpc>
            </a:pPr>
            <a:r>
              <a:rPr lang="en-US" sz="1600" dirty="0" smtClean="0"/>
              <a:t> Avg. price (HTC/</a:t>
            </a:r>
            <a:r>
              <a:rPr lang="en-US" sz="1600" dirty="0"/>
              <a:t>c</a:t>
            </a:r>
            <a:r>
              <a:rPr lang="en-US" sz="1600" dirty="0" smtClean="0"/>
              <a:t>loud</a:t>
            </a:r>
            <a:r>
              <a:rPr lang="en-US" sz="1600" dirty="0"/>
              <a:t>): €</a:t>
            </a:r>
            <a:r>
              <a:rPr lang="en-US" sz="1600" dirty="0" smtClean="0"/>
              <a:t>0.05/h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547664" y="594928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chemeClr val="accent1">
                    <a:lumMod val="75000"/>
                  </a:schemeClr>
                </a:solidFill>
              </a:rPr>
              <a:t>Knowledge of P4U capability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is slowly increasing interest and demand</a:t>
            </a:r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 smtClean="0">
                <a:solidFill>
                  <a:srgbClr val="10253F"/>
                </a:solidFill>
              </a:rPr>
              <a:t>Procurement and business models</a:t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Pay-for-Use Proof of Concept: Results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5367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smtClean="0">
                <a:solidFill>
                  <a:srgbClr val="10253F"/>
                </a:solidFill>
              </a:rPr>
              <a:t>Procurement and </a:t>
            </a:r>
            <a:r>
              <a:rPr lang="en-US" sz="2200" dirty="0">
                <a:solidFill>
                  <a:srgbClr val="10253F"/>
                </a:solidFill>
              </a:rPr>
              <a:t>b</a:t>
            </a:r>
            <a:r>
              <a:rPr lang="en-US" sz="2200" dirty="0" smtClean="0">
                <a:solidFill>
                  <a:srgbClr val="10253F"/>
                </a:solidFill>
              </a:rPr>
              <a:t>usiness models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3600" dirty="0" smtClean="0"/>
              <a:t>Procurement study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0154"/>
            <a:ext cx="3168352" cy="44967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51520" y="1772816"/>
            <a:ext cx="44644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Direct charging to users requires procurement for non-trivial capacity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Performed study on </a:t>
            </a:r>
            <a:r>
              <a:rPr lang="en-US" sz="2000" dirty="0"/>
              <a:t>opportunities, barriers, use cases and best </a:t>
            </a:r>
            <a:r>
              <a:rPr lang="en-US" sz="2000" dirty="0" smtClean="0"/>
              <a:t>practices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Part of the Key Exploitable Results (KERs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Exploitation as part of wider activity in the EOSC-hub project proposal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98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88832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Procurement and business models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900" dirty="0" smtClean="0"/>
              <a:t>Business &amp; Service Delivery Model: Marine Fisheries</a:t>
            </a:r>
            <a:endParaRPr lang="en-US" sz="2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3014725" y="1108322"/>
            <a:ext cx="1595700" cy="5924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Early Adopters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574706" y="1086399"/>
            <a:ext cx="1492096" cy="64851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Wider Outreach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50443" y="2616660"/>
            <a:ext cx="5016359" cy="481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Marine Fisheries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050443" y="1934717"/>
            <a:ext cx="1139635" cy="5924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BB SME 1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42757" y="1934718"/>
            <a:ext cx="1139635" cy="5924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BB SME 2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435071" y="1934717"/>
            <a:ext cx="1139635" cy="5924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BB SME 3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050443" y="3645024"/>
            <a:ext cx="1636364" cy="64851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TBD 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(CNR, ENG)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576454" y="3645024"/>
            <a:ext cx="1492096" cy="64851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864377" y="4930305"/>
            <a:ext cx="1492096" cy="52509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799922" y="5727923"/>
            <a:ext cx="1139635" cy="5924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EGI SP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3992236" y="5727925"/>
            <a:ext cx="1139635" cy="5924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EGI SP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5184550" y="5727924"/>
            <a:ext cx="1139635" cy="5924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EGI SP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324026" y="3140968"/>
            <a:ext cx="1234597" cy="54211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58622" y="3140968"/>
            <a:ext cx="1236345" cy="54211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91015" y="3308390"/>
            <a:ext cx="673893" cy="2193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36000" rtlCol="0">
            <a:spAutoFit/>
          </a:bodyPr>
          <a:lstStyle/>
          <a:p>
            <a:pPr algn="ctr"/>
            <a:r>
              <a:rPr lang="en-US" sz="1600" smtClean="0"/>
              <a:t>Paid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25612" y="3308390"/>
            <a:ext cx="673893" cy="2193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36000" rtlCol="0">
            <a:spAutoFit/>
          </a:bodyPr>
          <a:lstStyle/>
          <a:p>
            <a:pPr algn="ctr"/>
            <a:r>
              <a:rPr lang="en-US" sz="1600" dirty="0" smtClean="0"/>
              <a:t>Free</a:t>
            </a:r>
          </a:p>
        </p:txBody>
      </p:sp>
      <p:sp>
        <p:nvSpPr>
          <p:cNvPr id="23" name="Right Brace 22"/>
          <p:cNvSpPr/>
          <p:nvPr/>
        </p:nvSpPr>
        <p:spPr>
          <a:xfrm>
            <a:off x="7118604" y="3182350"/>
            <a:ext cx="414816" cy="7302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Single Corner Rectangle 23"/>
          <p:cNvSpPr/>
          <p:nvPr/>
        </p:nvSpPr>
        <p:spPr>
          <a:xfrm>
            <a:off x="7560020" y="3326345"/>
            <a:ext cx="552963" cy="449542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SLA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ight Brace 24"/>
          <p:cNvSpPr/>
          <p:nvPr/>
        </p:nvSpPr>
        <p:spPr>
          <a:xfrm>
            <a:off x="7138555" y="3969175"/>
            <a:ext cx="414816" cy="7302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nip Single Corner Rectangle 25"/>
          <p:cNvSpPr/>
          <p:nvPr/>
        </p:nvSpPr>
        <p:spPr>
          <a:xfrm>
            <a:off x="7579971" y="4113170"/>
            <a:ext cx="552963" cy="449542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0"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OLA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ight Brace 26"/>
          <p:cNvSpPr/>
          <p:nvPr/>
        </p:nvSpPr>
        <p:spPr>
          <a:xfrm>
            <a:off x="7138555" y="4725144"/>
            <a:ext cx="414816" cy="7302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nip Single Corner Rectangle 27"/>
          <p:cNvSpPr/>
          <p:nvPr/>
        </p:nvSpPr>
        <p:spPr>
          <a:xfrm>
            <a:off x="7579971" y="4869138"/>
            <a:ext cx="552963" cy="449542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UA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ight Brace 28"/>
          <p:cNvSpPr/>
          <p:nvPr/>
        </p:nvSpPr>
        <p:spPr>
          <a:xfrm>
            <a:off x="7138555" y="5481113"/>
            <a:ext cx="414816" cy="7302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nip Single Corner Rectangle 29"/>
          <p:cNvSpPr/>
          <p:nvPr/>
        </p:nvSpPr>
        <p:spPr>
          <a:xfrm>
            <a:off x="7579971" y="5625107"/>
            <a:ext cx="552963" cy="449542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OLA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ight Brace 30"/>
          <p:cNvSpPr/>
          <p:nvPr/>
        </p:nvSpPr>
        <p:spPr>
          <a:xfrm rot="10800000">
            <a:off x="1611780" y="3182350"/>
            <a:ext cx="414816" cy="7302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nip Single Corner Rectangle 31"/>
          <p:cNvSpPr/>
          <p:nvPr/>
        </p:nvSpPr>
        <p:spPr>
          <a:xfrm>
            <a:off x="805887" y="3326344"/>
            <a:ext cx="805892" cy="512723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SLA/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Contract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>
            <a:stCxn id="14" idx="5"/>
            <a:endCxn id="17" idx="1"/>
          </p:cNvCxnSpPr>
          <p:nvPr/>
        </p:nvCxnSpPr>
        <p:spPr>
          <a:xfrm>
            <a:off x="3324026" y="4265310"/>
            <a:ext cx="758864" cy="75996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3" idx="3"/>
            <a:endCxn id="15" idx="7"/>
          </p:cNvCxnSpPr>
          <p:nvPr/>
        </p:nvCxnSpPr>
        <p:spPr>
          <a:xfrm flipH="1">
            <a:off x="5137961" y="4198564"/>
            <a:ext cx="657005" cy="80863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39952" y="4241689"/>
            <a:ext cx="878172" cy="1954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36000" rtlCol="0">
            <a:spAutoFit/>
          </a:bodyPr>
          <a:lstStyle/>
          <a:p>
            <a:pPr algn="ctr"/>
            <a:r>
              <a:rPr lang="en-US" sz="1400" smtClean="0"/>
              <a:t>Mediation</a:t>
            </a:r>
          </a:p>
        </p:txBody>
      </p:sp>
      <p:sp>
        <p:nvSpPr>
          <p:cNvPr id="37" name="Right Brace 36"/>
          <p:cNvSpPr/>
          <p:nvPr/>
        </p:nvSpPr>
        <p:spPr>
          <a:xfrm rot="10800000">
            <a:off x="1564258" y="3957384"/>
            <a:ext cx="459583" cy="15237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nip Single Corner Rectangle 37"/>
          <p:cNvSpPr/>
          <p:nvPr/>
        </p:nvSpPr>
        <p:spPr>
          <a:xfrm>
            <a:off x="785924" y="4494477"/>
            <a:ext cx="743125" cy="449542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UA/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Contract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ight Brace 38"/>
          <p:cNvSpPr/>
          <p:nvPr/>
        </p:nvSpPr>
        <p:spPr>
          <a:xfrm rot="10800000">
            <a:off x="1564258" y="5537682"/>
            <a:ext cx="459583" cy="7827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nip Single Corner Rectangle 39"/>
          <p:cNvSpPr/>
          <p:nvPr/>
        </p:nvSpPr>
        <p:spPr>
          <a:xfrm>
            <a:off x="785924" y="5662610"/>
            <a:ext cx="743125" cy="449542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OLA/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Contract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endCxn id="7" idx="4"/>
          </p:cNvCxnSpPr>
          <p:nvPr/>
        </p:nvCxnSpPr>
        <p:spPr>
          <a:xfrm flipV="1">
            <a:off x="6320753" y="1734912"/>
            <a:ext cx="1" cy="881748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Diamond 41"/>
          <p:cNvSpPr/>
          <p:nvPr/>
        </p:nvSpPr>
        <p:spPr>
          <a:xfrm>
            <a:off x="8049503" y="3313771"/>
            <a:ext cx="659350" cy="480551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smtClean="0">
                <a:solidFill>
                  <a:schemeClr val="tx1"/>
                </a:solidFill>
              </a:rPr>
              <a:t>CRM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3" name="Diamond 42"/>
          <p:cNvSpPr/>
          <p:nvPr/>
        </p:nvSpPr>
        <p:spPr>
          <a:xfrm>
            <a:off x="8089114" y="4450826"/>
            <a:ext cx="659350" cy="480573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smtClean="0">
                <a:solidFill>
                  <a:schemeClr val="tx1"/>
                </a:solidFill>
              </a:rPr>
              <a:t>SUPM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44" name="Diamond 43"/>
          <p:cNvSpPr/>
          <p:nvPr/>
        </p:nvSpPr>
        <p:spPr>
          <a:xfrm>
            <a:off x="209223" y="3313771"/>
            <a:ext cx="659350" cy="480551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smtClean="0">
                <a:solidFill>
                  <a:schemeClr val="tx1"/>
                </a:solidFill>
              </a:rPr>
              <a:t>CRM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5" name="Diamond 44"/>
          <p:cNvSpPr/>
          <p:nvPr/>
        </p:nvSpPr>
        <p:spPr>
          <a:xfrm>
            <a:off x="179512" y="4449731"/>
            <a:ext cx="659350" cy="480573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smtClean="0">
                <a:solidFill>
                  <a:schemeClr val="tx1"/>
                </a:solidFill>
              </a:rPr>
              <a:t>SUPM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60" name="Left-Right-Up Arrow 59"/>
          <p:cNvSpPr/>
          <p:nvPr/>
        </p:nvSpPr>
        <p:spPr>
          <a:xfrm>
            <a:off x="2497637" y="1749137"/>
            <a:ext cx="2686913" cy="149107"/>
          </a:xfrm>
          <a:prstGeom prst="leftRightUpArrow">
            <a:avLst/>
          </a:prstGeom>
          <a:solidFill>
            <a:srgbClr val="4F85C3"/>
          </a:solidFill>
          <a:ln>
            <a:solidFill>
              <a:srgbClr val="6C9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9FCA"/>
              </a:solidFill>
            </a:endParaRPr>
          </a:p>
        </p:txBody>
      </p:sp>
      <p:sp>
        <p:nvSpPr>
          <p:cNvPr id="61" name="Left-Right-Up Arrow 60"/>
          <p:cNvSpPr/>
          <p:nvPr/>
        </p:nvSpPr>
        <p:spPr>
          <a:xfrm>
            <a:off x="3268835" y="5517232"/>
            <a:ext cx="2686913" cy="149107"/>
          </a:xfrm>
          <a:prstGeom prst="leftRightUpArrow">
            <a:avLst/>
          </a:prstGeom>
          <a:solidFill>
            <a:srgbClr val="4F85C3"/>
          </a:solidFill>
          <a:ln>
            <a:solidFill>
              <a:srgbClr val="6C9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9FCA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02246" y="4483167"/>
            <a:ext cx="5016359" cy="324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Diamond 79"/>
          <p:cNvSpPr/>
          <p:nvPr/>
        </p:nvSpPr>
        <p:spPr>
          <a:xfrm>
            <a:off x="8089114" y="5252683"/>
            <a:ext cx="659350" cy="480573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smtClean="0">
                <a:solidFill>
                  <a:schemeClr val="tx1"/>
                </a:solidFill>
              </a:rPr>
              <a:t>SUPM</a:t>
            </a:r>
            <a:endParaRPr lang="en-US" sz="1000">
              <a:solidFill>
                <a:schemeClr val="tx1"/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329" y="3785756"/>
            <a:ext cx="1050233" cy="42009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757" y="4341190"/>
            <a:ext cx="2457610" cy="562872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412" y="4940293"/>
            <a:ext cx="521252" cy="52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64089" y="1341438"/>
            <a:ext cx="3672408" cy="4607842"/>
          </a:xfrm>
        </p:spPr>
        <p:txBody>
          <a:bodyPr>
            <a:normAutofit fontScale="92500"/>
          </a:bodyPr>
          <a:lstStyle/>
          <a:p>
            <a:r>
              <a:rPr lang="en-GB" sz="2100" dirty="0" smtClean="0"/>
              <a:t>Additional work (NA2.3) by FAO to define a concrete </a:t>
            </a:r>
            <a:r>
              <a:rPr lang="en-GB" sz="2100" dirty="0"/>
              <a:t>Service Delivery </a:t>
            </a:r>
            <a:r>
              <a:rPr lang="en-GB" sz="2100" dirty="0" smtClean="0"/>
              <a:t>Model:</a:t>
            </a:r>
            <a:endParaRPr lang="en-GB" sz="2100" dirty="0"/>
          </a:p>
          <a:p>
            <a:pPr lvl="1" fontAlgn="base"/>
            <a:r>
              <a:rPr lang="en-GB" sz="1800" dirty="0"/>
              <a:t>FAO as the end customer </a:t>
            </a:r>
            <a:r>
              <a:rPr lang="en-GB" sz="1800" dirty="0" smtClean="0"/>
              <a:t>with </a:t>
            </a:r>
            <a:r>
              <a:rPr lang="en-GB" sz="1800" dirty="0"/>
              <a:t>need for </a:t>
            </a:r>
            <a:r>
              <a:rPr lang="en-GB" sz="1800" dirty="0" smtClean="0"/>
              <a:t>legal interoperability</a:t>
            </a:r>
            <a:endParaRPr lang="en-GB" sz="1800" dirty="0"/>
          </a:p>
          <a:p>
            <a:pPr lvl="1" fontAlgn="base"/>
            <a:r>
              <a:rPr lang="en-GB" sz="1800" dirty="0" smtClean="0"/>
              <a:t>D4Science </a:t>
            </a:r>
            <a:r>
              <a:rPr lang="en-GB" sz="1800" dirty="0"/>
              <a:t>infrastructure as a mediator for data services (developed in the </a:t>
            </a:r>
            <a:r>
              <a:rPr lang="en-GB" sz="1800" dirty="0" err="1" smtClean="0"/>
              <a:t>BlueBRIDGE</a:t>
            </a:r>
            <a:r>
              <a:rPr lang="en-GB" sz="1800" dirty="0" smtClean="0"/>
              <a:t>)</a:t>
            </a:r>
            <a:endParaRPr lang="en-GB" sz="1800" dirty="0"/>
          </a:p>
          <a:p>
            <a:pPr lvl="1" fontAlgn="base"/>
            <a:r>
              <a:rPr lang="en-GB" sz="1800" dirty="0" smtClean="0"/>
              <a:t>EGI </a:t>
            </a:r>
            <a:r>
              <a:rPr lang="en-GB" sz="1800" dirty="0"/>
              <a:t>as </a:t>
            </a:r>
            <a:r>
              <a:rPr lang="en-GB" sz="1800" dirty="0" smtClean="0"/>
              <a:t>infrastructure provider </a:t>
            </a:r>
            <a:endParaRPr lang="en-GB" sz="1800" dirty="0"/>
          </a:p>
          <a:p>
            <a:r>
              <a:rPr lang="en-GB" sz="2100" dirty="0" smtClean="0"/>
              <a:t>FAO </a:t>
            </a:r>
            <a:r>
              <a:rPr lang="en-GB" sz="2100" dirty="0"/>
              <a:t>reviewed two agreements:</a:t>
            </a:r>
          </a:p>
          <a:p>
            <a:pPr lvl="1"/>
            <a:r>
              <a:rPr lang="en-GB" sz="1800" dirty="0" smtClean="0"/>
              <a:t>SLA </a:t>
            </a:r>
            <a:r>
              <a:rPr lang="en-GB" sz="1800" dirty="0"/>
              <a:t>between D4Science and the EGI </a:t>
            </a:r>
            <a:r>
              <a:rPr lang="en-GB" sz="1800" dirty="0" smtClean="0"/>
              <a:t>Foundation</a:t>
            </a:r>
            <a:endParaRPr lang="en-GB" sz="1800" dirty="0"/>
          </a:p>
          <a:p>
            <a:pPr lvl="1"/>
            <a:r>
              <a:rPr lang="en-GB" sz="1800" dirty="0" smtClean="0"/>
              <a:t>MoU </a:t>
            </a:r>
            <a:r>
              <a:rPr lang="en-GB" sz="1800" dirty="0"/>
              <a:t>between FAO and </a:t>
            </a:r>
            <a:r>
              <a:rPr lang="en-GB" sz="1800" dirty="0" smtClean="0"/>
              <a:t>CNR</a:t>
            </a:r>
          </a:p>
          <a:p>
            <a:r>
              <a:rPr lang="en-GB" sz="2200" dirty="0" smtClean="0"/>
              <a:t>FAO provided a gap analysis </a:t>
            </a:r>
            <a:r>
              <a:rPr lang="en-GB" sz="2200" dirty="0"/>
              <a:t>in the legal </a:t>
            </a:r>
            <a:r>
              <a:rPr lang="en-GB" sz="2200" dirty="0" smtClean="0"/>
              <a:t>framework</a:t>
            </a:r>
            <a:endParaRPr lang="en-GB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Procurement and business models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200" dirty="0"/>
              <a:t> </a:t>
            </a:r>
            <a:r>
              <a:rPr lang="en-US" sz="2900" dirty="0"/>
              <a:t>Business &amp; Service Delivery Model: </a:t>
            </a:r>
            <a:r>
              <a:rPr lang="en-US" sz="2900" dirty="0" smtClean="0"/>
              <a:t>FAO</a:t>
            </a:r>
            <a:endParaRPr lang="en-US" sz="29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5581375"/>
            <a:ext cx="3132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*</a:t>
            </a:r>
            <a:r>
              <a:rPr lang="en-GB" sz="1400" i="1" dirty="0" smtClean="0"/>
              <a:t>SDM with each </a:t>
            </a:r>
            <a:r>
              <a:rPr lang="en-GB" sz="1400" i="1" dirty="0"/>
              <a:t>step in the ‘value chain’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5949280"/>
            <a:ext cx="4356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Full report: </a:t>
            </a:r>
            <a:r>
              <a:rPr lang="en-GB" sz="1400" u="sng" dirty="0" smtClean="0">
                <a:hlinkClick r:id="rId2"/>
              </a:rPr>
              <a:t>https</a:t>
            </a:r>
            <a:r>
              <a:rPr lang="en-GB" sz="1400" u="sng" dirty="0">
                <a:hlinkClick r:id="rId2"/>
              </a:rPr>
              <a:t>://documents.egi.eu/document/2875</a:t>
            </a:r>
            <a:r>
              <a:rPr lang="en-GB" sz="14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391193"/>
            <a:ext cx="5390423" cy="391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1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Established collaborations</a:t>
            </a:r>
            <a:endParaRPr lang="en-US" sz="29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436559"/>
            <a:ext cx="1440160" cy="9843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0768"/>
            <a:ext cx="3368435" cy="1152128"/>
          </a:xfrm>
          <a:prstGeom prst="rect">
            <a:avLst/>
          </a:prstGeom>
        </p:spPr>
      </p:pic>
      <p:sp>
        <p:nvSpPr>
          <p:cNvPr id="28" name="Content Placeholder 2"/>
          <p:cNvSpPr>
            <a:spLocks noGrp="1"/>
          </p:cNvSpPr>
          <p:nvPr>
            <p:ph sz="half" idx="2"/>
          </p:nvPr>
        </p:nvSpPr>
        <p:spPr>
          <a:xfrm>
            <a:off x="539553" y="3212976"/>
            <a:ext cx="3816424" cy="504056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i="1" u="sng" dirty="0">
                <a:solidFill>
                  <a:schemeClr val="tx2">
                    <a:lumMod val="75000"/>
                  </a:schemeClr>
                </a:solidFill>
              </a:rPr>
              <a:t>Business Development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83568" y="1124744"/>
            <a:ext cx="3816424" cy="504056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000" b="1" i="1" u="sng">
                <a:solidFill>
                  <a:schemeClr val="tx2">
                    <a:lumMod val="75000"/>
                  </a:schemeClr>
                </a:solidFill>
                <a:latin typeface="Segoe UI" pitchFamily="34" charset="0"/>
                <a:cs typeface="Segoe U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Segoe UI" pitchFamily="34" charset="0"/>
                <a:cs typeface="Segoe U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Segoe UI" pitchFamily="34" charset="0"/>
                <a:cs typeface="Segoe U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latin typeface="Segoe UI" pitchFamily="34" charset="0"/>
                <a:cs typeface="Segoe UI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Segoe UI" pitchFamily="34" charset="0"/>
                <a:cs typeface="Segoe UI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Platform </a:t>
            </a:r>
            <a:r>
              <a:rPr lang="en-US" dirty="0" smtClean="0"/>
              <a:t>Integration</a:t>
            </a:r>
            <a:endParaRPr lang="en-US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327576" y="1124744"/>
            <a:ext cx="3816424" cy="648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i="1" u="sng" dirty="0" smtClean="0">
                <a:solidFill>
                  <a:schemeClr val="tx2">
                    <a:lumMod val="75000"/>
                  </a:schemeClr>
                </a:solidFill>
              </a:rPr>
              <a:t>IaaS Consumers/Pilots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860032" y="3212976"/>
            <a:ext cx="4032448" cy="504056"/>
          </a:xfrm>
          <a:prstGeom prst="rect">
            <a:avLst/>
          </a:prstGeom>
        </p:spPr>
        <p:txBody>
          <a:bodyPr/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000" b="1" i="1" u="sng">
                <a:solidFill>
                  <a:schemeClr val="tx2">
                    <a:lumMod val="75000"/>
                  </a:schemeClr>
                </a:solidFill>
                <a:latin typeface="Segoe UI" pitchFamily="34" charset="0"/>
                <a:cs typeface="Segoe U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Segoe UI" pitchFamily="34" charset="0"/>
                <a:cs typeface="Segoe U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Segoe UI" pitchFamily="34" charset="0"/>
                <a:cs typeface="Segoe U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latin typeface="Segoe UI" pitchFamily="34" charset="0"/>
                <a:cs typeface="Segoe UI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Segoe UI" pitchFamily="34" charset="0"/>
                <a:cs typeface="Segoe UI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 smtClean="0"/>
              <a:t>Public/Private Partnerships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810779"/>
            <a:ext cx="1250616" cy="9143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4221088"/>
            <a:ext cx="2297995" cy="7240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742" y="3789040"/>
            <a:ext cx="2362762" cy="4320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792" y="3383012"/>
            <a:ext cx="1714500" cy="10541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4912" y="2306154"/>
            <a:ext cx="1832992" cy="7454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" y="2420888"/>
            <a:ext cx="1638182" cy="5040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0308" y="3703452"/>
            <a:ext cx="1117476" cy="1021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1920" y="2314544"/>
            <a:ext cx="688876" cy="6824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8144" y="2132856"/>
            <a:ext cx="1891928" cy="29324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2960" y="1570680"/>
            <a:ext cx="2442730" cy="5040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51142" y="3789040"/>
            <a:ext cx="1405034" cy="72008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323528" y="4941168"/>
            <a:ext cx="8712968" cy="1440160"/>
            <a:chOff x="323528" y="4869160"/>
            <a:chExt cx="8712968" cy="1440160"/>
          </a:xfrm>
        </p:grpSpPr>
        <p:sp>
          <p:nvSpPr>
            <p:cNvPr id="45" name="Content Placeholder 2"/>
            <p:cNvSpPr txBox="1">
              <a:spLocks/>
            </p:cNvSpPr>
            <p:nvPr/>
          </p:nvSpPr>
          <p:spPr>
            <a:xfrm>
              <a:off x="467544" y="4869160"/>
              <a:ext cx="3816424" cy="504056"/>
            </a:xfrm>
            <a:prstGeom prst="rect">
              <a:avLst/>
            </a:prstGeom>
          </p:spPr>
          <p:txBody>
            <a:bodyPr/>
            <a:lstStyle>
              <a:lvl1pPr indent="0" algn="ctr">
                <a:spcBef>
                  <a:spcPct val="20000"/>
                </a:spcBef>
                <a:buFont typeface="Arial" panose="020B0604020202020204" pitchFamily="34" charset="0"/>
                <a:buNone/>
                <a:defRPr sz="2000" b="1" i="1" u="sng">
                  <a:solidFill>
                    <a:schemeClr val="tx2">
                      <a:lumMod val="75000"/>
                    </a:schemeClr>
                  </a:solidFill>
                  <a:latin typeface="Segoe UI" pitchFamily="34" charset="0"/>
                  <a:cs typeface="Segoe U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latin typeface="Segoe UI" pitchFamily="34" charset="0"/>
                  <a:cs typeface="Segoe U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Segoe UI" pitchFamily="34" charset="0"/>
                  <a:cs typeface="Segoe U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latin typeface="Segoe UI" pitchFamily="34" charset="0"/>
                  <a:cs typeface="Segoe UI" pitchFamily="34" charset="0"/>
                </a:defRPr>
              </a:lvl4pPr>
              <a:lvl5pPr marR="0" indent="0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>
                  <a:latin typeface="Segoe UI" pitchFamily="34" charset="0"/>
                  <a:cs typeface="Segoe UI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/>
                <a:t>FitSM Training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3528" y="5301208"/>
              <a:ext cx="1008112" cy="100811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47664" y="5373216"/>
              <a:ext cx="1823060" cy="79208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59832" y="5519834"/>
              <a:ext cx="1062879" cy="429446"/>
            </a:xfrm>
            <a:prstGeom prst="rect">
              <a:avLst/>
            </a:prstGeom>
          </p:spPr>
        </p:pic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5220072" y="4869160"/>
              <a:ext cx="3816424" cy="50405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Segoe UI" pitchFamily="34" charset="0"/>
                  <a:ea typeface="+mn-ea"/>
                  <a:cs typeface="Segoe UI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Segoe UI" pitchFamily="34" charset="0"/>
                  <a:ea typeface="+mn-ea"/>
                  <a:cs typeface="Segoe UI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Segoe UI" pitchFamily="34" charset="0"/>
                  <a:ea typeface="+mn-ea"/>
                  <a:cs typeface="Segoe UI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Segoe UI" pitchFamily="34" charset="0"/>
                  <a:ea typeface="+mn-ea"/>
                  <a:cs typeface="Segoe UI" pitchFamily="34" charset="0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800" kern="1200">
                  <a:solidFill>
                    <a:schemeClr val="tx1"/>
                  </a:solidFill>
                  <a:latin typeface="Segoe UI" pitchFamily="34" charset="0"/>
                  <a:ea typeface="+mn-ea"/>
                  <a:cs typeface="Segoe UI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b="1" i="1" u="sng" dirty="0" smtClean="0">
                  <a:solidFill>
                    <a:schemeClr val="tx2">
                      <a:lumMod val="75000"/>
                    </a:schemeClr>
                  </a:solidFill>
                </a:rPr>
                <a:t>EGI FedCloud Provider</a:t>
              </a:r>
              <a:endParaRPr lang="en-US" sz="2000" b="1" i="1" u="sng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588224" y="5373216"/>
              <a:ext cx="1108844" cy="726185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9792" y="4149080"/>
            <a:ext cx="1723557" cy="696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118" y="1556792"/>
            <a:ext cx="949362" cy="949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95690" y="2646992"/>
            <a:ext cx="1540806" cy="451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98" y="2544649"/>
            <a:ext cx="1512098" cy="538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36997" y="2237513"/>
            <a:ext cx="815123" cy="5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0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Business Use Cases</a:t>
            </a:r>
            <a:endParaRPr lang="en-US" sz="2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59531"/>
            <a:ext cx="3893402" cy="517599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716016" y="5922556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66B0"/>
                </a:solidFill>
              </a:rPr>
              <a:t>https://</a:t>
            </a:r>
            <a:r>
              <a:rPr lang="en-US" sz="1400" dirty="0" err="1">
                <a:solidFill>
                  <a:srgbClr val="0066B0"/>
                </a:solidFill>
              </a:rPr>
              <a:t>www.egi.eu</a:t>
            </a:r>
            <a:r>
              <a:rPr lang="en-US" sz="1400" dirty="0">
                <a:solidFill>
                  <a:srgbClr val="0066B0"/>
                </a:solidFill>
              </a:rPr>
              <a:t>/business/business-use-cases/</a:t>
            </a:r>
          </a:p>
        </p:txBody>
      </p:sp>
      <p:sp>
        <p:nvSpPr>
          <p:cNvPr id="53" name="Content Placeholder 2"/>
          <p:cNvSpPr>
            <a:spLocks noGrp="1"/>
          </p:cNvSpPr>
          <p:nvPr>
            <p:ph sz="half" idx="2"/>
          </p:nvPr>
        </p:nvSpPr>
        <p:spPr>
          <a:xfrm>
            <a:off x="4716016" y="1341438"/>
            <a:ext cx="4320481" cy="4607842"/>
          </a:xfrm>
        </p:spPr>
        <p:txBody>
          <a:bodyPr>
            <a:normAutofit fontScale="92500" lnSpcReduction="10000"/>
          </a:bodyPr>
          <a:lstStyle/>
          <a:p>
            <a:r>
              <a:rPr lang="en-GB" sz="2100" dirty="0" smtClean="0"/>
              <a:t>8 Concrete business use cases</a:t>
            </a:r>
          </a:p>
          <a:p>
            <a:r>
              <a:rPr lang="en-GB" sz="2100" dirty="0" smtClean="0"/>
              <a:t>Main service used:</a:t>
            </a:r>
          </a:p>
          <a:p>
            <a:pPr lvl="1"/>
            <a:r>
              <a:rPr lang="en-GB" sz="1700" dirty="0" smtClean="0"/>
              <a:t>EGI </a:t>
            </a:r>
            <a:r>
              <a:rPr lang="en-GB" sz="1700" dirty="0" err="1" smtClean="0"/>
              <a:t>FedCloud</a:t>
            </a:r>
            <a:endParaRPr lang="en-GB" sz="1700" dirty="0" smtClean="0"/>
          </a:p>
          <a:p>
            <a:r>
              <a:rPr lang="en-GB" sz="2100" dirty="0" smtClean="0"/>
              <a:t>Sectors:</a:t>
            </a:r>
          </a:p>
          <a:p>
            <a:pPr lvl="1"/>
            <a:r>
              <a:rPr lang="en-GB" sz="1800" dirty="0"/>
              <a:t>Astrophysics</a:t>
            </a:r>
          </a:p>
          <a:p>
            <a:pPr lvl="1"/>
            <a:r>
              <a:rPr lang="en-GB" sz="1800" dirty="0" smtClean="0"/>
              <a:t>Computer-aided design</a:t>
            </a:r>
          </a:p>
          <a:p>
            <a:pPr lvl="1"/>
            <a:r>
              <a:rPr lang="en-GB" sz="1800" dirty="0" smtClean="0"/>
              <a:t>Computational fluid dynamics</a:t>
            </a:r>
          </a:p>
          <a:p>
            <a:pPr lvl="1"/>
            <a:r>
              <a:rPr lang="en-GB" sz="1800" dirty="0"/>
              <a:t>Earth Observation</a:t>
            </a:r>
          </a:p>
          <a:p>
            <a:pPr lvl="1"/>
            <a:r>
              <a:rPr lang="en-GB" sz="1800" dirty="0" smtClean="0"/>
              <a:t>Manufacturing/Engineering</a:t>
            </a:r>
          </a:p>
          <a:p>
            <a:pPr lvl="1"/>
            <a:r>
              <a:rPr lang="en-GB" sz="1800" dirty="0" smtClean="0"/>
              <a:t>Music</a:t>
            </a:r>
            <a:endParaRPr lang="en-GB" sz="2200" dirty="0"/>
          </a:p>
          <a:p>
            <a:r>
              <a:rPr lang="en-GB" sz="2100" dirty="0" smtClean="0"/>
              <a:t>Industry representatives</a:t>
            </a:r>
          </a:p>
          <a:p>
            <a:pPr lvl="1"/>
            <a:r>
              <a:rPr lang="en-GB" sz="1700" dirty="0" smtClean="0"/>
              <a:t>9 SMEs;</a:t>
            </a:r>
            <a:r>
              <a:rPr lang="en-GB" sz="1700" dirty="0"/>
              <a:t> </a:t>
            </a:r>
            <a:r>
              <a:rPr lang="en-GB" sz="1700" dirty="0" smtClean="0"/>
              <a:t>2 Large enterprises</a:t>
            </a:r>
          </a:p>
          <a:p>
            <a:r>
              <a:rPr lang="en-GB" sz="2100" dirty="0" smtClean="0"/>
              <a:t>9 Countries</a:t>
            </a:r>
          </a:p>
          <a:p>
            <a:pPr lvl="1"/>
            <a:r>
              <a:rPr lang="en-GB" sz="1700" dirty="0" smtClean="0"/>
              <a:t>Belgium; Czech Republic; France; Germany; Italy; Netherlands; Spain; Switzerland; UK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8562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Success stories: Pay-for-Use</a:t>
            </a:r>
            <a:endParaRPr lang="en-US" sz="2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2456161"/>
            <a:ext cx="4248472" cy="3920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IBM </a:t>
            </a:r>
            <a:r>
              <a:rPr lang="en-US" sz="1800" dirty="0"/>
              <a:t>research team in </a:t>
            </a:r>
            <a:r>
              <a:rPr lang="en-US" sz="1800" dirty="0" smtClean="0"/>
              <a:t>Zurich</a:t>
            </a:r>
          </a:p>
          <a:p>
            <a:r>
              <a:rPr lang="en-US" sz="1800" dirty="0" smtClean="0"/>
              <a:t>Contact via business network</a:t>
            </a:r>
          </a:p>
          <a:p>
            <a:r>
              <a:rPr lang="en-US" sz="1800" dirty="0" smtClean="0"/>
              <a:t>Developing a new </a:t>
            </a:r>
            <a:r>
              <a:rPr lang="en-US" sz="1800" dirty="0" err="1" smtClean="0"/>
              <a:t>exascale</a:t>
            </a:r>
            <a:r>
              <a:rPr lang="en-US" sz="1800" dirty="0"/>
              <a:t> model to support </a:t>
            </a:r>
            <a:r>
              <a:rPr lang="en-US" sz="1800" dirty="0" smtClean="0"/>
              <a:t>Square </a:t>
            </a:r>
            <a:r>
              <a:rPr lang="en-US" sz="1800" dirty="0" err="1"/>
              <a:t>Kilometre</a:t>
            </a:r>
            <a:r>
              <a:rPr lang="en-US" sz="1800" dirty="0"/>
              <a:t> </a:t>
            </a:r>
            <a:r>
              <a:rPr lang="en-US" sz="1800" dirty="0" smtClean="0"/>
              <a:t>Array</a:t>
            </a:r>
          </a:p>
          <a:p>
            <a:r>
              <a:rPr lang="en-US" sz="1800" dirty="0" smtClean="0"/>
              <a:t>Required </a:t>
            </a:r>
            <a:r>
              <a:rPr lang="en-US" sz="1800" dirty="0"/>
              <a:t>access to systems with different network topologies </a:t>
            </a:r>
            <a:endParaRPr lang="en-US" sz="1800" dirty="0" smtClean="0"/>
          </a:p>
          <a:p>
            <a:r>
              <a:rPr lang="en-US" sz="1800" dirty="0" smtClean="0"/>
              <a:t>PSNC </a:t>
            </a:r>
            <a:r>
              <a:rPr lang="en-US" sz="1800" dirty="0"/>
              <a:t>offered </a:t>
            </a:r>
            <a:r>
              <a:rPr lang="en-US" sz="1800" dirty="0" smtClean="0"/>
              <a:t>1.4 </a:t>
            </a:r>
            <a:r>
              <a:rPr lang="en-US" sz="1800" dirty="0" err="1"/>
              <a:t>PFlops</a:t>
            </a:r>
            <a:r>
              <a:rPr lang="en-US" sz="1800" dirty="0"/>
              <a:t> computing power and a fat-tree network interconnect </a:t>
            </a:r>
            <a:r>
              <a:rPr lang="en-US" sz="1800" dirty="0" smtClean="0"/>
              <a:t>fabric</a:t>
            </a:r>
          </a:p>
          <a:p>
            <a:r>
              <a:rPr lang="en-US" sz="1800" dirty="0" smtClean="0"/>
              <a:t>1st EGI facilitated commercial contract/agreement</a:t>
            </a:r>
          </a:p>
          <a:p>
            <a:r>
              <a:rPr lang="en-US" sz="1800" dirty="0"/>
              <a:t>Published </a:t>
            </a:r>
            <a:r>
              <a:rPr lang="en-US" sz="1800" dirty="0" smtClean="0"/>
              <a:t>article/linked business case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15617"/>
            <a:ext cx="1309402" cy="130940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893770" y="2456161"/>
            <a:ext cx="4248472" cy="3920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3-year EC H2020 project (2017-2020)</a:t>
            </a:r>
          </a:p>
          <a:p>
            <a:r>
              <a:rPr lang="en-US" sz="1800" dirty="0" smtClean="0"/>
              <a:t>Developing </a:t>
            </a:r>
            <a:r>
              <a:rPr lang="en-US" sz="1800" dirty="0"/>
              <a:t>the next generation hub for Earth Observation (EO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10 formal pilots (6 scientific; 4 business)</a:t>
            </a:r>
          </a:p>
          <a:p>
            <a:r>
              <a:rPr lang="en-US" sz="1800" dirty="0" smtClean="0"/>
              <a:t>New funding model used to ensure technical services</a:t>
            </a:r>
          </a:p>
          <a:p>
            <a:pPr lvl="1"/>
            <a:r>
              <a:rPr lang="en-US" sz="1400" dirty="0" smtClean="0"/>
              <a:t>Allocated budget to </a:t>
            </a:r>
            <a:r>
              <a:rPr lang="en-US" sz="1400" dirty="0" err="1" smtClean="0"/>
              <a:t>EGI.eu</a:t>
            </a:r>
            <a:r>
              <a:rPr lang="en-US" sz="1400" dirty="0" smtClean="0"/>
              <a:t> to identify EGI service providers </a:t>
            </a:r>
            <a:r>
              <a:rPr lang="en-US" sz="1400" dirty="0"/>
              <a:t>and distribute </a:t>
            </a:r>
            <a:r>
              <a:rPr lang="en-US" sz="1400" dirty="0" smtClean="0"/>
              <a:t>funds</a:t>
            </a:r>
          </a:p>
          <a:p>
            <a:pPr lvl="1"/>
            <a:r>
              <a:rPr lang="en-US" sz="1400" dirty="0" smtClean="0"/>
              <a:t>Requires EGI service providers to understand costs and provide prices according to each pilot requirements</a:t>
            </a:r>
          </a:p>
          <a:p>
            <a:r>
              <a:rPr lang="en-US" sz="1800" dirty="0" smtClean="0"/>
              <a:t>Excellent method to ensure researchers have access to services while providing cost recovery to providers</a:t>
            </a:r>
          </a:p>
          <a:p>
            <a:endParaRPr lang="en-US" sz="18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05950"/>
            <a:ext cx="3194174" cy="7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3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Success stories</a:t>
            </a:r>
            <a:endParaRPr lang="en-US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Earth Observation sector - Pilot</a:t>
            </a:r>
          </a:p>
          <a:p>
            <a:pPr lvl="1"/>
            <a:r>
              <a:rPr lang="en-US" dirty="0" smtClean="0"/>
              <a:t>RHEA, </a:t>
            </a:r>
            <a:r>
              <a:rPr lang="en-US" dirty="0" err="1" smtClean="0"/>
              <a:t>SixSq</a:t>
            </a:r>
            <a:r>
              <a:rPr lang="en-US" dirty="0" smtClean="0"/>
              <a:t>, AWS, </a:t>
            </a:r>
            <a:r>
              <a:rPr lang="en-US" dirty="0" err="1" smtClean="0"/>
              <a:t>IPTPoland</a:t>
            </a:r>
            <a:r>
              <a:rPr lang="en-US" dirty="0" smtClean="0"/>
              <a:t>, EGI </a:t>
            </a:r>
            <a:r>
              <a:rPr lang="en-US" dirty="0" err="1" smtClean="0"/>
              <a:t>FedCloud</a:t>
            </a:r>
            <a:r>
              <a:rPr lang="en-US" dirty="0" smtClean="0"/>
              <a:t>, </a:t>
            </a:r>
            <a:r>
              <a:rPr lang="en-US" dirty="0" err="1" smtClean="0"/>
              <a:t>AdviceGEO</a:t>
            </a:r>
            <a:endParaRPr lang="en-US" dirty="0" smtClean="0"/>
          </a:p>
          <a:p>
            <a:pPr lvl="1"/>
            <a:r>
              <a:rPr lang="en-US" dirty="0" smtClean="0"/>
              <a:t>An open platform </a:t>
            </a:r>
            <a:r>
              <a:rPr lang="en-US" dirty="0"/>
              <a:t>delivering a multi-cloud EO data processing service, with the objective to prevent cloud vendor lock-in </a:t>
            </a:r>
            <a:r>
              <a:rPr lang="en-US" dirty="0" smtClean="0"/>
              <a:t>situations while </a:t>
            </a:r>
            <a:r>
              <a:rPr lang="en-US" dirty="0"/>
              <a:t>addressing end-to-end processing of EO data in multiple cloud environments.</a:t>
            </a:r>
          </a:p>
          <a:p>
            <a:pPr lvl="1"/>
            <a:r>
              <a:rPr lang="en-US" dirty="0" smtClean="0"/>
              <a:t>Two use cases</a:t>
            </a:r>
          </a:p>
          <a:p>
            <a:pPr lvl="2"/>
            <a:r>
              <a:rPr lang="en-US" dirty="0"/>
              <a:t>Sentinel-1 data </a:t>
            </a:r>
            <a:r>
              <a:rPr lang="en-US" dirty="0" smtClean="0"/>
              <a:t> retrieved and </a:t>
            </a:r>
            <a:r>
              <a:rPr lang="en-US" dirty="0"/>
              <a:t>processed to produce change detection maps of a glacier in Greenland and of shipping activity in the Panama </a:t>
            </a:r>
            <a:r>
              <a:rPr lang="en-US" dirty="0" smtClean="0"/>
              <a:t>canal.</a:t>
            </a:r>
          </a:p>
          <a:p>
            <a:pPr lvl="2"/>
            <a:r>
              <a:rPr lang="en-US" dirty="0" smtClean="0"/>
              <a:t>Sentinel</a:t>
            </a:r>
            <a:r>
              <a:rPr lang="en-US" dirty="0"/>
              <a:t>-2 data processor to generate true </a:t>
            </a:r>
            <a:r>
              <a:rPr lang="en-US" dirty="0" err="1"/>
              <a:t>colour</a:t>
            </a:r>
            <a:r>
              <a:rPr lang="en-US" dirty="0"/>
              <a:t> </a:t>
            </a:r>
            <a:r>
              <a:rPr lang="en-US" dirty="0" smtClean="0"/>
              <a:t>10m resolution </a:t>
            </a:r>
            <a:r>
              <a:rPr lang="en-US" dirty="0"/>
              <a:t>images.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581128"/>
            <a:ext cx="1368152" cy="13681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15616" y="1628800"/>
            <a:ext cx="7488832" cy="847308"/>
          </a:xfrm>
        </p:spPr>
        <p:txBody>
          <a:bodyPr/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2000" dirty="0" smtClean="0"/>
              <a:t>Partnership </a:t>
            </a:r>
            <a:r>
              <a:rPr lang="en-US" sz="2000" dirty="0"/>
              <a:t>facilitated by EGI-Engage leads to </a:t>
            </a:r>
            <a:r>
              <a:rPr lang="en-US" sz="2000" dirty="0" smtClean="0"/>
              <a:t>requested support in new 3-year initiative AGINFRA+ and 3 of its use cases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154918" y="548680"/>
            <a:ext cx="7305514" cy="1124172"/>
            <a:chOff x="1586966" y="216596"/>
            <a:chExt cx="7305514" cy="11241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6966" y="216596"/>
              <a:ext cx="2120938" cy="112417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35896" y="844208"/>
              <a:ext cx="5256584" cy="33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/>
                <a:t>Data Infrastructure for Food </a:t>
              </a:r>
              <a:r>
                <a:rPr lang="en-US" b="1" dirty="0"/>
                <a:t>and agriculture </a:t>
              </a:r>
              <a:r>
                <a:rPr lang="en-US" b="1" dirty="0" smtClean="0"/>
                <a:t>research</a:t>
              </a:r>
              <a:endParaRPr lang="en-US" b="1" dirty="0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Success stories</a:t>
            </a:r>
            <a:endParaRPr lang="en-US" sz="29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528" y="2492896"/>
            <a:ext cx="4392488" cy="373711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</a:rPr>
              <a:t>Project Objectives and EGI Support</a:t>
            </a:r>
          </a:p>
          <a:p>
            <a:pPr marL="0" lvl="1" indent="0" algn="ctr">
              <a:buNone/>
            </a:pPr>
            <a:endParaRPr lang="en-US" sz="1800" b="1" dirty="0" smtClean="0"/>
          </a:p>
          <a:p>
            <a:pPr marL="334350" lvl="1" indent="-370350">
              <a:buFont typeface="+mj-lt"/>
              <a:buAutoNum type="arabicPeriod"/>
            </a:pPr>
            <a:r>
              <a:rPr lang="en-US" sz="1800" b="1" dirty="0" smtClean="0"/>
              <a:t>Food security</a:t>
            </a:r>
          </a:p>
          <a:p>
            <a:pPr marL="540000" lvl="2" indent="-360000"/>
            <a:r>
              <a:rPr lang="en-US" sz="1400" dirty="0" smtClean="0"/>
              <a:t>Goal: Investigate link between crops such as wheat, maze and rice resistant to extreme weather conditions</a:t>
            </a:r>
          </a:p>
          <a:p>
            <a:pPr marL="540000" lvl="2" indent="-360000"/>
            <a:r>
              <a:rPr lang="en-US" sz="1400" dirty="0" smtClean="0"/>
              <a:t>How: Integrate plant phenotyping data with e-infrastructures, deploy a web service and new software to extract info from data to find most resistant types</a:t>
            </a:r>
          </a:p>
          <a:p>
            <a:pPr marL="334350" lvl="1" indent="-370350"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/>
              <a:t>Agro-climatic &amp; Economic modelling</a:t>
            </a:r>
          </a:p>
          <a:p>
            <a:pPr marL="540000" lvl="2" indent="-360000"/>
            <a:r>
              <a:rPr lang="en-US" sz="1400" dirty="0"/>
              <a:t>Goal: Generate a crop yield forecasting model</a:t>
            </a:r>
          </a:p>
          <a:p>
            <a:pPr marL="540000" lvl="2" indent="-360000"/>
            <a:r>
              <a:rPr lang="en-US" sz="1400" dirty="0"/>
              <a:t>How: Scale up computing capabilities to improve forecasts of crop and soil types</a:t>
            </a:r>
          </a:p>
          <a:p>
            <a:pPr marL="334350" lvl="1" indent="-370350"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/>
              <a:t>Food safety risk assessment</a:t>
            </a:r>
          </a:p>
          <a:p>
            <a:pPr marL="540000" lvl="2" indent="-360000"/>
            <a:r>
              <a:rPr lang="en-US" sz="1400" dirty="0"/>
              <a:t>Goal: Support risk assessment using mathematical models</a:t>
            </a:r>
          </a:p>
          <a:p>
            <a:pPr marL="540000" lvl="2" indent="-360000"/>
            <a:r>
              <a:rPr lang="en-US" sz="1400" dirty="0"/>
              <a:t>How: Improve current software and existing tools to allow for repeatability such as for the prediction of microbes growth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0" y="2492896"/>
            <a:ext cx="4392488" cy="37371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</a:rPr>
              <a:t>Links to Industry</a:t>
            </a:r>
          </a:p>
          <a:p>
            <a:pPr marL="0" lvl="1" indent="0" algn="ctr">
              <a:buNone/>
            </a:pPr>
            <a:endParaRPr lang="en-US" sz="1800" b="1" dirty="0" smtClean="0"/>
          </a:p>
          <a:p>
            <a:pPr marL="0" lvl="1" indent="0">
              <a:buNone/>
            </a:pPr>
            <a:endParaRPr lang="en-US" sz="18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3230444"/>
            <a:ext cx="1224136" cy="856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747" y="3066162"/>
            <a:ext cx="1199295" cy="10964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6131" y="4228646"/>
            <a:ext cx="2177852" cy="879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56" y="4293096"/>
            <a:ext cx="1800201" cy="7200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852742" y="5839876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Market Analysis in the </a:t>
            </a:r>
            <a:r>
              <a:rPr lang="en-US" sz="1200" dirty="0" err="1"/>
              <a:t>Agri</a:t>
            </a:r>
            <a:r>
              <a:rPr lang="en-US" sz="1200" dirty="0"/>
              <a:t>-food sector </a:t>
            </a:r>
            <a:endParaRPr lang="en-US" sz="1200" dirty="0" smtClean="0"/>
          </a:p>
          <a:p>
            <a:pPr algn="ctr"/>
            <a:r>
              <a:rPr lang="en-US" sz="1200" dirty="0" smtClean="0"/>
              <a:t>(EGI-Engage D2.10</a:t>
            </a:r>
            <a:r>
              <a:rPr lang="en-US" sz="1200" dirty="0"/>
              <a:t> </a:t>
            </a:r>
            <a:r>
              <a:rPr lang="en-US" sz="1200" dirty="0">
                <a:hlinkClick r:id="rId8"/>
              </a:rPr>
              <a:t>https://documents.egi.eu/document/2843)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96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95536" y="1240804"/>
            <a:ext cx="8424936" cy="5068516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150</a:t>
            </a:r>
            <a:r>
              <a:rPr lang="en-US" sz="1800" dirty="0"/>
              <a:t>+ business related contacts (100+ of which are </a:t>
            </a:r>
            <a:r>
              <a:rPr lang="en-US" sz="1800" dirty="0" smtClean="0"/>
              <a:t>SMEs)</a:t>
            </a:r>
          </a:p>
          <a:p>
            <a:r>
              <a:rPr lang="en-US" sz="1800" dirty="0" smtClean="0"/>
              <a:t>8 </a:t>
            </a:r>
            <a:r>
              <a:rPr lang="en-US" sz="1800" dirty="0"/>
              <a:t>concrete use cases </a:t>
            </a:r>
            <a:r>
              <a:rPr lang="en-US" sz="1800" dirty="0" smtClean="0"/>
              <a:t>(</a:t>
            </a:r>
            <a:r>
              <a:rPr lang="en-US" sz="1800" dirty="0" smtClean="0">
                <a:hlinkClick r:id="rId2"/>
              </a:rPr>
              <a:t>https</a:t>
            </a:r>
            <a:r>
              <a:rPr lang="en-US" sz="1800" dirty="0">
                <a:hlinkClick r:id="rId2"/>
              </a:rPr>
              <a:t>://www.egi.eu/business/business-use-cases</a:t>
            </a:r>
            <a:r>
              <a:rPr lang="en-US" sz="1800" dirty="0" smtClean="0">
                <a:hlinkClick r:id="rId2"/>
              </a:rPr>
              <a:t>/)</a:t>
            </a:r>
            <a:endParaRPr lang="en-US" sz="1800" dirty="0" smtClean="0"/>
          </a:p>
          <a:p>
            <a:r>
              <a:rPr lang="en-US" sz="1800" dirty="0" smtClean="0"/>
              <a:t>~20 </a:t>
            </a:r>
            <a:r>
              <a:rPr lang="en-US" sz="1800" dirty="0"/>
              <a:t>actively ongoing </a:t>
            </a:r>
            <a:r>
              <a:rPr lang="en-US" sz="1800" dirty="0" smtClean="0"/>
              <a:t>(~</a:t>
            </a:r>
            <a:r>
              <a:rPr lang="en-US" sz="1800" dirty="0"/>
              <a:t>90 added since the end of PY1); further details in </a:t>
            </a:r>
            <a:r>
              <a:rPr lang="en-US" sz="1800" dirty="0" smtClean="0"/>
              <a:t>D2.14</a:t>
            </a:r>
            <a:endParaRPr lang="en-US" sz="1800" dirty="0"/>
          </a:p>
          <a:p>
            <a:r>
              <a:rPr lang="en-US" sz="1800" dirty="0" smtClean="0"/>
              <a:t>Initial </a:t>
            </a:r>
            <a:r>
              <a:rPr lang="en-US" sz="1800" dirty="0"/>
              <a:t>questionnaire for private </a:t>
            </a:r>
            <a:r>
              <a:rPr lang="en-US" sz="1800" dirty="0" err="1"/>
              <a:t>organisations</a:t>
            </a:r>
            <a:r>
              <a:rPr lang="en-US" sz="1800" dirty="0"/>
              <a:t> was prepared during </a:t>
            </a:r>
            <a:r>
              <a:rPr lang="en-US" sz="1800" dirty="0" smtClean="0"/>
              <a:t>PY2</a:t>
            </a:r>
          </a:p>
          <a:p>
            <a:pPr lvl="1"/>
            <a:r>
              <a:rPr lang="en-US" sz="1600" dirty="0" smtClean="0"/>
              <a:t>13 </a:t>
            </a:r>
            <a:r>
              <a:rPr lang="en-US" sz="1600" dirty="0"/>
              <a:t>companies reached out via this </a:t>
            </a:r>
            <a:r>
              <a:rPr lang="en-US" sz="1600" dirty="0" smtClean="0"/>
              <a:t>form</a:t>
            </a:r>
            <a:endParaRPr lang="en-US" sz="1600" dirty="0"/>
          </a:p>
          <a:p>
            <a:r>
              <a:rPr lang="en-US" sz="1800" dirty="0" smtClean="0"/>
              <a:t>Webinars</a:t>
            </a:r>
          </a:p>
          <a:p>
            <a:pPr lvl="1"/>
            <a:r>
              <a:rPr lang="en-US" sz="1400" dirty="0"/>
              <a:t>“How SMEs Can Use EGI’s Cloud for CAE – Intro &amp; Demo Using </a:t>
            </a:r>
            <a:r>
              <a:rPr lang="en-US" sz="1400" dirty="0" err="1" smtClean="0"/>
              <a:t>OpenFOAM</a:t>
            </a:r>
            <a:r>
              <a:rPr lang="en-US" sz="1400" dirty="0" smtClean="0"/>
              <a:t> (Oct 2016) </a:t>
            </a:r>
            <a:r>
              <a:rPr lang="en-US" sz="1400" dirty="0"/>
              <a:t>(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www.egi.eu/blog/egi-and-ubercloud-webinar-for-smes-cae-openfoam-demo-20oct2016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 smtClean="0"/>
              <a:t>“</a:t>
            </a:r>
            <a:r>
              <a:rPr lang="en-US" sz="1400" dirty="0"/>
              <a:t>How to engage SMEs for national e-Infrastructures” </a:t>
            </a:r>
            <a:r>
              <a:rPr lang="en-US" sz="1400" dirty="0" smtClean="0"/>
              <a:t>(May 2017) (</a:t>
            </a:r>
            <a:r>
              <a:rPr lang="en-US" sz="1400" dirty="0">
                <a:hlinkClick r:id="rId4"/>
              </a:rPr>
              <a:t>https://www.egi.eu/news/egi-webinar-how-to-engage-smes-for-national-e-Infrastructure-providers)</a:t>
            </a:r>
            <a:endParaRPr lang="en-US" sz="1400" dirty="0"/>
          </a:p>
          <a:p>
            <a:r>
              <a:rPr lang="en-US" sz="1800" dirty="0"/>
              <a:t>Market </a:t>
            </a:r>
            <a:r>
              <a:rPr lang="en-US" sz="1800" dirty="0" smtClean="0"/>
              <a:t>Analysis</a:t>
            </a:r>
          </a:p>
          <a:p>
            <a:pPr lvl="1"/>
            <a:r>
              <a:rPr lang="en-US" sz="1400" dirty="0" smtClean="0"/>
              <a:t>Marine Fisheries (</a:t>
            </a:r>
            <a:r>
              <a:rPr lang="en-US" sz="1400" dirty="0"/>
              <a:t>D2.7 </a:t>
            </a: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documents.egi.eu/document/2700</a:t>
            </a:r>
            <a:r>
              <a:rPr lang="en-US" sz="1400" dirty="0" smtClean="0"/>
              <a:t>) </a:t>
            </a:r>
          </a:p>
          <a:p>
            <a:pPr lvl="1"/>
            <a:r>
              <a:rPr lang="en-US" sz="1400" dirty="0" err="1" smtClean="0"/>
              <a:t>Agri</a:t>
            </a:r>
            <a:r>
              <a:rPr lang="en-US" sz="1400" dirty="0" smtClean="0"/>
              <a:t>-food (D2.10</a:t>
            </a:r>
            <a:r>
              <a:rPr lang="en-US" sz="1400" dirty="0"/>
              <a:t> </a:t>
            </a:r>
            <a:r>
              <a:rPr lang="en-US" sz="1400" dirty="0">
                <a:hlinkClick r:id="rId6"/>
              </a:rPr>
              <a:t>https://documents.egi.eu/document/2843)</a:t>
            </a:r>
            <a:endParaRPr lang="en-US" sz="1400" dirty="0"/>
          </a:p>
          <a:p>
            <a:r>
              <a:rPr lang="en-US" sz="1800" dirty="0"/>
              <a:t>Proposal for a service delivery model from data </a:t>
            </a:r>
            <a:r>
              <a:rPr lang="en-US" sz="1800" dirty="0" err="1"/>
              <a:t>centre</a:t>
            </a:r>
            <a:r>
              <a:rPr lang="en-US" sz="1800" dirty="0"/>
              <a:t> to </a:t>
            </a:r>
            <a:r>
              <a:rPr lang="en-US" sz="1800" dirty="0" smtClean="0"/>
              <a:t>community</a:t>
            </a:r>
          </a:p>
          <a:p>
            <a:pPr lvl="1"/>
            <a:r>
              <a:rPr lang="en-US" sz="1400" dirty="0"/>
              <a:t>F</a:t>
            </a:r>
            <a:r>
              <a:rPr lang="en-US" sz="1400" dirty="0" smtClean="0"/>
              <a:t>ollow-up </a:t>
            </a:r>
            <a:r>
              <a:rPr lang="en-US" sz="1400" dirty="0"/>
              <a:t>to D2.6 - Report on data sharing policies and legal framework in fishery and marine sciences data sector (</a:t>
            </a:r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documents.egi.eu/document/2699)</a:t>
            </a:r>
            <a:endParaRPr lang="en-US" sz="1400" dirty="0" smtClean="0"/>
          </a:p>
          <a:p>
            <a:pPr lvl="1"/>
            <a:r>
              <a:rPr lang="en-US" sz="1400" dirty="0"/>
              <a:t>U</a:t>
            </a:r>
            <a:r>
              <a:rPr lang="en-US" sz="1400" dirty="0" smtClean="0"/>
              <a:t>ses </a:t>
            </a:r>
            <a:r>
              <a:rPr lang="en-US" sz="1400" dirty="0"/>
              <a:t>EGI, CNR (D4Science) and FAO as a concrete test </a:t>
            </a:r>
            <a:r>
              <a:rPr lang="en-US" sz="1400" dirty="0" smtClean="0"/>
              <a:t>case</a:t>
            </a:r>
            <a:endParaRPr lang="en-US" sz="1400" dirty="0"/>
          </a:p>
          <a:p>
            <a:r>
              <a:rPr lang="en-US" sz="1800" dirty="0"/>
              <a:t>3 new MoUs with industry (</a:t>
            </a:r>
            <a:r>
              <a:rPr lang="en-US" sz="1800" dirty="0" err="1"/>
              <a:t>Terradue</a:t>
            </a:r>
            <a:r>
              <a:rPr lang="en-US" sz="1800" dirty="0"/>
              <a:t>; </a:t>
            </a:r>
            <a:r>
              <a:rPr lang="en-US" sz="1800" dirty="0" err="1"/>
              <a:t>CloudSME</a:t>
            </a:r>
            <a:r>
              <a:rPr lang="en-US" sz="1800" dirty="0"/>
              <a:t> and TUW/EODC (4 total including </a:t>
            </a:r>
            <a:r>
              <a:rPr lang="en-US" sz="1800" dirty="0" err="1"/>
              <a:t>UberCloud</a:t>
            </a:r>
            <a:r>
              <a:rPr lang="en-US" sz="1800" dirty="0"/>
              <a:t> from </a:t>
            </a:r>
            <a:r>
              <a:rPr lang="en-US" sz="1800" dirty="0" smtClean="0"/>
              <a:t>PY1)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Achievement Summary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977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NA2 (WP2) objectives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96097"/>
              </p:ext>
            </p:extLst>
          </p:nvPr>
        </p:nvGraphicFramePr>
        <p:xfrm>
          <a:off x="395536" y="1556792"/>
          <a:ext cx="8208912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6336704"/>
              </a:tblGrid>
              <a:tr h="3962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Task #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Task Objectives</a:t>
                      </a:r>
                      <a:endParaRPr lang="en-GB" sz="2000" dirty="0"/>
                    </a:p>
                  </a:txBody>
                  <a:tcPr/>
                </a:tc>
              </a:tr>
              <a:tr h="334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NA2.1 Communication and Dissemination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1F497D"/>
                          </a:solidFill>
                        </a:rPr>
                        <a:t>Keep</a:t>
                      </a:r>
                      <a:r>
                        <a:rPr lang="en-GB" sz="1600" dirty="0" smtClean="0"/>
                        <a:t> the EGI community </a:t>
                      </a:r>
                      <a:r>
                        <a:rPr lang="en-GB" sz="1600" dirty="0" smtClean="0">
                          <a:solidFill>
                            <a:srgbClr val="1F497D"/>
                          </a:solidFill>
                        </a:rPr>
                        <a:t>informed</a:t>
                      </a:r>
                      <a:r>
                        <a:rPr lang="en-GB" sz="1600" dirty="0" smtClean="0"/>
                        <a:t> of the project activities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rgbClr val="1F497D"/>
                          </a:solidFill>
                        </a:rPr>
                        <a:t>Disseminate the </a:t>
                      </a:r>
                      <a:r>
                        <a:rPr lang="en-GB" sz="1600" dirty="0" smtClean="0"/>
                        <a:t>success stories</a:t>
                      </a:r>
                    </a:p>
                  </a:txBody>
                  <a:tcPr/>
                </a:tc>
              </a:tr>
              <a:tr h="334021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NA2.2 </a:t>
                      </a:r>
                      <a:br>
                        <a:rPr lang="en-GB" sz="1600" dirty="0" smtClean="0"/>
                      </a:br>
                      <a:r>
                        <a:rPr lang="en-GB" sz="1600" dirty="0" smtClean="0"/>
                        <a:t>Strategy, Business Development and Exploitation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rgbClr val="1F497D"/>
                          </a:solidFill>
                        </a:rPr>
                        <a:t>Disseminate the project’s outputs for exploitation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dirty="0" smtClean="0"/>
                        <a:t>Develop the EGI </a:t>
                      </a:r>
                      <a:r>
                        <a:rPr lang="en-GB" sz="1600" b="0" dirty="0" smtClean="0">
                          <a:solidFill>
                            <a:srgbClr val="1F497D"/>
                          </a:solidFill>
                        </a:rPr>
                        <a:t>strategy</a:t>
                      </a:r>
                      <a:r>
                        <a:rPr lang="en-GB" sz="1600" dirty="0" smtClean="0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en-GB" sz="1600" dirty="0" smtClean="0"/>
                        <a:t>and </a:t>
                      </a:r>
                      <a:r>
                        <a:rPr lang="en-GB" sz="1600" dirty="0" smtClean="0">
                          <a:solidFill>
                            <a:schemeClr val="tx2"/>
                          </a:solidFill>
                        </a:rPr>
                        <a:t>governance</a:t>
                      </a:r>
                      <a:r>
                        <a:rPr lang="en-GB" sz="1600" dirty="0" smtClean="0"/>
                        <a:t> towards the Open Science Commons vision and assess progress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dirty="0" smtClean="0"/>
                        <a:t>Assess the EGI </a:t>
                      </a:r>
                      <a:r>
                        <a:rPr lang="en-GB" sz="1600" dirty="0" smtClean="0">
                          <a:solidFill>
                            <a:srgbClr val="1F497D"/>
                          </a:solidFill>
                        </a:rPr>
                        <a:t>impact</a:t>
                      </a:r>
                      <a:r>
                        <a:rPr lang="en-GB" sz="1600" dirty="0" smtClean="0"/>
                        <a:t> by defining/measuring key indicators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dirty="0" smtClean="0"/>
                        <a:t>Evolve the </a:t>
                      </a:r>
                      <a:r>
                        <a:rPr lang="en-GB" sz="1600" dirty="0" smtClean="0">
                          <a:solidFill>
                            <a:srgbClr val="1F497D"/>
                          </a:solidFill>
                        </a:rPr>
                        <a:t>services and solutions portfolio </a:t>
                      </a:r>
                      <a:r>
                        <a:rPr lang="en-GB" sz="1600" dirty="0" smtClean="0"/>
                        <a:t>and related </a:t>
                      </a:r>
                      <a:r>
                        <a:rPr lang="en-GB" sz="1600" dirty="0" smtClean="0">
                          <a:solidFill>
                            <a:srgbClr val="1F497D"/>
                          </a:solidFill>
                        </a:rPr>
                        <a:t>business models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dirty="0" smtClean="0"/>
                        <a:t>Establish </a:t>
                      </a:r>
                      <a:r>
                        <a:rPr lang="en-GB" sz="1600" dirty="0" smtClean="0">
                          <a:solidFill>
                            <a:srgbClr val="1F497D"/>
                          </a:solidFill>
                        </a:rPr>
                        <a:t>collaboration agreements </a:t>
                      </a:r>
                      <a:r>
                        <a:rPr lang="en-GB" sz="1600" dirty="0" smtClean="0"/>
                        <a:t>with strategic partners </a:t>
                      </a:r>
                    </a:p>
                  </a:txBody>
                  <a:tcPr/>
                </a:tc>
              </a:tr>
              <a:tr h="334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NA2.3 </a:t>
                      </a:r>
                      <a:br>
                        <a:rPr lang="en-GB" sz="1600" dirty="0" smtClean="0"/>
                      </a:br>
                      <a:r>
                        <a:rPr lang="en-GB" sz="1600" dirty="0" smtClean="0"/>
                        <a:t>SME/Industry Engagement and Big Data Value Chain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GB" sz="1600" b="0" dirty="0" smtClean="0"/>
                        <a:t>Facilitate the </a:t>
                      </a:r>
                      <a:r>
                        <a:rPr lang="en-GB" sz="1600" b="0" dirty="0" smtClean="0">
                          <a:solidFill>
                            <a:srgbClr val="1F497D"/>
                          </a:solidFill>
                        </a:rPr>
                        <a:t>engagement with SMEs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GB" sz="1600" b="0" dirty="0" smtClean="0"/>
                        <a:t>Explore the creation of </a:t>
                      </a:r>
                      <a:r>
                        <a:rPr lang="en-GB" sz="1600" b="0" dirty="0" smtClean="0">
                          <a:solidFill>
                            <a:srgbClr val="1F497D"/>
                          </a:solidFill>
                        </a:rPr>
                        <a:t>pilot projects</a:t>
                      </a:r>
                      <a:r>
                        <a:rPr lang="en-GB" sz="1600" b="0" dirty="0" smtClean="0"/>
                        <a:t>, especially those based on </a:t>
                      </a:r>
                      <a:r>
                        <a:rPr lang="en-GB" sz="1600" b="0" dirty="0" smtClean="0">
                          <a:solidFill>
                            <a:srgbClr val="1F497D"/>
                          </a:solidFill>
                        </a:rPr>
                        <a:t>Open Data</a:t>
                      </a:r>
                      <a:r>
                        <a:rPr lang="en-GB" sz="1600" b="0" dirty="0" smtClean="0"/>
                        <a:t> in selected industry sectors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 of Resources </a:t>
            </a:r>
            <a:br>
              <a:rPr lang="en-US" dirty="0" smtClean="0"/>
            </a:br>
            <a:r>
              <a:rPr lang="en-US" dirty="0" smtClean="0"/>
              <a:t>and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4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CERN: requested 1PM + 1KE (travel) to support more dissemination actions </a:t>
            </a:r>
            <a:endParaRPr lang="en-GB" dirty="0" smtClean="0"/>
          </a:p>
          <a:p>
            <a:r>
              <a:rPr lang="en-GB" dirty="0"/>
              <a:t>Pay-for-Use:</a:t>
            </a:r>
          </a:p>
          <a:p>
            <a:pPr lvl="1"/>
            <a:r>
              <a:rPr lang="en-GB" dirty="0"/>
              <a:t>Shift from e-GRANT to Marketplace had a major impact on activity plans</a:t>
            </a:r>
          </a:p>
          <a:p>
            <a:pPr lvl="1"/>
            <a:r>
              <a:rPr lang="en-GB" dirty="0"/>
              <a:t>Interest increasing, but slowly</a:t>
            </a:r>
          </a:p>
          <a:p>
            <a:pPr lvl="2"/>
            <a:r>
              <a:rPr lang="en-GB" dirty="0"/>
              <a:t>Need to raise awareness as many seem unaware of opportunity</a:t>
            </a:r>
          </a:p>
          <a:p>
            <a:pPr lvl="2"/>
            <a:r>
              <a:rPr lang="en-GB" dirty="0"/>
              <a:t>Need to educate as many are unsure/</a:t>
            </a:r>
            <a:r>
              <a:rPr lang="en-GB" dirty="0" err="1"/>
              <a:t>skeptical</a:t>
            </a:r>
            <a:r>
              <a:rPr lang="en-GB" dirty="0"/>
              <a:t> (demand, policies)</a:t>
            </a:r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2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124744"/>
            <a:ext cx="9144000" cy="4967882"/>
          </a:xfrm>
        </p:spPr>
        <p:txBody>
          <a:bodyPr/>
          <a:lstStyle/>
          <a:p>
            <a:r>
              <a:rPr lang="en-GB" sz="1800" b="1" dirty="0"/>
              <a:t>Objective 1 (O1): </a:t>
            </a:r>
            <a:r>
              <a:rPr lang="en-GB" sz="1800" b="1" dirty="0" smtClean="0"/>
              <a:t>The </a:t>
            </a:r>
            <a:r>
              <a:rPr lang="en-GB" sz="1800" b="1" dirty="0"/>
              <a:t>continued coordination of the EGI </a:t>
            </a:r>
            <a:r>
              <a:rPr lang="en-GB" sz="1800" b="1" dirty="0" smtClean="0"/>
              <a:t>Community</a:t>
            </a:r>
          </a:p>
          <a:p>
            <a:pPr lvl="1"/>
            <a:r>
              <a:rPr lang="en-GB" sz="1400" b="1" dirty="0" smtClean="0"/>
              <a:t>Consolidated the service portfolio management process</a:t>
            </a:r>
          </a:p>
          <a:p>
            <a:pPr lvl="1"/>
            <a:r>
              <a:rPr lang="en-GB" sz="1400" b="1" dirty="0" smtClean="0"/>
              <a:t>Four community </a:t>
            </a:r>
            <a:r>
              <a:rPr lang="en-GB" sz="1400" b="1" dirty="0" smtClean="0"/>
              <a:t>conferences </a:t>
            </a:r>
            <a:r>
              <a:rPr lang="en-GB" sz="1400" b="1" dirty="0" smtClean="0"/>
              <a:t>(two jointly </a:t>
            </a:r>
            <a:r>
              <a:rPr lang="en-GB" sz="1400" b="1" dirty="0" smtClean="0"/>
              <a:t>organised with other e-Infrastructures)</a:t>
            </a:r>
            <a:endParaRPr lang="en-GB" sz="1400" b="1" dirty="0"/>
          </a:p>
          <a:p>
            <a:r>
              <a:rPr lang="en-GB" sz="1800" b="1" dirty="0" smtClean="0"/>
              <a:t>Objective </a:t>
            </a:r>
            <a:r>
              <a:rPr lang="en-GB" sz="1800" b="1" dirty="0"/>
              <a:t>2 (O2): </a:t>
            </a:r>
            <a:r>
              <a:rPr lang="en-GB" sz="1800" b="1" dirty="0" smtClean="0"/>
              <a:t>EGI </a:t>
            </a:r>
            <a:r>
              <a:rPr lang="en-GB" sz="1800" b="1" dirty="0"/>
              <a:t>Solutions, related business models and access </a:t>
            </a:r>
            <a:r>
              <a:rPr lang="en-GB" sz="1800" b="1" dirty="0" smtClean="0"/>
              <a:t>policies</a:t>
            </a:r>
          </a:p>
          <a:p>
            <a:pPr lvl="1"/>
            <a:r>
              <a:rPr lang="en-GB" sz="1400" b="1" dirty="0" smtClean="0"/>
              <a:t>Update to the EGI service portfolio</a:t>
            </a:r>
          </a:p>
          <a:p>
            <a:pPr lvl="1"/>
            <a:r>
              <a:rPr lang="en-GB" sz="1400" b="1" dirty="0" smtClean="0"/>
              <a:t>Pay for use in production</a:t>
            </a:r>
          </a:p>
          <a:p>
            <a:pPr lvl="1"/>
            <a:r>
              <a:rPr lang="en-GB" sz="1400" b="1" dirty="0" smtClean="0"/>
              <a:t>Procurement study identified opportunities that have been reused for follow-up activities (EINFRA12.a)</a:t>
            </a:r>
          </a:p>
          <a:p>
            <a:r>
              <a:rPr lang="en-GB" sz="1800" b="1" dirty="0" smtClean="0"/>
              <a:t>Objective </a:t>
            </a:r>
            <a:r>
              <a:rPr lang="en-GB" sz="1800" b="1" dirty="0"/>
              <a:t>3 (O3): Offer and expand an e-Infrastructure Commons </a:t>
            </a:r>
            <a:r>
              <a:rPr lang="en-GB" sz="1800" b="1" dirty="0" smtClean="0"/>
              <a:t>solution</a:t>
            </a:r>
          </a:p>
          <a:p>
            <a:endParaRPr lang="en-GB" sz="1800" b="1" dirty="0" smtClean="0"/>
          </a:p>
          <a:p>
            <a:r>
              <a:rPr lang="en-GB" sz="1800" b="1" dirty="0" smtClean="0"/>
              <a:t>Objective </a:t>
            </a:r>
            <a:r>
              <a:rPr lang="en-GB" sz="1800" b="1" dirty="0"/>
              <a:t>4 (O4): </a:t>
            </a:r>
            <a:r>
              <a:rPr lang="en-GB" sz="1800" b="1" dirty="0" smtClean="0"/>
              <a:t>Open </a:t>
            </a:r>
            <a:r>
              <a:rPr lang="en-GB" sz="1800" b="1" dirty="0"/>
              <a:t>data platform and </a:t>
            </a:r>
            <a:r>
              <a:rPr lang="en-GB" sz="1800" b="1" dirty="0" smtClean="0"/>
              <a:t>the </a:t>
            </a:r>
            <a:r>
              <a:rPr lang="en-GB" sz="1800" b="1" dirty="0"/>
              <a:t>European Big Data </a:t>
            </a:r>
            <a:r>
              <a:rPr lang="en-GB" sz="1800" b="1" dirty="0" smtClean="0"/>
              <a:t>Value</a:t>
            </a:r>
          </a:p>
          <a:p>
            <a:pPr lvl="1"/>
            <a:r>
              <a:rPr lang="en-GB" sz="1400" b="1" dirty="0" smtClean="0"/>
              <a:t>Developed pilot for supporting the exploitation of EO data using EGI services</a:t>
            </a:r>
          </a:p>
          <a:p>
            <a:r>
              <a:rPr lang="en-GB" sz="1800" b="1" dirty="0" smtClean="0"/>
              <a:t>Objective 5 (O5): Promotion of the adoption and extension of the current EGI services</a:t>
            </a:r>
          </a:p>
          <a:p>
            <a:pPr lvl="1"/>
            <a:endParaRPr lang="en-GB" sz="500" dirty="0"/>
          </a:p>
          <a:p>
            <a:pPr marL="685800" lvl="2" indent="-285750"/>
            <a:r>
              <a:rPr lang="en-GB" sz="1400" b="1" dirty="0" smtClean="0"/>
              <a:t>New website launched</a:t>
            </a:r>
          </a:p>
          <a:p>
            <a:pPr marL="685800" lvl="2" indent="-285750"/>
            <a:r>
              <a:rPr lang="en-GB" sz="1400" b="1" dirty="0" smtClean="0"/>
              <a:t>Research stories and news items to promote results</a:t>
            </a:r>
          </a:p>
          <a:p>
            <a:pPr marL="685800" lvl="2" indent="-285750"/>
            <a:endParaRPr lang="en-GB" sz="1400" b="1" dirty="0"/>
          </a:p>
          <a:p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8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exploitable results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142254"/>
              </p:ext>
            </p:extLst>
          </p:nvPr>
        </p:nvGraphicFramePr>
        <p:xfrm>
          <a:off x="395536" y="1196752"/>
          <a:ext cx="8208912" cy="482453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054435"/>
                <a:gridCol w="6154477"/>
              </a:tblGrid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KER name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92200" algn="l"/>
                        </a:tabLst>
                      </a:pPr>
                      <a:r>
                        <a:rPr lang="en-GB" sz="1600" dirty="0">
                          <a:effectLst/>
                        </a:rPr>
                        <a:t>Description	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288032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Policies, Processes and Procedures</a:t>
                      </a:r>
                      <a:endParaRPr lang="en-GB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750" marR="2875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1152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Update of the Strategy, Governance evolution and </a:t>
                      </a:r>
                      <a:r>
                        <a:rPr lang="en-GB" sz="1600" dirty="0" smtClean="0">
                          <a:effectLst/>
                        </a:rPr>
                        <a:t>Procurement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Developed the EGI strategy and governance towards the Open Science Commons </a:t>
                      </a:r>
                      <a:r>
                        <a:rPr lang="en-GB" sz="1600" dirty="0" smtClean="0">
                          <a:effectLst/>
                        </a:rPr>
                        <a:t>vision.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Analysis </a:t>
                      </a:r>
                      <a:r>
                        <a:rPr lang="en-GB" sz="1600" dirty="0">
                          <a:effectLst/>
                        </a:rPr>
                        <a:t>of opportunities and barriers for cross-border procurement of e-Infrastructure services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660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Policy papers on the EOSC </a:t>
                      </a:r>
                    </a:p>
                  </a:txBody>
                  <a:tcPr marL="28750" marR="287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Co-authored papers providing a shared vision for the European Open Science Cloud for Research, input on its governance and financial schemes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3108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Software and services</a:t>
                      </a:r>
                      <a:endParaRPr lang="en-GB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750" marR="2875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990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Improved EGI service Portfolio </a:t>
                      </a:r>
                    </a:p>
                  </a:txBody>
                  <a:tcPr marL="28750" marR="287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Improved service definitions, creation of two portfolios and publication of service </a:t>
                      </a:r>
                      <a:r>
                        <a:rPr lang="en-GB" sz="1600" dirty="0" smtClean="0">
                          <a:effectLst/>
                        </a:rPr>
                        <a:t>catalogues.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Brochures </a:t>
                      </a:r>
                      <a:r>
                        <a:rPr lang="en-GB" sz="1600" dirty="0">
                          <a:effectLst/>
                        </a:rPr>
                        <a:t>and publication of EGI services in the EGI Website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881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Marketplace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Establishment of a marketplace where researchers can discover and exchange services relevant to their research, applying the one-stop-shop concept for data and services.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9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5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Partners and effort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082003"/>
              </p:ext>
            </p:extLst>
          </p:nvPr>
        </p:nvGraphicFramePr>
        <p:xfrm>
          <a:off x="107504" y="3789040"/>
          <a:ext cx="4081636" cy="275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7"/>
          <p:cNvSpPr txBox="1">
            <a:spLocks noGrp="1"/>
          </p:cNvSpPr>
          <p:nvPr>
            <p:ph sz="half" idx="2"/>
          </p:nvPr>
        </p:nvSpPr>
        <p:spPr>
          <a:xfrm>
            <a:off x="395536" y="1340768"/>
            <a:ext cx="8424936" cy="478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600" b="1" dirty="0" smtClean="0"/>
              <a:t>57 </a:t>
            </a:r>
            <a:r>
              <a:rPr lang="en-GB" sz="1600" b="1" dirty="0"/>
              <a:t>Countries</a:t>
            </a:r>
          </a:p>
          <a:p>
            <a:r>
              <a:rPr lang="en-GB" sz="1600" b="1" dirty="0" smtClean="0"/>
              <a:t>58 </a:t>
            </a:r>
            <a:r>
              <a:rPr lang="en-GB" sz="1600" b="1" dirty="0"/>
              <a:t>Beneficiaries</a:t>
            </a:r>
          </a:p>
          <a:p>
            <a:endParaRPr lang="en-GB" sz="1600" b="1" dirty="0" smtClean="0"/>
          </a:p>
          <a:p>
            <a:r>
              <a:rPr lang="en-GB" sz="1400" b="1" dirty="0" smtClean="0"/>
              <a:t>PY4 effort (</a:t>
            </a:r>
            <a:r>
              <a:rPr lang="en-GB" sz="1400" b="1" dirty="0" err="1"/>
              <a:t>exc</a:t>
            </a:r>
            <a:r>
              <a:rPr lang="en-GB" sz="1400" b="1" dirty="0"/>
              <a:t> UNF)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dirty="0" smtClean="0"/>
              <a:t>1123 PMs</a:t>
            </a:r>
            <a:endParaRPr lang="en-GB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dirty="0"/>
              <a:t> </a:t>
            </a:r>
            <a:r>
              <a:rPr lang="en-GB" sz="1600" b="1" dirty="0" smtClean="0"/>
              <a:t> 94 FTEs</a:t>
            </a:r>
          </a:p>
          <a:p>
            <a:endParaRPr lang="en-GB" sz="1600" b="1" dirty="0" smtClean="0"/>
          </a:p>
          <a:p>
            <a:r>
              <a:rPr lang="en-GB" sz="1200" b="1" dirty="0" smtClean="0"/>
              <a:t>Total effort (</a:t>
            </a:r>
            <a:r>
              <a:rPr lang="en-GB" sz="1200" b="1" dirty="0" err="1" smtClean="0"/>
              <a:t>inc</a:t>
            </a:r>
            <a:r>
              <a:rPr lang="en-GB" sz="1200" b="1" dirty="0" smtClean="0"/>
              <a:t> </a:t>
            </a:r>
            <a:r>
              <a:rPr lang="en-GB" sz="1200" b="1" dirty="0"/>
              <a:t>UNF)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/>
              <a:t>4863 PMs</a:t>
            </a:r>
            <a:endParaRPr lang="en-US" sz="1600" b="1" dirty="0"/>
          </a:p>
          <a:p>
            <a:pPr marL="285750" indent="-285750">
              <a:buFontTx/>
              <a:buChar char="-"/>
            </a:pPr>
            <a:r>
              <a:rPr lang="en-US" sz="1600" b="1" dirty="0" smtClean="0"/>
              <a:t>405 </a:t>
            </a:r>
            <a:r>
              <a:rPr lang="en-US" sz="1600" b="1" dirty="0"/>
              <a:t>FTEs</a:t>
            </a:r>
            <a:endParaRPr lang="en-GB" sz="1600" b="1" dirty="0"/>
          </a:p>
          <a:p>
            <a:pPr marL="285750" indent="-285750">
              <a:buFontTx/>
              <a:buChar char="-"/>
            </a:pPr>
            <a:endParaRPr lang="en-GB" sz="1600" b="1" dirty="0"/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484784"/>
            <a:ext cx="4313104" cy="277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Activities and Achievements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13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 &amp; Events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41438"/>
            <a:ext cx="3744416" cy="4784400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4F85C3"/>
                </a:solidFill>
              </a:rPr>
              <a:t>Communications</a:t>
            </a:r>
          </a:p>
          <a:p>
            <a:r>
              <a:rPr lang="en-GB" dirty="0" smtClean="0"/>
              <a:t>Website</a:t>
            </a:r>
          </a:p>
          <a:p>
            <a:r>
              <a:rPr lang="en-GB" dirty="0" smtClean="0"/>
              <a:t>Newsletter</a:t>
            </a:r>
          </a:p>
          <a:p>
            <a:r>
              <a:rPr lang="en-GB" dirty="0" smtClean="0"/>
              <a:t>Newsfeed </a:t>
            </a:r>
          </a:p>
          <a:p>
            <a:r>
              <a:rPr lang="en-GB" dirty="0" smtClean="0"/>
              <a:t>Blog</a:t>
            </a:r>
          </a:p>
          <a:p>
            <a:r>
              <a:rPr lang="en-GB" dirty="0" smtClean="0"/>
              <a:t>Publications</a:t>
            </a:r>
          </a:p>
          <a:p>
            <a:r>
              <a:rPr lang="en-GB" dirty="0" smtClean="0"/>
              <a:t>Social media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788024" y="1340768"/>
            <a:ext cx="3888432" cy="4784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>
                <a:solidFill>
                  <a:srgbClr val="4F85C3"/>
                </a:solidFill>
              </a:rPr>
              <a:t>Events</a:t>
            </a:r>
          </a:p>
          <a:p>
            <a:r>
              <a:rPr lang="en-GB" dirty="0" smtClean="0"/>
              <a:t>EGI Conference 2016</a:t>
            </a:r>
          </a:p>
          <a:p>
            <a:r>
              <a:rPr lang="en-GB" dirty="0" smtClean="0"/>
              <a:t>DI4R 2016</a:t>
            </a:r>
          </a:p>
          <a:p>
            <a:r>
              <a:rPr lang="en-GB" dirty="0" smtClean="0"/>
              <a:t>EGI Conference 2017</a:t>
            </a:r>
          </a:p>
          <a:p>
            <a:r>
              <a:rPr lang="en-GB" dirty="0" smtClean="0"/>
              <a:t>DI4R 2017 (in prep)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16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269" b="50555"/>
          <a:stretch/>
        </p:blipFill>
        <p:spPr>
          <a:xfrm>
            <a:off x="3851919" y="4816024"/>
            <a:ext cx="5256585" cy="149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Communications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dirty="0" smtClean="0"/>
              <a:t>EGI website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" y="3717032"/>
            <a:ext cx="6002559" cy="1544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197422"/>
            <a:ext cx="8424936" cy="2591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/>
              <a:t>Purpose:</a:t>
            </a:r>
            <a:r>
              <a:rPr lang="en-GB" sz="2400" dirty="0" smtClean="0"/>
              <a:t> Shop </a:t>
            </a:r>
            <a:r>
              <a:rPr lang="en-GB" sz="2400" dirty="0"/>
              <a:t>window to the EGI services; </a:t>
            </a:r>
            <a:r>
              <a:rPr lang="en-GB" sz="2400" dirty="0" smtClean="0"/>
              <a:t>give </a:t>
            </a:r>
            <a:r>
              <a:rPr lang="en-GB" sz="2400" dirty="0"/>
              <a:t>visibility to EGI's resource providers and users</a:t>
            </a:r>
            <a:endParaRPr lang="en-GB" sz="2400" dirty="0" smtClean="0"/>
          </a:p>
          <a:p>
            <a:pPr>
              <a:lnSpc>
                <a:spcPct val="150000"/>
              </a:lnSpc>
            </a:pPr>
            <a:r>
              <a:rPr lang="en-GB" sz="2400" dirty="0" smtClean="0"/>
              <a:t>Website redevelopment (M2.3)</a:t>
            </a:r>
          </a:p>
          <a:p>
            <a:pPr lvl="1"/>
            <a:r>
              <a:rPr lang="en-GB" sz="2000" dirty="0" smtClean="0"/>
              <a:t>Simpler</a:t>
            </a:r>
            <a:r>
              <a:rPr lang="en-GB" sz="2000" dirty="0"/>
              <a:t>, flatter structure</a:t>
            </a:r>
            <a:endParaRPr lang="en-GB" sz="2000" dirty="0" smtClean="0"/>
          </a:p>
          <a:p>
            <a:pPr lvl="1"/>
            <a:r>
              <a:rPr lang="en-GB" sz="2000" dirty="0"/>
              <a:t>Focused on </a:t>
            </a:r>
            <a:r>
              <a:rPr lang="en-GB" sz="2000" dirty="0" smtClean="0"/>
              <a:t>the service offer and service providers</a:t>
            </a:r>
          </a:p>
          <a:p>
            <a:pPr lvl="1"/>
            <a:r>
              <a:rPr lang="en-GB" sz="2000" dirty="0" smtClean="0"/>
              <a:t>New workflow to request access to services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415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/>
              <a:t>EGI website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2" y="1124744"/>
            <a:ext cx="8406098" cy="4752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594928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Unique website views per top menu section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(Oct 2016 – July 2017)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3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I Engage powerpoint presentation v3.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EGI Powerpoint Presentation (body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GI Powerpoint Presentation (closing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 Engage powerpoint presentation v3.2</Template>
  <TotalTime>5083</TotalTime>
  <Words>3119</Words>
  <Application>Microsoft Macintosh PowerPoint</Application>
  <PresentationFormat>On-screen Show (4:3)</PresentationFormat>
  <Paragraphs>593</Paragraphs>
  <Slides>45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Calibri</vt:lpstr>
      <vt:lpstr>Mangal</vt:lpstr>
      <vt:lpstr>Segoe UI</vt:lpstr>
      <vt:lpstr>Times New Roman</vt:lpstr>
      <vt:lpstr>Verdana</vt:lpstr>
      <vt:lpstr>Arial</vt:lpstr>
      <vt:lpstr>EGI Engage powerpoint presentation v3.2</vt:lpstr>
      <vt:lpstr>EGI Powerpoint Presentation (body)</vt:lpstr>
      <vt:lpstr>EGI Powerpoint Presentation (closing)</vt:lpstr>
      <vt:lpstr>WP2  Strategy, Policy and Communications</vt:lpstr>
      <vt:lpstr>Outline</vt:lpstr>
      <vt:lpstr>WP Overview</vt:lpstr>
      <vt:lpstr>NA2 (WP2) objectives</vt:lpstr>
      <vt:lpstr>Partners and effort</vt:lpstr>
      <vt:lpstr>Activities and Achievements</vt:lpstr>
      <vt:lpstr>Communications &amp; Events</vt:lpstr>
      <vt:lpstr>Communications  EGI website</vt:lpstr>
      <vt:lpstr>Communications  EGI website</vt:lpstr>
      <vt:lpstr>Communications  Newsletter</vt:lpstr>
      <vt:lpstr>Communications  Newsletter</vt:lpstr>
      <vt:lpstr>Communications  Newsfeed</vt:lpstr>
      <vt:lpstr>Communications  Newsfeed</vt:lpstr>
      <vt:lpstr>Communications  Blog</vt:lpstr>
      <vt:lpstr>Communications  Publications</vt:lpstr>
      <vt:lpstr>Communications  Publications</vt:lpstr>
      <vt:lpstr>Communications  Social media</vt:lpstr>
      <vt:lpstr>Communications  Social media</vt:lpstr>
      <vt:lpstr>Events</vt:lpstr>
      <vt:lpstr>Events</vt:lpstr>
      <vt:lpstr>PowerPoint Presentation</vt:lpstr>
      <vt:lpstr>Service Portfolio Management</vt:lpstr>
      <vt:lpstr>Strategic Planning and Evaluation</vt:lpstr>
      <vt:lpstr>Policy papers</vt:lpstr>
      <vt:lpstr>MoUs defined during EGI-Engage</vt:lpstr>
      <vt:lpstr>Procurement and business models Main Model: Free at point of delivery</vt:lpstr>
      <vt:lpstr>Procurement and business models Pay-for-Use Motivations</vt:lpstr>
      <vt:lpstr>Procurement and business models Additional Model: Pay-for-use</vt:lpstr>
      <vt:lpstr>Procurement and business models Pay-for-Use Proof of Concept: History</vt:lpstr>
      <vt:lpstr>Procurement and business models Pay-for-Use Proof of Concept: Results</vt:lpstr>
      <vt:lpstr>Procurement and business models Procurement study</vt:lpstr>
      <vt:lpstr>Procurement and business models  Business &amp; Service Delivery Model: Marine Fisheries</vt:lpstr>
      <vt:lpstr>Procurement and business models   Business &amp; Service Delivery Model: FAO</vt:lpstr>
      <vt:lpstr>Engaging with the private sector  Established collaborations</vt:lpstr>
      <vt:lpstr>Engaging with the private sector  Business Use Cases</vt:lpstr>
      <vt:lpstr>Engaging with the private sector  Success stories: Pay-for-Use</vt:lpstr>
      <vt:lpstr>Engaging with the private sector  Success stories</vt:lpstr>
      <vt:lpstr>Engaging with the private sector  Success stories</vt:lpstr>
      <vt:lpstr>Engaging with the private sector  Achievement Summary</vt:lpstr>
      <vt:lpstr>Use of Resources  and Issues</vt:lpstr>
      <vt:lpstr>PowerPoint Presentation</vt:lpstr>
      <vt:lpstr>Summary</vt:lpstr>
      <vt:lpstr>Summary</vt:lpstr>
      <vt:lpstr>Key exploitable results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WPX [name]</dc:title>
  <dc:creator>Malgorzata Krakowian</dc:creator>
  <cp:lastModifiedBy>Sergio Andreozzi</cp:lastModifiedBy>
  <cp:revision>69</cp:revision>
  <dcterms:created xsi:type="dcterms:W3CDTF">2016-02-16T14:19:42Z</dcterms:created>
  <dcterms:modified xsi:type="dcterms:W3CDTF">2017-10-11T07:10:00Z</dcterms:modified>
</cp:coreProperties>
</file>