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9" r:id="rId3"/>
    <p:sldMasterId id="2147483685" r:id="rId4"/>
  </p:sldMasterIdLst>
  <p:notesMasterIdLst>
    <p:notesMasterId r:id="rId21"/>
  </p:notesMasterIdLst>
  <p:handoutMasterIdLst>
    <p:handoutMasterId r:id="rId22"/>
  </p:handoutMasterIdLst>
  <p:sldIdLst>
    <p:sldId id="280" r:id="rId5"/>
    <p:sldId id="318" r:id="rId6"/>
    <p:sldId id="317" r:id="rId7"/>
    <p:sldId id="320" r:id="rId8"/>
    <p:sldId id="310" r:id="rId9"/>
    <p:sldId id="308" r:id="rId10"/>
    <p:sldId id="325" r:id="rId11"/>
    <p:sldId id="322" r:id="rId12"/>
    <p:sldId id="323" r:id="rId13"/>
    <p:sldId id="305" r:id="rId14"/>
    <p:sldId id="326" r:id="rId15"/>
    <p:sldId id="332" r:id="rId16"/>
    <p:sldId id="324" r:id="rId17"/>
    <p:sldId id="329" r:id="rId18"/>
    <p:sldId id="327" r:id="rId19"/>
    <p:sldId id="28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2" autoAdjust="0"/>
    <p:restoredTop sz="81176" autoAdjust="0"/>
  </p:normalViewPr>
  <p:slideViewPr>
    <p:cSldViewPr showGuides="1">
      <p:cViewPr varScale="1">
        <p:scale>
          <a:sx n="82" d="100"/>
          <a:sy n="82" d="100"/>
        </p:scale>
        <p:origin x="11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2E1B6-75C5-5144-8813-DBE828B66508}" type="doc">
      <dgm:prSet loTypeId="urn:microsoft.com/office/officeart/2005/8/layout/process4" loCatId="" qsTypeId="urn:microsoft.com/office/officeart/2005/8/quickstyle/simple4" qsCatId="simple" csTypeId="urn:microsoft.com/office/officeart/2005/8/colors/accent1_3" csCatId="accent1" phldr="1"/>
      <dgm:spPr/>
    </dgm:pt>
    <dgm:pt modelId="{BCD006E4-F61E-234C-A3EB-CC3FB64F16FC}">
      <dgm:prSet phldrT="[Text]"/>
      <dgm:spPr/>
      <dgm:t>
        <a:bodyPr/>
        <a:lstStyle/>
        <a:p>
          <a:r>
            <a:rPr lang="en-US" dirty="0" smtClean="0"/>
            <a:t>Initial use case assessment</a:t>
          </a:r>
          <a:endParaRPr lang="en-US" dirty="0"/>
        </a:p>
      </dgm:t>
    </dgm:pt>
    <dgm:pt modelId="{B2B72916-6CF8-414A-8D2B-B97DCEA7ABA0}" type="parTrans" cxnId="{A15F5DFD-2E0D-AA4C-8CBB-401A0937C667}">
      <dgm:prSet/>
      <dgm:spPr/>
      <dgm:t>
        <a:bodyPr/>
        <a:lstStyle/>
        <a:p>
          <a:endParaRPr lang="en-US"/>
        </a:p>
      </dgm:t>
    </dgm:pt>
    <dgm:pt modelId="{2F63C8BA-333A-9B49-AFBE-00337BBCBBAB}" type="sibTrans" cxnId="{A15F5DFD-2E0D-AA4C-8CBB-401A0937C667}">
      <dgm:prSet/>
      <dgm:spPr/>
      <dgm:t>
        <a:bodyPr/>
        <a:lstStyle/>
        <a:p>
          <a:endParaRPr lang="en-US"/>
        </a:p>
      </dgm:t>
    </dgm:pt>
    <dgm:pt modelId="{27D95237-FD74-8E42-83A2-A5DD8A287F3E}">
      <dgm:prSet phldrT="[Text]"/>
      <dgm:spPr/>
      <dgm:t>
        <a:bodyPr/>
        <a:lstStyle/>
        <a:p>
          <a:r>
            <a:rPr lang="en-US" dirty="0" smtClean="0"/>
            <a:t>Prototyping under </a:t>
          </a:r>
          <a:r>
            <a:rPr lang="en-US" dirty="0" err="1" smtClean="0"/>
            <a:t>fedcloud</a:t>
          </a:r>
          <a:r>
            <a:rPr lang="en-US" dirty="0" smtClean="0"/>
            <a:t> VO</a:t>
          </a:r>
          <a:endParaRPr lang="en-US" dirty="0"/>
        </a:p>
      </dgm:t>
    </dgm:pt>
    <dgm:pt modelId="{F1CD712E-789E-784B-B197-00A37240E18B}" type="parTrans" cxnId="{EA86D841-0819-A745-A2CD-8CE363075A2C}">
      <dgm:prSet/>
      <dgm:spPr/>
      <dgm:t>
        <a:bodyPr/>
        <a:lstStyle/>
        <a:p>
          <a:endParaRPr lang="en-US"/>
        </a:p>
      </dgm:t>
    </dgm:pt>
    <dgm:pt modelId="{77FE9464-169D-734C-8E5E-4609D2FC340F}" type="sibTrans" cxnId="{EA86D841-0819-A745-A2CD-8CE363075A2C}">
      <dgm:prSet/>
      <dgm:spPr/>
      <dgm:t>
        <a:bodyPr/>
        <a:lstStyle/>
        <a:p>
          <a:endParaRPr lang="en-US"/>
        </a:p>
      </dgm:t>
    </dgm:pt>
    <dgm:pt modelId="{B1B01216-5DD3-3A4A-9CCD-4CCDFE932727}">
      <dgm:prSet phldrT="[Text]"/>
      <dgm:spPr/>
      <dgm:t>
        <a:bodyPr/>
        <a:lstStyle/>
        <a:p>
          <a:r>
            <a:rPr lang="en-US" dirty="0" smtClean="0"/>
            <a:t>Migration to production</a:t>
          </a:r>
          <a:endParaRPr lang="en-US" dirty="0"/>
        </a:p>
      </dgm:t>
    </dgm:pt>
    <dgm:pt modelId="{50E2E3AC-418F-BC4B-90F5-59AC078572C7}" type="parTrans" cxnId="{417A9041-4ECC-5F40-BB22-F11FF56A26C8}">
      <dgm:prSet/>
      <dgm:spPr/>
      <dgm:t>
        <a:bodyPr/>
        <a:lstStyle/>
        <a:p>
          <a:endParaRPr lang="en-US"/>
        </a:p>
      </dgm:t>
    </dgm:pt>
    <dgm:pt modelId="{49B20914-D342-F042-918D-768BE631A5C3}" type="sibTrans" cxnId="{417A9041-4ECC-5F40-BB22-F11FF56A26C8}">
      <dgm:prSet/>
      <dgm:spPr/>
      <dgm:t>
        <a:bodyPr/>
        <a:lstStyle/>
        <a:p>
          <a:endParaRPr lang="en-US"/>
        </a:p>
      </dgm:t>
    </dgm:pt>
    <dgm:pt modelId="{FC80EF3E-87F2-7A4B-BBD3-977E045C5A36}">
      <dgm:prSet phldrT="[Text]"/>
      <dgm:spPr/>
      <dgm:t>
        <a:bodyPr/>
        <a:lstStyle/>
        <a:p>
          <a:r>
            <a:rPr lang="en-US" dirty="0" smtClean="0"/>
            <a:t>Identify suitable setup</a:t>
          </a:r>
          <a:endParaRPr lang="en-US" dirty="0"/>
        </a:p>
      </dgm:t>
    </dgm:pt>
    <dgm:pt modelId="{28E9D8EF-4772-0447-B048-6C8AF53E53E1}" type="parTrans" cxnId="{8554267F-4034-854B-B707-83A0AF7E63C1}">
      <dgm:prSet/>
      <dgm:spPr/>
      <dgm:t>
        <a:bodyPr/>
        <a:lstStyle/>
        <a:p>
          <a:endParaRPr lang="en-US"/>
        </a:p>
      </dgm:t>
    </dgm:pt>
    <dgm:pt modelId="{7F724580-D2D6-2F4F-B44D-F690D34B90BF}" type="sibTrans" cxnId="{8554267F-4034-854B-B707-83A0AF7E63C1}">
      <dgm:prSet/>
      <dgm:spPr/>
      <dgm:t>
        <a:bodyPr/>
        <a:lstStyle/>
        <a:p>
          <a:endParaRPr lang="en-US"/>
        </a:p>
      </dgm:t>
    </dgm:pt>
    <dgm:pt modelId="{356C7C2F-B692-C64E-9C5C-B5B2AE21F1BC}">
      <dgm:prSet phldrT="[Text]"/>
      <dgm:spPr/>
      <dgm:t>
        <a:bodyPr/>
        <a:lstStyle/>
        <a:p>
          <a:r>
            <a:rPr lang="en-US" dirty="0" smtClean="0"/>
            <a:t>Allocate Technical experts</a:t>
          </a:r>
          <a:endParaRPr lang="en-US" dirty="0"/>
        </a:p>
      </dgm:t>
    </dgm:pt>
    <dgm:pt modelId="{11AF44C1-0FB5-BB4B-B3C6-AEBFA1873DAA}" type="parTrans" cxnId="{D1C62634-11CF-8448-B5F5-A178A69781C8}">
      <dgm:prSet/>
      <dgm:spPr/>
      <dgm:t>
        <a:bodyPr/>
        <a:lstStyle/>
        <a:p>
          <a:endParaRPr lang="en-US"/>
        </a:p>
      </dgm:t>
    </dgm:pt>
    <dgm:pt modelId="{587D879C-9845-894D-A21E-B8F3897A1846}" type="sibTrans" cxnId="{D1C62634-11CF-8448-B5F5-A178A69781C8}">
      <dgm:prSet/>
      <dgm:spPr/>
      <dgm:t>
        <a:bodyPr/>
        <a:lstStyle/>
        <a:p>
          <a:endParaRPr lang="en-US"/>
        </a:p>
      </dgm:t>
    </dgm:pt>
    <dgm:pt modelId="{5F66426F-97A5-4E42-BE55-669CBC39C739}">
      <dgm:prSet phldrT="[Text]"/>
      <dgm:spPr/>
      <dgm:t>
        <a:bodyPr/>
        <a:lstStyle/>
        <a:p>
          <a:r>
            <a:rPr lang="en-US" dirty="0" smtClean="0"/>
            <a:t>2x6 months periods</a:t>
          </a:r>
          <a:endParaRPr lang="en-US" dirty="0"/>
        </a:p>
      </dgm:t>
    </dgm:pt>
    <dgm:pt modelId="{75F71EC1-CD98-8949-A77D-6C5A33EF78C5}" type="parTrans" cxnId="{B41E1E88-7077-8F4A-8290-636B40B7E7A0}">
      <dgm:prSet/>
      <dgm:spPr/>
      <dgm:t>
        <a:bodyPr/>
        <a:lstStyle/>
        <a:p>
          <a:endParaRPr lang="en-US"/>
        </a:p>
      </dgm:t>
    </dgm:pt>
    <dgm:pt modelId="{A7FE051D-052A-2F47-A386-1F32E4D79F17}" type="sibTrans" cxnId="{B41E1E88-7077-8F4A-8290-636B40B7E7A0}">
      <dgm:prSet/>
      <dgm:spPr/>
      <dgm:t>
        <a:bodyPr/>
        <a:lstStyle/>
        <a:p>
          <a:endParaRPr lang="en-US"/>
        </a:p>
      </dgm:t>
    </dgm:pt>
    <dgm:pt modelId="{F0A8B242-C3BD-2F48-984C-1E2A41557C8B}">
      <dgm:prSet phldrT="[Text]"/>
      <dgm:spPr/>
      <dgm:t>
        <a:bodyPr/>
        <a:lstStyle/>
        <a:p>
          <a:r>
            <a:rPr lang="en-US" dirty="0" smtClean="0"/>
            <a:t>Limited allocation at most sites </a:t>
          </a:r>
          <a:endParaRPr lang="en-US" dirty="0"/>
        </a:p>
      </dgm:t>
    </dgm:pt>
    <dgm:pt modelId="{3897304C-C980-024F-B883-3EBF2D346C3F}" type="parTrans" cxnId="{917130F4-2A37-8D48-B868-55DB483F9C55}">
      <dgm:prSet/>
      <dgm:spPr/>
      <dgm:t>
        <a:bodyPr/>
        <a:lstStyle/>
        <a:p>
          <a:endParaRPr lang="en-US"/>
        </a:p>
      </dgm:t>
    </dgm:pt>
    <dgm:pt modelId="{4DE5E64B-C30B-3944-845F-400AFCEBB3E4}" type="sibTrans" cxnId="{917130F4-2A37-8D48-B868-55DB483F9C55}">
      <dgm:prSet/>
      <dgm:spPr/>
      <dgm:t>
        <a:bodyPr/>
        <a:lstStyle/>
        <a:p>
          <a:endParaRPr lang="en-US"/>
        </a:p>
      </dgm:t>
    </dgm:pt>
    <dgm:pt modelId="{D307CFFF-8888-BB40-94DF-2A944CEDDEC4}">
      <dgm:prSet phldrT="[Text]"/>
      <dgm:spPr/>
      <dgm:t>
        <a:bodyPr/>
        <a:lstStyle/>
        <a:p>
          <a:r>
            <a:rPr lang="en-US" dirty="0" smtClean="0"/>
            <a:t>Identifying committed providers</a:t>
          </a:r>
          <a:endParaRPr lang="en-US" dirty="0"/>
        </a:p>
      </dgm:t>
    </dgm:pt>
    <dgm:pt modelId="{2C2BC102-94EC-0646-9FA9-55B923265A5D}" type="parTrans" cxnId="{0DB503CD-0086-FB4F-B806-B94413B66F00}">
      <dgm:prSet/>
      <dgm:spPr/>
      <dgm:t>
        <a:bodyPr/>
        <a:lstStyle/>
        <a:p>
          <a:endParaRPr lang="en-US"/>
        </a:p>
      </dgm:t>
    </dgm:pt>
    <dgm:pt modelId="{2DE0E0EC-5184-CE45-9B80-39C7F6BCEC95}" type="sibTrans" cxnId="{0DB503CD-0086-FB4F-B806-B94413B66F00}">
      <dgm:prSet/>
      <dgm:spPr/>
      <dgm:t>
        <a:bodyPr/>
        <a:lstStyle/>
        <a:p>
          <a:endParaRPr lang="en-US"/>
        </a:p>
      </dgm:t>
    </dgm:pt>
    <dgm:pt modelId="{35F968A1-1D4D-2646-A35C-11B1CA63DEA3}">
      <dgm:prSet phldrT="[Text]"/>
      <dgm:spPr/>
      <dgm:t>
        <a:bodyPr/>
        <a:lstStyle/>
        <a:p>
          <a:r>
            <a:rPr lang="en-US" dirty="0" smtClean="0"/>
            <a:t>Setup of VO, SLA and OLAs</a:t>
          </a:r>
          <a:endParaRPr lang="en-US" dirty="0"/>
        </a:p>
      </dgm:t>
    </dgm:pt>
    <dgm:pt modelId="{FAAE7A09-FFC8-3C40-9466-7A40EC5102D7}" type="parTrans" cxnId="{CE2532C7-6CBB-3745-B077-35D8BFECF020}">
      <dgm:prSet/>
      <dgm:spPr/>
      <dgm:t>
        <a:bodyPr/>
        <a:lstStyle/>
        <a:p>
          <a:endParaRPr lang="en-US"/>
        </a:p>
      </dgm:t>
    </dgm:pt>
    <dgm:pt modelId="{5E4CD3D4-0C44-9B4A-B909-356D530E26E8}" type="sibTrans" cxnId="{CE2532C7-6CBB-3745-B077-35D8BFECF020}">
      <dgm:prSet/>
      <dgm:spPr/>
      <dgm:t>
        <a:bodyPr/>
        <a:lstStyle/>
        <a:p>
          <a:endParaRPr lang="en-US"/>
        </a:p>
      </dgm:t>
    </dgm:pt>
    <dgm:pt modelId="{18603F7D-123C-2F42-BE21-49DFCCC7146C}" type="pres">
      <dgm:prSet presAssocID="{F6D2E1B6-75C5-5144-8813-DBE828B66508}" presName="Name0" presStyleCnt="0">
        <dgm:presLayoutVars>
          <dgm:dir/>
          <dgm:animLvl val="lvl"/>
          <dgm:resizeHandles val="exact"/>
        </dgm:presLayoutVars>
      </dgm:prSet>
      <dgm:spPr/>
    </dgm:pt>
    <dgm:pt modelId="{674BD355-DC5C-0444-BD61-F78E31B7B27F}" type="pres">
      <dgm:prSet presAssocID="{B1B01216-5DD3-3A4A-9CCD-4CCDFE932727}" presName="boxAndChildren" presStyleCnt="0"/>
      <dgm:spPr/>
    </dgm:pt>
    <dgm:pt modelId="{D8BF5AE9-523B-534C-B762-23A6850186C4}" type="pres">
      <dgm:prSet presAssocID="{B1B01216-5DD3-3A4A-9CCD-4CCDFE932727}" presName="parentTextBox" presStyleLbl="node1" presStyleIdx="0" presStyleCnt="3"/>
      <dgm:spPr/>
      <dgm:t>
        <a:bodyPr/>
        <a:lstStyle/>
        <a:p>
          <a:endParaRPr lang="en-GB"/>
        </a:p>
      </dgm:t>
    </dgm:pt>
    <dgm:pt modelId="{79D47579-59C6-3D4B-AB26-C0E428AB90B3}" type="pres">
      <dgm:prSet presAssocID="{B1B01216-5DD3-3A4A-9CCD-4CCDFE932727}" presName="entireBox" presStyleLbl="node1" presStyleIdx="0" presStyleCnt="3"/>
      <dgm:spPr/>
      <dgm:t>
        <a:bodyPr/>
        <a:lstStyle/>
        <a:p>
          <a:endParaRPr lang="en-GB"/>
        </a:p>
      </dgm:t>
    </dgm:pt>
    <dgm:pt modelId="{4EAABBCE-10E5-9D4E-8804-BCDC54C9FB8F}" type="pres">
      <dgm:prSet presAssocID="{B1B01216-5DD3-3A4A-9CCD-4CCDFE932727}" presName="descendantBox" presStyleCnt="0"/>
      <dgm:spPr/>
    </dgm:pt>
    <dgm:pt modelId="{03725BF1-DAB2-6C48-BD06-9D1AB59142A8}" type="pres">
      <dgm:prSet presAssocID="{D307CFFF-8888-BB40-94DF-2A944CEDDEC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622BA-E839-4B43-A22B-FC2F5A94B27F}" type="pres">
      <dgm:prSet presAssocID="{35F968A1-1D4D-2646-A35C-11B1CA63DEA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71FBF-3851-9D48-AC52-3E5F949D472D}" type="pres">
      <dgm:prSet presAssocID="{77FE9464-169D-734C-8E5E-4609D2FC340F}" presName="sp" presStyleCnt="0"/>
      <dgm:spPr/>
    </dgm:pt>
    <dgm:pt modelId="{EC3CE9C0-9903-BD4A-9C81-5E7FC7408BF7}" type="pres">
      <dgm:prSet presAssocID="{27D95237-FD74-8E42-83A2-A5DD8A287F3E}" presName="arrowAndChildren" presStyleCnt="0"/>
      <dgm:spPr/>
    </dgm:pt>
    <dgm:pt modelId="{F7DA292C-FDC5-9D44-BF66-20C035588266}" type="pres">
      <dgm:prSet presAssocID="{27D95237-FD74-8E42-83A2-A5DD8A287F3E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2EA3B9D1-729F-7C47-BD58-CB5FCD7826ED}" type="pres">
      <dgm:prSet presAssocID="{27D95237-FD74-8E42-83A2-A5DD8A287F3E}" presName="arrow" presStyleLbl="node1" presStyleIdx="1" presStyleCnt="3"/>
      <dgm:spPr/>
      <dgm:t>
        <a:bodyPr/>
        <a:lstStyle/>
        <a:p>
          <a:endParaRPr lang="en-GB"/>
        </a:p>
      </dgm:t>
    </dgm:pt>
    <dgm:pt modelId="{A58C2BE8-7ACE-C342-AB1C-0473FE1B80D6}" type="pres">
      <dgm:prSet presAssocID="{27D95237-FD74-8E42-83A2-A5DD8A287F3E}" presName="descendantArrow" presStyleCnt="0"/>
      <dgm:spPr/>
    </dgm:pt>
    <dgm:pt modelId="{1DDA89A9-FF2F-FF47-A845-F14A5C79FBAC}" type="pres">
      <dgm:prSet presAssocID="{5F66426F-97A5-4E42-BE55-669CBC39C73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28B3BB-A1F0-8345-B0BB-40FBA91CE3C1}" type="pres">
      <dgm:prSet presAssocID="{F0A8B242-C3BD-2F48-984C-1E2A41557C8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A7D888-F60C-B24F-99B0-F6ECBEFAF192}" type="pres">
      <dgm:prSet presAssocID="{2F63C8BA-333A-9B49-AFBE-00337BBCBBAB}" presName="sp" presStyleCnt="0"/>
      <dgm:spPr/>
    </dgm:pt>
    <dgm:pt modelId="{9F02C1F6-4557-6440-B76E-4A592F973779}" type="pres">
      <dgm:prSet presAssocID="{BCD006E4-F61E-234C-A3EB-CC3FB64F16FC}" presName="arrowAndChildren" presStyleCnt="0"/>
      <dgm:spPr/>
    </dgm:pt>
    <dgm:pt modelId="{57C4C9D7-FAB6-0F4B-A7CD-A5BBFDBC5D3B}" type="pres">
      <dgm:prSet presAssocID="{BCD006E4-F61E-234C-A3EB-CC3FB64F16FC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955C8FEA-BBB5-FC4D-8AFE-6F941A58E92F}" type="pres">
      <dgm:prSet presAssocID="{BCD006E4-F61E-234C-A3EB-CC3FB64F16FC}" presName="arrow" presStyleLbl="node1" presStyleIdx="2" presStyleCnt="3"/>
      <dgm:spPr/>
      <dgm:t>
        <a:bodyPr/>
        <a:lstStyle/>
        <a:p>
          <a:endParaRPr lang="en-GB"/>
        </a:p>
      </dgm:t>
    </dgm:pt>
    <dgm:pt modelId="{C69978CD-E5F6-1340-ACB1-F196DAEBA239}" type="pres">
      <dgm:prSet presAssocID="{BCD006E4-F61E-234C-A3EB-CC3FB64F16FC}" presName="descendantArrow" presStyleCnt="0"/>
      <dgm:spPr/>
    </dgm:pt>
    <dgm:pt modelId="{B7C73183-9A92-0B43-9085-817A7BD23E9A}" type="pres">
      <dgm:prSet presAssocID="{FC80EF3E-87F2-7A4B-BBD3-977E045C5A3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85DB-867A-384B-9CE8-163853095B9A}" type="pres">
      <dgm:prSet presAssocID="{356C7C2F-B692-C64E-9C5C-B5B2AE21F1B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54267F-4034-854B-B707-83A0AF7E63C1}" srcId="{BCD006E4-F61E-234C-A3EB-CC3FB64F16FC}" destId="{FC80EF3E-87F2-7A4B-BBD3-977E045C5A36}" srcOrd="0" destOrd="0" parTransId="{28E9D8EF-4772-0447-B048-6C8AF53E53E1}" sibTransId="{7F724580-D2D6-2F4F-B44D-F690D34B90BF}"/>
    <dgm:cxn modelId="{25E1A0FC-BBC0-604F-A04E-83562AFBBD70}" type="presOf" srcId="{27D95237-FD74-8E42-83A2-A5DD8A287F3E}" destId="{F7DA292C-FDC5-9D44-BF66-20C035588266}" srcOrd="0" destOrd="0" presId="urn:microsoft.com/office/officeart/2005/8/layout/process4"/>
    <dgm:cxn modelId="{CD182FA2-61F2-054F-920C-6476BE92874E}" type="presOf" srcId="{F6D2E1B6-75C5-5144-8813-DBE828B66508}" destId="{18603F7D-123C-2F42-BE21-49DFCCC7146C}" srcOrd="0" destOrd="0" presId="urn:microsoft.com/office/officeart/2005/8/layout/process4"/>
    <dgm:cxn modelId="{88D9FD84-E9F1-A64B-A2BB-048058829DB3}" type="presOf" srcId="{356C7C2F-B692-C64E-9C5C-B5B2AE21F1BC}" destId="{0CAC85DB-867A-384B-9CE8-163853095B9A}" srcOrd="0" destOrd="0" presId="urn:microsoft.com/office/officeart/2005/8/layout/process4"/>
    <dgm:cxn modelId="{417A9041-4ECC-5F40-BB22-F11FF56A26C8}" srcId="{F6D2E1B6-75C5-5144-8813-DBE828B66508}" destId="{B1B01216-5DD3-3A4A-9CCD-4CCDFE932727}" srcOrd="2" destOrd="0" parTransId="{50E2E3AC-418F-BC4B-90F5-59AC078572C7}" sibTransId="{49B20914-D342-F042-918D-768BE631A5C3}"/>
    <dgm:cxn modelId="{B41E1E88-7077-8F4A-8290-636B40B7E7A0}" srcId="{27D95237-FD74-8E42-83A2-A5DD8A287F3E}" destId="{5F66426F-97A5-4E42-BE55-669CBC39C739}" srcOrd="0" destOrd="0" parTransId="{75F71EC1-CD98-8949-A77D-6C5A33EF78C5}" sibTransId="{A7FE051D-052A-2F47-A386-1F32E4D79F17}"/>
    <dgm:cxn modelId="{A15F5DFD-2E0D-AA4C-8CBB-401A0937C667}" srcId="{F6D2E1B6-75C5-5144-8813-DBE828B66508}" destId="{BCD006E4-F61E-234C-A3EB-CC3FB64F16FC}" srcOrd="0" destOrd="0" parTransId="{B2B72916-6CF8-414A-8D2B-B97DCEA7ABA0}" sibTransId="{2F63C8BA-333A-9B49-AFBE-00337BBCBBAB}"/>
    <dgm:cxn modelId="{2D2C298D-D931-8249-AE75-1E9FF8D41021}" type="presOf" srcId="{27D95237-FD74-8E42-83A2-A5DD8A287F3E}" destId="{2EA3B9D1-729F-7C47-BD58-CB5FCD7826ED}" srcOrd="1" destOrd="0" presId="urn:microsoft.com/office/officeart/2005/8/layout/process4"/>
    <dgm:cxn modelId="{AF0F3B0E-E99D-2B48-BEA8-5598CBC119D2}" type="presOf" srcId="{BCD006E4-F61E-234C-A3EB-CC3FB64F16FC}" destId="{57C4C9D7-FAB6-0F4B-A7CD-A5BBFDBC5D3B}" srcOrd="0" destOrd="0" presId="urn:microsoft.com/office/officeart/2005/8/layout/process4"/>
    <dgm:cxn modelId="{EA86D841-0819-A745-A2CD-8CE363075A2C}" srcId="{F6D2E1B6-75C5-5144-8813-DBE828B66508}" destId="{27D95237-FD74-8E42-83A2-A5DD8A287F3E}" srcOrd="1" destOrd="0" parTransId="{F1CD712E-789E-784B-B197-00A37240E18B}" sibTransId="{77FE9464-169D-734C-8E5E-4609D2FC340F}"/>
    <dgm:cxn modelId="{B15BF1E0-FB9D-BC4E-9201-77747D997660}" type="presOf" srcId="{BCD006E4-F61E-234C-A3EB-CC3FB64F16FC}" destId="{955C8FEA-BBB5-FC4D-8AFE-6F941A58E92F}" srcOrd="1" destOrd="0" presId="urn:microsoft.com/office/officeart/2005/8/layout/process4"/>
    <dgm:cxn modelId="{A6A6BECB-EB26-D847-9222-694BBCB8BBA9}" type="presOf" srcId="{FC80EF3E-87F2-7A4B-BBD3-977E045C5A36}" destId="{B7C73183-9A92-0B43-9085-817A7BD23E9A}" srcOrd="0" destOrd="0" presId="urn:microsoft.com/office/officeart/2005/8/layout/process4"/>
    <dgm:cxn modelId="{B96DCFB0-EA51-3244-8D17-330434E30AA8}" type="presOf" srcId="{35F968A1-1D4D-2646-A35C-11B1CA63DEA3}" destId="{F9B622BA-E839-4B43-A22B-FC2F5A94B27F}" srcOrd="0" destOrd="0" presId="urn:microsoft.com/office/officeart/2005/8/layout/process4"/>
    <dgm:cxn modelId="{873D618C-9082-0D4C-87BF-565B19EB87C7}" type="presOf" srcId="{B1B01216-5DD3-3A4A-9CCD-4CCDFE932727}" destId="{D8BF5AE9-523B-534C-B762-23A6850186C4}" srcOrd="0" destOrd="0" presId="urn:microsoft.com/office/officeart/2005/8/layout/process4"/>
    <dgm:cxn modelId="{9015953E-18E5-254A-B2C9-7E97E6DDBDA9}" type="presOf" srcId="{5F66426F-97A5-4E42-BE55-669CBC39C739}" destId="{1DDA89A9-FF2F-FF47-A845-F14A5C79FBAC}" srcOrd="0" destOrd="0" presId="urn:microsoft.com/office/officeart/2005/8/layout/process4"/>
    <dgm:cxn modelId="{A829465B-BD27-A144-8C95-B7C38F88F98D}" type="presOf" srcId="{D307CFFF-8888-BB40-94DF-2A944CEDDEC4}" destId="{03725BF1-DAB2-6C48-BD06-9D1AB59142A8}" srcOrd="0" destOrd="0" presId="urn:microsoft.com/office/officeart/2005/8/layout/process4"/>
    <dgm:cxn modelId="{DCF40C61-53ED-0446-B728-9DC603134CB4}" type="presOf" srcId="{B1B01216-5DD3-3A4A-9CCD-4CCDFE932727}" destId="{79D47579-59C6-3D4B-AB26-C0E428AB90B3}" srcOrd="1" destOrd="0" presId="urn:microsoft.com/office/officeart/2005/8/layout/process4"/>
    <dgm:cxn modelId="{917130F4-2A37-8D48-B868-55DB483F9C55}" srcId="{27D95237-FD74-8E42-83A2-A5DD8A287F3E}" destId="{F0A8B242-C3BD-2F48-984C-1E2A41557C8B}" srcOrd="1" destOrd="0" parTransId="{3897304C-C980-024F-B883-3EBF2D346C3F}" sibTransId="{4DE5E64B-C30B-3944-845F-400AFCEBB3E4}"/>
    <dgm:cxn modelId="{DB3C9317-95C6-E147-9661-51280E78C1A5}" type="presOf" srcId="{F0A8B242-C3BD-2F48-984C-1E2A41557C8B}" destId="{5D28B3BB-A1F0-8345-B0BB-40FBA91CE3C1}" srcOrd="0" destOrd="0" presId="urn:microsoft.com/office/officeart/2005/8/layout/process4"/>
    <dgm:cxn modelId="{D1C62634-11CF-8448-B5F5-A178A69781C8}" srcId="{BCD006E4-F61E-234C-A3EB-CC3FB64F16FC}" destId="{356C7C2F-B692-C64E-9C5C-B5B2AE21F1BC}" srcOrd="1" destOrd="0" parTransId="{11AF44C1-0FB5-BB4B-B3C6-AEBFA1873DAA}" sibTransId="{587D879C-9845-894D-A21E-B8F3897A1846}"/>
    <dgm:cxn modelId="{CE2532C7-6CBB-3745-B077-35D8BFECF020}" srcId="{B1B01216-5DD3-3A4A-9CCD-4CCDFE932727}" destId="{35F968A1-1D4D-2646-A35C-11B1CA63DEA3}" srcOrd="1" destOrd="0" parTransId="{FAAE7A09-FFC8-3C40-9466-7A40EC5102D7}" sibTransId="{5E4CD3D4-0C44-9B4A-B909-356D530E26E8}"/>
    <dgm:cxn modelId="{0DB503CD-0086-FB4F-B806-B94413B66F00}" srcId="{B1B01216-5DD3-3A4A-9CCD-4CCDFE932727}" destId="{D307CFFF-8888-BB40-94DF-2A944CEDDEC4}" srcOrd="0" destOrd="0" parTransId="{2C2BC102-94EC-0646-9FA9-55B923265A5D}" sibTransId="{2DE0E0EC-5184-CE45-9B80-39C7F6BCEC95}"/>
    <dgm:cxn modelId="{D56DAA48-7890-8C4F-8959-51A013781103}" type="presParOf" srcId="{18603F7D-123C-2F42-BE21-49DFCCC7146C}" destId="{674BD355-DC5C-0444-BD61-F78E31B7B27F}" srcOrd="0" destOrd="0" presId="urn:microsoft.com/office/officeart/2005/8/layout/process4"/>
    <dgm:cxn modelId="{2E226B98-3224-714A-80D8-801C71543629}" type="presParOf" srcId="{674BD355-DC5C-0444-BD61-F78E31B7B27F}" destId="{D8BF5AE9-523B-534C-B762-23A6850186C4}" srcOrd="0" destOrd="0" presId="urn:microsoft.com/office/officeart/2005/8/layout/process4"/>
    <dgm:cxn modelId="{DC9DD5A8-BF94-6C42-AF68-D48521FD4D08}" type="presParOf" srcId="{674BD355-DC5C-0444-BD61-F78E31B7B27F}" destId="{79D47579-59C6-3D4B-AB26-C0E428AB90B3}" srcOrd="1" destOrd="0" presId="urn:microsoft.com/office/officeart/2005/8/layout/process4"/>
    <dgm:cxn modelId="{A993A07F-B2A5-BC42-9BA1-B74E53CF75A6}" type="presParOf" srcId="{674BD355-DC5C-0444-BD61-F78E31B7B27F}" destId="{4EAABBCE-10E5-9D4E-8804-BCDC54C9FB8F}" srcOrd="2" destOrd="0" presId="urn:microsoft.com/office/officeart/2005/8/layout/process4"/>
    <dgm:cxn modelId="{8A558ABB-28B2-A545-890A-490430F36240}" type="presParOf" srcId="{4EAABBCE-10E5-9D4E-8804-BCDC54C9FB8F}" destId="{03725BF1-DAB2-6C48-BD06-9D1AB59142A8}" srcOrd="0" destOrd="0" presId="urn:microsoft.com/office/officeart/2005/8/layout/process4"/>
    <dgm:cxn modelId="{8B2ADEA2-5D4A-EA45-B44A-75EA3702BC33}" type="presParOf" srcId="{4EAABBCE-10E5-9D4E-8804-BCDC54C9FB8F}" destId="{F9B622BA-E839-4B43-A22B-FC2F5A94B27F}" srcOrd="1" destOrd="0" presId="urn:microsoft.com/office/officeart/2005/8/layout/process4"/>
    <dgm:cxn modelId="{D28C7B82-1460-EF44-929B-C70D4598C649}" type="presParOf" srcId="{18603F7D-123C-2F42-BE21-49DFCCC7146C}" destId="{AAA71FBF-3851-9D48-AC52-3E5F949D472D}" srcOrd="1" destOrd="0" presId="urn:microsoft.com/office/officeart/2005/8/layout/process4"/>
    <dgm:cxn modelId="{72486C69-87C3-3C48-B6AD-3D5CF67E404B}" type="presParOf" srcId="{18603F7D-123C-2F42-BE21-49DFCCC7146C}" destId="{EC3CE9C0-9903-BD4A-9C81-5E7FC7408BF7}" srcOrd="2" destOrd="0" presId="urn:microsoft.com/office/officeart/2005/8/layout/process4"/>
    <dgm:cxn modelId="{697FEBA6-7BC7-6B48-B887-5E09335DF6AE}" type="presParOf" srcId="{EC3CE9C0-9903-BD4A-9C81-5E7FC7408BF7}" destId="{F7DA292C-FDC5-9D44-BF66-20C035588266}" srcOrd="0" destOrd="0" presId="urn:microsoft.com/office/officeart/2005/8/layout/process4"/>
    <dgm:cxn modelId="{6027C00B-2D5C-714E-9B4F-51E0E3F2064F}" type="presParOf" srcId="{EC3CE9C0-9903-BD4A-9C81-5E7FC7408BF7}" destId="{2EA3B9D1-729F-7C47-BD58-CB5FCD7826ED}" srcOrd="1" destOrd="0" presId="urn:microsoft.com/office/officeart/2005/8/layout/process4"/>
    <dgm:cxn modelId="{9A72FBD5-7068-CF44-B20F-46CE3454F975}" type="presParOf" srcId="{EC3CE9C0-9903-BD4A-9C81-5E7FC7408BF7}" destId="{A58C2BE8-7ACE-C342-AB1C-0473FE1B80D6}" srcOrd="2" destOrd="0" presId="urn:microsoft.com/office/officeart/2005/8/layout/process4"/>
    <dgm:cxn modelId="{27B888F7-AF9F-E047-B781-C44413EE955E}" type="presParOf" srcId="{A58C2BE8-7ACE-C342-AB1C-0473FE1B80D6}" destId="{1DDA89A9-FF2F-FF47-A845-F14A5C79FBAC}" srcOrd="0" destOrd="0" presId="urn:microsoft.com/office/officeart/2005/8/layout/process4"/>
    <dgm:cxn modelId="{7A5DAEA0-14D9-E34E-BB3A-9810EA78CCBC}" type="presParOf" srcId="{A58C2BE8-7ACE-C342-AB1C-0473FE1B80D6}" destId="{5D28B3BB-A1F0-8345-B0BB-40FBA91CE3C1}" srcOrd="1" destOrd="0" presId="urn:microsoft.com/office/officeart/2005/8/layout/process4"/>
    <dgm:cxn modelId="{1FCFF9D4-ED20-9243-B281-61C923B40308}" type="presParOf" srcId="{18603F7D-123C-2F42-BE21-49DFCCC7146C}" destId="{D4A7D888-F60C-B24F-99B0-F6ECBEFAF192}" srcOrd="3" destOrd="0" presId="urn:microsoft.com/office/officeart/2005/8/layout/process4"/>
    <dgm:cxn modelId="{DCC5144D-D668-9C41-9F51-C45BEC6CE57C}" type="presParOf" srcId="{18603F7D-123C-2F42-BE21-49DFCCC7146C}" destId="{9F02C1F6-4557-6440-B76E-4A592F973779}" srcOrd="4" destOrd="0" presId="urn:microsoft.com/office/officeart/2005/8/layout/process4"/>
    <dgm:cxn modelId="{42D32B18-B01E-DF49-A03A-83F20948F7AF}" type="presParOf" srcId="{9F02C1F6-4557-6440-B76E-4A592F973779}" destId="{57C4C9D7-FAB6-0F4B-A7CD-A5BBFDBC5D3B}" srcOrd="0" destOrd="0" presId="urn:microsoft.com/office/officeart/2005/8/layout/process4"/>
    <dgm:cxn modelId="{8C486567-6B57-B74E-BCD0-0327A3961DD4}" type="presParOf" srcId="{9F02C1F6-4557-6440-B76E-4A592F973779}" destId="{955C8FEA-BBB5-FC4D-8AFE-6F941A58E92F}" srcOrd="1" destOrd="0" presId="urn:microsoft.com/office/officeart/2005/8/layout/process4"/>
    <dgm:cxn modelId="{D7254965-F691-C043-BF7A-EA51853E022D}" type="presParOf" srcId="{9F02C1F6-4557-6440-B76E-4A592F973779}" destId="{C69978CD-E5F6-1340-ACB1-F196DAEBA239}" srcOrd="2" destOrd="0" presId="urn:microsoft.com/office/officeart/2005/8/layout/process4"/>
    <dgm:cxn modelId="{034621FA-BBBB-DA48-9482-F735EF87D0D4}" type="presParOf" srcId="{C69978CD-E5F6-1340-ACB1-F196DAEBA239}" destId="{B7C73183-9A92-0B43-9085-817A7BD23E9A}" srcOrd="0" destOrd="0" presId="urn:microsoft.com/office/officeart/2005/8/layout/process4"/>
    <dgm:cxn modelId="{9C657B7F-CAE2-544A-9097-F317442FD7BF}" type="presParOf" srcId="{C69978CD-E5F6-1340-ACB1-F196DAEBA239}" destId="{0CAC85DB-867A-384B-9CE8-163853095B9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47579-59C6-3D4B-AB26-C0E428AB90B3}">
      <dsp:nvSpPr>
        <dsp:cNvPr id="0" name=""/>
        <dsp:cNvSpPr/>
      </dsp:nvSpPr>
      <dsp:spPr>
        <a:xfrm>
          <a:off x="0" y="3548015"/>
          <a:ext cx="8424167" cy="11645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Migration to production</a:t>
          </a:r>
          <a:endParaRPr lang="en-US" sz="2200" kern="1200" dirty="0"/>
        </a:p>
      </dsp:txBody>
      <dsp:txXfrm>
        <a:off x="0" y="3548015"/>
        <a:ext cx="8424167" cy="628850"/>
      </dsp:txXfrm>
    </dsp:sp>
    <dsp:sp modelId="{03725BF1-DAB2-6C48-BD06-9D1AB59142A8}">
      <dsp:nvSpPr>
        <dsp:cNvPr id="0" name=""/>
        <dsp:cNvSpPr/>
      </dsp:nvSpPr>
      <dsp:spPr>
        <a:xfrm>
          <a:off x="0" y="4153575"/>
          <a:ext cx="4212083" cy="535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Identifying committed providers</a:t>
          </a:r>
          <a:endParaRPr lang="en-US" sz="2300" kern="1200" dirty="0"/>
        </a:p>
      </dsp:txBody>
      <dsp:txXfrm>
        <a:off x="0" y="4153575"/>
        <a:ext cx="4212083" cy="535687"/>
      </dsp:txXfrm>
    </dsp:sp>
    <dsp:sp modelId="{F9B622BA-E839-4B43-A22B-FC2F5A94B27F}">
      <dsp:nvSpPr>
        <dsp:cNvPr id="0" name=""/>
        <dsp:cNvSpPr/>
      </dsp:nvSpPr>
      <dsp:spPr>
        <a:xfrm>
          <a:off x="4212083" y="4153575"/>
          <a:ext cx="4212083" cy="535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Setup of VO, SLA and OLAs</a:t>
          </a:r>
          <a:endParaRPr lang="en-US" sz="2300" kern="1200" dirty="0"/>
        </a:p>
      </dsp:txBody>
      <dsp:txXfrm>
        <a:off x="4212083" y="4153575"/>
        <a:ext cx="4212083" cy="535687"/>
      </dsp:txXfrm>
    </dsp:sp>
    <dsp:sp modelId="{2EA3B9D1-729F-7C47-BD58-CB5FCD7826ED}">
      <dsp:nvSpPr>
        <dsp:cNvPr id="0" name=""/>
        <dsp:cNvSpPr/>
      </dsp:nvSpPr>
      <dsp:spPr>
        <a:xfrm rot="10800000">
          <a:off x="0" y="1774424"/>
          <a:ext cx="8424167" cy="1791059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Prototyping under </a:t>
          </a:r>
          <a:r>
            <a:rPr lang="en-US" sz="2200" kern="1200" dirty="0" err="1" smtClean="0"/>
            <a:t>fedcloud</a:t>
          </a:r>
          <a:r>
            <a:rPr lang="en-US" sz="2200" kern="1200" dirty="0" smtClean="0"/>
            <a:t> VO</a:t>
          </a:r>
          <a:endParaRPr lang="en-US" sz="2200" kern="1200" dirty="0"/>
        </a:p>
      </dsp:txBody>
      <dsp:txXfrm rot="-10800000">
        <a:off x="0" y="1774424"/>
        <a:ext cx="8424167" cy="628661"/>
      </dsp:txXfrm>
    </dsp:sp>
    <dsp:sp modelId="{1DDA89A9-FF2F-FF47-A845-F14A5C79FBAC}">
      <dsp:nvSpPr>
        <dsp:cNvPr id="0" name=""/>
        <dsp:cNvSpPr/>
      </dsp:nvSpPr>
      <dsp:spPr>
        <a:xfrm>
          <a:off x="0" y="2403086"/>
          <a:ext cx="4212083" cy="535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2x6 months periods</a:t>
          </a:r>
          <a:endParaRPr lang="en-US" sz="2300" kern="1200" dirty="0"/>
        </a:p>
      </dsp:txBody>
      <dsp:txXfrm>
        <a:off x="0" y="2403086"/>
        <a:ext cx="4212083" cy="535526"/>
      </dsp:txXfrm>
    </dsp:sp>
    <dsp:sp modelId="{5D28B3BB-A1F0-8345-B0BB-40FBA91CE3C1}">
      <dsp:nvSpPr>
        <dsp:cNvPr id="0" name=""/>
        <dsp:cNvSpPr/>
      </dsp:nvSpPr>
      <dsp:spPr>
        <a:xfrm>
          <a:off x="4212083" y="2403086"/>
          <a:ext cx="4212083" cy="535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Limited allocation at most sites </a:t>
          </a:r>
          <a:endParaRPr lang="en-US" sz="2300" kern="1200" dirty="0"/>
        </a:p>
      </dsp:txBody>
      <dsp:txXfrm>
        <a:off x="4212083" y="2403086"/>
        <a:ext cx="4212083" cy="535526"/>
      </dsp:txXfrm>
    </dsp:sp>
    <dsp:sp modelId="{955C8FEA-BBB5-FC4D-8AFE-6F941A58E92F}">
      <dsp:nvSpPr>
        <dsp:cNvPr id="0" name=""/>
        <dsp:cNvSpPr/>
      </dsp:nvSpPr>
      <dsp:spPr>
        <a:xfrm rot="10800000">
          <a:off x="0" y="833"/>
          <a:ext cx="8424167" cy="1791059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306247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7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7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Initial use case assessment</a:t>
          </a:r>
          <a:endParaRPr lang="en-US" sz="2200" kern="1200" dirty="0"/>
        </a:p>
      </dsp:txBody>
      <dsp:txXfrm rot="-10800000">
        <a:off x="0" y="833"/>
        <a:ext cx="8424167" cy="628661"/>
      </dsp:txXfrm>
    </dsp:sp>
    <dsp:sp modelId="{B7C73183-9A92-0B43-9085-817A7BD23E9A}">
      <dsp:nvSpPr>
        <dsp:cNvPr id="0" name=""/>
        <dsp:cNvSpPr/>
      </dsp:nvSpPr>
      <dsp:spPr>
        <a:xfrm>
          <a:off x="0" y="629494"/>
          <a:ext cx="4212083" cy="535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Identify suitable setup</a:t>
          </a:r>
          <a:endParaRPr lang="en-US" sz="2300" kern="1200" dirty="0"/>
        </a:p>
      </dsp:txBody>
      <dsp:txXfrm>
        <a:off x="0" y="629494"/>
        <a:ext cx="4212083" cy="535526"/>
      </dsp:txXfrm>
    </dsp:sp>
    <dsp:sp modelId="{0CAC85DB-867A-384B-9CE8-163853095B9A}">
      <dsp:nvSpPr>
        <dsp:cNvPr id="0" name=""/>
        <dsp:cNvSpPr/>
      </dsp:nvSpPr>
      <dsp:spPr>
        <a:xfrm>
          <a:off x="4212083" y="629494"/>
          <a:ext cx="4212083" cy="535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Allocate Technical experts</a:t>
          </a:r>
          <a:endParaRPr lang="en-US" sz="2300" kern="1200" dirty="0"/>
        </a:p>
      </dsp:txBody>
      <dsp:txXfrm>
        <a:off x="4212083" y="629494"/>
        <a:ext cx="4212083" cy="53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25-05-17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mailto:support@egi.eu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1700" y="568325"/>
            <a:ext cx="37846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68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1700" y="566738"/>
            <a:ext cx="37846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0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43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0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 access to the heterogeneous IaaS frameworks:</a:t>
            </a:r>
          </a:p>
          <a:p>
            <a:pPr lvl="1"/>
            <a:r>
              <a:rPr lang="en-GB" dirty="0" smtClean="0"/>
              <a:t>IaaS provisioning systems that allow to define infrastructure as code and manage and combine resources from different providers, thus enabling the portability of application deployments between them </a:t>
            </a:r>
          </a:p>
          <a:p>
            <a:pPr lvl="1"/>
            <a:r>
              <a:rPr lang="en-GB" i="1" dirty="0" smtClean="0"/>
              <a:t>Smart</a:t>
            </a:r>
            <a:r>
              <a:rPr lang="en-GB" dirty="0" smtClean="0"/>
              <a:t> brokers providing matchmaking for workloads to available providers</a:t>
            </a:r>
          </a:p>
          <a:p>
            <a:pPr lvl="1"/>
            <a:r>
              <a:rPr lang="en-GB" dirty="0" smtClean="0"/>
              <a:t>Cloud Management Software that provides a unified console for accessing resources and deploy workloads following a set of user-defined established policies (e.g. </a:t>
            </a:r>
            <a:r>
              <a:rPr lang="en-GB" dirty="0" err="1" smtClean="0"/>
              <a:t>Scalr</a:t>
            </a:r>
            <a:r>
              <a:rPr lang="en-GB" dirty="0" smtClean="0"/>
              <a:t> or </a:t>
            </a:r>
            <a:r>
              <a:rPr lang="en-GB" dirty="0" err="1" smtClean="0"/>
              <a:t>RightScale</a:t>
            </a:r>
            <a:r>
              <a:rPr lang="en-GB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Feature</a:t>
            </a:r>
            <a:r>
              <a:rPr lang="en-US" baseline="0" dirty="0" smtClean="0"/>
              <a:t> list from </a:t>
            </a:r>
            <a:r>
              <a:rPr lang="en-US" baseline="0" dirty="0" err="1" smtClean="0"/>
              <a:t>Marios</a:t>
            </a:r>
            <a:r>
              <a:rPr lang="en-US" baseline="0" dirty="0" smtClean="0"/>
              <a:t> original slide:</a:t>
            </a:r>
            <a:endParaRPr lang="en-US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Create a new topology with one (or more) instances of a specific VM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Attach additional storage to the VM instances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Deploy/Un-deploy a topology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Start/Stop a topology (= all the VM instances of a topology)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Start/Stop a single VM instance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Execute bash script on deployment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78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51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</a:t>
            </a:r>
          </a:p>
          <a:p>
            <a:pPr lvl="1"/>
            <a:r>
              <a:rPr lang="en-GB" sz="2000" dirty="0" err="1" smtClean="0"/>
              <a:t>EGI.eu</a:t>
            </a:r>
            <a:r>
              <a:rPr lang="en-GB" sz="2000" dirty="0" smtClean="0"/>
              <a:t> UCST – primarily coordination &amp; support for supporters (</a:t>
            </a:r>
            <a:r>
              <a:rPr lang="en-GB" sz="2000" dirty="0" smtClean="0">
                <a:hlinkClick r:id="rId3"/>
              </a:rPr>
              <a:t>support@egi.eu</a:t>
            </a:r>
            <a:r>
              <a:rPr lang="en-GB" sz="2000" dirty="0" smtClean="0"/>
              <a:t>) </a:t>
            </a:r>
          </a:p>
          <a:p>
            <a:endParaRPr lang="en-GB" dirty="0" smtClean="0"/>
          </a:p>
          <a:p>
            <a:pPr lvl="0"/>
            <a:r>
              <a:rPr lang="en-GB" sz="1200" dirty="0" smtClean="0"/>
              <a:t>DOCS:</a:t>
            </a:r>
          </a:p>
          <a:p>
            <a:pPr lvl="0"/>
            <a:r>
              <a:rPr lang="en-GB" sz="1200" dirty="0" smtClean="0"/>
              <a:t>Step by step guides</a:t>
            </a:r>
            <a:endParaRPr lang="en-GB" sz="1200" noProof="0" dirty="0" smtClean="0"/>
          </a:p>
          <a:p>
            <a:pPr lvl="0"/>
            <a:r>
              <a:rPr lang="it-IT" sz="1200" noProof="0" dirty="0" err="1" smtClean="0"/>
              <a:t>Tutorials</a:t>
            </a:r>
            <a:endParaRPr lang="en-GB" sz="1200" noProof="0" dirty="0" smtClean="0"/>
          </a:p>
          <a:p>
            <a:pPr lvl="0"/>
            <a:r>
              <a:rPr lang="it-IT" sz="1200" noProof="0" dirty="0" err="1" smtClean="0"/>
              <a:t>Examples</a:t>
            </a:r>
            <a:endParaRPr lang="it-IT" sz="1200" noProof="0" dirty="0" smtClean="0"/>
          </a:p>
          <a:p>
            <a:pPr lvl="0"/>
            <a:endParaRPr lang="it-IT" sz="1200" noProof="0" dirty="0" smtClean="0"/>
          </a:p>
          <a:p>
            <a:pPr lvl="0"/>
            <a:r>
              <a:rPr lang="it-IT" sz="1200" noProof="0" dirty="0" smtClean="0"/>
              <a:t>EGI </a:t>
            </a:r>
            <a:r>
              <a:rPr lang="it-IT" sz="1200" noProof="0" dirty="0" err="1" smtClean="0"/>
              <a:t>Endorsed</a:t>
            </a:r>
            <a:r>
              <a:rPr lang="it-IT" sz="1200" noProof="0" dirty="0" smtClean="0"/>
              <a:t> images</a:t>
            </a:r>
          </a:p>
          <a:p>
            <a:pPr lvl="0"/>
            <a:r>
              <a:rPr lang="it-IT" sz="1200" noProof="0" dirty="0" err="1" smtClean="0"/>
              <a:t>Main</a:t>
            </a:r>
            <a:r>
              <a:rPr lang="it-IT" sz="1200" noProof="0" dirty="0" smtClean="0"/>
              <a:t> OS </a:t>
            </a:r>
            <a:r>
              <a:rPr lang="it-IT" sz="1200" noProof="0" dirty="0" err="1" smtClean="0"/>
              <a:t>versions</a:t>
            </a:r>
            <a:endParaRPr lang="en-GB" sz="1200" noProof="0" dirty="0" smtClean="0"/>
          </a:p>
          <a:p>
            <a:pPr lvl="0"/>
            <a:r>
              <a:rPr lang="en-GB" sz="1200" noProof="0" dirty="0" smtClean="0"/>
              <a:t>Secure, up-to-date</a:t>
            </a:r>
          </a:p>
          <a:p>
            <a:pPr lvl="0"/>
            <a:r>
              <a:rPr lang="it-IT" sz="1200" noProof="0" dirty="0" err="1" smtClean="0"/>
              <a:t>Contextualisation</a:t>
            </a:r>
            <a:endParaRPr lang="en-GB" sz="1200" noProof="0" dirty="0" smtClean="0"/>
          </a:p>
          <a:p>
            <a:pPr lvl="0"/>
            <a:endParaRPr lang="en-GB" sz="1200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8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dirty="0"/>
              <a:t>SLA is an agreement on </a:t>
            </a:r>
            <a:r>
              <a:rPr lang="en-GB" dirty="0"/>
              <a:t>intentions to collaborate and support research</a:t>
            </a:r>
            <a:r>
              <a:rPr lang="en-GB" dirty="0" smtClean="0"/>
              <a:t>.</a:t>
            </a:r>
          </a:p>
          <a:p>
            <a:pPr defTabSz="914365">
              <a:defRPr/>
            </a:pPr>
            <a:endParaRPr lang="en-GB" dirty="0"/>
          </a:p>
          <a:p>
            <a:r>
              <a:rPr lang="en-US" dirty="0" smtClean="0"/>
              <a:t>OLA captures conditions, such as: </a:t>
            </a:r>
            <a:r>
              <a:rPr lang="en-US" baseline="0" dirty="0" smtClean="0"/>
              <a:t>What type of service? How much capacity? Location of service? Free or pay-for-use? How much availability and reliability? Response time for user/operational requests? ‘Human services’, such as consultancy and training?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35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4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4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4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2"/>
            <a:ext cx="7344816" cy="850106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2743"/>
            </a:lvl1pPr>
            <a:lvl2pPr>
              <a:defRPr sz="2314"/>
            </a:lvl2pPr>
            <a:lvl3pPr>
              <a:defRPr sz="197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6" y="6453336"/>
            <a:ext cx="6768752" cy="365125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79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DE7319-D173-0648-86AC-1C7950513D02}" type="datetimeFigureOut">
              <a:rPr lang="es-ES" smtClean="0"/>
              <a:t>25/5/17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285B44-0CA9-4A45-AEF6-A859E185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EGI Conference 2017 - Cloud Roadmap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4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9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5/25/17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 userDrawn="1"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5/25/17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295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eg"/><Relationship Id="rId3" Type="http://schemas.openxmlformats.org/officeDocument/2006/relationships/hyperlink" Target="https://wiki.egi.eu/wiki/Federated_Cloud_user_suppor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digicert.com/secure/saml/discovery/?entityID=https://www.digicert.com/sso&amp;returnIDParam=id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APIs_and_SDKs" TargetMode="External"/><Relationship Id="rId4" Type="http://schemas.openxmlformats.org/officeDocument/2006/relationships/hyperlink" Target="https://wiki.egi.eu/wiki/EGI_Federated_Cloud_jOCCI_APIs" TargetMode="External"/><Relationship Id="rId5" Type="http://schemas.openxmlformats.org/officeDocument/2006/relationships/hyperlink" Target="https://wiki.appdb.egi.eu/main:faq#cloud_marketplace" TargetMode="External"/><Relationship Id="rId6" Type="http://schemas.openxmlformats.org/officeDocument/2006/relationships/hyperlink" Target="https://wiki.egi.eu/wiki/FAQ10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ki.egi.eu/wiki/Federated_Cloud_user_suppo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gif"/><Relationship Id="rId5" Type="http://schemas.openxmlformats.org/officeDocument/2006/relationships/image" Target="../media/image49.jpeg"/><Relationship Id="rId6" Type="http://schemas.openxmlformats.org/officeDocument/2006/relationships/image" Target="../media/image50.png"/><Relationship Id="rId7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gif"/><Relationship Id="rId20" Type="http://schemas.openxmlformats.org/officeDocument/2006/relationships/image" Target="../media/image31.jpg"/><Relationship Id="rId21" Type="http://schemas.openxmlformats.org/officeDocument/2006/relationships/image" Target="../media/image32.jpg"/><Relationship Id="rId22" Type="http://schemas.openxmlformats.org/officeDocument/2006/relationships/image" Target="../media/image33.jpg"/><Relationship Id="rId23" Type="http://schemas.openxmlformats.org/officeDocument/2006/relationships/image" Target="../media/image34.png"/><Relationship Id="rId24" Type="http://schemas.openxmlformats.org/officeDocument/2006/relationships/image" Target="../media/image35.jpeg"/><Relationship Id="rId25" Type="http://schemas.openxmlformats.org/officeDocument/2006/relationships/image" Target="../media/image36.png"/><Relationship Id="rId10" Type="http://schemas.openxmlformats.org/officeDocument/2006/relationships/image" Target="../media/image21.png"/><Relationship Id="rId11" Type="http://schemas.openxmlformats.org/officeDocument/2006/relationships/image" Target="../media/image22.jpeg"/><Relationship Id="rId12" Type="http://schemas.openxmlformats.org/officeDocument/2006/relationships/image" Target="../media/image23.jpg"/><Relationship Id="rId13" Type="http://schemas.openxmlformats.org/officeDocument/2006/relationships/image" Target="../media/image24.png"/><Relationship Id="rId14" Type="http://schemas.openxmlformats.org/officeDocument/2006/relationships/image" Target="../media/image25.gif"/><Relationship Id="rId15" Type="http://schemas.openxmlformats.org/officeDocument/2006/relationships/image" Target="../media/image26.png"/><Relationship Id="rId16" Type="http://schemas.openxmlformats.org/officeDocument/2006/relationships/image" Target="../media/image27.gif"/><Relationship Id="rId17" Type="http://schemas.openxmlformats.org/officeDocument/2006/relationships/image" Target="../media/image28.jpeg"/><Relationship Id="rId18" Type="http://schemas.openxmlformats.org/officeDocument/2006/relationships/image" Target="../media/image29.jpe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9.png"/><Relationship Id="rId5" Type="http://schemas.microsoft.com/office/2007/relationships/hdphoto" Target="../media/hdphoto2.wdp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jpe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hyperlink" Target="https://dashboard.appdb.egi.eu/vmop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Cloud Technologist @ EGI Foundation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Enol Fernández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Platforms on top of </a:t>
            </a:r>
            <a:r>
              <a:rPr lang="en-US" dirty="0" err="1" smtClean="0"/>
              <a:t>fedcloud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5126783"/>
              </p:ext>
            </p:extLst>
          </p:nvPr>
        </p:nvGraphicFramePr>
        <p:xfrm>
          <a:off x="468313" y="1341438"/>
          <a:ext cx="8424865" cy="4485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99"/>
                <a:gridCol w="1584176"/>
                <a:gridCol w="1944216"/>
                <a:gridCol w="1700101"/>
                <a:gridCol w="16849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PeachNote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GeoHazards</a:t>
                      </a:r>
                      <a:r>
                        <a:rPr lang="en-US" dirty="0" smtClean="0"/>
                        <a:t> 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D4Science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7K</a:t>
                      </a:r>
                      <a:r>
                        <a:rPr lang="en-US" baseline="0" dirty="0" smtClean="0"/>
                        <a:t> registered users</a:t>
                      </a:r>
                    </a:p>
                    <a:p>
                      <a:r>
                        <a:rPr lang="en-US" baseline="0" dirty="0" smtClean="0"/>
                        <a:t>+64M page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different services</a:t>
                      </a:r>
                    </a:p>
                    <a:p>
                      <a:r>
                        <a:rPr lang="en-US" dirty="0" smtClean="0"/>
                        <a:t>8K</a:t>
                      </a:r>
                      <a:r>
                        <a:rPr lang="en-US" baseline="0" dirty="0" smtClean="0"/>
                        <a:t> users from 73 </a:t>
                      </a:r>
                      <a:r>
                        <a:rPr lang="en-US" baseline="0" dirty="0" err="1" smtClean="0"/>
                        <a:t>countrues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+500 registered users</a:t>
                      </a:r>
                    </a:p>
                    <a:p>
                      <a:r>
                        <a:rPr lang="en-US" dirty="0" smtClean="0"/>
                        <a:t>50% resources on EGI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 </a:t>
                      </a:r>
                      <a:r>
                        <a:rPr lang="en-US" baseline="0" dirty="0" smtClean="0"/>
                        <a:t>open for NILs</a:t>
                      </a:r>
                    </a:p>
                    <a:p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access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VREs</a:t>
                      </a:r>
                      <a:r>
                        <a:rPr lang="en-US" baseline="0" dirty="0" smtClean="0"/>
                        <a:t> on a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 Data Infrastructure</a:t>
                      </a:r>
                    </a:p>
                    <a:p>
                      <a:r>
                        <a:rPr lang="en-US" dirty="0" smtClean="0"/>
                        <a:t>Entering</a:t>
                      </a:r>
                      <a:r>
                        <a:rPr lang="en-US" baseline="0" dirty="0" smtClean="0"/>
                        <a:t> production this 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104 vCPUs</a:t>
                      </a:r>
                    </a:p>
                    <a:p>
                      <a:r>
                        <a:rPr lang="en-US" dirty="0" smtClean="0"/>
                        <a:t>162</a:t>
                      </a:r>
                      <a:r>
                        <a:rPr lang="en-US" baseline="0" dirty="0" smtClean="0"/>
                        <a:t> GB RAM</a:t>
                      </a:r>
                    </a:p>
                    <a:p>
                      <a:r>
                        <a:rPr lang="en-US" baseline="0" dirty="0" smtClean="0"/>
                        <a:t>8TiB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 vCPUs</a:t>
                      </a:r>
                    </a:p>
                    <a:p>
                      <a:r>
                        <a:rPr lang="en-US" dirty="0" smtClean="0"/>
                        <a:t>400</a:t>
                      </a:r>
                      <a:r>
                        <a:rPr lang="en-US" baseline="0" dirty="0" smtClean="0"/>
                        <a:t> GB RAM</a:t>
                      </a:r>
                    </a:p>
                    <a:p>
                      <a:r>
                        <a:rPr lang="en-US" baseline="0" dirty="0" smtClean="0"/>
                        <a:t>9TiB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 vCPUs</a:t>
                      </a:r>
                    </a:p>
                    <a:p>
                      <a:r>
                        <a:rPr lang="en-US" dirty="0" smtClean="0"/>
                        <a:t>800 GB RAM</a:t>
                      </a:r>
                    </a:p>
                    <a:p>
                      <a:r>
                        <a:rPr lang="en-US" dirty="0" smtClean="0"/>
                        <a:t>10TiB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r>
                        <a:rPr lang="en-US" baseline="0" dirty="0" smtClean="0"/>
                        <a:t> vCPUs</a:t>
                      </a:r>
                    </a:p>
                    <a:p>
                      <a:r>
                        <a:rPr lang="en-US" baseline="0" dirty="0" smtClean="0"/>
                        <a:t>244 GB RAM</a:t>
                      </a:r>
                    </a:p>
                    <a:p>
                      <a:r>
                        <a:rPr lang="en-US" baseline="0" dirty="0" smtClean="0"/>
                        <a:t>4TiB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</a:t>
                      </a:r>
                      <a:r>
                        <a:rPr lang="nb-NO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vCPUs</a:t>
                      </a:r>
                      <a:endParaRPr lang="nb-NO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 GB RAM</a:t>
                      </a:r>
                    </a:p>
                    <a:p>
                      <a:r>
                        <a:rPr lang="nb-N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</a:t>
                      </a:r>
                      <a:r>
                        <a:rPr lang="nb-NO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TiB</a:t>
                      </a:r>
                      <a:endParaRPr lang="nb-NO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CESNET, FZJ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RECAS-BARI, IN2P3, ULAKBIM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RECAS-BARI, 100IT,  GRNET, GWDG,</a:t>
                      </a:r>
                      <a:r>
                        <a:rPr lang="en-US" baseline="0" dirty="0" smtClean="0"/>
                        <a:t> CYFRONET, BELSPO, CESGA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CESGA,</a:t>
                      </a:r>
                    </a:p>
                    <a:p>
                      <a:r>
                        <a:rPr lang="en-US" baseline="0" dirty="0" smtClean="0"/>
                        <a:t>BIFI, RECAS-BARI, </a:t>
                      </a:r>
                    </a:p>
                    <a:p>
                      <a:r>
                        <a:rPr lang="en-US" baseline="0" dirty="0" smtClean="0"/>
                        <a:t>INFN-CATANIA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IISAS, CESGA,</a:t>
                      </a:r>
                    </a:p>
                    <a:p>
                      <a:r>
                        <a:rPr lang="en-US" dirty="0" smtClean="0"/>
                        <a:t>UPV-GRYCAP, </a:t>
                      </a:r>
                      <a:r>
                        <a:rPr lang="en-US" baseline="0" dirty="0" smtClean="0"/>
                        <a:t> RECAS-BARI, </a:t>
                      </a:r>
                    </a:p>
                    <a:p>
                      <a:r>
                        <a:rPr lang="en-US" dirty="0" smtClean="0"/>
                        <a:t>GWDG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US" dirty="0" smtClean="0"/>
              <a:t>User Support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1" y="1341438"/>
            <a:ext cx="7195585" cy="4784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4257" y="972106"/>
            <a:ext cx="544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https://wiki.egi.eu/wiki/Federated_Cloud_user_support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4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1032137"/>
              </p:ext>
            </p:extLst>
          </p:nvPr>
        </p:nvGraphicFramePr>
        <p:xfrm>
          <a:off x="468313" y="1412776"/>
          <a:ext cx="8424167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32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access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AppDB</a:t>
            </a:r>
            <a:r>
              <a:rPr lang="en-US" dirty="0" smtClean="0"/>
              <a:t> Dashboard does not require user certificates</a:t>
            </a:r>
          </a:p>
          <a:p>
            <a:pPr lvl="1"/>
            <a:r>
              <a:rPr lang="en-US" dirty="0" smtClean="0"/>
              <a:t>EGI SSO account </a:t>
            </a:r>
            <a:r>
              <a:rPr lang="en-US" dirty="0"/>
              <a:t>(http://</a:t>
            </a:r>
            <a:r>
              <a:rPr lang="en-US" dirty="0" smtClean="0"/>
              <a:t>www.egi.eu/sso)</a:t>
            </a:r>
          </a:p>
          <a:p>
            <a:pPr lvl="1"/>
            <a:r>
              <a:rPr lang="en-US" dirty="0" smtClean="0"/>
              <a:t>Can be opened to selected users of EGI </a:t>
            </a:r>
            <a:r>
              <a:rPr lang="en-US" dirty="0" err="1" smtClean="0"/>
              <a:t>CheckIn</a:t>
            </a:r>
            <a:endParaRPr lang="en-US" dirty="0" smtClean="0"/>
          </a:p>
          <a:p>
            <a:pPr lvl="1"/>
            <a:r>
              <a:rPr lang="en-US" dirty="0" smtClean="0"/>
              <a:t>Simple ’point-and-click’ interface</a:t>
            </a:r>
          </a:p>
          <a:p>
            <a:r>
              <a:rPr lang="en-US" dirty="0" smtClean="0"/>
              <a:t>User certificates</a:t>
            </a:r>
          </a:p>
          <a:p>
            <a:pPr lvl="1"/>
            <a:r>
              <a:rPr lang="en-US" dirty="0" smtClean="0"/>
              <a:t>Need to be obtained from recognized CA</a:t>
            </a:r>
          </a:p>
          <a:p>
            <a:pPr lvl="1"/>
            <a:r>
              <a:rPr lang="en-US" dirty="0" smtClean="0"/>
              <a:t>Allow complete access to the APIs of sites</a:t>
            </a:r>
          </a:p>
          <a:p>
            <a:pPr lvl="2"/>
            <a:r>
              <a:rPr lang="en-US" dirty="0" smtClean="0"/>
              <a:t>OpenStack / OCCI </a:t>
            </a:r>
          </a:p>
          <a:p>
            <a:pPr lvl="2"/>
            <a:r>
              <a:rPr lang="en-US" dirty="0" smtClean="0"/>
              <a:t>Use solutions like IM from Indigo</a:t>
            </a:r>
          </a:p>
          <a:p>
            <a:pPr lvl="1"/>
            <a:r>
              <a:rPr lang="en-US" dirty="0" smtClean="0">
                <a:hlinkClick r:id="rId2"/>
              </a:rPr>
              <a:t>Terena TCS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ESA/ESFRIN </a:t>
            </a:r>
            <a:r>
              <a:rPr lang="en-US" dirty="0" err="1" smtClean="0"/>
              <a:t>IdP</a:t>
            </a:r>
            <a:r>
              <a:rPr lang="en-US" dirty="0" smtClean="0"/>
              <a:t> is </a:t>
            </a:r>
            <a:r>
              <a:rPr lang="en-US" dirty="0" err="1" smtClean="0"/>
              <a:t>recognised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8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Federated Cloud User Support</a:t>
            </a:r>
          </a:p>
          <a:p>
            <a:pPr lvl="1"/>
            <a:r>
              <a:rPr lang="en-US" dirty="0">
                <a:hlinkClick r:id="rId2"/>
              </a:rPr>
              <a:t>https://wiki.egi.eu/wiki/Federated_Cloud_user_support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APIs</a:t>
            </a:r>
            <a:r>
              <a:rPr lang="en-US" dirty="0"/>
              <a:t>, SDKs, </a:t>
            </a:r>
            <a:r>
              <a:rPr lang="en-US" dirty="0" smtClean="0"/>
              <a:t>CLIs: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wiki.egi.eu/wiki/Federated_Cloud_APIs_and_SDKs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OCCI </a:t>
            </a:r>
            <a:r>
              <a:rPr lang="en-US" dirty="0"/>
              <a:t>Developer </a:t>
            </a:r>
            <a:r>
              <a:rPr lang="en-US" dirty="0" smtClean="0"/>
              <a:t>guide: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wiki.egi.eu/wiki/EGI_Federated_Cloud_jOCCI_APIs</a:t>
            </a:r>
            <a:endParaRPr lang="en-US" dirty="0" smtClean="0"/>
          </a:p>
          <a:p>
            <a:r>
              <a:rPr lang="en-US" dirty="0" err="1" smtClean="0"/>
              <a:t>AppDB</a:t>
            </a:r>
            <a:r>
              <a:rPr lang="en-US" dirty="0" smtClean="0"/>
              <a:t> Cloud Marketplace FAQ: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wiki.appdb.egi.eu/main:faq#cloud_marketplace</a:t>
            </a:r>
            <a:endParaRPr lang="en-US" dirty="0" smtClean="0"/>
          </a:p>
          <a:p>
            <a:r>
              <a:rPr lang="en-US" dirty="0" err="1"/>
              <a:t>FedCloud</a:t>
            </a:r>
            <a:r>
              <a:rPr lang="en-US" dirty="0"/>
              <a:t> FAQ: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6"/>
              </a:rPr>
              <a:t>https://wiki.egi.eu/wiki/FAQ10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4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6511" y="2609575"/>
            <a:ext cx="2232248" cy="1316547"/>
            <a:chOff x="-396552" y="3530274"/>
            <a:chExt cx="2232248" cy="1391653"/>
          </a:xfrm>
        </p:grpSpPr>
        <p:sp>
          <p:nvSpPr>
            <p:cNvPr id="9" name="pole tekstowe 5"/>
            <p:cNvSpPr txBox="1"/>
            <p:nvPr/>
          </p:nvSpPr>
          <p:spPr>
            <a:xfrm>
              <a:off x="-396552" y="4322362"/>
              <a:ext cx="2232248" cy="599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43" b="1" dirty="0"/>
                <a:t>Project/Community representing the VO</a:t>
              </a:r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646431" y="2345881"/>
            <a:ext cx="1152130" cy="1325355"/>
            <a:chOff x="3779912" y="3296603"/>
            <a:chExt cx="1152130" cy="1400962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068947" cy="34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3" b="1" dirty="0"/>
                <a:t>Negotiator</a:t>
              </a:r>
              <a:endParaRPr lang="pl-PL" sz="1543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97244" y="2958973"/>
            <a:ext cx="880819" cy="899022"/>
            <a:chOff x="7329652" y="3952019"/>
            <a:chExt cx="1132398" cy="122173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329652" y="4402942"/>
              <a:ext cx="1132398" cy="7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43" b="1" dirty="0" err="1">
                  <a:solidFill>
                    <a:srgbClr val="1F497D"/>
                  </a:solidFill>
                </a:rPr>
                <a:t>Grid</a:t>
              </a:r>
              <a:r>
                <a:rPr lang="pl-PL" sz="1543" b="1" dirty="0"/>
                <a:t/>
              </a:r>
              <a:br>
                <a:rPr lang="pl-PL" sz="1543" b="1" dirty="0"/>
              </a:br>
              <a:r>
                <a:rPr lang="pl-PL" sz="1543" b="1" dirty="0" err="1">
                  <a:solidFill>
                    <a:srgbClr val="1F497D"/>
                  </a:solidFill>
                </a:rPr>
                <a:t>provider</a:t>
              </a:r>
              <a:endParaRPr lang="pl-PL" sz="1543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94732" y="2415647"/>
            <a:ext cx="880819" cy="975937"/>
            <a:chOff x="7694097" y="2852936"/>
            <a:chExt cx="975937" cy="1143015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694097" y="3331640"/>
              <a:ext cx="975937" cy="664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43" b="1" dirty="0" err="1">
                  <a:solidFill>
                    <a:srgbClr val="1F497D"/>
                  </a:solidFill>
                </a:rPr>
                <a:t>Cloud</a:t>
              </a:r>
              <a:r>
                <a:rPr lang="pl-PL" sz="1543" b="1" dirty="0">
                  <a:solidFill>
                    <a:srgbClr val="1F497D"/>
                  </a:solidFill>
                </a:rPr>
                <a:t/>
              </a:r>
              <a:br>
                <a:rPr lang="pl-PL" sz="1543" b="1" dirty="0">
                  <a:solidFill>
                    <a:srgbClr val="1F497D"/>
                  </a:solidFill>
                </a:rPr>
              </a:br>
              <a:r>
                <a:rPr lang="pl-PL" sz="1543" b="1" dirty="0" err="1">
                  <a:solidFill>
                    <a:srgbClr val="1F497D"/>
                  </a:solidFill>
                </a:rPr>
                <a:t>provider</a:t>
              </a:r>
              <a:endParaRPr lang="pl-PL" sz="1543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4427985" y="3861673"/>
            <a:ext cx="1368152" cy="1252068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rgbClr val="4F6228"/>
                </a:solidFill>
              </a:rPr>
              <a:t>Operation Level Agreement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3024337" y="3959218"/>
            <a:ext cx="1145719" cy="962878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GB" sz="1543" dirty="0">
                <a:solidFill>
                  <a:srgbClr val="4F6228"/>
                </a:solidFill>
              </a:rPr>
              <a:t>Service Level Agreement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944217" y="5361568"/>
            <a:ext cx="2123728" cy="731888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chemeClr val="tx1"/>
                </a:solidFill>
              </a:rPr>
              <a:t>Satisfaction review (every 3/6/12 months)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88224" y="2414000"/>
            <a:ext cx="880819" cy="907816"/>
            <a:chOff x="7357255" y="3952019"/>
            <a:chExt cx="1132397" cy="1233686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3"/>
              <a:ext cx="1132397" cy="7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543" b="1" dirty="0">
                  <a:solidFill>
                    <a:schemeClr val="tx2"/>
                  </a:solidFill>
                </a:rPr>
                <a:t>Storage</a:t>
              </a:r>
              <a:br>
                <a:rPr lang="pl-PL" sz="1543" b="1" dirty="0">
                  <a:solidFill>
                    <a:schemeClr val="tx2"/>
                  </a:solidFill>
                </a:rPr>
              </a:br>
              <a:r>
                <a:rPr lang="pl-PL" sz="1543" b="1" dirty="0" err="1">
                  <a:solidFill>
                    <a:schemeClr val="tx2"/>
                  </a:solidFill>
                </a:rPr>
                <a:t>provider</a:t>
              </a:r>
              <a:endParaRPr lang="pl-PL" sz="1543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1763688" y="2618368"/>
            <a:ext cx="1800200" cy="953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b="1" dirty="0"/>
              <a:t>Service requirements</a:t>
            </a:r>
          </a:p>
        </p:txBody>
      </p:sp>
      <p:sp>
        <p:nvSpPr>
          <p:cNvPr id="4" name="Left Arrow 3"/>
          <p:cNvSpPr/>
          <p:nvPr/>
        </p:nvSpPr>
        <p:spPr>
          <a:xfrm>
            <a:off x="4932041" y="2686489"/>
            <a:ext cx="1584176" cy="8855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b="1" dirty="0"/>
              <a:t>Conditions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369257" y="1937148"/>
            <a:ext cx="880819" cy="909463"/>
            <a:chOff x="7435617" y="3952019"/>
            <a:chExt cx="1132397" cy="1235923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435617" y="4417131"/>
              <a:ext cx="1132397" cy="770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43" b="1" dirty="0" err="1">
                  <a:solidFill>
                    <a:srgbClr val="1F497D"/>
                  </a:solidFill>
                </a:rPr>
                <a:t>Applic</a:t>
              </a:r>
              <a:r>
                <a:rPr lang="pl-PL" sz="1543" b="1" dirty="0">
                  <a:solidFill>
                    <a:srgbClr val="1F497D"/>
                  </a:solidFill>
                </a:rPr>
                <a:t>.</a:t>
              </a:r>
              <a:br>
                <a:rPr lang="pl-PL" sz="1543" b="1" dirty="0">
                  <a:solidFill>
                    <a:srgbClr val="1F497D"/>
                  </a:solidFill>
                </a:rPr>
              </a:br>
              <a:r>
                <a:rPr lang="pl-PL" sz="1543" b="1" dirty="0" err="1">
                  <a:solidFill>
                    <a:srgbClr val="1F497D"/>
                  </a:solidFill>
                </a:rPr>
                <a:t>provider</a:t>
              </a:r>
              <a:endParaRPr lang="pl-PL" sz="1543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4310743" y="5374998"/>
            <a:ext cx="2232248" cy="731888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chemeClr val="tx1"/>
                </a:solidFill>
              </a:rPr>
              <a:t>Performance reports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409" y="3493510"/>
            <a:ext cx="576064" cy="544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8384" y="3961573"/>
            <a:ext cx="954360" cy="327630"/>
          </a:xfrm>
          <a:prstGeom prst="rect">
            <a:avLst/>
          </a:prstGeom>
        </p:spPr>
        <p:txBody>
          <a:bodyPr wrap="square" lIns="89319" tIns="44660" rIns="89319" bIns="44660">
            <a:spAutoFit/>
          </a:bodyPr>
          <a:lstStyle/>
          <a:p>
            <a:r>
              <a:rPr lang="pl-PL" sz="1543" b="1" dirty="0" err="1">
                <a:solidFill>
                  <a:srgbClr val="1F497D"/>
                </a:solidFill>
              </a:rPr>
              <a:t>Support</a:t>
            </a:r>
            <a:endParaRPr lang="en-US" sz="1543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3425388"/>
            <a:ext cx="576064" cy="54497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588224" y="3893451"/>
            <a:ext cx="954360" cy="327630"/>
          </a:xfrm>
          <a:prstGeom prst="rect">
            <a:avLst/>
          </a:prstGeom>
        </p:spPr>
        <p:txBody>
          <a:bodyPr wrap="square" lIns="89319" tIns="44660" rIns="89319" bIns="44660">
            <a:spAutoFit/>
          </a:bodyPr>
          <a:lstStyle/>
          <a:p>
            <a:r>
              <a:rPr lang="pl-PL" sz="1543" b="1" dirty="0">
                <a:solidFill>
                  <a:srgbClr val="1F497D"/>
                </a:solidFill>
              </a:rPr>
              <a:t>Training</a:t>
            </a:r>
            <a:endParaRPr lang="en-US" sz="1543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26572" y="1534886"/>
            <a:ext cx="2123728" cy="731888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chemeClr val="tx1"/>
                </a:solidFill>
              </a:rPr>
              <a:t>Type, number, size, cost, availability, etc.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allocation to</a:t>
            </a:r>
            <a:br>
              <a:rPr lang="en-US" dirty="0"/>
            </a:br>
            <a:r>
              <a:rPr lang="en-US" dirty="0"/>
              <a:t>Virtual </a:t>
            </a:r>
            <a:r>
              <a:rPr lang="en-US" dirty="0" err="1"/>
              <a:t>Organisations</a:t>
            </a:r>
            <a:r>
              <a:rPr lang="en-US" dirty="0"/>
              <a:t> (VOs)</a:t>
            </a:r>
          </a:p>
        </p:txBody>
      </p:sp>
    </p:spTree>
    <p:extLst>
      <p:ext uri="{BB962C8B-B14F-4D97-AF65-F5344CB8AC3E}">
        <p14:creationId xmlns:p14="http://schemas.microsoft.com/office/powerpoint/2010/main" val="214178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317224"/>
            <a:ext cx="9144000" cy="4886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2132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3491" y="1192558"/>
            <a:ext cx="8128080" cy="309936"/>
          </a:xfrm>
          <a:prstGeom prst="rect">
            <a:avLst/>
          </a:prstGeom>
          <a:solidFill>
            <a:srgbClr val="0070C0"/>
          </a:solidFill>
        </p:spPr>
        <p:txBody>
          <a:bodyPr wrap="square" lIns="19536" tIns="9769" rIns="19536" bIns="9769" rtlCol="0">
            <a:spAutoFit/>
          </a:bodyPr>
          <a:lstStyle/>
          <a:p>
            <a:pPr algn="ctr"/>
            <a:r>
              <a:rPr lang="en-GB" sz="1886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3705" y="3264700"/>
            <a:ext cx="8128080" cy="309936"/>
          </a:xfrm>
          <a:prstGeom prst="rect">
            <a:avLst/>
          </a:prstGeom>
          <a:solidFill>
            <a:srgbClr val="0070C0"/>
          </a:solidFill>
        </p:spPr>
        <p:txBody>
          <a:bodyPr wrap="square" lIns="19536" tIns="9769" rIns="19536" bIns="9769" rtlCol="0">
            <a:spAutoFit/>
          </a:bodyPr>
          <a:lstStyle/>
          <a:p>
            <a:pPr algn="ctr"/>
            <a:r>
              <a:rPr lang="en-GB" sz="1886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6987" y="5305248"/>
            <a:ext cx="8128080" cy="309936"/>
          </a:xfrm>
          <a:prstGeom prst="rect">
            <a:avLst/>
          </a:prstGeom>
          <a:solidFill>
            <a:srgbClr val="0070C0"/>
          </a:solidFill>
        </p:spPr>
        <p:txBody>
          <a:bodyPr wrap="square" lIns="19536" tIns="9769" rIns="19536" bIns="9769" rtlCol="0">
            <a:spAutoFit/>
          </a:bodyPr>
          <a:lstStyle/>
          <a:p>
            <a:pPr algn="ctr"/>
            <a:r>
              <a:rPr lang="en-GB" sz="1886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44705" y="5747905"/>
            <a:ext cx="7046152" cy="507571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17795" y="6207251"/>
            <a:ext cx="7046152" cy="507571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5719905"/>
            <a:ext cx="339212" cy="40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0" y="6263309"/>
            <a:ext cx="322379" cy="38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83873" y="2156004"/>
            <a:ext cx="7046152" cy="705574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114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91612" y="2680766"/>
            <a:ext cx="7046152" cy="507571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" y="2219313"/>
            <a:ext cx="391886" cy="33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1" y="2741905"/>
            <a:ext cx="371830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483873" y="1623646"/>
            <a:ext cx="7046152" cy="507571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1698420"/>
            <a:ext cx="377757" cy="3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288198" y="1633105"/>
            <a:ext cx="2146357" cy="32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3" dirty="0">
                <a:sym typeface="Wingdings"/>
              </a:rPr>
              <a:t> </a:t>
            </a:r>
            <a:r>
              <a:rPr lang="en-US" sz="1543" dirty="0" smtClean="0">
                <a:sym typeface="Wingdings"/>
              </a:rPr>
              <a:t>aka </a:t>
            </a:r>
            <a:r>
              <a:rPr lang="en-US" sz="1543" dirty="0">
                <a:sym typeface="Wingdings"/>
              </a:rPr>
              <a:t>‘Grid computing’</a:t>
            </a:r>
            <a:endParaRPr lang="en-US" sz="1543" dirty="0"/>
          </a:p>
        </p:txBody>
      </p:sp>
      <p:sp>
        <p:nvSpPr>
          <p:cNvPr id="74" name="TextBox 73"/>
          <p:cNvSpPr txBox="1"/>
          <p:nvPr/>
        </p:nvSpPr>
        <p:spPr>
          <a:xfrm>
            <a:off x="1436916" y="3667764"/>
            <a:ext cx="7046152" cy="507571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36916" y="4147596"/>
            <a:ext cx="4657259" cy="534117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44705" y="4642197"/>
            <a:ext cx="4649470" cy="534117"/>
          </a:xfrm>
          <a:prstGeom prst="rect">
            <a:avLst/>
          </a:prstGeom>
          <a:noFill/>
        </p:spPr>
        <p:txBody>
          <a:bodyPr wrap="square" lIns="19552" tIns="9777" rIns="19552" bIns="977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14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7" y="3657848"/>
            <a:ext cx="360717" cy="42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4250311"/>
            <a:ext cx="365966" cy="3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2" y="4772825"/>
            <a:ext cx="416661" cy="3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Service Catalogue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58209" y="1341438"/>
            <a:ext cx="4434272" cy="4784400"/>
          </a:xfrm>
        </p:spPr>
        <p:txBody>
          <a:bodyPr/>
          <a:lstStyle/>
          <a:p>
            <a:r>
              <a:rPr lang="en-GB" sz="2314" i="1" dirty="0"/>
              <a:t>Grid </a:t>
            </a:r>
            <a:r>
              <a:rPr lang="en-GB" sz="2314" dirty="0"/>
              <a:t>of </a:t>
            </a:r>
            <a:r>
              <a:rPr lang="en-GB" sz="2314" dirty="0" smtClean="0"/>
              <a:t>clouds</a:t>
            </a:r>
            <a:endParaRPr lang="en-GB" sz="2314" dirty="0"/>
          </a:p>
          <a:p>
            <a:r>
              <a:rPr lang="en-GB" sz="2314" dirty="0"/>
              <a:t>Harmonised operational behaviour</a:t>
            </a:r>
          </a:p>
          <a:p>
            <a:r>
              <a:rPr lang="en-GB" sz="2314" dirty="0"/>
              <a:t>Clouds and their interconnections are based on open standards, open technologies</a:t>
            </a:r>
          </a:p>
          <a:p>
            <a:endParaRPr lang="en-GB" sz="2314" dirty="0"/>
          </a:p>
          <a:p>
            <a:r>
              <a:rPr lang="en-GB" sz="2314" b="1" dirty="0" smtClean="0">
                <a:solidFill>
                  <a:srgbClr val="FF0000"/>
                </a:solidFill>
              </a:rPr>
              <a:t>EGI Service </a:t>
            </a:r>
            <a:r>
              <a:rPr lang="en-GB" sz="2314" b="1" dirty="0" smtClean="0">
                <a:sym typeface="Wingdings" panose="05000000000000000000" pitchFamily="2" charset="2"/>
              </a:rPr>
              <a:t></a:t>
            </a:r>
            <a:r>
              <a:rPr lang="en-GB" sz="2314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314" b="1" dirty="0">
                <a:sym typeface="Wingdings" panose="05000000000000000000" pitchFamily="2" charset="2"/>
              </a:rPr>
              <a:t>Access online</a:t>
            </a:r>
            <a:r>
              <a:rPr lang="en-GB" sz="2314" b="1" dirty="0"/>
              <a:t/>
            </a:r>
            <a:br>
              <a:rPr lang="en-GB" sz="2314" b="1" dirty="0"/>
            </a:br>
            <a:r>
              <a:rPr lang="en-GB" sz="2314" b="1" dirty="0"/>
              <a:t>AND </a:t>
            </a:r>
            <a:br>
              <a:rPr lang="en-GB" sz="2314" b="1" dirty="0"/>
            </a:br>
            <a:r>
              <a:rPr lang="en-GB" sz="2314" b="1" dirty="0" smtClean="0">
                <a:solidFill>
                  <a:srgbClr val="FF0000"/>
                </a:solidFill>
              </a:rPr>
              <a:t>Technology </a:t>
            </a:r>
            <a:r>
              <a:rPr lang="en-GB" sz="2314" b="1" dirty="0">
                <a:sym typeface="Wingdings" panose="05000000000000000000" pitchFamily="2" charset="2"/>
              </a:rPr>
              <a:t> </a:t>
            </a:r>
            <a:r>
              <a:rPr lang="en-GB" sz="2314" b="1" dirty="0" smtClean="0">
                <a:sym typeface="Wingdings" panose="05000000000000000000" pitchFamily="2" charset="2"/>
              </a:rPr>
              <a:t>Build your own federation</a:t>
            </a:r>
            <a:endParaRPr lang="en-GB" sz="2314" b="1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99591" y="1878992"/>
            <a:ext cx="1561224" cy="98977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7503" y="3377672"/>
            <a:ext cx="1152128" cy="7304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339752" y="3019686"/>
            <a:ext cx="1368152" cy="86737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131839" y="1823915"/>
            <a:ext cx="1152128" cy="7304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627784" y="4535744"/>
            <a:ext cx="1800200" cy="114127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755575" y="4675354"/>
            <a:ext cx="1359768" cy="8620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3" y="2868764"/>
            <a:ext cx="319844" cy="584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680203" y="2867712"/>
            <a:ext cx="83484" cy="1807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258671" y="3453371"/>
            <a:ext cx="1085325" cy="289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459514" y="2189124"/>
            <a:ext cx="675899" cy="18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023827" y="3886133"/>
            <a:ext cx="293813" cy="71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54333"/>
            <a:ext cx="0" cy="1981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 Federated Cloud </a:t>
            </a:r>
            <a:r>
              <a:rPr lang="en-US" dirty="0"/>
              <a:t>I</a:t>
            </a:r>
            <a:r>
              <a:rPr lang="en-US" dirty="0" smtClean="0"/>
              <a:t>nfrastructure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" y="1341438"/>
            <a:ext cx="1092055" cy="759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877202"/>
            <a:ext cx="2059169" cy="552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405" y="3951665"/>
            <a:ext cx="1589595" cy="690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3" y="3266172"/>
            <a:ext cx="1203441" cy="563829"/>
          </a:xfrm>
          <a:prstGeom prst="rect">
            <a:avLst/>
          </a:prstGeom>
        </p:spPr>
      </p:pic>
      <p:pic>
        <p:nvPicPr>
          <p:cNvPr id="25" name="Picture 24" descr="cloud-provider-CETA-CIEMA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01" y="5612981"/>
            <a:ext cx="2099363" cy="552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3" y="4101965"/>
            <a:ext cx="1352663" cy="690403"/>
          </a:xfrm>
          <a:prstGeom prst="rect">
            <a:avLst/>
          </a:prstGeom>
        </p:spPr>
      </p:pic>
      <p:pic>
        <p:nvPicPr>
          <p:cNvPr id="30" name="Picture 29" descr="cloud-provider-GRNET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19" y="1341438"/>
            <a:ext cx="1270981" cy="621363"/>
          </a:xfrm>
          <a:prstGeom prst="rect">
            <a:avLst/>
          </a:prstGeom>
        </p:spPr>
      </p:pic>
      <p:pic>
        <p:nvPicPr>
          <p:cNvPr id="31" name="Picture 30" descr="cloud-provider-FZ-Julich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58" y="2391039"/>
            <a:ext cx="1470293" cy="552323"/>
          </a:xfrm>
          <a:prstGeom prst="rect">
            <a:avLst/>
          </a:prstGeom>
        </p:spPr>
      </p:pic>
      <p:pic>
        <p:nvPicPr>
          <p:cNvPr id="32" name="Picture 31" descr="cloud-provider-Fraunhofer-SCAI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b="15350"/>
          <a:stretch/>
        </p:blipFill>
        <p:spPr>
          <a:xfrm>
            <a:off x="3237072" y="5739912"/>
            <a:ext cx="1334928" cy="631233"/>
          </a:xfrm>
          <a:prstGeom prst="rect">
            <a:avLst/>
          </a:prstGeom>
        </p:spPr>
      </p:pic>
      <p:pic>
        <p:nvPicPr>
          <p:cNvPr id="34" name="Picture 33" descr="cloud-provider-ULAKBIM-157x1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45" y="3352855"/>
            <a:ext cx="1034718" cy="696653"/>
          </a:xfrm>
          <a:prstGeom prst="rect">
            <a:avLst/>
          </a:prstGeom>
        </p:spPr>
      </p:pic>
      <p:pic>
        <p:nvPicPr>
          <p:cNvPr id="35" name="Picture 34" descr="cloud-provider-UKIM-85x1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5518325"/>
            <a:ext cx="693964" cy="863003"/>
          </a:xfrm>
          <a:prstGeom prst="rect">
            <a:avLst/>
          </a:prstGeom>
        </p:spPr>
      </p:pic>
      <p:pic>
        <p:nvPicPr>
          <p:cNvPr id="36" name="Picture 35" descr="cloud-provider-LIP-151x100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04" y="1341438"/>
            <a:ext cx="914400" cy="640108"/>
          </a:xfrm>
          <a:prstGeom prst="rect">
            <a:avLst/>
          </a:prstGeom>
        </p:spPr>
      </p:pic>
      <p:pic>
        <p:nvPicPr>
          <p:cNvPr id="37" name="Picture 36" descr="cloud-provider-IPHC-147x10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72621"/>
            <a:ext cx="768096" cy="552323"/>
          </a:xfrm>
          <a:prstGeom prst="rect">
            <a:avLst/>
          </a:prstGeom>
        </p:spPr>
      </p:pic>
      <p:pic>
        <p:nvPicPr>
          <p:cNvPr id="38" name="Picture 37" descr="cloud-provider-IISAS-700x134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25" y="5701123"/>
            <a:ext cx="1858371" cy="376039"/>
          </a:xfrm>
          <a:prstGeom prst="rect">
            <a:avLst/>
          </a:prstGeom>
        </p:spPr>
      </p:pic>
      <p:pic>
        <p:nvPicPr>
          <p:cNvPr id="39" name="Picture 38" descr="cloud-provider-IFCA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2" y="3059272"/>
            <a:ext cx="1401118" cy="620319"/>
          </a:xfrm>
          <a:prstGeom prst="rect">
            <a:avLst/>
          </a:prstGeom>
        </p:spPr>
      </p:pic>
      <p:pic>
        <p:nvPicPr>
          <p:cNvPr id="40" name="Picture 39" descr="cloud-provider-I3M-UPV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98" y="4945470"/>
            <a:ext cx="1194809" cy="563877"/>
          </a:xfrm>
          <a:prstGeom prst="rect">
            <a:avLst/>
          </a:prstGeom>
        </p:spPr>
      </p:pic>
      <p:pic>
        <p:nvPicPr>
          <p:cNvPr id="41" name="Picture 40" descr="cloud-provider-GWDG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" y="5064332"/>
            <a:ext cx="1258302" cy="393431"/>
          </a:xfrm>
          <a:prstGeom prst="rect">
            <a:avLst/>
          </a:prstGeom>
        </p:spPr>
      </p:pic>
      <p:pic>
        <p:nvPicPr>
          <p:cNvPr id="42" name="Picture 41" descr="cloud-provider-INFN-Padova-177x120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" y="5729728"/>
            <a:ext cx="909240" cy="651600"/>
          </a:xfrm>
          <a:prstGeom prst="rect">
            <a:avLst/>
          </a:prstGeom>
        </p:spPr>
      </p:pic>
      <p:pic>
        <p:nvPicPr>
          <p:cNvPr id="43" name="Picture 42" descr="cloud-provider-INFN-Catania-177x120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" y="2372845"/>
            <a:ext cx="867047" cy="621363"/>
          </a:xfrm>
          <a:prstGeom prst="rect">
            <a:avLst/>
          </a:prstGeom>
        </p:spPr>
      </p:pic>
      <p:pic>
        <p:nvPicPr>
          <p:cNvPr id="44" name="Picture 43" descr="cloud-provider-INFN-Bari-177x12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9" y="4459001"/>
            <a:ext cx="906771" cy="649831"/>
          </a:xfrm>
          <a:prstGeom prst="rect">
            <a:avLst/>
          </a:prstGeom>
        </p:spPr>
      </p:pic>
      <p:pic>
        <p:nvPicPr>
          <p:cNvPr id="29" name="Picture 28" descr="Screen Shot 2016-04-14 at 17.28.08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96" y="4725144"/>
            <a:ext cx="1080000" cy="856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59" y="4815469"/>
            <a:ext cx="826635" cy="67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14715" r="21082" b="3903"/>
          <a:stretch/>
        </p:blipFill>
        <p:spPr>
          <a:xfrm>
            <a:off x="4788024" y="1341438"/>
            <a:ext cx="4104456" cy="31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Architecture: IaaS Federation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875550" y="4904755"/>
            <a:ext cx="6639051" cy="587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EGI Federation services: </a:t>
            </a:r>
          </a:p>
          <a:p>
            <a:pPr algn="ctr"/>
            <a:r>
              <a:rPr lang="en-US" sz="1400" dirty="0" smtClean="0"/>
              <a:t>Accounting, Monitoring, Configuration Database, Information Discovery, VM Marketplace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629400" y="1365721"/>
            <a:ext cx="976747" cy="4126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EGI AAI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22537" y="3345421"/>
            <a:ext cx="4119128" cy="1151093"/>
            <a:chOff x="1699783" y="4116933"/>
            <a:chExt cx="4119128" cy="1151093"/>
          </a:xfrm>
        </p:grpSpPr>
        <p:sp>
          <p:nvSpPr>
            <p:cNvPr id="34" name="Rounded Rectangle 33"/>
            <p:cNvSpPr/>
            <p:nvPr/>
          </p:nvSpPr>
          <p:spPr>
            <a:xfrm>
              <a:off x="1699783" y="4116933"/>
              <a:ext cx="4119128" cy="1151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US" sz="14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905437" y="4290697"/>
              <a:ext cx="3707820" cy="803564"/>
              <a:chOff x="1371599" y="4430900"/>
              <a:chExt cx="3707820" cy="80356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71599" y="4430900"/>
                <a:ext cx="1698913" cy="803564"/>
                <a:chOff x="2673927" y="2507672"/>
                <a:chExt cx="2396837" cy="80356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380506" y="4430900"/>
                <a:ext cx="1698913" cy="803564"/>
                <a:chOff x="2673927" y="2507672"/>
                <a:chExt cx="2396837" cy="80356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6358055" y="3345421"/>
            <a:ext cx="2156546" cy="1151093"/>
            <a:chOff x="6128905" y="4089983"/>
            <a:chExt cx="2156546" cy="1151093"/>
          </a:xfrm>
        </p:grpSpPr>
        <p:sp>
          <p:nvSpPr>
            <p:cNvPr id="43" name="Rounded Rectangle 42"/>
            <p:cNvSpPr/>
            <p:nvPr/>
          </p:nvSpPr>
          <p:spPr>
            <a:xfrm>
              <a:off x="6128905" y="4089983"/>
              <a:ext cx="2156546" cy="1151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US" sz="14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57722" y="4263747"/>
              <a:ext cx="1698913" cy="803564"/>
              <a:chOff x="2673927" y="2507672"/>
              <a:chExt cx="2396837" cy="80356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673927" y="2757055"/>
                <a:ext cx="2396837" cy="5541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Cloud Management Framework</a:t>
                </a:r>
                <a:endParaRPr lang="en-US" sz="14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73927" y="2507672"/>
                <a:ext cx="2396837" cy="2493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IaaS API</a:t>
                </a:r>
                <a:endParaRPr lang="en-US" sz="1400" dirty="0"/>
              </a:p>
            </p:txBody>
          </p:sp>
        </p:grpSp>
      </p:grpSp>
      <p:cxnSp>
        <p:nvCxnSpPr>
          <p:cNvPr id="47" name="Straight Arrow Connector 46"/>
          <p:cNvCxnSpPr>
            <a:stCxn id="32" idx="2"/>
          </p:cNvCxnSpPr>
          <p:nvPr/>
        </p:nvCxnSpPr>
        <p:spPr>
          <a:xfrm>
            <a:off x="3982101" y="4496514"/>
            <a:ext cx="0" cy="408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436328" y="4496514"/>
            <a:ext cx="0" cy="380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597946" y="1662486"/>
            <a:ext cx="277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1"/>
          </p:cNvCxnSpPr>
          <p:nvPr/>
        </p:nvCxnSpPr>
        <p:spPr>
          <a:xfrm flipH="1">
            <a:off x="1606146" y="3920968"/>
            <a:ext cx="316391" cy="10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606148" y="5198518"/>
            <a:ext cx="269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982831" y="1955886"/>
            <a:ext cx="1" cy="3944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436328" y="2937182"/>
            <a:ext cx="0" cy="40823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875551" y="2350381"/>
            <a:ext cx="6639050" cy="58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IaaS Federated Access Tools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359516" y="1369086"/>
            <a:ext cx="4155085" cy="58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Community Platforms</a:t>
            </a:r>
            <a:endParaRPr lang="en-US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875550" y="1369086"/>
            <a:ext cx="2214563" cy="586800"/>
            <a:chOff x="1740370" y="1872635"/>
            <a:chExt cx="2214563" cy="586800"/>
          </a:xfrm>
        </p:grpSpPr>
        <p:sp>
          <p:nvSpPr>
            <p:cNvPr id="57" name="Rectangle 56"/>
            <p:cNvSpPr/>
            <p:nvPr/>
          </p:nvSpPr>
          <p:spPr>
            <a:xfrm>
              <a:off x="1740370" y="1872635"/>
              <a:ext cx="2214563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993371" y="1950035"/>
              <a:ext cx="1708561" cy="432000"/>
              <a:chOff x="2339532" y="644470"/>
              <a:chExt cx="1708561" cy="43200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532" y="644470"/>
                <a:ext cx="455950" cy="43200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2782105" y="706582"/>
                <a:ext cx="1265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AppDB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VMOps</a:t>
                </a:r>
                <a:endParaRPr lang="en-US" sz="1400" dirty="0"/>
              </a:p>
            </p:txBody>
          </p:sp>
        </p:grpSp>
      </p:grpSp>
      <p:cxnSp>
        <p:nvCxnSpPr>
          <p:cNvPr id="61" name="Straight Arrow Connector 60"/>
          <p:cNvCxnSpPr/>
          <p:nvPr/>
        </p:nvCxnSpPr>
        <p:spPr>
          <a:xfrm flipV="1">
            <a:off x="6437058" y="1955886"/>
            <a:ext cx="1" cy="4219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597946" y="2656940"/>
            <a:ext cx="277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0"/>
          </p:cNvCxnSpPr>
          <p:nvPr/>
        </p:nvCxnSpPr>
        <p:spPr>
          <a:xfrm flipV="1">
            <a:off x="3982101" y="2964671"/>
            <a:ext cx="0" cy="38075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" y="2529735"/>
            <a:ext cx="9110364" cy="2677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9" descr="cloud-icon-png-CloudIcon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0" y="2838882"/>
            <a:ext cx="3124550" cy="16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5" y="3879557"/>
            <a:ext cx="437100" cy="4371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12" idx="2"/>
            <a:endCxn id="4" idx="3"/>
          </p:cNvCxnSpPr>
          <p:nvPr/>
        </p:nvCxnSpPr>
        <p:spPr>
          <a:xfrm flipH="1">
            <a:off x="875075" y="3968855"/>
            <a:ext cx="1001596" cy="12925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Agrupar 25"/>
          <p:cNvGrpSpPr>
            <a:grpSpLocks noChangeAspect="1"/>
          </p:cNvGrpSpPr>
          <p:nvPr/>
        </p:nvGrpSpPr>
        <p:grpSpPr>
          <a:xfrm>
            <a:off x="1876671" y="3541884"/>
            <a:ext cx="878244" cy="828000"/>
            <a:chOff x="1658409" y="2047852"/>
            <a:chExt cx="1019137" cy="960833"/>
          </a:xfrm>
        </p:grpSpPr>
        <p:sp>
          <p:nvSpPr>
            <p:cNvPr id="11" name="Rectángulo 26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o 27"/>
            <p:cNvSpPr/>
            <p:nvPr/>
          </p:nvSpPr>
          <p:spPr bwMode="auto">
            <a:xfrm>
              <a:off x="1658409" y="2047852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smtClean="0"/>
                <a:t>VM</a:t>
              </a:r>
              <a:endParaRPr lang="es-ES" sz="16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9396" y="2744963"/>
            <a:ext cx="1690279" cy="346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IaaS API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3" y="3210886"/>
            <a:ext cx="488174" cy="4881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2" idx="2"/>
            <a:endCxn id="9" idx="3"/>
          </p:cNvCxnSpPr>
          <p:nvPr/>
        </p:nvCxnSpPr>
        <p:spPr>
          <a:xfrm flipH="1" flipV="1">
            <a:off x="1552647" y="3454973"/>
            <a:ext cx="324024" cy="51388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39"/>
          <p:cNvSpPr txBox="1"/>
          <p:nvPr/>
        </p:nvSpPr>
        <p:spPr>
          <a:xfrm>
            <a:off x="6683314" y="4907648"/>
            <a:ext cx="237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EGI  Cloud Providers</a:t>
            </a:r>
            <a:endParaRPr lang="en-GB" sz="1600" dirty="0"/>
          </a:p>
        </p:txBody>
      </p:sp>
      <p:pic>
        <p:nvPicPr>
          <p:cNvPr id="24" name="Imagen 9" descr="cloud-icon-png-CloudIcon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52" y="2995847"/>
            <a:ext cx="1517481" cy="8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480966" y="2944420"/>
            <a:ext cx="900798" cy="185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33" y="131908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ctor recto de flecha 52"/>
          <p:cNvCxnSpPr>
            <a:stCxn id="26" idx="2"/>
            <a:endCxn id="7" idx="0"/>
          </p:cNvCxnSpPr>
          <p:nvPr/>
        </p:nvCxnSpPr>
        <p:spPr>
          <a:xfrm flipH="1">
            <a:off x="1524536" y="2157287"/>
            <a:ext cx="1416897" cy="5876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52"/>
          <p:cNvCxnSpPr>
            <a:stCxn id="26" idx="2"/>
            <a:endCxn id="18" idx="1"/>
          </p:cNvCxnSpPr>
          <p:nvPr/>
        </p:nvCxnSpPr>
        <p:spPr>
          <a:xfrm>
            <a:off x="2941433" y="2157287"/>
            <a:ext cx="3533838" cy="7878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52"/>
          <p:cNvCxnSpPr>
            <a:stCxn id="26" idx="2"/>
            <a:endCxn id="25" idx="0"/>
          </p:cNvCxnSpPr>
          <p:nvPr/>
        </p:nvCxnSpPr>
        <p:spPr>
          <a:xfrm>
            <a:off x="2941433" y="2157287"/>
            <a:ext cx="989932" cy="7871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10" descr="ANd9GcS7zJ2w-ZzGaB2UapJRE_MdKtL4zzmWnrXQWfKiZ6wOQ4B-3VmmotrishAncg"/>
          <p:cNvPicPr>
            <a:picLocks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3" y="5377836"/>
            <a:ext cx="706120" cy="7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uadroTexto 70"/>
          <p:cNvSpPr txBox="1"/>
          <p:nvPr/>
        </p:nvSpPr>
        <p:spPr>
          <a:xfrm>
            <a:off x="4065659" y="6067540"/>
            <a:ext cx="206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Platform/Service User</a:t>
            </a:r>
            <a:endParaRPr lang="en-GB" sz="1600" b="1" dirty="0"/>
          </a:p>
        </p:txBody>
      </p:sp>
      <p:cxnSp>
        <p:nvCxnSpPr>
          <p:cNvPr id="47" name="Conector recto de flecha 52"/>
          <p:cNvCxnSpPr>
            <a:stCxn id="45" idx="0"/>
            <a:endCxn id="12" idx="3"/>
          </p:cNvCxnSpPr>
          <p:nvPr/>
        </p:nvCxnSpPr>
        <p:spPr>
          <a:xfrm flipH="1" flipV="1">
            <a:off x="2230846" y="4286093"/>
            <a:ext cx="2868077" cy="10917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271253" y="1269444"/>
            <a:ext cx="2084389" cy="93748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4379520" y="1378187"/>
            <a:ext cx="1867854" cy="720000"/>
            <a:chOff x="5259982" y="785222"/>
            <a:chExt cx="1867854" cy="7200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982" y="785222"/>
              <a:ext cx="759916" cy="7200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044526" y="975945"/>
              <a:ext cx="1083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EGI </a:t>
              </a:r>
              <a:r>
                <a:rPr lang="en-US" sz="1600" dirty="0" err="1" smtClean="0"/>
                <a:t>AppDB</a:t>
              </a:r>
              <a:endParaRPr lang="en-US" sz="1600" dirty="0"/>
            </a:p>
          </p:txBody>
        </p:sp>
      </p:grpSp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6" y="131908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uadroTexto 70"/>
          <p:cNvSpPr txBox="1"/>
          <p:nvPr/>
        </p:nvSpPr>
        <p:spPr>
          <a:xfrm>
            <a:off x="1062907" y="14458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IaaS Cloud User</a:t>
            </a:r>
          </a:p>
          <a:p>
            <a:pPr algn="ctr"/>
            <a:r>
              <a:rPr lang="en-GB" sz="1600" b="1" dirty="0" smtClean="0"/>
              <a:t>or Gateway</a:t>
            </a:r>
            <a:endParaRPr lang="en-GB" sz="1600" b="1" dirty="0"/>
          </a:p>
        </p:txBody>
      </p:sp>
      <p:sp>
        <p:nvSpPr>
          <p:cNvPr id="62" name="Rectangle 61"/>
          <p:cNvSpPr/>
          <p:nvPr/>
        </p:nvSpPr>
        <p:spPr>
          <a:xfrm>
            <a:off x="2439684" y="2527426"/>
            <a:ext cx="2553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Manage IaaS       resources</a:t>
            </a:r>
            <a:endParaRPr lang="en-GB" sz="1400" i="1" dirty="0"/>
          </a:p>
        </p:txBody>
      </p:sp>
      <p:cxnSp>
        <p:nvCxnSpPr>
          <p:cNvPr id="111" name="Conector recto de flecha 52"/>
          <p:cNvCxnSpPr>
            <a:stCxn id="26" idx="3"/>
            <a:endCxn id="57" idx="1"/>
          </p:cNvCxnSpPr>
          <p:nvPr/>
        </p:nvCxnSpPr>
        <p:spPr>
          <a:xfrm>
            <a:off x="3360533" y="1738187"/>
            <a:ext cx="910720" cy="0"/>
          </a:xfrm>
          <a:prstGeom prst="straightConnector1">
            <a:avLst/>
          </a:prstGeom>
          <a:ln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52"/>
          <p:cNvCxnSpPr>
            <a:stCxn id="60" idx="1"/>
            <a:endCxn id="57" idx="3"/>
          </p:cNvCxnSpPr>
          <p:nvPr/>
        </p:nvCxnSpPr>
        <p:spPr>
          <a:xfrm flipH="1">
            <a:off x="6355642" y="1738187"/>
            <a:ext cx="1157574" cy="0"/>
          </a:xfrm>
          <a:prstGeom prst="straightConnector1">
            <a:avLst/>
          </a:prstGeom>
          <a:ln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CuadroTexto 70"/>
          <p:cNvSpPr txBox="1"/>
          <p:nvPr/>
        </p:nvSpPr>
        <p:spPr>
          <a:xfrm>
            <a:off x="7132803" y="2219815"/>
            <a:ext cx="159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Cloud Developer</a:t>
            </a:r>
            <a:endParaRPr lang="en-GB" sz="1600" b="1" dirty="0"/>
          </a:p>
        </p:txBody>
      </p:sp>
      <p:sp>
        <p:nvSpPr>
          <p:cNvPr id="122" name="CuadroTexto 60"/>
          <p:cNvSpPr txBox="1"/>
          <p:nvPr/>
        </p:nvSpPr>
        <p:spPr>
          <a:xfrm>
            <a:off x="3261004" y="1481972"/>
            <a:ext cx="75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Browse </a:t>
            </a:r>
          </a:p>
          <a:p>
            <a:r>
              <a:rPr lang="en-GB" sz="1400" i="1" dirty="0" smtClean="0"/>
              <a:t>VAs</a:t>
            </a:r>
            <a:endParaRPr lang="en-GB" sz="1400" i="1" dirty="0"/>
          </a:p>
        </p:txBody>
      </p:sp>
      <p:sp>
        <p:nvSpPr>
          <p:cNvPr id="123" name="CuadroTexto 60"/>
          <p:cNvSpPr txBox="1"/>
          <p:nvPr/>
        </p:nvSpPr>
        <p:spPr>
          <a:xfrm>
            <a:off x="6683314" y="1479607"/>
            <a:ext cx="84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 smtClean="0"/>
              <a:t>Registers</a:t>
            </a:r>
          </a:p>
          <a:p>
            <a:pPr algn="r"/>
            <a:r>
              <a:rPr lang="en-GB" sz="1400" i="1" dirty="0" smtClean="0"/>
              <a:t>VAs</a:t>
            </a:r>
            <a:endParaRPr lang="en-GB" sz="1400" i="1" dirty="0"/>
          </a:p>
        </p:txBody>
      </p:sp>
      <p:pic>
        <p:nvPicPr>
          <p:cNvPr id="54" name="Imagen 9" descr="cloud-icon-png-CloudIcon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13" y="2855373"/>
            <a:ext cx="3124550" cy="16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475271" y="2771940"/>
            <a:ext cx="1692000" cy="346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IaaS API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02" y="3879557"/>
            <a:ext cx="486000" cy="48600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23" idx="2"/>
            <a:endCxn id="15" idx="3"/>
          </p:cNvCxnSpPr>
          <p:nvPr/>
        </p:nvCxnSpPr>
        <p:spPr>
          <a:xfrm flipH="1">
            <a:off x="6775702" y="4072182"/>
            <a:ext cx="1063502" cy="503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Agrupar 25"/>
          <p:cNvGrpSpPr>
            <a:grpSpLocks noChangeAspect="1"/>
          </p:cNvGrpSpPr>
          <p:nvPr/>
        </p:nvGrpSpPr>
        <p:grpSpPr>
          <a:xfrm>
            <a:off x="7839204" y="3645211"/>
            <a:ext cx="878244" cy="828000"/>
            <a:chOff x="1658409" y="2047852"/>
            <a:chExt cx="1019137" cy="960833"/>
          </a:xfrm>
        </p:grpSpPr>
        <p:sp>
          <p:nvSpPr>
            <p:cNvPr id="22" name="Rectángulo 26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o 27"/>
            <p:cNvSpPr/>
            <p:nvPr/>
          </p:nvSpPr>
          <p:spPr bwMode="auto">
            <a:xfrm>
              <a:off x="1658409" y="2047852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smtClean="0"/>
                <a:t>VM</a:t>
              </a:r>
              <a:endParaRPr lang="es-ES" sz="1600" dirty="0"/>
            </a:p>
          </p:txBody>
        </p:sp>
      </p:grpSp>
      <p:grpSp>
        <p:nvGrpSpPr>
          <p:cNvPr id="33" name="Agrupar 25"/>
          <p:cNvGrpSpPr>
            <a:grpSpLocks noChangeAspect="1"/>
          </p:cNvGrpSpPr>
          <p:nvPr/>
        </p:nvGrpSpPr>
        <p:grpSpPr>
          <a:xfrm>
            <a:off x="6961887" y="3176054"/>
            <a:ext cx="878244" cy="828000"/>
            <a:chOff x="1658409" y="2047852"/>
            <a:chExt cx="1019137" cy="960833"/>
          </a:xfrm>
        </p:grpSpPr>
        <p:sp>
          <p:nvSpPr>
            <p:cNvPr id="34" name="Rectángulo 26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o 27"/>
            <p:cNvSpPr/>
            <p:nvPr/>
          </p:nvSpPr>
          <p:spPr bwMode="auto">
            <a:xfrm>
              <a:off x="1658409" y="2047852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smtClean="0"/>
                <a:t>VM</a:t>
              </a:r>
              <a:endParaRPr lang="es-ES" sz="1600" dirty="0"/>
            </a:p>
          </p:txBody>
        </p:sp>
      </p:grpSp>
      <p:cxnSp>
        <p:nvCxnSpPr>
          <p:cNvPr id="36" name="Straight Connector 35"/>
          <p:cNvCxnSpPr>
            <a:stCxn id="35" idx="3"/>
            <a:endCxn id="15" idx="3"/>
          </p:cNvCxnSpPr>
          <p:nvPr/>
        </p:nvCxnSpPr>
        <p:spPr>
          <a:xfrm flipH="1">
            <a:off x="6775702" y="3920263"/>
            <a:ext cx="540360" cy="20229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52"/>
          <p:cNvCxnSpPr>
            <a:stCxn id="45" idx="0"/>
            <a:endCxn id="23" idx="3"/>
          </p:cNvCxnSpPr>
          <p:nvPr/>
        </p:nvCxnSpPr>
        <p:spPr>
          <a:xfrm flipV="1">
            <a:off x="5098923" y="4389420"/>
            <a:ext cx="3094456" cy="9884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52"/>
          <p:cNvCxnSpPr>
            <a:stCxn id="57" idx="2"/>
            <a:endCxn id="54" idx="1"/>
          </p:cNvCxnSpPr>
          <p:nvPr/>
        </p:nvCxnSpPr>
        <p:spPr>
          <a:xfrm>
            <a:off x="5313448" y="2206930"/>
            <a:ext cx="672365" cy="147294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2"/>
          <p:cNvCxnSpPr>
            <a:stCxn id="57" idx="2"/>
          </p:cNvCxnSpPr>
          <p:nvPr/>
        </p:nvCxnSpPr>
        <p:spPr>
          <a:xfrm flipH="1">
            <a:off x="4745863" y="2206930"/>
            <a:ext cx="567585" cy="133495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2"/>
          <p:cNvCxnSpPr>
            <a:stCxn id="57" idx="2"/>
          </p:cNvCxnSpPr>
          <p:nvPr/>
        </p:nvCxnSpPr>
        <p:spPr>
          <a:xfrm flipH="1">
            <a:off x="3254340" y="2206930"/>
            <a:ext cx="2059108" cy="191562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736917" y="3464274"/>
            <a:ext cx="2553601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400" i="1" dirty="0" smtClean="0">
                <a:ln w="0"/>
                <a:solidFill>
                  <a:schemeClr val="accent1"/>
                </a:solidFill>
              </a:rPr>
              <a:t>Automatic distribution of VAs</a:t>
            </a:r>
            <a:endParaRPr lang="en-GB" sz="1400" i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: VM Image Marketplace</a:t>
            </a:r>
            <a:endParaRPr lang="en-GB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815655" cy="4784725"/>
          </a:xfrm>
        </p:spPr>
        <p:txBody>
          <a:bodyPr anchor="ctr">
            <a:normAutofit/>
          </a:bodyPr>
          <a:lstStyle/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GB" sz="1800" dirty="0">
                <a:ea typeface="ＭＳ Ｐゴシック" charset="0"/>
              </a:rPr>
              <a:t>Open Library of Virtual Appliances </a:t>
            </a:r>
          </a:p>
          <a:p>
            <a:pPr marL="657225" lvl="2" indent="-257175"/>
            <a:r>
              <a:rPr lang="en-GB" sz="1400" dirty="0">
                <a:ea typeface="ＭＳ Ｐゴシック" charset="0"/>
              </a:rPr>
              <a:t>Use on providers or for personal </a:t>
            </a:r>
            <a:r>
              <a:rPr lang="en-GB" sz="1400" dirty="0" smtClean="0">
                <a:ea typeface="ＭＳ Ｐゴシック" charset="0"/>
              </a:rPr>
              <a:t>download</a:t>
            </a:r>
          </a:p>
          <a:p>
            <a:pPr marL="657225" lvl="2" indent="-257175"/>
            <a:endParaRPr lang="en-GB" sz="1800" dirty="0">
              <a:ea typeface="ＭＳ Ｐゴシック" charset="0"/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GB" sz="1800" dirty="0">
                <a:ea typeface="ＭＳ Ｐゴシック" charset="0"/>
              </a:rPr>
              <a:t>EGI VM images, securely configured and </a:t>
            </a:r>
            <a:r>
              <a:rPr lang="en-GB" sz="1800" dirty="0" smtClean="0">
                <a:ea typeface="ＭＳ Ｐゴシック" charset="0"/>
              </a:rPr>
              <a:t>tested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endParaRPr lang="en-GB" sz="1800" dirty="0">
              <a:ea typeface="ＭＳ Ｐゴシック" charset="0"/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GB" sz="1800" dirty="0">
                <a:ea typeface="ＭＳ Ｐゴシック" charset="0"/>
              </a:rPr>
              <a:t>Community curated sets of images</a:t>
            </a:r>
          </a:p>
          <a:p>
            <a:pPr marL="657225" lvl="2" indent="-257175"/>
            <a:r>
              <a:rPr lang="en-GB" sz="1400" dirty="0">
                <a:ea typeface="ＭＳ Ｐゴシック" charset="0"/>
              </a:rPr>
              <a:t>Automatic distribution to cloud </a:t>
            </a:r>
            <a:r>
              <a:rPr lang="en-GB" sz="1400" dirty="0" smtClean="0">
                <a:ea typeface="ＭＳ Ｐゴシック" charset="0"/>
              </a:rPr>
              <a:t>providers</a:t>
            </a:r>
            <a:endParaRPr lang="en-GB" sz="1800" dirty="0">
              <a:ea typeface="ＭＳ Ｐゴシック" charset="0"/>
            </a:endParaRPr>
          </a:p>
          <a:p>
            <a:endParaRPr lang="en-GB" dirty="0"/>
          </a:p>
        </p:txBody>
      </p:sp>
      <p:pic>
        <p:nvPicPr>
          <p:cNvPr id="21" name="Imagen 8" descr="image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03" y="2382866"/>
            <a:ext cx="4315968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AppDB</a:t>
            </a:r>
            <a:r>
              <a:rPr lang="en-US" dirty="0" smtClean="0"/>
              <a:t>: </a:t>
            </a:r>
            <a:r>
              <a:rPr lang="en-US" dirty="0" err="1" smtClean="0"/>
              <a:t>VMOps</a:t>
            </a:r>
            <a:r>
              <a:rPr lang="en-US" dirty="0" smtClean="0"/>
              <a:t>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2375594"/>
          </a:xfrm>
        </p:spPr>
        <p:txBody>
          <a:bodyPr>
            <a:normAutofit fontScale="85000" lnSpcReduction="10000"/>
          </a:bodyPr>
          <a:lstStyle/>
          <a:p>
            <a:r>
              <a:rPr lang="en-US" kern="0" dirty="0" smtClean="0"/>
              <a:t>Unified GUI for resource management on the Federated Cloud</a:t>
            </a:r>
          </a:p>
          <a:p>
            <a:r>
              <a:rPr lang="en-US" kern="0" dirty="0" smtClean="0"/>
              <a:t>Complete EGI </a:t>
            </a:r>
            <a:r>
              <a:rPr lang="en-US" kern="0" dirty="0" err="1" smtClean="0"/>
              <a:t>CheckIn</a:t>
            </a:r>
            <a:r>
              <a:rPr lang="en-US" kern="0" dirty="0" smtClean="0"/>
              <a:t> integration</a:t>
            </a:r>
          </a:p>
          <a:p>
            <a:r>
              <a:rPr lang="en-US" kern="0" dirty="0" smtClean="0"/>
              <a:t>Personalized</a:t>
            </a:r>
            <a:r>
              <a:rPr lang="en-US" kern="0" dirty="0"/>
              <a:t>, wizard-like, topology </a:t>
            </a:r>
            <a:r>
              <a:rPr lang="en-US" kern="0" dirty="0" smtClean="0"/>
              <a:t>builder:</a:t>
            </a:r>
          </a:p>
          <a:p>
            <a:pPr lvl="1"/>
            <a:r>
              <a:rPr lang="en-US" kern="0" dirty="0" smtClean="0"/>
              <a:t>Manage multiple-VM topologies with associated storage and contextualization</a:t>
            </a:r>
          </a:p>
          <a:p>
            <a:pPr lvl="1"/>
            <a:r>
              <a:rPr lang="en-US" kern="0" dirty="0" smtClean="0"/>
              <a:t>Fine grained control of VMs within topologies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789040"/>
            <a:ext cx="3456384" cy="25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618" y="3789040"/>
            <a:ext cx="3886846" cy="2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83663" y="85408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155CC"/>
                </a:solidFill>
                <a:latin typeface="Arial" charset="0"/>
                <a:hlinkClick r:id="rId5"/>
              </a:rPr>
              <a:t>https://dashboard.appdb.egi.eu/vmops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A5EBF1-5279-354D-A469-6094589D58E0}" vid="{967984A0-1878-2D49-AE42-FD8B5A8F62A3}"/>
    </a:ext>
  </a:extLst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5EBF1-5279-354D-A469-6094589D58E0}" vid="{9ADB732E-4283-2C4E-AC9A-3DC4BA36776D}"/>
    </a:ext>
  </a:extLst>
</a:theme>
</file>

<file path=ppt/theme/theme3.xml><?xml version="1.0" encoding="utf-8"?>
<a:theme xmlns:a="http://schemas.openxmlformats.org/drawingml/2006/main" name="1_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5EBF1-5279-354D-A469-6094589D58E0}" vid="{9ADB732E-4283-2C4E-AC9A-3DC4BA36776D}"/>
    </a:ext>
  </a:extLst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A5EBF1-5279-354D-A469-6094589D58E0}" vid="{01683D55-E42A-9C4A-A737-81C1AB8E29AE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EGI-3.2</Template>
  <TotalTime>1540</TotalTime>
  <Words>922</Words>
  <Application>Microsoft Macintosh PowerPoint</Application>
  <PresentationFormat>On-screen Show (4:3)</PresentationFormat>
  <Paragraphs>208</Paragraphs>
  <Slides>16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MS PGothic</vt:lpstr>
      <vt:lpstr>ＭＳ Ｐゴシック</vt:lpstr>
      <vt:lpstr>Open Sans</vt:lpstr>
      <vt:lpstr>Segoe UI</vt:lpstr>
      <vt:lpstr>Verdana</vt:lpstr>
      <vt:lpstr>Wingdings</vt:lpstr>
      <vt:lpstr>EGI powerpoint presentation v3.2</vt:lpstr>
      <vt:lpstr>EGI Powerpoint Presentation (body)</vt:lpstr>
      <vt:lpstr>1_EGI Powerpoint Presentation (body)</vt:lpstr>
      <vt:lpstr>EGI Powerpoint Presentation (closing)</vt:lpstr>
      <vt:lpstr>EGI Federated Cloud</vt:lpstr>
      <vt:lpstr>EGI: Advanced Computing for Research</vt:lpstr>
      <vt:lpstr>EGI Service Catalogue</vt:lpstr>
      <vt:lpstr>EGI Federated Cloud</vt:lpstr>
      <vt:lpstr>EGI Federated Cloud Infrastructure</vt:lpstr>
      <vt:lpstr>Architecture: IaaS Federation</vt:lpstr>
      <vt:lpstr>PowerPoint Presentation</vt:lpstr>
      <vt:lpstr>AppDB: VM Image Marketplace</vt:lpstr>
      <vt:lpstr>AppDB: VMOps Dashboard</vt:lpstr>
      <vt:lpstr>Platforms on top of fedcloud</vt:lpstr>
      <vt:lpstr>User Support</vt:lpstr>
      <vt:lpstr>Support flow</vt:lpstr>
      <vt:lpstr>Getting access credentials</vt:lpstr>
      <vt:lpstr>Documentation</vt:lpstr>
      <vt:lpstr>Resource allocation to Virtual Organisations (VOs)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Federated Cloud</dc:title>
  <dc:creator>Enol Fernández</dc:creator>
  <cp:lastModifiedBy>Enol Fernández</cp:lastModifiedBy>
  <cp:revision>43</cp:revision>
  <dcterms:created xsi:type="dcterms:W3CDTF">2017-05-05T21:41:26Z</dcterms:created>
  <dcterms:modified xsi:type="dcterms:W3CDTF">2017-05-25T12:37:17Z</dcterms:modified>
</cp:coreProperties>
</file>