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5" r:id="rId3"/>
    <p:sldId id="376" r:id="rId4"/>
    <p:sldId id="378" r:id="rId5"/>
    <p:sldId id="377" r:id="rId6"/>
    <p:sldId id="358" r:id="rId7"/>
    <p:sldId id="384" r:id="rId8"/>
    <p:sldId id="385" r:id="rId9"/>
    <p:sldId id="387" r:id="rId10"/>
    <p:sldId id="390" r:id="rId11"/>
    <p:sldId id="395" r:id="rId12"/>
    <p:sldId id="396" r:id="rId13"/>
  </p:sldIdLst>
  <p:sldSz cx="9144000" cy="5143500" type="screen16x9"/>
  <p:notesSz cx="9928225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3300"/>
    <a:srgbClr val="00338D"/>
    <a:srgbClr val="CC3300"/>
    <a:srgbClr val="FFCC66"/>
    <a:srgbClr val="FFFFCC"/>
    <a:srgbClr val="00549F"/>
    <a:srgbClr val="0C0E0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53" autoAdjust="0"/>
  </p:normalViewPr>
  <p:slideViewPr>
    <p:cSldViewPr snapToGrid="0">
      <p:cViewPr varScale="1">
        <p:scale>
          <a:sx n="106" d="100"/>
          <a:sy n="106" d="100"/>
        </p:scale>
        <p:origin x="-107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charset="0"/>
              </a:defRPr>
            </a:lvl1pPr>
          </a:lstStyle>
          <a:p>
            <a:pPr>
              <a:defRPr/>
            </a:pPr>
            <a:fld id="{08119B90-FC85-ED47-9F1D-A172E8CF285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983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24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48325" y="0"/>
            <a:ext cx="42624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B1AED4B6-1C2C-0D4C-80D3-DE8743F681E0}" type="datetimeFigureOut">
              <a:rPr lang="en-US"/>
              <a:pPr>
                <a:defRPr/>
              </a:pPr>
              <a:t>25/05/17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9075" y="506413"/>
            <a:ext cx="4498975" cy="253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238500"/>
            <a:ext cx="7351713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4262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48325" y="6477000"/>
            <a:ext cx="4262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C1C08F31-E60A-CD41-B8D4-819A9B929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26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 case of dissemination and/or processing peaks, the platforms can (automatically or manually) request additional resources to the Cloud services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Interoute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VDC). VDC Cloud resources can be released after completion of the extra processing.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 Cloud API proxy service is installed for EO PDNS VPNs/VRFs, composed of 2 virtual servers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Interoute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VDC in Amsterdam and Frankfurt (for redundancy)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CloudMonkey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software installed.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CloudMonkey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is a command line interface (CLI) tool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CloudStack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written in Python.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CloudMonkey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can be use both as an interactive shell and as a command line tool which simplifies CS configuration and management.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proxy cloud API will allow to activate the Infrastructure as a Service “pay per use” cost model, capable of allocating bulks of VMs (up to 200 VMs) within 5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mins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Cloud service accessed via Cloud API follows a self-service model. Therefore, in an end-to-end perspective, two independent services are combined: a self-service VDC for VMs activated via Cloud API and a standard management network connectivity and security service independently activated via change process.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Templates for VM to be instantiated are provided by ESA.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Mechanisms for automatic activation/decommissioning of resources via API for both DMZ and I-PSN, import/export of VM templates are made possible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CloudMonkey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API.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VDC API is a standard 'REST-like' API which can be programmed using any modern programming language (JAVA, JavaScript, Ruby, PHP,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etc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etc.).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3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jpeg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eg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e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eg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jpeg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jpeg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jpeg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jpeg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jpeg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16950723446_e7d8e1bfb9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7" t="2885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8"/>
          <p:cNvSpPr txBox="1">
            <a:spLocks noChangeArrowheads="1"/>
          </p:cNvSpPr>
          <p:nvPr userDrawn="1"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rgbClr val="D9D9D9"/>
                </a:solidFill>
              </a:rPr>
              <a:t>ESA UNCLASSIFIED - For Official Use</a:t>
            </a:r>
            <a:endParaRPr lang="en-GB" sz="800" smtClean="0">
              <a:solidFill>
                <a:srgbClr val="D9D9D9"/>
              </a:solidFill>
            </a:endParaRPr>
          </a:p>
        </p:txBody>
      </p:sp>
      <p:pic>
        <p:nvPicPr>
          <p:cNvPr id="8" name="Picture 8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2"/>
          <p:cNvGrpSpPr>
            <a:grpSpLocks/>
          </p:cNvGrpSpPr>
          <p:nvPr userDrawn="1"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3" descr="a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a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h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cz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dk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es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i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fr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gr.pn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hu.pn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e.pn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it.png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lu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l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no.png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l.png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pt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ro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se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uk.png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6" descr="si.png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942269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cover slide 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 b="16689"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/>
          <p:cNvGrpSpPr>
            <a:grpSpLocks/>
          </p:cNvGrpSpPr>
          <p:nvPr userDrawn="1"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" name="Picture 62" descr="a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78497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11_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" b="1803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/>
          <p:cNvGrpSpPr>
            <a:grpSpLocks/>
          </p:cNvGrpSpPr>
          <p:nvPr userDrawn="1"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" name="Picture 62" descr="a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5622501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123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10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9001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22601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63199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28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3700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90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Maxwell_Test_Chamber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" b="1649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/>
          <p:cNvGrpSpPr>
            <a:grpSpLocks/>
          </p:cNvGrpSpPr>
          <p:nvPr userDrawn="1"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" name="Picture 62" descr="a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30213285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8275" y="4897438"/>
            <a:ext cx="11969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2"/>
          <p:cNvGrpSpPr>
            <a:grpSpLocks/>
          </p:cNvGrpSpPr>
          <p:nvPr userDrawn="1"/>
        </p:nvGrpSpPr>
        <p:grpSpPr bwMode="auto">
          <a:xfrm>
            <a:off x="173038" y="4906963"/>
            <a:ext cx="6826250" cy="111125"/>
            <a:chOff x="172269" y="6621494"/>
            <a:chExt cx="6826666" cy="111519"/>
          </a:xfrm>
        </p:grpSpPr>
        <p:pic>
          <p:nvPicPr>
            <p:cNvPr id="6" name="Picture 63" descr="at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4" descr="be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5" descr="ca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6" descr="ch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7" descr="cz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8" descr="d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dk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e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es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fi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fr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gr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hu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ie.pn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it.pn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lu.pn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nl.png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no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pl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pt.png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ro.png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se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uk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si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59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6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Winter_Mo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24763" b="94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/>
          <p:cNvGrpSpPr>
            <a:grpSpLocks/>
          </p:cNvGrpSpPr>
          <p:nvPr userDrawn="1"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" name="Picture 62" descr="a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807223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5250" y="0"/>
            <a:ext cx="9377363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31" descr="Comet_activity_21_June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0"/>
            <a:ext cx="6853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PPT_Header0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2"/>
          <p:cNvGrpSpPr>
            <a:grpSpLocks/>
          </p:cNvGrpSpPr>
          <p:nvPr userDrawn="1"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3" descr="a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a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h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cz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dk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es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i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fr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gr.pn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hu.pn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e.pn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it.png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lu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l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no.png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l.png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pt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ro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se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uk.png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6" descr="si.png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6840242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Imja_glacier_Himalayas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 b="10789"/>
          <a:stretch>
            <a:fillRect/>
          </a:stretch>
        </p:blipFill>
        <p:spPr bwMode="auto">
          <a:xfrm>
            <a:off x="0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/>
          <p:cNvGrpSpPr>
            <a:grpSpLocks/>
          </p:cNvGrpSpPr>
          <p:nvPr userDrawn="1"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" name="Picture 62" descr="a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8660371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Alphasat_artist_s_impression_97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6" b="935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/>
          <p:cNvGrpSpPr>
            <a:grpSpLocks/>
          </p:cNvGrpSpPr>
          <p:nvPr userDrawn="1"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" name="Picture 62" descr="a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1949704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navig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b="1067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/>
          <p:cNvGrpSpPr>
            <a:grpSpLocks/>
          </p:cNvGrpSpPr>
          <p:nvPr userDrawn="1"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" name="Picture 62" descr="a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0301031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Alexander_Gerst_spacewalk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 b="16537"/>
          <a:stretch>
            <a:fillRect/>
          </a:stretch>
        </p:blipFill>
        <p:spPr bwMode="auto">
          <a:xfrm>
            <a:off x="-1588" y="0"/>
            <a:ext cx="913765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/>
          <p:cNvGrpSpPr>
            <a:grpSpLocks/>
          </p:cNvGrpSpPr>
          <p:nvPr userDrawn="1"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" name="Picture 62" descr="a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36659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Liftoff_of_Vega_VV06_carrying_LISA_Pathfinder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b="11324"/>
          <a:stretch>
            <a:fillRect/>
          </a:stretch>
        </p:blipFill>
        <p:spPr bwMode="auto">
          <a:xfrm>
            <a:off x="0" y="0"/>
            <a:ext cx="91455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1"/>
          <p:cNvGrpSpPr>
            <a:grpSpLocks/>
          </p:cNvGrpSpPr>
          <p:nvPr userDrawn="1"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" name="Picture 62" descr="at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" descr="be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ca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h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z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d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k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e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s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fi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r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gr.png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hu.png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ie.png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t.png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lu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nl.png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o.png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pl.png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t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ro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se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uk.png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si.png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779867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5.png"/><Relationship Id="rId47" Type="http://schemas.openxmlformats.org/officeDocument/2006/relationships/image" Target="../media/image26.png"/><Relationship Id="rId48" Type="http://schemas.openxmlformats.org/officeDocument/2006/relationships/image" Target="../media/image27.png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23" Type="http://schemas.openxmlformats.org/officeDocument/2006/relationships/image" Target="../media/image2.png"/><Relationship Id="rId24" Type="http://schemas.openxmlformats.org/officeDocument/2006/relationships/image" Target="../media/image3.png"/><Relationship Id="rId25" Type="http://schemas.openxmlformats.org/officeDocument/2006/relationships/image" Target="../media/image4.png"/><Relationship Id="rId26" Type="http://schemas.openxmlformats.org/officeDocument/2006/relationships/image" Target="../media/image5.png"/><Relationship Id="rId27" Type="http://schemas.openxmlformats.org/officeDocument/2006/relationships/image" Target="../media/image6.png"/><Relationship Id="rId28" Type="http://schemas.openxmlformats.org/officeDocument/2006/relationships/image" Target="../media/image7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9.png"/><Relationship Id="rId31" Type="http://schemas.openxmlformats.org/officeDocument/2006/relationships/image" Target="../media/image10.png"/><Relationship Id="rId32" Type="http://schemas.openxmlformats.org/officeDocument/2006/relationships/image" Target="../media/image11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2.png"/><Relationship Id="rId34" Type="http://schemas.openxmlformats.org/officeDocument/2006/relationships/image" Target="../media/image13.png"/><Relationship Id="rId35" Type="http://schemas.openxmlformats.org/officeDocument/2006/relationships/image" Target="../media/image14.png"/><Relationship Id="rId36" Type="http://schemas.openxmlformats.org/officeDocument/2006/relationships/image" Target="../media/image1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image" Target="../media/image16.png"/><Relationship Id="rId38" Type="http://schemas.openxmlformats.org/officeDocument/2006/relationships/image" Target="../media/image17.png"/><Relationship Id="rId39" Type="http://schemas.openxmlformats.org/officeDocument/2006/relationships/image" Target="../media/image18.png"/><Relationship Id="rId40" Type="http://schemas.openxmlformats.org/officeDocument/2006/relationships/image" Target="../media/image19.png"/><Relationship Id="rId41" Type="http://schemas.openxmlformats.org/officeDocument/2006/relationships/image" Target="../media/image20.png"/><Relationship Id="rId42" Type="http://schemas.openxmlformats.org/officeDocument/2006/relationships/image" Target="../media/image21.png"/><Relationship Id="rId43" Type="http://schemas.openxmlformats.org/officeDocument/2006/relationships/image" Target="../media/image22.png"/><Relationship Id="rId44" Type="http://schemas.openxmlformats.org/officeDocument/2006/relationships/image" Target="../media/image23.png"/><Relationship Id="rId45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PPT_Footer.jp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 descr="PPT_Header02" hidden="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7286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149225"/>
            <a:ext cx="7175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30" name="Picture 8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122"/>
          <a:stretch>
            <a:fillRect/>
          </a:stretch>
        </p:blipFill>
        <p:spPr bwMode="auto">
          <a:xfrm>
            <a:off x="7788275" y="155575"/>
            <a:ext cx="1209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34"/>
          <p:cNvSpPr txBox="1">
            <a:spLocks noChangeAspect="1" noChangeArrowheads="1"/>
          </p:cNvSpPr>
          <p:nvPr userDrawn="1"/>
        </p:nvSpPr>
        <p:spPr bwMode="auto">
          <a:xfrm>
            <a:off x="4479925" y="4579938"/>
            <a:ext cx="45212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sz="800" noProof="1" smtClean="0">
                <a:solidFill>
                  <a:schemeClr val="bg2"/>
                </a:solidFill>
              </a:rPr>
              <a:t>Slide  </a:t>
            </a:r>
            <a:fld id="{55B331AC-70F5-1041-816C-5C78CAEEEFFA}" type="slidenum">
              <a:rPr sz="800" noProof="1" smtClean="0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sz="800" noProof="1" smtClean="0">
              <a:solidFill>
                <a:schemeClr val="bg2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 userDrawn="1"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3" name="Picture 32" descr="at.png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33" descr="be.png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34" descr="ca.png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5" descr="ch.png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36" descr="cz.png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37" descr="de.png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dk.png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ee.png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es.png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fi.png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2" descr="fr.png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3" descr="gr.png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44" descr="hu.png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45" descr="ie.png"/>
            <p:cNvPicPr>
              <a:picLocks noChangeAspect="1"/>
            </p:cNvPicPr>
            <p:nvPr userDrawn="1"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46" descr="it.png"/>
            <p:cNvPicPr>
              <a:picLocks noChangeAspect="1"/>
            </p:cNvPicPr>
            <p:nvPr userDrawn="1"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47" descr="lu.png"/>
            <p:cNvPicPr>
              <a:picLocks noChangeAspect="1"/>
            </p:cNvPicPr>
            <p:nvPr userDrawn="1"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48" descr="nl.png"/>
            <p:cNvPicPr>
              <a:picLocks noChangeAspect="1"/>
            </p:cNvPicPr>
            <p:nvPr userDrawn="1"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49" descr="no.png"/>
            <p:cNvPicPr>
              <a:picLocks noChangeAspect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0" descr="pl.png"/>
            <p:cNvPicPr>
              <a:picLocks noChangeAspect="1"/>
            </p:cNvPicPr>
            <p:nvPr userDrawn="1"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1" descr="pt.png"/>
            <p:cNvPicPr>
              <a:picLocks noChangeAspect="1"/>
            </p:cNvPicPr>
            <p:nvPr userDrawn="1"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2" descr="ro.png"/>
            <p:cNvPicPr>
              <a:picLocks noChangeAspect="1"/>
            </p:cNvPicPr>
            <p:nvPr userDrawn="1"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3" descr="se.png"/>
            <p:cNvPicPr>
              <a:picLocks noChangeAspect="1"/>
            </p:cNvPicPr>
            <p:nvPr userDrawn="1"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54" descr="uk.png"/>
            <p:cNvPicPr>
              <a:picLocks noChangeAspect="1"/>
            </p:cNvPicPr>
            <p:nvPr userDrawn="1"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55" descr="si.png"/>
            <p:cNvPicPr>
              <a:picLocks noChangeAspect="1"/>
            </p:cNvPicPr>
            <p:nvPr userDrawn="1"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  <p:sldLayoutId id="2147485049" r:id="rId12"/>
    <p:sldLayoutId id="2147485050" r:id="rId13"/>
    <p:sldLayoutId id="2147485051" r:id="rId14"/>
    <p:sldLayoutId id="2147485052" r:id="rId15"/>
    <p:sldLayoutId id="2147485053" r:id="rId16"/>
    <p:sldLayoutId id="2147485054" r:id="rId17"/>
    <p:sldLayoutId id="2147485055" r:id="rId18"/>
    <p:sldLayoutId id="2147485056" r:id="rId19"/>
    <p:sldLayoutId id="2147485068" r:id="rId2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/>
          <a:ea typeface="MS PGothic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 pitchFamily="34" charset="0"/>
          <a:ea typeface="MS PGothic" pitchFamily="34" charset="-128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 pitchFamily="34" charset="0"/>
          <a:ea typeface="MS PGothic" pitchFamily="34" charset="-128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 pitchFamily="34" charset="0"/>
          <a:ea typeface="MS PGothic" pitchFamily="34" charset="-128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 pitchFamily="34" charset="0"/>
          <a:ea typeface="MS PGothic" pitchFamily="34" charset="-128"/>
          <a:cs typeface="Verdan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600">
          <a:solidFill>
            <a:schemeClr val="bg2"/>
          </a:solidFill>
          <a:latin typeface="Verdana"/>
          <a:ea typeface="MS PGothic" pitchFamily="34" charset="-128"/>
          <a:cs typeface="Verdana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bg2"/>
          </a:solidFill>
          <a:latin typeface="Verdana"/>
          <a:ea typeface="MS PGothic" pitchFamily="34" charset="-128"/>
          <a:cs typeface="Verdana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bg2"/>
          </a:solidFill>
          <a:latin typeface="Verdana"/>
          <a:ea typeface="MS PGothic" pitchFamily="34" charset="-128"/>
          <a:cs typeface="Verdana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bg2"/>
          </a:solidFill>
          <a:latin typeface="Verdana"/>
          <a:ea typeface="MS PGothic" pitchFamily="34" charset="-128"/>
          <a:cs typeface="Verdana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600">
          <a:solidFill>
            <a:schemeClr val="bg2"/>
          </a:solidFill>
          <a:latin typeface="Verdana"/>
          <a:ea typeface="MS PGothic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jpeg"/><Relationship Id="rId8" Type="http://schemas.openxmlformats.org/officeDocument/2006/relationships/image" Target="../media/image78.jpe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image" Target="../media/image52.emf"/><Relationship Id="rId13" Type="http://schemas.openxmlformats.org/officeDocument/2006/relationships/image" Target="../media/image53.emf"/><Relationship Id="rId14" Type="http://schemas.openxmlformats.org/officeDocument/2006/relationships/image" Target="../media/image54.emf"/><Relationship Id="rId15" Type="http://schemas.openxmlformats.org/officeDocument/2006/relationships/image" Target="../media/image55.png"/><Relationship Id="rId16" Type="http://schemas.openxmlformats.org/officeDocument/2006/relationships/image" Target="../media/image56.emf"/><Relationship Id="rId17" Type="http://schemas.openxmlformats.org/officeDocument/2006/relationships/image" Target="../media/image57.png"/><Relationship Id="rId18" Type="http://schemas.openxmlformats.org/officeDocument/2006/relationships/image" Target="../media/image58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emf"/><Relationship Id="rId3" Type="http://schemas.openxmlformats.org/officeDocument/2006/relationships/image" Target="../media/image43.png"/><Relationship Id="rId4" Type="http://schemas.openxmlformats.org/officeDocument/2006/relationships/image" Target="../media/image44.emf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emf"/><Relationship Id="rId13" Type="http://schemas.openxmlformats.org/officeDocument/2006/relationships/image" Target="../media/image51.emf"/><Relationship Id="rId14" Type="http://schemas.openxmlformats.org/officeDocument/2006/relationships/image" Target="../media/image49.emf"/><Relationship Id="rId15" Type="http://schemas.openxmlformats.org/officeDocument/2006/relationships/image" Target="../media/image50.emf"/><Relationship Id="rId16" Type="http://schemas.openxmlformats.org/officeDocument/2006/relationships/image" Target="../media/image52.emf"/><Relationship Id="rId17" Type="http://schemas.openxmlformats.org/officeDocument/2006/relationships/image" Target="../media/image57.png"/><Relationship Id="rId18" Type="http://schemas.openxmlformats.org/officeDocument/2006/relationships/image" Target="../media/image58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emf"/><Relationship Id="rId3" Type="http://schemas.openxmlformats.org/officeDocument/2006/relationships/image" Target="../media/image43.png"/><Relationship Id="rId4" Type="http://schemas.openxmlformats.org/officeDocument/2006/relationships/image" Target="../media/image44.emf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53.emf"/><Relationship Id="rId10" Type="http://schemas.openxmlformats.org/officeDocument/2006/relationships/image" Target="../media/image54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image" Target="../media/image52.emf"/><Relationship Id="rId13" Type="http://schemas.openxmlformats.org/officeDocument/2006/relationships/image" Target="../media/image53.emf"/><Relationship Id="rId14" Type="http://schemas.openxmlformats.org/officeDocument/2006/relationships/image" Target="../media/image54.emf"/><Relationship Id="rId15" Type="http://schemas.openxmlformats.org/officeDocument/2006/relationships/image" Target="../media/image55.png"/><Relationship Id="rId16" Type="http://schemas.openxmlformats.org/officeDocument/2006/relationships/image" Target="../media/image56.emf"/><Relationship Id="rId17" Type="http://schemas.openxmlformats.org/officeDocument/2006/relationships/image" Target="../media/image57.png"/><Relationship Id="rId18" Type="http://schemas.openxmlformats.org/officeDocument/2006/relationships/image" Target="../media/image58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emf"/><Relationship Id="rId3" Type="http://schemas.openxmlformats.org/officeDocument/2006/relationships/image" Target="../media/image43.png"/><Relationship Id="rId4" Type="http://schemas.openxmlformats.org/officeDocument/2006/relationships/image" Target="../media/image44.emf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emf"/><Relationship Id="rId20" Type="http://schemas.openxmlformats.org/officeDocument/2006/relationships/image" Target="../media/image60.png"/><Relationship Id="rId10" Type="http://schemas.openxmlformats.org/officeDocument/2006/relationships/image" Target="../media/image54.emf"/><Relationship Id="rId11" Type="http://schemas.openxmlformats.org/officeDocument/2006/relationships/image" Target="../media/image57.png"/><Relationship Id="rId12" Type="http://schemas.openxmlformats.org/officeDocument/2006/relationships/image" Target="../media/image58.emf"/><Relationship Id="rId13" Type="http://schemas.openxmlformats.org/officeDocument/2006/relationships/image" Target="../media/image56.emf"/><Relationship Id="rId14" Type="http://schemas.openxmlformats.org/officeDocument/2006/relationships/image" Target="../media/image42.emf"/><Relationship Id="rId15" Type="http://schemas.openxmlformats.org/officeDocument/2006/relationships/image" Target="../media/image44.emf"/><Relationship Id="rId16" Type="http://schemas.openxmlformats.org/officeDocument/2006/relationships/image" Target="../media/image46.png"/><Relationship Id="rId17" Type="http://schemas.openxmlformats.org/officeDocument/2006/relationships/image" Target="../media/image47.emf"/><Relationship Id="rId18" Type="http://schemas.openxmlformats.org/officeDocument/2006/relationships/image" Target="../media/image55.png"/><Relationship Id="rId19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Relationship Id="rId3" Type="http://schemas.openxmlformats.org/officeDocument/2006/relationships/image" Target="../media/image45.png"/><Relationship Id="rId4" Type="http://schemas.openxmlformats.org/officeDocument/2006/relationships/image" Target="../media/image48.emf"/><Relationship Id="rId5" Type="http://schemas.openxmlformats.org/officeDocument/2006/relationships/image" Target="../media/image51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Relationship Id="rId3" Type="http://schemas.openxmlformats.org/officeDocument/2006/relationships/image" Target="../media/image6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9"/>
          <p:cNvSpPr txBox="1">
            <a:spLocks noChangeArrowheads="1"/>
          </p:cNvSpPr>
          <p:nvPr/>
        </p:nvSpPr>
        <p:spPr bwMode="auto">
          <a:xfrm>
            <a:off x="790575" y="1319399"/>
            <a:ext cx="7700963" cy="8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The Copernicus Collaborative Ground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Segment and the ESA Earth Observation Ground Segment</a:t>
            </a:r>
            <a:endParaRPr lang="en-GB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80974" y="4043363"/>
            <a:ext cx="2741161" cy="64633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dirty="0" smtClean="0">
                <a:solidFill>
                  <a:schemeClr val="bg1"/>
                </a:solidFill>
                <a:cs typeface="Verdana" charset="0"/>
              </a:rPr>
              <a:t>G. </a:t>
            </a:r>
            <a:r>
              <a:rPr lang="en-GB" sz="1800" dirty="0" err="1" smtClean="0">
                <a:solidFill>
                  <a:schemeClr val="bg1"/>
                </a:solidFill>
                <a:cs typeface="Verdana" charset="0"/>
              </a:rPr>
              <a:t>Buscemi</a:t>
            </a:r>
            <a:r>
              <a:rPr lang="en-GB" sz="1800" dirty="0" smtClean="0">
                <a:solidFill>
                  <a:schemeClr val="bg1"/>
                </a:solidFill>
                <a:cs typeface="Verdana" charset="0"/>
              </a:rPr>
              <a:t> - </a:t>
            </a:r>
            <a:r>
              <a:rPr lang="en-GB" sz="1800" i="1" dirty="0" smtClean="0">
                <a:solidFill>
                  <a:schemeClr val="bg1"/>
                </a:solidFill>
                <a:cs typeface="Verdana" charset="0"/>
              </a:rPr>
              <a:t>ESA</a:t>
            </a:r>
          </a:p>
          <a:p>
            <a:r>
              <a:rPr lang="en-GB" sz="1800" dirty="0">
                <a:solidFill>
                  <a:schemeClr val="bg1"/>
                </a:solidFill>
              </a:rPr>
              <a:t>B. </a:t>
            </a:r>
            <a:r>
              <a:rPr lang="en-GB" sz="1800" dirty="0" smtClean="0">
                <a:solidFill>
                  <a:schemeClr val="bg1"/>
                </a:solidFill>
              </a:rPr>
              <a:t>Angelucci</a:t>
            </a:r>
            <a:r>
              <a:rPr lang="en-GB" sz="1800" i="1" dirty="0">
                <a:solidFill>
                  <a:schemeClr val="bg1"/>
                </a:solidFill>
                <a:cs typeface="Verdana" charset="0"/>
              </a:rPr>
              <a:t> </a:t>
            </a:r>
            <a:r>
              <a:rPr lang="en-GB" sz="1800" i="1" dirty="0" smtClean="0">
                <a:solidFill>
                  <a:schemeClr val="bg1"/>
                </a:solidFill>
                <a:cs typeface="Verdana" charset="0"/>
              </a:rPr>
              <a:t>- RHEA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4340" name="Text Box 25"/>
          <p:cNvSpPr txBox="1">
            <a:spLocks noChangeArrowheads="1"/>
          </p:cNvSpPr>
          <p:nvPr/>
        </p:nvSpPr>
        <p:spPr bwMode="auto">
          <a:xfrm>
            <a:off x="6830644" y="4245421"/>
            <a:ext cx="2313355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Verdana" charset="0"/>
              </a:defRPr>
            </a:lvl1pPr>
            <a:lvl2pPr marL="742950" indent="-285750"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Verdana" charset="0"/>
              </a:defRPr>
            </a:lvl2pPr>
            <a:lvl3pPr marL="1143000" indent="-228600"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Verdana" charset="0"/>
              </a:defRPr>
            </a:lvl3pPr>
            <a:lvl4pPr marL="1600200" indent="-228600"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Verdana" charset="0"/>
              </a:defRPr>
            </a:lvl4pPr>
            <a:lvl5pPr marL="2057400" indent="-228600"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Verdana" charset="0"/>
              </a:defRPr>
            </a:lvl5pPr>
            <a:lvl6pPr marL="2514600" indent="-228600" eaLnBrk="0" hangingPunct="0">
              <a:buFont typeface="+mj-lt" charset="0"/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Verdana" charset="0"/>
              </a:defRPr>
            </a:lvl6pPr>
            <a:lvl7pPr marL="2971800" indent="-228600" eaLnBrk="0" hangingPunct="0">
              <a:buFont typeface="+mj-lt" charset="0"/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Verdana" charset="0"/>
              </a:defRPr>
            </a:lvl7pPr>
            <a:lvl8pPr marL="3429000" indent="-228600" eaLnBrk="0" hangingPunct="0">
              <a:buFont typeface="+mj-lt" charset="0"/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Verdana" charset="0"/>
              </a:defRPr>
            </a:lvl8pPr>
            <a:lvl9pPr marL="3886200" indent="-228600" eaLnBrk="0" hangingPunct="0">
              <a:buFont typeface="+mj-lt" charset="0"/>
              <a:defRPr sz="1600">
                <a:solidFill>
                  <a:schemeClr val="bg2"/>
                </a:solidFill>
                <a:latin typeface="Verdana" charset="0"/>
                <a:ea typeface="MS PGothic" charset="0"/>
                <a:cs typeface="Verdana" charset="0"/>
              </a:defRPr>
            </a:lvl9pPr>
          </a:lstStyle>
          <a:p>
            <a:pPr algn="ctr" eaLnBrk="0" hangingPunct="0">
              <a:defRPr/>
            </a:pPr>
            <a:r>
              <a:rPr lang="en-GB" sz="1800" i="1" dirty="0" smtClean="0">
                <a:solidFill>
                  <a:schemeClr val="bg1"/>
                </a:solidFill>
              </a:rPr>
              <a:t>25 May 2017</a:t>
            </a:r>
            <a:endParaRPr lang="en-GB" sz="1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earth-observ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47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1"/>
          <p:cNvSpPr txBox="1">
            <a:spLocks/>
          </p:cNvSpPr>
          <p:nvPr/>
        </p:nvSpPr>
        <p:spPr bwMode="auto">
          <a:xfrm>
            <a:off x="603250" y="193675"/>
            <a:ext cx="79105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0070C0"/>
                </a:solidFill>
                <a:cs typeface="Verdana" charset="0"/>
              </a:rPr>
              <a:t>ESA-EO Collaborative Hub</a:t>
            </a:r>
            <a:endParaRPr lang="en-US" sz="1600">
              <a:solidFill>
                <a:srgbClr val="0070C0"/>
              </a:solidFill>
              <a:cs typeface="Verdana" charset="0"/>
            </a:endParaRPr>
          </a:p>
        </p:txBody>
      </p:sp>
      <p:sp>
        <p:nvSpPr>
          <p:cNvPr id="36867" name="Content Placeholder 3"/>
          <p:cNvSpPr>
            <a:spLocks noGrp="1"/>
          </p:cNvSpPr>
          <p:nvPr>
            <p:ph sz="half" idx="4294967295"/>
          </p:nvPr>
        </p:nvSpPr>
        <p:spPr>
          <a:xfrm>
            <a:off x="346075" y="630238"/>
            <a:ext cx="3981643" cy="3937000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latin typeface="Verdana" charset="0"/>
                <a:ea typeface="MS PGothic" charset="0"/>
              </a:rPr>
              <a:t>U</a:t>
            </a:r>
            <a:r>
              <a:rPr lang="en-US" sz="1400" dirty="0" smtClean="0">
                <a:latin typeface="Verdana" charset="0"/>
                <a:ea typeface="MS PGothic" charset="0"/>
              </a:rPr>
              <a:t>se </a:t>
            </a:r>
            <a:r>
              <a:rPr lang="en-US" sz="1400" dirty="0">
                <a:latin typeface="Verdana" charset="0"/>
                <a:ea typeface="MS PGothic" charset="0"/>
              </a:rPr>
              <a:t>of </a:t>
            </a:r>
            <a:r>
              <a:rPr lang="en-US" sz="1400" b="1" dirty="0">
                <a:latin typeface="Verdana" charset="0"/>
                <a:ea typeface="MS PGothic" charset="0"/>
              </a:rPr>
              <a:t>Collaborative Hub</a:t>
            </a:r>
            <a:r>
              <a:rPr lang="en-US" sz="1400" dirty="0">
                <a:latin typeface="Verdana" charset="0"/>
                <a:ea typeface="MS PGothic" charset="0"/>
              </a:rPr>
              <a:t> and </a:t>
            </a:r>
            <a:r>
              <a:rPr lang="en-US" sz="1400" b="1" dirty="0" smtClean="0">
                <a:latin typeface="Verdana" charset="0"/>
                <a:ea typeface="MS PGothic" charset="0"/>
              </a:rPr>
              <a:t>International</a:t>
            </a:r>
            <a:r>
              <a:rPr lang="en-US" sz="1400" dirty="0" smtClean="0">
                <a:latin typeface="Verdana" charset="0"/>
                <a:ea typeface="MS PGothic" charset="0"/>
              </a:rPr>
              <a:t> </a:t>
            </a:r>
            <a:r>
              <a:rPr lang="en-US" sz="1400" b="1" dirty="0">
                <a:latin typeface="Verdana" charset="0"/>
                <a:ea typeface="MS PGothic" charset="0"/>
              </a:rPr>
              <a:t>Hub</a:t>
            </a:r>
            <a:r>
              <a:rPr lang="en-US" sz="1400" dirty="0">
                <a:latin typeface="Verdana" charset="0"/>
                <a:ea typeface="MS PGothic" charset="0"/>
              </a:rPr>
              <a:t> requires a technical </a:t>
            </a:r>
            <a:r>
              <a:rPr lang="en-US" sz="1400" dirty="0" smtClean="0">
                <a:latin typeface="Verdana" charset="0"/>
                <a:ea typeface="MS PGothic" charset="0"/>
              </a:rPr>
              <a:t>arrangement </a:t>
            </a:r>
            <a:r>
              <a:rPr lang="en-US" sz="1400" dirty="0">
                <a:latin typeface="Verdana" charset="0"/>
                <a:ea typeface="MS PGothic" charset="0"/>
              </a:rPr>
              <a:t>with ESA or an </a:t>
            </a:r>
            <a:r>
              <a:rPr lang="en-US" sz="1400" dirty="0" smtClean="0">
                <a:latin typeface="Verdana" charset="0"/>
                <a:ea typeface="MS PGothic" charset="0"/>
              </a:rPr>
              <a:t>international </a:t>
            </a:r>
            <a:r>
              <a:rPr lang="en-US" sz="1400" dirty="0">
                <a:latin typeface="Verdana" charset="0"/>
                <a:ea typeface="MS PGothic" charset="0"/>
              </a:rPr>
              <a:t>arrangement with the </a:t>
            </a:r>
            <a:r>
              <a:rPr lang="en-US" sz="1400" dirty="0" smtClean="0">
                <a:latin typeface="Verdana" charset="0"/>
                <a:ea typeface="MS PGothic" charset="0"/>
              </a:rPr>
              <a:t>EC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latin typeface="Verdana" charset="0"/>
                <a:ea typeface="MS PGothic" charset="0"/>
              </a:rPr>
              <a:t>The </a:t>
            </a:r>
            <a:r>
              <a:rPr lang="en-US" sz="1400" dirty="0">
                <a:latin typeface="Verdana" charset="0"/>
                <a:ea typeface="MS PGothic" charset="0"/>
              </a:rPr>
              <a:t>Collaborative </a:t>
            </a:r>
            <a:r>
              <a:rPr lang="en-US" sz="1400" dirty="0" smtClean="0">
                <a:latin typeface="Verdana" charset="0"/>
                <a:ea typeface="MS PGothic" charset="0"/>
              </a:rPr>
              <a:t>Hub was </a:t>
            </a:r>
            <a:r>
              <a:rPr lang="en-US" sz="1400" dirty="0">
                <a:latin typeface="Verdana" charset="0"/>
                <a:ea typeface="MS PGothic" charset="0"/>
              </a:rPr>
              <a:t>initially </a:t>
            </a:r>
            <a:r>
              <a:rPr lang="en-US" sz="1400" dirty="0" smtClean="0">
                <a:latin typeface="Verdana" charset="0"/>
                <a:ea typeface="MS PGothic" charset="0"/>
              </a:rPr>
              <a:t>setup </a:t>
            </a:r>
            <a:r>
              <a:rPr lang="en-US" sz="1400" dirty="0">
                <a:latin typeface="Verdana" charset="0"/>
                <a:ea typeface="MS PGothic" charset="0"/>
              </a:rPr>
              <a:t>for ESA Member </a:t>
            </a:r>
            <a:r>
              <a:rPr lang="en-US" sz="1400" dirty="0" smtClean="0">
                <a:latin typeface="Verdana" charset="0"/>
                <a:ea typeface="MS PGothic" charset="0"/>
              </a:rPr>
              <a:t>states participating in </a:t>
            </a:r>
            <a:r>
              <a:rPr lang="en-US" sz="1400" dirty="0">
                <a:latin typeface="Verdana" charset="0"/>
                <a:ea typeface="MS PGothic" charset="0"/>
              </a:rPr>
              <a:t>the GMES program and later </a:t>
            </a:r>
            <a:r>
              <a:rPr lang="en-US" sz="1400" dirty="0" smtClean="0">
                <a:latin typeface="Verdana" charset="0"/>
                <a:ea typeface="MS PGothic" charset="0"/>
              </a:rPr>
              <a:t>expanded to </a:t>
            </a:r>
            <a:r>
              <a:rPr lang="en-US" sz="1400" dirty="0">
                <a:latin typeface="Verdana" charset="0"/>
                <a:ea typeface="MS PGothic" charset="0"/>
              </a:rPr>
              <a:t>all GMES/Copernicus participating states</a:t>
            </a:r>
            <a:r>
              <a:rPr lang="en-US" sz="1400" dirty="0" smtClean="0">
                <a:latin typeface="Verdana" charset="0"/>
                <a:ea typeface="MS PGothic" charset="0"/>
              </a:rPr>
              <a:t>.</a:t>
            </a:r>
            <a:endParaRPr lang="en-US" sz="1400" dirty="0">
              <a:latin typeface="Verdana" charset="0"/>
              <a:ea typeface="MS PGothic" charset="0"/>
            </a:endParaRP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400" b="1" dirty="0" smtClean="0">
                <a:latin typeface="Verdana" charset="0"/>
                <a:ea typeface="MS PGothic" charset="0"/>
              </a:rPr>
              <a:t>Partners</a:t>
            </a:r>
            <a:r>
              <a:rPr lang="en-US" sz="1400" dirty="0" smtClean="0">
                <a:latin typeface="Verdana" charset="0"/>
                <a:ea typeface="MS PGothic" charset="0"/>
              </a:rPr>
              <a:t> </a:t>
            </a:r>
            <a:r>
              <a:rPr lang="en-US" sz="1400" dirty="0">
                <a:latin typeface="Verdana" charset="0"/>
                <a:ea typeface="MS PGothic" charset="0"/>
              </a:rPr>
              <a:t>retrieving data from the </a:t>
            </a:r>
            <a:r>
              <a:rPr lang="en-US" sz="1400" dirty="0" smtClean="0">
                <a:latin typeface="Verdana" charset="0"/>
                <a:ea typeface="MS PGothic" charset="0"/>
              </a:rPr>
              <a:t>Collaborative </a:t>
            </a:r>
            <a:r>
              <a:rPr lang="en-US" sz="1400" dirty="0">
                <a:latin typeface="Verdana" charset="0"/>
                <a:ea typeface="MS PGothic" charset="0"/>
              </a:rPr>
              <a:t>Hub and </a:t>
            </a:r>
            <a:r>
              <a:rPr lang="en-US" sz="1400" dirty="0" smtClean="0">
                <a:latin typeface="Verdana" charset="0"/>
                <a:ea typeface="MS PGothic" charset="0"/>
              </a:rPr>
              <a:t>the International </a:t>
            </a:r>
            <a:r>
              <a:rPr lang="en-US" sz="1400" dirty="0">
                <a:latin typeface="Verdana" charset="0"/>
                <a:ea typeface="MS PGothic" charset="0"/>
              </a:rPr>
              <a:t>Hub </a:t>
            </a:r>
            <a:r>
              <a:rPr lang="en-US" sz="1400" dirty="0" smtClean="0">
                <a:latin typeface="Verdana" charset="0"/>
                <a:ea typeface="MS PGothic" charset="0"/>
              </a:rPr>
              <a:t>will </a:t>
            </a:r>
            <a:r>
              <a:rPr lang="en-US" sz="1400" b="1" dirty="0">
                <a:latin typeface="Verdana" charset="0"/>
                <a:ea typeface="MS PGothic" charset="0"/>
              </a:rPr>
              <a:t>redistribute</a:t>
            </a:r>
            <a:r>
              <a:rPr lang="en-US" sz="1400" dirty="0">
                <a:latin typeface="Verdana" charset="0"/>
                <a:ea typeface="MS PGothic" charset="0"/>
              </a:rPr>
              <a:t> the products from their </a:t>
            </a:r>
            <a:r>
              <a:rPr lang="en-US" sz="1400" dirty="0" smtClean="0">
                <a:latin typeface="Verdana" charset="0"/>
                <a:ea typeface="MS PGothic" charset="0"/>
              </a:rPr>
              <a:t>own platforms </a:t>
            </a:r>
            <a:r>
              <a:rPr lang="en-US" sz="1400" dirty="0">
                <a:latin typeface="Verdana" charset="0"/>
                <a:ea typeface="MS PGothic" charset="0"/>
              </a:rPr>
              <a:t>and data access </a:t>
            </a:r>
            <a:r>
              <a:rPr lang="en-US" sz="1400" dirty="0" smtClean="0">
                <a:latin typeface="Verdana" charset="0"/>
                <a:ea typeface="MS PGothic" charset="0"/>
              </a:rPr>
              <a:t>points.</a:t>
            </a:r>
            <a:endParaRPr lang="en-US" dirty="0">
              <a:latin typeface="Verdana" charset="0"/>
              <a:ea typeface="MS PGothic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03187" y="859624"/>
            <a:ext cx="4504613" cy="3298052"/>
            <a:chOff x="4285323" y="593833"/>
            <a:chExt cx="4504613" cy="3298052"/>
          </a:xfrm>
        </p:grpSpPr>
        <p:sp>
          <p:nvSpPr>
            <p:cNvPr id="57" name="Rounded Rectangle 56"/>
            <p:cNvSpPr/>
            <p:nvPr/>
          </p:nvSpPr>
          <p:spPr>
            <a:xfrm>
              <a:off x="4285323" y="2059713"/>
              <a:ext cx="4504613" cy="834157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49000"/>
              </a:schemeClr>
            </a:solidFill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343711" y="593833"/>
              <a:ext cx="4221159" cy="3298052"/>
              <a:chOff x="4343711" y="593833"/>
              <a:chExt cx="4221159" cy="3298052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6773464" y="3532070"/>
                <a:ext cx="1058392" cy="33758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617072" y="3550146"/>
                <a:ext cx="1019192" cy="337588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4383322" y="658812"/>
                <a:ext cx="3358108" cy="834157"/>
              </a:xfrm>
              <a:prstGeom prst="roundRect">
                <a:avLst/>
              </a:prstGeom>
              <a:solidFill>
                <a:srgbClr val="C5EDFF"/>
              </a:solidFill>
              <a:ln>
                <a:solidFill>
                  <a:srgbClr val="0072A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4526704" y="1619767"/>
                <a:ext cx="2995998" cy="590486"/>
                <a:chOff x="2776612" y="4892330"/>
                <a:chExt cx="3882599" cy="297533"/>
              </a:xfr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</p:grpSpPr>
            <p:sp>
              <p:nvSpPr>
                <p:cNvPr id="62" name="Down Arrow 61"/>
                <p:cNvSpPr/>
                <p:nvPr/>
              </p:nvSpPr>
              <p:spPr>
                <a:xfrm>
                  <a:off x="2776612" y="4892330"/>
                  <a:ext cx="412981" cy="288032"/>
                </a:xfrm>
                <a:prstGeom prst="downArrow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Down Arrow 62"/>
                <p:cNvSpPr/>
                <p:nvPr/>
              </p:nvSpPr>
              <p:spPr>
                <a:xfrm>
                  <a:off x="4006204" y="4900714"/>
                  <a:ext cx="412981" cy="288032"/>
                </a:xfrm>
                <a:prstGeom prst="downArrow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Down Arrow 63"/>
                <p:cNvSpPr/>
                <p:nvPr/>
              </p:nvSpPr>
              <p:spPr>
                <a:xfrm>
                  <a:off x="5132514" y="4901831"/>
                  <a:ext cx="412981" cy="288032"/>
                </a:xfrm>
                <a:prstGeom prst="downArrow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Down Arrow 64"/>
                <p:cNvSpPr/>
                <p:nvPr/>
              </p:nvSpPr>
              <p:spPr>
                <a:xfrm>
                  <a:off x="6246230" y="4901831"/>
                  <a:ext cx="412981" cy="288032"/>
                </a:xfrm>
                <a:prstGeom prst="downArrow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6" name="Rounded Rectangle 65"/>
              <p:cNvSpPr/>
              <p:nvPr/>
            </p:nvSpPr>
            <p:spPr>
              <a:xfrm>
                <a:off x="4450882" y="3532070"/>
                <a:ext cx="999592" cy="35022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411682" y="3545261"/>
                <a:ext cx="1077992" cy="328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Member States mirror sites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978237" y="801159"/>
                <a:ext cx="666778" cy="640564"/>
              </a:xfrm>
              <a:prstGeom prst="ellipse">
                <a:avLst/>
              </a:prstGeom>
              <a:ln w="12700" cmpd="sng">
                <a:solidFill>
                  <a:srgbClr val="00854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5978403" y="801159"/>
                <a:ext cx="666778" cy="640564"/>
                <a:chOff x="4680012" y="532678"/>
                <a:chExt cx="864096" cy="9001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1" name="Oval 70"/>
                <p:cNvSpPr/>
                <p:nvPr/>
              </p:nvSpPr>
              <p:spPr>
                <a:xfrm>
                  <a:off x="4680012" y="532678"/>
                  <a:ext cx="864096" cy="900100"/>
                </a:xfrm>
                <a:prstGeom prst="ellipse">
                  <a:avLst/>
                </a:prstGeom>
                <a:ln w="12700" cmpd="sng">
                  <a:solidFill>
                    <a:srgbClr val="71893F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4716016" y="620688"/>
                  <a:ext cx="780547" cy="30777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Node </a:t>
                  </a:r>
                  <a:r>
                    <a:rPr lang="en-US" sz="1400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  <a:endParaRPr lang="en-US" sz="14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3" name="Rectangle 72"/>
              <p:cNvSpPr/>
              <p:nvPr/>
            </p:nvSpPr>
            <p:spPr>
              <a:xfrm>
                <a:off x="5006019" y="863792"/>
                <a:ext cx="623672" cy="21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Node 2</a:t>
                </a:r>
              </a:p>
            </p:txBody>
          </p:sp>
          <p:pic>
            <p:nvPicPr>
              <p:cNvPr id="74" name="Picture 73" descr="ovh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7149" y="1068773"/>
                <a:ext cx="398753" cy="245719"/>
              </a:xfrm>
              <a:prstGeom prst="rect">
                <a:avLst/>
              </a:prstGeom>
            </p:spPr>
          </p:pic>
          <p:pic>
            <p:nvPicPr>
              <p:cNvPr id="75" name="Picture 74" descr="t-systems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6186" y="1120018"/>
                <a:ext cx="639261" cy="107100"/>
              </a:xfrm>
              <a:prstGeom prst="rect">
                <a:avLst/>
              </a:prstGeom>
            </p:spPr>
          </p:pic>
          <p:pic>
            <p:nvPicPr>
              <p:cNvPr id="76" name="Picture 75" descr="esa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3550" y="593833"/>
                <a:ext cx="889037" cy="404849"/>
              </a:xfrm>
              <a:prstGeom prst="rect">
                <a:avLst/>
              </a:prstGeom>
            </p:spPr>
          </p:pic>
          <p:sp>
            <p:nvSpPr>
              <p:cNvPr id="77" name="Rectangle 76"/>
              <p:cNvSpPr/>
              <p:nvPr/>
            </p:nvSpPr>
            <p:spPr>
              <a:xfrm>
                <a:off x="5587673" y="3563337"/>
                <a:ext cx="1077992" cy="328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Member States mirror sites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773464" y="3554299"/>
                <a:ext cx="1077992" cy="328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Member States mirror sites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6168581" y="2190483"/>
                <a:ext cx="667142" cy="640564"/>
                <a:chOff x="3969060" y="4680012"/>
                <a:chExt cx="864568" cy="90010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3969060" y="4680012"/>
                  <a:ext cx="864096" cy="900100"/>
                </a:xfrm>
                <a:prstGeom prst="ellipse">
                  <a:avLst/>
                </a:prstGeom>
                <a:ln w="12700" cmpd="sng">
                  <a:solidFill>
                    <a:srgbClr val="00338D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81" name="Picture 80" descr="airbus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5064" y="5004048"/>
                  <a:ext cx="828564" cy="288032"/>
                </a:xfrm>
                <a:prstGeom prst="rect">
                  <a:avLst/>
                </a:prstGeom>
              </p:spPr>
            </p:pic>
          </p:grpSp>
          <p:grpSp>
            <p:nvGrpSpPr>
              <p:cNvPr id="82" name="Group 81"/>
              <p:cNvGrpSpPr/>
              <p:nvPr/>
            </p:nvGrpSpPr>
            <p:grpSpPr>
              <a:xfrm>
                <a:off x="7029857" y="2183633"/>
                <a:ext cx="666778" cy="640564"/>
                <a:chOff x="5445224" y="3635896"/>
                <a:chExt cx="864096" cy="900100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5445224" y="3635896"/>
                  <a:ext cx="864096" cy="900100"/>
                </a:xfrm>
                <a:prstGeom prst="ellipse">
                  <a:avLst/>
                </a:prstGeom>
                <a:ln w="12700" cmpd="sng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84" name="Picture 83" descr="Logo_cls.JP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1248" y="3851920"/>
                  <a:ext cx="455386" cy="375668"/>
                </a:xfrm>
                <a:prstGeom prst="rect">
                  <a:avLst/>
                </a:prstGeom>
                <a:ln w="12700" cmpd="sng">
                  <a:noFill/>
                </a:ln>
              </p:spPr>
            </p:pic>
          </p:grpSp>
          <p:grpSp>
            <p:nvGrpSpPr>
              <p:cNvPr id="85" name="Group 84"/>
              <p:cNvGrpSpPr/>
              <p:nvPr/>
            </p:nvGrpSpPr>
            <p:grpSpPr>
              <a:xfrm>
                <a:off x="5317782" y="2190483"/>
                <a:ext cx="666778" cy="640564"/>
                <a:chOff x="2185797" y="4680012"/>
                <a:chExt cx="864096" cy="9001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2185797" y="4680012"/>
                  <a:ext cx="864096" cy="900100"/>
                </a:xfrm>
                <a:prstGeom prst="ellipse">
                  <a:avLst/>
                </a:prstGeom>
                <a:ln w="12700" cmpd="sng">
                  <a:solidFill>
                    <a:srgbClr val="FDC82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87" name="Picture 86" descr="stfc.jpe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85288" y="4788024"/>
                  <a:ext cx="467648" cy="467648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2348880" y="5220072"/>
                  <a:ext cx="55656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STFC</a:t>
                  </a:r>
                  <a:endParaRPr lang="en-GB" sz="1200" dirty="0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4343711" y="2183633"/>
                <a:ext cx="666778" cy="640564"/>
                <a:chOff x="656692" y="3635896"/>
                <a:chExt cx="864096" cy="900100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656692" y="3635896"/>
                  <a:ext cx="864096" cy="900100"/>
                </a:xfrm>
                <a:prstGeom prst="ellipse">
                  <a:avLst/>
                </a:prstGeom>
                <a:ln w="12700" cmpd="sng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91" name="Picture 90" descr="Dlr_logo1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4704" y="3851920"/>
                  <a:ext cx="554181" cy="463807"/>
                </a:xfrm>
                <a:prstGeom prst="rect">
                  <a:avLst/>
                </a:prstGeom>
              </p:spPr>
            </p:pic>
          </p:grpSp>
          <p:sp>
            <p:nvSpPr>
              <p:cNvPr id="92" name="Down Arrow 91"/>
              <p:cNvSpPr/>
              <p:nvPr/>
            </p:nvSpPr>
            <p:spPr>
              <a:xfrm>
                <a:off x="5093318" y="1653131"/>
                <a:ext cx="191596" cy="1442853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Down Arrow 92"/>
              <p:cNvSpPr/>
              <p:nvPr/>
            </p:nvSpPr>
            <p:spPr>
              <a:xfrm>
                <a:off x="6827905" y="1707360"/>
                <a:ext cx="191596" cy="1442853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Down Arrow 93"/>
              <p:cNvSpPr/>
              <p:nvPr/>
            </p:nvSpPr>
            <p:spPr>
              <a:xfrm rot="2062765">
                <a:off x="5370330" y="2933299"/>
                <a:ext cx="256930" cy="542285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Down Arrow 94"/>
              <p:cNvSpPr/>
              <p:nvPr/>
            </p:nvSpPr>
            <p:spPr>
              <a:xfrm rot="19189219">
                <a:off x="4933905" y="2959810"/>
                <a:ext cx="256930" cy="542285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Down Arrow 95"/>
              <p:cNvSpPr/>
              <p:nvPr/>
            </p:nvSpPr>
            <p:spPr>
              <a:xfrm>
                <a:off x="7241460" y="2918837"/>
                <a:ext cx="256930" cy="542285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Down Arrow 96"/>
              <p:cNvSpPr/>
              <p:nvPr/>
            </p:nvSpPr>
            <p:spPr>
              <a:xfrm rot="1546889">
                <a:off x="6146482" y="2940528"/>
                <a:ext cx="256930" cy="542285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Down Arrow 97"/>
              <p:cNvSpPr/>
              <p:nvPr/>
            </p:nvSpPr>
            <p:spPr>
              <a:xfrm rot="2529884">
                <a:off x="7821152" y="2923124"/>
                <a:ext cx="256930" cy="542285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Down Arrow 98"/>
              <p:cNvSpPr/>
              <p:nvPr/>
            </p:nvSpPr>
            <p:spPr>
              <a:xfrm rot="20398393">
                <a:off x="5746646" y="2947759"/>
                <a:ext cx="256930" cy="542285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Down Arrow 99"/>
              <p:cNvSpPr/>
              <p:nvPr/>
            </p:nvSpPr>
            <p:spPr>
              <a:xfrm rot="20550555">
                <a:off x="6499279" y="2918836"/>
                <a:ext cx="256930" cy="542285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Down Arrow 100"/>
              <p:cNvSpPr/>
              <p:nvPr/>
            </p:nvSpPr>
            <p:spPr>
              <a:xfrm>
                <a:off x="6012552" y="1902582"/>
                <a:ext cx="173957" cy="1218708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7898092" y="2181880"/>
                <a:ext cx="666778" cy="640564"/>
                <a:chOff x="5445224" y="3635896"/>
                <a:chExt cx="864096" cy="900100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5445224" y="3635896"/>
                  <a:ext cx="864096" cy="900100"/>
                </a:xfrm>
                <a:prstGeom prst="ellipse">
                  <a:avLst/>
                </a:prstGeom>
                <a:ln w="12700" cmpd="sng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4" name="Picture 103" descr="Logo_cls.JP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1248" y="3851920"/>
                  <a:ext cx="455386" cy="375668"/>
                </a:xfrm>
                <a:prstGeom prst="rect">
                  <a:avLst/>
                </a:prstGeom>
                <a:ln w="12700" cmpd="sng">
                  <a:noFill/>
                </a:ln>
              </p:spPr>
            </p:pic>
          </p:grpSp>
          <p:sp>
            <p:nvSpPr>
              <p:cNvPr id="105" name="Down Arrow 104"/>
              <p:cNvSpPr/>
              <p:nvPr/>
            </p:nvSpPr>
            <p:spPr>
              <a:xfrm>
                <a:off x="7729863" y="1638622"/>
                <a:ext cx="121344" cy="1442853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76893" y="2335615"/>
                <a:ext cx="509174" cy="382545"/>
              </a:xfrm>
              <a:prstGeom prst="rect">
                <a:avLst/>
              </a:prstGeom>
            </p:spPr>
          </p:pic>
          <p:sp>
            <p:nvSpPr>
              <p:cNvPr id="107" name="Down Arrow 106"/>
              <p:cNvSpPr/>
              <p:nvPr/>
            </p:nvSpPr>
            <p:spPr>
              <a:xfrm rot="2529884">
                <a:off x="6893890" y="2945349"/>
                <a:ext cx="256930" cy="542285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prstClr val="white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901" y="1047757"/>
            <a:ext cx="5087099" cy="29765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72800" y="673321"/>
            <a:ext cx="4192825" cy="3823200"/>
          </a:xfrm>
        </p:spPr>
        <p:txBody>
          <a:bodyPr/>
          <a:lstStyle/>
          <a:p>
            <a:pPr indent="0">
              <a:lnSpc>
                <a:spcPct val="100000"/>
              </a:lnSpc>
            </a:pP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Commercial Cloud service</a:t>
            </a:r>
            <a:endParaRPr lang="en-GB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Aimed to support processing or dissemination peaks</a:t>
            </a:r>
          </a:p>
          <a:p>
            <a:pPr marL="342900">
              <a:lnSpc>
                <a:spcPct val="100000"/>
              </a:lnSpc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Private </a:t>
            </a:r>
            <a:r>
              <a:rPr lang="en-GB" dirty="0" err="1">
                <a:solidFill>
                  <a:schemeClr val="tx1"/>
                </a:solidFill>
              </a:rPr>
              <a:t>PaaS</a:t>
            </a:r>
            <a:r>
              <a:rPr lang="en-GB" dirty="0">
                <a:solidFill>
                  <a:schemeClr val="tx1"/>
                </a:solidFill>
              </a:rPr>
              <a:t> high performing infrastructure </a:t>
            </a:r>
            <a:endParaRPr lang="en-GB" dirty="0" smtClean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Cloud </a:t>
            </a:r>
            <a:r>
              <a:rPr lang="en-GB" dirty="0" smtClean="0">
                <a:solidFill>
                  <a:schemeClr val="tx1"/>
                </a:solidFill>
              </a:rPr>
              <a:t>API proxy: 2 </a:t>
            </a:r>
            <a:r>
              <a:rPr lang="en-GB" dirty="0">
                <a:solidFill>
                  <a:schemeClr val="tx1"/>
                </a:solidFill>
              </a:rPr>
              <a:t>virtual servers </a:t>
            </a:r>
            <a:r>
              <a:rPr lang="en-GB" dirty="0" smtClean="0">
                <a:solidFill>
                  <a:schemeClr val="tx1"/>
                </a:solidFill>
              </a:rPr>
              <a:t>in two </a:t>
            </a:r>
            <a:r>
              <a:rPr lang="en-GB" dirty="0" err="1" smtClean="0">
                <a:solidFill>
                  <a:schemeClr val="tx1"/>
                </a:solidFill>
              </a:rPr>
              <a:t>Interoute</a:t>
            </a:r>
            <a:r>
              <a:rPr lang="en-GB" dirty="0" smtClean="0">
                <a:solidFill>
                  <a:schemeClr val="tx1"/>
                </a:solidFill>
              </a:rPr>
              <a:t> VDC </a:t>
            </a:r>
          </a:p>
          <a:p>
            <a:pPr marL="342900">
              <a:lnSpc>
                <a:spcPct val="100000"/>
              </a:lnSpc>
              <a:buFont typeface="Arial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CloudMonkey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software </a:t>
            </a:r>
            <a:r>
              <a:rPr lang="en-GB" dirty="0" smtClean="0">
                <a:solidFill>
                  <a:schemeClr val="tx1"/>
                </a:solidFill>
              </a:rPr>
              <a:t>installed</a:t>
            </a:r>
          </a:p>
          <a:p>
            <a:pPr marL="342900">
              <a:lnSpc>
                <a:spcPct val="100000"/>
              </a:lnSpc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“pay per use” cost model</a:t>
            </a:r>
            <a:endParaRPr lang="en-GB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VM allocation capabilities: 3 minutes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060" y="149150"/>
            <a:ext cx="6709871" cy="430887"/>
          </a:xfrm>
        </p:spPr>
        <p:txBody>
          <a:bodyPr/>
          <a:lstStyle/>
          <a:p>
            <a:r>
              <a:rPr lang="en-US" dirty="0" smtClean="0"/>
              <a:t>EO Cloud API proxy service </a:t>
            </a:r>
            <a:endParaRPr lang="en-US" dirty="0"/>
          </a:p>
        </p:txBody>
      </p:sp>
      <p:pic>
        <p:nvPicPr>
          <p:cNvPr id="212" name="Picture 1" descr="earth-observ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47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70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1" y="149225"/>
            <a:ext cx="6615583" cy="430213"/>
          </a:xfrm>
        </p:spPr>
        <p:txBody>
          <a:bodyPr/>
          <a:lstStyle/>
          <a:p>
            <a:r>
              <a:rPr lang="en-US" dirty="0" smtClean="0"/>
              <a:t>EOP </a:t>
            </a:r>
            <a:r>
              <a:rPr lang="en-US" dirty="0" smtClean="0"/>
              <a:t>possible roadmap &amp;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>
              <a:buFont typeface="Arial"/>
              <a:buChar char="•"/>
            </a:pPr>
            <a:r>
              <a:rPr lang="en-US" dirty="0" smtClean="0"/>
              <a:t>EOP </a:t>
            </a:r>
            <a:r>
              <a:rPr lang="en-US" dirty="0"/>
              <a:t>Private </a:t>
            </a:r>
            <a:r>
              <a:rPr lang="en-US" dirty="0" smtClean="0"/>
              <a:t>Cloud in line with EOSC and integration with commercial cloud</a:t>
            </a:r>
          </a:p>
          <a:p>
            <a:pPr marL="358775">
              <a:buFont typeface="Arial"/>
              <a:buChar char="•"/>
            </a:pPr>
            <a:r>
              <a:rPr lang="en-US" dirty="0" smtClean="0"/>
              <a:t>Possible federation with EGI</a:t>
            </a:r>
            <a:endParaRPr lang="en-US" dirty="0"/>
          </a:p>
          <a:p>
            <a:pPr marL="358775">
              <a:buFont typeface="Arial"/>
              <a:buChar char="•"/>
            </a:pPr>
            <a:r>
              <a:rPr lang="en-US" dirty="0" smtClean="0"/>
              <a:t>EOP applications running on the scientific cloud</a:t>
            </a:r>
          </a:p>
          <a:p>
            <a:pPr marL="358775">
              <a:buFont typeface="Arial"/>
              <a:buChar char="•"/>
            </a:pPr>
            <a:r>
              <a:rPr lang="en-US" dirty="0" smtClean="0"/>
              <a:t>EOP federated clouds</a:t>
            </a:r>
          </a:p>
          <a:p>
            <a:pPr marL="15875" indent="0"/>
            <a:endParaRPr lang="en-US" dirty="0" smtClean="0"/>
          </a:p>
          <a:p>
            <a:pPr marL="358775">
              <a:buFont typeface="Arial"/>
              <a:buChar char="•"/>
            </a:pPr>
            <a:r>
              <a:rPr lang="en-US" dirty="0"/>
              <a:t>Data </a:t>
            </a:r>
            <a:r>
              <a:rPr lang="en-US" dirty="0" smtClean="0"/>
              <a:t>acquisition, storage &amp; processing</a:t>
            </a:r>
          </a:p>
          <a:p>
            <a:pPr marL="358775">
              <a:buFont typeface="Arial"/>
              <a:buChar char="•"/>
            </a:pPr>
            <a:r>
              <a:rPr lang="en-US" dirty="0" smtClean="0"/>
              <a:t>Cloud bursting: on-demand computation capacity for processing for peak requests</a:t>
            </a:r>
          </a:p>
          <a:p>
            <a:pPr marL="358775">
              <a:buFont typeface="Arial"/>
              <a:buChar char="•"/>
            </a:pPr>
            <a:r>
              <a:rPr lang="en-US" dirty="0" smtClean="0"/>
              <a:t>Dissemination &amp; federation</a:t>
            </a:r>
          </a:p>
          <a:p>
            <a:pPr marL="358775">
              <a:buFont typeface="Arial"/>
              <a:buChar char="•"/>
            </a:pPr>
            <a:r>
              <a:rPr lang="en-US" dirty="0" smtClean="0"/>
              <a:t>Improved Security </a:t>
            </a:r>
            <a:endParaRPr lang="en-US" dirty="0" smtClean="0"/>
          </a:p>
          <a:p>
            <a:pPr marL="15875" indent="0"/>
            <a:endParaRPr lang="en-US" dirty="0" smtClean="0"/>
          </a:p>
        </p:txBody>
      </p:sp>
      <p:pic>
        <p:nvPicPr>
          <p:cNvPr id="4" name="Picture 1" descr="earth-observ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47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86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 flipV="1">
            <a:off x="1839913" y="3878263"/>
            <a:ext cx="758825" cy="1270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4" name="Straight Connector 233"/>
          <p:cNvCxnSpPr>
            <a:cxnSpLocks noChangeShapeType="1"/>
          </p:cNvCxnSpPr>
          <p:nvPr/>
        </p:nvCxnSpPr>
        <p:spPr bwMode="auto">
          <a:xfrm flipH="1" flipV="1">
            <a:off x="6775450" y="3073400"/>
            <a:ext cx="1588" cy="3952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" name="Straight Connector 234"/>
          <p:cNvCxnSpPr>
            <a:cxnSpLocks noChangeShapeType="1"/>
          </p:cNvCxnSpPr>
          <p:nvPr/>
        </p:nvCxnSpPr>
        <p:spPr bwMode="auto">
          <a:xfrm flipV="1">
            <a:off x="6656388" y="3073400"/>
            <a:ext cx="3175" cy="4333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Straight Connector 153"/>
          <p:cNvCxnSpPr>
            <a:cxnSpLocks noChangeShapeType="1"/>
            <a:stCxn id="22549" idx="3"/>
          </p:cNvCxnSpPr>
          <p:nvPr/>
        </p:nvCxnSpPr>
        <p:spPr bwMode="auto">
          <a:xfrm>
            <a:off x="5384800" y="2463800"/>
            <a:ext cx="965200" cy="1095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" name="Straight Connector 419"/>
          <p:cNvCxnSpPr>
            <a:cxnSpLocks noChangeShapeType="1"/>
          </p:cNvCxnSpPr>
          <p:nvPr/>
        </p:nvCxnSpPr>
        <p:spPr bwMode="auto">
          <a:xfrm>
            <a:off x="5537200" y="2554288"/>
            <a:ext cx="965200" cy="111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" name="Straight Connector 418"/>
          <p:cNvCxnSpPr>
            <a:cxnSpLocks noChangeShapeType="1"/>
          </p:cNvCxnSpPr>
          <p:nvPr/>
        </p:nvCxnSpPr>
        <p:spPr bwMode="auto">
          <a:xfrm flipV="1">
            <a:off x="3889375" y="2554288"/>
            <a:ext cx="847725" cy="174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7" name="Rectangle 406"/>
          <p:cNvSpPr>
            <a:spLocks noChangeArrowheads="1"/>
          </p:cNvSpPr>
          <p:nvPr/>
        </p:nvSpPr>
        <p:spPr bwMode="auto">
          <a:xfrm>
            <a:off x="5883275" y="2114550"/>
            <a:ext cx="2020888" cy="958850"/>
          </a:xfrm>
          <a:prstGeom prst="rect">
            <a:avLst/>
          </a:prstGeom>
          <a:solidFill>
            <a:srgbClr val="5997D6"/>
          </a:solidFill>
          <a:ln w="9525">
            <a:solidFill>
              <a:srgbClr val="50CA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Verdana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155" name="Straight Connector 154"/>
          <p:cNvCxnSpPr>
            <a:cxnSpLocks noChangeShapeType="1"/>
          </p:cNvCxnSpPr>
          <p:nvPr/>
        </p:nvCxnSpPr>
        <p:spPr bwMode="auto">
          <a:xfrm flipV="1">
            <a:off x="3244850" y="3095625"/>
            <a:ext cx="0" cy="411163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Straight Connector 155"/>
          <p:cNvCxnSpPr>
            <a:cxnSpLocks noChangeShapeType="1"/>
          </p:cNvCxnSpPr>
          <p:nvPr/>
        </p:nvCxnSpPr>
        <p:spPr bwMode="auto">
          <a:xfrm flipH="1" flipV="1">
            <a:off x="3086100" y="3095625"/>
            <a:ext cx="23813" cy="460375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Straight Connector 169"/>
          <p:cNvCxnSpPr>
            <a:cxnSpLocks noChangeShapeType="1"/>
          </p:cNvCxnSpPr>
          <p:nvPr/>
        </p:nvCxnSpPr>
        <p:spPr bwMode="auto">
          <a:xfrm flipV="1">
            <a:off x="4714875" y="3373438"/>
            <a:ext cx="65088" cy="327025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Straight Connector 173"/>
          <p:cNvCxnSpPr>
            <a:cxnSpLocks noChangeShapeType="1"/>
          </p:cNvCxnSpPr>
          <p:nvPr/>
        </p:nvCxnSpPr>
        <p:spPr bwMode="auto">
          <a:xfrm flipV="1">
            <a:off x="4584700" y="3382963"/>
            <a:ext cx="571500" cy="45720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flipV="1">
            <a:off x="4303713" y="3376613"/>
            <a:ext cx="1633537" cy="48895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180"/>
          <p:cNvCxnSpPr>
            <a:cxnSpLocks noChangeShapeType="1"/>
          </p:cNvCxnSpPr>
          <p:nvPr/>
        </p:nvCxnSpPr>
        <p:spPr bwMode="auto">
          <a:xfrm>
            <a:off x="3938588" y="4092575"/>
            <a:ext cx="708025" cy="37465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1" name="Cloud"/>
          <p:cNvSpPr>
            <a:spLocks noChangeAspect="1" noEditPoints="1" noChangeArrowheads="1"/>
          </p:cNvSpPr>
          <p:nvPr/>
        </p:nvSpPr>
        <p:spPr bwMode="auto">
          <a:xfrm rot="5400000">
            <a:off x="3417094" y="2586831"/>
            <a:ext cx="884238" cy="2593975"/>
          </a:xfrm>
          <a:custGeom>
            <a:avLst/>
            <a:gdLst>
              <a:gd name="T0" fmla="*/ 137425 w 21600"/>
              <a:gd name="T1" fmla="*/ 959506909 h 21600"/>
              <a:gd name="T2" fmla="*/ 23736509 w 21600"/>
              <a:gd name="T3" fmla="*/ 1915538252 h 21600"/>
              <a:gd name="T4" fmla="*/ 47404286 w 21600"/>
              <a:gd name="T5" fmla="*/ 959506909 h 21600"/>
              <a:gd name="T6" fmla="*/ 23736509 w 21600"/>
              <a:gd name="T7" fmla="*/ 1091165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65 w 21600"/>
              <a:gd name="T13" fmla="*/ 3259 h 21600"/>
              <a:gd name="T14" fmla="*/ 17074 w 21600"/>
              <a:gd name="T15" fmla="*/ 173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BDBFF"/>
          </a:solidFill>
          <a:ln w="9525">
            <a:solidFill>
              <a:srgbClr val="50CA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76" name="Straight Connector 175"/>
          <p:cNvCxnSpPr>
            <a:cxnSpLocks noChangeShapeType="1"/>
            <a:endCxn id="22549" idx="1"/>
          </p:cNvCxnSpPr>
          <p:nvPr/>
        </p:nvCxnSpPr>
        <p:spPr bwMode="auto">
          <a:xfrm flipV="1">
            <a:off x="3736975" y="2463800"/>
            <a:ext cx="847725" cy="174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2032000"/>
            <a:ext cx="14033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 descr="earth-observ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47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Title 1"/>
          <p:cNvSpPr txBox="1">
            <a:spLocks/>
          </p:cNvSpPr>
          <p:nvPr/>
        </p:nvSpPr>
        <p:spPr bwMode="auto">
          <a:xfrm>
            <a:off x="609600" y="28575"/>
            <a:ext cx="71755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0070C0"/>
                </a:solidFill>
                <a:cs typeface="Verdana" charset="0"/>
              </a:rPr>
              <a:t>ESA EO Core Ground Segments</a:t>
            </a:r>
            <a:br>
              <a:rPr lang="en-US" sz="2300">
                <a:solidFill>
                  <a:srgbClr val="0070C0"/>
                </a:solidFill>
                <a:cs typeface="Verdana" charset="0"/>
              </a:rPr>
            </a:br>
            <a:r>
              <a:rPr lang="en-US" sz="1600">
                <a:solidFill>
                  <a:srgbClr val="0070C0"/>
                </a:solidFill>
                <a:cs typeface="Verdana" charset="0"/>
              </a:rPr>
              <a:t>Dissemination</a:t>
            </a:r>
          </a:p>
        </p:txBody>
      </p:sp>
      <p:sp>
        <p:nvSpPr>
          <p:cNvPr id="22547" name="AutoShape 7" descr="Risultati immagini per cd rom icon"/>
          <p:cNvSpPr>
            <a:spLocks noChangeAspect="1" noChangeArrowheads="1"/>
          </p:cNvSpPr>
          <p:nvPr/>
        </p:nvSpPr>
        <p:spPr bwMode="auto">
          <a:xfrm>
            <a:off x="200025" y="-525463"/>
            <a:ext cx="1095375" cy="109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Verdan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0525" y="744538"/>
            <a:ext cx="8174038" cy="954087"/>
          </a:xfrm>
          <a:prstGeom prst="rect">
            <a:avLst/>
          </a:prstGeom>
          <a:gradFill rotWithShape="1">
            <a:gsLst>
              <a:gs pos="0">
                <a:srgbClr val="9AC5EF"/>
              </a:gs>
              <a:gs pos="20000">
                <a:srgbClr val="9BC4EC"/>
              </a:gs>
              <a:gs pos="100000">
                <a:srgbClr val="7695B5"/>
              </a:gs>
            </a:gsLst>
            <a:lin ang="5400000"/>
          </a:gradFill>
          <a:ln w="9525">
            <a:solidFill>
              <a:srgbClr val="A5C5E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Dissemination (Mix of Virtual and Physical resources): 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Virtual Central Dissemination (DissHarm)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Copernicus Dissemination Platform (Pick-Up Point)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DMZ on remote sites </a:t>
            </a:r>
          </a:p>
        </p:txBody>
      </p:sp>
      <p:sp>
        <p:nvSpPr>
          <p:cNvPr id="22549" name="Rectangle 146"/>
          <p:cNvSpPr>
            <a:spLocks noChangeArrowheads="1"/>
          </p:cNvSpPr>
          <p:nvPr/>
        </p:nvSpPr>
        <p:spPr bwMode="auto">
          <a:xfrm>
            <a:off x="4584700" y="2339975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cs typeface="Verdana" charset="0"/>
              </a:rPr>
              <a:t>Internet</a:t>
            </a:r>
          </a:p>
        </p:txBody>
      </p:sp>
      <p:cxnSp>
        <p:nvCxnSpPr>
          <p:cNvPr id="162" name="Straight Connector 161"/>
          <p:cNvCxnSpPr>
            <a:cxnSpLocks noChangeShapeType="1"/>
            <a:endCxn id="22671" idx="0"/>
          </p:cNvCxnSpPr>
          <p:nvPr/>
        </p:nvCxnSpPr>
        <p:spPr bwMode="auto">
          <a:xfrm flipH="1" flipV="1">
            <a:off x="4494213" y="3338513"/>
            <a:ext cx="1233487" cy="4159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1" name="Rectangle 164"/>
          <p:cNvSpPr>
            <a:spLocks noChangeArrowheads="1"/>
          </p:cNvSpPr>
          <p:nvPr/>
        </p:nvSpPr>
        <p:spPr bwMode="auto">
          <a:xfrm>
            <a:off x="5311775" y="2822575"/>
            <a:ext cx="438150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INTA</a:t>
            </a:r>
          </a:p>
        </p:txBody>
      </p:sp>
      <p:cxnSp>
        <p:nvCxnSpPr>
          <p:cNvPr id="166" name="Straight Connector 165"/>
          <p:cNvCxnSpPr>
            <a:cxnSpLocks noChangeShapeType="1"/>
          </p:cNvCxnSpPr>
          <p:nvPr/>
        </p:nvCxnSpPr>
        <p:spPr bwMode="auto">
          <a:xfrm flipH="1" flipV="1">
            <a:off x="5530850" y="3378200"/>
            <a:ext cx="677863" cy="4175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3" name="Rectangle 168"/>
          <p:cNvSpPr>
            <a:spLocks noChangeArrowheads="1"/>
          </p:cNvSpPr>
          <p:nvPr/>
        </p:nvSpPr>
        <p:spPr bwMode="auto">
          <a:xfrm>
            <a:off x="4413250" y="2817813"/>
            <a:ext cx="458788" cy="2143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KSAT</a:t>
            </a:r>
          </a:p>
        </p:txBody>
      </p:sp>
      <p:sp>
        <p:nvSpPr>
          <p:cNvPr id="22554" name="Rectangle 172"/>
          <p:cNvSpPr>
            <a:spLocks noChangeArrowheads="1"/>
          </p:cNvSpPr>
          <p:nvPr/>
        </p:nvSpPr>
        <p:spPr bwMode="auto">
          <a:xfrm>
            <a:off x="4768850" y="2811463"/>
            <a:ext cx="623888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e-GEOS </a:t>
            </a:r>
          </a:p>
        </p:txBody>
      </p: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flipH="1" flipV="1">
            <a:off x="4779963" y="3373438"/>
            <a:ext cx="1222375" cy="411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flipH="1" flipV="1">
            <a:off x="5156200" y="3382963"/>
            <a:ext cx="920750" cy="544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flipH="1" flipV="1">
            <a:off x="6048375" y="3386138"/>
            <a:ext cx="79375" cy="3492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179"/>
          <p:cNvCxnSpPr>
            <a:cxnSpLocks noChangeShapeType="1"/>
          </p:cNvCxnSpPr>
          <p:nvPr/>
        </p:nvCxnSpPr>
        <p:spPr bwMode="auto">
          <a:xfrm flipH="1">
            <a:off x="5286375" y="4144963"/>
            <a:ext cx="698500" cy="292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Cloud 182"/>
          <p:cNvSpPr>
            <a:spLocks/>
          </p:cNvSpPr>
          <p:nvPr/>
        </p:nvSpPr>
        <p:spPr bwMode="auto">
          <a:xfrm>
            <a:off x="4876800" y="3436938"/>
            <a:ext cx="2527300" cy="941387"/>
          </a:xfrm>
          <a:custGeom>
            <a:avLst/>
            <a:gdLst>
              <a:gd name="T0" fmla="*/ 939656517 w 43200"/>
              <a:gd name="T1" fmla="*/ 270877877 h 43200"/>
              <a:gd name="T2" fmla="*/ 432486845 w 43200"/>
              <a:gd name="T3" fmla="*/ 262630455 h 43200"/>
              <a:gd name="T4" fmla="*/ 1387161374 w 43200"/>
              <a:gd name="T5" fmla="*/ 361132833 h 43200"/>
              <a:gd name="T6" fmla="*/ 1165310183 w 43200"/>
              <a:gd name="T7" fmla="*/ 365075152 h 43200"/>
              <a:gd name="T8" fmla="*/ 2147483647 w 43200"/>
              <a:gd name="T9" fmla="*/ 404500701 h 43200"/>
              <a:gd name="T10" fmla="*/ 2147483647 w 43200"/>
              <a:gd name="T11" fmla="*/ 386495302 h 43200"/>
              <a:gd name="T12" fmla="*/ 2147483647 w 43200"/>
              <a:gd name="T13" fmla="*/ 359601401 h 43200"/>
              <a:gd name="T14" fmla="*/ 2147483647 w 43200"/>
              <a:gd name="T15" fmla="*/ 379355252 h 43200"/>
              <a:gd name="T16" fmla="*/ 2147483647 w 43200"/>
              <a:gd name="T17" fmla="*/ 237526780 h 43200"/>
              <a:gd name="T18" fmla="*/ 2147483647 w 43200"/>
              <a:gd name="T19" fmla="*/ 311369503 h 43200"/>
              <a:gd name="T20" fmla="*/ 2147483647 w 43200"/>
              <a:gd name="T21" fmla="*/ 158882242 h 43200"/>
              <a:gd name="T22" fmla="*/ 2147483647 w 43200"/>
              <a:gd name="T23" fmla="*/ 186573446 h 43200"/>
              <a:gd name="T24" fmla="*/ 2147483647 w 43200"/>
              <a:gd name="T25" fmla="*/ 56147873 h 43200"/>
              <a:gd name="T26" fmla="*/ 2147483647 w 43200"/>
              <a:gd name="T27" fmla="*/ 69227508 h 43200"/>
              <a:gd name="T28" fmla="*/ 2147483647 w 43200"/>
              <a:gd name="T29" fmla="*/ 40895246 h 43200"/>
              <a:gd name="T30" fmla="*/ 2147483647 w 43200"/>
              <a:gd name="T31" fmla="*/ 24214239 h 43200"/>
              <a:gd name="T32" fmla="*/ 2147483647 w 43200"/>
              <a:gd name="T33" fmla="*/ 48842099 h 43200"/>
              <a:gd name="T34" fmla="*/ 2147483647 w 43200"/>
              <a:gd name="T35" fmla="*/ 34458469 h 43200"/>
              <a:gd name="T36" fmla="*/ 2147483647 w 43200"/>
              <a:gd name="T37" fmla="*/ 53726547 h 43200"/>
              <a:gd name="T38" fmla="*/ 2147483647 w 43200"/>
              <a:gd name="T39" fmla="*/ 67675658 h 43200"/>
              <a:gd name="T40" fmla="*/ 826329986 w 43200"/>
              <a:gd name="T41" fmla="*/ 163383467 h 43200"/>
              <a:gd name="T42" fmla="*/ 780878953 w 43200"/>
              <a:gd name="T43" fmla="*/ 1486997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5997D6"/>
          </a:solidFill>
          <a:ln w="9525">
            <a:solidFill>
              <a:srgbClr val="00549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60" name="Rectangle 199"/>
          <p:cNvSpPr>
            <a:spLocks noChangeArrowheads="1"/>
          </p:cNvSpPr>
          <p:nvPr/>
        </p:nvSpPr>
        <p:spPr bwMode="auto">
          <a:xfrm>
            <a:off x="2270125" y="4060825"/>
            <a:ext cx="3984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SSC</a:t>
            </a:r>
          </a:p>
        </p:txBody>
      </p:sp>
      <p:sp>
        <p:nvSpPr>
          <p:cNvPr id="22561" name="Rectangle 212"/>
          <p:cNvSpPr>
            <a:spLocks noChangeArrowheads="1"/>
          </p:cNvSpPr>
          <p:nvPr/>
        </p:nvSpPr>
        <p:spPr bwMode="auto">
          <a:xfrm>
            <a:off x="7251700" y="3594100"/>
            <a:ext cx="7413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EUMETSAT</a:t>
            </a:r>
          </a:p>
        </p:txBody>
      </p:sp>
      <p:sp>
        <p:nvSpPr>
          <p:cNvPr id="22562" name="Rectangle 239"/>
          <p:cNvSpPr>
            <a:spLocks noChangeArrowheads="1"/>
          </p:cNvSpPr>
          <p:nvPr/>
        </p:nvSpPr>
        <p:spPr bwMode="auto">
          <a:xfrm>
            <a:off x="5846763" y="2101850"/>
            <a:ext cx="2103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cs typeface="Verdana" charset="0"/>
              </a:rPr>
              <a:t>Copernicus </a:t>
            </a:r>
            <a:r>
              <a:rPr lang="en-US" sz="1000">
                <a:solidFill>
                  <a:schemeClr val="bg1"/>
                </a:solidFill>
                <a:cs typeface="Verdana" charset="0"/>
              </a:rPr>
              <a:t>Central Services</a:t>
            </a:r>
          </a:p>
        </p:txBody>
      </p:sp>
      <p:pic>
        <p:nvPicPr>
          <p:cNvPr id="2256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963988"/>
            <a:ext cx="2809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844925"/>
            <a:ext cx="2206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2373313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92375"/>
            <a:ext cx="2365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354263"/>
            <a:ext cx="161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56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2487613"/>
            <a:ext cx="1603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57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3095625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978150"/>
            <a:ext cx="2206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108325"/>
            <a:ext cx="2825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989263"/>
            <a:ext cx="2206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095625"/>
            <a:ext cx="2809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976563"/>
            <a:ext cx="2206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360613"/>
            <a:ext cx="2365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6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479675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336800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5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459038"/>
            <a:ext cx="161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02" name="Text Box 197"/>
          <p:cNvSpPr txBox="1">
            <a:spLocks noChangeArrowheads="1"/>
          </p:cNvSpPr>
          <p:nvPr/>
        </p:nvSpPr>
        <p:spPr bwMode="auto">
          <a:xfrm>
            <a:off x="3244850" y="3548063"/>
            <a:ext cx="14795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/>
              <a:t>Multi-Mission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/>
              <a:t>MPLS Backbone</a:t>
            </a:r>
            <a:endParaRPr lang="en-GB" sz="1200" dirty="0"/>
          </a:p>
        </p:txBody>
      </p:sp>
      <p:sp>
        <p:nvSpPr>
          <p:cNvPr id="403" name="Text Box 197"/>
          <p:cNvSpPr txBox="1">
            <a:spLocks noChangeArrowheads="1"/>
          </p:cNvSpPr>
          <p:nvPr/>
        </p:nvSpPr>
        <p:spPr bwMode="auto">
          <a:xfrm>
            <a:off x="5297488" y="3602038"/>
            <a:ext cx="172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Copernicus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MPLS Over DWDM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258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871663"/>
            <a:ext cx="207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58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898650"/>
            <a:ext cx="207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5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1927225"/>
            <a:ext cx="207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81175" y="2128838"/>
            <a:ext cx="2089150" cy="1022350"/>
          </a:xfrm>
          <a:prstGeom prst="rect">
            <a:avLst/>
          </a:prstGeom>
          <a:solidFill>
            <a:srgbClr val="8BDBFF"/>
          </a:solidFill>
          <a:ln w="9525">
            <a:solidFill>
              <a:srgbClr val="50CA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2585" name="Rectangle 152"/>
          <p:cNvSpPr>
            <a:spLocks noChangeArrowheads="1"/>
          </p:cNvSpPr>
          <p:nvPr/>
        </p:nvSpPr>
        <p:spPr bwMode="auto">
          <a:xfrm>
            <a:off x="1695450" y="2114550"/>
            <a:ext cx="2249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b="1">
                <a:cs typeface="Verdana" charset="0"/>
              </a:rPr>
              <a:t>Multi-Mission </a:t>
            </a:r>
            <a:r>
              <a:rPr lang="en-US" sz="1000">
                <a:cs typeface="Verdana" charset="0"/>
              </a:rPr>
              <a:t>Central Services</a:t>
            </a:r>
          </a:p>
        </p:txBody>
      </p:sp>
      <p:grpSp>
        <p:nvGrpSpPr>
          <p:cNvPr id="22586" name="Group 37"/>
          <p:cNvGrpSpPr>
            <a:grpSpLocks/>
          </p:cNvGrpSpPr>
          <p:nvPr/>
        </p:nvGrpSpPr>
        <p:grpSpPr bwMode="auto">
          <a:xfrm>
            <a:off x="3016250" y="2359025"/>
            <a:ext cx="633413" cy="479425"/>
            <a:chOff x="1545866" y="2350971"/>
            <a:chExt cx="634593" cy="478912"/>
          </a:xfrm>
        </p:grpSpPr>
        <p:sp>
          <p:nvSpPr>
            <p:cNvPr id="421" name="Rectangle 420"/>
            <p:cNvSpPr>
              <a:spLocks noChangeArrowheads="1"/>
            </p:cNvSpPr>
            <p:nvPr/>
          </p:nvSpPr>
          <p:spPr bwMode="auto">
            <a:xfrm>
              <a:off x="1545866" y="2350971"/>
              <a:ext cx="634593" cy="477327"/>
            </a:xfrm>
            <a:prstGeom prst="rect">
              <a:avLst/>
            </a:prstGeom>
            <a:gradFill rotWithShape="1">
              <a:gsLst>
                <a:gs pos="0">
                  <a:srgbClr val="FAFAF8"/>
                </a:gs>
                <a:gs pos="64999">
                  <a:srgbClr val="F1F2EE"/>
                </a:gs>
                <a:gs pos="100000">
                  <a:srgbClr val="ECEDE8"/>
                </a:gs>
              </a:gsLst>
              <a:lin ang="5400000" scaled="1"/>
            </a:gradFill>
            <a:ln w="12700">
              <a:solidFill>
                <a:srgbClr val="A6A6A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761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956" y="2634830"/>
              <a:ext cx="114513" cy="169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62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45" y="2644345"/>
              <a:ext cx="160637" cy="144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63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266" y="2633244"/>
              <a:ext cx="149503" cy="18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64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23" y="2366829"/>
              <a:ext cx="208349" cy="218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65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369" y="2376344"/>
              <a:ext cx="209940" cy="220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66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197" y="2373172"/>
              <a:ext cx="209940" cy="218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67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194" y="2639587"/>
              <a:ext cx="114513" cy="169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68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483" y="2607871"/>
              <a:ext cx="160636" cy="142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69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709" y="2376344"/>
              <a:ext cx="209940" cy="220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70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890" y="2650688"/>
              <a:ext cx="116103" cy="169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71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769" y="2685576"/>
              <a:ext cx="160636" cy="144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33" name="Text Box 216"/>
          <p:cNvSpPr txBox="1">
            <a:spLocks noChangeArrowheads="1"/>
          </p:cNvSpPr>
          <p:nvPr/>
        </p:nvSpPr>
        <p:spPr bwMode="auto">
          <a:xfrm>
            <a:off x="2978150" y="2801938"/>
            <a:ext cx="8032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800" dirty="0"/>
              <a:t>Processing Center </a:t>
            </a:r>
            <a:endParaRPr lang="en-GB" sz="800" dirty="0"/>
          </a:p>
        </p:txBody>
      </p:sp>
      <p:grpSp>
        <p:nvGrpSpPr>
          <p:cNvPr id="22588" name="Group 464"/>
          <p:cNvGrpSpPr>
            <a:grpSpLocks/>
          </p:cNvGrpSpPr>
          <p:nvPr/>
        </p:nvGrpSpPr>
        <p:grpSpPr bwMode="auto">
          <a:xfrm>
            <a:off x="4676775" y="3262313"/>
            <a:ext cx="161925" cy="157162"/>
            <a:chOff x="1694519" y="2371927"/>
            <a:chExt cx="282276" cy="243317"/>
          </a:xfrm>
        </p:grpSpPr>
        <p:pic>
          <p:nvPicPr>
            <p:cNvPr id="22755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28455"/>
              <a:ext cx="193719" cy="13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56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03877"/>
              <a:ext cx="193719" cy="13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57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371927"/>
              <a:ext cx="193719" cy="135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58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2389131"/>
              <a:ext cx="141137" cy="19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59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58" y="2418624"/>
              <a:ext cx="141137" cy="1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2589" name="Group 470"/>
          <p:cNvGrpSpPr>
            <a:grpSpLocks/>
          </p:cNvGrpSpPr>
          <p:nvPr/>
        </p:nvGrpSpPr>
        <p:grpSpPr bwMode="auto">
          <a:xfrm>
            <a:off x="5038725" y="3271838"/>
            <a:ext cx="163513" cy="157162"/>
            <a:chOff x="1694519" y="2371927"/>
            <a:chExt cx="282276" cy="243317"/>
          </a:xfrm>
        </p:grpSpPr>
        <p:pic>
          <p:nvPicPr>
            <p:cNvPr id="22750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28455"/>
              <a:ext cx="194579" cy="13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51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03877"/>
              <a:ext cx="194579" cy="13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52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371927"/>
              <a:ext cx="194579" cy="135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53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476" y="2389131"/>
              <a:ext cx="142508" cy="19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54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287" y="2418624"/>
              <a:ext cx="142508" cy="1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2590" name="Picture 3" descr="C:\Users\ecoffey\AppData\Local\Temp\Rar$DRa0.080\30032_Device_generic_building_default_2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341688"/>
            <a:ext cx="3873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1" name="Rectangle 142"/>
          <p:cNvSpPr>
            <a:spLocks noChangeArrowheads="1"/>
          </p:cNvSpPr>
          <p:nvPr/>
        </p:nvSpPr>
        <p:spPr bwMode="auto">
          <a:xfrm>
            <a:off x="4846638" y="4506913"/>
            <a:ext cx="549275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ESRIN </a:t>
            </a:r>
          </a:p>
        </p:txBody>
      </p:sp>
      <p:pic>
        <p:nvPicPr>
          <p:cNvPr id="2259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3181350"/>
            <a:ext cx="20478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59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167063"/>
            <a:ext cx="206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59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3167063"/>
            <a:ext cx="2047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540"/>
          <p:cNvSpPr>
            <a:spLocks noChangeArrowheads="1"/>
          </p:cNvSpPr>
          <p:nvPr/>
        </p:nvSpPr>
        <p:spPr bwMode="auto">
          <a:xfrm rot="-5400000">
            <a:off x="2679700" y="2519363"/>
            <a:ext cx="527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800" b="1">
                <a:cs typeface="Verdana" charset="0"/>
              </a:rPr>
              <a:t>ELVIS</a:t>
            </a:r>
            <a:endParaRPr lang="en-GB" sz="800">
              <a:cs typeface="Verdana" charset="0"/>
            </a:endParaRPr>
          </a:p>
        </p:txBody>
      </p:sp>
      <p:sp>
        <p:nvSpPr>
          <p:cNvPr id="22596" name="Rectangle 541"/>
          <p:cNvSpPr>
            <a:spLocks noChangeArrowheads="1"/>
          </p:cNvSpPr>
          <p:nvPr/>
        </p:nvSpPr>
        <p:spPr bwMode="auto">
          <a:xfrm>
            <a:off x="3906838" y="4551363"/>
            <a:ext cx="404812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DAS</a:t>
            </a:r>
          </a:p>
        </p:txBody>
      </p:sp>
      <p:pic>
        <p:nvPicPr>
          <p:cNvPr id="2259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225925"/>
            <a:ext cx="2809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599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4398963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00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389438"/>
            <a:ext cx="1492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3" descr="C:\Users\ecoffey\AppData\Local\Temp\Rar$DRa0.080\30032_Device_generic_building_default_2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4125913"/>
            <a:ext cx="5810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601" name="Group 42"/>
          <p:cNvGrpSpPr>
            <a:grpSpLocks/>
          </p:cNvGrpSpPr>
          <p:nvPr/>
        </p:nvGrpSpPr>
        <p:grpSpPr bwMode="auto">
          <a:xfrm>
            <a:off x="4519613" y="4010025"/>
            <a:ext cx="495300" cy="476250"/>
            <a:chOff x="3049667" y="4072744"/>
            <a:chExt cx="495944" cy="476880"/>
          </a:xfrm>
        </p:grpSpPr>
        <p:sp>
          <p:nvSpPr>
            <p:cNvPr id="302" name="Rectangle 301"/>
            <p:cNvSpPr>
              <a:spLocks noChangeArrowheads="1"/>
            </p:cNvSpPr>
            <p:nvPr/>
          </p:nvSpPr>
          <p:spPr bwMode="auto">
            <a:xfrm>
              <a:off x="3049667" y="4072744"/>
              <a:ext cx="495944" cy="476880"/>
            </a:xfrm>
            <a:prstGeom prst="rect">
              <a:avLst/>
            </a:prstGeom>
            <a:gradFill rotWithShape="1">
              <a:gsLst>
                <a:gs pos="0">
                  <a:srgbClr val="FAFAF8"/>
                </a:gs>
                <a:gs pos="64999">
                  <a:srgbClr val="F1F2EE"/>
                </a:gs>
                <a:gs pos="100000">
                  <a:srgbClr val="ECEDE8"/>
                </a:gs>
              </a:gsLst>
              <a:lin ang="5400000" scaled="1"/>
            </a:gradFill>
            <a:ln w="12700">
              <a:solidFill>
                <a:srgbClr val="A6A6A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744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60" y="4360462"/>
              <a:ext cx="116039" cy="168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45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004" y="4381126"/>
              <a:ext cx="160546" cy="144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46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047" y="4354104"/>
              <a:ext cx="149419" cy="187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47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510" y="4088640"/>
              <a:ext cx="209822" cy="21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48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086" y="4098178"/>
              <a:ext cx="209822" cy="22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49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840" y="4094998"/>
              <a:ext cx="209822" cy="21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2602" name="Picture 4" descr="C:\Users\ecoffey\AppData\Local\Temp\Rar$DRa0.400\30009_Device_cloud_white_default_256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955925"/>
            <a:ext cx="146685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" name="TextBox 229"/>
          <p:cNvSpPr txBox="1"/>
          <p:nvPr/>
        </p:nvSpPr>
        <p:spPr>
          <a:xfrm>
            <a:off x="687388" y="4210050"/>
            <a:ext cx="112871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PGothic" pitchFamily="34" charset="-128"/>
                <a:cs typeface="+mn-cs"/>
              </a:rPr>
              <a:t>Cloud Services</a:t>
            </a:r>
          </a:p>
        </p:txBody>
      </p:sp>
      <p:pic>
        <p:nvPicPr>
          <p:cNvPr id="2260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3978275"/>
            <a:ext cx="155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0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998913"/>
            <a:ext cx="155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07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984625"/>
            <a:ext cx="2333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08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4013200"/>
            <a:ext cx="2333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cxnSp>
        <p:nvCxnSpPr>
          <p:cNvPr id="237" name="Straight Connector 236"/>
          <p:cNvCxnSpPr/>
          <p:nvPr/>
        </p:nvCxnSpPr>
        <p:spPr>
          <a:xfrm flipV="1">
            <a:off x="674688" y="3930650"/>
            <a:ext cx="1128712" cy="95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61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013200"/>
            <a:ext cx="15716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1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4049713"/>
            <a:ext cx="2349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12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995738"/>
            <a:ext cx="1762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13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608388"/>
            <a:ext cx="26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14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636963"/>
            <a:ext cx="26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15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608388"/>
            <a:ext cx="26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16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636963"/>
            <a:ext cx="26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17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3606800"/>
            <a:ext cx="26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18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635375"/>
            <a:ext cx="26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0525" y="1809750"/>
            <a:ext cx="8174038" cy="289718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2619" name="Group 6"/>
          <p:cNvGrpSpPr>
            <a:grpSpLocks/>
          </p:cNvGrpSpPr>
          <p:nvPr/>
        </p:nvGrpSpPr>
        <p:grpSpPr bwMode="auto">
          <a:xfrm>
            <a:off x="5937250" y="2371725"/>
            <a:ext cx="2016125" cy="522288"/>
            <a:chOff x="5937885" y="2371692"/>
            <a:chExt cx="2016125" cy="522287"/>
          </a:xfrm>
        </p:grpSpPr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5937885" y="2371692"/>
              <a:ext cx="1087438" cy="522287"/>
            </a:xfrm>
            <a:prstGeom prst="rect">
              <a:avLst/>
            </a:prstGeom>
            <a:gradFill rotWithShape="1">
              <a:gsLst>
                <a:gs pos="0">
                  <a:srgbClr val="FAFAF8"/>
                </a:gs>
                <a:gs pos="64999">
                  <a:srgbClr val="F1F2EE"/>
                </a:gs>
                <a:gs pos="100000">
                  <a:srgbClr val="ECEDE8"/>
                </a:gs>
              </a:gsLst>
              <a:lin ang="5400000" scaled="1"/>
            </a:gradFill>
            <a:ln w="12700">
              <a:solidFill>
                <a:srgbClr val="A6A6A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722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685" y="2681254"/>
              <a:ext cx="115888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23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373" y="2700304"/>
              <a:ext cx="161925" cy="144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24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623" y="2397092"/>
              <a:ext cx="209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25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198" y="2405030"/>
              <a:ext cx="2079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26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198" y="2405030"/>
              <a:ext cx="209550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27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085" y="2409792"/>
              <a:ext cx="209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28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335" y="2622517"/>
              <a:ext cx="149225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29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535" y="2681254"/>
              <a:ext cx="115888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30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3385" y="2687604"/>
              <a:ext cx="114300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31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585" y="2689191"/>
              <a:ext cx="115888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32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860" y="2705066"/>
              <a:ext cx="160338" cy="14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33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648" y="2708241"/>
              <a:ext cx="161925" cy="14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34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785" y="2711416"/>
              <a:ext cx="160338" cy="14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35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885" y="2674904"/>
              <a:ext cx="149225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36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148" y="2622517"/>
              <a:ext cx="149225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37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635" y="2674904"/>
              <a:ext cx="149225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38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760" y="2676491"/>
              <a:ext cx="147638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39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785" y="2401855"/>
              <a:ext cx="209550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40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260" y="2406617"/>
              <a:ext cx="209550" cy="22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741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085" y="2403442"/>
              <a:ext cx="207963" cy="22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45" name="Text Box 216"/>
            <p:cNvSpPr txBox="1">
              <a:spLocks noChangeArrowheads="1"/>
            </p:cNvSpPr>
            <p:nvPr/>
          </p:nvSpPr>
          <p:spPr bwMode="auto">
            <a:xfrm>
              <a:off x="6993573" y="2373280"/>
              <a:ext cx="960437" cy="461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800" b="1" dirty="0">
                  <a:solidFill>
                    <a:schemeClr val="bg1"/>
                  </a:solidFill>
                </a:rPr>
                <a:t>Pick-Up Point</a:t>
              </a:r>
              <a:br>
                <a:rPr lang="fr-FR" sz="800" b="1" dirty="0">
                  <a:solidFill>
                    <a:schemeClr val="bg1"/>
                  </a:solidFill>
                </a:rPr>
              </a:br>
              <a:r>
                <a:rPr lang="en-GB" sz="800" dirty="0">
                  <a:solidFill>
                    <a:schemeClr val="bg1"/>
                  </a:solidFill>
                </a:rPr>
                <a:t>Data Hub Portals</a:t>
              </a:r>
            </a:p>
          </p:txBody>
        </p:sp>
      </p:grpSp>
      <p:grpSp>
        <p:nvGrpSpPr>
          <p:cNvPr id="22620" name="Group 4"/>
          <p:cNvGrpSpPr>
            <a:grpSpLocks/>
          </p:cNvGrpSpPr>
          <p:nvPr/>
        </p:nvGrpSpPr>
        <p:grpSpPr bwMode="auto">
          <a:xfrm>
            <a:off x="1731963" y="2252663"/>
            <a:ext cx="1111250" cy="901700"/>
            <a:chOff x="1732597" y="2252629"/>
            <a:chExt cx="1111250" cy="901700"/>
          </a:xfrm>
        </p:grpSpPr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1910397" y="2358992"/>
              <a:ext cx="633413" cy="477837"/>
              <a:chOff x="433493" y="2338504"/>
              <a:chExt cx="634593" cy="476880"/>
            </a:xfrm>
          </p:grpSpPr>
          <p:sp>
            <p:nvSpPr>
              <p:cNvPr id="408" name="Rectangle 407"/>
              <p:cNvSpPr>
                <a:spLocks noChangeArrowheads="1"/>
              </p:cNvSpPr>
              <p:nvPr/>
            </p:nvSpPr>
            <p:spPr bwMode="auto">
              <a:xfrm>
                <a:off x="433493" y="2338503"/>
                <a:ext cx="634592" cy="476881"/>
              </a:xfrm>
              <a:prstGeom prst="rect">
                <a:avLst/>
              </a:prstGeom>
              <a:gradFill rotWithShape="1">
                <a:gsLst>
                  <a:gs pos="0">
                    <a:srgbClr val="FAFAF8"/>
                  </a:gs>
                  <a:gs pos="64999">
                    <a:srgbClr val="F1F2EE"/>
                  </a:gs>
                  <a:gs pos="100000">
                    <a:srgbClr val="ECEDE8"/>
                  </a:gs>
                </a:gsLst>
                <a:lin ang="5400000" scaled="1"/>
              </a:gradFill>
              <a:ln w="12700">
                <a:solidFill>
                  <a:srgbClr val="A6A6A6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2712" name="Picture 1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582" y="2622097"/>
                <a:ext cx="114513" cy="169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713" name="Picture 1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022" y="2647446"/>
                <a:ext cx="160636" cy="144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714" name="Picture 2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349" y="2354346"/>
                <a:ext cx="208350" cy="220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715" name="Picture 2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996" y="2363852"/>
                <a:ext cx="209940" cy="220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716" name="Picture 2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823" y="2360683"/>
                <a:ext cx="209940" cy="220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717" name="Picture 2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335" y="2363852"/>
                <a:ext cx="209940" cy="220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718" name="Picture 3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197" y="2584073"/>
                <a:ext cx="149503" cy="188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719" name="Picture 3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43" y="2620512"/>
                <a:ext cx="149503" cy="188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720" name="Picture 3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92" y="2620512"/>
                <a:ext cx="149503" cy="186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8" name="Text Box 216"/>
            <p:cNvSpPr txBox="1">
              <a:spLocks noChangeArrowheads="1"/>
            </p:cNvSpPr>
            <p:nvPr/>
          </p:nvSpPr>
          <p:spPr bwMode="auto">
            <a:xfrm>
              <a:off x="1842134" y="2816191"/>
              <a:ext cx="100171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800" b="1" dirty="0"/>
                <a:t>Dissemination</a:t>
              </a:r>
              <a:r>
                <a:rPr lang="fr-FR" sz="800" b="1" dirty="0"/>
                <a:t> Center</a:t>
              </a:r>
              <a:endParaRPr lang="en-GB" sz="800" b="1" dirty="0"/>
            </a:p>
          </p:txBody>
        </p:sp>
        <p:sp>
          <p:nvSpPr>
            <p:cNvPr id="22709" name="Rectangle 45"/>
            <p:cNvSpPr>
              <a:spLocks noChangeArrowheads="1"/>
            </p:cNvSpPr>
            <p:nvPr/>
          </p:nvSpPr>
          <p:spPr bwMode="auto">
            <a:xfrm rot="-5400000">
              <a:off x="1469865" y="2515361"/>
              <a:ext cx="7413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 b="1">
                  <a:cs typeface="Verdana" charset="0"/>
                </a:rPr>
                <a:t>DissHarm</a:t>
              </a:r>
              <a:endParaRPr lang="en-GB" sz="800">
                <a:cs typeface="Verdana" charset="0"/>
              </a:endParaRPr>
            </a:p>
          </p:txBody>
        </p:sp>
      </p:grpSp>
      <p:grpSp>
        <p:nvGrpSpPr>
          <p:cNvPr id="22621" name="Group 7"/>
          <p:cNvGrpSpPr>
            <a:grpSpLocks/>
          </p:cNvGrpSpPr>
          <p:nvPr/>
        </p:nvGrpSpPr>
        <p:grpSpPr bwMode="auto">
          <a:xfrm>
            <a:off x="2238375" y="3344863"/>
            <a:ext cx="708025" cy="390525"/>
            <a:chOff x="2239010" y="3344829"/>
            <a:chExt cx="708025" cy="390208"/>
          </a:xfrm>
        </p:grpSpPr>
        <p:sp>
          <p:nvSpPr>
            <p:cNvPr id="12" name="Rectangle 184"/>
            <p:cNvSpPr>
              <a:spLocks noChangeArrowheads="1"/>
            </p:cNvSpPr>
            <p:nvPr/>
          </p:nvSpPr>
          <p:spPr bwMode="auto">
            <a:xfrm>
              <a:off x="2239010" y="3344829"/>
              <a:ext cx="461962" cy="2159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cs typeface="Verdana" charset="0"/>
                </a:rPr>
                <a:t>ESAC</a:t>
              </a:r>
            </a:p>
          </p:txBody>
        </p:sp>
        <p:pic>
          <p:nvPicPr>
            <p:cNvPr id="2270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048" y="3374967"/>
              <a:ext cx="280987" cy="360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3" name="Group 264"/>
            <p:cNvGrpSpPr>
              <a:grpSpLocks/>
            </p:cNvGrpSpPr>
            <p:nvPr/>
          </p:nvGrpSpPr>
          <p:grpSpPr bwMode="auto">
            <a:xfrm>
              <a:off x="2613660" y="3538187"/>
              <a:ext cx="177800" cy="173037"/>
              <a:chOff x="1694519" y="2371927"/>
              <a:chExt cx="282276" cy="243317"/>
            </a:xfrm>
          </p:grpSpPr>
          <p:pic>
            <p:nvPicPr>
              <p:cNvPr id="22703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519" y="2427912"/>
                <a:ext cx="194066" cy="133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704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519" y="2403378"/>
                <a:ext cx="194066" cy="133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705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519" y="2372152"/>
                <a:ext cx="194066" cy="133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706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0210" y="2387764"/>
                <a:ext cx="141138" cy="196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707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57" y="2418991"/>
                <a:ext cx="141138" cy="196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2622" name="Rectangle 129"/>
          <p:cNvSpPr>
            <a:spLocks noChangeArrowheads="1"/>
          </p:cNvSpPr>
          <p:nvPr/>
        </p:nvSpPr>
        <p:spPr bwMode="auto">
          <a:xfrm>
            <a:off x="6315075" y="4506913"/>
            <a:ext cx="4619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Indra</a:t>
            </a:r>
          </a:p>
        </p:txBody>
      </p:sp>
      <p:sp>
        <p:nvSpPr>
          <p:cNvPr id="22623" name="Rectangle 189"/>
          <p:cNvSpPr>
            <a:spLocks noChangeArrowheads="1"/>
          </p:cNvSpPr>
          <p:nvPr/>
        </p:nvSpPr>
        <p:spPr bwMode="auto">
          <a:xfrm>
            <a:off x="7346950" y="4121150"/>
            <a:ext cx="576263" cy="2143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CLS - B</a:t>
            </a:r>
          </a:p>
        </p:txBody>
      </p:sp>
      <p:sp>
        <p:nvSpPr>
          <p:cNvPr id="22624" name="Rectangle 194"/>
          <p:cNvSpPr>
            <a:spLocks noChangeArrowheads="1"/>
          </p:cNvSpPr>
          <p:nvPr/>
        </p:nvSpPr>
        <p:spPr bwMode="auto">
          <a:xfrm>
            <a:off x="5670550" y="4530725"/>
            <a:ext cx="442913" cy="2143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ACRI</a:t>
            </a:r>
          </a:p>
        </p:txBody>
      </p:sp>
      <p:sp>
        <p:nvSpPr>
          <p:cNvPr id="22625" name="Rectangle 226"/>
          <p:cNvSpPr>
            <a:spLocks noChangeArrowheads="1"/>
          </p:cNvSpPr>
          <p:nvPr/>
        </p:nvSpPr>
        <p:spPr bwMode="auto">
          <a:xfrm>
            <a:off x="6802438" y="4451350"/>
            <a:ext cx="566737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CLS - T</a:t>
            </a:r>
          </a:p>
        </p:txBody>
      </p:sp>
      <p:grpSp>
        <p:nvGrpSpPr>
          <p:cNvPr id="22626" name="Group 348"/>
          <p:cNvGrpSpPr>
            <a:grpSpLocks/>
          </p:cNvGrpSpPr>
          <p:nvPr/>
        </p:nvGrpSpPr>
        <p:grpSpPr bwMode="auto">
          <a:xfrm>
            <a:off x="7204075" y="3862388"/>
            <a:ext cx="280988" cy="360362"/>
            <a:chOff x="2259314" y="3068949"/>
            <a:chExt cx="281008" cy="360424"/>
          </a:xfrm>
        </p:grpSpPr>
        <p:pic>
          <p:nvPicPr>
            <p:cNvPr id="2269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4" name="Group 350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2695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96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97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98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99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2627" name="Group 356"/>
          <p:cNvGrpSpPr>
            <a:grpSpLocks/>
          </p:cNvGrpSpPr>
          <p:nvPr/>
        </p:nvGrpSpPr>
        <p:grpSpPr bwMode="auto">
          <a:xfrm>
            <a:off x="6354763" y="4168775"/>
            <a:ext cx="280987" cy="360363"/>
            <a:chOff x="2259314" y="3068949"/>
            <a:chExt cx="281008" cy="360424"/>
          </a:xfrm>
        </p:grpSpPr>
        <p:pic>
          <p:nvPicPr>
            <p:cNvPr id="22686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5" name="Group 358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2688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89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0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90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4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91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92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0177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2628" name="Group 364"/>
          <p:cNvGrpSpPr>
            <a:grpSpLocks/>
          </p:cNvGrpSpPr>
          <p:nvPr/>
        </p:nvGrpSpPr>
        <p:grpSpPr bwMode="auto">
          <a:xfrm>
            <a:off x="5764213" y="4203700"/>
            <a:ext cx="280987" cy="360363"/>
            <a:chOff x="2259314" y="3068949"/>
            <a:chExt cx="281008" cy="360424"/>
          </a:xfrm>
        </p:grpSpPr>
        <p:pic>
          <p:nvPicPr>
            <p:cNvPr id="22679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" name="Group 366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2681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82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0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83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4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84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85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0177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2629" name="Group 372"/>
          <p:cNvGrpSpPr>
            <a:grpSpLocks/>
          </p:cNvGrpSpPr>
          <p:nvPr/>
        </p:nvGrpSpPr>
        <p:grpSpPr bwMode="auto">
          <a:xfrm>
            <a:off x="6894513" y="4114800"/>
            <a:ext cx="280987" cy="361950"/>
            <a:chOff x="2259314" y="3068949"/>
            <a:chExt cx="281008" cy="360424"/>
          </a:xfrm>
        </p:grpSpPr>
        <p:pic>
          <p:nvPicPr>
            <p:cNvPr id="22672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" name="Group 374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2674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7789"/>
                <a:ext cx="192943" cy="134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75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3549"/>
                <a:ext cx="192943" cy="134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76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2699"/>
                <a:ext cx="192943" cy="134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77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8123"/>
                <a:ext cx="142169" cy="196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78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1178"/>
                <a:ext cx="142169" cy="193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2631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3937000"/>
            <a:ext cx="20478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192588"/>
            <a:ext cx="2063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3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4233863"/>
            <a:ext cx="2047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263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4271963"/>
            <a:ext cx="204787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8" name="Rectangle 158"/>
          <p:cNvSpPr>
            <a:spLocks noChangeArrowheads="1"/>
          </p:cNvSpPr>
          <p:nvPr/>
        </p:nvSpPr>
        <p:spPr bwMode="auto">
          <a:xfrm>
            <a:off x="4038600" y="3087688"/>
            <a:ext cx="393700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DLR</a:t>
            </a:r>
          </a:p>
        </p:txBody>
      </p:sp>
      <p:grpSp>
        <p:nvGrpSpPr>
          <p:cNvPr id="22635" name="Group 5"/>
          <p:cNvGrpSpPr>
            <a:grpSpLocks/>
          </p:cNvGrpSpPr>
          <p:nvPr/>
        </p:nvGrpSpPr>
        <p:grpSpPr bwMode="auto">
          <a:xfrm>
            <a:off x="4346575" y="3141663"/>
            <a:ext cx="280988" cy="360362"/>
            <a:chOff x="2259314" y="3068949"/>
            <a:chExt cx="281008" cy="360424"/>
          </a:xfrm>
        </p:grpSpPr>
        <p:pic>
          <p:nvPicPr>
            <p:cNvPr id="22665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9" name="Group 317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2667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68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69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70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71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2636" name="Rectangle 217"/>
          <p:cNvSpPr>
            <a:spLocks noChangeArrowheads="1"/>
          </p:cNvSpPr>
          <p:nvPr/>
        </p:nvSpPr>
        <p:spPr bwMode="auto">
          <a:xfrm>
            <a:off x="6002338" y="3152775"/>
            <a:ext cx="515937" cy="3381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">
                <a:cs typeface="Verdana" charset="0"/>
              </a:rPr>
              <a:t>Airbus</a:t>
            </a:r>
            <a:br>
              <a:rPr lang="en-US" sz="800">
                <a:cs typeface="Verdana" charset="0"/>
              </a:rPr>
            </a:br>
            <a:r>
              <a:rPr lang="en-US" sz="800">
                <a:cs typeface="Verdana" charset="0"/>
              </a:rPr>
              <a:t>UK</a:t>
            </a:r>
          </a:p>
        </p:txBody>
      </p:sp>
      <p:grpSp>
        <p:nvGrpSpPr>
          <p:cNvPr id="22637" name="Group 380"/>
          <p:cNvGrpSpPr>
            <a:grpSpLocks/>
          </p:cNvGrpSpPr>
          <p:nvPr/>
        </p:nvGrpSpPr>
        <p:grpSpPr bwMode="auto">
          <a:xfrm>
            <a:off x="5805488" y="3087688"/>
            <a:ext cx="280987" cy="360362"/>
            <a:chOff x="2259314" y="3068949"/>
            <a:chExt cx="281008" cy="360424"/>
          </a:xfrm>
        </p:grpSpPr>
        <p:pic>
          <p:nvPicPr>
            <p:cNvPr id="2265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0" name="Group 382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2660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61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62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63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64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26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51188"/>
            <a:ext cx="2047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1" name="Rectangle 202"/>
          <p:cNvSpPr>
            <a:spLocks noChangeArrowheads="1"/>
          </p:cNvSpPr>
          <p:nvPr/>
        </p:nvSpPr>
        <p:spPr bwMode="auto">
          <a:xfrm>
            <a:off x="2755900" y="4400550"/>
            <a:ext cx="46831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CNES</a:t>
            </a:r>
          </a:p>
        </p:txBody>
      </p:sp>
      <p:sp>
        <p:nvSpPr>
          <p:cNvPr id="22640" name="Rectangle 207"/>
          <p:cNvSpPr>
            <a:spLocks noChangeArrowheads="1"/>
          </p:cNvSpPr>
          <p:nvPr/>
        </p:nvSpPr>
        <p:spPr bwMode="auto">
          <a:xfrm>
            <a:off x="3241675" y="4487863"/>
            <a:ext cx="5635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CNMCA</a:t>
            </a:r>
          </a:p>
        </p:txBody>
      </p:sp>
      <p:grpSp>
        <p:nvGrpSpPr>
          <p:cNvPr id="22641" name="Group 324"/>
          <p:cNvGrpSpPr>
            <a:grpSpLocks/>
          </p:cNvGrpSpPr>
          <p:nvPr/>
        </p:nvGrpSpPr>
        <p:grpSpPr bwMode="auto">
          <a:xfrm>
            <a:off x="3057525" y="4168775"/>
            <a:ext cx="280988" cy="360363"/>
            <a:chOff x="2259314" y="3068949"/>
            <a:chExt cx="281008" cy="360424"/>
          </a:xfrm>
        </p:grpSpPr>
        <p:pic>
          <p:nvPicPr>
            <p:cNvPr id="2265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2" name="Group 326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2653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54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0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55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4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56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57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7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2642" name="Group 332"/>
          <p:cNvGrpSpPr>
            <a:grpSpLocks/>
          </p:cNvGrpSpPr>
          <p:nvPr/>
        </p:nvGrpSpPr>
        <p:grpSpPr bwMode="auto">
          <a:xfrm>
            <a:off x="3565525" y="4248150"/>
            <a:ext cx="280988" cy="360363"/>
            <a:chOff x="2259314" y="3068949"/>
            <a:chExt cx="281008" cy="360424"/>
          </a:xfrm>
        </p:grpSpPr>
        <p:pic>
          <p:nvPicPr>
            <p:cNvPr id="2264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3" name="Group 334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2646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47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0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48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4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49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2650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7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 flipV="1">
            <a:off x="1839913" y="3962400"/>
            <a:ext cx="758825" cy="11113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4" name="Straight Connector 233"/>
          <p:cNvCxnSpPr>
            <a:cxnSpLocks noChangeShapeType="1"/>
          </p:cNvCxnSpPr>
          <p:nvPr/>
        </p:nvCxnSpPr>
        <p:spPr bwMode="auto">
          <a:xfrm flipH="1" flipV="1">
            <a:off x="6775450" y="3157538"/>
            <a:ext cx="1588" cy="3952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" name="Straight Connector 234"/>
          <p:cNvCxnSpPr>
            <a:cxnSpLocks noChangeShapeType="1"/>
          </p:cNvCxnSpPr>
          <p:nvPr/>
        </p:nvCxnSpPr>
        <p:spPr bwMode="auto">
          <a:xfrm flipV="1">
            <a:off x="6656388" y="3157538"/>
            <a:ext cx="3175" cy="4333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Straight Connector 153"/>
          <p:cNvCxnSpPr>
            <a:cxnSpLocks noChangeShapeType="1"/>
            <a:stCxn id="23572" idx="3"/>
          </p:cNvCxnSpPr>
          <p:nvPr/>
        </p:nvCxnSpPr>
        <p:spPr bwMode="auto">
          <a:xfrm>
            <a:off x="5384800" y="2547938"/>
            <a:ext cx="965200" cy="1095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" name="Straight Connector 419"/>
          <p:cNvCxnSpPr>
            <a:cxnSpLocks noChangeShapeType="1"/>
          </p:cNvCxnSpPr>
          <p:nvPr/>
        </p:nvCxnSpPr>
        <p:spPr bwMode="auto">
          <a:xfrm>
            <a:off x="5537200" y="2638425"/>
            <a:ext cx="965200" cy="111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" name="Straight Connector 418"/>
          <p:cNvCxnSpPr>
            <a:cxnSpLocks noChangeShapeType="1"/>
          </p:cNvCxnSpPr>
          <p:nvPr/>
        </p:nvCxnSpPr>
        <p:spPr bwMode="auto">
          <a:xfrm flipV="1">
            <a:off x="3889375" y="2638425"/>
            <a:ext cx="847725" cy="174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7" name="Rectangle 406"/>
          <p:cNvSpPr>
            <a:spLocks noChangeArrowheads="1"/>
          </p:cNvSpPr>
          <p:nvPr/>
        </p:nvSpPr>
        <p:spPr bwMode="auto">
          <a:xfrm>
            <a:off x="5883275" y="2198688"/>
            <a:ext cx="2020888" cy="958850"/>
          </a:xfrm>
          <a:prstGeom prst="rect">
            <a:avLst/>
          </a:prstGeom>
          <a:solidFill>
            <a:srgbClr val="5997D6"/>
          </a:solidFill>
          <a:ln w="9525">
            <a:solidFill>
              <a:srgbClr val="50CA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Verdana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155" name="Straight Connector 154"/>
          <p:cNvCxnSpPr>
            <a:cxnSpLocks noChangeShapeType="1"/>
          </p:cNvCxnSpPr>
          <p:nvPr/>
        </p:nvCxnSpPr>
        <p:spPr bwMode="auto">
          <a:xfrm flipV="1">
            <a:off x="3244850" y="3179763"/>
            <a:ext cx="0" cy="411162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Straight Connector 155"/>
          <p:cNvCxnSpPr>
            <a:cxnSpLocks noChangeShapeType="1"/>
          </p:cNvCxnSpPr>
          <p:nvPr/>
        </p:nvCxnSpPr>
        <p:spPr bwMode="auto">
          <a:xfrm flipH="1" flipV="1">
            <a:off x="3086100" y="3179763"/>
            <a:ext cx="23813" cy="460375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Straight Connector 169"/>
          <p:cNvCxnSpPr>
            <a:cxnSpLocks noChangeShapeType="1"/>
          </p:cNvCxnSpPr>
          <p:nvPr/>
        </p:nvCxnSpPr>
        <p:spPr bwMode="auto">
          <a:xfrm flipV="1">
            <a:off x="4714875" y="3457575"/>
            <a:ext cx="65088" cy="327025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Straight Connector 173"/>
          <p:cNvCxnSpPr>
            <a:cxnSpLocks noChangeShapeType="1"/>
          </p:cNvCxnSpPr>
          <p:nvPr/>
        </p:nvCxnSpPr>
        <p:spPr bwMode="auto">
          <a:xfrm flipV="1">
            <a:off x="4584700" y="3467100"/>
            <a:ext cx="571500" cy="45720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flipV="1">
            <a:off x="4303713" y="3460750"/>
            <a:ext cx="1633537" cy="48895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180"/>
          <p:cNvCxnSpPr>
            <a:cxnSpLocks noChangeShapeType="1"/>
          </p:cNvCxnSpPr>
          <p:nvPr/>
        </p:nvCxnSpPr>
        <p:spPr bwMode="auto">
          <a:xfrm>
            <a:off x="3938588" y="4176713"/>
            <a:ext cx="708025" cy="37465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1" name="Cloud"/>
          <p:cNvSpPr>
            <a:spLocks noChangeAspect="1" noEditPoints="1" noChangeArrowheads="1"/>
          </p:cNvSpPr>
          <p:nvPr/>
        </p:nvSpPr>
        <p:spPr bwMode="auto">
          <a:xfrm rot="5400000">
            <a:off x="3417094" y="2670969"/>
            <a:ext cx="884237" cy="2593975"/>
          </a:xfrm>
          <a:custGeom>
            <a:avLst/>
            <a:gdLst>
              <a:gd name="T0" fmla="*/ 137425 w 21600"/>
              <a:gd name="T1" fmla="*/ 959506909 h 21600"/>
              <a:gd name="T2" fmla="*/ 23736442 w 21600"/>
              <a:gd name="T3" fmla="*/ 1915538252 h 21600"/>
              <a:gd name="T4" fmla="*/ 47404191 w 21600"/>
              <a:gd name="T5" fmla="*/ 959506909 h 21600"/>
              <a:gd name="T6" fmla="*/ 23736442 w 21600"/>
              <a:gd name="T7" fmla="*/ 1091165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65 w 21600"/>
              <a:gd name="T13" fmla="*/ 3259 h 21600"/>
              <a:gd name="T14" fmla="*/ 17074 w 21600"/>
              <a:gd name="T15" fmla="*/ 173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BDBFF"/>
          </a:solidFill>
          <a:ln w="9525">
            <a:solidFill>
              <a:srgbClr val="50CA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76" name="Straight Connector 175"/>
          <p:cNvCxnSpPr>
            <a:cxnSpLocks noChangeShapeType="1"/>
            <a:endCxn id="23572" idx="1"/>
          </p:cNvCxnSpPr>
          <p:nvPr/>
        </p:nvCxnSpPr>
        <p:spPr bwMode="auto">
          <a:xfrm flipV="1">
            <a:off x="3736975" y="2547938"/>
            <a:ext cx="847725" cy="174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2116138"/>
            <a:ext cx="14033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 descr="earth-observ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47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Title 1"/>
          <p:cNvSpPr txBox="1">
            <a:spLocks/>
          </p:cNvSpPr>
          <p:nvPr/>
        </p:nvSpPr>
        <p:spPr bwMode="auto">
          <a:xfrm>
            <a:off x="609600" y="28575"/>
            <a:ext cx="71755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0070C0"/>
                </a:solidFill>
                <a:cs typeface="Verdana" charset="0"/>
              </a:rPr>
              <a:t>ESA EO Core Ground Segments</a:t>
            </a:r>
            <a:br>
              <a:rPr lang="en-US" sz="2300">
                <a:solidFill>
                  <a:srgbClr val="0070C0"/>
                </a:solidFill>
                <a:cs typeface="Verdana" charset="0"/>
              </a:rPr>
            </a:br>
            <a:r>
              <a:rPr lang="en-US" sz="1600">
                <a:solidFill>
                  <a:srgbClr val="0070C0"/>
                </a:solidFill>
                <a:cs typeface="Verdana" charset="0"/>
              </a:rPr>
              <a:t>Processing</a:t>
            </a:r>
          </a:p>
        </p:txBody>
      </p:sp>
      <p:sp>
        <p:nvSpPr>
          <p:cNvPr id="23571" name="AutoShape 7" descr="Risultati immagini per cd rom icon"/>
          <p:cNvSpPr>
            <a:spLocks noChangeAspect="1" noChangeArrowheads="1"/>
          </p:cNvSpPr>
          <p:nvPr/>
        </p:nvSpPr>
        <p:spPr bwMode="auto">
          <a:xfrm>
            <a:off x="200025" y="-525463"/>
            <a:ext cx="1095375" cy="109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Verdana" charset="0"/>
            </a:endParaRPr>
          </a:p>
        </p:txBody>
      </p:sp>
      <p:sp>
        <p:nvSpPr>
          <p:cNvPr id="23572" name="Rectangle 146"/>
          <p:cNvSpPr>
            <a:spLocks noChangeArrowheads="1"/>
          </p:cNvSpPr>
          <p:nvPr/>
        </p:nvSpPr>
        <p:spPr bwMode="auto">
          <a:xfrm>
            <a:off x="4584700" y="2424113"/>
            <a:ext cx="800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cs typeface="Verdana" charset="0"/>
              </a:rPr>
              <a:t>Internet</a:t>
            </a:r>
          </a:p>
        </p:txBody>
      </p:sp>
      <p:cxnSp>
        <p:nvCxnSpPr>
          <p:cNvPr id="162" name="Straight Connector 161"/>
          <p:cNvCxnSpPr>
            <a:cxnSpLocks noChangeShapeType="1"/>
            <a:endCxn id="23678" idx="0"/>
          </p:cNvCxnSpPr>
          <p:nvPr/>
        </p:nvCxnSpPr>
        <p:spPr bwMode="auto">
          <a:xfrm flipH="1" flipV="1">
            <a:off x="4494213" y="3422650"/>
            <a:ext cx="1233487" cy="4159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4" name="Rectangle 164"/>
          <p:cNvSpPr>
            <a:spLocks noChangeArrowheads="1"/>
          </p:cNvSpPr>
          <p:nvPr/>
        </p:nvSpPr>
        <p:spPr bwMode="auto">
          <a:xfrm>
            <a:off x="5311775" y="2906713"/>
            <a:ext cx="438150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INTA</a:t>
            </a:r>
          </a:p>
        </p:txBody>
      </p:sp>
      <p:cxnSp>
        <p:nvCxnSpPr>
          <p:cNvPr id="166" name="Straight Connector 165"/>
          <p:cNvCxnSpPr>
            <a:cxnSpLocks noChangeShapeType="1"/>
          </p:cNvCxnSpPr>
          <p:nvPr/>
        </p:nvCxnSpPr>
        <p:spPr bwMode="auto">
          <a:xfrm flipH="1" flipV="1">
            <a:off x="5530850" y="3462338"/>
            <a:ext cx="677863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6" name="Rectangle 168"/>
          <p:cNvSpPr>
            <a:spLocks noChangeArrowheads="1"/>
          </p:cNvSpPr>
          <p:nvPr/>
        </p:nvSpPr>
        <p:spPr bwMode="auto">
          <a:xfrm>
            <a:off x="4413250" y="2901950"/>
            <a:ext cx="458788" cy="2143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KSAT</a:t>
            </a:r>
          </a:p>
        </p:txBody>
      </p:sp>
      <p:sp>
        <p:nvSpPr>
          <p:cNvPr id="23577" name="Rectangle 172"/>
          <p:cNvSpPr>
            <a:spLocks noChangeArrowheads="1"/>
          </p:cNvSpPr>
          <p:nvPr/>
        </p:nvSpPr>
        <p:spPr bwMode="auto">
          <a:xfrm>
            <a:off x="4768850" y="2895600"/>
            <a:ext cx="623888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e-GEOS </a:t>
            </a:r>
          </a:p>
        </p:txBody>
      </p: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flipH="1" flipV="1">
            <a:off x="4779963" y="3457575"/>
            <a:ext cx="1222375" cy="411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flipH="1" flipV="1">
            <a:off x="5156200" y="3467100"/>
            <a:ext cx="920750" cy="5445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flipH="1" flipV="1">
            <a:off x="6048375" y="3470275"/>
            <a:ext cx="79375" cy="3492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179"/>
          <p:cNvCxnSpPr>
            <a:cxnSpLocks noChangeShapeType="1"/>
          </p:cNvCxnSpPr>
          <p:nvPr/>
        </p:nvCxnSpPr>
        <p:spPr bwMode="auto">
          <a:xfrm flipH="1">
            <a:off x="5286375" y="4229100"/>
            <a:ext cx="698500" cy="292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Cloud 182"/>
          <p:cNvSpPr>
            <a:spLocks/>
          </p:cNvSpPr>
          <p:nvPr/>
        </p:nvSpPr>
        <p:spPr bwMode="auto">
          <a:xfrm>
            <a:off x="4876800" y="3521075"/>
            <a:ext cx="2527300" cy="941388"/>
          </a:xfrm>
          <a:custGeom>
            <a:avLst/>
            <a:gdLst>
              <a:gd name="T0" fmla="*/ 939656517 w 43200"/>
              <a:gd name="T1" fmla="*/ 270878448 h 43200"/>
              <a:gd name="T2" fmla="*/ 432486845 w 43200"/>
              <a:gd name="T3" fmla="*/ 262630996 h 43200"/>
              <a:gd name="T4" fmla="*/ 1387161374 w 43200"/>
              <a:gd name="T5" fmla="*/ 361133608 h 43200"/>
              <a:gd name="T6" fmla="*/ 1165310183 w 43200"/>
              <a:gd name="T7" fmla="*/ 365075932 h 43200"/>
              <a:gd name="T8" fmla="*/ 2147483647 w 43200"/>
              <a:gd name="T9" fmla="*/ 404501567 h 43200"/>
              <a:gd name="T10" fmla="*/ 2147483647 w 43200"/>
              <a:gd name="T11" fmla="*/ 386496127 h 43200"/>
              <a:gd name="T12" fmla="*/ 2147483647 w 43200"/>
              <a:gd name="T13" fmla="*/ 359602153 h 43200"/>
              <a:gd name="T14" fmla="*/ 2147483647 w 43200"/>
              <a:gd name="T15" fmla="*/ 379356047 h 43200"/>
              <a:gd name="T16" fmla="*/ 2147483647 w 43200"/>
              <a:gd name="T17" fmla="*/ 237527294 h 43200"/>
              <a:gd name="T18" fmla="*/ 2147483647 w 43200"/>
              <a:gd name="T19" fmla="*/ 311370161 h 43200"/>
              <a:gd name="T20" fmla="*/ 2147483647 w 43200"/>
              <a:gd name="T21" fmla="*/ 158882585 h 43200"/>
              <a:gd name="T22" fmla="*/ 2147483647 w 43200"/>
              <a:gd name="T23" fmla="*/ 186573840 h 43200"/>
              <a:gd name="T24" fmla="*/ 2147483647 w 43200"/>
              <a:gd name="T25" fmla="*/ 56147998 h 43200"/>
              <a:gd name="T26" fmla="*/ 2147483647 w 43200"/>
              <a:gd name="T27" fmla="*/ 69227669 h 43200"/>
              <a:gd name="T28" fmla="*/ 2147483647 w 43200"/>
              <a:gd name="T29" fmla="*/ 40895333 h 43200"/>
              <a:gd name="T30" fmla="*/ 2147483647 w 43200"/>
              <a:gd name="T31" fmla="*/ 24214308 h 43200"/>
              <a:gd name="T32" fmla="*/ 2147483647 w 43200"/>
              <a:gd name="T33" fmla="*/ 48842195 h 43200"/>
              <a:gd name="T34" fmla="*/ 2147483647 w 43200"/>
              <a:gd name="T35" fmla="*/ 34458549 h 43200"/>
              <a:gd name="T36" fmla="*/ 2147483647 w 43200"/>
              <a:gd name="T37" fmla="*/ 53726669 h 43200"/>
              <a:gd name="T38" fmla="*/ 2147483647 w 43200"/>
              <a:gd name="T39" fmla="*/ 67675817 h 43200"/>
              <a:gd name="T40" fmla="*/ 826329986 w 43200"/>
              <a:gd name="T41" fmla="*/ 163383815 h 43200"/>
              <a:gd name="T42" fmla="*/ 780878953 w 43200"/>
              <a:gd name="T43" fmla="*/ 148700058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5997D6"/>
          </a:solidFill>
          <a:ln w="9525">
            <a:solidFill>
              <a:srgbClr val="00549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83" name="Rectangle 199"/>
          <p:cNvSpPr>
            <a:spLocks noChangeArrowheads="1"/>
          </p:cNvSpPr>
          <p:nvPr/>
        </p:nvSpPr>
        <p:spPr bwMode="auto">
          <a:xfrm>
            <a:off x="2270125" y="4144963"/>
            <a:ext cx="3984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SSC</a:t>
            </a:r>
          </a:p>
        </p:txBody>
      </p:sp>
      <p:sp>
        <p:nvSpPr>
          <p:cNvPr id="23584" name="Rectangle 212"/>
          <p:cNvSpPr>
            <a:spLocks noChangeArrowheads="1"/>
          </p:cNvSpPr>
          <p:nvPr/>
        </p:nvSpPr>
        <p:spPr bwMode="auto">
          <a:xfrm>
            <a:off x="7251700" y="3678238"/>
            <a:ext cx="7413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EUMETSAT</a:t>
            </a:r>
          </a:p>
        </p:txBody>
      </p:sp>
      <p:sp>
        <p:nvSpPr>
          <p:cNvPr id="23585" name="Rectangle 239"/>
          <p:cNvSpPr>
            <a:spLocks noChangeArrowheads="1"/>
          </p:cNvSpPr>
          <p:nvPr/>
        </p:nvSpPr>
        <p:spPr bwMode="auto">
          <a:xfrm>
            <a:off x="5846763" y="2185988"/>
            <a:ext cx="2103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cs typeface="Verdana" charset="0"/>
              </a:rPr>
              <a:t>Copernicus </a:t>
            </a:r>
            <a:r>
              <a:rPr lang="en-US" sz="1000">
                <a:solidFill>
                  <a:schemeClr val="bg1"/>
                </a:solidFill>
                <a:cs typeface="Verdana" charset="0"/>
              </a:rPr>
              <a:t>Central Services</a:t>
            </a:r>
          </a:p>
        </p:txBody>
      </p:sp>
      <p:pic>
        <p:nvPicPr>
          <p:cNvPr id="2358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4048125"/>
            <a:ext cx="2809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929063"/>
            <a:ext cx="2206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245745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76513"/>
            <a:ext cx="2365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438400"/>
            <a:ext cx="1619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359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2571750"/>
            <a:ext cx="1603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359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3179763"/>
            <a:ext cx="2809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062288"/>
            <a:ext cx="2206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192463"/>
            <a:ext cx="2825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3073400"/>
            <a:ext cx="2206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179763"/>
            <a:ext cx="2809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060700"/>
            <a:ext cx="2206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8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444750"/>
            <a:ext cx="2365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9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563813"/>
            <a:ext cx="23653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420938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360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543175"/>
            <a:ext cx="1619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02" name="Text Box 197"/>
          <p:cNvSpPr txBox="1">
            <a:spLocks noChangeArrowheads="1"/>
          </p:cNvSpPr>
          <p:nvPr/>
        </p:nvSpPr>
        <p:spPr bwMode="auto">
          <a:xfrm>
            <a:off x="3244850" y="3632200"/>
            <a:ext cx="14795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/>
              <a:t>Multi-Mission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/>
              <a:t>MPLS Backbone</a:t>
            </a:r>
            <a:endParaRPr lang="en-GB" sz="1200" dirty="0"/>
          </a:p>
        </p:txBody>
      </p:sp>
      <p:sp>
        <p:nvSpPr>
          <p:cNvPr id="403" name="Text Box 197"/>
          <p:cNvSpPr txBox="1">
            <a:spLocks noChangeArrowheads="1"/>
          </p:cNvSpPr>
          <p:nvPr/>
        </p:nvSpPr>
        <p:spPr bwMode="auto">
          <a:xfrm>
            <a:off x="5297488" y="3686175"/>
            <a:ext cx="1727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Copernicus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MPLS Over DWDM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360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955800"/>
            <a:ext cx="207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360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982788"/>
            <a:ext cx="207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360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011363"/>
            <a:ext cx="207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81175" y="2212975"/>
            <a:ext cx="2089150" cy="1022350"/>
          </a:xfrm>
          <a:prstGeom prst="rect">
            <a:avLst/>
          </a:prstGeom>
          <a:solidFill>
            <a:srgbClr val="8BDBFF"/>
          </a:solidFill>
          <a:ln w="9525">
            <a:solidFill>
              <a:srgbClr val="50CA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3608" name="Rectangle 152"/>
          <p:cNvSpPr>
            <a:spLocks noChangeArrowheads="1"/>
          </p:cNvSpPr>
          <p:nvPr/>
        </p:nvSpPr>
        <p:spPr bwMode="auto">
          <a:xfrm>
            <a:off x="1695450" y="2198688"/>
            <a:ext cx="2249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b="1">
                <a:cs typeface="Verdana" charset="0"/>
              </a:rPr>
              <a:t>Multi-Mission </a:t>
            </a:r>
            <a:r>
              <a:rPr lang="en-US" sz="1000">
                <a:cs typeface="Verdana" charset="0"/>
              </a:rPr>
              <a:t>Central Services</a:t>
            </a:r>
          </a:p>
        </p:txBody>
      </p:sp>
      <p:grpSp>
        <p:nvGrpSpPr>
          <p:cNvPr id="23609" name="Group 464"/>
          <p:cNvGrpSpPr>
            <a:grpSpLocks/>
          </p:cNvGrpSpPr>
          <p:nvPr/>
        </p:nvGrpSpPr>
        <p:grpSpPr bwMode="auto">
          <a:xfrm>
            <a:off x="4676775" y="3346450"/>
            <a:ext cx="161925" cy="157163"/>
            <a:chOff x="1694519" y="2371927"/>
            <a:chExt cx="282276" cy="243317"/>
          </a:xfrm>
        </p:grpSpPr>
        <p:pic>
          <p:nvPicPr>
            <p:cNvPr id="23795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28456"/>
              <a:ext cx="193719" cy="132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96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03878"/>
              <a:ext cx="193719" cy="132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97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371927"/>
              <a:ext cx="193719" cy="135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98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2389132"/>
              <a:ext cx="141137" cy="194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99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58" y="2418625"/>
              <a:ext cx="141137" cy="196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3610" name="Group 470"/>
          <p:cNvGrpSpPr>
            <a:grpSpLocks/>
          </p:cNvGrpSpPr>
          <p:nvPr/>
        </p:nvGrpSpPr>
        <p:grpSpPr bwMode="auto">
          <a:xfrm>
            <a:off x="5038725" y="3355975"/>
            <a:ext cx="163513" cy="157163"/>
            <a:chOff x="1694519" y="2371927"/>
            <a:chExt cx="282276" cy="243317"/>
          </a:xfrm>
        </p:grpSpPr>
        <p:pic>
          <p:nvPicPr>
            <p:cNvPr id="23790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28456"/>
              <a:ext cx="194579" cy="132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91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03878"/>
              <a:ext cx="194579" cy="132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92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371927"/>
              <a:ext cx="194579" cy="135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9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476" y="2389132"/>
              <a:ext cx="142508" cy="194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94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287" y="2418625"/>
              <a:ext cx="142508" cy="196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3611" name="Picture 3" descr="C:\Users\ecoffey\AppData\Local\Temp\Rar$DRa0.080\30032_Device_generic_building_default_2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425825"/>
            <a:ext cx="387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3265488"/>
            <a:ext cx="2047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361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251200"/>
            <a:ext cx="206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36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3251200"/>
            <a:ext cx="2047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541"/>
          <p:cNvSpPr>
            <a:spLocks noChangeArrowheads="1"/>
          </p:cNvSpPr>
          <p:nvPr/>
        </p:nvSpPr>
        <p:spPr bwMode="auto">
          <a:xfrm>
            <a:off x="3906838" y="4635500"/>
            <a:ext cx="404812" cy="2143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DAS</a:t>
            </a:r>
          </a:p>
        </p:txBody>
      </p:sp>
      <p:pic>
        <p:nvPicPr>
          <p:cNvPr id="2361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310063"/>
            <a:ext cx="2809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3618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4483100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3619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473575"/>
            <a:ext cx="1492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731963" y="2336800"/>
            <a:ext cx="1111250" cy="901700"/>
            <a:chOff x="1732597" y="2252629"/>
            <a:chExt cx="1111250" cy="901700"/>
          </a:xfrm>
        </p:grpSpPr>
        <p:grpSp>
          <p:nvGrpSpPr>
            <p:cNvPr id="23776" name="Group 36"/>
            <p:cNvGrpSpPr>
              <a:grpSpLocks/>
            </p:cNvGrpSpPr>
            <p:nvPr/>
          </p:nvGrpSpPr>
          <p:grpSpPr bwMode="auto">
            <a:xfrm>
              <a:off x="1910397" y="2358992"/>
              <a:ext cx="633413" cy="477837"/>
              <a:chOff x="433493" y="2338504"/>
              <a:chExt cx="634593" cy="476880"/>
            </a:xfrm>
          </p:grpSpPr>
          <p:sp>
            <p:nvSpPr>
              <p:cNvPr id="408" name="Rectangle 407"/>
              <p:cNvSpPr>
                <a:spLocks noChangeArrowheads="1"/>
              </p:cNvSpPr>
              <p:nvPr/>
            </p:nvSpPr>
            <p:spPr bwMode="auto">
              <a:xfrm>
                <a:off x="433493" y="2338504"/>
                <a:ext cx="634592" cy="476880"/>
              </a:xfrm>
              <a:prstGeom prst="rect">
                <a:avLst/>
              </a:prstGeom>
              <a:gradFill rotWithShape="1">
                <a:gsLst>
                  <a:gs pos="0">
                    <a:srgbClr val="FAFAF8"/>
                  </a:gs>
                  <a:gs pos="64999">
                    <a:srgbClr val="F1F2EE"/>
                  </a:gs>
                  <a:gs pos="100000">
                    <a:srgbClr val="ECEDE8"/>
                  </a:gs>
                </a:gsLst>
                <a:lin ang="5400000" scaled="1"/>
              </a:gradFill>
              <a:ln w="12700">
                <a:solidFill>
                  <a:srgbClr val="A6A6A6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3781" name="Picture 1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582" y="2622097"/>
                <a:ext cx="114513" cy="169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82" name="Picture 1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022" y="2647446"/>
                <a:ext cx="160636" cy="144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83" name="Picture 2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349" y="2354347"/>
                <a:ext cx="208350" cy="220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84" name="Picture 2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996" y="2363853"/>
                <a:ext cx="209940" cy="220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85" name="Picture 2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823" y="2360684"/>
                <a:ext cx="209940" cy="220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86" name="Picture 2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335" y="2363853"/>
                <a:ext cx="209940" cy="220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87" name="Picture 3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197" y="2584073"/>
                <a:ext cx="149503" cy="188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88" name="Picture 3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43" y="2620513"/>
                <a:ext cx="149503" cy="188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89" name="Picture 3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92" y="2620513"/>
                <a:ext cx="149503" cy="186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8" name="Text Box 216"/>
            <p:cNvSpPr txBox="1">
              <a:spLocks noChangeArrowheads="1"/>
            </p:cNvSpPr>
            <p:nvPr/>
          </p:nvSpPr>
          <p:spPr bwMode="auto">
            <a:xfrm>
              <a:off x="1842134" y="2816192"/>
              <a:ext cx="100171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800" b="1" dirty="0"/>
                <a:t>Dissemination</a:t>
              </a:r>
              <a:r>
                <a:rPr lang="fr-FR" sz="800" b="1" dirty="0"/>
                <a:t> Center</a:t>
              </a:r>
              <a:endParaRPr lang="en-GB" sz="800" b="1" dirty="0"/>
            </a:p>
          </p:txBody>
        </p:sp>
        <p:sp>
          <p:nvSpPr>
            <p:cNvPr id="23778" name="Rectangle 45"/>
            <p:cNvSpPr>
              <a:spLocks noChangeArrowheads="1"/>
            </p:cNvSpPr>
            <p:nvPr/>
          </p:nvSpPr>
          <p:spPr bwMode="auto">
            <a:xfrm rot="-5400000">
              <a:off x="1469865" y="2515361"/>
              <a:ext cx="7413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 b="1">
                  <a:cs typeface="Verdana" charset="0"/>
                </a:rPr>
                <a:t>DissHarm</a:t>
              </a:r>
              <a:endParaRPr lang="en-GB" sz="800">
                <a:cs typeface="Verdana" charset="0"/>
              </a:endParaRPr>
            </a:p>
          </p:txBody>
        </p:sp>
      </p:grpSp>
      <p:grpSp>
        <p:nvGrpSpPr>
          <p:cNvPr id="23620" name="Group 6"/>
          <p:cNvGrpSpPr>
            <a:grpSpLocks/>
          </p:cNvGrpSpPr>
          <p:nvPr/>
        </p:nvGrpSpPr>
        <p:grpSpPr bwMode="auto">
          <a:xfrm>
            <a:off x="5937250" y="2455863"/>
            <a:ext cx="2016125" cy="522287"/>
            <a:chOff x="5937885" y="2371692"/>
            <a:chExt cx="2016125" cy="522287"/>
          </a:xfrm>
        </p:grpSpPr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5937885" y="2371692"/>
              <a:ext cx="1087438" cy="522287"/>
            </a:xfrm>
            <a:prstGeom prst="rect">
              <a:avLst/>
            </a:prstGeom>
            <a:gradFill rotWithShape="1">
              <a:gsLst>
                <a:gs pos="0">
                  <a:srgbClr val="FAFAF8"/>
                </a:gs>
                <a:gs pos="64999">
                  <a:srgbClr val="F1F2EE"/>
                </a:gs>
                <a:gs pos="100000">
                  <a:srgbClr val="ECEDE8"/>
                </a:gs>
              </a:gsLst>
              <a:lin ang="5400000" scaled="1"/>
            </a:gradFill>
            <a:ln w="12700">
              <a:solidFill>
                <a:srgbClr val="A6A6A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756" name="Picture 1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685" y="2681254"/>
              <a:ext cx="115888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57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373" y="2700304"/>
              <a:ext cx="161925" cy="14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58" name="Picture 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623" y="2397092"/>
              <a:ext cx="209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59" name="Picture 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198" y="2405029"/>
              <a:ext cx="2079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60" name="Picture 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198" y="2405029"/>
              <a:ext cx="209550" cy="22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61" name="Picture 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085" y="2409792"/>
              <a:ext cx="209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62" name="Picture 3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335" y="2622517"/>
              <a:ext cx="149225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63" name="Picture 1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535" y="2681254"/>
              <a:ext cx="115888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64" name="Picture 1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3385" y="2687604"/>
              <a:ext cx="11430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65" name="Picture 1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585" y="2689192"/>
              <a:ext cx="115888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66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860" y="2705067"/>
              <a:ext cx="160338" cy="144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67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648" y="2708242"/>
              <a:ext cx="161925" cy="14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68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785" y="2711417"/>
              <a:ext cx="160338" cy="14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69" name="Picture 3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885" y="2674904"/>
              <a:ext cx="149225" cy="18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70" name="Picture 3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148" y="2622517"/>
              <a:ext cx="149225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71" name="Picture 3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635" y="2674904"/>
              <a:ext cx="149225" cy="18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72" name="Picture 3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760" y="2676492"/>
              <a:ext cx="147638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73" name="Picture 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785" y="2401854"/>
              <a:ext cx="209550" cy="22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74" name="Picture 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260" y="2406617"/>
              <a:ext cx="209550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75" name="Picture 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085" y="2403442"/>
              <a:ext cx="207963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45" name="Text Box 216"/>
            <p:cNvSpPr txBox="1">
              <a:spLocks noChangeArrowheads="1"/>
            </p:cNvSpPr>
            <p:nvPr/>
          </p:nvSpPr>
          <p:spPr bwMode="auto">
            <a:xfrm>
              <a:off x="6993573" y="2373279"/>
              <a:ext cx="96043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800" b="1" dirty="0">
                  <a:solidFill>
                    <a:schemeClr val="bg1"/>
                  </a:solidFill>
                </a:rPr>
                <a:t>Pick-Up Point</a:t>
              </a:r>
              <a:br>
                <a:rPr lang="fr-FR" sz="800" b="1" dirty="0">
                  <a:solidFill>
                    <a:schemeClr val="bg1"/>
                  </a:solidFill>
                </a:rPr>
              </a:br>
              <a:r>
                <a:rPr lang="en-GB" sz="800" dirty="0">
                  <a:solidFill>
                    <a:schemeClr val="bg1"/>
                  </a:solidFill>
                </a:rPr>
                <a:t>Data Hub Portals</a:t>
              </a:r>
            </a:p>
          </p:txBody>
        </p:sp>
      </p:grpSp>
      <p:sp>
        <p:nvSpPr>
          <p:cNvPr id="23621" name="Rectangle 184"/>
          <p:cNvSpPr>
            <a:spLocks noChangeArrowheads="1"/>
          </p:cNvSpPr>
          <p:nvPr/>
        </p:nvSpPr>
        <p:spPr bwMode="auto">
          <a:xfrm>
            <a:off x="2238375" y="3429000"/>
            <a:ext cx="4619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ESAC</a:t>
            </a:r>
          </a:p>
        </p:txBody>
      </p:sp>
      <p:sp>
        <p:nvSpPr>
          <p:cNvPr id="23622" name="Rectangle 189"/>
          <p:cNvSpPr>
            <a:spLocks noChangeArrowheads="1"/>
          </p:cNvSpPr>
          <p:nvPr/>
        </p:nvSpPr>
        <p:spPr bwMode="auto">
          <a:xfrm>
            <a:off x="7346950" y="4205288"/>
            <a:ext cx="576263" cy="2143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CLS - B</a:t>
            </a:r>
          </a:p>
        </p:txBody>
      </p:sp>
      <p:grpSp>
        <p:nvGrpSpPr>
          <p:cNvPr id="23623" name="Group 348"/>
          <p:cNvGrpSpPr>
            <a:grpSpLocks/>
          </p:cNvGrpSpPr>
          <p:nvPr/>
        </p:nvGrpSpPr>
        <p:grpSpPr bwMode="auto">
          <a:xfrm>
            <a:off x="7204075" y="3946525"/>
            <a:ext cx="280988" cy="360363"/>
            <a:chOff x="2259314" y="3068949"/>
            <a:chExt cx="281008" cy="360424"/>
          </a:xfrm>
        </p:grpSpPr>
        <p:pic>
          <p:nvPicPr>
            <p:cNvPr id="2374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0" name="Group 350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3750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51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0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52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4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53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54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7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362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4021138"/>
            <a:ext cx="2047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58"/>
          <p:cNvSpPr>
            <a:spLocks noChangeArrowheads="1"/>
          </p:cNvSpPr>
          <p:nvPr/>
        </p:nvSpPr>
        <p:spPr bwMode="auto">
          <a:xfrm>
            <a:off x="4038600" y="3171825"/>
            <a:ext cx="393700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DLR</a:t>
            </a:r>
          </a:p>
        </p:txBody>
      </p:sp>
      <p:sp>
        <p:nvSpPr>
          <p:cNvPr id="23626" name="Rectangle 202"/>
          <p:cNvSpPr>
            <a:spLocks noChangeArrowheads="1"/>
          </p:cNvSpPr>
          <p:nvPr/>
        </p:nvSpPr>
        <p:spPr bwMode="auto">
          <a:xfrm>
            <a:off x="2755900" y="4484688"/>
            <a:ext cx="46831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CNES</a:t>
            </a:r>
          </a:p>
        </p:txBody>
      </p:sp>
      <p:sp>
        <p:nvSpPr>
          <p:cNvPr id="23627" name="Rectangle 207"/>
          <p:cNvSpPr>
            <a:spLocks noChangeArrowheads="1"/>
          </p:cNvSpPr>
          <p:nvPr/>
        </p:nvSpPr>
        <p:spPr bwMode="auto">
          <a:xfrm>
            <a:off x="3241675" y="4572000"/>
            <a:ext cx="5635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CNMCA</a:t>
            </a:r>
          </a:p>
        </p:txBody>
      </p:sp>
      <p:sp>
        <p:nvSpPr>
          <p:cNvPr id="248" name="Rectangle 247"/>
          <p:cNvSpPr>
            <a:spLocks noChangeArrowheads="1"/>
          </p:cNvSpPr>
          <p:nvPr/>
        </p:nvSpPr>
        <p:spPr bwMode="auto">
          <a:xfrm>
            <a:off x="379413" y="712788"/>
            <a:ext cx="8159750" cy="1169987"/>
          </a:xfrm>
          <a:prstGeom prst="rect">
            <a:avLst/>
          </a:prstGeom>
          <a:gradFill rotWithShape="1">
            <a:gsLst>
              <a:gs pos="0">
                <a:srgbClr val="9AC5EF"/>
              </a:gs>
              <a:gs pos="20000">
                <a:srgbClr val="9BC4EC"/>
              </a:gs>
              <a:gs pos="100000">
                <a:srgbClr val="7695B5"/>
              </a:gs>
            </a:gsLst>
            <a:lin ang="5400000"/>
          </a:gradFill>
          <a:ln w="9525">
            <a:solidFill>
              <a:srgbClr val="A5C5E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Processing (Mix of Virtual and Physical resources):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Virtual Central Processing (ELVIS)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Mixed local physical servers and local virtual solutions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 PaaS high performing infrastructure (Insourced ESA)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Interconnected Public Cloud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475" y="1954213"/>
            <a:ext cx="8174038" cy="289560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3630" name="Group 2"/>
          <p:cNvGrpSpPr>
            <a:grpSpLocks/>
          </p:cNvGrpSpPr>
          <p:nvPr/>
        </p:nvGrpSpPr>
        <p:grpSpPr bwMode="auto">
          <a:xfrm>
            <a:off x="558800" y="3038475"/>
            <a:ext cx="1466850" cy="1839913"/>
            <a:chOff x="558007" y="3039236"/>
            <a:chExt cx="1466850" cy="1839912"/>
          </a:xfrm>
        </p:grpSpPr>
        <p:pic>
          <p:nvPicPr>
            <p:cNvPr id="12" name="Picture 4" descr="C:\Users\ecoffey\AppData\Local\Temp\Rar$DRa0.400\30009_Device_cloud_white_default_256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7" y="3039236"/>
              <a:ext cx="1466850" cy="183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" name="TextBox 229"/>
            <p:cNvSpPr txBox="1"/>
            <p:nvPr/>
          </p:nvSpPr>
          <p:spPr>
            <a:xfrm>
              <a:off x="688182" y="4293360"/>
              <a:ext cx="1128713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  <a:ea typeface="MS PGothic" pitchFamily="34" charset="-128"/>
                  <a:cs typeface="+mn-cs"/>
                </a:rPr>
                <a:t>Cloud Services</a:t>
              </a:r>
            </a:p>
          </p:txBody>
        </p:sp>
        <p:pic>
          <p:nvPicPr>
            <p:cNvPr id="23734" name="Picture 1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932" y="4061585"/>
              <a:ext cx="1555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35" name="Picture 1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007" y="4082223"/>
              <a:ext cx="1555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36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232" y="4067935"/>
              <a:ext cx="233363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37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307" y="4096510"/>
              <a:ext cx="233363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237" name="Straight Connector 236"/>
            <p:cNvCxnSpPr/>
            <p:nvPr/>
          </p:nvCxnSpPr>
          <p:spPr>
            <a:xfrm flipV="1">
              <a:off x="675482" y="4013960"/>
              <a:ext cx="1128713" cy="952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739" name="Picture 1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145" y="4096510"/>
              <a:ext cx="157162" cy="227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40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145" y="4133023"/>
              <a:ext cx="2349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41" name="Picture 3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507" y="4079048"/>
              <a:ext cx="176213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42" name="Picture 3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32" y="3691699"/>
              <a:ext cx="2667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43" name="Picture 3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807" y="3720274"/>
              <a:ext cx="2667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44" name="Picture 3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545" y="3691699"/>
              <a:ext cx="2667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45" name="Picture 3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320" y="3720274"/>
              <a:ext cx="2667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46" name="Picture 3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945" y="3690111"/>
              <a:ext cx="2667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47" name="Picture 3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720" y="3718686"/>
              <a:ext cx="2667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3631" name="Group 3"/>
          <p:cNvGrpSpPr>
            <a:grpSpLocks/>
          </p:cNvGrpSpPr>
          <p:nvPr/>
        </p:nvGrpSpPr>
        <p:grpSpPr bwMode="auto">
          <a:xfrm>
            <a:off x="2835275" y="2443163"/>
            <a:ext cx="922338" cy="795337"/>
            <a:chOff x="2835910" y="2442812"/>
            <a:chExt cx="922156" cy="796290"/>
          </a:xfrm>
        </p:grpSpPr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3016885" y="2442812"/>
              <a:ext cx="633412" cy="479425"/>
              <a:chOff x="1545866" y="2350971"/>
              <a:chExt cx="634593" cy="478912"/>
            </a:xfrm>
          </p:grpSpPr>
          <p:sp>
            <p:nvSpPr>
              <p:cNvPr id="421" name="Rectangle 420"/>
              <p:cNvSpPr>
                <a:spLocks noChangeArrowheads="1"/>
              </p:cNvSpPr>
              <p:nvPr/>
            </p:nvSpPr>
            <p:spPr bwMode="auto">
              <a:xfrm>
                <a:off x="1545830" y="2350971"/>
                <a:ext cx="634469" cy="477898"/>
              </a:xfrm>
              <a:prstGeom prst="rect">
                <a:avLst/>
              </a:prstGeom>
              <a:gradFill rotWithShape="1">
                <a:gsLst>
                  <a:gs pos="0">
                    <a:srgbClr val="FAFAF8"/>
                  </a:gs>
                  <a:gs pos="64999">
                    <a:srgbClr val="F1F2EE"/>
                  </a:gs>
                  <a:gs pos="100000">
                    <a:srgbClr val="ECEDE8"/>
                  </a:gs>
                </a:gsLst>
                <a:lin ang="5400000" scaled="1"/>
              </a:gradFill>
              <a:ln w="12700">
                <a:solidFill>
                  <a:srgbClr val="A6A6A6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3721" name="Picture 1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25" y="2635169"/>
                <a:ext cx="114491" cy="169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22" name="Picture 1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369" y="2644695"/>
                <a:ext cx="160605" cy="1444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23" name="Picture 3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224" y="2633582"/>
                <a:ext cx="149474" cy="187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24" name="Picture 2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9683" y="2366848"/>
                <a:ext cx="208309" cy="21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25" name="Picture 2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304" y="2376374"/>
                <a:ext cx="209899" cy="220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26" name="Picture 2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106" y="2373199"/>
                <a:ext cx="209899" cy="21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27" name="Picture 1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1071" y="2639933"/>
                <a:ext cx="114491" cy="169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28" name="Picture 1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402" y="2608179"/>
                <a:ext cx="160604" cy="142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29" name="Picture 2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8597" y="2376374"/>
                <a:ext cx="209899" cy="220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30" name="Picture 1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1777" y="2651046"/>
                <a:ext cx="116080" cy="169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731" name="Picture 1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697" y="2685976"/>
                <a:ext cx="160604" cy="1444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33" name="Text Box 216"/>
            <p:cNvSpPr txBox="1">
              <a:spLocks noChangeArrowheads="1"/>
            </p:cNvSpPr>
            <p:nvPr/>
          </p:nvSpPr>
          <p:spPr bwMode="auto">
            <a:xfrm>
              <a:off x="2924792" y="2900560"/>
              <a:ext cx="833274" cy="338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800" b="1" dirty="0"/>
                <a:t>Processing Center </a:t>
              </a:r>
              <a:endParaRPr lang="en-GB" sz="800" b="1" dirty="0"/>
            </a:p>
          </p:txBody>
        </p:sp>
        <p:sp>
          <p:nvSpPr>
            <p:cNvPr id="23718" name="Rectangle 540"/>
            <p:cNvSpPr>
              <a:spLocks noChangeArrowheads="1"/>
            </p:cNvSpPr>
            <p:nvPr/>
          </p:nvSpPr>
          <p:spPr bwMode="auto">
            <a:xfrm rot="-5400000">
              <a:off x="2680335" y="2603149"/>
              <a:ext cx="5270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 b="1">
                  <a:cs typeface="Verdana" charset="0"/>
                </a:rPr>
                <a:t>ELVIS</a:t>
              </a:r>
              <a:endParaRPr lang="en-GB" sz="800">
                <a:cs typeface="Verdana" charset="0"/>
              </a:endParaRPr>
            </a:p>
          </p:txBody>
        </p:sp>
      </p:grpSp>
      <p:sp>
        <p:nvSpPr>
          <p:cNvPr id="23632" name="Rectangle 142"/>
          <p:cNvSpPr>
            <a:spLocks noChangeArrowheads="1"/>
          </p:cNvSpPr>
          <p:nvPr/>
        </p:nvSpPr>
        <p:spPr bwMode="auto">
          <a:xfrm>
            <a:off x="4846638" y="4591050"/>
            <a:ext cx="549275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ESRIN </a:t>
            </a:r>
          </a:p>
        </p:txBody>
      </p:sp>
      <p:pic>
        <p:nvPicPr>
          <p:cNvPr id="23633" name="Picture 3" descr="C:\Users\ecoffey\AppData\Local\Temp\Rar$DRa0.080\30032_Device_generic_building_default_2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4210050"/>
            <a:ext cx="5810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634" name="Group 42"/>
          <p:cNvGrpSpPr>
            <a:grpSpLocks/>
          </p:cNvGrpSpPr>
          <p:nvPr/>
        </p:nvGrpSpPr>
        <p:grpSpPr bwMode="auto">
          <a:xfrm>
            <a:off x="4519613" y="4094163"/>
            <a:ext cx="495300" cy="476250"/>
            <a:chOff x="3049667" y="4072744"/>
            <a:chExt cx="495944" cy="476880"/>
          </a:xfrm>
        </p:grpSpPr>
        <p:sp>
          <p:nvSpPr>
            <p:cNvPr id="302" name="Rectangle 301"/>
            <p:cNvSpPr>
              <a:spLocks noChangeArrowheads="1"/>
            </p:cNvSpPr>
            <p:nvPr/>
          </p:nvSpPr>
          <p:spPr bwMode="auto">
            <a:xfrm>
              <a:off x="3049667" y="4072744"/>
              <a:ext cx="495944" cy="476880"/>
            </a:xfrm>
            <a:prstGeom prst="rect">
              <a:avLst/>
            </a:prstGeom>
            <a:gradFill rotWithShape="1">
              <a:gsLst>
                <a:gs pos="0">
                  <a:srgbClr val="FAFAF8"/>
                </a:gs>
                <a:gs pos="64999">
                  <a:srgbClr val="F1F2EE"/>
                </a:gs>
                <a:gs pos="100000">
                  <a:srgbClr val="ECEDE8"/>
                </a:gs>
              </a:gsLst>
              <a:lin ang="5400000" scaled="1"/>
            </a:gradFill>
            <a:ln w="12700">
              <a:solidFill>
                <a:srgbClr val="A6A6A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3711" name="Picture 1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60" y="4360461"/>
              <a:ext cx="116039" cy="168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12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004" y="4381126"/>
              <a:ext cx="160546" cy="144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13" name="Picture 3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047" y="4354103"/>
              <a:ext cx="149419" cy="187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14" name="Picture 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510" y="4088640"/>
              <a:ext cx="209822" cy="21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15" name="Picture 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086" y="4098178"/>
              <a:ext cx="209822" cy="220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716" name="Picture 2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840" y="4094998"/>
              <a:ext cx="209822" cy="21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3635" name="Group 9"/>
          <p:cNvGrpSpPr>
            <a:grpSpLocks/>
          </p:cNvGrpSpPr>
          <p:nvPr/>
        </p:nvGrpSpPr>
        <p:grpSpPr bwMode="auto">
          <a:xfrm>
            <a:off x="5805488" y="3171825"/>
            <a:ext cx="712787" cy="403225"/>
            <a:chOff x="5806122" y="3171474"/>
            <a:chExt cx="712788" cy="403225"/>
          </a:xfrm>
        </p:grpSpPr>
        <p:sp>
          <p:nvSpPr>
            <p:cNvPr id="14" name="Rectangle 217"/>
            <p:cNvSpPr>
              <a:spLocks noChangeArrowheads="1"/>
            </p:cNvSpPr>
            <p:nvPr/>
          </p:nvSpPr>
          <p:spPr bwMode="auto">
            <a:xfrm>
              <a:off x="6002972" y="3236562"/>
              <a:ext cx="515938" cy="33813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cs typeface="Verdana" charset="0"/>
                </a:rPr>
                <a:t>Airbus</a:t>
              </a:r>
              <a:br>
                <a:rPr lang="en-US" sz="800">
                  <a:cs typeface="Verdana" charset="0"/>
                </a:rPr>
              </a:br>
              <a:r>
                <a:rPr lang="en-US" sz="800">
                  <a:cs typeface="Verdana" charset="0"/>
                </a:rPr>
                <a:t>UK</a:t>
              </a:r>
            </a:p>
          </p:txBody>
        </p:sp>
        <p:grpSp>
          <p:nvGrpSpPr>
            <p:cNvPr id="23700" name="Group 380"/>
            <p:cNvGrpSpPr>
              <a:grpSpLocks/>
            </p:cNvGrpSpPr>
            <p:nvPr/>
          </p:nvGrpSpPr>
          <p:grpSpPr bwMode="auto">
            <a:xfrm>
              <a:off x="5806122" y="3171474"/>
              <a:ext cx="280988" cy="360363"/>
              <a:chOff x="2259314" y="3068949"/>
              <a:chExt cx="281008" cy="360424"/>
            </a:xfrm>
          </p:grpSpPr>
          <p:pic>
            <p:nvPicPr>
              <p:cNvPr id="23703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9314" y="3068949"/>
                <a:ext cx="281007" cy="360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" name="Group 382"/>
              <p:cNvGrpSpPr>
                <a:grpSpLocks/>
              </p:cNvGrpSpPr>
              <p:nvPr/>
            </p:nvGrpSpPr>
            <p:grpSpPr bwMode="auto">
              <a:xfrm>
                <a:off x="2274710" y="3231219"/>
                <a:ext cx="176524" cy="174548"/>
                <a:chOff x="1694519" y="2371927"/>
                <a:chExt cx="282276" cy="243317"/>
              </a:xfrm>
            </p:grpSpPr>
            <p:pic>
              <p:nvPicPr>
                <p:cNvPr id="23705" name="Picture 2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5287" y="2426818"/>
                  <a:ext cx="192943" cy="1350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706" name="Picture 2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5287" y="2402470"/>
                  <a:ext cx="192943" cy="1350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707" name="Picture 2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5287" y="2371484"/>
                  <a:ext cx="192943" cy="1350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708" name="Picture 2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1603" y="2386978"/>
                  <a:ext cx="142169" cy="1969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709" name="Picture 2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4916" y="2420177"/>
                  <a:ext cx="142169" cy="1947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23702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384" y="3234974"/>
              <a:ext cx="204788" cy="21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3636" name="Rectangle 194"/>
          <p:cNvSpPr>
            <a:spLocks noChangeArrowheads="1"/>
          </p:cNvSpPr>
          <p:nvPr/>
        </p:nvSpPr>
        <p:spPr bwMode="auto">
          <a:xfrm>
            <a:off x="5670550" y="4614863"/>
            <a:ext cx="442913" cy="2143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ACRI</a:t>
            </a:r>
          </a:p>
        </p:txBody>
      </p:sp>
      <p:grpSp>
        <p:nvGrpSpPr>
          <p:cNvPr id="23637" name="Group 364"/>
          <p:cNvGrpSpPr>
            <a:grpSpLocks/>
          </p:cNvGrpSpPr>
          <p:nvPr/>
        </p:nvGrpSpPr>
        <p:grpSpPr bwMode="auto">
          <a:xfrm>
            <a:off x="5764213" y="4287838"/>
            <a:ext cx="280987" cy="360362"/>
            <a:chOff x="2259314" y="3068949"/>
            <a:chExt cx="281008" cy="360424"/>
          </a:xfrm>
        </p:grpSpPr>
        <p:pic>
          <p:nvPicPr>
            <p:cNvPr id="2369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" name="Group 366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3695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96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97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98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99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363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4356100"/>
            <a:ext cx="20478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7" name="Rectangle 226"/>
          <p:cNvSpPr>
            <a:spLocks noChangeArrowheads="1"/>
          </p:cNvSpPr>
          <p:nvPr/>
        </p:nvSpPr>
        <p:spPr bwMode="auto">
          <a:xfrm>
            <a:off x="6802438" y="4535488"/>
            <a:ext cx="566737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CLS - T</a:t>
            </a:r>
          </a:p>
        </p:txBody>
      </p:sp>
      <p:grpSp>
        <p:nvGrpSpPr>
          <p:cNvPr id="23640" name="Group 372"/>
          <p:cNvGrpSpPr>
            <a:grpSpLocks/>
          </p:cNvGrpSpPr>
          <p:nvPr/>
        </p:nvGrpSpPr>
        <p:grpSpPr bwMode="auto">
          <a:xfrm>
            <a:off x="6894513" y="4198938"/>
            <a:ext cx="280987" cy="361950"/>
            <a:chOff x="2259314" y="3068949"/>
            <a:chExt cx="281008" cy="360424"/>
          </a:xfrm>
        </p:grpSpPr>
        <p:pic>
          <p:nvPicPr>
            <p:cNvPr id="23686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" name="Group 374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3688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7789"/>
                <a:ext cx="192943" cy="134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89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3548"/>
                <a:ext cx="192943" cy="134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90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2697"/>
                <a:ext cx="192943" cy="134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91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8123"/>
                <a:ext cx="142169" cy="196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92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1177"/>
                <a:ext cx="142169" cy="193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36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276725"/>
            <a:ext cx="2063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9" name="Rectangle 129"/>
          <p:cNvSpPr>
            <a:spLocks noChangeArrowheads="1"/>
          </p:cNvSpPr>
          <p:nvPr/>
        </p:nvSpPr>
        <p:spPr bwMode="auto">
          <a:xfrm>
            <a:off x="6315075" y="4591050"/>
            <a:ext cx="4619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Indra</a:t>
            </a:r>
          </a:p>
        </p:txBody>
      </p:sp>
      <p:grpSp>
        <p:nvGrpSpPr>
          <p:cNvPr id="23643" name="Group 356"/>
          <p:cNvGrpSpPr>
            <a:grpSpLocks/>
          </p:cNvGrpSpPr>
          <p:nvPr/>
        </p:nvGrpSpPr>
        <p:grpSpPr bwMode="auto">
          <a:xfrm>
            <a:off x="6354763" y="4252913"/>
            <a:ext cx="280987" cy="360362"/>
            <a:chOff x="2259314" y="3068949"/>
            <a:chExt cx="281008" cy="360424"/>
          </a:xfrm>
        </p:grpSpPr>
        <p:pic>
          <p:nvPicPr>
            <p:cNvPr id="23679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0" name="Group 358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3681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82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83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84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85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364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4318000"/>
            <a:ext cx="2047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4346575" y="3225800"/>
            <a:ext cx="280988" cy="360363"/>
            <a:chOff x="4347210" y="3225449"/>
            <a:chExt cx="280987" cy="360363"/>
          </a:xfrm>
        </p:grpSpPr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4347210" y="3225449"/>
              <a:ext cx="280987" cy="360363"/>
              <a:chOff x="2259314" y="3068949"/>
              <a:chExt cx="281008" cy="360424"/>
            </a:xfrm>
          </p:grpSpPr>
          <p:pic>
            <p:nvPicPr>
              <p:cNvPr id="23672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9314" y="3068949"/>
                <a:ext cx="281008" cy="360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23" name="Group 317"/>
              <p:cNvGrpSpPr>
                <a:grpSpLocks/>
              </p:cNvGrpSpPr>
              <p:nvPr/>
            </p:nvGrpSpPr>
            <p:grpSpPr bwMode="auto">
              <a:xfrm>
                <a:off x="2274710" y="3231219"/>
                <a:ext cx="176524" cy="174548"/>
                <a:chOff x="1694519" y="2371927"/>
                <a:chExt cx="282276" cy="243317"/>
              </a:xfrm>
            </p:grpSpPr>
            <p:pic>
              <p:nvPicPr>
                <p:cNvPr id="23674" name="Picture 2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5287" y="2426818"/>
                  <a:ext cx="192943" cy="1350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675" name="Picture 2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5287" y="2402470"/>
                  <a:ext cx="192943" cy="1350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676" name="Picture 2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5287" y="2371484"/>
                  <a:ext cx="192943" cy="1350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677" name="Picture 2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1603" y="2386978"/>
                  <a:ext cx="142169" cy="1969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678" name="Picture 2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4917" y="2420177"/>
                  <a:ext cx="142169" cy="1947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23671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710" y="3333399"/>
              <a:ext cx="204787" cy="21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364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3459163"/>
            <a:ext cx="2809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24" name="Group 264"/>
          <p:cNvGrpSpPr>
            <a:grpSpLocks/>
          </p:cNvGrpSpPr>
          <p:nvPr/>
        </p:nvGrpSpPr>
        <p:grpSpPr bwMode="auto">
          <a:xfrm>
            <a:off x="2613025" y="3622675"/>
            <a:ext cx="177800" cy="173038"/>
            <a:chOff x="1694519" y="2371927"/>
            <a:chExt cx="282276" cy="243317"/>
          </a:xfrm>
        </p:grpSpPr>
        <p:pic>
          <p:nvPicPr>
            <p:cNvPr id="23665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27734"/>
              <a:ext cx="194066" cy="133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666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03179"/>
              <a:ext cx="194066" cy="133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667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371927"/>
              <a:ext cx="194066" cy="133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668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210" y="2387554"/>
              <a:ext cx="141138" cy="196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669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57" y="2418805"/>
              <a:ext cx="141138" cy="196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3648" name="Group 324"/>
          <p:cNvGrpSpPr>
            <a:grpSpLocks/>
          </p:cNvGrpSpPr>
          <p:nvPr/>
        </p:nvGrpSpPr>
        <p:grpSpPr bwMode="auto">
          <a:xfrm>
            <a:off x="3057525" y="4252913"/>
            <a:ext cx="280988" cy="360362"/>
            <a:chOff x="2259314" y="3068949"/>
            <a:chExt cx="281008" cy="360424"/>
          </a:xfrm>
        </p:grpSpPr>
        <p:pic>
          <p:nvPicPr>
            <p:cNvPr id="2365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5" name="Group 326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3660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61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62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63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64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3649" name="Group 332"/>
          <p:cNvGrpSpPr>
            <a:grpSpLocks/>
          </p:cNvGrpSpPr>
          <p:nvPr/>
        </p:nvGrpSpPr>
        <p:grpSpPr bwMode="auto">
          <a:xfrm>
            <a:off x="3565525" y="4332288"/>
            <a:ext cx="280988" cy="360362"/>
            <a:chOff x="2259314" y="3068949"/>
            <a:chExt cx="281008" cy="360424"/>
          </a:xfrm>
        </p:grpSpPr>
        <p:pic>
          <p:nvPicPr>
            <p:cNvPr id="2365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6" name="Group 334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3653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54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55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56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3657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 flipV="1">
            <a:off x="1839913" y="3878263"/>
            <a:ext cx="758825" cy="1270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4" name="Straight Connector 233"/>
          <p:cNvCxnSpPr>
            <a:cxnSpLocks noChangeShapeType="1"/>
          </p:cNvCxnSpPr>
          <p:nvPr/>
        </p:nvCxnSpPr>
        <p:spPr bwMode="auto">
          <a:xfrm flipH="1" flipV="1">
            <a:off x="6775450" y="3073400"/>
            <a:ext cx="1588" cy="3952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" name="Straight Connector 234"/>
          <p:cNvCxnSpPr>
            <a:cxnSpLocks noChangeShapeType="1"/>
          </p:cNvCxnSpPr>
          <p:nvPr/>
        </p:nvCxnSpPr>
        <p:spPr bwMode="auto">
          <a:xfrm flipV="1">
            <a:off x="6656388" y="3073400"/>
            <a:ext cx="3175" cy="4333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Straight Connector 153"/>
          <p:cNvCxnSpPr>
            <a:cxnSpLocks noChangeShapeType="1"/>
            <a:stCxn id="24596" idx="3"/>
          </p:cNvCxnSpPr>
          <p:nvPr/>
        </p:nvCxnSpPr>
        <p:spPr bwMode="auto">
          <a:xfrm>
            <a:off x="5384800" y="2463800"/>
            <a:ext cx="965200" cy="1095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" name="Straight Connector 419"/>
          <p:cNvCxnSpPr>
            <a:cxnSpLocks noChangeShapeType="1"/>
          </p:cNvCxnSpPr>
          <p:nvPr/>
        </p:nvCxnSpPr>
        <p:spPr bwMode="auto">
          <a:xfrm>
            <a:off x="5537200" y="2554288"/>
            <a:ext cx="965200" cy="111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" name="Straight Connector 418"/>
          <p:cNvCxnSpPr>
            <a:cxnSpLocks noChangeShapeType="1"/>
          </p:cNvCxnSpPr>
          <p:nvPr/>
        </p:nvCxnSpPr>
        <p:spPr bwMode="auto">
          <a:xfrm flipV="1">
            <a:off x="3889375" y="2554288"/>
            <a:ext cx="847725" cy="174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7" name="Rectangle 406"/>
          <p:cNvSpPr>
            <a:spLocks noChangeArrowheads="1"/>
          </p:cNvSpPr>
          <p:nvPr/>
        </p:nvSpPr>
        <p:spPr bwMode="auto">
          <a:xfrm>
            <a:off x="5883275" y="2114550"/>
            <a:ext cx="2020888" cy="958850"/>
          </a:xfrm>
          <a:prstGeom prst="rect">
            <a:avLst/>
          </a:prstGeom>
          <a:solidFill>
            <a:srgbClr val="5997D6"/>
          </a:solidFill>
          <a:ln w="9525">
            <a:solidFill>
              <a:srgbClr val="50CA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Verdana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155" name="Straight Connector 154"/>
          <p:cNvCxnSpPr>
            <a:cxnSpLocks noChangeShapeType="1"/>
          </p:cNvCxnSpPr>
          <p:nvPr/>
        </p:nvCxnSpPr>
        <p:spPr bwMode="auto">
          <a:xfrm flipV="1">
            <a:off x="3244850" y="3095625"/>
            <a:ext cx="0" cy="411163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Straight Connector 155"/>
          <p:cNvCxnSpPr>
            <a:cxnSpLocks noChangeShapeType="1"/>
          </p:cNvCxnSpPr>
          <p:nvPr/>
        </p:nvCxnSpPr>
        <p:spPr bwMode="auto">
          <a:xfrm flipH="1" flipV="1">
            <a:off x="3086100" y="3095625"/>
            <a:ext cx="23813" cy="460375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Straight Connector 169"/>
          <p:cNvCxnSpPr>
            <a:cxnSpLocks noChangeShapeType="1"/>
          </p:cNvCxnSpPr>
          <p:nvPr/>
        </p:nvCxnSpPr>
        <p:spPr bwMode="auto">
          <a:xfrm flipV="1">
            <a:off x="4714875" y="3373438"/>
            <a:ext cx="65088" cy="327025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Straight Connector 173"/>
          <p:cNvCxnSpPr>
            <a:cxnSpLocks noChangeShapeType="1"/>
          </p:cNvCxnSpPr>
          <p:nvPr/>
        </p:nvCxnSpPr>
        <p:spPr bwMode="auto">
          <a:xfrm flipV="1">
            <a:off x="4584700" y="3382963"/>
            <a:ext cx="571500" cy="45720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flipV="1">
            <a:off x="4303713" y="3376613"/>
            <a:ext cx="1633537" cy="48895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180"/>
          <p:cNvCxnSpPr>
            <a:cxnSpLocks noChangeShapeType="1"/>
          </p:cNvCxnSpPr>
          <p:nvPr/>
        </p:nvCxnSpPr>
        <p:spPr bwMode="auto">
          <a:xfrm>
            <a:off x="3938588" y="4092575"/>
            <a:ext cx="708025" cy="37465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1" name="Cloud"/>
          <p:cNvSpPr>
            <a:spLocks noChangeAspect="1" noEditPoints="1" noChangeArrowheads="1"/>
          </p:cNvSpPr>
          <p:nvPr/>
        </p:nvSpPr>
        <p:spPr bwMode="auto">
          <a:xfrm rot="5400000">
            <a:off x="3417094" y="2586831"/>
            <a:ext cx="884238" cy="2593975"/>
          </a:xfrm>
          <a:custGeom>
            <a:avLst/>
            <a:gdLst>
              <a:gd name="T0" fmla="*/ 137425 w 21600"/>
              <a:gd name="T1" fmla="*/ 959506909 h 21600"/>
              <a:gd name="T2" fmla="*/ 23736509 w 21600"/>
              <a:gd name="T3" fmla="*/ 1915538252 h 21600"/>
              <a:gd name="T4" fmla="*/ 47404286 w 21600"/>
              <a:gd name="T5" fmla="*/ 959506909 h 21600"/>
              <a:gd name="T6" fmla="*/ 23736509 w 21600"/>
              <a:gd name="T7" fmla="*/ 1091165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65 w 21600"/>
              <a:gd name="T13" fmla="*/ 3259 h 21600"/>
              <a:gd name="T14" fmla="*/ 17074 w 21600"/>
              <a:gd name="T15" fmla="*/ 173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BDBFF"/>
          </a:solidFill>
          <a:ln w="9525">
            <a:solidFill>
              <a:srgbClr val="50CA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76" name="Straight Connector 175"/>
          <p:cNvCxnSpPr>
            <a:cxnSpLocks noChangeShapeType="1"/>
            <a:endCxn id="24596" idx="1"/>
          </p:cNvCxnSpPr>
          <p:nvPr/>
        </p:nvCxnSpPr>
        <p:spPr bwMode="auto">
          <a:xfrm flipV="1">
            <a:off x="3736975" y="2463800"/>
            <a:ext cx="847725" cy="174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2032000"/>
            <a:ext cx="14033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593" name="Picture 1" descr="earth-observ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47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Title 1"/>
          <p:cNvSpPr txBox="1">
            <a:spLocks/>
          </p:cNvSpPr>
          <p:nvPr/>
        </p:nvSpPr>
        <p:spPr bwMode="auto">
          <a:xfrm>
            <a:off x="609600" y="28575"/>
            <a:ext cx="71755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0070C0"/>
                </a:solidFill>
                <a:cs typeface="Verdana" charset="0"/>
              </a:rPr>
              <a:t>ESA EO Core Ground Segments</a:t>
            </a:r>
            <a:br>
              <a:rPr lang="en-US" sz="2300">
                <a:solidFill>
                  <a:srgbClr val="0070C0"/>
                </a:solidFill>
                <a:cs typeface="Verdana" charset="0"/>
              </a:rPr>
            </a:br>
            <a:r>
              <a:rPr lang="en-US" sz="1600">
                <a:solidFill>
                  <a:srgbClr val="0070C0"/>
                </a:solidFill>
                <a:cs typeface="Verdana" charset="0"/>
              </a:rPr>
              <a:t>Archiving</a:t>
            </a:r>
          </a:p>
        </p:txBody>
      </p:sp>
      <p:sp>
        <p:nvSpPr>
          <p:cNvPr id="24595" name="AutoShape 7" descr="Risultati immagini per cd rom icon"/>
          <p:cNvSpPr>
            <a:spLocks noChangeAspect="1" noChangeArrowheads="1"/>
          </p:cNvSpPr>
          <p:nvPr/>
        </p:nvSpPr>
        <p:spPr bwMode="auto">
          <a:xfrm>
            <a:off x="200025" y="-525463"/>
            <a:ext cx="1095375" cy="109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Verdana" charset="0"/>
            </a:endParaRPr>
          </a:p>
        </p:txBody>
      </p:sp>
      <p:sp>
        <p:nvSpPr>
          <p:cNvPr id="24596" name="Rectangle 146"/>
          <p:cNvSpPr>
            <a:spLocks noChangeArrowheads="1"/>
          </p:cNvSpPr>
          <p:nvPr/>
        </p:nvSpPr>
        <p:spPr bwMode="auto">
          <a:xfrm>
            <a:off x="4584700" y="2339975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cs typeface="Verdana" charset="0"/>
              </a:rPr>
              <a:t>Internet</a:t>
            </a:r>
          </a:p>
        </p:txBody>
      </p:sp>
      <p:cxnSp>
        <p:nvCxnSpPr>
          <p:cNvPr id="162" name="Straight Connector 161"/>
          <p:cNvCxnSpPr>
            <a:cxnSpLocks noChangeShapeType="1"/>
            <a:endCxn id="25760" idx="0"/>
          </p:cNvCxnSpPr>
          <p:nvPr/>
        </p:nvCxnSpPr>
        <p:spPr bwMode="auto">
          <a:xfrm flipH="1" flipV="1">
            <a:off x="4494213" y="3338513"/>
            <a:ext cx="1233487" cy="4159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8" name="Rectangle 164"/>
          <p:cNvSpPr>
            <a:spLocks noChangeArrowheads="1"/>
          </p:cNvSpPr>
          <p:nvPr/>
        </p:nvSpPr>
        <p:spPr bwMode="auto">
          <a:xfrm>
            <a:off x="5311775" y="2822575"/>
            <a:ext cx="438150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INTA</a:t>
            </a:r>
          </a:p>
        </p:txBody>
      </p:sp>
      <p:cxnSp>
        <p:nvCxnSpPr>
          <p:cNvPr id="166" name="Straight Connector 165"/>
          <p:cNvCxnSpPr>
            <a:cxnSpLocks noChangeShapeType="1"/>
          </p:cNvCxnSpPr>
          <p:nvPr/>
        </p:nvCxnSpPr>
        <p:spPr bwMode="auto">
          <a:xfrm flipH="1" flipV="1">
            <a:off x="5530850" y="3378200"/>
            <a:ext cx="677863" cy="4175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0" name="Rectangle 168"/>
          <p:cNvSpPr>
            <a:spLocks noChangeArrowheads="1"/>
          </p:cNvSpPr>
          <p:nvPr/>
        </p:nvSpPr>
        <p:spPr bwMode="auto">
          <a:xfrm>
            <a:off x="4413250" y="2817813"/>
            <a:ext cx="458788" cy="2143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KSAT</a:t>
            </a:r>
          </a:p>
        </p:txBody>
      </p:sp>
      <p:sp>
        <p:nvSpPr>
          <p:cNvPr id="24601" name="Rectangle 172"/>
          <p:cNvSpPr>
            <a:spLocks noChangeArrowheads="1"/>
          </p:cNvSpPr>
          <p:nvPr/>
        </p:nvSpPr>
        <p:spPr bwMode="auto">
          <a:xfrm>
            <a:off x="4768850" y="2811463"/>
            <a:ext cx="623888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e-GEOS </a:t>
            </a:r>
          </a:p>
        </p:txBody>
      </p: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flipH="1" flipV="1">
            <a:off x="4779963" y="3373438"/>
            <a:ext cx="1222375" cy="411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flipH="1" flipV="1">
            <a:off x="5156200" y="3382963"/>
            <a:ext cx="920750" cy="544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flipH="1" flipV="1">
            <a:off x="6048375" y="3386138"/>
            <a:ext cx="79375" cy="3492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179"/>
          <p:cNvCxnSpPr>
            <a:cxnSpLocks noChangeShapeType="1"/>
          </p:cNvCxnSpPr>
          <p:nvPr/>
        </p:nvCxnSpPr>
        <p:spPr bwMode="auto">
          <a:xfrm flipH="1">
            <a:off x="5286375" y="4144963"/>
            <a:ext cx="698500" cy="292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Cloud 182"/>
          <p:cNvSpPr>
            <a:spLocks/>
          </p:cNvSpPr>
          <p:nvPr/>
        </p:nvSpPr>
        <p:spPr bwMode="auto">
          <a:xfrm>
            <a:off x="4876800" y="3436938"/>
            <a:ext cx="2527300" cy="941387"/>
          </a:xfrm>
          <a:custGeom>
            <a:avLst/>
            <a:gdLst>
              <a:gd name="T0" fmla="*/ 939656517 w 43200"/>
              <a:gd name="T1" fmla="*/ 270877877 h 43200"/>
              <a:gd name="T2" fmla="*/ 432486845 w 43200"/>
              <a:gd name="T3" fmla="*/ 262630455 h 43200"/>
              <a:gd name="T4" fmla="*/ 1387161374 w 43200"/>
              <a:gd name="T5" fmla="*/ 361132833 h 43200"/>
              <a:gd name="T6" fmla="*/ 1165310183 w 43200"/>
              <a:gd name="T7" fmla="*/ 365075152 h 43200"/>
              <a:gd name="T8" fmla="*/ 2147483647 w 43200"/>
              <a:gd name="T9" fmla="*/ 404500701 h 43200"/>
              <a:gd name="T10" fmla="*/ 2147483647 w 43200"/>
              <a:gd name="T11" fmla="*/ 386495302 h 43200"/>
              <a:gd name="T12" fmla="*/ 2147483647 w 43200"/>
              <a:gd name="T13" fmla="*/ 359601401 h 43200"/>
              <a:gd name="T14" fmla="*/ 2147483647 w 43200"/>
              <a:gd name="T15" fmla="*/ 379355252 h 43200"/>
              <a:gd name="T16" fmla="*/ 2147483647 w 43200"/>
              <a:gd name="T17" fmla="*/ 237526780 h 43200"/>
              <a:gd name="T18" fmla="*/ 2147483647 w 43200"/>
              <a:gd name="T19" fmla="*/ 311369503 h 43200"/>
              <a:gd name="T20" fmla="*/ 2147483647 w 43200"/>
              <a:gd name="T21" fmla="*/ 158882242 h 43200"/>
              <a:gd name="T22" fmla="*/ 2147483647 w 43200"/>
              <a:gd name="T23" fmla="*/ 186573446 h 43200"/>
              <a:gd name="T24" fmla="*/ 2147483647 w 43200"/>
              <a:gd name="T25" fmla="*/ 56147873 h 43200"/>
              <a:gd name="T26" fmla="*/ 2147483647 w 43200"/>
              <a:gd name="T27" fmla="*/ 69227508 h 43200"/>
              <a:gd name="T28" fmla="*/ 2147483647 w 43200"/>
              <a:gd name="T29" fmla="*/ 40895246 h 43200"/>
              <a:gd name="T30" fmla="*/ 2147483647 w 43200"/>
              <a:gd name="T31" fmla="*/ 24214239 h 43200"/>
              <a:gd name="T32" fmla="*/ 2147483647 w 43200"/>
              <a:gd name="T33" fmla="*/ 48842099 h 43200"/>
              <a:gd name="T34" fmla="*/ 2147483647 w 43200"/>
              <a:gd name="T35" fmla="*/ 34458469 h 43200"/>
              <a:gd name="T36" fmla="*/ 2147483647 w 43200"/>
              <a:gd name="T37" fmla="*/ 53726547 h 43200"/>
              <a:gd name="T38" fmla="*/ 2147483647 w 43200"/>
              <a:gd name="T39" fmla="*/ 67675658 h 43200"/>
              <a:gd name="T40" fmla="*/ 826329986 w 43200"/>
              <a:gd name="T41" fmla="*/ 163383467 h 43200"/>
              <a:gd name="T42" fmla="*/ 780878953 w 43200"/>
              <a:gd name="T43" fmla="*/ 1486997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5997D6"/>
          </a:solidFill>
          <a:ln w="9525">
            <a:solidFill>
              <a:srgbClr val="00549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607" name="Rectangle 199"/>
          <p:cNvSpPr>
            <a:spLocks noChangeArrowheads="1"/>
          </p:cNvSpPr>
          <p:nvPr/>
        </p:nvSpPr>
        <p:spPr bwMode="auto">
          <a:xfrm>
            <a:off x="2270125" y="4060825"/>
            <a:ext cx="3984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SSC</a:t>
            </a:r>
          </a:p>
        </p:txBody>
      </p:sp>
      <p:sp>
        <p:nvSpPr>
          <p:cNvPr id="24608" name="Rectangle 212"/>
          <p:cNvSpPr>
            <a:spLocks noChangeArrowheads="1"/>
          </p:cNvSpPr>
          <p:nvPr/>
        </p:nvSpPr>
        <p:spPr bwMode="auto">
          <a:xfrm>
            <a:off x="7251700" y="3594100"/>
            <a:ext cx="7413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EUMETSAT</a:t>
            </a:r>
          </a:p>
        </p:txBody>
      </p:sp>
      <p:sp>
        <p:nvSpPr>
          <p:cNvPr id="24609" name="Rectangle 239"/>
          <p:cNvSpPr>
            <a:spLocks noChangeArrowheads="1"/>
          </p:cNvSpPr>
          <p:nvPr/>
        </p:nvSpPr>
        <p:spPr bwMode="auto">
          <a:xfrm>
            <a:off x="5846763" y="2101850"/>
            <a:ext cx="2103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cs typeface="Verdana" charset="0"/>
              </a:rPr>
              <a:t>Copernicus </a:t>
            </a:r>
            <a:r>
              <a:rPr lang="en-US" sz="1000">
                <a:solidFill>
                  <a:schemeClr val="bg1"/>
                </a:solidFill>
                <a:cs typeface="Verdana" charset="0"/>
              </a:rPr>
              <a:t>Central Services</a:t>
            </a:r>
          </a:p>
        </p:txBody>
      </p:sp>
      <p:pic>
        <p:nvPicPr>
          <p:cNvPr id="2563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963988"/>
            <a:ext cx="2809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11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844925"/>
            <a:ext cx="2206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2373313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92375"/>
            <a:ext cx="2365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354263"/>
            <a:ext cx="161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4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2487613"/>
            <a:ext cx="1603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4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3095625"/>
            <a:ext cx="280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17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978150"/>
            <a:ext cx="2206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108325"/>
            <a:ext cx="2825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19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989263"/>
            <a:ext cx="2206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095625"/>
            <a:ext cx="2809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21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976563"/>
            <a:ext cx="2206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2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360613"/>
            <a:ext cx="2365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3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479675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336800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5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459038"/>
            <a:ext cx="161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02" name="Text Box 197"/>
          <p:cNvSpPr txBox="1">
            <a:spLocks noChangeArrowheads="1"/>
          </p:cNvSpPr>
          <p:nvPr/>
        </p:nvSpPr>
        <p:spPr bwMode="auto">
          <a:xfrm>
            <a:off x="3244850" y="3548063"/>
            <a:ext cx="14795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/>
              <a:t>Multi-Mission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/>
              <a:t>MPLS Backbone</a:t>
            </a:r>
            <a:endParaRPr lang="en-GB" sz="1200" dirty="0"/>
          </a:p>
        </p:txBody>
      </p:sp>
      <p:sp>
        <p:nvSpPr>
          <p:cNvPr id="403" name="Text Box 197"/>
          <p:cNvSpPr txBox="1">
            <a:spLocks noChangeArrowheads="1"/>
          </p:cNvSpPr>
          <p:nvPr/>
        </p:nvSpPr>
        <p:spPr bwMode="auto">
          <a:xfrm>
            <a:off x="5297488" y="3602038"/>
            <a:ext cx="172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Copernicus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MPLS Over DWDM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565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871663"/>
            <a:ext cx="207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5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898650"/>
            <a:ext cx="207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5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1927225"/>
            <a:ext cx="207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81175" y="2128838"/>
            <a:ext cx="2089150" cy="1022350"/>
          </a:xfrm>
          <a:prstGeom prst="rect">
            <a:avLst/>
          </a:prstGeom>
          <a:solidFill>
            <a:srgbClr val="8BDBFF"/>
          </a:solidFill>
          <a:ln w="9525">
            <a:solidFill>
              <a:srgbClr val="50CA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4632" name="Rectangle 152"/>
          <p:cNvSpPr>
            <a:spLocks noChangeArrowheads="1"/>
          </p:cNvSpPr>
          <p:nvPr/>
        </p:nvSpPr>
        <p:spPr bwMode="auto">
          <a:xfrm>
            <a:off x="1695450" y="2114550"/>
            <a:ext cx="2249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b="1">
                <a:cs typeface="Verdana" charset="0"/>
              </a:rPr>
              <a:t>Multi-Mission </a:t>
            </a:r>
            <a:r>
              <a:rPr lang="en-US" sz="1000">
                <a:cs typeface="Verdana" charset="0"/>
              </a:rPr>
              <a:t>Central Services</a:t>
            </a:r>
          </a:p>
        </p:txBody>
      </p:sp>
      <p:grpSp>
        <p:nvGrpSpPr>
          <p:cNvPr id="24633" name="Group 37"/>
          <p:cNvGrpSpPr>
            <a:grpSpLocks/>
          </p:cNvGrpSpPr>
          <p:nvPr/>
        </p:nvGrpSpPr>
        <p:grpSpPr bwMode="auto">
          <a:xfrm>
            <a:off x="3016250" y="2359025"/>
            <a:ext cx="633413" cy="479425"/>
            <a:chOff x="1545866" y="2350971"/>
            <a:chExt cx="634593" cy="478912"/>
          </a:xfrm>
        </p:grpSpPr>
        <p:sp>
          <p:nvSpPr>
            <p:cNvPr id="421" name="Rectangle 420"/>
            <p:cNvSpPr>
              <a:spLocks noChangeArrowheads="1"/>
            </p:cNvSpPr>
            <p:nvPr/>
          </p:nvSpPr>
          <p:spPr bwMode="auto">
            <a:xfrm>
              <a:off x="1545866" y="2350971"/>
              <a:ext cx="634593" cy="477327"/>
            </a:xfrm>
            <a:prstGeom prst="rect">
              <a:avLst/>
            </a:prstGeom>
            <a:gradFill rotWithShape="1">
              <a:gsLst>
                <a:gs pos="0">
                  <a:srgbClr val="FAFAF8"/>
                </a:gs>
                <a:gs pos="64999">
                  <a:srgbClr val="F1F2EE"/>
                </a:gs>
                <a:gs pos="100000">
                  <a:srgbClr val="ECEDE8"/>
                </a:gs>
              </a:gsLst>
              <a:lin ang="5400000" scaled="1"/>
            </a:gradFill>
            <a:ln w="12700">
              <a:solidFill>
                <a:srgbClr val="A6A6A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843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956" y="2634830"/>
              <a:ext cx="114513" cy="169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44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45" y="2644345"/>
              <a:ext cx="160637" cy="144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45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266" y="2633244"/>
              <a:ext cx="149503" cy="18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46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23" y="2366829"/>
              <a:ext cx="208349" cy="218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47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369" y="2376344"/>
              <a:ext cx="209940" cy="220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48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197" y="2373172"/>
              <a:ext cx="209940" cy="218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49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194" y="2639587"/>
              <a:ext cx="114513" cy="169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50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483" y="2607871"/>
              <a:ext cx="160636" cy="142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51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709" y="2376344"/>
              <a:ext cx="209940" cy="220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52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890" y="2650688"/>
              <a:ext cx="116103" cy="169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53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769" y="2685576"/>
              <a:ext cx="160636" cy="144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33" name="Text Box 216"/>
          <p:cNvSpPr txBox="1">
            <a:spLocks noChangeArrowheads="1"/>
          </p:cNvSpPr>
          <p:nvPr/>
        </p:nvSpPr>
        <p:spPr bwMode="auto">
          <a:xfrm>
            <a:off x="2978150" y="2801938"/>
            <a:ext cx="8032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800" dirty="0"/>
              <a:t>Processing Center </a:t>
            </a:r>
            <a:endParaRPr lang="en-GB" sz="800" dirty="0"/>
          </a:p>
        </p:txBody>
      </p:sp>
      <p:grpSp>
        <p:nvGrpSpPr>
          <p:cNvPr id="24635" name="Group 464"/>
          <p:cNvGrpSpPr>
            <a:grpSpLocks/>
          </p:cNvGrpSpPr>
          <p:nvPr/>
        </p:nvGrpSpPr>
        <p:grpSpPr bwMode="auto">
          <a:xfrm>
            <a:off x="4676775" y="3262313"/>
            <a:ext cx="161925" cy="157162"/>
            <a:chOff x="1694519" y="2371927"/>
            <a:chExt cx="282276" cy="243317"/>
          </a:xfrm>
        </p:grpSpPr>
        <p:pic>
          <p:nvPicPr>
            <p:cNvPr id="25837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28455"/>
              <a:ext cx="193719" cy="13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38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03877"/>
              <a:ext cx="193719" cy="13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39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371927"/>
              <a:ext cx="193719" cy="135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40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2389131"/>
              <a:ext cx="141137" cy="19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41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58" y="2418624"/>
              <a:ext cx="141137" cy="1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4636" name="Group 470"/>
          <p:cNvGrpSpPr>
            <a:grpSpLocks/>
          </p:cNvGrpSpPr>
          <p:nvPr/>
        </p:nvGrpSpPr>
        <p:grpSpPr bwMode="auto">
          <a:xfrm>
            <a:off x="5038725" y="3271838"/>
            <a:ext cx="163513" cy="157162"/>
            <a:chOff x="1694519" y="2371927"/>
            <a:chExt cx="282276" cy="243317"/>
          </a:xfrm>
        </p:grpSpPr>
        <p:pic>
          <p:nvPicPr>
            <p:cNvPr id="25832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28455"/>
              <a:ext cx="194579" cy="13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33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03877"/>
              <a:ext cx="194579" cy="13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34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371927"/>
              <a:ext cx="194579" cy="135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35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476" y="2389131"/>
              <a:ext cx="142508" cy="19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36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287" y="2418624"/>
              <a:ext cx="142508" cy="19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4637" name="Picture 3" descr="C:\Users\ecoffey\AppData\Local\Temp\Rar$DRa0.080\30032_Device_generic_building_default_2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3341688"/>
            <a:ext cx="3873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38" name="Rectangle 142"/>
          <p:cNvSpPr>
            <a:spLocks noChangeArrowheads="1"/>
          </p:cNvSpPr>
          <p:nvPr/>
        </p:nvSpPr>
        <p:spPr bwMode="auto">
          <a:xfrm>
            <a:off x="4846638" y="4506913"/>
            <a:ext cx="549275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ESRIN </a:t>
            </a:r>
          </a:p>
        </p:txBody>
      </p:sp>
      <p:pic>
        <p:nvPicPr>
          <p:cNvPr id="2566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3181350"/>
            <a:ext cx="20478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6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167063"/>
            <a:ext cx="206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6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3167063"/>
            <a:ext cx="2047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4642" name="Rectangle 540"/>
          <p:cNvSpPr>
            <a:spLocks noChangeArrowheads="1"/>
          </p:cNvSpPr>
          <p:nvPr/>
        </p:nvSpPr>
        <p:spPr bwMode="auto">
          <a:xfrm rot="-5400000">
            <a:off x="2679700" y="2519363"/>
            <a:ext cx="527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800" b="1">
                <a:cs typeface="Verdana" charset="0"/>
              </a:rPr>
              <a:t>ELVIS</a:t>
            </a:r>
            <a:endParaRPr lang="en-GB" sz="800">
              <a:cs typeface="Verdana" charset="0"/>
            </a:endParaRPr>
          </a:p>
        </p:txBody>
      </p:sp>
      <p:pic>
        <p:nvPicPr>
          <p:cNvPr id="24643" name="Picture 3" descr="C:\Users\ecoffey\AppData\Local\Temp\Rar$DRa0.080\30032_Device_generic_building_default_2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4125913"/>
            <a:ext cx="5810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4" name="Picture 4" descr="C:\Users\ecoffey\AppData\Local\Temp\Rar$DRa0.400\30009_Device_cloud_white_default_256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955925"/>
            <a:ext cx="146685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" name="TextBox 229"/>
          <p:cNvSpPr txBox="1"/>
          <p:nvPr/>
        </p:nvSpPr>
        <p:spPr>
          <a:xfrm>
            <a:off x="687388" y="4210050"/>
            <a:ext cx="112871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S PGothic" pitchFamily="34" charset="-128"/>
                <a:cs typeface="+mn-cs"/>
              </a:rPr>
              <a:t>Cloud Services</a:t>
            </a:r>
          </a:p>
        </p:txBody>
      </p:sp>
      <p:pic>
        <p:nvPicPr>
          <p:cNvPr id="25671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3978275"/>
            <a:ext cx="155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7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998913"/>
            <a:ext cx="155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7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984625"/>
            <a:ext cx="2333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74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4013200"/>
            <a:ext cx="233362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cxnSp>
        <p:nvCxnSpPr>
          <p:cNvPr id="237" name="Straight Connector 236"/>
          <p:cNvCxnSpPr/>
          <p:nvPr/>
        </p:nvCxnSpPr>
        <p:spPr>
          <a:xfrm flipV="1">
            <a:off x="674688" y="3930650"/>
            <a:ext cx="1128712" cy="95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7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013200"/>
            <a:ext cx="15716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77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4049713"/>
            <a:ext cx="2349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78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995738"/>
            <a:ext cx="1762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79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608388"/>
            <a:ext cx="26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80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636963"/>
            <a:ext cx="26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81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608388"/>
            <a:ext cx="26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82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636963"/>
            <a:ext cx="26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83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3606800"/>
            <a:ext cx="26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84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635375"/>
            <a:ext cx="26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24660" name="Group 6"/>
          <p:cNvGrpSpPr>
            <a:grpSpLocks/>
          </p:cNvGrpSpPr>
          <p:nvPr/>
        </p:nvGrpSpPr>
        <p:grpSpPr bwMode="auto">
          <a:xfrm>
            <a:off x="5937250" y="2371725"/>
            <a:ext cx="2016125" cy="522288"/>
            <a:chOff x="5937885" y="2371692"/>
            <a:chExt cx="2016125" cy="522287"/>
          </a:xfrm>
        </p:grpSpPr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5937885" y="2371692"/>
              <a:ext cx="1087438" cy="522287"/>
            </a:xfrm>
            <a:prstGeom prst="rect">
              <a:avLst/>
            </a:prstGeom>
            <a:gradFill rotWithShape="1">
              <a:gsLst>
                <a:gs pos="0">
                  <a:srgbClr val="FAFAF8"/>
                </a:gs>
                <a:gs pos="64999">
                  <a:srgbClr val="F1F2EE"/>
                </a:gs>
                <a:gs pos="100000">
                  <a:srgbClr val="ECEDE8"/>
                </a:gs>
              </a:gsLst>
              <a:lin ang="5400000" scaled="1"/>
            </a:gradFill>
            <a:ln w="12700">
              <a:solidFill>
                <a:srgbClr val="A6A6A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811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685" y="2681254"/>
              <a:ext cx="115888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12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373" y="2700304"/>
              <a:ext cx="161925" cy="144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13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623" y="2397092"/>
              <a:ext cx="209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14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198" y="2405030"/>
              <a:ext cx="2079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15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198" y="2405030"/>
              <a:ext cx="209550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16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085" y="2409792"/>
              <a:ext cx="209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17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335" y="2622517"/>
              <a:ext cx="149225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18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535" y="2681254"/>
              <a:ext cx="115888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19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3385" y="2687604"/>
              <a:ext cx="114300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20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585" y="2689191"/>
              <a:ext cx="115888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21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860" y="2705066"/>
              <a:ext cx="160338" cy="14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22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648" y="2708241"/>
              <a:ext cx="161925" cy="14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23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785" y="2711416"/>
              <a:ext cx="160338" cy="14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24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885" y="2674904"/>
              <a:ext cx="149225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25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148" y="2622517"/>
              <a:ext cx="149225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26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635" y="2674904"/>
              <a:ext cx="149225" cy="188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27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760" y="2676491"/>
              <a:ext cx="147638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28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785" y="2401855"/>
              <a:ext cx="209550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29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260" y="2406617"/>
              <a:ext cx="209550" cy="22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830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085" y="2403442"/>
              <a:ext cx="207963" cy="22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45" name="Text Box 216"/>
            <p:cNvSpPr txBox="1">
              <a:spLocks noChangeArrowheads="1"/>
            </p:cNvSpPr>
            <p:nvPr/>
          </p:nvSpPr>
          <p:spPr bwMode="auto">
            <a:xfrm>
              <a:off x="6993573" y="2373280"/>
              <a:ext cx="960437" cy="461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800" b="1" dirty="0">
                  <a:solidFill>
                    <a:schemeClr val="bg1"/>
                  </a:solidFill>
                </a:rPr>
                <a:t>Pick-Up Point</a:t>
              </a:r>
              <a:br>
                <a:rPr lang="fr-FR" sz="800" b="1" dirty="0">
                  <a:solidFill>
                    <a:schemeClr val="bg1"/>
                  </a:solidFill>
                </a:rPr>
              </a:br>
              <a:r>
                <a:rPr lang="en-GB" sz="800" dirty="0">
                  <a:solidFill>
                    <a:schemeClr val="bg1"/>
                  </a:solidFill>
                </a:rPr>
                <a:t>Data Hub Portals</a:t>
              </a:r>
            </a:p>
          </p:txBody>
        </p:sp>
      </p:grpSp>
      <p:grpSp>
        <p:nvGrpSpPr>
          <p:cNvPr id="24661" name="Group 4"/>
          <p:cNvGrpSpPr>
            <a:grpSpLocks/>
          </p:cNvGrpSpPr>
          <p:nvPr/>
        </p:nvGrpSpPr>
        <p:grpSpPr bwMode="auto">
          <a:xfrm>
            <a:off x="1731963" y="2252663"/>
            <a:ext cx="1111250" cy="901700"/>
            <a:chOff x="1732597" y="2252629"/>
            <a:chExt cx="1111250" cy="901700"/>
          </a:xfrm>
        </p:grpSpPr>
        <p:grpSp>
          <p:nvGrpSpPr>
            <p:cNvPr id="24772" name="Group 36"/>
            <p:cNvGrpSpPr>
              <a:grpSpLocks/>
            </p:cNvGrpSpPr>
            <p:nvPr/>
          </p:nvGrpSpPr>
          <p:grpSpPr bwMode="auto">
            <a:xfrm>
              <a:off x="1910397" y="2358992"/>
              <a:ext cx="633413" cy="477837"/>
              <a:chOff x="433493" y="2338504"/>
              <a:chExt cx="634593" cy="476880"/>
            </a:xfrm>
          </p:grpSpPr>
          <p:sp>
            <p:nvSpPr>
              <p:cNvPr id="408" name="Rectangle 407"/>
              <p:cNvSpPr>
                <a:spLocks noChangeArrowheads="1"/>
              </p:cNvSpPr>
              <p:nvPr/>
            </p:nvSpPr>
            <p:spPr bwMode="auto">
              <a:xfrm>
                <a:off x="433493" y="2338503"/>
                <a:ext cx="634592" cy="476881"/>
              </a:xfrm>
              <a:prstGeom prst="rect">
                <a:avLst/>
              </a:prstGeom>
              <a:gradFill rotWithShape="1">
                <a:gsLst>
                  <a:gs pos="0">
                    <a:srgbClr val="FAFAF8"/>
                  </a:gs>
                  <a:gs pos="64999">
                    <a:srgbClr val="F1F2EE"/>
                  </a:gs>
                  <a:gs pos="100000">
                    <a:srgbClr val="ECEDE8"/>
                  </a:gs>
                </a:gsLst>
                <a:lin ang="5400000" scaled="1"/>
              </a:gradFill>
              <a:ln w="12700">
                <a:solidFill>
                  <a:srgbClr val="A6A6A6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5801" name="Picture 1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582" y="2622097"/>
                <a:ext cx="114513" cy="169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802" name="Picture 1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022" y="2647446"/>
                <a:ext cx="160636" cy="144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803" name="Picture 2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349" y="2354346"/>
                <a:ext cx="208350" cy="220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804" name="Picture 2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996" y="2363852"/>
                <a:ext cx="209940" cy="220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805" name="Picture 2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823" y="2360683"/>
                <a:ext cx="209940" cy="220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806" name="Picture 2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335" y="2363852"/>
                <a:ext cx="209940" cy="220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807" name="Picture 3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197" y="2584073"/>
                <a:ext cx="149503" cy="188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808" name="Picture 3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43" y="2620512"/>
                <a:ext cx="149503" cy="188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809" name="Picture 3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92" y="2620512"/>
                <a:ext cx="149503" cy="186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8" name="Text Box 216"/>
            <p:cNvSpPr txBox="1">
              <a:spLocks noChangeArrowheads="1"/>
            </p:cNvSpPr>
            <p:nvPr/>
          </p:nvSpPr>
          <p:spPr bwMode="auto">
            <a:xfrm>
              <a:off x="1842134" y="2816191"/>
              <a:ext cx="100171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800" b="1" dirty="0"/>
                <a:t>Dissemination</a:t>
              </a:r>
              <a:r>
                <a:rPr lang="fr-FR" sz="800" b="1" dirty="0"/>
                <a:t> Center</a:t>
              </a:r>
              <a:endParaRPr lang="en-GB" sz="800" b="1" dirty="0"/>
            </a:p>
          </p:txBody>
        </p:sp>
        <p:sp>
          <p:nvSpPr>
            <p:cNvPr id="24774" name="Rectangle 45"/>
            <p:cNvSpPr>
              <a:spLocks noChangeArrowheads="1"/>
            </p:cNvSpPr>
            <p:nvPr/>
          </p:nvSpPr>
          <p:spPr bwMode="auto">
            <a:xfrm rot="-5400000">
              <a:off x="1469865" y="2515361"/>
              <a:ext cx="7413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 b="1">
                  <a:cs typeface="Verdana" charset="0"/>
                </a:rPr>
                <a:t>DissHarm</a:t>
              </a:r>
              <a:endParaRPr lang="en-GB" sz="800">
                <a:cs typeface="Verdana" charset="0"/>
              </a:endParaRPr>
            </a:p>
          </p:txBody>
        </p:sp>
      </p:grpSp>
      <p:grpSp>
        <p:nvGrpSpPr>
          <p:cNvPr id="24662" name="Group 7"/>
          <p:cNvGrpSpPr>
            <a:grpSpLocks/>
          </p:cNvGrpSpPr>
          <p:nvPr/>
        </p:nvGrpSpPr>
        <p:grpSpPr bwMode="auto">
          <a:xfrm>
            <a:off x="2238375" y="3344863"/>
            <a:ext cx="708025" cy="390525"/>
            <a:chOff x="2239010" y="3344829"/>
            <a:chExt cx="708025" cy="390208"/>
          </a:xfrm>
        </p:grpSpPr>
        <p:sp>
          <p:nvSpPr>
            <p:cNvPr id="24764" name="Rectangle 184"/>
            <p:cNvSpPr>
              <a:spLocks noChangeArrowheads="1"/>
            </p:cNvSpPr>
            <p:nvPr/>
          </p:nvSpPr>
          <p:spPr bwMode="auto">
            <a:xfrm>
              <a:off x="2239010" y="3344829"/>
              <a:ext cx="461962" cy="2159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cs typeface="Verdana" charset="0"/>
                </a:rPr>
                <a:t>ESAC</a:t>
              </a:r>
            </a:p>
          </p:txBody>
        </p:sp>
        <p:pic>
          <p:nvPicPr>
            <p:cNvPr id="25790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048" y="3374967"/>
              <a:ext cx="280987" cy="360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4766" name="Group 264"/>
            <p:cNvGrpSpPr>
              <a:grpSpLocks/>
            </p:cNvGrpSpPr>
            <p:nvPr/>
          </p:nvGrpSpPr>
          <p:grpSpPr bwMode="auto">
            <a:xfrm>
              <a:off x="2613660" y="3538187"/>
              <a:ext cx="177800" cy="173037"/>
              <a:chOff x="1694519" y="2371927"/>
              <a:chExt cx="282276" cy="243317"/>
            </a:xfrm>
          </p:grpSpPr>
          <p:pic>
            <p:nvPicPr>
              <p:cNvPr id="25792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519" y="2427912"/>
                <a:ext cx="194066" cy="133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93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519" y="2403378"/>
                <a:ext cx="194066" cy="133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94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519" y="2372152"/>
                <a:ext cx="194066" cy="133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95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0210" y="2387764"/>
                <a:ext cx="141138" cy="196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96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57" y="2418991"/>
                <a:ext cx="141138" cy="196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663" name="Rectangle 129"/>
          <p:cNvSpPr>
            <a:spLocks noChangeArrowheads="1"/>
          </p:cNvSpPr>
          <p:nvPr/>
        </p:nvSpPr>
        <p:spPr bwMode="auto">
          <a:xfrm>
            <a:off x="6315075" y="4506913"/>
            <a:ext cx="4619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Indra</a:t>
            </a:r>
          </a:p>
        </p:txBody>
      </p:sp>
      <p:sp>
        <p:nvSpPr>
          <p:cNvPr id="24664" name="Rectangle 189"/>
          <p:cNvSpPr>
            <a:spLocks noChangeArrowheads="1"/>
          </p:cNvSpPr>
          <p:nvPr/>
        </p:nvSpPr>
        <p:spPr bwMode="auto">
          <a:xfrm>
            <a:off x="7346950" y="4121150"/>
            <a:ext cx="576263" cy="2143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CLS - B</a:t>
            </a:r>
          </a:p>
        </p:txBody>
      </p:sp>
      <p:sp>
        <p:nvSpPr>
          <p:cNvPr id="24665" name="Rectangle 194"/>
          <p:cNvSpPr>
            <a:spLocks noChangeArrowheads="1"/>
          </p:cNvSpPr>
          <p:nvPr/>
        </p:nvSpPr>
        <p:spPr bwMode="auto">
          <a:xfrm>
            <a:off x="5670550" y="4530725"/>
            <a:ext cx="442913" cy="2143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ACRI</a:t>
            </a:r>
          </a:p>
        </p:txBody>
      </p:sp>
      <p:sp>
        <p:nvSpPr>
          <p:cNvPr id="24666" name="Rectangle 226"/>
          <p:cNvSpPr>
            <a:spLocks noChangeArrowheads="1"/>
          </p:cNvSpPr>
          <p:nvPr/>
        </p:nvSpPr>
        <p:spPr bwMode="auto">
          <a:xfrm>
            <a:off x="6802438" y="4451350"/>
            <a:ext cx="566737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CLS - T</a:t>
            </a:r>
          </a:p>
        </p:txBody>
      </p:sp>
      <p:grpSp>
        <p:nvGrpSpPr>
          <p:cNvPr id="24667" name="Group 348"/>
          <p:cNvGrpSpPr>
            <a:grpSpLocks/>
          </p:cNvGrpSpPr>
          <p:nvPr/>
        </p:nvGrpSpPr>
        <p:grpSpPr bwMode="auto">
          <a:xfrm>
            <a:off x="7204075" y="3862388"/>
            <a:ext cx="280988" cy="360362"/>
            <a:chOff x="2259314" y="3068949"/>
            <a:chExt cx="281008" cy="360424"/>
          </a:xfrm>
        </p:grpSpPr>
        <p:pic>
          <p:nvPicPr>
            <p:cNvPr id="25782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4758" name="Group 350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5784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85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86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87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88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4668" name="Group 356"/>
          <p:cNvGrpSpPr>
            <a:grpSpLocks/>
          </p:cNvGrpSpPr>
          <p:nvPr/>
        </p:nvGrpSpPr>
        <p:grpSpPr bwMode="auto">
          <a:xfrm>
            <a:off x="6354763" y="4168775"/>
            <a:ext cx="280987" cy="360363"/>
            <a:chOff x="2259314" y="3068949"/>
            <a:chExt cx="281008" cy="360424"/>
          </a:xfrm>
        </p:grpSpPr>
        <p:pic>
          <p:nvPicPr>
            <p:cNvPr id="25775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4751" name="Group 358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5777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78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0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79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4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80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81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0177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4669" name="Group 364"/>
          <p:cNvGrpSpPr>
            <a:grpSpLocks/>
          </p:cNvGrpSpPr>
          <p:nvPr/>
        </p:nvGrpSpPr>
        <p:grpSpPr bwMode="auto">
          <a:xfrm>
            <a:off x="5764213" y="4203700"/>
            <a:ext cx="280987" cy="360363"/>
            <a:chOff x="2259314" y="3068949"/>
            <a:chExt cx="281008" cy="360424"/>
          </a:xfrm>
        </p:grpSpPr>
        <p:pic>
          <p:nvPicPr>
            <p:cNvPr id="2576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4744" name="Group 366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5770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71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0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72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4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73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74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0177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4670" name="Group 372"/>
          <p:cNvGrpSpPr>
            <a:grpSpLocks/>
          </p:cNvGrpSpPr>
          <p:nvPr/>
        </p:nvGrpSpPr>
        <p:grpSpPr bwMode="auto">
          <a:xfrm>
            <a:off x="6894513" y="4114800"/>
            <a:ext cx="280987" cy="361950"/>
            <a:chOff x="2259314" y="3068949"/>
            <a:chExt cx="281008" cy="360424"/>
          </a:xfrm>
        </p:grpSpPr>
        <p:pic>
          <p:nvPicPr>
            <p:cNvPr id="2576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4737" name="Group 374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5763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7789"/>
                <a:ext cx="192943" cy="134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64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3549"/>
                <a:ext cx="192943" cy="134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65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2699"/>
                <a:ext cx="192943" cy="134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66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8123"/>
                <a:ext cx="142169" cy="196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67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1178"/>
                <a:ext cx="142169" cy="193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569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3937000"/>
            <a:ext cx="20478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97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192588"/>
            <a:ext cx="2063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9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4233863"/>
            <a:ext cx="2047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9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4271963"/>
            <a:ext cx="204787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4675" name="Rectangle 158"/>
          <p:cNvSpPr>
            <a:spLocks noChangeArrowheads="1"/>
          </p:cNvSpPr>
          <p:nvPr/>
        </p:nvSpPr>
        <p:spPr bwMode="auto">
          <a:xfrm>
            <a:off x="4038600" y="3087688"/>
            <a:ext cx="393700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DLR</a:t>
            </a:r>
          </a:p>
        </p:txBody>
      </p:sp>
      <p:grpSp>
        <p:nvGrpSpPr>
          <p:cNvPr id="24676" name="Group 5"/>
          <p:cNvGrpSpPr>
            <a:grpSpLocks/>
          </p:cNvGrpSpPr>
          <p:nvPr/>
        </p:nvGrpSpPr>
        <p:grpSpPr bwMode="auto">
          <a:xfrm>
            <a:off x="4346575" y="3141663"/>
            <a:ext cx="280988" cy="360362"/>
            <a:chOff x="2259314" y="3068949"/>
            <a:chExt cx="281008" cy="360424"/>
          </a:xfrm>
        </p:grpSpPr>
        <p:pic>
          <p:nvPicPr>
            <p:cNvPr id="2575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4730" name="Group 317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5756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57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58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59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60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677" name="Rectangle 217"/>
          <p:cNvSpPr>
            <a:spLocks noChangeArrowheads="1"/>
          </p:cNvSpPr>
          <p:nvPr/>
        </p:nvSpPr>
        <p:spPr bwMode="auto">
          <a:xfrm>
            <a:off x="6002338" y="3152775"/>
            <a:ext cx="515937" cy="3381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">
                <a:cs typeface="Verdana" charset="0"/>
              </a:rPr>
              <a:t>Airbus</a:t>
            </a:r>
            <a:br>
              <a:rPr lang="en-US" sz="800">
                <a:cs typeface="Verdana" charset="0"/>
              </a:rPr>
            </a:br>
            <a:r>
              <a:rPr lang="en-US" sz="800">
                <a:cs typeface="Verdana" charset="0"/>
              </a:rPr>
              <a:t>UK</a:t>
            </a:r>
          </a:p>
        </p:txBody>
      </p:sp>
      <p:grpSp>
        <p:nvGrpSpPr>
          <p:cNvPr id="24678" name="Group 380"/>
          <p:cNvGrpSpPr>
            <a:grpSpLocks/>
          </p:cNvGrpSpPr>
          <p:nvPr/>
        </p:nvGrpSpPr>
        <p:grpSpPr bwMode="auto">
          <a:xfrm>
            <a:off x="5805488" y="3087688"/>
            <a:ext cx="280987" cy="360362"/>
            <a:chOff x="2259314" y="3068949"/>
            <a:chExt cx="281008" cy="360424"/>
          </a:xfrm>
        </p:grpSpPr>
        <p:pic>
          <p:nvPicPr>
            <p:cNvPr id="25747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4723" name="Group 382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5749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50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51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52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53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570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51188"/>
            <a:ext cx="2047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4680" name="Rectangle 202"/>
          <p:cNvSpPr>
            <a:spLocks noChangeArrowheads="1"/>
          </p:cNvSpPr>
          <p:nvPr/>
        </p:nvSpPr>
        <p:spPr bwMode="auto">
          <a:xfrm>
            <a:off x="2755900" y="4400550"/>
            <a:ext cx="46831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CNES</a:t>
            </a:r>
          </a:p>
        </p:txBody>
      </p:sp>
      <p:sp>
        <p:nvSpPr>
          <p:cNvPr id="24681" name="Rectangle 207"/>
          <p:cNvSpPr>
            <a:spLocks noChangeArrowheads="1"/>
          </p:cNvSpPr>
          <p:nvPr/>
        </p:nvSpPr>
        <p:spPr bwMode="auto">
          <a:xfrm>
            <a:off x="3241675" y="4487863"/>
            <a:ext cx="5635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CNMCA</a:t>
            </a:r>
          </a:p>
        </p:txBody>
      </p:sp>
      <p:grpSp>
        <p:nvGrpSpPr>
          <p:cNvPr id="24682" name="Group 324"/>
          <p:cNvGrpSpPr>
            <a:grpSpLocks/>
          </p:cNvGrpSpPr>
          <p:nvPr/>
        </p:nvGrpSpPr>
        <p:grpSpPr bwMode="auto">
          <a:xfrm>
            <a:off x="3057525" y="4168775"/>
            <a:ext cx="280988" cy="360363"/>
            <a:chOff x="2259314" y="3068949"/>
            <a:chExt cx="281008" cy="360424"/>
          </a:xfrm>
        </p:grpSpPr>
        <p:pic>
          <p:nvPicPr>
            <p:cNvPr id="25740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4716" name="Group 326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5742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43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0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44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4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45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46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7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4683" name="Group 332"/>
          <p:cNvGrpSpPr>
            <a:grpSpLocks/>
          </p:cNvGrpSpPr>
          <p:nvPr/>
        </p:nvGrpSpPr>
        <p:grpSpPr bwMode="auto">
          <a:xfrm>
            <a:off x="3565525" y="4248150"/>
            <a:ext cx="280988" cy="360363"/>
            <a:chOff x="2259314" y="3068949"/>
            <a:chExt cx="281008" cy="360424"/>
          </a:xfrm>
        </p:grpSpPr>
        <p:pic>
          <p:nvPicPr>
            <p:cNvPr id="2573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4709" name="Group 334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5735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36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0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37" name="Picture 2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4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38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5739" name="Picture 2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7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8" name="Rectangle 247"/>
          <p:cNvSpPr>
            <a:spLocks noChangeArrowheads="1"/>
          </p:cNvSpPr>
          <p:nvPr/>
        </p:nvSpPr>
        <p:spPr bwMode="auto">
          <a:xfrm>
            <a:off x="390525" y="762000"/>
            <a:ext cx="8174038" cy="954088"/>
          </a:xfrm>
          <a:prstGeom prst="rect">
            <a:avLst/>
          </a:prstGeom>
          <a:gradFill rotWithShape="1">
            <a:gsLst>
              <a:gs pos="0">
                <a:srgbClr val="9AC5EF"/>
              </a:gs>
              <a:gs pos="20000">
                <a:srgbClr val="9BC4EC"/>
              </a:gs>
              <a:gs pos="100000">
                <a:srgbClr val="7695B5"/>
              </a:gs>
            </a:gsLst>
            <a:lin ang="5400000"/>
          </a:gradFill>
          <a:ln w="9525">
            <a:solidFill>
              <a:srgbClr val="A5C5E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Archiving: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LTA at PACs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Archival Center (DAS)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 Backup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525" y="1801813"/>
            <a:ext cx="8174038" cy="2932112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4686" name="Group 42"/>
          <p:cNvGrpSpPr>
            <a:grpSpLocks/>
          </p:cNvGrpSpPr>
          <p:nvPr/>
        </p:nvGrpSpPr>
        <p:grpSpPr bwMode="auto">
          <a:xfrm>
            <a:off x="4519613" y="4010025"/>
            <a:ext cx="495300" cy="476250"/>
            <a:chOff x="3049667" y="4072744"/>
            <a:chExt cx="495944" cy="476880"/>
          </a:xfrm>
        </p:grpSpPr>
        <p:sp>
          <p:nvSpPr>
            <p:cNvPr id="302" name="Rectangle 301"/>
            <p:cNvSpPr>
              <a:spLocks noChangeArrowheads="1"/>
            </p:cNvSpPr>
            <p:nvPr/>
          </p:nvSpPr>
          <p:spPr bwMode="auto">
            <a:xfrm>
              <a:off x="3049667" y="4072744"/>
              <a:ext cx="495944" cy="476880"/>
            </a:xfrm>
            <a:prstGeom prst="rect">
              <a:avLst/>
            </a:prstGeom>
            <a:gradFill rotWithShape="1">
              <a:gsLst>
                <a:gs pos="0">
                  <a:srgbClr val="FAFAF8"/>
                </a:gs>
                <a:gs pos="64999">
                  <a:srgbClr val="F1F2EE"/>
                </a:gs>
                <a:gs pos="100000">
                  <a:srgbClr val="ECEDE8"/>
                </a:gs>
              </a:gsLst>
              <a:lin ang="5400000" scaled="1"/>
            </a:gradFill>
            <a:ln w="12700">
              <a:solidFill>
                <a:srgbClr val="A6A6A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727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60" y="4360462"/>
              <a:ext cx="116039" cy="168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728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004" y="4381126"/>
              <a:ext cx="160546" cy="144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729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047" y="4354104"/>
              <a:ext cx="149419" cy="187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730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510" y="4088640"/>
              <a:ext cx="209822" cy="21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731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086" y="4098178"/>
              <a:ext cx="209822" cy="220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732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840" y="4094998"/>
              <a:ext cx="209822" cy="21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4687" name="Rectangle 541"/>
          <p:cNvSpPr>
            <a:spLocks noChangeArrowheads="1"/>
          </p:cNvSpPr>
          <p:nvPr/>
        </p:nvSpPr>
        <p:spPr bwMode="auto">
          <a:xfrm>
            <a:off x="3906838" y="4551363"/>
            <a:ext cx="422275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cs typeface="Verdana" charset="0"/>
              </a:rPr>
              <a:t>DAS</a:t>
            </a:r>
          </a:p>
        </p:txBody>
      </p:sp>
      <p:pic>
        <p:nvPicPr>
          <p:cNvPr id="2571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225925"/>
            <a:ext cx="2809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714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389438"/>
            <a:ext cx="1492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715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3262313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716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4291013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717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4230688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718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270250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719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4314825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720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536950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721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4394200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722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4383088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723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4364038"/>
            <a:ext cx="1492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724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4359275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725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391025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Straight Connector 246"/>
          <p:cNvCxnSpPr>
            <a:cxnSpLocks noChangeShapeType="1"/>
          </p:cNvCxnSpPr>
          <p:nvPr/>
        </p:nvCxnSpPr>
        <p:spPr bwMode="auto">
          <a:xfrm flipV="1">
            <a:off x="1830388" y="4044950"/>
            <a:ext cx="758825" cy="1270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4" name="Straight Connector 233"/>
          <p:cNvCxnSpPr>
            <a:cxnSpLocks noChangeShapeType="1"/>
          </p:cNvCxnSpPr>
          <p:nvPr/>
        </p:nvCxnSpPr>
        <p:spPr bwMode="auto">
          <a:xfrm flipH="1" flipV="1">
            <a:off x="6765925" y="3240088"/>
            <a:ext cx="1588" cy="3952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" name="Straight Connector 234"/>
          <p:cNvCxnSpPr>
            <a:cxnSpLocks noChangeShapeType="1"/>
          </p:cNvCxnSpPr>
          <p:nvPr/>
        </p:nvCxnSpPr>
        <p:spPr bwMode="auto">
          <a:xfrm flipV="1">
            <a:off x="6646863" y="3240088"/>
            <a:ext cx="3175" cy="4333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Straight Connector 153"/>
          <p:cNvCxnSpPr>
            <a:cxnSpLocks noChangeShapeType="1"/>
            <a:stCxn id="25663" idx="3"/>
          </p:cNvCxnSpPr>
          <p:nvPr/>
        </p:nvCxnSpPr>
        <p:spPr bwMode="auto">
          <a:xfrm>
            <a:off x="5375275" y="2630488"/>
            <a:ext cx="965200" cy="1095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" name="Straight Connector 419"/>
          <p:cNvCxnSpPr>
            <a:cxnSpLocks noChangeShapeType="1"/>
          </p:cNvCxnSpPr>
          <p:nvPr/>
        </p:nvCxnSpPr>
        <p:spPr bwMode="auto">
          <a:xfrm>
            <a:off x="5527675" y="2720975"/>
            <a:ext cx="965200" cy="111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" name="Straight Connector 418"/>
          <p:cNvCxnSpPr>
            <a:cxnSpLocks noChangeShapeType="1"/>
          </p:cNvCxnSpPr>
          <p:nvPr/>
        </p:nvCxnSpPr>
        <p:spPr bwMode="auto">
          <a:xfrm flipV="1">
            <a:off x="3879850" y="2720975"/>
            <a:ext cx="847725" cy="174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7" name="Rectangle 406"/>
          <p:cNvSpPr>
            <a:spLocks noChangeArrowheads="1"/>
          </p:cNvSpPr>
          <p:nvPr/>
        </p:nvSpPr>
        <p:spPr bwMode="auto">
          <a:xfrm>
            <a:off x="5873750" y="2281238"/>
            <a:ext cx="2020888" cy="958850"/>
          </a:xfrm>
          <a:prstGeom prst="rect">
            <a:avLst/>
          </a:prstGeom>
          <a:solidFill>
            <a:srgbClr val="5997D6"/>
          </a:solidFill>
          <a:ln w="9525">
            <a:solidFill>
              <a:srgbClr val="50CA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Verdana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155" name="Straight Connector 154"/>
          <p:cNvCxnSpPr>
            <a:cxnSpLocks noChangeShapeType="1"/>
          </p:cNvCxnSpPr>
          <p:nvPr/>
        </p:nvCxnSpPr>
        <p:spPr bwMode="auto">
          <a:xfrm flipV="1">
            <a:off x="3235325" y="3262313"/>
            <a:ext cx="0" cy="411162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Straight Connector 155"/>
          <p:cNvCxnSpPr>
            <a:cxnSpLocks noChangeShapeType="1"/>
          </p:cNvCxnSpPr>
          <p:nvPr/>
        </p:nvCxnSpPr>
        <p:spPr bwMode="auto">
          <a:xfrm flipH="1" flipV="1">
            <a:off x="3076575" y="3262313"/>
            <a:ext cx="23813" cy="460375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Straight Connector 169"/>
          <p:cNvCxnSpPr>
            <a:cxnSpLocks noChangeShapeType="1"/>
          </p:cNvCxnSpPr>
          <p:nvPr/>
        </p:nvCxnSpPr>
        <p:spPr bwMode="auto">
          <a:xfrm flipV="1">
            <a:off x="4705350" y="3540125"/>
            <a:ext cx="65088" cy="327025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Straight Connector 173"/>
          <p:cNvCxnSpPr>
            <a:cxnSpLocks noChangeShapeType="1"/>
          </p:cNvCxnSpPr>
          <p:nvPr/>
        </p:nvCxnSpPr>
        <p:spPr bwMode="auto">
          <a:xfrm flipV="1">
            <a:off x="4575175" y="3549650"/>
            <a:ext cx="571500" cy="45720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flipV="1">
            <a:off x="4294188" y="3543300"/>
            <a:ext cx="1633537" cy="48895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180"/>
          <p:cNvCxnSpPr>
            <a:cxnSpLocks noChangeShapeType="1"/>
          </p:cNvCxnSpPr>
          <p:nvPr/>
        </p:nvCxnSpPr>
        <p:spPr bwMode="auto">
          <a:xfrm>
            <a:off x="3929063" y="4259263"/>
            <a:ext cx="708025" cy="374650"/>
          </a:xfrm>
          <a:prstGeom prst="line">
            <a:avLst/>
          </a:prstGeom>
          <a:noFill/>
          <a:ln w="25400">
            <a:solidFill>
              <a:srgbClr val="3A3B3E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Straight Connector 175"/>
          <p:cNvCxnSpPr>
            <a:cxnSpLocks noChangeShapeType="1"/>
            <a:endCxn id="25663" idx="1"/>
          </p:cNvCxnSpPr>
          <p:nvPr/>
        </p:nvCxnSpPr>
        <p:spPr bwMode="auto">
          <a:xfrm flipV="1">
            <a:off x="3727450" y="2630488"/>
            <a:ext cx="847725" cy="174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5" name="Picture 1" descr="earth-observ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47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Title 1"/>
          <p:cNvSpPr txBox="1">
            <a:spLocks/>
          </p:cNvSpPr>
          <p:nvPr/>
        </p:nvSpPr>
        <p:spPr bwMode="auto">
          <a:xfrm>
            <a:off x="609600" y="28575"/>
            <a:ext cx="71755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300" dirty="0">
                <a:solidFill>
                  <a:srgbClr val="0070C0"/>
                </a:solidFill>
                <a:cs typeface="Verdana" charset="0"/>
              </a:rPr>
              <a:t>ESA EO Core Ground Segments</a:t>
            </a:r>
            <a:br>
              <a:rPr lang="en-US" sz="2300" dirty="0">
                <a:solidFill>
                  <a:srgbClr val="0070C0"/>
                </a:solidFill>
                <a:cs typeface="Verdana" charset="0"/>
              </a:rPr>
            </a:br>
            <a:r>
              <a:rPr lang="en-US" sz="1600" dirty="0">
                <a:solidFill>
                  <a:srgbClr val="0070C0"/>
                </a:solidFill>
                <a:cs typeface="Verdana" charset="0"/>
              </a:rPr>
              <a:t>Network</a:t>
            </a:r>
          </a:p>
        </p:txBody>
      </p:sp>
      <p:sp>
        <p:nvSpPr>
          <p:cNvPr id="25617" name="AutoShape 7" descr="Risultati immagini per cd rom icon"/>
          <p:cNvSpPr>
            <a:spLocks noChangeAspect="1" noChangeArrowheads="1"/>
          </p:cNvSpPr>
          <p:nvPr/>
        </p:nvSpPr>
        <p:spPr bwMode="auto">
          <a:xfrm>
            <a:off x="200025" y="-525463"/>
            <a:ext cx="1095375" cy="109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Verdana" charset="0"/>
            </a:endParaRPr>
          </a:p>
        </p:txBody>
      </p:sp>
      <p:cxnSp>
        <p:nvCxnSpPr>
          <p:cNvPr id="162" name="Straight Connector 161"/>
          <p:cNvCxnSpPr>
            <a:cxnSpLocks noChangeShapeType="1"/>
            <a:endCxn id="24700" idx="0"/>
          </p:cNvCxnSpPr>
          <p:nvPr/>
        </p:nvCxnSpPr>
        <p:spPr bwMode="auto">
          <a:xfrm flipH="1" flipV="1">
            <a:off x="4484688" y="3505200"/>
            <a:ext cx="1233487" cy="4159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9" name="Rectangle 164"/>
          <p:cNvSpPr>
            <a:spLocks noChangeArrowheads="1"/>
          </p:cNvSpPr>
          <p:nvPr/>
        </p:nvSpPr>
        <p:spPr bwMode="auto">
          <a:xfrm>
            <a:off x="5302250" y="2989263"/>
            <a:ext cx="438150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INTA</a:t>
            </a:r>
          </a:p>
        </p:txBody>
      </p:sp>
      <p:cxnSp>
        <p:nvCxnSpPr>
          <p:cNvPr id="166" name="Straight Connector 165"/>
          <p:cNvCxnSpPr>
            <a:cxnSpLocks noChangeShapeType="1"/>
          </p:cNvCxnSpPr>
          <p:nvPr/>
        </p:nvCxnSpPr>
        <p:spPr bwMode="auto">
          <a:xfrm flipH="1" flipV="1">
            <a:off x="5521325" y="3544888"/>
            <a:ext cx="677863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1" name="Rectangle 168"/>
          <p:cNvSpPr>
            <a:spLocks noChangeArrowheads="1"/>
          </p:cNvSpPr>
          <p:nvPr/>
        </p:nvSpPr>
        <p:spPr bwMode="auto">
          <a:xfrm>
            <a:off x="4403725" y="2984500"/>
            <a:ext cx="458788" cy="2143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KSAT</a:t>
            </a:r>
          </a:p>
        </p:txBody>
      </p:sp>
      <p:sp>
        <p:nvSpPr>
          <p:cNvPr id="25622" name="Rectangle 172"/>
          <p:cNvSpPr>
            <a:spLocks noChangeArrowheads="1"/>
          </p:cNvSpPr>
          <p:nvPr/>
        </p:nvSpPr>
        <p:spPr bwMode="auto">
          <a:xfrm>
            <a:off x="4759325" y="2978150"/>
            <a:ext cx="623888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e-GEOS </a:t>
            </a:r>
          </a:p>
        </p:txBody>
      </p: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flipH="1" flipV="1">
            <a:off x="4770438" y="3540125"/>
            <a:ext cx="1222375" cy="411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flipH="1" flipV="1">
            <a:off x="5146675" y="3549650"/>
            <a:ext cx="920750" cy="5445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flipH="1" flipV="1">
            <a:off x="6038850" y="3552825"/>
            <a:ext cx="79375" cy="3492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179"/>
          <p:cNvCxnSpPr>
            <a:cxnSpLocks noChangeShapeType="1"/>
          </p:cNvCxnSpPr>
          <p:nvPr/>
        </p:nvCxnSpPr>
        <p:spPr bwMode="auto">
          <a:xfrm flipH="1">
            <a:off x="5276850" y="4311650"/>
            <a:ext cx="698500" cy="292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7" name="Rectangle 199"/>
          <p:cNvSpPr>
            <a:spLocks noChangeArrowheads="1"/>
          </p:cNvSpPr>
          <p:nvPr/>
        </p:nvSpPr>
        <p:spPr bwMode="auto">
          <a:xfrm>
            <a:off x="2260600" y="4227513"/>
            <a:ext cx="3984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SSC</a:t>
            </a:r>
          </a:p>
        </p:txBody>
      </p:sp>
      <p:sp>
        <p:nvSpPr>
          <p:cNvPr id="25628" name="Rectangle 212"/>
          <p:cNvSpPr>
            <a:spLocks noChangeArrowheads="1"/>
          </p:cNvSpPr>
          <p:nvPr/>
        </p:nvSpPr>
        <p:spPr bwMode="auto">
          <a:xfrm>
            <a:off x="7242175" y="3760788"/>
            <a:ext cx="7413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EUMETSAT</a:t>
            </a:r>
          </a:p>
        </p:txBody>
      </p:sp>
      <p:sp>
        <p:nvSpPr>
          <p:cNvPr id="25629" name="Rectangle 239"/>
          <p:cNvSpPr>
            <a:spLocks noChangeArrowheads="1"/>
          </p:cNvSpPr>
          <p:nvPr/>
        </p:nvSpPr>
        <p:spPr bwMode="auto">
          <a:xfrm>
            <a:off x="5837238" y="2268538"/>
            <a:ext cx="2103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cs typeface="Verdana" charset="0"/>
              </a:rPr>
              <a:t>Copernicus </a:t>
            </a:r>
            <a:r>
              <a:rPr lang="en-US" sz="1000">
                <a:solidFill>
                  <a:schemeClr val="bg1"/>
                </a:solidFill>
                <a:cs typeface="Verdana" charset="0"/>
              </a:rPr>
              <a:t>Central Services</a:t>
            </a:r>
          </a:p>
        </p:txBody>
      </p:sp>
      <p:pic>
        <p:nvPicPr>
          <p:cNvPr id="25630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011613"/>
            <a:ext cx="2206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1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3144838"/>
            <a:ext cx="2206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2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155950"/>
            <a:ext cx="2206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25" descr="C:\Users\ecoffey\AppData\Local\Temp\Rar$DRa0.793\30071_Device_satellite_dish_unreachable_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143250"/>
            <a:ext cx="2206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038350"/>
            <a:ext cx="207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2065338"/>
            <a:ext cx="207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093913"/>
            <a:ext cx="207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71650" y="2295525"/>
            <a:ext cx="2089150" cy="1022350"/>
          </a:xfrm>
          <a:prstGeom prst="rect">
            <a:avLst/>
          </a:prstGeom>
          <a:solidFill>
            <a:srgbClr val="8BDBFF"/>
          </a:solidFill>
          <a:ln w="9525">
            <a:solidFill>
              <a:srgbClr val="50CA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GB"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5638" name="Rectangle 152"/>
          <p:cNvSpPr>
            <a:spLocks noChangeArrowheads="1"/>
          </p:cNvSpPr>
          <p:nvPr/>
        </p:nvSpPr>
        <p:spPr bwMode="auto">
          <a:xfrm>
            <a:off x="1685925" y="2281238"/>
            <a:ext cx="2249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b="1">
                <a:cs typeface="Verdana" charset="0"/>
              </a:rPr>
              <a:t>Multi-Mission </a:t>
            </a:r>
            <a:r>
              <a:rPr lang="en-US" sz="1000">
                <a:cs typeface="Verdana" charset="0"/>
              </a:rPr>
              <a:t>Central Services</a:t>
            </a:r>
          </a:p>
        </p:txBody>
      </p:sp>
      <p:sp>
        <p:nvSpPr>
          <p:cNvPr id="25639" name="Rectangle 541"/>
          <p:cNvSpPr>
            <a:spLocks noChangeArrowheads="1"/>
          </p:cNvSpPr>
          <p:nvPr/>
        </p:nvSpPr>
        <p:spPr bwMode="auto">
          <a:xfrm>
            <a:off x="3897313" y="4718050"/>
            <a:ext cx="404812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DAS</a:t>
            </a:r>
          </a:p>
        </p:txBody>
      </p:sp>
      <p:pic>
        <p:nvPicPr>
          <p:cNvPr id="24617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4565650"/>
            <a:ext cx="1492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18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556125"/>
            <a:ext cx="1492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25642" name="Group 4"/>
          <p:cNvGrpSpPr>
            <a:grpSpLocks/>
          </p:cNvGrpSpPr>
          <p:nvPr/>
        </p:nvGrpSpPr>
        <p:grpSpPr bwMode="auto">
          <a:xfrm>
            <a:off x="1722438" y="2419350"/>
            <a:ext cx="1111250" cy="901700"/>
            <a:chOff x="1732597" y="2252629"/>
            <a:chExt cx="1111250" cy="901700"/>
          </a:xfrm>
        </p:grpSpPr>
        <p:grpSp>
          <p:nvGrpSpPr>
            <p:cNvPr id="25835" name="Group 36"/>
            <p:cNvGrpSpPr>
              <a:grpSpLocks/>
            </p:cNvGrpSpPr>
            <p:nvPr/>
          </p:nvGrpSpPr>
          <p:grpSpPr bwMode="auto">
            <a:xfrm>
              <a:off x="1910397" y="2358992"/>
              <a:ext cx="633413" cy="477837"/>
              <a:chOff x="433493" y="2338504"/>
              <a:chExt cx="634593" cy="476880"/>
            </a:xfrm>
          </p:grpSpPr>
          <p:sp>
            <p:nvSpPr>
              <p:cNvPr id="408" name="Rectangle 407"/>
              <p:cNvSpPr>
                <a:spLocks noChangeArrowheads="1"/>
              </p:cNvSpPr>
              <p:nvPr/>
            </p:nvSpPr>
            <p:spPr bwMode="auto">
              <a:xfrm>
                <a:off x="433493" y="2338504"/>
                <a:ext cx="634592" cy="476880"/>
              </a:xfrm>
              <a:prstGeom prst="rect">
                <a:avLst/>
              </a:prstGeom>
              <a:gradFill rotWithShape="1">
                <a:gsLst>
                  <a:gs pos="0">
                    <a:srgbClr val="FAFAF8"/>
                  </a:gs>
                  <a:gs pos="64999">
                    <a:srgbClr val="F1F2EE"/>
                  </a:gs>
                  <a:gs pos="100000">
                    <a:srgbClr val="ECEDE8"/>
                  </a:gs>
                </a:gsLst>
                <a:lin ang="5400000" scaled="1"/>
              </a:gradFill>
              <a:ln w="12700">
                <a:solidFill>
                  <a:srgbClr val="A6A6A6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4815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582" y="2622097"/>
                <a:ext cx="114513" cy="169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816" name="Picture 1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022" y="2647446"/>
                <a:ext cx="160636" cy="144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817" name="Picture 2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349" y="2354347"/>
                <a:ext cx="208350" cy="220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818" name="Picture 2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996" y="2363853"/>
                <a:ext cx="209940" cy="220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819" name="Picture 2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823" y="2360684"/>
                <a:ext cx="209940" cy="220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820" name="Picture 2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335" y="2363853"/>
                <a:ext cx="209940" cy="220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821" name="Picture 3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197" y="2584073"/>
                <a:ext cx="149503" cy="188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822" name="Picture 3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43" y="2620513"/>
                <a:ext cx="149503" cy="188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823" name="Picture 3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92" y="2620513"/>
                <a:ext cx="149503" cy="186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8" name="Text Box 216"/>
            <p:cNvSpPr txBox="1">
              <a:spLocks noChangeArrowheads="1"/>
            </p:cNvSpPr>
            <p:nvPr/>
          </p:nvSpPr>
          <p:spPr bwMode="auto">
            <a:xfrm>
              <a:off x="1842134" y="2816192"/>
              <a:ext cx="100171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800" b="1" dirty="0"/>
                <a:t>Dissemination</a:t>
              </a:r>
              <a:r>
                <a:rPr lang="fr-FR" sz="800" b="1" dirty="0"/>
                <a:t> Center</a:t>
              </a:r>
              <a:endParaRPr lang="en-GB" sz="800" b="1" dirty="0"/>
            </a:p>
          </p:txBody>
        </p:sp>
        <p:sp>
          <p:nvSpPr>
            <p:cNvPr id="25837" name="Rectangle 45"/>
            <p:cNvSpPr>
              <a:spLocks noChangeArrowheads="1"/>
            </p:cNvSpPr>
            <p:nvPr/>
          </p:nvSpPr>
          <p:spPr bwMode="auto">
            <a:xfrm rot="-5400000">
              <a:off x="1469865" y="2515361"/>
              <a:ext cx="7413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 b="1">
                  <a:cs typeface="Verdana" charset="0"/>
                </a:rPr>
                <a:t>DissHarm</a:t>
              </a:r>
              <a:endParaRPr lang="en-GB" sz="800">
                <a:cs typeface="Verdana" charset="0"/>
              </a:endParaRPr>
            </a:p>
          </p:txBody>
        </p:sp>
      </p:grpSp>
      <p:grpSp>
        <p:nvGrpSpPr>
          <p:cNvPr id="25643" name="Group 6"/>
          <p:cNvGrpSpPr>
            <a:grpSpLocks/>
          </p:cNvGrpSpPr>
          <p:nvPr/>
        </p:nvGrpSpPr>
        <p:grpSpPr bwMode="auto">
          <a:xfrm>
            <a:off x="5927725" y="2538413"/>
            <a:ext cx="2016125" cy="522287"/>
            <a:chOff x="5937885" y="2371692"/>
            <a:chExt cx="2016125" cy="522287"/>
          </a:xfrm>
        </p:grpSpPr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5937885" y="2371692"/>
              <a:ext cx="1087438" cy="522287"/>
            </a:xfrm>
            <a:prstGeom prst="rect">
              <a:avLst/>
            </a:prstGeom>
            <a:gradFill rotWithShape="1">
              <a:gsLst>
                <a:gs pos="0">
                  <a:srgbClr val="FAFAF8"/>
                </a:gs>
                <a:gs pos="64999">
                  <a:srgbClr val="F1F2EE"/>
                </a:gs>
                <a:gs pos="100000">
                  <a:srgbClr val="ECEDE8"/>
                </a:gs>
              </a:gsLst>
              <a:lin ang="5400000" scaled="1"/>
            </a:gradFill>
            <a:ln w="12700">
              <a:solidFill>
                <a:srgbClr val="A6A6A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4790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685" y="2681254"/>
              <a:ext cx="115888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91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373" y="2700304"/>
              <a:ext cx="161925" cy="14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92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623" y="2397092"/>
              <a:ext cx="209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93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198" y="2405029"/>
              <a:ext cx="2079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94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198" y="2405029"/>
              <a:ext cx="209550" cy="22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95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085" y="2409792"/>
              <a:ext cx="209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96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335" y="2622517"/>
              <a:ext cx="149225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97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535" y="2681254"/>
              <a:ext cx="115888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98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3385" y="2687604"/>
              <a:ext cx="114300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9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585" y="2689192"/>
              <a:ext cx="115888" cy="1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800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860" y="2705067"/>
              <a:ext cx="160338" cy="144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801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648" y="2708242"/>
              <a:ext cx="161925" cy="14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802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785" y="2711417"/>
              <a:ext cx="160338" cy="14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803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885" y="2674904"/>
              <a:ext cx="149225" cy="18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804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148" y="2622517"/>
              <a:ext cx="149225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805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635" y="2674904"/>
              <a:ext cx="149225" cy="18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806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760" y="2676492"/>
              <a:ext cx="147638" cy="18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807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785" y="2401854"/>
              <a:ext cx="209550" cy="22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808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260" y="2406617"/>
              <a:ext cx="209550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809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085" y="2403442"/>
              <a:ext cx="207963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45" name="Text Box 216"/>
            <p:cNvSpPr txBox="1">
              <a:spLocks noChangeArrowheads="1"/>
            </p:cNvSpPr>
            <p:nvPr/>
          </p:nvSpPr>
          <p:spPr bwMode="auto">
            <a:xfrm>
              <a:off x="6993573" y="2373279"/>
              <a:ext cx="96043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800" b="1" dirty="0">
                  <a:solidFill>
                    <a:schemeClr val="bg1"/>
                  </a:solidFill>
                </a:rPr>
                <a:t>Pick-Up Point</a:t>
              </a:r>
              <a:br>
                <a:rPr lang="fr-FR" sz="800" b="1" dirty="0">
                  <a:solidFill>
                    <a:schemeClr val="bg1"/>
                  </a:solidFill>
                </a:rPr>
              </a:br>
              <a:r>
                <a:rPr lang="en-GB" sz="800" dirty="0">
                  <a:solidFill>
                    <a:schemeClr val="bg1"/>
                  </a:solidFill>
                </a:rPr>
                <a:t>Data Hub Portals</a:t>
              </a:r>
            </a:p>
          </p:txBody>
        </p:sp>
      </p:grpSp>
      <p:sp>
        <p:nvSpPr>
          <p:cNvPr id="25644" name="Rectangle 184"/>
          <p:cNvSpPr>
            <a:spLocks noChangeArrowheads="1"/>
          </p:cNvSpPr>
          <p:nvPr/>
        </p:nvSpPr>
        <p:spPr bwMode="auto">
          <a:xfrm>
            <a:off x="2228850" y="3511550"/>
            <a:ext cx="4619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ESAC</a:t>
            </a:r>
          </a:p>
        </p:txBody>
      </p:sp>
      <p:grpSp>
        <p:nvGrpSpPr>
          <p:cNvPr id="25645" name="Group 264"/>
          <p:cNvGrpSpPr>
            <a:grpSpLocks/>
          </p:cNvGrpSpPr>
          <p:nvPr/>
        </p:nvGrpSpPr>
        <p:grpSpPr bwMode="auto">
          <a:xfrm>
            <a:off x="2603500" y="3705225"/>
            <a:ext cx="177800" cy="173038"/>
            <a:chOff x="1694519" y="2371927"/>
            <a:chExt cx="282276" cy="243317"/>
          </a:xfrm>
        </p:grpSpPr>
        <p:pic>
          <p:nvPicPr>
            <p:cNvPr id="24784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27734"/>
              <a:ext cx="194066" cy="133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85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03179"/>
              <a:ext cx="194066" cy="133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86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371927"/>
              <a:ext cx="194066" cy="133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87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210" y="2387554"/>
              <a:ext cx="141138" cy="196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88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57" y="2418805"/>
              <a:ext cx="141138" cy="196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5646" name="Rectangle 189"/>
          <p:cNvSpPr>
            <a:spLocks noChangeArrowheads="1"/>
          </p:cNvSpPr>
          <p:nvPr/>
        </p:nvSpPr>
        <p:spPr bwMode="auto">
          <a:xfrm>
            <a:off x="7337425" y="4287838"/>
            <a:ext cx="576263" cy="2143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CLS - B</a:t>
            </a:r>
          </a:p>
        </p:txBody>
      </p:sp>
      <p:sp>
        <p:nvSpPr>
          <p:cNvPr id="25647" name="Rectangle 158"/>
          <p:cNvSpPr>
            <a:spLocks noChangeArrowheads="1"/>
          </p:cNvSpPr>
          <p:nvPr/>
        </p:nvSpPr>
        <p:spPr bwMode="auto">
          <a:xfrm>
            <a:off x="4029075" y="3254375"/>
            <a:ext cx="393700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DLR</a:t>
            </a:r>
          </a:p>
        </p:txBody>
      </p:sp>
      <p:sp>
        <p:nvSpPr>
          <p:cNvPr id="25648" name="Rectangle 202"/>
          <p:cNvSpPr>
            <a:spLocks noChangeArrowheads="1"/>
          </p:cNvSpPr>
          <p:nvPr/>
        </p:nvSpPr>
        <p:spPr bwMode="auto">
          <a:xfrm>
            <a:off x="2746375" y="4567238"/>
            <a:ext cx="46831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CNES</a:t>
            </a:r>
          </a:p>
        </p:txBody>
      </p:sp>
      <p:sp>
        <p:nvSpPr>
          <p:cNvPr id="25649" name="Rectangle 207"/>
          <p:cNvSpPr>
            <a:spLocks noChangeArrowheads="1"/>
          </p:cNvSpPr>
          <p:nvPr/>
        </p:nvSpPr>
        <p:spPr bwMode="auto">
          <a:xfrm>
            <a:off x="3232150" y="4654550"/>
            <a:ext cx="5635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CNMCA</a:t>
            </a:r>
          </a:p>
        </p:txBody>
      </p:sp>
      <p:grpSp>
        <p:nvGrpSpPr>
          <p:cNvPr id="25650" name="Group 2"/>
          <p:cNvGrpSpPr>
            <a:grpSpLocks/>
          </p:cNvGrpSpPr>
          <p:nvPr/>
        </p:nvGrpSpPr>
        <p:grpSpPr bwMode="auto">
          <a:xfrm>
            <a:off x="549275" y="3122613"/>
            <a:ext cx="1466850" cy="1839912"/>
            <a:chOff x="558007" y="3039236"/>
            <a:chExt cx="1466850" cy="1839912"/>
          </a:xfrm>
        </p:grpSpPr>
        <p:pic>
          <p:nvPicPr>
            <p:cNvPr id="25792" name="Picture 4" descr="C:\Users\ecoffey\AppData\Local\Temp\Rar$DRa0.400\30009_Device_cloud_white_default_256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7" y="3039236"/>
              <a:ext cx="1466850" cy="183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" name="TextBox 229"/>
            <p:cNvSpPr txBox="1"/>
            <p:nvPr/>
          </p:nvSpPr>
          <p:spPr>
            <a:xfrm>
              <a:off x="688182" y="4293361"/>
              <a:ext cx="1128713" cy="246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accent1">
                      <a:lumMod val="50000"/>
                    </a:schemeClr>
                  </a:solidFill>
                  <a:latin typeface="Arial" charset="0"/>
                  <a:ea typeface="MS PGothic" pitchFamily="34" charset="-128"/>
                  <a:cs typeface="+mn-cs"/>
                </a:rPr>
                <a:t>Cloud Services</a:t>
              </a:r>
            </a:p>
          </p:txBody>
        </p:sp>
        <p:pic>
          <p:nvPicPr>
            <p:cNvPr id="24770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932" y="4061586"/>
              <a:ext cx="1555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71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007" y="4082223"/>
              <a:ext cx="1555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72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232" y="4067936"/>
              <a:ext cx="233363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73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307" y="4096511"/>
              <a:ext cx="233363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237" name="Straight Connector 236"/>
            <p:cNvCxnSpPr/>
            <p:nvPr/>
          </p:nvCxnSpPr>
          <p:spPr>
            <a:xfrm flipV="1">
              <a:off x="675482" y="4013961"/>
              <a:ext cx="1128713" cy="952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775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145" y="4096511"/>
              <a:ext cx="157162" cy="22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76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145" y="4133023"/>
              <a:ext cx="2349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77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507" y="4079048"/>
              <a:ext cx="176213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78" name="Picture 3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32" y="3691698"/>
              <a:ext cx="2667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79" name="Picture 3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807" y="3720273"/>
              <a:ext cx="2667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80" name="Picture 3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545" y="3691698"/>
              <a:ext cx="2667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81" name="Picture 3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320" y="3720273"/>
              <a:ext cx="2667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82" name="Picture 3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945" y="3690111"/>
              <a:ext cx="2667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83" name="Picture 3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720" y="3718686"/>
              <a:ext cx="26670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5651" name="Group 3"/>
          <p:cNvGrpSpPr>
            <a:grpSpLocks/>
          </p:cNvGrpSpPr>
          <p:nvPr/>
        </p:nvGrpSpPr>
        <p:grpSpPr bwMode="auto">
          <a:xfrm>
            <a:off x="2825750" y="2525713"/>
            <a:ext cx="922338" cy="795337"/>
            <a:chOff x="2835910" y="2442812"/>
            <a:chExt cx="922156" cy="796290"/>
          </a:xfrm>
        </p:grpSpPr>
        <p:grpSp>
          <p:nvGrpSpPr>
            <p:cNvPr id="25777" name="Group 37"/>
            <p:cNvGrpSpPr>
              <a:grpSpLocks/>
            </p:cNvGrpSpPr>
            <p:nvPr/>
          </p:nvGrpSpPr>
          <p:grpSpPr bwMode="auto">
            <a:xfrm>
              <a:off x="3016885" y="2442812"/>
              <a:ext cx="633412" cy="479425"/>
              <a:chOff x="1545866" y="2350971"/>
              <a:chExt cx="634593" cy="478912"/>
            </a:xfrm>
          </p:grpSpPr>
          <p:sp>
            <p:nvSpPr>
              <p:cNvPr id="421" name="Rectangle 420"/>
              <p:cNvSpPr>
                <a:spLocks noChangeArrowheads="1"/>
              </p:cNvSpPr>
              <p:nvPr/>
            </p:nvSpPr>
            <p:spPr bwMode="auto">
              <a:xfrm>
                <a:off x="1545830" y="2350971"/>
                <a:ext cx="634469" cy="477898"/>
              </a:xfrm>
              <a:prstGeom prst="rect">
                <a:avLst/>
              </a:prstGeom>
              <a:gradFill rotWithShape="1">
                <a:gsLst>
                  <a:gs pos="0">
                    <a:srgbClr val="FAFAF8"/>
                  </a:gs>
                  <a:gs pos="64999">
                    <a:srgbClr val="F1F2EE"/>
                  </a:gs>
                  <a:gs pos="100000">
                    <a:srgbClr val="ECEDE8"/>
                  </a:gs>
                </a:gsLst>
                <a:lin ang="5400000" scaled="1"/>
              </a:gradFill>
              <a:ln w="12700">
                <a:solidFill>
                  <a:srgbClr val="A6A6A6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4757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0825" y="2635169"/>
                <a:ext cx="114491" cy="169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58" name="Picture 1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369" y="2644695"/>
                <a:ext cx="160605" cy="1444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59" name="Picture 3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224" y="2633582"/>
                <a:ext cx="149474" cy="187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60" name="Picture 2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9683" y="2366848"/>
                <a:ext cx="208309" cy="21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61" name="Picture 2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304" y="2376374"/>
                <a:ext cx="209899" cy="220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62" name="Picture 2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106" y="2373199"/>
                <a:ext cx="209899" cy="219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63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1071" y="2639933"/>
                <a:ext cx="114491" cy="169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64" name="Picture 1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402" y="2608179"/>
                <a:ext cx="160604" cy="142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65" name="Picture 2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8597" y="2376374"/>
                <a:ext cx="209899" cy="220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66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1777" y="2651046"/>
                <a:ext cx="116080" cy="169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67" name="Picture 1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697" y="2685976"/>
                <a:ext cx="160604" cy="1444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33" name="Text Box 216"/>
            <p:cNvSpPr txBox="1">
              <a:spLocks noChangeArrowheads="1"/>
            </p:cNvSpPr>
            <p:nvPr/>
          </p:nvSpPr>
          <p:spPr bwMode="auto">
            <a:xfrm>
              <a:off x="2924792" y="2900560"/>
              <a:ext cx="833274" cy="338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sz="800" b="1" dirty="0"/>
                <a:t>Processing Center </a:t>
              </a:r>
              <a:endParaRPr lang="en-GB" sz="800" b="1" dirty="0"/>
            </a:p>
          </p:txBody>
        </p:sp>
        <p:sp>
          <p:nvSpPr>
            <p:cNvPr id="25779" name="Rectangle 540"/>
            <p:cNvSpPr>
              <a:spLocks noChangeArrowheads="1"/>
            </p:cNvSpPr>
            <p:nvPr/>
          </p:nvSpPr>
          <p:spPr bwMode="auto">
            <a:xfrm rot="-5400000">
              <a:off x="2680335" y="2603149"/>
              <a:ext cx="5270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800" b="1">
                  <a:cs typeface="Verdana" charset="0"/>
                </a:rPr>
                <a:t>ELVIS</a:t>
              </a:r>
              <a:endParaRPr lang="en-GB" sz="800">
                <a:cs typeface="Verdana" charset="0"/>
              </a:endParaRPr>
            </a:p>
          </p:txBody>
        </p:sp>
      </p:grpSp>
      <p:sp>
        <p:nvSpPr>
          <p:cNvPr id="25652" name="Rectangle 142"/>
          <p:cNvSpPr>
            <a:spLocks noChangeArrowheads="1"/>
          </p:cNvSpPr>
          <p:nvPr/>
        </p:nvSpPr>
        <p:spPr bwMode="auto">
          <a:xfrm>
            <a:off x="4837113" y="4673600"/>
            <a:ext cx="549275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ESRIN </a:t>
            </a:r>
          </a:p>
        </p:txBody>
      </p:sp>
      <p:grpSp>
        <p:nvGrpSpPr>
          <p:cNvPr id="25653" name="Group 42"/>
          <p:cNvGrpSpPr>
            <a:grpSpLocks/>
          </p:cNvGrpSpPr>
          <p:nvPr/>
        </p:nvGrpSpPr>
        <p:grpSpPr bwMode="auto">
          <a:xfrm>
            <a:off x="4510088" y="4176713"/>
            <a:ext cx="495300" cy="476250"/>
            <a:chOff x="3049667" y="4072744"/>
            <a:chExt cx="495944" cy="476880"/>
          </a:xfrm>
        </p:grpSpPr>
        <p:sp>
          <p:nvSpPr>
            <p:cNvPr id="302" name="Rectangle 301"/>
            <p:cNvSpPr>
              <a:spLocks noChangeArrowheads="1"/>
            </p:cNvSpPr>
            <p:nvPr/>
          </p:nvSpPr>
          <p:spPr bwMode="auto">
            <a:xfrm>
              <a:off x="3049667" y="4072744"/>
              <a:ext cx="495944" cy="476880"/>
            </a:xfrm>
            <a:prstGeom prst="rect">
              <a:avLst/>
            </a:prstGeom>
            <a:gradFill rotWithShape="1">
              <a:gsLst>
                <a:gs pos="0">
                  <a:srgbClr val="FAFAF8"/>
                </a:gs>
                <a:gs pos="64999">
                  <a:srgbClr val="F1F2EE"/>
                </a:gs>
                <a:gs pos="100000">
                  <a:srgbClr val="ECEDE8"/>
                </a:gs>
              </a:gsLst>
              <a:lin ang="5400000" scaled="1"/>
            </a:gradFill>
            <a:ln w="12700">
              <a:solidFill>
                <a:srgbClr val="A6A6A6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4747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60" y="4360461"/>
              <a:ext cx="116039" cy="168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48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004" y="4381126"/>
              <a:ext cx="160546" cy="144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49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047" y="4354103"/>
              <a:ext cx="149419" cy="187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50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510" y="4088640"/>
              <a:ext cx="209822" cy="21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51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086" y="4098178"/>
              <a:ext cx="209822" cy="220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52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840" y="4094998"/>
              <a:ext cx="209822" cy="21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5654" name="Rectangle 217"/>
          <p:cNvSpPr>
            <a:spLocks noChangeArrowheads="1"/>
          </p:cNvSpPr>
          <p:nvPr/>
        </p:nvSpPr>
        <p:spPr bwMode="auto">
          <a:xfrm>
            <a:off x="5992813" y="3319463"/>
            <a:ext cx="515937" cy="3381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">
                <a:cs typeface="Verdana" charset="0"/>
              </a:rPr>
              <a:t>Airbus</a:t>
            </a:r>
            <a:br>
              <a:rPr lang="en-US" sz="800">
                <a:cs typeface="Verdana" charset="0"/>
              </a:rPr>
            </a:br>
            <a:r>
              <a:rPr lang="en-US" sz="800">
                <a:cs typeface="Verdana" charset="0"/>
              </a:rPr>
              <a:t>UK</a:t>
            </a:r>
          </a:p>
        </p:txBody>
      </p:sp>
      <p:pic>
        <p:nvPicPr>
          <p:cNvPr id="2463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3317875"/>
            <a:ext cx="20478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5656" name="Rectangle 194"/>
          <p:cNvSpPr>
            <a:spLocks noChangeArrowheads="1"/>
          </p:cNvSpPr>
          <p:nvPr/>
        </p:nvSpPr>
        <p:spPr bwMode="auto">
          <a:xfrm>
            <a:off x="5661025" y="4697413"/>
            <a:ext cx="442913" cy="2143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ACRI</a:t>
            </a:r>
          </a:p>
        </p:txBody>
      </p:sp>
      <p:sp>
        <p:nvSpPr>
          <p:cNvPr id="25657" name="Rectangle 226"/>
          <p:cNvSpPr>
            <a:spLocks noChangeArrowheads="1"/>
          </p:cNvSpPr>
          <p:nvPr/>
        </p:nvSpPr>
        <p:spPr bwMode="auto">
          <a:xfrm>
            <a:off x="6792913" y="4618038"/>
            <a:ext cx="566737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CLS - T</a:t>
            </a:r>
          </a:p>
        </p:txBody>
      </p:sp>
      <p:sp>
        <p:nvSpPr>
          <p:cNvPr id="25658" name="Rectangle 129"/>
          <p:cNvSpPr>
            <a:spLocks noChangeArrowheads="1"/>
          </p:cNvSpPr>
          <p:nvPr/>
        </p:nvSpPr>
        <p:spPr bwMode="auto">
          <a:xfrm>
            <a:off x="6305550" y="4673600"/>
            <a:ext cx="4619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cs typeface="Verdana" charset="0"/>
              </a:rPr>
              <a:t>Indra</a:t>
            </a:r>
          </a:p>
        </p:txBody>
      </p:sp>
      <p:sp>
        <p:nvSpPr>
          <p:cNvPr id="249" name="Rectangle 248"/>
          <p:cNvSpPr>
            <a:spLocks noChangeArrowheads="1"/>
          </p:cNvSpPr>
          <p:nvPr/>
        </p:nvSpPr>
        <p:spPr bwMode="auto">
          <a:xfrm>
            <a:off x="200025" y="758825"/>
            <a:ext cx="5330825" cy="1169988"/>
          </a:xfrm>
          <a:prstGeom prst="rect">
            <a:avLst/>
          </a:prstGeom>
          <a:gradFill rotWithShape="1">
            <a:gsLst>
              <a:gs pos="0">
                <a:srgbClr val="9AC5EF"/>
              </a:gs>
              <a:gs pos="20000">
                <a:srgbClr val="9BC4EC"/>
              </a:gs>
              <a:gs pos="100000">
                <a:srgbClr val="7695B5"/>
              </a:gs>
            </a:gsLst>
            <a:lin ang="5400000"/>
          </a:gradFill>
          <a:ln w="9525">
            <a:solidFill>
              <a:srgbClr val="A5C5E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networks based on MPLS/DWDM up to 10 Gbps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Internet break-outs</a:t>
            </a:r>
          </a:p>
          <a:p>
            <a:pPr>
              <a:buFont typeface="Arial" charset="0"/>
              <a:buChar char="•"/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 at remote sites with heterogeneous technologies and ownership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025" y="2005013"/>
            <a:ext cx="8739188" cy="2897187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1" name="Cloud"/>
          <p:cNvSpPr>
            <a:spLocks noChangeAspect="1" noEditPoints="1" noChangeArrowheads="1"/>
          </p:cNvSpPr>
          <p:nvPr/>
        </p:nvSpPr>
        <p:spPr bwMode="auto">
          <a:xfrm rot="5400000">
            <a:off x="3407569" y="2753519"/>
            <a:ext cx="884237" cy="2593975"/>
          </a:xfrm>
          <a:custGeom>
            <a:avLst/>
            <a:gdLst>
              <a:gd name="T0" fmla="*/ 137425 w 21600"/>
              <a:gd name="T1" fmla="*/ 959506909 h 21600"/>
              <a:gd name="T2" fmla="*/ 23736442 w 21600"/>
              <a:gd name="T3" fmla="*/ 1915538252 h 21600"/>
              <a:gd name="T4" fmla="*/ 47404191 w 21600"/>
              <a:gd name="T5" fmla="*/ 959506909 h 21600"/>
              <a:gd name="T6" fmla="*/ 23736442 w 21600"/>
              <a:gd name="T7" fmla="*/ 1091165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65 w 21600"/>
              <a:gd name="T13" fmla="*/ 3259 h 21600"/>
              <a:gd name="T14" fmla="*/ 17074 w 21600"/>
              <a:gd name="T15" fmla="*/ 173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BDBFF"/>
          </a:solidFill>
          <a:ln w="9525">
            <a:solidFill>
              <a:srgbClr val="50CA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639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2198688"/>
            <a:ext cx="14033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5663" name="Rectangle 146"/>
          <p:cNvSpPr>
            <a:spLocks noChangeArrowheads="1"/>
          </p:cNvSpPr>
          <p:nvPr/>
        </p:nvSpPr>
        <p:spPr bwMode="auto">
          <a:xfrm>
            <a:off x="4575175" y="2506663"/>
            <a:ext cx="800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cs typeface="Verdana" charset="0"/>
              </a:rPr>
              <a:t>Internet</a:t>
            </a:r>
          </a:p>
        </p:txBody>
      </p:sp>
      <p:sp>
        <p:nvSpPr>
          <p:cNvPr id="183" name="Cloud 182"/>
          <p:cNvSpPr>
            <a:spLocks/>
          </p:cNvSpPr>
          <p:nvPr/>
        </p:nvSpPr>
        <p:spPr bwMode="auto">
          <a:xfrm>
            <a:off x="4867275" y="3603625"/>
            <a:ext cx="2527300" cy="941388"/>
          </a:xfrm>
          <a:custGeom>
            <a:avLst/>
            <a:gdLst>
              <a:gd name="T0" fmla="*/ 939656517 w 43200"/>
              <a:gd name="T1" fmla="*/ 270878448 h 43200"/>
              <a:gd name="T2" fmla="*/ 432486845 w 43200"/>
              <a:gd name="T3" fmla="*/ 262630996 h 43200"/>
              <a:gd name="T4" fmla="*/ 1387161374 w 43200"/>
              <a:gd name="T5" fmla="*/ 361133608 h 43200"/>
              <a:gd name="T6" fmla="*/ 1165310183 w 43200"/>
              <a:gd name="T7" fmla="*/ 365075932 h 43200"/>
              <a:gd name="T8" fmla="*/ 2147483647 w 43200"/>
              <a:gd name="T9" fmla="*/ 404501567 h 43200"/>
              <a:gd name="T10" fmla="*/ 2147483647 w 43200"/>
              <a:gd name="T11" fmla="*/ 386496127 h 43200"/>
              <a:gd name="T12" fmla="*/ 2147483647 w 43200"/>
              <a:gd name="T13" fmla="*/ 359602153 h 43200"/>
              <a:gd name="T14" fmla="*/ 2147483647 w 43200"/>
              <a:gd name="T15" fmla="*/ 379356047 h 43200"/>
              <a:gd name="T16" fmla="*/ 2147483647 w 43200"/>
              <a:gd name="T17" fmla="*/ 237527294 h 43200"/>
              <a:gd name="T18" fmla="*/ 2147483647 w 43200"/>
              <a:gd name="T19" fmla="*/ 311370161 h 43200"/>
              <a:gd name="T20" fmla="*/ 2147483647 w 43200"/>
              <a:gd name="T21" fmla="*/ 158882585 h 43200"/>
              <a:gd name="T22" fmla="*/ 2147483647 w 43200"/>
              <a:gd name="T23" fmla="*/ 186573840 h 43200"/>
              <a:gd name="T24" fmla="*/ 2147483647 w 43200"/>
              <a:gd name="T25" fmla="*/ 56147998 h 43200"/>
              <a:gd name="T26" fmla="*/ 2147483647 w 43200"/>
              <a:gd name="T27" fmla="*/ 69227669 h 43200"/>
              <a:gd name="T28" fmla="*/ 2147483647 w 43200"/>
              <a:gd name="T29" fmla="*/ 40895333 h 43200"/>
              <a:gd name="T30" fmla="*/ 2147483647 w 43200"/>
              <a:gd name="T31" fmla="*/ 24214308 h 43200"/>
              <a:gd name="T32" fmla="*/ 2147483647 w 43200"/>
              <a:gd name="T33" fmla="*/ 48842195 h 43200"/>
              <a:gd name="T34" fmla="*/ 2147483647 w 43200"/>
              <a:gd name="T35" fmla="*/ 34458549 h 43200"/>
              <a:gd name="T36" fmla="*/ 2147483647 w 43200"/>
              <a:gd name="T37" fmla="*/ 53726669 h 43200"/>
              <a:gd name="T38" fmla="*/ 2147483647 w 43200"/>
              <a:gd name="T39" fmla="*/ 67675817 h 43200"/>
              <a:gd name="T40" fmla="*/ 826329986 w 43200"/>
              <a:gd name="T41" fmla="*/ 163383815 h 43200"/>
              <a:gd name="T42" fmla="*/ 780878953 w 43200"/>
              <a:gd name="T43" fmla="*/ 148700058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5997D6"/>
          </a:solidFill>
          <a:ln w="9525">
            <a:solidFill>
              <a:srgbClr val="00549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6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130675"/>
            <a:ext cx="2809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66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5400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7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659063"/>
            <a:ext cx="2365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5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520950"/>
            <a:ext cx="1619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46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654300"/>
            <a:ext cx="1603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47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262313"/>
            <a:ext cx="2809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48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5013"/>
            <a:ext cx="2825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49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262313"/>
            <a:ext cx="2809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5673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2527300"/>
            <a:ext cx="2365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4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2646363"/>
            <a:ext cx="23653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52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503488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53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2625725"/>
            <a:ext cx="1619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02" name="Text Box 197"/>
          <p:cNvSpPr txBox="1">
            <a:spLocks noChangeArrowheads="1"/>
          </p:cNvSpPr>
          <p:nvPr/>
        </p:nvSpPr>
        <p:spPr bwMode="auto">
          <a:xfrm>
            <a:off x="3235325" y="3714750"/>
            <a:ext cx="14795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/>
              <a:t>Multi-Mission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/>
              <a:t>MPLS Backbone</a:t>
            </a:r>
            <a:endParaRPr lang="en-GB" sz="1200" dirty="0"/>
          </a:p>
        </p:txBody>
      </p:sp>
      <p:sp>
        <p:nvSpPr>
          <p:cNvPr id="403" name="Text Box 197"/>
          <p:cNvSpPr txBox="1">
            <a:spLocks noChangeArrowheads="1"/>
          </p:cNvSpPr>
          <p:nvPr/>
        </p:nvSpPr>
        <p:spPr bwMode="auto">
          <a:xfrm>
            <a:off x="5287963" y="3768725"/>
            <a:ext cx="1727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Copernicus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MPLS Over DWDM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25679" name="Group 464"/>
          <p:cNvGrpSpPr>
            <a:grpSpLocks/>
          </p:cNvGrpSpPr>
          <p:nvPr/>
        </p:nvGrpSpPr>
        <p:grpSpPr bwMode="auto">
          <a:xfrm>
            <a:off x="4667250" y="3429000"/>
            <a:ext cx="161925" cy="157163"/>
            <a:chOff x="1694519" y="2371927"/>
            <a:chExt cx="282276" cy="243317"/>
          </a:xfrm>
        </p:grpSpPr>
        <p:pic>
          <p:nvPicPr>
            <p:cNvPr id="24741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28456"/>
              <a:ext cx="193719" cy="132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42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03878"/>
              <a:ext cx="193719" cy="132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43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371927"/>
              <a:ext cx="193719" cy="135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44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310" y="2389132"/>
              <a:ext cx="141137" cy="194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45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58" y="2418625"/>
              <a:ext cx="141137" cy="196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5680" name="Group 470"/>
          <p:cNvGrpSpPr>
            <a:grpSpLocks/>
          </p:cNvGrpSpPr>
          <p:nvPr/>
        </p:nvGrpSpPr>
        <p:grpSpPr bwMode="auto">
          <a:xfrm>
            <a:off x="5029200" y="3438525"/>
            <a:ext cx="163513" cy="157163"/>
            <a:chOff x="1694519" y="2371927"/>
            <a:chExt cx="282276" cy="243317"/>
          </a:xfrm>
        </p:grpSpPr>
        <p:pic>
          <p:nvPicPr>
            <p:cNvPr id="24736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28456"/>
              <a:ext cx="194579" cy="132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37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403878"/>
              <a:ext cx="194579" cy="132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38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519" y="2371927"/>
              <a:ext cx="194579" cy="135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39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476" y="2389132"/>
              <a:ext cx="142508" cy="194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740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287" y="2418625"/>
              <a:ext cx="142508" cy="196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5681" name="Picture 3" descr="C:\Users\ecoffey\AppData\Local\Temp\Rar$DRa0.080\30032_Device_generic_building_default_24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3508375"/>
            <a:ext cx="3873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5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348038"/>
            <a:ext cx="2047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6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33750"/>
            <a:ext cx="206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6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3333750"/>
            <a:ext cx="2047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6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4392613"/>
            <a:ext cx="2809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466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103688"/>
            <a:ext cx="2047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25687" name="Group 324"/>
          <p:cNvGrpSpPr>
            <a:grpSpLocks/>
          </p:cNvGrpSpPr>
          <p:nvPr/>
        </p:nvGrpSpPr>
        <p:grpSpPr bwMode="auto">
          <a:xfrm>
            <a:off x="3048000" y="4335463"/>
            <a:ext cx="280988" cy="360362"/>
            <a:chOff x="2259314" y="3068949"/>
            <a:chExt cx="281008" cy="360424"/>
          </a:xfrm>
        </p:grpSpPr>
        <p:pic>
          <p:nvPicPr>
            <p:cNvPr id="24729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5754" name="Group 326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4731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32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33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34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35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5688" name="Group 332"/>
          <p:cNvGrpSpPr>
            <a:grpSpLocks/>
          </p:cNvGrpSpPr>
          <p:nvPr/>
        </p:nvGrpSpPr>
        <p:grpSpPr bwMode="auto">
          <a:xfrm>
            <a:off x="3556000" y="4414838"/>
            <a:ext cx="280988" cy="360362"/>
            <a:chOff x="2259314" y="3068949"/>
            <a:chExt cx="281008" cy="360424"/>
          </a:xfrm>
        </p:grpSpPr>
        <p:pic>
          <p:nvPicPr>
            <p:cNvPr id="24722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5747" name="Group 334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4724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25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26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27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28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5689" name="Picture 3" descr="C:\Users\ecoffey\AppData\Local\Temp\Rar$DRa0.080\30032_Device_generic_building_default_24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4292600"/>
            <a:ext cx="5810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90" name="Group 364"/>
          <p:cNvGrpSpPr>
            <a:grpSpLocks/>
          </p:cNvGrpSpPr>
          <p:nvPr/>
        </p:nvGrpSpPr>
        <p:grpSpPr bwMode="auto">
          <a:xfrm>
            <a:off x="5754688" y="4370388"/>
            <a:ext cx="280987" cy="360362"/>
            <a:chOff x="2259314" y="3068949"/>
            <a:chExt cx="281008" cy="360424"/>
          </a:xfrm>
        </p:grpSpPr>
        <p:pic>
          <p:nvPicPr>
            <p:cNvPr id="24715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5740" name="Group 366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4717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18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19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20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21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466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4438650"/>
            <a:ext cx="20478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25692" name="Group 372"/>
          <p:cNvGrpSpPr>
            <a:grpSpLocks/>
          </p:cNvGrpSpPr>
          <p:nvPr/>
        </p:nvGrpSpPr>
        <p:grpSpPr bwMode="auto">
          <a:xfrm>
            <a:off x="6884988" y="4281488"/>
            <a:ext cx="280987" cy="361950"/>
            <a:chOff x="2259314" y="3068949"/>
            <a:chExt cx="281008" cy="360424"/>
          </a:xfrm>
        </p:grpSpPr>
        <p:pic>
          <p:nvPicPr>
            <p:cNvPr id="24708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5733" name="Group 374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4710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7789"/>
                <a:ext cx="192943" cy="134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11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3548"/>
                <a:ext cx="192943" cy="134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12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2697"/>
                <a:ext cx="192943" cy="134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13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8123"/>
                <a:ext cx="142169" cy="196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14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1177"/>
                <a:ext cx="142169" cy="193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46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359275"/>
            <a:ext cx="2063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25694" name="Group 356"/>
          <p:cNvGrpSpPr>
            <a:grpSpLocks/>
          </p:cNvGrpSpPr>
          <p:nvPr/>
        </p:nvGrpSpPr>
        <p:grpSpPr bwMode="auto">
          <a:xfrm>
            <a:off x="6345238" y="4335463"/>
            <a:ext cx="280987" cy="360362"/>
            <a:chOff x="2259314" y="3068949"/>
            <a:chExt cx="281008" cy="360424"/>
          </a:xfrm>
        </p:grpSpPr>
        <p:pic>
          <p:nvPicPr>
            <p:cNvPr id="24701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5726" name="Group 358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4703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04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2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05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5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06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707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0178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467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4400550"/>
            <a:ext cx="2047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25696" name="Group 11"/>
          <p:cNvGrpSpPr>
            <a:grpSpLocks/>
          </p:cNvGrpSpPr>
          <p:nvPr/>
        </p:nvGrpSpPr>
        <p:grpSpPr bwMode="auto">
          <a:xfrm>
            <a:off x="4337050" y="3308350"/>
            <a:ext cx="280988" cy="360363"/>
            <a:chOff x="4347210" y="3225449"/>
            <a:chExt cx="280987" cy="360363"/>
          </a:xfrm>
        </p:grpSpPr>
        <p:grpSp>
          <p:nvGrpSpPr>
            <p:cNvPr id="25716" name="Group 5"/>
            <p:cNvGrpSpPr>
              <a:grpSpLocks/>
            </p:cNvGrpSpPr>
            <p:nvPr/>
          </p:nvGrpSpPr>
          <p:grpSpPr bwMode="auto">
            <a:xfrm>
              <a:off x="4347210" y="3225449"/>
              <a:ext cx="280987" cy="360363"/>
              <a:chOff x="2259314" y="3068949"/>
              <a:chExt cx="281008" cy="360424"/>
            </a:xfrm>
          </p:grpSpPr>
          <p:pic>
            <p:nvPicPr>
              <p:cNvPr id="24694" name="Picture 1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9314" y="3068949"/>
                <a:ext cx="281008" cy="360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719" name="Group 317"/>
              <p:cNvGrpSpPr>
                <a:grpSpLocks/>
              </p:cNvGrpSpPr>
              <p:nvPr/>
            </p:nvGrpSpPr>
            <p:grpSpPr bwMode="auto">
              <a:xfrm>
                <a:off x="2274710" y="3231219"/>
                <a:ext cx="176524" cy="174548"/>
                <a:chOff x="1694519" y="2371927"/>
                <a:chExt cx="282276" cy="243317"/>
              </a:xfrm>
            </p:grpSpPr>
            <p:pic>
              <p:nvPicPr>
                <p:cNvPr id="24696" name="Picture 2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5287" y="2426818"/>
                  <a:ext cx="192943" cy="1350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697" name="Picture 2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5287" y="2402470"/>
                  <a:ext cx="192943" cy="1350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698" name="Picture 2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5287" y="2371484"/>
                  <a:ext cx="192943" cy="1350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699" name="Picture 2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1603" y="2386978"/>
                  <a:ext cx="142169" cy="1969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700" name="Picture 2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4917" y="2420177"/>
                  <a:ext cx="142169" cy="1947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24693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710" y="3333399"/>
              <a:ext cx="204787" cy="21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4674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3541713"/>
            <a:ext cx="2809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25698" name="Group 348"/>
          <p:cNvGrpSpPr>
            <a:grpSpLocks/>
          </p:cNvGrpSpPr>
          <p:nvPr/>
        </p:nvGrpSpPr>
        <p:grpSpPr bwMode="auto">
          <a:xfrm>
            <a:off x="7194550" y="4029075"/>
            <a:ext cx="280988" cy="360363"/>
            <a:chOff x="2259314" y="3068949"/>
            <a:chExt cx="281008" cy="360424"/>
          </a:xfrm>
        </p:grpSpPr>
        <p:pic>
          <p:nvPicPr>
            <p:cNvPr id="24685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5710" name="Group 350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4687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688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0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689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4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690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691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7" y="2420177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5699" name="Group 380"/>
          <p:cNvGrpSpPr>
            <a:grpSpLocks/>
          </p:cNvGrpSpPr>
          <p:nvPr/>
        </p:nvGrpSpPr>
        <p:grpSpPr bwMode="auto">
          <a:xfrm>
            <a:off x="5795963" y="3254375"/>
            <a:ext cx="280987" cy="360363"/>
            <a:chOff x="2259314" y="3068949"/>
            <a:chExt cx="281008" cy="360424"/>
          </a:xfrm>
        </p:grpSpPr>
        <p:pic>
          <p:nvPicPr>
            <p:cNvPr id="24678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14" y="3068949"/>
              <a:ext cx="281008" cy="360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5703" name="Group 382"/>
            <p:cNvGrpSpPr>
              <a:grpSpLocks/>
            </p:cNvGrpSpPr>
            <p:nvPr/>
          </p:nvGrpSpPr>
          <p:grpSpPr bwMode="auto">
            <a:xfrm>
              <a:off x="2274710" y="3231219"/>
              <a:ext cx="176524" cy="174548"/>
              <a:chOff x="1694519" y="2371927"/>
              <a:chExt cx="282276" cy="243317"/>
            </a:xfrm>
          </p:grpSpPr>
          <p:pic>
            <p:nvPicPr>
              <p:cNvPr id="24680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26818"/>
                <a:ext cx="192943" cy="135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681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402470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682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5287" y="2371484"/>
                <a:ext cx="192943" cy="135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683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603" y="2386978"/>
                <a:ext cx="142169" cy="196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4684" name="Picture 2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916" y="2420177"/>
                <a:ext cx="142169" cy="194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5700" name="Picture 24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5750" r="5621" b="5936"/>
          <a:stretch>
            <a:fillRect/>
          </a:stretch>
        </p:blipFill>
        <p:spPr bwMode="auto">
          <a:xfrm>
            <a:off x="5559425" y="611188"/>
            <a:ext cx="17510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1" name="Picture 24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38150"/>
            <a:ext cx="174942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earth-observ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47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 txBox="1">
            <a:spLocks/>
          </p:cNvSpPr>
          <p:nvPr/>
        </p:nvSpPr>
        <p:spPr bwMode="auto">
          <a:xfrm>
            <a:off x="603250" y="69850"/>
            <a:ext cx="791051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0070C0"/>
                </a:solidFill>
                <a:cs typeface="Verdana" charset="0"/>
              </a:rPr>
              <a:t>Copernicus Core Ground Segment</a:t>
            </a:r>
            <a:br>
              <a:rPr lang="en-US" sz="2300">
                <a:solidFill>
                  <a:srgbClr val="0070C0"/>
                </a:solidFill>
                <a:cs typeface="Verdana" charset="0"/>
              </a:rPr>
            </a:br>
            <a:r>
              <a:rPr lang="en-US" sz="1600">
                <a:solidFill>
                  <a:srgbClr val="0070C0"/>
                </a:solidFill>
                <a:cs typeface="Verdana" charset="0"/>
              </a:rPr>
              <a:t>WAN Details</a:t>
            </a:r>
          </a:p>
        </p:txBody>
      </p:sp>
      <p:pic>
        <p:nvPicPr>
          <p:cNvPr id="2662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2575" y="420688"/>
            <a:ext cx="4727575" cy="4432300"/>
          </a:xfrm>
        </p:spPr>
      </p:pic>
      <p:sp>
        <p:nvSpPr>
          <p:cNvPr id="52" name="CasellaDiTesto 8"/>
          <p:cNvSpPr txBox="1"/>
          <p:nvPr/>
        </p:nvSpPr>
        <p:spPr>
          <a:xfrm>
            <a:off x="0" y="582613"/>
            <a:ext cx="4078288" cy="3921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Ground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Segment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30000"/>
              </a:lnSpc>
              <a:buClr>
                <a:schemeClr val="accent5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Core Ground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Stations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CGS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30000"/>
              </a:lnSpc>
              <a:buClr>
                <a:schemeClr val="accent5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Processing and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Archiving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Centres (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30000"/>
              </a:lnSpc>
              <a:buClr>
                <a:schemeClr val="accent5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Mission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Performance Centres (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MPC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30000"/>
              </a:lnSpc>
              <a:buClr>
                <a:schemeClr val="accent5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Payload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Centres (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PDMC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)</a:t>
            </a:r>
          </a:p>
          <a:p>
            <a:pPr marL="285750" indent="-285750">
              <a:lnSpc>
                <a:spcPct val="130000"/>
              </a:lnSpc>
              <a:buClr>
                <a:schemeClr val="accent5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Marine Centres (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Eumetsat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30000"/>
              </a:lnSpc>
              <a:buClr>
                <a:schemeClr val="accent5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Coordinated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Access Service (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CDS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lnSpc>
                <a:spcPct val="130000"/>
              </a:lnSpc>
              <a:buClr>
                <a:schemeClr val="accent5">
                  <a:lumMod val="60000"/>
                  <a:lumOff val="40000"/>
                </a:schemeClr>
              </a:buClr>
              <a:buFont typeface="Wingdings" charset="2"/>
              <a:buChar char="ü"/>
              <a:defRPr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EDRS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Receiving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earth-observ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47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 txBox="1">
            <a:spLocks/>
          </p:cNvSpPr>
          <p:nvPr/>
        </p:nvSpPr>
        <p:spPr bwMode="auto">
          <a:xfrm>
            <a:off x="603250" y="193581"/>
            <a:ext cx="791051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300" dirty="0">
                <a:solidFill>
                  <a:srgbClr val="0070C0"/>
                </a:solidFill>
                <a:cs typeface="Verdana" charset="0"/>
              </a:rPr>
              <a:t>EO Core </a:t>
            </a:r>
            <a:r>
              <a:rPr lang="en-US" sz="2300" dirty="0" smtClean="0">
                <a:solidFill>
                  <a:srgbClr val="0070C0"/>
                </a:solidFill>
                <a:cs typeface="Verdana" charset="0"/>
              </a:rPr>
              <a:t>facilities</a:t>
            </a:r>
            <a:endParaRPr lang="en-US" sz="1600" dirty="0">
              <a:solidFill>
                <a:srgbClr val="0070C0"/>
              </a:solidFill>
              <a:cs typeface="Verdana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5314950" y="3559175"/>
          <a:ext cx="3663951" cy="114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307"/>
                <a:gridCol w="1028906"/>
                <a:gridCol w="616698"/>
                <a:gridCol w="1193040"/>
              </a:tblGrid>
              <a:tr h="36577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Mission</a:t>
                      </a:r>
                      <a:r>
                        <a:rPr lang="en-US" sz="900" baseline="0" dirty="0" smtClean="0"/>
                        <a:t> </a:t>
                      </a:r>
                      <a:endParaRPr lang="en-US" sz="900" dirty="0"/>
                    </a:p>
                  </a:txBody>
                  <a:tcPr marL="91416" marR="9141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Globe Coverage </a:t>
                      </a:r>
                      <a:endParaRPr lang="en-US" sz="900" dirty="0"/>
                    </a:p>
                  </a:txBody>
                  <a:tcPr marL="91416" marR="9141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Orbit</a:t>
                      </a:r>
                      <a:r>
                        <a:rPr lang="en-US" sz="900" baseline="0" dirty="0" smtClean="0"/>
                        <a:t> #</a:t>
                      </a:r>
                      <a:endParaRPr lang="en-US" sz="900" dirty="0"/>
                    </a:p>
                  </a:txBody>
                  <a:tcPr marL="91416" marR="9141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BW</a:t>
                      </a:r>
                      <a:endParaRPr lang="en-US" sz="900" dirty="0"/>
                    </a:p>
                  </a:txBody>
                  <a:tcPr marL="91416" marR="91416" marT="45722" marB="45722" anchor="ctr"/>
                </a:tc>
              </a:tr>
              <a:tr h="2590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 1A/B</a:t>
                      </a:r>
                      <a:endParaRPr lang="en-US" sz="1100" dirty="0"/>
                    </a:p>
                  </a:txBody>
                  <a:tcPr marL="91416" marR="9141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 days</a:t>
                      </a:r>
                      <a:endParaRPr lang="en-US" sz="1100" dirty="0"/>
                    </a:p>
                  </a:txBody>
                  <a:tcPr marL="91416" marR="9141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175</a:t>
                      </a:r>
                      <a:endParaRPr lang="en-US" sz="1100" dirty="0"/>
                    </a:p>
                  </a:txBody>
                  <a:tcPr marL="91416" marR="91416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 x 280 Mb/s</a:t>
                      </a:r>
                    </a:p>
                  </a:txBody>
                  <a:tcPr marL="91416" marR="91416" marT="45722" marB="45722" anchor="ctr"/>
                </a:tc>
              </a:tr>
              <a:tr h="259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 2A/B</a:t>
                      </a:r>
                    </a:p>
                  </a:txBody>
                  <a:tcPr marL="91416" marR="9141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 days</a:t>
                      </a:r>
                      <a:endParaRPr lang="en-US" sz="1100" dirty="0"/>
                    </a:p>
                  </a:txBody>
                  <a:tcPr marL="91416" marR="9141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143</a:t>
                      </a:r>
                      <a:endParaRPr lang="en-US" sz="1100" dirty="0"/>
                    </a:p>
                  </a:txBody>
                  <a:tcPr marL="91416" marR="91416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x 280 Mb/s</a:t>
                      </a:r>
                    </a:p>
                  </a:txBody>
                  <a:tcPr marL="91416" marR="91416" marT="45722" marB="45722" anchor="ctr"/>
                </a:tc>
              </a:tr>
              <a:tr h="259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 3A</a:t>
                      </a:r>
                    </a:p>
                  </a:txBody>
                  <a:tcPr marL="91416" marR="9141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27 days</a:t>
                      </a:r>
                      <a:endParaRPr lang="en-US" sz="1100" dirty="0"/>
                    </a:p>
                  </a:txBody>
                  <a:tcPr marL="91416" marR="9141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385</a:t>
                      </a:r>
                      <a:endParaRPr lang="en-US" sz="1100" dirty="0"/>
                    </a:p>
                  </a:txBody>
                  <a:tcPr marL="91416" marR="9141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 x 280 Mb/s</a:t>
                      </a:r>
                      <a:endParaRPr lang="en-US" sz="1100" dirty="0"/>
                    </a:p>
                  </a:txBody>
                  <a:tcPr marL="91416" marR="91416" marT="45722" marB="45722" anchor="ctr"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341560" y="825498"/>
          <a:ext cx="7307252" cy="2494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570"/>
                <a:gridCol w="337051"/>
                <a:gridCol w="318994"/>
                <a:gridCol w="421313"/>
                <a:gridCol w="331032"/>
                <a:gridCol w="367144"/>
                <a:gridCol w="371041"/>
                <a:gridCol w="390737"/>
                <a:gridCol w="390737"/>
                <a:gridCol w="430419"/>
                <a:gridCol w="351055"/>
                <a:gridCol w="390737"/>
                <a:gridCol w="390737"/>
                <a:gridCol w="390737"/>
                <a:gridCol w="390737"/>
                <a:gridCol w="390737"/>
                <a:gridCol w="390737"/>
                <a:gridCol w="390737"/>
              </a:tblGrid>
              <a:tr h="1429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Site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ACRI @ Luxemburg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ACRI @ S. </a:t>
                      </a:r>
                      <a:r>
                        <a:rPr lang="en-US" sz="1050" u="none" strike="noStrike" dirty="0" err="1">
                          <a:effectLst/>
                        </a:rPr>
                        <a:t>Antipolis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Airbus @ Newport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Airbus @ </a:t>
                      </a:r>
                      <a:r>
                        <a:rPr lang="en-US" sz="1050" u="none" strike="noStrike" dirty="0" err="1">
                          <a:effectLst/>
                        </a:rPr>
                        <a:t>Weilheim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CLS @ Brest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CLS @ Toulouse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CNES @ Toulouse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DLR @ </a:t>
                      </a:r>
                      <a:r>
                        <a:rPr lang="en-US" sz="1050" u="none" strike="noStrike" dirty="0" err="1">
                          <a:effectLst/>
                        </a:rPr>
                        <a:t>Oberpfaffenhofen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E-GEOS @ Matera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ESAC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ESRIN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EUMETSAT @ Darmstadt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>
                          <a:effectLst/>
                        </a:rPr>
                        <a:t>Indra</a:t>
                      </a:r>
                      <a:r>
                        <a:rPr lang="en-US" sz="1050" u="none" strike="noStrike" dirty="0">
                          <a:effectLst/>
                        </a:rPr>
                        <a:t> @ Madrid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INTA @ </a:t>
                      </a:r>
                      <a:r>
                        <a:rPr lang="en-US" sz="1050" u="none" strike="noStrike" dirty="0" err="1">
                          <a:effectLst/>
                        </a:rPr>
                        <a:t>Maspalomas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KSAT @ Svalbard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</a:rPr>
                        <a:t>KSAT @ </a:t>
                      </a:r>
                      <a:r>
                        <a:rPr lang="en-US" sz="1050" u="none" strike="noStrike" dirty="0" err="1">
                          <a:effectLst/>
                        </a:rPr>
                        <a:t>Tromsoe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SSC @ </a:t>
                      </a:r>
                      <a:r>
                        <a:rPr lang="en-US" sz="1050" u="none" strike="noStrike" dirty="0" err="1">
                          <a:effectLst/>
                        </a:rPr>
                        <a:t>Kiruna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vert="vert270" anchor="ctr"/>
                </a:tc>
              </a:tr>
              <a:tr h="532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MM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0,4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</a:tr>
              <a:tr h="5326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Copernicus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8137" marR="8137" marT="8137" marB="0" anchor="ctr"/>
                </a:tc>
              </a:tr>
            </a:tbl>
          </a:graphicData>
        </a:graphic>
      </p:graphicFrame>
      <p:sp>
        <p:nvSpPr>
          <p:cNvPr id="27679" name="TextBox 49"/>
          <p:cNvSpPr txBox="1">
            <a:spLocks noChangeArrowheads="1"/>
          </p:cNvSpPr>
          <p:nvPr/>
        </p:nvSpPr>
        <p:spPr bwMode="auto">
          <a:xfrm rot="-5400000">
            <a:off x="7527131" y="2566194"/>
            <a:ext cx="73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Gb/s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1463" y="3421063"/>
            <a:ext cx="4962525" cy="601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Intranet combined capacity: </a:t>
            </a:r>
            <a:r>
              <a:rPr lang="en-GB" sz="1400" b="1" dirty="0">
                <a:solidFill>
                  <a:schemeClr val="bg2"/>
                </a:solidFill>
                <a:latin typeface="Verdana"/>
                <a:cs typeface="Verdana"/>
              </a:rPr>
              <a:t>100</a:t>
            </a: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 Gb/s 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Internet access combined capacity: </a:t>
            </a:r>
            <a:r>
              <a:rPr lang="en-GB" sz="1400" b="1" dirty="0">
                <a:solidFill>
                  <a:schemeClr val="bg2"/>
                </a:solidFill>
                <a:latin typeface="Verdana"/>
                <a:cs typeface="Verdana"/>
              </a:rPr>
              <a:t>45</a:t>
            </a: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</a:rPr>
              <a:t> Gb/s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earth-observ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54112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 txBox="1">
            <a:spLocks/>
          </p:cNvSpPr>
          <p:nvPr/>
        </p:nvSpPr>
        <p:spPr bwMode="auto">
          <a:xfrm>
            <a:off x="603250" y="193675"/>
            <a:ext cx="79105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300">
                <a:solidFill>
                  <a:srgbClr val="0070C0"/>
                </a:solidFill>
                <a:cs typeface="Verdana" charset="0"/>
              </a:rPr>
              <a:t>EO Data Volume</a:t>
            </a:r>
            <a:endParaRPr lang="en-US" sz="1600">
              <a:solidFill>
                <a:srgbClr val="0070C0"/>
              </a:solidFill>
              <a:cs typeface="Verdana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67218"/>
              </p:ext>
            </p:extLst>
          </p:nvPr>
        </p:nvGraphicFramePr>
        <p:xfrm>
          <a:off x="376238" y="2937767"/>
          <a:ext cx="2689225" cy="17430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5214"/>
                <a:gridCol w="1134011"/>
              </a:tblGrid>
              <a:tr h="3709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Data volume</a:t>
                      </a:r>
                      <a:endParaRPr lang="en-US" sz="1200" dirty="0"/>
                    </a:p>
                  </a:txBody>
                  <a:tcPr marL="91426" marR="91426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Data/Day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/>
                </a:tc>
              </a:tr>
              <a:tr h="2744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S1A+B</a:t>
                      </a:r>
                      <a:endParaRPr lang="en-US" sz="1200" dirty="0"/>
                    </a:p>
                  </a:txBody>
                  <a:tcPr marL="91426" marR="91426" marT="45737" marB="4573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16 TB 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/>
                </a:tc>
              </a:tr>
              <a:tr h="2744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S2A</a:t>
                      </a:r>
                      <a:endParaRPr lang="en-US" sz="1200" dirty="0"/>
                    </a:p>
                  </a:txBody>
                  <a:tcPr marL="91426" marR="91426" marT="45737" marB="4573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800 GB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0" marR="68570" marT="0" marB="0" anchor="ctr"/>
                </a:tc>
              </a:tr>
              <a:tr h="2744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S3A</a:t>
                      </a:r>
                      <a:endParaRPr lang="en-US" sz="1200" dirty="0"/>
                    </a:p>
                  </a:txBody>
                  <a:tcPr marL="91426" marR="91426"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420 GB</a:t>
                      </a:r>
                      <a:endParaRPr lang="en-US" sz="1200" dirty="0"/>
                    </a:p>
                  </a:txBody>
                  <a:tcPr marL="91426" marR="91426" marT="45737" marB="45737"/>
                </a:tc>
              </a:tr>
              <a:tr h="2744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Swarm</a:t>
                      </a:r>
                      <a:endParaRPr lang="en-US" sz="1200" dirty="0"/>
                    </a:p>
                  </a:txBody>
                  <a:tcPr marL="91426" marR="9142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 GB</a:t>
                      </a:r>
                      <a:endParaRPr lang="en-US" sz="1200" dirty="0"/>
                    </a:p>
                  </a:txBody>
                  <a:tcPr marL="91426" marR="91426" marT="45737" marB="45737"/>
                </a:tc>
              </a:tr>
              <a:tr h="27442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Cryosat</a:t>
                      </a:r>
                      <a:endParaRPr lang="en-US" sz="1200" dirty="0"/>
                    </a:p>
                  </a:txBody>
                  <a:tcPr marL="91426" marR="91426"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 GB</a:t>
                      </a:r>
                      <a:endParaRPr lang="en-US" sz="1200" dirty="0"/>
                    </a:p>
                  </a:txBody>
                  <a:tcPr marL="91426" marR="91426" marT="45737" marB="45737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80594"/>
              </p:ext>
            </p:extLst>
          </p:nvPr>
        </p:nvGraphicFramePr>
        <p:xfrm>
          <a:off x="3625850" y="2986980"/>
          <a:ext cx="5300663" cy="164623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166438"/>
                <a:gridCol w="1134225"/>
              </a:tblGrid>
              <a:tr h="42680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Traffic</a:t>
                      </a:r>
                      <a:endParaRPr lang="en-US" sz="1400" dirty="0"/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Volume/month </a:t>
                      </a:r>
                      <a:endParaRPr lang="en-US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 anchor="ctr"/>
                </a:tc>
              </a:tr>
              <a:tr h="3048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Copernicus Circulation</a:t>
                      </a:r>
                      <a:endParaRPr lang="en-US" sz="1400" dirty="0"/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1.25 PB</a:t>
                      </a:r>
                      <a:endParaRPr lang="en-US" sz="1400" dirty="0"/>
                    </a:p>
                  </a:txBody>
                  <a:tcPr marL="91444" marR="91444" marT="45729" marB="45729"/>
                </a:tc>
              </a:tr>
              <a:tr h="3048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MM Circulation</a:t>
                      </a:r>
                      <a:endParaRPr lang="en-US" sz="1400" dirty="0"/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170 TB</a:t>
                      </a:r>
                      <a:endParaRPr lang="en-US" sz="1400" dirty="0"/>
                    </a:p>
                  </a:txBody>
                  <a:tcPr marL="91444" marR="91444" marT="45729" marB="45729"/>
                </a:tc>
              </a:tr>
              <a:tr h="3048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Dissemination from </a:t>
                      </a:r>
                      <a:r>
                        <a:rPr lang="en-US" sz="1400" dirty="0" err="1" smtClean="0"/>
                        <a:t>DataHub</a:t>
                      </a:r>
                      <a:endParaRPr lang="en-US" sz="1400" dirty="0"/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1.98 PB</a:t>
                      </a:r>
                      <a:endParaRPr lang="en-US" sz="1400" dirty="0"/>
                    </a:p>
                  </a:txBody>
                  <a:tcPr marL="91444" marR="91444" marT="45729" marB="45729"/>
                </a:tc>
              </a:tr>
              <a:tr h="304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Dissemination from DISSHARM + </a:t>
                      </a:r>
                      <a:r>
                        <a:rPr lang="en-US" sz="1400" dirty="0" err="1" smtClean="0"/>
                        <a:t>Centres</a:t>
                      </a:r>
                      <a:endParaRPr lang="en-US" sz="1400" dirty="0"/>
                    </a:p>
                  </a:txBody>
                  <a:tcPr marL="91444" marR="91444" marT="45729" marB="45729" anchor="ctr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130 TB</a:t>
                      </a:r>
                      <a:endParaRPr lang="en-US" sz="1400" dirty="0"/>
                    </a:p>
                  </a:txBody>
                  <a:tcPr marL="91444" marR="91444" marT="45729" marB="45729"/>
                </a:tc>
              </a:tr>
            </a:tbl>
          </a:graphicData>
        </a:graphic>
      </p:graphicFrame>
      <p:sp>
        <p:nvSpPr>
          <p:cNvPr id="12" name="Curved Down Arrow 11"/>
          <p:cNvSpPr/>
          <p:nvPr/>
        </p:nvSpPr>
        <p:spPr>
          <a:xfrm>
            <a:off x="2317978" y="2540151"/>
            <a:ext cx="2219343" cy="41179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529667"/>
              </p:ext>
            </p:extLst>
          </p:nvPr>
        </p:nvGraphicFramePr>
        <p:xfrm>
          <a:off x="528962" y="793653"/>
          <a:ext cx="7861873" cy="2016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055"/>
                <a:gridCol w="1458126"/>
                <a:gridCol w="864851"/>
                <a:gridCol w="864851"/>
                <a:gridCol w="864851"/>
                <a:gridCol w="966041"/>
                <a:gridCol w="12870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/>
                          <a:cs typeface="Verdana"/>
                        </a:rPr>
                        <a:t>Site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Verdana"/>
                          <a:ea typeface="+mn-ea"/>
                          <a:cs typeface="Verdana"/>
                        </a:rPr>
                        <a:t>Host</a:t>
                      </a:r>
                      <a:endParaRPr lang="en-US" sz="1100" dirty="0" smtClean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pCPU</a:t>
                      </a:r>
                      <a:endParaRPr lang="en-US" sz="1400" dirty="0" smtClean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pCore</a:t>
                      </a:r>
                      <a:endParaRPr lang="en-US" sz="1400" dirty="0" smtClean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RAM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VM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Storage</a:t>
                      </a:r>
                    </a:p>
                  </a:txBody>
                  <a:tcPr marL="68580" marR="68580" marT="0" marB="0" anchor="ctr"/>
                </a:tc>
              </a:tr>
              <a:tr h="26155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/>
                          <a:cs typeface="Verdana"/>
                        </a:rPr>
                        <a:t>Copernicus</a:t>
                      </a:r>
                      <a:r>
                        <a:rPr lang="en-US" sz="1400" baseline="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sz="1400" baseline="0" dirty="0" err="1" smtClean="0">
                          <a:latin typeface="Verdana"/>
                          <a:cs typeface="Verdana"/>
                        </a:rPr>
                        <a:t>PuP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16 </a:t>
                      </a:r>
                      <a:r>
                        <a:rPr lang="en-US" sz="1400" dirty="0" err="1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ESXi</a:t>
                      </a:r>
                      <a:endParaRPr lang="en-US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Times New Roman"/>
                          <a:cs typeface="Verdana"/>
                        </a:rPr>
                        <a:t>64</a:t>
                      </a:r>
                      <a:endParaRPr lang="en-US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672</a:t>
                      </a:r>
                      <a:endParaRPr lang="en-US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Times New Roman"/>
                          <a:cs typeface="Verdana"/>
                        </a:rPr>
                        <a:t>8 TB </a:t>
                      </a:r>
                      <a:endParaRPr lang="en-US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Times New Roman"/>
                          <a:cs typeface="Verdana"/>
                        </a:rPr>
                        <a:t>70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Verdana"/>
                        </a:rPr>
                        <a:t>8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Times New Roman"/>
                          <a:cs typeface="Verdana"/>
                        </a:rPr>
                        <a:t> PB</a:t>
                      </a:r>
                      <a:endParaRPr lang="en-US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2763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/>
                          <a:cs typeface="Verdana"/>
                        </a:rPr>
                        <a:t>DISSHARM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Verdana"/>
                        </a:rPr>
                        <a:t>4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Times New Roman"/>
                          <a:cs typeface="Verdana"/>
                        </a:rPr>
                        <a:t>ESXi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  <a:cs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Verdana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cs typeface="Verdana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Verdana"/>
                        </a:rPr>
                        <a:t>768 GB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Verdana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Verdana"/>
                        </a:rPr>
                        <a:t>2.75 PB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cs typeface="Verdana"/>
                      </a:endParaRPr>
                    </a:p>
                  </a:txBody>
                  <a:tcPr marL="12700" marR="12700" marT="12700" marB="0" anchor="ctr"/>
                </a:tc>
              </a:tr>
              <a:tr h="22763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/>
                          <a:cs typeface="Verdana"/>
                        </a:rPr>
                        <a:t>ELVIS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400" dirty="0" smtClean="0">
                          <a:latin typeface="+mn-lt"/>
                          <a:cs typeface="Verdana"/>
                        </a:rPr>
                        <a:t>5 </a:t>
                      </a:r>
                      <a:r>
                        <a:rPr lang="en-US" sz="1400" dirty="0" err="1" smtClean="0">
                          <a:latin typeface="+mn-lt"/>
                          <a:cs typeface="Verdana"/>
                        </a:rPr>
                        <a:t>ESXi</a:t>
                      </a:r>
                      <a:r>
                        <a:rPr lang="en-US" sz="1400" dirty="0" smtClean="0">
                          <a:latin typeface="+mn-lt"/>
                          <a:cs typeface="Verdana"/>
                        </a:rPr>
                        <a:t> (INT)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+mn-lt"/>
                          <a:cs typeface="Verdana"/>
                        </a:rPr>
                        <a:t>3 </a:t>
                      </a:r>
                      <a:r>
                        <a:rPr lang="en-US" sz="1400" dirty="0" err="1" smtClean="0">
                          <a:latin typeface="+mn-lt"/>
                          <a:cs typeface="Verdana"/>
                        </a:rPr>
                        <a:t>ESXi</a:t>
                      </a:r>
                      <a:r>
                        <a:rPr lang="en-US" sz="1400" dirty="0" smtClean="0">
                          <a:latin typeface="+mn-lt"/>
                          <a:cs typeface="Verdana"/>
                        </a:rPr>
                        <a:t>  (DMZ)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Verdana"/>
                        </a:rPr>
                        <a:t>16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/>
                          <a:cs typeface="Verdana"/>
                        </a:rPr>
                        <a:t>176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Verdana"/>
                        </a:rPr>
                        <a:t>2048 GB 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Verdana"/>
                        </a:rPr>
                        <a:t>81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Verdana"/>
                        </a:rPr>
                        <a:t>2.25 PB</a:t>
                      </a:r>
                      <a:r>
                        <a:rPr lang="en-US" sz="1400" baseline="0" dirty="0" smtClean="0">
                          <a:latin typeface="+mn-lt"/>
                          <a:cs typeface="Verdana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Verdana"/>
                        </a:rPr>
                        <a:t>INT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+mn-lt"/>
                          <a:cs typeface="Verdana"/>
                        </a:rPr>
                        <a:t>250 TB DMZ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22763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/>
                          <a:cs typeface="Verdana"/>
                        </a:rPr>
                        <a:t>ESRIN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/>
                          <a:cs typeface="Verdana"/>
                        </a:rPr>
                        <a:t>2 </a:t>
                      </a:r>
                      <a:r>
                        <a:rPr lang="en-US" sz="1400" dirty="0" err="1" smtClean="0">
                          <a:latin typeface="Verdana"/>
                          <a:cs typeface="Verdana"/>
                        </a:rPr>
                        <a:t>ESXi</a:t>
                      </a:r>
                      <a:r>
                        <a:rPr lang="en-US" sz="1400" baseline="0" dirty="0" smtClean="0">
                          <a:latin typeface="Verdana"/>
                          <a:cs typeface="Verdana"/>
                        </a:rPr>
                        <a:t> (INT)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Verdana"/>
                          <a:cs typeface="Verdana"/>
                        </a:rPr>
                        <a:t>2 </a:t>
                      </a:r>
                      <a:r>
                        <a:rPr lang="en-US" sz="1400" baseline="0" dirty="0" err="1" smtClean="0">
                          <a:latin typeface="Verdana"/>
                          <a:cs typeface="Verdana"/>
                        </a:rPr>
                        <a:t>ESXi</a:t>
                      </a:r>
                      <a:r>
                        <a:rPr lang="en-US" sz="1400" baseline="0" dirty="0" smtClean="0">
                          <a:latin typeface="Verdana"/>
                          <a:cs typeface="Verdana"/>
                        </a:rPr>
                        <a:t> (DMZ)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/>
                          <a:cs typeface="Verdana"/>
                        </a:rPr>
                        <a:t>66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/>
                          <a:cs typeface="Verdana"/>
                        </a:rPr>
                        <a:t>924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/>
                          <a:cs typeface="Verdana"/>
                        </a:rPr>
                        <a:t>4,5 TB</a:t>
                      </a:r>
                      <a:endParaRPr lang="en-US" sz="14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/>
                          <a:cs typeface="Verdana"/>
                        </a:rPr>
                        <a:t>300 TB x2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Verdana"/>
                          <a:cs typeface="Verdana"/>
                        </a:rPr>
                        <a:t>960</a:t>
                      </a:r>
                      <a:r>
                        <a:rPr lang="en-US" sz="1400" baseline="0" dirty="0" smtClean="0">
                          <a:latin typeface="Verdana"/>
                          <a:cs typeface="Verdana"/>
                        </a:rPr>
                        <a:t> TB</a:t>
                      </a:r>
                      <a:endParaRPr lang="en-US" sz="1400" dirty="0" smtClean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earth-observ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47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 txBox="1">
            <a:spLocks/>
          </p:cNvSpPr>
          <p:nvPr/>
        </p:nvSpPr>
        <p:spPr bwMode="auto">
          <a:xfrm>
            <a:off x="603250" y="193675"/>
            <a:ext cx="79105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300" dirty="0">
                <a:solidFill>
                  <a:srgbClr val="0070C0"/>
                </a:solidFill>
                <a:cs typeface="Verdana" charset="0"/>
              </a:rPr>
              <a:t>ESA-EO Operated Data </a:t>
            </a:r>
            <a:r>
              <a:rPr lang="en-US" sz="2300" dirty="0" smtClean="0">
                <a:solidFill>
                  <a:srgbClr val="0070C0"/>
                </a:solidFill>
                <a:cs typeface="Verdana" charset="0"/>
              </a:rPr>
              <a:t>Hubs</a:t>
            </a:r>
            <a:endParaRPr lang="en-US" sz="1600" dirty="0">
              <a:solidFill>
                <a:srgbClr val="0070C0"/>
              </a:solidFill>
              <a:cs typeface="Verdana" charset="0"/>
            </a:endParaRPr>
          </a:p>
        </p:txBody>
      </p:sp>
      <p:grpSp>
        <p:nvGrpSpPr>
          <p:cNvPr id="34819" name="Group 1"/>
          <p:cNvGrpSpPr>
            <a:grpSpLocks/>
          </p:cNvGrpSpPr>
          <p:nvPr/>
        </p:nvGrpSpPr>
        <p:grpSpPr bwMode="auto">
          <a:xfrm>
            <a:off x="0" y="584200"/>
            <a:ext cx="9144000" cy="4240213"/>
            <a:chOff x="31619" y="1296547"/>
            <a:chExt cx="9156477" cy="4757256"/>
          </a:xfrm>
        </p:grpSpPr>
        <p:sp>
          <p:nvSpPr>
            <p:cNvPr id="34820" name="TextBox 86"/>
            <p:cNvSpPr txBox="1">
              <a:spLocks noChangeArrowheads="1"/>
            </p:cNvSpPr>
            <p:nvPr/>
          </p:nvSpPr>
          <p:spPr bwMode="auto">
            <a:xfrm>
              <a:off x="55109" y="1296547"/>
              <a:ext cx="1477165" cy="58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70C0"/>
                  </a:solidFill>
                  <a:latin typeface="Avenir LT Std 65 Medium" charset="0"/>
                </a:rPr>
                <a:t>Open Access </a:t>
              </a:r>
            </a:p>
            <a:p>
              <a:pPr eaLnBrk="1" hangingPunct="1"/>
              <a:r>
                <a:rPr lang="en-US" sz="1600" b="1">
                  <a:solidFill>
                    <a:srgbClr val="0070C0"/>
                  </a:solidFill>
                  <a:latin typeface="Avenir LT Std 65 Medium" charset="0"/>
                </a:rPr>
                <a:t>Data Hub</a:t>
              </a:r>
              <a:endParaRPr lang="en-GB" sz="1600" b="1">
                <a:solidFill>
                  <a:srgbClr val="0070C0"/>
                </a:solidFill>
                <a:latin typeface="Avenir LT Std 65 Medium" charset="0"/>
              </a:endParaRPr>
            </a:p>
          </p:txBody>
        </p:sp>
        <p:sp>
          <p:nvSpPr>
            <p:cNvPr id="34821" name="TextBox 87"/>
            <p:cNvSpPr txBox="1">
              <a:spLocks noChangeArrowheads="1"/>
            </p:cNvSpPr>
            <p:nvPr/>
          </p:nvSpPr>
          <p:spPr bwMode="auto">
            <a:xfrm>
              <a:off x="2228008" y="1301398"/>
              <a:ext cx="148450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64A2"/>
                  </a:solidFill>
                  <a:latin typeface="Avenir LT Std 65 Medium" charset="0"/>
                </a:rPr>
                <a:t>Collaborative </a:t>
              </a:r>
            </a:p>
            <a:p>
              <a:pPr eaLnBrk="1" hangingPunct="1"/>
              <a:r>
                <a:rPr lang="en-US" sz="1600" b="1">
                  <a:solidFill>
                    <a:srgbClr val="8064A2"/>
                  </a:solidFill>
                  <a:latin typeface="Avenir LT Std 65 Medium" charset="0"/>
                </a:rPr>
                <a:t>Data Hub</a:t>
              </a:r>
              <a:endParaRPr lang="en-GB" sz="1600" b="1">
                <a:solidFill>
                  <a:srgbClr val="8064A2"/>
                </a:solidFill>
                <a:latin typeface="Avenir LT Std 65 Medium" charset="0"/>
              </a:endParaRPr>
            </a:p>
          </p:txBody>
        </p:sp>
        <p:grpSp>
          <p:nvGrpSpPr>
            <p:cNvPr id="34822" name="Group 88"/>
            <p:cNvGrpSpPr>
              <a:grpSpLocks/>
            </p:cNvGrpSpPr>
            <p:nvPr/>
          </p:nvGrpSpPr>
          <p:grpSpPr bwMode="auto">
            <a:xfrm>
              <a:off x="403246" y="2212318"/>
              <a:ext cx="1528021" cy="316923"/>
              <a:chOff x="1449168" y="343724"/>
              <a:chExt cx="2303188" cy="551162"/>
            </a:xfrm>
          </p:grpSpPr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9168" y="354287"/>
                <a:ext cx="382595" cy="540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1680" y="354287"/>
                <a:ext cx="382595" cy="540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7814" y="343725"/>
                <a:ext cx="382595" cy="540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7630" y="354287"/>
                <a:ext cx="382595" cy="540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764" y="343725"/>
                <a:ext cx="382595" cy="540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7677" y="354286"/>
                <a:ext cx="382595" cy="540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3811" y="343724"/>
                <a:ext cx="382595" cy="540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3627" y="354286"/>
                <a:ext cx="382595" cy="540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761" y="343724"/>
                <a:ext cx="382595" cy="540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823" name="Rectangle 98"/>
            <p:cNvSpPr>
              <a:spLocks noChangeArrowheads="1"/>
            </p:cNvSpPr>
            <p:nvPr/>
          </p:nvSpPr>
          <p:spPr bwMode="auto">
            <a:xfrm>
              <a:off x="895309" y="2536002"/>
              <a:ext cx="1236214" cy="27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/>
              <a:r>
                <a:rPr lang="en-US" sz="1200">
                  <a:solidFill>
                    <a:srgbClr val="0070C0"/>
                  </a:solidFill>
                  <a:latin typeface="Avenir LT Std 45 Book" charset="0"/>
                </a:rPr>
                <a:t>&gt; 53,660 Users</a:t>
              </a:r>
              <a:endParaRPr lang="en-GB" sz="1200">
                <a:solidFill>
                  <a:srgbClr val="0070C0"/>
                </a:solidFill>
                <a:latin typeface="Avenir LT Std 45 Book" charset="0"/>
              </a:endParaRPr>
            </a:p>
          </p:txBody>
        </p:sp>
        <p:sp>
          <p:nvSpPr>
            <p:cNvPr id="34824" name="Rectangle 99"/>
            <p:cNvSpPr>
              <a:spLocks noChangeArrowheads="1"/>
            </p:cNvSpPr>
            <p:nvPr/>
          </p:nvSpPr>
          <p:spPr bwMode="auto">
            <a:xfrm>
              <a:off x="2884384" y="2171213"/>
              <a:ext cx="1542437" cy="46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sz="1200">
                  <a:solidFill>
                    <a:srgbClr val="573E73"/>
                  </a:solidFill>
                  <a:latin typeface="Avenir LT Std 45 Book" charset="0"/>
                </a:rPr>
                <a:t>13</a:t>
              </a:r>
              <a:r>
                <a:rPr lang="en-US" sz="1200">
                  <a:solidFill>
                    <a:srgbClr val="8064A2"/>
                  </a:solidFill>
                  <a:latin typeface="Avenir LT Std 45 Book" charset="0"/>
                </a:rPr>
                <a:t> </a:t>
              </a:r>
              <a:r>
                <a:rPr lang="en-US" sz="900">
                  <a:solidFill>
                    <a:srgbClr val="573E73"/>
                  </a:solidFill>
                  <a:latin typeface="Avenir LT Std 45 Book" charset="0"/>
                </a:rPr>
                <a:t>Collaborative Users</a:t>
              </a:r>
              <a:endParaRPr lang="en-US" sz="1100">
                <a:solidFill>
                  <a:srgbClr val="573E73"/>
                </a:solidFill>
                <a:latin typeface="Avenir LT Std 45 Book" charset="0"/>
              </a:endParaRPr>
            </a:p>
            <a:p>
              <a:r>
                <a:rPr lang="en-US" sz="1200">
                  <a:solidFill>
                    <a:srgbClr val="573E73"/>
                  </a:solidFill>
                  <a:latin typeface="Avenir LT Std 45 Book" charset="0"/>
                </a:rPr>
                <a:t>5  </a:t>
              </a:r>
              <a:r>
                <a:rPr lang="en-US" sz="900">
                  <a:solidFill>
                    <a:srgbClr val="573E73"/>
                  </a:solidFill>
                  <a:latin typeface="Avenir LT Std 45 Book" charset="0"/>
                </a:rPr>
                <a:t>Data Hub Relay Users</a:t>
              </a:r>
              <a:endParaRPr lang="en-GB" sz="1100">
                <a:solidFill>
                  <a:srgbClr val="573E73"/>
                </a:solidFill>
                <a:latin typeface="Avenir LT Std 45 Book" charset="0"/>
              </a:endParaRPr>
            </a:p>
          </p:txBody>
        </p:sp>
        <p:sp>
          <p:nvSpPr>
            <p:cNvPr id="34825" name="Rectangle 100"/>
            <p:cNvSpPr>
              <a:spLocks noChangeArrowheads="1"/>
            </p:cNvSpPr>
            <p:nvPr/>
          </p:nvSpPr>
          <p:spPr bwMode="auto">
            <a:xfrm>
              <a:off x="533880" y="4833221"/>
              <a:ext cx="1420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r>
                <a:rPr lang="en-US" sz="1200">
                  <a:solidFill>
                    <a:srgbClr val="0070C0"/>
                  </a:solidFill>
                  <a:latin typeface="Avenir LT Std 45 Book" charset="0"/>
                </a:rPr>
                <a:t>Max 2 Concurrent Downloads</a:t>
              </a:r>
              <a:endParaRPr lang="en-GB" sz="1200">
                <a:solidFill>
                  <a:srgbClr val="0070C0"/>
                </a:solidFill>
                <a:latin typeface="Avenir LT Std 45 Book" charset="0"/>
              </a:endParaRPr>
            </a:p>
          </p:txBody>
        </p:sp>
        <p:sp>
          <p:nvSpPr>
            <p:cNvPr id="34826" name="Rectangle 101"/>
            <p:cNvSpPr>
              <a:spLocks noChangeArrowheads="1"/>
            </p:cNvSpPr>
            <p:nvPr/>
          </p:nvSpPr>
          <p:spPr bwMode="auto">
            <a:xfrm>
              <a:off x="52347" y="1330416"/>
              <a:ext cx="2103652" cy="4392488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5" rIns="91429" bIns="45715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venir LT Std 45 Book" charset="0"/>
              </a:endParaRPr>
            </a:p>
          </p:txBody>
        </p:sp>
        <p:sp>
          <p:nvSpPr>
            <p:cNvPr id="34827" name="Rectangle 102"/>
            <p:cNvSpPr>
              <a:spLocks noChangeArrowheads="1"/>
            </p:cNvSpPr>
            <p:nvPr/>
          </p:nvSpPr>
          <p:spPr bwMode="auto">
            <a:xfrm>
              <a:off x="2229619" y="1330416"/>
              <a:ext cx="2158629" cy="4392488"/>
            </a:xfrm>
            <a:prstGeom prst="rect">
              <a:avLst/>
            </a:prstGeom>
            <a:noFill/>
            <a:ln w="25400">
              <a:solidFill>
                <a:srgbClr val="8064A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5" rIns="91429" bIns="45715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venir LT Std 45 Book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84274" y="1301891"/>
              <a:ext cx="1416392" cy="584193"/>
            </a:xfrm>
            <a:prstGeom prst="rect">
              <a:avLst/>
            </a:prstGeom>
            <a:noFill/>
          </p:spPr>
          <p:txBody>
            <a:bodyPr wrap="none" lIns="91429" tIns="45715" rIns="91429" bIns="45715">
              <a:spAutoFit/>
            </a:bodyPr>
            <a:lstStyle/>
            <a:p>
              <a:pPr>
                <a:defRPr/>
              </a:pPr>
              <a:r>
                <a:rPr lang="en-US" sz="1600" b="1" dirty="0">
                  <a:ln w="12700">
                    <a:noFill/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latin typeface="Avenir LT Std 65 Medium" pitchFamily="34" charset="0"/>
                </a:rPr>
                <a:t>International </a:t>
              </a:r>
            </a:p>
            <a:p>
              <a:pPr>
                <a:defRPr/>
              </a:pPr>
              <a:r>
                <a:rPr lang="en-US" sz="1600" b="1" dirty="0">
                  <a:ln w="12700">
                    <a:noFill/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latin typeface="Avenir LT Std 65 Medium" pitchFamily="34" charset="0"/>
                </a:rPr>
                <a:t>Access Hub</a:t>
              </a:r>
              <a:endParaRPr lang="en-GB" sz="1600" b="1" dirty="0">
                <a:ln w="1270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venir LT Std 65 Medium" pitchFamily="34" charset="0"/>
              </a:endParaRPr>
            </a:p>
          </p:txBody>
        </p:sp>
        <p:sp>
          <p:nvSpPr>
            <p:cNvPr id="34829" name="TextBox 104"/>
            <p:cNvSpPr txBox="1">
              <a:spLocks noChangeArrowheads="1"/>
            </p:cNvSpPr>
            <p:nvPr/>
          </p:nvSpPr>
          <p:spPr bwMode="auto">
            <a:xfrm>
              <a:off x="6836520" y="1321703"/>
              <a:ext cx="221466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6600"/>
                  </a:solidFill>
                  <a:latin typeface="Avenir LT Std 65 Medium" charset="0"/>
                </a:rPr>
                <a:t>Copernicus Services</a:t>
              </a:r>
            </a:p>
            <a:p>
              <a:pPr eaLnBrk="1" hangingPunct="1"/>
              <a:r>
                <a:rPr lang="en-GB" sz="1600" b="1">
                  <a:solidFill>
                    <a:srgbClr val="FF6600"/>
                  </a:solidFill>
                  <a:latin typeface="Avenir LT Std 65 Medium" charset="0"/>
                </a:rPr>
                <a:t>Data Hub</a:t>
              </a: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422" y="2225455"/>
              <a:ext cx="253828" cy="310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31" name="Rectangle 106"/>
            <p:cNvSpPr>
              <a:spLocks noChangeArrowheads="1"/>
            </p:cNvSpPr>
            <p:nvPr/>
          </p:nvSpPr>
          <p:spPr bwMode="auto">
            <a:xfrm>
              <a:off x="5252014" y="2233915"/>
              <a:ext cx="7148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/>
              <a:r>
                <a:rPr lang="en-US" sz="1200">
                  <a:solidFill>
                    <a:srgbClr val="0C8E39"/>
                  </a:solidFill>
                  <a:latin typeface="Avenir LT Std 45 Book" charset="0"/>
                </a:rPr>
                <a:t>4 Users</a:t>
              </a:r>
              <a:endParaRPr lang="en-GB" sz="1200">
                <a:solidFill>
                  <a:srgbClr val="0C8E39"/>
                </a:solidFill>
                <a:latin typeface="Avenir LT Std 45 Book" charset="0"/>
              </a:endParaRPr>
            </a:p>
          </p:txBody>
        </p:sp>
        <p:sp>
          <p:nvSpPr>
            <p:cNvPr id="34832" name="Rectangle 107"/>
            <p:cNvSpPr>
              <a:spLocks noChangeArrowheads="1"/>
            </p:cNvSpPr>
            <p:nvPr/>
          </p:nvSpPr>
          <p:spPr bwMode="auto">
            <a:xfrm>
              <a:off x="8233987" y="2301641"/>
              <a:ext cx="889965" cy="27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/>
              <a:r>
                <a:rPr lang="en-US" sz="1200">
                  <a:solidFill>
                    <a:srgbClr val="FF6600"/>
                  </a:solidFill>
                  <a:latin typeface="Avenir LT Std 45 Book" charset="0"/>
                </a:rPr>
                <a:t>166 Users</a:t>
              </a:r>
              <a:endParaRPr lang="en-GB" sz="1200">
                <a:solidFill>
                  <a:srgbClr val="FF6600"/>
                </a:solidFill>
                <a:latin typeface="Avenir LT Std 45 Book" charset="0"/>
              </a:endParaRPr>
            </a:p>
          </p:txBody>
        </p:sp>
        <p:sp>
          <p:nvSpPr>
            <p:cNvPr id="34833" name="Rectangle 108"/>
            <p:cNvSpPr>
              <a:spLocks noChangeArrowheads="1"/>
            </p:cNvSpPr>
            <p:nvPr/>
          </p:nvSpPr>
          <p:spPr bwMode="auto">
            <a:xfrm>
              <a:off x="7392870" y="2986143"/>
              <a:ext cx="12330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FF6600"/>
                  </a:solidFill>
                  <a:latin typeface="Avenir LT Std 45 Book" charset="0"/>
                </a:rPr>
                <a:t>No Rolling Policy Applied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460429" y="1330388"/>
              <a:ext cx="2319323" cy="4392135"/>
            </a:xfrm>
            <a:prstGeom prst="rect">
              <a:avLst/>
            </a:prstGeom>
            <a:noFill/>
            <a:ln w="25400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lIns="91429" tIns="45715" rIns="91429" bIns="45715" anchor="ctr"/>
            <a:lstStyle/>
            <a:p>
              <a:pPr algn="ctr">
                <a:defRPr/>
              </a:pPr>
              <a:endParaRPr lang="en-GB" sz="1600">
                <a:solidFill>
                  <a:srgbClr val="0C8E39"/>
                </a:solidFill>
                <a:latin typeface="Avenir LT Std 45 Book" pitchFamily="34" charset="0"/>
              </a:endParaRPr>
            </a:p>
          </p:txBody>
        </p:sp>
        <p:sp>
          <p:nvSpPr>
            <p:cNvPr id="34835" name="Rectangle 110"/>
            <p:cNvSpPr>
              <a:spLocks noChangeArrowheads="1"/>
            </p:cNvSpPr>
            <p:nvPr/>
          </p:nvSpPr>
          <p:spPr bwMode="auto">
            <a:xfrm>
              <a:off x="6838131" y="1330416"/>
              <a:ext cx="2230637" cy="4392488"/>
            </a:xfrm>
            <a:prstGeom prst="rect">
              <a:avLst/>
            </a:prstGeom>
            <a:noFill/>
            <a:ln w="25400">
              <a:solidFill>
                <a:srgbClr val="F4833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9" tIns="45715" rIns="91429" bIns="45715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venir LT Std 45 Book" charset="0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757" y="4941509"/>
              <a:ext cx="268442" cy="245089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975" y="4941509"/>
              <a:ext cx="268442" cy="245089"/>
            </a:xfrm>
            <a:prstGeom prst="rect">
              <a:avLst/>
            </a:prstGeom>
          </p:spPr>
        </p:pic>
        <p:sp>
          <p:nvSpPr>
            <p:cNvPr id="34838" name="Rectangle 113"/>
            <p:cNvSpPr>
              <a:spLocks noChangeArrowheads="1"/>
            </p:cNvSpPr>
            <p:nvPr/>
          </p:nvSpPr>
          <p:spPr bwMode="auto">
            <a:xfrm>
              <a:off x="5099528" y="4900954"/>
              <a:ext cx="7745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fontAlgn="b"/>
              <a:r>
                <a:rPr lang="en-GB" sz="1200">
                  <a:solidFill>
                    <a:srgbClr val="008000"/>
                  </a:solidFill>
                  <a:latin typeface="Avenir LT Std 45 Book" charset="0"/>
                </a:rPr>
                <a:t>No limits </a:t>
              </a:r>
            </a:p>
          </p:txBody>
        </p:sp>
        <p:grpSp>
          <p:nvGrpSpPr>
            <p:cNvPr id="34839" name="Group 114"/>
            <p:cNvGrpSpPr>
              <a:grpSpLocks/>
            </p:cNvGrpSpPr>
            <p:nvPr/>
          </p:nvGrpSpPr>
          <p:grpSpPr bwMode="auto">
            <a:xfrm>
              <a:off x="2609005" y="2255090"/>
              <a:ext cx="414720" cy="310849"/>
              <a:chOff x="2195736" y="2322663"/>
              <a:chExt cx="414720" cy="310849"/>
            </a:xfrm>
          </p:grpSpPr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736" y="2322663"/>
                <a:ext cx="253828" cy="3108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6628" y="2322663"/>
                <a:ext cx="253828" cy="310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840" name="Group 117"/>
            <p:cNvGrpSpPr>
              <a:grpSpLocks/>
            </p:cNvGrpSpPr>
            <p:nvPr/>
          </p:nvGrpSpPr>
          <p:grpSpPr bwMode="auto">
            <a:xfrm>
              <a:off x="8288552" y="2056117"/>
              <a:ext cx="737118" cy="310849"/>
              <a:chOff x="6804248" y="2322663"/>
              <a:chExt cx="737118" cy="310849"/>
            </a:xfrm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4248" y="2322663"/>
                <a:ext cx="253828" cy="3108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5140" y="2322663"/>
                <a:ext cx="253828" cy="3108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1800" y="2322663"/>
                <a:ext cx="253828" cy="3108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7538" y="2322663"/>
                <a:ext cx="253828" cy="310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841" name="Rectangle 122"/>
            <p:cNvSpPr>
              <a:spLocks noChangeArrowheads="1"/>
            </p:cNvSpPr>
            <p:nvPr/>
          </p:nvSpPr>
          <p:spPr bwMode="auto">
            <a:xfrm>
              <a:off x="31619" y="1978493"/>
              <a:ext cx="1327172" cy="279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/>
              <a:r>
                <a:rPr lang="en-US" sz="1200">
                  <a:solidFill>
                    <a:srgbClr val="0070C0"/>
                  </a:solidFill>
                  <a:latin typeface="Avenir LT Std 45 Book" charset="0"/>
                </a:rPr>
                <a:t>Self Registration</a:t>
              </a:r>
              <a:endParaRPr lang="en-GB" sz="1200">
                <a:solidFill>
                  <a:srgbClr val="0070C0"/>
                </a:solidFill>
                <a:latin typeface="Avenir LT Std 45 Book" charset="0"/>
              </a:endParaRPr>
            </a:p>
          </p:txBody>
        </p:sp>
        <p:grpSp>
          <p:nvGrpSpPr>
            <p:cNvPr id="34842" name="Group 123"/>
            <p:cNvGrpSpPr>
              <a:grpSpLocks/>
            </p:cNvGrpSpPr>
            <p:nvPr/>
          </p:nvGrpSpPr>
          <p:grpSpPr bwMode="auto">
            <a:xfrm>
              <a:off x="6901500" y="3775904"/>
              <a:ext cx="473899" cy="443854"/>
              <a:chOff x="6866855" y="2660223"/>
              <a:chExt cx="473899" cy="443854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6867511" y="2660124"/>
                <a:ext cx="473721" cy="443488"/>
              </a:xfrm>
              <a:prstGeom prst="ellipse">
                <a:avLst/>
              </a:prstGeom>
              <a:solidFill>
                <a:srgbClr val="E46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5291" tIns="32646" rIns="65291" bIns="32646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035">
                  <a:defRPr/>
                </a:pPr>
                <a:endParaRPr lang="en-GB" sz="1100">
                  <a:solidFill>
                    <a:prstClr val="white"/>
                  </a:solidFill>
                  <a:latin typeface="Avenir LT Std 45 Book" pitchFamily="34" charset="0"/>
                </a:endParaRPr>
              </a:p>
            </p:txBody>
          </p:sp>
          <p:pic>
            <p:nvPicPr>
              <p:cNvPr id="34886" name="Picture 1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256">
                <a:off x="6915237" y="2688314"/>
                <a:ext cx="280423" cy="225913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87" name="Picture 126" descr="C:\Users\acastriotta\Documents\Adriana Backup\workshop\images\icone\sentinel-2_big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4" y="2824419"/>
                <a:ext cx="298254" cy="279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4843" name="Picture 1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527" y="2162604"/>
              <a:ext cx="1374698" cy="26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4" name="Picture 128" descr="domain-registrati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71" y="2260457"/>
              <a:ext cx="280224" cy="28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5" name="Group 129"/>
            <p:cNvGrpSpPr>
              <a:grpSpLocks/>
            </p:cNvGrpSpPr>
            <p:nvPr/>
          </p:nvGrpSpPr>
          <p:grpSpPr bwMode="auto">
            <a:xfrm>
              <a:off x="2308771" y="2256113"/>
              <a:ext cx="329884" cy="320030"/>
              <a:chOff x="2771800" y="2708920"/>
              <a:chExt cx="329884" cy="32003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2771050" y="2709355"/>
                <a:ext cx="330651" cy="318813"/>
              </a:xfrm>
              <a:prstGeom prst="ellipse">
                <a:avLst/>
              </a:prstGeom>
              <a:solidFill>
                <a:srgbClr val="5940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5291" tIns="32646" rIns="65291" bIns="32646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035">
                  <a:defRPr/>
                </a:pPr>
                <a:endParaRPr lang="en-GB" sz="1100">
                  <a:solidFill>
                    <a:prstClr val="white"/>
                  </a:solidFill>
                  <a:latin typeface="Avenir LT Std 45 Book" pitchFamily="34" charset="0"/>
                </a:endParaRPr>
              </a:p>
            </p:txBody>
          </p:sp>
          <p:pic>
            <p:nvPicPr>
              <p:cNvPr id="34884" name="Picture 13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7448" y="2737370"/>
                <a:ext cx="282638" cy="27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46" name="Group 132"/>
            <p:cNvGrpSpPr>
              <a:grpSpLocks/>
            </p:cNvGrpSpPr>
            <p:nvPr/>
          </p:nvGrpSpPr>
          <p:grpSpPr bwMode="auto">
            <a:xfrm>
              <a:off x="4588421" y="2230712"/>
              <a:ext cx="329884" cy="320030"/>
              <a:chOff x="2771800" y="2708920"/>
              <a:chExt cx="329884" cy="32003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2772571" y="2708039"/>
                <a:ext cx="329061" cy="32059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5291" tIns="32646" rIns="65291" bIns="32646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035">
                  <a:defRPr/>
                </a:pPr>
                <a:endParaRPr lang="en-GB" sz="1100">
                  <a:solidFill>
                    <a:prstClr val="white"/>
                  </a:solidFill>
                  <a:latin typeface="Avenir LT Std 45 Book" pitchFamily="34" charset="0"/>
                </a:endParaRPr>
              </a:p>
            </p:txBody>
          </p:sp>
          <p:pic>
            <p:nvPicPr>
              <p:cNvPr id="34882" name="Picture 13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7448" y="2737370"/>
                <a:ext cx="282638" cy="27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847" name="Rectangle 135"/>
            <p:cNvSpPr>
              <a:spLocks noChangeArrowheads="1"/>
            </p:cNvSpPr>
            <p:nvPr/>
          </p:nvSpPr>
          <p:spPr bwMode="auto">
            <a:xfrm>
              <a:off x="7372669" y="3782024"/>
              <a:ext cx="1815427" cy="26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FF6600"/>
                  </a:solidFill>
                  <a:latin typeface="Avenir LT Std 45 Book" charset="0"/>
                </a:rPr>
                <a:t>Sentinel-1 NRT</a:t>
              </a:r>
              <a:r>
                <a:rPr lang="en-GB" sz="1100" baseline="30000">
                  <a:solidFill>
                    <a:srgbClr val="FF6600"/>
                  </a:solidFill>
                  <a:latin typeface="Avenir LT Std 45 Book" charset="0"/>
                </a:rPr>
                <a:t>1</a:t>
              </a:r>
              <a:r>
                <a:rPr lang="en-GB" sz="1100">
                  <a:solidFill>
                    <a:srgbClr val="FF6600"/>
                  </a:solidFill>
                  <a:latin typeface="Avenir LT Std 45 Book" charset="0"/>
                </a:rPr>
                <a:t> &amp; NTC</a:t>
              </a:r>
            </a:p>
          </p:txBody>
        </p:sp>
        <p:sp>
          <p:nvSpPr>
            <p:cNvPr id="34848" name="Rectangle 136"/>
            <p:cNvSpPr>
              <a:spLocks noChangeArrowheads="1"/>
            </p:cNvSpPr>
            <p:nvPr/>
          </p:nvSpPr>
          <p:spPr bwMode="auto">
            <a:xfrm>
              <a:off x="7118685" y="3968291"/>
              <a:ext cx="16650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FF6600"/>
                  </a:solidFill>
                  <a:latin typeface="Avenir LT Std 45 Book" charset="0"/>
                </a:rPr>
                <a:t>Sentinel-2 L1C</a:t>
              </a:r>
            </a:p>
          </p:txBody>
        </p:sp>
        <p:grpSp>
          <p:nvGrpSpPr>
            <p:cNvPr id="34849" name="Group 137"/>
            <p:cNvGrpSpPr>
              <a:grpSpLocks/>
            </p:cNvGrpSpPr>
            <p:nvPr/>
          </p:nvGrpSpPr>
          <p:grpSpPr bwMode="auto">
            <a:xfrm>
              <a:off x="2284793" y="3784377"/>
              <a:ext cx="473899" cy="443854"/>
              <a:chOff x="2260988" y="2516290"/>
              <a:chExt cx="473899" cy="443854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2260371" y="2516624"/>
                <a:ext cx="476900" cy="443487"/>
              </a:xfrm>
              <a:prstGeom prst="ellipse">
                <a:avLst/>
              </a:prstGeom>
              <a:solidFill>
                <a:srgbClr val="5940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5291" tIns="32646" rIns="65291" bIns="32646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035">
                  <a:defRPr/>
                </a:pPr>
                <a:endParaRPr lang="en-GB" sz="1100">
                  <a:solidFill>
                    <a:prstClr val="white"/>
                  </a:solidFill>
                  <a:latin typeface="Avenir LT Std 45 Book" pitchFamily="34" charset="0"/>
                </a:endParaRPr>
              </a:p>
            </p:txBody>
          </p:sp>
          <p:pic>
            <p:nvPicPr>
              <p:cNvPr id="34879" name="Picture 13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256">
                <a:off x="2309370" y="2544381"/>
                <a:ext cx="280423" cy="225913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80" name="Picture 140" descr="C:\Users\acastriotta\Documents\Adriana Backup\workshop\images\icone\sentinel-2_big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1747" y="2680486"/>
                <a:ext cx="298254" cy="279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850" name="Rectangle 141"/>
            <p:cNvSpPr>
              <a:spLocks noChangeArrowheads="1"/>
            </p:cNvSpPr>
            <p:nvPr/>
          </p:nvSpPr>
          <p:spPr bwMode="auto">
            <a:xfrm>
              <a:off x="2609005" y="3765072"/>
              <a:ext cx="187541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573E73"/>
                  </a:solidFill>
                  <a:latin typeface="Avenir LT Std 45 Book" charset="0"/>
                </a:rPr>
                <a:t>Sentinel-1 NRT &amp; NTC</a:t>
              </a:r>
            </a:p>
          </p:txBody>
        </p:sp>
        <p:sp>
          <p:nvSpPr>
            <p:cNvPr id="34851" name="Rectangle 142"/>
            <p:cNvSpPr>
              <a:spLocks noChangeArrowheads="1"/>
            </p:cNvSpPr>
            <p:nvPr/>
          </p:nvSpPr>
          <p:spPr bwMode="auto">
            <a:xfrm>
              <a:off x="2473158" y="3951362"/>
              <a:ext cx="163871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573E73"/>
                  </a:solidFill>
                  <a:latin typeface="Avenir LT Std 45 Book" charset="0"/>
                </a:rPr>
                <a:t>Sentinel-2 L1C</a:t>
              </a:r>
            </a:p>
          </p:txBody>
        </p:sp>
        <p:grpSp>
          <p:nvGrpSpPr>
            <p:cNvPr id="34852" name="Group 143"/>
            <p:cNvGrpSpPr>
              <a:grpSpLocks/>
            </p:cNvGrpSpPr>
            <p:nvPr/>
          </p:nvGrpSpPr>
          <p:grpSpPr bwMode="auto">
            <a:xfrm>
              <a:off x="4542567" y="3770260"/>
              <a:ext cx="473899" cy="443854"/>
              <a:chOff x="4594965" y="2519107"/>
              <a:chExt cx="473899" cy="443854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4595490" y="2519310"/>
                <a:ext cx="473721" cy="44348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5291" tIns="32646" rIns="65291" bIns="32646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035">
                  <a:defRPr/>
                </a:pPr>
                <a:endParaRPr lang="en-GB" sz="1100">
                  <a:solidFill>
                    <a:prstClr val="white"/>
                  </a:solidFill>
                  <a:latin typeface="Avenir LT Std 45 Book" pitchFamily="34" charset="0"/>
                </a:endParaRPr>
              </a:p>
            </p:txBody>
          </p:sp>
          <p:pic>
            <p:nvPicPr>
              <p:cNvPr id="34877" name="Picture 1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256">
                <a:off x="4676934" y="2578125"/>
                <a:ext cx="331259" cy="266867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853" name="Rectangle 146"/>
            <p:cNvSpPr>
              <a:spLocks noChangeArrowheads="1"/>
            </p:cNvSpPr>
            <p:nvPr/>
          </p:nvSpPr>
          <p:spPr bwMode="auto">
            <a:xfrm>
              <a:off x="4993743" y="3784386"/>
              <a:ext cx="1694924" cy="26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008000"/>
                  </a:solidFill>
                  <a:latin typeface="Avenir LT Std 45 Book" charset="0"/>
                </a:rPr>
                <a:t>Sentinel-1 NTC</a:t>
              </a:r>
            </a:p>
          </p:txBody>
        </p:sp>
        <p:grpSp>
          <p:nvGrpSpPr>
            <p:cNvPr id="34854" name="Group 147"/>
            <p:cNvGrpSpPr>
              <a:grpSpLocks/>
            </p:cNvGrpSpPr>
            <p:nvPr/>
          </p:nvGrpSpPr>
          <p:grpSpPr bwMode="auto">
            <a:xfrm>
              <a:off x="142730" y="3708164"/>
              <a:ext cx="473899" cy="443854"/>
              <a:chOff x="6866855" y="2660223"/>
              <a:chExt cx="473899" cy="443854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6867020" y="2660184"/>
                <a:ext cx="473721" cy="443488"/>
              </a:xfrm>
              <a:prstGeom prst="ellipse">
                <a:avLst/>
              </a:prstGeom>
              <a:solidFill>
                <a:srgbClr val="406B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5291" tIns="32646" rIns="65291" bIns="32646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035">
                  <a:defRPr/>
                </a:pPr>
                <a:endParaRPr lang="en-GB" sz="1100">
                  <a:solidFill>
                    <a:prstClr val="white"/>
                  </a:solidFill>
                  <a:latin typeface="Avenir LT Std 45 Book" pitchFamily="34" charset="0"/>
                </a:endParaRPr>
              </a:p>
            </p:txBody>
          </p:sp>
          <p:pic>
            <p:nvPicPr>
              <p:cNvPr id="34874" name="Picture 14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256">
                <a:off x="6915237" y="2688314"/>
                <a:ext cx="280423" cy="225913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rotWithShape="0">
                  <a:schemeClr val="bg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75" name="Picture 150" descr="C:\Users\acastriotta\Documents\Adriana Backup\workshop\images\icone\sentinel-2_big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614" y="2824419"/>
                <a:ext cx="298254" cy="279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855" name="Rectangle 151"/>
            <p:cNvSpPr>
              <a:spLocks noChangeArrowheads="1"/>
            </p:cNvSpPr>
            <p:nvPr/>
          </p:nvSpPr>
          <p:spPr bwMode="auto">
            <a:xfrm>
              <a:off x="414095" y="3707479"/>
              <a:ext cx="159041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406BB0"/>
                  </a:solidFill>
                  <a:latin typeface="Avenir LT Std 45 Book" charset="0"/>
                </a:rPr>
                <a:t>Sentinel-1 NTC</a:t>
              </a:r>
            </a:p>
          </p:txBody>
        </p:sp>
        <p:sp>
          <p:nvSpPr>
            <p:cNvPr id="34856" name="Rectangle 152"/>
            <p:cNvSpPr>
              <a:spLocks noChangeArrowheads="1"/>
            </p:cNvSpPr>
            <p:nvPr/>
          </p:nvSpPr>
          <p:spPr bwMode="auto">
            <a:xfrm>
              <a:off x="379577" y="3900551"/>
              <a:ext cx="159041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406BB0"/>
                  </a:solidFill>
                  <a:latin typeface="Avenir LT Std 45 Book" charset="0"/>
                </a:rPr>
                <a:t>Sentinel-2 L1C</a:t>
              </a:r>
            </a:p>
          </p:txBody>
        </p:sp>
        <p:pic>
          <p:nvPicPr>
            <p:cNvPr id="34857" name="Picture 153" descr="hard-driv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07" y="3024889"/>
              <a:ext cx="406399" cy="40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8" name="Picture 154" descr="hard-drive (1)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285" y="3020902"/>
              <a:ext cx="414373" cy="41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9" name="Picture 155" descr="hard-drive (2)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420" y="3020902"/>
              <a:ext cx="414373" cy="41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0" name="Picture 156" descr="hard-drive (3)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4825" y="3020902"/>
              <a:ext cx="414373" cy="41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1" name="Rectangle 157"/>
            <p:cNvSpPr>
              <a:spLocks noChangeArrowheads="1"/>
            </p:cNvSpPr>
            <p:nvPr/>
          </p:nvSpPr>
          <p:spPr bwMode="auto">
            <a:xfrm>
              <a:off x="711926" y="3046483"/>
              <a:ext cx="1062920" cy="38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>
                <a:lnSpc>
                  <a:spcPct val="60000"/>
                </a:lnSpc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0070C0"/>
                  </a:solidFill>
                  <a:latin typeface="Avenir LT Std 45 Book" charset="0"/>
                </a:rPr>
                <a:t>No Rolling </a:t>
              </a:r>
            </a:p>
            <a:p>
              <a:pPr>
                <a:lnSpc>
                  <a:spcPct val="60000"/>
                </a:lnSpc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0070C0"/>
                  </a:solidFill>
                  <a:latin typeface="Avenir LT Std 45 Book" charset="0"/>
                </a:rPr>
                <a:t>Policy Applied</a:t>
              </a:r>
            </a:p>
          </p:txBody>
        </p:sp>
        <p:sp>
          <p:nvSpPr>
            <p:cNvPr id="34862" name="Rectangle 158"/>
            <p:cNvSpPr>
              <a:spLocks noChangeArrowheads="1"/>
            </p:cNvSpPr>
            <p:nvPr/>
          </p:nvSpPr>
          <p:spPr bwMode="auto">
            <a:xfrm>
              <a:off x="2866783" y="2972946"/>
              <a:ext cx="1305368" cy="27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200">
                  <a:solidFill>
                    <a:srgbClr val="8064A2"/>
                  </a:solidFill>
                  <a:latin typeface="Avenir LT Std 45 Book" charset="0"/>
                </a:rPr>
                <a:t>Node 1: 30 days </a:t>
              </a:r>
            </a:p>
          </p:txBody>
        </p:sp>
        <p:sp>
          <p:nvSpPr>
            <p:cNvPr id="34863" name="Rectangle 159"/>
            <p:cNvSpPr>
              <a:spLocks noChangeArrowheads="1"/>
            </p:cNvSpPr>
            <p:nvPr/>
          </p:nvSpPr>
          <p:spPr bwMode="auto">
            <a:xfrm>
              <a:off x="2853715" y="3176142"/>
              <a:ext cx="1223390" cy="27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200">
                  <a:solidFill>
                    <a:srgbClr val="8064A2"/>
                  </a:solidFill>
                  <a:latin typeface="Avenir LT Std 45 Book" charset="0"/>
                </a:rPr>
                <a:t>Node 2: 9 days  </a:t>
              </a:r>
            </a:p>
          </p:txBody>
        </p:sp>
        <p:sp>
          <p:nvSpPr>
            <p:cNvPr id="34864" name="Rectangle 160"/>
            <p:cNvSpPr>
              <a:spLocks noChangeArrowheads="1"/>
            </p:cNvSpPr>
            <p:nvPr/>
          </p:nvSpPr>
          <p:spPr bwMode="auto">
            <a:xfrm>
              <a:off x="4993730" y="3089589"/>
              <a:ext cx="8212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200">
                  <a:solidFill>
                    <a:srgbClr val="0C8E39"/>
                  </a:solidFill>
                  <a:latin typeface="Avenir LT Std 45 Book" charset="0"/>
                </a:rPr>
                <a:t>30 Days</a:t>
              </a:r>
            </a:p>
          </p:txBody>
        </p: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4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82" y="4941509"/>
              <a:ext cx="268442" cy="245089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4" cstate="print">
              <a:duotone>
                <a:srgbClr val="8064A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130" y="4941509"/>
              <a:ext cx="268442" cy="245089"/>
            </a:xfrm>
            <a:prstGeom prst="rect">
              <a:avLst/>
            </a:prstGeom>
          </p:spPr>
        </p:pic>
        <p:sp>
          <p:nvSpPr>
            <p:cNvPr id="34867" name="Rectangle 163"/>
            <p:cNvSpPr>
              <a:spLocks noChangeArrowheads="1"/>
            </p:cNvSpPr>
            <p:nvPr/>
          </p:nvSpPr>
          <p:spPr bwMode="auto">
            <a:xfrm>
              <a:off x="2727082" y="4829233"/>
              <a:ext cx="1501245" cy="46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200">
                  <a:solidFill>
                    <a:srgbClr val="8064A2"/>
                  </a:solidFill>
                  <a:latin typeface="Avenir LT Std 45 Book" charset="0"/>
                </a:rPr>
                <a:t>Node 1: Max 10 downloads</a:t>
              </a:r>
            </a:p>
          </p:txBody>
        </p:sp>
        <p:sp>
          <p:nvSpPr>
            <p:cNvPr id="34868" name="Rectangle 164"/>
            <p:cNvSpPr>
              <a:spLocks noChangeArrowheads="1"/>
            </p:cNvSpPr>
            <p:nvPr/>
          </p:nvSpPr>
          <p:spPr bwMode="auto">
            <a:xfrm>
              <a:off x="2704196" y="5259631"/>
              <a:ext cx="1356314" cy="27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200">
                  <a:solidFill>
                    <a:srgbClr val="8064A2"/>
                  </a:solidFill>
                  <a:latin typeface="Avenir LT Std 45 Book" charset="0"/>
                </a:rPr>
                <a:t>Node 2: No limits </a:t>
              </a:r>
            </a:p>
          </p:txBody>
        </p:sp>
        <p:sp>
          <p:nvSpPr>
            <p:cNvPr id="34869" name="Rectangle 165"/>
            <p:cNvSpPr>
              <a:spLocks noChangeArrowheads="1"/>
            </p:cNvSpPr>
            <p:nvPr/>
          </p:nvSpPr>
          <p:spPr bwMode="auto">
            <a:xfrm>
              <a:off x="7313604" y="4882695"/>
              <a:ext cx="1802084" cy="43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FF6600"/>
                  </a:solidFill>
                  <a:latin typeface="Avenir LT Std 45 Book" charset="0"/>
                </a:rPr>
                <a:t>Max 10 concurrent downloads</a:t>
              </a:r>
            </a:p>
          </p:txBody>
        </p:sp>
        <p:sp>
          <p:nvSpPr>
            <p:cNvPr id="34870" name="Rectangle 166"/>
            <p:cNvSpPr>
              <a:spLocks noChangeArrowheads="1"/>
            </p:cNvSpPr>
            <p:nvPr/>
          </p:nvSpPr>
          <p:spPr bwMode="auto">
            <a:xfrm>
              <a:off x="6823119" y="5792193"/>
              <a:ext cx="159085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FF6600"/>
                  </a:solidFill>
                  <a:latin typeface="Avenir LT Std 45 Book" charset="0"/>
                </a:rPr>
                <a:t>NRT</a:t>
              </a:r>
              <a:r>
                <a:rPr lang="en-GB" sz="1100" baseline="30000">
                  <a:solidFill>
                    <a:srgbClr val="FF6600"/>
                  </a:solidFill>
                  <a:latin typeface="Avenir LT Std 45 Book" charset="0"/>
                </a:rPr>
                <a:t>1</a:t>
              </a:r>
              <a:r>
                <a:rPr lang="en-GB" sz="1100">
                  <a:solidFill>
                    <a:srgbClr val="FF6600"/>
                  </a:solidFill>
                  <a:latin typeface="Avenir LT Std 45 Book" charset="0"/>
                </a:rPr>
                <a:t> via dedicated ftp</a:t>
              </a:r>
            </a:p>
          </p:txBody>
        </p:sp>
        <p:sp>
          <p:nvSpPr>
            <p:cNvPr id="34871" name="Rectangle 167"/>
            <p:cNvSpPr>
              <a:spLocks noChangeArrowheads="1"/>
            </p:cNvSpPr>
            <p:nvPr/>
          </p:nvSpPr>
          <p:spPr bwMode="auto">
            <a:xfrm>
              <a:off x="4997422" y="3969089"/>
              <a:ext cx="11178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008000"/>
                  </a:solidFill>
                  <a:latin typeface="Avenir LT Std 45 Book" charset="0"/>
                </a:rPr>
                <a:t>Sentinel-2 L1C</a:t>
              </a:r>
              <a:endParaRPr lang="en-GB" sz="1000">
                <a:solidFill>
                  <a:srgbClr val="008000"/>
                </a:solidFill>
                <a:latin typeface="Avenir LT Std 45 Book" charset="0"/>
              </a:endParaRPr>
            </a:p>
          </p:txBody>
        </p:sp>
        <p:sp>
          <p:nvSpPr>
            <p:cNvPr id="34872" name="Rectangle 168"/>
            <p:cNvSpPr>
              <a:spLocks noChangeArrowheads="1"/>
            </p:cNvSpPr>
            <p:nvPr/>
          </p:nvSpPr>
          <p:spPr bwMode="auto">
            <a:xfrm>
              <a:off x="501815" y="4121638"/>
              <a:ext cx="159041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5038725" algn="l"/>
                </a:tabLst>
              </a:pPr>
              <a:r>
                <a:rPr lang="en-GB" sz="1100">
                  <a:solidFill>
                    <a:srgbClr val="406BB0"/>
                  </a:solidFill>
                  <a:latin typeface="Avenir LT Std 45 Book" charset="0"/>
                </a:rPr>
                <a:t>Sentinel-3 pre-ops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4035F37E-B9D1-4636-97E4-60CF27A625BA}" vid="{04ACA1D1-02E6-4B19-B828-578536E304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3790</TotalTime>
  <Words>1281</Words>
  <Application>Microsoft Macintosh PowerPoint</Application>
  <PresentationFormat>On-screen Show (16:9)</PresentationFormat>
  <Paragraphs>363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ESA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 Cloud API proxy service </vt:lpstr>
      <vt:lpstr>EOP possible roadmap &amp; use cases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Name Surname</dc:creator>
  <cp:lastModifiedBy>Barbara Angelucci</cp:lastModifiedBy>
  <cp:revision>585</cp:revision>
  <cp:lastPrinted>2016-02-10T19:45:31Z</cp:lastPrinted>
  <dcterms:created xsi:type="dcterms:W3CDTF">2015-07-01T15:01:13Z</dcterms:created>
  <dcterms:modified xsi:type="dcterms:W3CDTF">2017-05-25T12:36:38Z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2015-06-30T22:00:00Z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