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648" r:id="rId2"/>
    <p:sldMasterId id="2147483685" r:id="rId3"/>
  </p:sldMasterIdLst>
  <p:notesMasterIdLst>
    <p:notesMasterId r:id="rId22"/>
  </p:notesMasterIdLst>
  <p:handoutMasterIdLst>
    <p:handoutMasterId r:id="rId23"/>
  </p:handoutMasterIdLst>
  <p:sldIdLst>
    <p:sldId id="280" r:id="rId4"/>
    <p:sldId id="318" r:id="rId5"/>
    <p:sldId id="319" r:id="rId6"/>
    <p:sldId id="322" r:id="rId7"/>
    <p:sldId id="320" r:id="rId8"/>
    <p:sldId id="321" r:id="rId9"/>
    <p:sldId id="325" r:id="rId10"/>
    <p:sldId id="326" r:id="rId11"/>
    <p:sldId id="327" r:id="rId12"/>
    <p:sldId id="323" r:id="rId13"/>
    <p:sldId id="329" r:id="rId14"/>
    <p:sldId id="330" r:id="rId15"/>
    <p:sldId id="331" r:id="rId16"/>
    <p:sldId id="332" r:id="rId17"/>
    <p:sldId id="333" r:id="rId18"/>
    <p:sldId id="324" r:id="rId19"/>
    <p:sldId id="334" r:id="rId20"/>
    <p:sldId id="284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8EBA77-6666-184F-9544-3B6100BB6D05}">
          <p14:sldIdLst>
            <p14:sldId id="280"/>
            <p14:sldId id="318"/>
            <p14:sldId id="319"/>
            <p14:sldId id="322"/>
            <p14:sldId id="320"/>
            <p14:sldId id="321"/>
            <p14:sldId id="325"/>
            <p14:sldId id="326"/>
            <p14:sldId id="327"/>
            <p14:sldId id="323"/>
            <p14:sldId id="329"/>
            <p14:sldId id="330"/>
            <p14:sldId id="331"/>
            <p14:sldId id="332"/>
            <p14:sldId id="333"/>
            <p14:sldId id="324"/>
            <p14:sldId id="334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FCA"/>
    <a:srgbClr val="4F85C3"/>
    <a:srgbClr val="0066B0"/>
    <a:srgbClr val="D0C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849" autoAdjust="0"/>
  </p:normalViewPr>
  <p:slideViewPr>
    <p:cSldViewPr showGuides="1">
      <p:cViewPr varScale="1">
        <p:scale>
          <a:sx n="72" d="100"/>
          <a:sy n="72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7-6-2017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507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the point</a:t>
            </a:r>
            <a:r>
              <a:rPr lang="en-US" baseline="0" dirty="0" smtClean="0"/>
              <a:t> of view of a domain level data repository.  Many store data, very few bring the data to computing </a:t>
            </a:r>
            <a:r>
              <a:rPr lang="mr-IN" baseline="0" dirty="0" smtClean="0"/>
              <a:t>–</a:t>
            </a:r>
            <a:r>
              <a:rPr lang="en-US" baseline="0" dirty="0" smtClean="0"/>
              <a:t> an issue with big datasets.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486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Brings the possibility</a:t>
            </a:r>
            <a:r>
              <a:rPr lang="en-US" baseline="0" dirty="0" smtClean="0"/>
              <a:t> of scalable, data intensive computing to communities regardless of their domain.</a:t>
            </a:r>
          </a:p>
          <a:p>
            <a:r>
              <a:rPr lang="en-US" baseline="0" dirty="0" err="1" smtClean="0"/>
              <a:t>Seemless</a:t>
            </a:r>
            <a:r>
              <a:rPr lang="en-US" baseline="0" dirty="0" smtClean="0"/>
              <a:t> access to multiple clouds </a:t>
            </a:r>
            <a:r>
              <a:rPr lang="mr-IN" baseline="0" dirty="0" smtClean="0"/>
              <a:t>–</a:t>
            </a:r>
            <a:r>
              <a:rPr lang="en-US" baseline="0" dirty="0" smtClean="0"/>
              <a:t> private, institutional, public.  </a:t>
            </a:r>
          </a:p>
          <a:p>
            <a:r>
              <a:rPr lang="en-US" baseline="0" dirty="0" smtClean="0"/>
              <a:t>Multiple VMs accessing the same data via shared storage SPANNING these clouds.</a:t>
            </a:r>
          </a:p>
          <a:p>
            <a:r>
              <a:rPr lang="en-US" baseline="0" dirty="0" smtClean="0"/>
              <a:t>Accessible via the EGI </a:t>
            </a:r>
            <a:r>
              <a:rPr lang="en-US" baseline="0" dirty="0" err="1" smtClean="0"/>
              <a:t>DataHub</a:t>
            </a:r>
            <a:endParaRPr lang="en-US" baseline="0" dirty="0" smtClean="0"/>
          </a:p>
          <a:p>
            <a:r>
              <a:rPr lang="en-US" baseline="0" dirty="0" smtClean="0"/>
              <a:t>Possibility of publishing data via a DOI and depositing it into a long term archive such as B2SAFE from EUDAT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56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68312" y="1341438"/>
            <a:ext cx="8424167" cy="482441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Level 2</a:t>
            </a:r>
          </a:p>
          <a:p>
            <a:pPr lvl="2"/>
            <a:r>
              <a:rPr lang="nl-NL" dirty="0" smtClean="0"/>
              <a:t>Level 3</a:t>
            </a:r>
          </a:p>
          <a:p>
            <a:pPr lvl="3"/>
            <a:r>
              <a:rPr lang="nl-NL" dirty="0" smtClean="0"/>
              <a:t>Level 4</a:t>
            </a:r>
          </a:p>
          <a:p>
            <a:pPr lvl="4"/>
            <a:r>
              <a:rPr lang="nl-NL" dirty="0" smtClean="0"/>
              <a:t>Level 5</a:t>
            </a:r>
            <a:endParaRPr lang="nl-NL" dirty="0"/>
          </a:p>
        </p:txBody>
      </p:sp>
      <p:sp>
        <p:nvSpPr>
          <p:cNvPr id="4" name="Tijdelijke aanduiding voor datum 4"/>
          <p:cNvSpPr>
            <a:spLocks noGrp="1"/>
          </p:cNvSpPr>
          <p:nvPr>
            <p:ph type="dt" sz="half" idx="2"/>
          </p:nvPr>
        </p:nvSpPr>
        <p:spPr>
          <a:xfrm>
            <a:off x="457200" y="64541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2CDEB0F9-71B2-4695-BF6E-6B05A8AD9565}" type="datetime1">
              <a:rPr lang="nl-NL" smtClean="0"/>
              <a:pPr/>
              <a:t>8-6-2017</a:t>
            </a:fld>
            <a:endParaRPr lang="nl-NL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203575" y="6525344"/>
            <a:ext cx="3455988" cy="28892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Click to insert conference name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518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EGI Conference 2017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9332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50" b="1" baseline="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May 10, 2017</a:t>
            </a:r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>
          <p15:clr>
            <a:srgbClr val="F26B43"/>
          </p15:clr>
        </p15:guide>
        <p15:guide id="2" pos="295">
          <p15:clr>
            <a:srgbClr val="F26B43"/>
          </p15:clr>
        </p15:guide>
        <p15:guide id="3" pos="5602">
          <p15:clr>
            <a:srgbClr val="F26B43"/>
          </p15:clr>
        </p15:guide>
        <p15:guide id="4" orient="horz" pos="388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6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5.png"/><Relationship Id="rId2" Type="http://schemas.openxmlformats.org/officeDocument/2006/relationships/image" Target="../media/image17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11" Type="http://schemas.microsoft.com/office/2007/relationships/hdphoto" Target="../media/hdphoto2.wdp"/><Relationship Id="rId5" Type="http://schemas.openxmlformats.org/officeDocument/2006/relationships/image" Target="../media/image20.png"/><Relationship Id="rId15" Type="http://schemas.openxmlformats.org/officeDocument/2006/relationships/image" Target="../media/image28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microsoft.com/office/2007/relationships/hdphoto" Target="../media/hdphoto1.wdp"/><Relationship Id="rId1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AAI-roadmap" TargetMode="External"/><Relationship Id="rId2" Type="http://schemas.openxmlformats.org/officeDocument/2006/relationships/hyperlink" Target="https://wiki.egi.eu/wiki/Technology_Coordination_Board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go.egi.eu/cloud-roadmap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EGI Technical </a:t>
            </a:r>
            <a:r>
              <a:rPr lang="en-GB" dirty="0" smtClean="0"/>
              <a:t>Roadmap</a:t>
            </a:r>
            <a:endParaRPr lang="en-GB" dirty="0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1331640" y="3140968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28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1411560" y="3104964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28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504056"/>
          </a:xfrm>
        </p:spPr>
        <p:txBody>
          <a:bodyPr/>
          <a:lstStyle/>
          <a:p>
            <a:r>
              <a:rPr lang="en-GB" dirty="0" smtClean="0"/>
              <a:t>Diego Scardaci</a:t>
            </a:r>
          </a:p>
          <a:p>
            <a:r>
              <a:rPr lang="it-IT" dirty="0" smtClean="0"/>
              <a:t>EGI Technical </a:t>
            </a:r>
            <a:r>
              <a:rPr lang="it-IT" dirty="0" err="1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TCB Data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251520" y="1268760"/>
            <a:ext cx="8640960" cy="4784400"/>
          </a:xfrm>
        </p:spPr>
        <p:txBody>
          <a:bodyPr/>
          <a:lstStyle/>
          <a:p>
            <a:r>
              <a:rPr lang="en-US" sz="2400" dirty="0"/>
              <a:t>Includes representatives from various </a:t>
            </a:r>
            <a:r>
              <a:rPr lang="en-US" sz="2400" b="1" dirty="0">
                <a:solidFill>
                  <a:srgbClr val="4F85C3"/>
                </a:solidFill>
              </a:rPr>
              <a:t>EGI user support, EGI </a:t>
            </a:r>
            <a:r>
              <a:rPr lang="en-US" sz="2400" b="1" dirty="0" smtClean="0">
                <a:solidFill>
                  <a:srgbClr val="4F85C3"/>
                </a:solidFill>
              </a:rPr>
              <a:t>operations </a:t>
            </a:r>
            <a:r>
              <a:rPr lang="en-US" sz="2400" b="1" dirty="0">
                <a:solidFill>
                  <a:srgbClr val="4F85C3"/>
                </a:solidFill>
              </a:rPr>
              <a:t>and technology </a:t>
            </a:r>
            <a:r>
              <a:rPr lang="en-US" sz="2400" b="1" dirty="0" smtClean="0">
                <a:solidFill>
                  <a:srgbClr val="4F85C3"/>
                </a:solidFill>
              </a:rPr>
              <a:t>providers</a:t>
            </a:r>
          </a:p>
          <a:p>
            <a:r>
              <a:rPr lang="en-US" sz="2400" dirty="0" smtClean="0"/>
              <a:t>Goals:</a:t>
            </a:r>
          </a:p>
          <a:p>
            <a:pPr lvl="1"/>
            <a:r>
              <a:rPr lang="en-GB" sz="2000" dirty="0"/>
              <a:t>Publication of open research data based on </a:t>
            </a:r>
            <a:r>
              <a:rPr lang="en-GB" sz="2000" dirty="0" smtClean="0"/>
              <a:t>policies</a:t>
            </a:r>
          </a:p>
          <a:p>
            <a:pPr lvl="1"/>
            <a:r>
              <a:rPr lang="en-GB" sz="2000" dirty="0"/>
              <a:t>Make large data sets available without transferring them </a:t>
            </a:r>
            <a:r>
              <a:rPr lang="en-GB" sz="2000" dirty="0" smtClean="0"/>
              <a:t>completely</a:t>
            </a:r>
          </a:p>
          <a:p>
            <a:pPr lvl="1"/>
            <a:r>
              <a:rPr lang="en-GB" sz="2000" dirty="0"/>
              <a:t>Enabling complex metadata </a:t>
            </a:r>
            <a:r>
              <a:rPr lang="en-GB" sz="2000" dirty="0" smtClean="0"/>
              <a:t>queries</a:t>
            </a:r>
          </a:p>
          <a:p>
            <a:pPr lvl="1"/>
            <a:r>
              <a:rPr lang="en-US" sz="2000" dirty="0"/>
              <a:t>Integration of the open data access data management with community </a:t>
            </a:r>
            <a:r>
              <a:rPr lang="en-US" sz="2000" dirty="0"/>
              <a:t>portals</a:t>
            </a:r>
          </a:p>
          <a:p>
            <a:pPr lvl="1"/>
            <a:r>
              <a:rPr lang="en-US" sz="2000" dirty="0"/>
              <a:t>Data identification, linking and </a:t>
            </a:r>
            <a:r>
              <a:rPr lang="en-US" sz="2000" dirty="0"/>
              <a:t>citation</a:t>
            </a:r>
          </a:p>
          <a:p>
            <a:pPr lvl="1"/>
            <a:r>
              <a:rPr lang="en-US" sz="2000" dirty="0"/>
              <a:t>Enabling sharing of data between researchers under certain </a:t>
            </a:r>
            <a:r>
              <a:rPr lang="en-US" sz="2000" dirty="0"/>
              <a:t>conditions</a:t>
            </a:r>
          </a:p>
          <a:p>
            <a:pPr lvl="1"/>
            <a:r>
              <a:rPr lang="en-US" sz="2000" dirty="0"/>
              <a:t>Sharing and accessing data across </a:t>
            </a:r>
            <a:r>
              <a:rPr lang="en-US" sz="2000" dirty="0"/>
              <a:t>federations</a:t>
            </a:r>
          </a:p>
          <a:p>
            <a:pPr lvl="1"/>
            <a:r>
              <a:rPr lang="en-US" sz="2000" dirty="0"/>
              <a:t>Data provenance</a:t>
            </a:r>
            <a:endParaRPr lang="en-GB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29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Open Data Platform </a:t>
            </a:r>
            <a:r>
              <a:rPr lang="pl-PL" dirty="0" err="1"/>
              <a:t>I</a:t>
            </a:r>
            <a:r>
              <a:rPr lang="pl-PL" dirty="0" err="1" smtClean="0"/>
              <a:t>nteractions</a:t>
            </a:r>
            <a:endParaRPr lang="pl-PL" dirty="0"/>
          </a:p>
        </p:txBody>
      </p:sp>
      <p:pic>
        <p:nvPicPr>
          <p:cNvPr id="16" name="Obraz 15" descr="user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09120"/>
            <a:ext cx="432048" cy="568238"/>
          </a:xfrm>
          <a:prstGeom prst="rect">
            <a:avLst/>
          </a:prstGeom>
        </p:spPr>
      </p:pic>
      <p:pic>
        <p:nvPicPr>
          <p:cNvPr id="17" name="Obraz 16" descr="user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24944"/>
            <a:ext cx="604353" cy="752086"/>
          </a:xfrm>
          <a:prstGeom prst="rect">
            <a:avLst/>
          </a:prstGeom>
        </p:spPr>
      </p:pic>
      <p:pic>
        <p:nvPicPr>
          <p:cNvPr id="18" name="Obraz 17" descr="user4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76" y="2132856"/>
            <a:ext cx="422908" cy="494761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683567" y="5013177"/>
            <a:ext cx="2016225" cy="1177844"/>
            <a:chOff x="683567" y="5013177"/>
            <a:chExt cx="2016225" cy="1177844"/>
          </a:xfrm>
        </p:grpSpPr>
        <p:pic>
          <p:nvPicPr>
            <p:cNvPr id="83" name="Obraz 82" descr="strage2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9712" y="5517232"/>
              <a:ext cx="308606" cy="374375"/>
            </a:xfrm>
            <a:prstGeom prst="rect">
              <a:avLst/>
            </a:prstGeom>
          </p:spPr>
        </p:pic>
        <p:sp>
          <p:nvSpPr>
            <p:cNvPr id="84" name="Tytuł 1"/>
            <p:cNvSpPr txBox="1">
              <a:spLocks/>
            </p:cNvSpPr>
            <p:nvPr/>
          </p:nvSpPr>
          <p:spPr>
            <a:xfrm>
              <a:off x="1619672" y="5805264"/>
              <a:ext cx="1080120" cy="38575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r" defTabSz="914400" rtl="0" eaLnBrk="1" latinLnBrk="0" hangingPunct="1">
                <a:spcBef>
                  <a:spcPct val="0"/>
                </a:spcBef>
                <a:buNone/>
                <a:defRPr sz="3000" b="1" kern="1200" baseline="0">
                  <a:solidFill>
                    <a:srgbClr val="4F85C3"/>
                  </a:solidFill>
                  <a:latin typeface="Segoe UI" pitchFamily="34" charset="0"/>
                  <a:ea typeface="+mj-ea"/>
                  <a:cs typeface="Segoe UI" pitchFamily="34" charset="0"/>
                </a:defRPr>
              </a:lvl1pPr>
            </a:lstStyle>
            <a:p>
              <a:pPr algn="ctr"/>
              <a:r>
                <a:rPr lang="pl-PL" sz="800" b="0" dirty="0" err="1" smtClean="0">
                  <a:solidFill>
                    <a:schemeClr val="bg1">
                      <a:lumMod val="50000"/>
                    </a:schemeClr>
                  </a:solidFill>
                </a:rPr>
                <a:t>Private</a:t>
              </a:r>
              <a:r>
                <a:rPr lang="pl-PL" sz="800" b="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pl-PL" sz="800" b="0" dirty="0" err="1" smtClean="0">
                  <a:solidFill>
                    <a:schemeClr val="bg1">
                      <a:lumMod val="50000"/>
                    </a:schemeClr>
                  </a:solidFill>
                </a:rPr>
                <a:t>Resources</a:t>
              </a:r>
              <a:endParaRPr lang="pl-PL" sz="800" b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9" name="Grupa 8"/>
            <p:cNvGrpSpPr/>
            <p:nvPr/>
          </p:nvGrpSpPr>
          <p:grpSpPr>
            <a:xfrm>
              <a:off x="683567" y="5013177"/>
              <a:ext cx="1159329" cy="734786"/>
              <a:chOff x="2051720" y="4221088"/>
              <a:chExt cx="1082040" cy="685800"/>
            </a:xfrm>
          </p:grpSpPr>
          <p:pic>
            <p:nvPicPr>
              <p:cNvPr id="3" name="Obraz 2" descr="space.pn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51720" y="4221088"/>
                <a:ext cx="1082040" cy="685800"/>
              </a:xfrm>
              <a:prstGeom prst="rect">
                <a:avLst/>
              </a:prstGeom>
            </p:spPr>
          </p:pic>
          <p:sp>
            <p:nvSpPr>
              <p:cNvPr id="85" name="Tytuł 1"/>
              <p:cNvSpPr txBox="1">
                <a:spLocks/>
              </p:cNvSpPr>
              <p:nvPr/>
            </p:nvSpPr>
            <p:spPr>
              <a:xfrm>
                <a:off x="2123728" y="4437112"/>
                <a:ext cx="1008112" cy="36004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r" defTabSz="914400" rtl="0" eaLnBrk="1" latinLnBrk="0" hangingPunct="1">
                  <a:spcBef>
                    <a:spcPct val="0"/>
                  </a:spcBef>
                  <a:buNone/>
                  <a:defRPr sz="3000" b="1" kern="1200" baseline="0">
                    <a:solidFill>
                      <a:srgbClr val="4F85C3"/>
                    </a:solidFill>
                    <a:latin typeface="Segoe UI" pitchFamily="34" charset="0"/>
                    <a:ea typeface="+mj-ea"/>
                    <a:cs typeface="Segoe UI" pitchFamily="34" charset="0"/>
                  </a:defRPr>
                </a:lvl1pPr>
              </a:lstStyle>
              <a:p>
                <a:pPr algn="ctr"/>
                <a:r>
                  <a:rPr lang="pl-PL" sz="1000" b="0" dirty="0" smtClean="0">
                    <a:solidFill>
                      <a:schemeClr val="bg1"/>
                    </a:solidFill>
                  </a:rPr>
                  <a:t>Data–set-1</a:t>
                </a:r>
                <a:endParaRPr lang="pl-PL" sz="1000" b="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" name="Grupa 11"/>
          <p:cNvGrpSpPr/>
          <p:nvPr/>
        </p:nvGrpSpPr>
        <p:grpSpPr>
          <a:xfrm>
            <a:off x="683568" y="2852936"/>
            <a:ext cx="1296144" cy="821500"/>
            <a:chOff x="2123728" y="1628800"/>
            <a:chExt cx="1476964" cy="936104"/>
          </a:xfrm>
        </p:grpSpPr>
        <p:pic>
          <p:nvPicPr>
            <p:cNvPr id="86" name="Obraz 85" descr="space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3728" y="1628800"/>
              <a:ext cx="1476964" cy="936104"/>
            </a:xfrm>
            <a:prstGeom prst="rect">
              <a:avLst/>
            </a:prstGeom>
          </p:spPr>
        </p:pic>
        <p:sp>
          <p:nvSpPr>
            <p:cNvPr id="87" name="Tytuł 1"/>
            <p:cNvSpPr txBox="1">
              <a:spLocks/>
            </p:cNvSpPr>
            <p:nvPr/>
          </p:nvSpPr>
          <p:spPr>
            <a:xfrm>
              <a:off x="2195736" y="1916832"/>
              <a:ext cx="1376054" cy="49144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r" defTabSz="914400" rtl="0" eaLnBrk="1" latinLnBrk="0" hangingPunct="1">
                <a:spcBef>
                  <a:spcPct val="0"/>
                </a:spcBef>
                <a:buNone/>
                <a:defRPr sz="3000" b="1" kern="1200" baseline="0">
                  <a:solidFill>
                    <a:srgbClr val="4F85C3"/>
                  </a:solidFill>
                  <a:latin typeface="Segoe UI" pitchFamily="34" charset="0"/>
                  <a:ea typeface="+mj-ea"/>
                  <a:cs typeface="Segoe UI" pitchFamily="34" charset="0"/>
                </a:defRPr>
              </a:lvl1pPr>
            </a:lstStyle>
            <a:p>
              <a:pPr algn="ctr"/>
              <a:r>
                <a:rPr lang="pl-PL" sz="1000" b="0" dirty="0" err="1" smtClean="0">
                  <a:solidFill>
                    <a:schemeClr val="bg1"/>
                  </a:solidFill>
                </a:rPr>
                <a:t>Snapshot</a:t>
              </a:r>
              <a:endParaRPr lang="pl-PL" sz="1000" b="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pl-PL" sz="1000" b="0" dirty="0" smtClean="0">
                  <a:solidFill>
                    <a:schemeClr val="bg1"/>
                  </a:solidFill>
                </a:rPr>
                <a:t>Data-set-1.1</a:t>
              </a:r>
              <a:endParaRPr lang="pl-PL" sz="1000" b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upa 48"/>
          <p:cNvGrpSpPr/>
          <p:nvPr/>
        </p:nvGrpSpPr>
        <p:grpSpPr>
          <a:xfrm>
            <a:off x="7884368" y="3068960"/>
            <a:ext cx="1080120" cy="720080"/>
            <a:chOff x="7452320" y="2852936"/>
            <a:chExt cx="1224136" cy="778995"/>
          </a:xfrm>
        </p:grpSpPr>
        <p:pic>
          <p:nvPicPr>
            <p:cNvPr id="8" name="Obraz 7" descr="space1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2852936"/>
              <a:ext cx="1224136" cy="778995"/>
            </a:xfrm>
            <a:prstGeom prst="rect">
              <a:avLst/>
            </a:prstGeom>
          </p:spPr>
        </p:pic>
        <p:sp>
          <p:nvSpPr>
            <p:cNvPr id="90" name="Tytuł 1"/>
            <p:cNvSpPr txBox="1">
              <a:spLocks/>
            </p:cNvSpPr>
            <p:nvPr/>
          </p:nvSpPr>
          <p:spPr>
            <a:xfrm>
              <a:off x="7630444" y="3140968"/>
              <a:ext cx="901995" cy="32214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r" defTabSz="914400" rtl="0" eaLnBrk="1" latinLnBrk="0" hangingPunct="1">
                <a:spcBef>
                  <a:spcPct val="0"/>
                </a:spcBef>
                <a:buNone/>
                <a:defRPr sz="3000" b="1" kern="1200" baseline="0">
                  <a:solidFill>
                    <a:srgbClr val="4F85C3"/>
                  </a:solidFill>
                  <a:latin typeface="Segoe UI" pitchFamily="34" charset="0"/>
                  <a:ea typeface="+mj-ea"/>
                  <a:cs typeface="Segoe UI" pitchFamily="34" charset="0"/>
                </a:defRPr>
              </a:lvl1pPr>
            </a:lstStyle>
            <a:p>
              <a:pPr algn="ctr"/>
              <a:r>
                <a:rPr lang="pl-PL" sz="800" b="0" dirty="0" smtClean="0">
                  <a:solidFill>
                    <a:schemeClr val="bg1"/>
                  </a:solidFill>
                </a:rPr>
                <a:t>Data-set-1.1</a:t>
              </a:r>
            </a:p>
            <a:p>
              <a:pPr algn="ctr"/>
              <a:r>
                <a:rPr lang="pl-PL" sz="800" b="0" dirty="0" err="1" smtClean="0">
                  <a:solidFill>
                    <a:schemeClr val="bg1"/>
                  </a:solidFill>
                </a:rPr>
                <a:t>Mounted</a:t>
              </a:r>
              <a:r>
                <a:rPr lang="pl-PL" sz="800" b="0" dirty="0" smtClean="0">
                  <a:solidFill>
                    <a:schemeClr val="bg1"/>
                  </a:solidFill>
                </a:rPr>
                <a:t> to </a:t>
              </a:r>
            </a:p>
            <a:p>
              <a:pPr algn="ctr"/>
              <a:r>
                <a:rPr lang="pl-PL" sz="800" b="0" dirty="0" smtClean="0">
                  <a:solidFill>
                    <a:schemeClr val="bg1"/>
                  </a:solidFill>
                </a:rPr>
                <a:t>/</a:t>
              </a:r>
              <a:r>
                <a:rPr lang="pl-PL" sz="800" b="0" dirty="0" err="1" smtClean="0">
                  <a:solidFill>
                    <a:schemeClr val="bg1"/>
                  </a:solidFill>
                </a:rPr>
                <a:t>localdir</a:t>
              </a:r>
              <a:r>
                <a:rPr lang="pl-PL" sz="800" b="0" dirty="0" smtClean="0">
                  <a:solidFill>
                    <a:schemeClr val="bg1"/>
                  </a:solidFill>
                </a:rPr>
                <a:t>/</a:t>
              </a:r>
              <a:endParaRPr lang="pl-PL" sz="800" b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4644008" y="5157192"/>
            <a:ext cx="1800200" cy="1033829"/>
            <a:chOff x="4644008" y="5157192"/>
            <a:chExt cx="1800200" cy="1033829"/>
          </a:xfrm>
        </p:grpSpPr>
        <p:pic>
          <p:nvPicPr>
            <p:cNvPr id="97" name="Obraz 96" descr="space.png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4008" y="5157192"/>
              <a:ext cx="1082040" cy="685800"/>
            </a:xfrm>
            <a:prstGeom prst="rect">
              <a:avLst/>
            </a:prstGeom>
          </p:spPr>
        </p:pic>
        <p:grpSp>
          <p:nvGrpSpPr>
            <p:cNvPr id="15" name="Grupa 14"/>
            <p:cNvGrpSpPr/>
            <p:nvPr/>
          </p:nvGrpSpPr>
          <p:grpSpPr>
            <a:xfrm>
              <a:off x="4716016" y="5373216"/>
              <a:ext cx="1728192" cy="817805"/>
              <a:chOff x="4716016" y="5373216"/>
              <a:chExt cx="1728192" cy="817805"/>
            </a:xfrm>
          </p:grpSpPr>
          <p:sp>
            <p:nvSpPr>
              <p:cNvPr id="98" name="Tytuł 1"/>
              <p:cNvSpPr txBox="1">
                <a:spLocks/>
              </p:cNvSpPr>
              <p:nvPr/>
            </p:nvSpPr>
            <p:spPr>
              <a:xfrm>
                <a:off x="4716016" y="5373216"/>
                <a:ext cx="1008112" cy="36004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r" defTabSz="914400" rtl="0" eaLnBrk="1" latinLnBrk="0" hangingPunct="1">
                  <a:spcBef>
                    <a:spcPct val="0"/>
                  </a:spcBef>
                  <a:buNone/>
                  <a:defRPr sz="3000" b="1" kern="1200" baseline="0">
                    <a:solidFill>
                      <a:srgbClr val="4F85C3"/>
                    </a:solidFill>
                    <a:latin typeface="Segoe UI" pitchFamily="34" charset="0"/>
                    <a:ea typeface="+mj-ea"/>
                    <a:cs typeface="Segoe UI" pitchFamily="34" charset="0"/>
                  </a:defRPr>
                </a:lvl1pPr>
              </a:lstStyle>
              <a:p>
                <a:pPr algn="ctr"/>
                <a:r>
                  <a:rPr lang="pl-PL" sz="1000" b="0" dirty="0" err="1" smtClean="0">
                    <a:solidFill>
                      <a:schemeClr val="bg1"/>
                    </a:solidFill>
                  </a:rPr>
                  <a:t>Cloned</a:t>
                </a:r>
                <a:endParaRPr lang="pl-PL" sz="1000" b="0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pl-PL" sz="1000" b="0" dirty="0" smtClean="0">
                    <a:solidFill>
                      <a:schemeClr val="bg1"/>
                    </a:solidFill>
                  </a:rPr>
                  <a:t>Data-set-1.1</a:t>
                </a:r>
                <a:endParaRPr lang="pl-PL" sz="1000" b="0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10" name="Obraz 109" descr="strage2.png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96136" y="5517232"/>
                <a:ext cx="288032" cy="349416"/>
              </a:xfrm>
              <a:prstGeom prst="rect">
                <a:avLst/>
              </a:prstGeom>
            </p:spPr>
          </p:pic>
          <p:sp>
            <p:nvSpPr>
              <p:cNvPr id="130" name="Tytuł 1"/>
              <p:cNvSpPr txBox="1">
                <a:spLocks/>
              </p:cNvSpPr>
              <p:nvPr/>
            </p:nvSpPr>
            <p:spPr>
              <a:xfrm>
                <a:off x="5364088" y="5805264"/>
                <a:ext cx="1080120" cy="38575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r" defTabSz="914400" rtl="0" eaLnBrk="1" latinLnBrk="0" hangingPunct="1">
                  <a:spcBef>
                    <a:spcPct val="0"/>
                  </a:spcBef>
                  <a:buNone/>
                  <a:defRPr sz="3000" b="1" kern="1200" baseline="0">
                    <a:solidFill>
                      <a:srgbClr val="4F85C3"/>
                    </a:solidFill>
                    <a:latin typeface="Segoe UI" pitchFamily="34" charset="0"/>
                    <a:ea typeface="+mj-ea"/>
                    <a:cs typeface="Segoe UI" pitchFamily="34" charset="0"/>
                  </a:defRPr>
                </a:lvl1pPr>
              </a:lstStyle>
              <a:p>
                <a:pPr algn="ctr"/>
                <a:r>
                  <a:rPr lang="pl-PL" sz="800" b="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Private</a:t>
                </a:r>
                <a:r>
                  <a:rPr lang="pl-PL" sz="800" b="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pl-PL" sz="800" b="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Resources</a:t>
                </a:r>
                <a:endParaRPr lang="pl-PL" sz="800" b="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10" name="Grupa 9"/>
          <p:cNvGrpSpPr/>
          <p:nvPr/>
        </p:nvGrpSpPr>
        <p:grpSpPr>
          <a:xfrm>
            <a:off x="2195736" y="3212976"/>
            <a:ext cx="2448272" cy="400110"/>
            <a:chOff x="2195736" y="3212976"/>
            <a:chExt cx="2448272" cy="400110"/>
          </a:xfrm>
        </p:grpSpPr>
        <p:cxnSp>
          <p:nvCxnSpPr>
            <p:cNvPr id="115" name="Łącznik prosty 114"/>
            <p:cNvCxnSpPr/>
            <p:nvPr/>
          </p:nvCxnSpPr>
          <p:spPr>
            <a:xfrm flipH="1">
              <a:off x="2195736" y="3429000"/>
              <a:ext cx="2448272" cy="0"/>
            </a:xfrm>
            <a:prstGeom prst="line">
              <a:avLst/>
            </a:prstGeom>
            <a:ln>
              <a:solidFill>
                <a:srgbClr val="7F7F7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Prostokąt 142"/>
            <p:cNvSpPr/>
            <p:nvPr/>
          </p:nvSpPr>
          <p:spPr>
            <a:xfrm>
              <a:off x="2915816" y="3212976"/>
              <a:ext cx="1152128" cy="400110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4: Visit Collection </a:t>
              </a:r>
            </a:p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Web </a:t>
              </a:r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P</a:t>
              </a:r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age (HTTP)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ourier"/>
              </a:endParaRPr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4716016" y="3789040"/>
            <a:ext cx="2016224" cy="1152128"/>
            <a:chOff x="4716016" y="3789040"/>
            <a:chExt cx="2016224" cy="1152128"/>
          </a:xfrm>
        </p:grpSpPr>
        <p:cxnSp>
          <p:nvCxnSpPr>
            <p:cNvPr id="132" name="Łącznik prosty 131"/>
            <p:cNvCxnSpPr/>
            <p:nvPr/>
          </p:nvCxnSpPr>
          <p:spPr>
            <a:xfrm>
              <a:off x="5220072" y="3789040"/>
              <a:ext cx="0" cy="115212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Prostokąt 144"/>
            <p:cNvSpPr/>
            <p:nvPr/>
          </p:nvSpPr>
          <p:spPr>
            <a:xfrm>
              <a:off x="4716016" y="4077072"/>
              <a:ext cx="2016224" cy="246221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6: 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opendata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fork DOI.1</a:t>
              </a:r>
              <a:endPara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4716016" y="1772816"/>
            <a:ext cx="1008112" cy="1008112"/>
            <a:chOff x="4716016" y="1772816"/>
            <a:chExt cx="1008112" cy="1008112"/>
          </a:xfrm>
        </p:grpSpPr>
        <p:cxnSp>
          <p:nvCxnSpPr>
            <p:cNvPr id="149" name="Łącznik prosty 148"/>
            <p:cNvCxnSpPr/>
            <p:nvPr/>
          </p:nvCxnSpPr>
          <p:spPr>
            <a:xfrm>
              <a:off x="5220072" y="1772816"/>
              <a:ext cx="0" cy="100811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Prostokąt 146"/>
            <p:cNvSpPr/>
            <p:nvPr/>
          </p:nvSpPr>
          <p:spPr>
            <a:xfrm>
              <a:off x="4716016" y="2060848"/>
              <a:ext cx="1008112" cy="246221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3: discover data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ourier"/>
              </a:endParaRPr>
            </a:p>
          </p:txBody>
        </p:sp>
        <p:sp>
          <p:nvSpPr>
            <p:cNvPr id="146" name="Prostokąt 145"/>
            <p:cNvSpPr/>
            <p:nvPr/>
          </p:nvSpPr>
          <p:spPr>
            <a:xfrm>
              <a:off x="4716016" y="2276872"/>
              <a:ext cx="701572" cy="246221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-&gt; 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DOI</a:t>
              </a:r>
              <a:r>
                <a:rPr lang="en-GB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.1</a:t>
              </a:r>
            </a:p>
          </p:txBody>
        </p:sp>
      </p:grpSp>
      <p:grpSp>
        <p:nvGrpSpPr>
          <p:cNvPr id="11" name="Grupa 10"/>
          <p:cNvGrpSpPr/>
          <p:nvPr/>
        </p:nvGrpSpPr>
        <p:grpSpPr>
          <a:xfrm>
            <a:off x="5508104" y="3212976"/>
            <a:ext cx="2376264" cy="400110"/>
            <a:chOff x="5508104" y="3212976"/>
            <a:chExt cx="2376264" cy="400110"/>
          </a:xfrm>
        </p:grpSpPr>
        <p:cxnSp>
          <p:nvCxnSpPr>
            <p:cNvPr id="148" name="Łącznik prosty 147"/>
            <p:cNvCxnSpPr/>
            <p:nvPr/>
          </p:nvCxnSpPr>
          <p:spPr>
            <a:xfrm>
              <a:off x="5652120" y="3429000"/>
              <a:ext cx="216024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Prostokąt 143"/>
            <p:cNvSpPr/>
            <p:nvPr/>
          </p:nvSpPr>
          <p:spPr>
            <a:xfrm>
              <a:off x="5508104" y="3212976"/>
              <a:ext cx="2376264" cy="400110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5: 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opendata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mount remote</a:t>
              </a:r>
            </a:p>
            <a:p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	DOI.1 /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localdir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/</a:t>
              </a:r>
              <a:endPara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539552" y="3789040"/>
            <a:ext cx="2736304" cy="1080120"/>
            <a:chOff x="539552" y="3789040"/>
            <a:chExt cx="2736304" cy="1080120"/>
          </a:xfrm>
        </p:grpSpPr>
        <p:cxnSp>
          <p:nvCxnSpPr>
            <p:cNvPr id="131" name="Łącznik prosty 130"/>
            <p:cNvCxnSpPr/>
            <p:nvPr/>
          </p:nvCxnSpPr>
          <p:spPr>
            <a:xfrm flipV="1">
              <a:off x="1331640" y="3789040"/>
              <a:ext cx="0" cy="108012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Prostokąt 127"/>
            <p:cNvSpPr/>
            <p:nvPr/>
          </p:nvSpPr>
          <p:spPr>
            <a:xfrm>
              <a:off x="539552" y="4077072"/>
              <a:ext cx="2736304" cy="400110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1: 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opendata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create </a:t>
              </a:r>
            </a:p>
            <a:p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     snapshot Data-set-1</a:t>
              </a:r>
              <a:endPara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6" name="Grupa 5"/>
          <p:cNvGrpSpPr/>
          <p:nvPr/>
        </p:nvGrpSpPr>
        <p:grpSpPr>
          <a:xfrm>
            <a:off x="611560" y="1268760"/>
            <a:ext cx="5472608" cy="1440160"/>
            <a:chOff x="611560" y="1268760"/>
            <a:chExt cx="5472608" cy="1440160"/>
          </a:xfrm>
        </p:grpSpPr>
        <p:grpSp>
          <p:nvGrpSpPr>
            <p:cNvPr id="111" name="Grupa 110"/>
            <p:cNvGrpSpPr/>
            <p:nvPr/>
          </p:nvGrpSpPr>
          <p:grpSpPr>
            <a:xfrm>
              <a:off x="4499992" y="1268760"/>
              <a:ext cx="1584176" cy="419934"/>
              <a:chOff x="3563888" y="836712"/>
              <a:chExt cx="1584176" cy="419934"/>
            </a:xfrm>
          </p:grpSpPr>
          <p:sp>
            <p:nvSpPr>
              <p:cNvPr id="112" name="PoleTekstowe 111"/>
              <p:cNvSpPr txBox="1"/>
              <p:nvPr/>
            </p:nvSpPr>
            <p:spPr>
              <a:xfrm>
                <a:off x="3923928" y="83671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000" dirty="0" smtClean="0">
                    <a:solidFill>
                      <a:srgbClr val="4F85C3"/>
                    </a:solidFill>
                  </a:rPr>
                  <a:t>Public Services </a:t>
                </a:r>
              </a:p>
              <a:p>
                <a:r>
                  <a:rPr lang="pl-PL" sz="1000" dirty="0" smtClean="0">
                    <a:solidFill>
                      <a:srgbClr val="4F85C3"/>
                    </a:solidFill>
                  </a:rPr>
                  <a:t>For Data Discovery </a:t>
                </a:r>
              </a:p>
            </p:txBody>
          </p:sp>
          <p:pic>
            <p:nvPicPr>
              <p:cNvPr id="114" name="Obraz 113" descr="index.png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3888" y="916796"/>
                <a:ext cx="360040" cy="339850"/>
              </a:xfrm>
              <a:prstGeom prst="rect">
                <a:avLst/>
              </a:prstGeom>
            </p:spPr>
          </p:pic>
        </p:grpSp>
        <p:cxnSp>
          <p:nvCxnSpPr>
            <p:cNvPr id="53" name="Łącznik łamany 52"/>
            <p:cNvCxnSpPr/>
            <p:nvPr/>
          </p:nvCxnSpPr>
          <p:spPr>
            <a:xfrm flipV="1">
              <a:off x="1331640" y="1484784"/>
              <a:ext cx="2808312" cy="1224136"/>
            </a:xfrm>
            <a:prstGeom prst="bentConnector3">
              <a:avLst>
                <a:gd name="adj1" fmla="val 132"/>
              </a:avLst>
            </a:prstGeom>
            <a:ln>
              <a:solidFill>
                <a:srgbClr val="7F7F7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Prostokąt 126"/>
            <p:cNvSpPr/>
            <p:nvPr/>
          </p:nvSpPr>
          <p:spPr>
            <a:xfrm>
              <a:off x="611560" y="1772816"/>
              <a:ext cx="2736304" cy="553998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2: 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opendata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publish </a:t>
              </a:r>
            </a:p>
            <a:p>
              <a:r>
                <a:rPr lang="en-GB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   collection Data-set-1.1</a:t>
              </a:r>
            </a:p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-&gt; DOI.1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Courier"/>
              </a:endParaRPr>
            </a:p>
          </p:txBody>
        </p:sp>
      </p:grpSp>
      <p:pic>
        <p:nvPicPr>
          <p:cNvPr id="47" name="Obraz 46" descr="group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276872"/>
            <a:ext cx="1138390" cy="648072"/>
          </a:xfrm>
          <a:prstGeom prst="rect">
            <a:avLst/>
          </a:prstGeom>
        </p:spPr>
      </p:pic>
      <p:pic>
        <p:nvPicPr>
          <p:cNvPr id="48" name="Obraz 47" descr="logo (1)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836712"/>
            <a:ext cx="853296" cy="812662"/>
          </a:xfrm>
          <a:prstGeom prst="rect">
            <a:avLst/>
          </a:prstGeom>
        </p:spPr>
      </p:pic>
      <p:pic>
        <p:nvPicPr>
          <p:cNvPr id="50" name="Obraz 49" descr="OpenAIREplus_logo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764704"/>
            <a:ext cx="783215" cy="550488"/>
          </a:xfrm>
          <a:prstGeom prst="rect">
            <a:avLst/>
          </a:prstGeom>
        </p:spPr>
      </p:pic>
      <p:grpSp>
        <p:nvGrpSpPr>
          <p:cNvPr id="51" name="Grupa 50"/>
          <p:cNvGrpSpPr/>
          <p:nvPr/>
        </p:nvGrpSpPr>
        <p:grpSpPr>
          <a:xfrm rot="2245629">
            <a:off x="2374338" y="4436836"/>
            <a:ext cx="2448272" cy="246221"/>
            <a:chOff x="2195736" y="3289920"/>
            <a:chExt cx="2448272" cy="246221"/>
          </a:xfrm>
        </p:grpSpPr>
        <p:cxnSp>
          <p:nvCxnSpPr>
            <p:cNvPr id="52" name="Łącznik prosty 51"/>
            <p:cNvCxnSpPr/>
            <p:nvPr/>
          </p:nvCxnSpPr>
          <p:spPr>
            <a:xfrm flipH="1">
              <a:off x="2195736" y="3429000"/>
              <a:ext cx="2448272" cy="0"/>
            </a:xfrm>
            <a:prstGeom prst="line">
              <a:avLst/>
            </a:prstGeom>
            <a:ln>
              <a:solidFill>
                <a:srgbClr val="7F7F7F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Prostokąt 53"/>
            <p:cNvSpPr/>
            <p:nvPr/>
          </p:nvSpPr>
          <p:spPr>
            <a:xfrm>
              <a:off x="2915816" y="3289920"/>
              <a:ext cx="1152128" cy="246221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Lazy Replication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ourier"/>
              </a:endParaRPr>
            </a:p>
          </p:txBody>
        </p:sp>
      </p:grpSp>
      <p:grpSp>
        <p:nvGrpSpPr>
          <p:cNvPr id="55" name="Grupa 54"/>
          <p:cNvGrpSpPr/>
          <p:nvPr/>
        </p:nvGrpSpPr>
        <p:grpSpPr>
          <a:xfrm rot="19504060">
            <a:off x="6353987" y="1682594"/>
            <a:ext cx="1008112" cy="1008112"/>
            <a:chOff x="4716016" y="1772816"/>
            <a:chExt cx="1008112" cy="1008112"/>
          </a:xfrm>
        </p:grpSpPr>
        <p:cxnSp>
          <p:nvCxnSpPr>
            <p:cNvPr id="56" name="Łącznik prosty 55"/>
            <p:cNvCxnSpPr/>
            <p:nvPr/>
          </p:nvCxnSpPr>
          <p:spPr>
            <a:xfrm>
              <a:off x="5220072" y="1772816"/>
              <a:ext cx="0" cy="100811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Prostokąt 56"/>
            <p:cNvSpPr/>
            <p:nvPr/>
          </p:nvSpPr>
          <p:spPr>
            <a:xfrm>
              <a:off x="4716016" y="2060848"/>
              <a:ext cx="1008112" cy="246221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3: discover data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ourier"/>
              </a:endParaRPr>
            </a:p>
          </p:txBody>
        </p:sp>
        <p:sp>
          <p:nvSpPr>
            <p:cNvPr id="58" name="Prostokąt 57"/>
            <p:cNvSpPr/>
            <p:nvPr/>
          </p:nvSpPr>
          <p:spPr>
            <a:xfrm>
              <a:off x="4716016" y="2276872"/>
              <a:ext cx="701572" cy="246221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-&gt; 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DOI</a:t>
              </a:r>
              <a:r>
                <a:rPr lang="en-GB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.1</a:t>
              </a:r>
            </a:p>
          </p:txBody>
        </p:sp>
      </p:grpSp>
      <p:pic>
        <p:nvPicPr>
          <p:cNvPr id="59" name="Obraz 58" descr="web2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852936"/>
            <a:ext cx="642214" cy="41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DataHub comes online (Oct ‘16)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r>
              <a:rPr lang="en-US" sz="2400" dirty="0" smtClean="0"/>
              <a:t>Host </a:t>
            </a:r>
            <a:r>
              <a:rPr lang="en-US" sz="2400" i="1" dirty="0" smtClean="0"/>
              <a:t>experimental </a:t>
            </a:r>
            <a:r>
              <a:rPr lang="en-US" sz="2400" dirty="0" smtClean="0"/>
              <a:t>or </a:t>
            </a:r>
            <a:r>
              <a:rPr lang="en-US" sz="2400" i="1" dirty="0" smtClean="0"/>
              <a:t>temporary </a:t>
            </a:r>
            <a:r>
              <a:rPr lang="en-US" sz="2400" dirty="0" smtClean="0"/>
              <a:t>scientific data and enable easy access to it by appropriate scientific applications. </a:t>
            </a:r>
          </a:p>
          <a:p>
            <a:r>
              <a:rPr lang="en-US" sz="2400" dirty="0" smtClean="0"/>
              <a:t>Distributed platform for discovering publicly available data collection available on EGI Infrastructure</a:t>
            </a:r>
          </a:p>
          <a:p>
            <a:r>
              <a:rPr lang="en-US" sz="2400" dirty="0"/>
              <a:t>Unified access to </a:t>
            </a:r>
            <a:r>
              <a:rPr lang="en-US" sz="2400" i="1" dirty="0"/>
              <a:t>reference</a:t>
            </a:r>
            <a:r>
              <a:rPr lang="en-US" sz="2400" dirty="0"/>
              <a:t> scientific data of public interest.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Data </a:t>
            </a:r>
            <a:r>
              <a:rPr lang="en-US" sz="1800" b="1" dirty="0" smtClean="0"/>
              <a:t>here could mean datasets ­ a collection of data/files/</a:t>
            </a:r>
            <a:r>
              <a:rPr lang="en-US" sz="1800" b="1" dirty="0" err="1" smtClean="0"/>
              <a:t>filesets</a:t>
            </a:r>
            <a:r>
              <a:rPr lang="en-US" sz="1800" b="1" dirty="0" smtClean="0"/>
              <a:t> at a level of granularity considered useful to user communities. </a:t>
            </a:r>
          </a:p>
          <a:p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95736" y="4301795"/>
            <a:ext cx="14401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Storage provider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23928" y="3509707"/>
            <a:ext cx="14401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repository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4229787"/>
            <a:ext cx="14401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provider 3</a:t>
            </a:r>
            <a:endParaRPr lang="en-US" dirty="0"/>
          </a:p>
        </p:txBody>
      </p:sp>
      <p:pic>
        <p:nvPicPr>
          <p:cNvPr id="16" name="Picture 15" descr="Screen Shot 2017-03-31 at 16.42.3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517819"/>
            <a:ext cx="1074688" cy="1071421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2987824" y="4949867"/>
            <a:ext cx="1152128" cy="36004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6" idx="0"/>
          </p:cNvCxnSpPr>
          <p:nvPr/>
        </p:nvCxnSpPr>
        <p:spPr>
          <a:xfrm>
            <a:off x="4610720" y="4157779"/>
            <a:ext cx="66576" cy="36004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292080" y="4877859"/>
            <a:ext cx="1080120" cy="43204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8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0" y="1412776"/>
            <a:ext cx="3131840" cy="15121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EGI DataHub benefits existing data providers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endParaRPr lang="en-GB" sz="3600" dirty="0"/>
          </a:p>
          <a:p>
            <a:pPr lvl="0"/>
            <a:endParaRPr lang="en-GB" sz="3600" b="1" dirty="0" smtClean="0"/>
          </a:p>
          <a:p>
            <a:pPr marL="457200" lvl="1" indent="0">
              <a:buNone/>
            </a:pP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8751" y="2132856"/>
            <a:ext cx="2645057" cy="646331"/>
          </a:xfrm>
          <a:prstGeom prst="rect">
            <a:avLst/>
          </a:prstGeom>
          <a:solidFill>
            <a:schemeClr val="lt1">
              <a:alpha val="5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Domain level </a:t>
            </a:r>
          </a:p>
          <a:p>
            <a:pPr algn="ctr"/>
            <a:r>
              <a:rPr lang="en-US" dirty="0" smtClean="0"/>
              <a:t>Data repository</a:t>
            </a:r>
            <a:endParaRPr lang="en-US" dirty="0"/>
          </a:p>
        </p:txBody>
      </p:sp>
      <p:pic>
        <p:nvPicPr>
          <p:cNvPr id="5" name="Picture 4" descr="Screen Shot 2017-03-31 at 16.42.3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61048"/>
            <a:ext cx="1733461" cy="1728192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5" idx="0"/>
          </p:cNvCxnSpPr>
          <p:nvPr/>
        </p:nvCxnSpPr>
        <p:spPr>
          <a:xfrm>
            <a:off x="874065" y="3284984"/>
            <a:ext cx="172178" cy="576064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loud 13"/>
          <p:cNvSpPr/>
          <p:nvPr/>
        </p:nvSpPr>
        <p:spPr>
          <a:xfrm>
            <a:off x="2411760" y="2996952"/>
            <a:ext cx="2376264" cy="122413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EGI FedCloud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3942348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419872" y="3942348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39952" y="3942348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cxnSp>
        <p:nvCxnSpPr>
          <p:cNvPr id="19" name="Straight Connector 18"/>
          <p:cNvCxnSpPr>
            <a:stCxn id="16" idx="2"/>
          </p:cNvCxnSpPr>
          <p:nvPr/>
        </p:nvCxnSpPr>
        <p:spPr>
          <a:xfrm flipH="1">
            <a:off x="2915816" y="4518412"/>
            <a:ext cx="36004" cy="2067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635896" y="4518412"/>
            <a:ext cx="36004" cy="2067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355976" y="4509120"/>
            <a:ext cx="36004" cy="2067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95736" y="4725144"/>
            <a:ext cx="2736304" cy="5040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storage`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31840" y="4461048"/>
            <a:ext cx="1052993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POSIX/S3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907704" y="4941168"/>
            <a:ext cx="288032" cy="7200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user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062" y="1556792"/>
            <a:ext cx="392610" cy="504056"/>
          </a:xfrm>
          <a:prstGeom prst="rect">
            <a:avLst/>
          </a:prstGeom>
        </p:spPr>
      </p:pic>
      <p:pic>
        <p:nvPicPr>
          <p:cNvPr id="28" name="Picture 27" descr="user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56792"/>
            <a:ext cx="392610" cy="504056"/>
          </a:xfrm>
          <a:prstGeom prst="rect">
            <a:avLst/>
          </a:prstGeom>
        </p:spPr>
      </p:pic>
      <p:pic>
        <p:nvPicPr>
          <p:cNvPr id="29" name="Picture 28" descr="user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118" y="1556792"/>
            <a:ext cx="392610" cy="504056"/>
          </a:xfrm>
          <a:prstGeom prst="rect">
            <a:avLst/>
          </a:prstGeom>
        </p:spPr>
      </p:pic>
      <p:pic>
        <p:nvPicPr>
          <p:cNvPr id="30" name="Picture 29" descr="user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861048"/>
            <a:ext cx="392610" cy="504056"/>
          </a:xfrm>
          <a:prstGeom prst="rect">
            <a:avLst/>
          </a:prstGeom>
        </p:spPr>
      </p:pic>
      <p:pic>
        <p:nvPicPr>
          <p:cNvPr id="36" name="Obraz 157" descr="b2safe-logo-websit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733256"/>
            <a:ext cx="1080120" cy="443885"/>
          </a:xfrm>
          <a:prstGeom prst="rect">
            <a:avLst/>
          </a:prstGeom>
        </p:spPr>
      </p:pic>
      <p:cxnSp>
        <p:nvCxnSpPr>
          <p:cNvPr id="37" name="Straight Connector 36"/>
          <p:cNvCxnSpPr>
            <a:endCxn id="36" idx="0"/>
          </p:cNvCxnSpPr>
          <p:nvPr/>
        </p:nvCxnSpPr>
        <p:spPr>
          <a:xfrm>
            <a:off x="3254254" y="5229200"/>
            <a:ext cx="57606" cy="504056"/>
          </a:xfrm>
          <a:prstGeom prst="line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1151" y="2924944"/>
            <a:ext cx="1268521" cy="369332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pic>
        <p:nvPicPr>
          <p:cNvPr id="25" name="Obraz 69" descr="oneprovider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033142"/>
            <a:ext cx="1008112" cy="179834"/>
          </a:xfrm>
          <a:prstGeom prst="rect">
            <a:avLst/>
          </a:prstGeom>
        </p:spPr>
      </p:pic>
      <p:sp>
        <p:nvSpPr>
          <p:cNvPr id="32" name="Content Placeholder 2"/>
          <p:cNvSpPr txBox="1">
            <a:spLocks/>
          </p:cNvSpPr>
          <p:nvPr/>
        </p:nvSpPr>
        <p:spPr>
          <a:xfrm>
            <a:off x="5148064" y="1452912"/>
            <a:ext cx="4104456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Greater visibility for existing data providers</a:t>
            </a:r>
          </a:p>
          <a:p>
            <a:r>
              <a:rPr lang="en-US" dirty="0" smtClean="0"/>
              <a:t>Discoverability and exploitation of data</a:t>
            </a:r>
          </a:p>
          <a:p>
            <a:r>
              <a:rPr lang="en-US" dirty="0" smtClean="0"/>
              <a:t>Publishing and long term preservation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30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Autofit/>
          </a:bodyPr>
          <a:lstStyle/>
          <a:p>
            <a:r>
              <a:rPr lang="en-GB" sz="3200" dirty="0" smtClean="0"/>
              <a:t>Don’t forget data </a:t>
            </a:r>
            <a:r>
              <a:rPr lang="en-GB" sz="3200" dirty="0"/>
              <a:t>intensive computing across multiple clouds</a:t>
            </a:r>
          </a:p>
        </p:txBody>
      </p:sp>
      <p:sp>
        <p:nvSpPr>
          <p:cNvPr id="4" name="Cloud 3"/>
          <p:cNvSpPr/>
          <p:nvPr/>
        </p:nvSpPr>
        <p:spPr>
          <a:xfrm>
            <a:off x="1187624" y="2420888"/>
            <a:ext cx="2376264" cy="122413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Private cloud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3707904" y="2420888"/>
            <a:ext cx="2376264" cy="122413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Institutional cloud 2</a:t>
            </a:r>
          </a:p>
        </p:txBody>
      </p:sp>
      <p:sp>
        <p:nvSpPr>
          <p:cNvPr id="6" name="Cloud 5"/>
          <p:cNvSpPr/>
          <p:nvPr/>
        </p:nvSpPr>
        <p:spPr>
          <a:xfrm>
            <a:off x="6444208" y="2420888"/>
            <a:ext cx="2376264" cy="122413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Public cloud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624" y="3356992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7704" y="3356992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27784" y="3356992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23928" y="3356992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44008" y="3356992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64088" y="3356992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60232" y="3356992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380312" y="3356992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100392" y="3356992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187624" y="4221088"/>
            <a:ext cx="7416824" cy="7200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storage</a:t>
            </a:r>
            <a:endParaRPr lang="en-US" dirty="0"/>
          </a:p>
        </p:txBody>
      </p:sp>
      <p:cxnSp>
        <p:nvCxnSpPr>
          <p:cNvPr id="20" name="Straight Connector 19"/>
          <p:cNvCxnSpPr>
            <a:stCxn id="7" idx="2"/>
          </p:cNvCxnSpPr>
          <p:nvPr/>
        </p:nvCxnSpPr>
        <p:spPr>
          <a:xfrm flipH="1">
            <a:off x="1403648" y="3933056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123728" y="3933056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843808" y="3933056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139952" y="3933056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860032" y="3933056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580112" y="3933056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876256" y="3933056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596336" y="3933056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8316416" y="3933056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Screen Shot 2017-03-31 at 16.42.35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237899"/>
            <a:ext cx="1074688" cy="1071421"/>
          </a:xfrm>
          <a:prstGeom prst="rect">
            <a:avLst/>
          </a:prstGeom>
        </p:spPr>
      </p:pic>
      <p:cxnSp>
        <p:nvCxnSpPr>
          <p:cNvPr id="34" name="Straight Connector 33"/>
          <p:cNvCxnSpPr/>
          <p:nvPr/>
        </p:nvCxnSpPr>
        <p:spPr>
          <a:xfrm flipH="1">
            <a:off x="4716016" y="4941168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07704" y="3923764"/>
            <a:ext cx="105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POSIX/S3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311095" y="3923764"/>
            <a:ext cx="105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POSIX/S3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47399" y="3933056"/>
            <a:ext cx="105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POSIX/S3</a:t>
            </a:r>
            <a:endParaRPr lang="en-US" dirty="0"/>
          </a:p>
        </p:txBody>
      </p:sp>
      <p:pic>
        <p:nvPicPr>
          <p:cNvPr id="40" name="Obraz 157" descr="b2safe-logo-webs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873" y="5445224"/>
            <a:ext cx="1752195" cy="720080"/>
          </a:xfrm>
          <a:prstGeom prst="rect">
            <a:avLst/>
          </a:prstGeom>
        </p:spPr>
      </p:pic>
      <p:cxnSp>
        <p:nvCxnSpPr>
          <p:cNvPr id="41" name="Straight Connector 40"/>
          <p:cNvCxnSpPr>
            <a:endCxn id="40" idx="0"/>
          </p:cNvCxnSpPr>
          <p:nvPr/>
        </p:nvCxnSpPr>
        <p:spPr>
          <a:xfrm>
            <a:off x="7524328" y="4941168"/>
            <a:ext cx="393643" cy="504056"/>
          </a:xfrm>
          <a:prstGeom prst="line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9430"/>
            <a:ext cx="8424936" cy="1223466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Bringing data to computing </a:t>
            </a:r>
            <a:r>
              <a:rPr lang="en-US" dirty="0" smtClean="0"/>
              <a:t>(e.g. FedCloud)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Data </a:t>
            </a:r>
            <a:r>
              <a:rPr lang="it-IT" dirty="0" err="1" smtClean="0"/>
              <a:t>Roadmap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107504" y="927720"/>
            <a:ext cx="9036496" cy="4784400"/>
          </a:xfrm>
        </p:spPr>
        <p:txBody>
          <a:bodyPr/>
          <a:lstStyle/>
          <a:p>
            <a:r>
              <a:rPr lang="it-IT" sz="2400" dirty="0" err="1" smtClean="0"/>
              <a:t>Initial</a:t>
            </a:r>
            <a:r>
              <a:rPr lang="it-IT" sz="2400" dirty="0" smtClean="0"/>
              <a:t> </a:t>
            </a:r>
            <a:r>
              <a:rPr lang="it-IT" sz="2400" dirty="0" err="1" smtClean="0"/>
              <a:t>proposed</a:t>
            </a:r>
            <a:r>
              <a:rPr lang="it-IT" sz="2400" dirty="0" smtClean="0"/>
              <a:t> </a:t>
            </a:r>
            <a:r>
              <a:rPr lang="it-IT" sz="2400" dirty="0" err="1" smtClean="0"/>
              <a:t>activities</a:t>
            </a:r>
            <a:r>
              <a:rPr lang="it-IT" sz="2400" dirty="0" smtClean="0"/>
              <a:t>:</a:t>
            </a:r>
          </a:p>
          <a:p>
            <a:pPr lvl="1"/>
            <a:r>
              <a:rPr lang="it-IT" sz="1800" dirty="0"/>
              <a:t>Data and Computing </a:t>
            </a:r>
            <a:r>
              <a:rPr lang="it-IT" sz="1800" dirty="0" err="1"/>
              <a:t>unification</a:t>
            </a:r>
            <a:r>
              <a:rPr lang="it-IT" sz="1800" dirty="0"/>
              <a:t>, </a:t>
            </a:r>
            <a:r>
              <a:rPr lang="it-IT" sz="1800" dirty="0" err="1"/>
              <a:t>outreach</a:t>
            </a:r>
            <a:r>
              <a:rPr lang="it-IT" sz="1800" dirty="0"/>
              <a:t> and </a:t>
            </a:r>
            <a:r>
              <a:rPr lang="it-IT" sz="1800" dirty="0" err="1"/>
              <a:t>dissemination</a:t>
            </a:r>
            <a:r>
              <a:rPr lang="it-IT" sz="1800" dirty="0"/>
              <a:t>, </a:t>
            </a:r>
            <a:r>
              <a:rPr lang="it-IT" sz="1800" dirty="0" err="1"/>
              <a:t>pilots</a:t>
            </a:r>
            <a:r>
              <a:rPr lang="it-IT" sz="1800" dirty="0"/>
              <a:t> and </a:t>
            </a:r>
            <a:r>
              <a:rPr lang="it-IT" sz="1800" dirty="0" err="1"/>
              <a:t>testing</a:t>
            </a:r>
            <a:r>
              <a:rPr lang="it-IT" sz="1800" dirty="0"/>
              <a:t>, policy, transfer, </a:t>
            </a:r>
            <a:r>
              <a:rPr lang="it-IT" sz="1800" dirty="0" err="1"/>
              <a:t>preservation</a:t>
            </a:r>
            <a:r>
              <a:rPr lang="it-IT" sz="1800" dirty="0"/>
              <a:t>, </a:t>
            </a:r>
            <a:r>
              <a:rPr lang="it-IT" sz="1800" dirty="0" err="1"/>
              <a:t>DMPs</a:t>
            </a:r>
            <a:r>
              <a:rPr lang="it-IT" sz="1800" dirty="0"/>
              <a:t>, </a:t>
            </a:r>
          </a:p>
          <a:p>
            <a:r>
              <a:rPr lang="it-IT" sz="2400" dirty="0" smtClean="0"/>
              <a:t>Short </a:t>
            </a:r>
            <a:r>
              <a:rPr lang="it-IT" sz="2400" dirty="0" err="1" smtClean="0"/>
              <a:t>term</a:t>
            </a:r>
            <a:r>
              <a:rPr lang="it-IT" sz="2400" dirty="0" smtClean="0"/>
              <a:t> (2017)</a:t>
            </a:r>
          </a:p>
          <a:p>
            <a:pPr lvl="1"/>
            <a:r>
              <a:rPr lang="en-GB" sz="1800" dirty="0"/>
              <a:t>All INDIGO-</a:t>
            </a:r>
            <a:r>
              <a:rPr lang="en-GB" sz="1800" dirty="0" err="1"/>
              <a:t>DataCloud</a:t>
            </a:r>
            <a:r>
              <a:rPr lang="en-GB" sz="1800" dirty="0"/>
              <a:t> use cases planning to use EGI infrastructure are migrated from INDIGO pilot preview testbed to EGI </a:t>
            </a:r>
            <a:r>
              <a:rPr lang="en-GB" sz="1800" dirty="0" smtClean="0"/>
              <a:t>infrastructure</a:t>
            </a:r>
          </a:p>
          <a:p>
            <a:pPr lvl="1"/>
            <a:r>
              <a:rPr lang="en-US" sz="1800" dirty="0"/>
              <a:t>EGI ODP and EGI </a:t>
            </a:r>
            <a:r>
              <a:rPr lang="en-US" sz="1800" dirty="0" err="1"/>
              <a:t>DataHub</a:t>
            </a:r>
            <a:r>
              <a:rPr lang="en-US" sz="1800" dirty="0"/>
              <a:t> </a:t>
            </a:r>
            <a:r>
              <a:rPr lang="en-US" sz="1800" b="1" dirty="0"/>
              <a:t>fully production ready serving end </a:t>
            </a:r>
            <a:r>
              <a:rPr lang="en-US" sz="1800" b="1" dirty="0" smtClean="0"/>
              <a:t>users</a:t>
            </a:r>
            <a:endParaRPr lang="en-GB" sz="1800" dirty="0" smtClean="0"/>
          </a:p>
          <a:p>
            <a:r>
              <a:rPr lang="it-IT" sz="2400" dirty="0"/>
              <a:t>Long </a:t>
            </a:r>
            <a:r>
              <a:rPr lang="it-IT" sz="2400" dirty="0" err="1"/>
              <a:t>term</a:t>
            </a:r>
            <a:r>
              <a:rPr lang="it-IT" sz="2400" dirty="0"/>
              <a:t> (2018-2020</a:t>
            </a:r>
            <a:r>
              <a:rPr lang="it-IT" sz="2400" dirty="0" smtClean="0"/>
              <a:t>)</a:t>
            </a:r>
          </a:p>
          <a:p>
            <a:pPr lvl="1"/>
            <a:r>
              <a:rPr lang="en-US" sz="1800" dirty="0"/>
              <a:t>Prototype developed and running demonstrating value added services of </a:t>
            </a:r>
            <a:r>
              <a:rPr lang="en-US" sz="1800" b="1" dirty="0"/>
              <a:t>exploiting DOIs to open data </a:t>
            </a:r>
            <a:r>
              <a:rPr lang="en-US" sz="1800" dirty="0"/>
              <a:t>(and possibly software)</a:t>
            </a:r>
            <a:r>
              <a:rPr lang="en-US" sz="1800" b="1" dirty="0"/>
              <a:t> using </a:t>
            </a:r>
            <a:r>
              <a:rPr lang="en-US" sz="1800" b="1" dirty="0" err="1" smtClean="0"/>
              <a:t>OpenAire</a:t>
            </a:r>
            <a:endParaRPr lang="en-US" sz="1800" b="1" dirty="0" smtClean="0"/>
          </a:p>
          <a:p>
            <a:pPr lvl="1"/>
            <a:r>
              <a:rPr lang="en-US" sz="1800" b="1" dirty="0"/>
              <a:t>EGI Data Preservation (DP) </a:t>
            </a:r>
            <a:r>
              <a:rPr lang="en-US" sz="1800" dirty="0"/>
              <a:t>services implemented and available to end users making use of EUDAT or </a:t>
            </a:r>
            <a:r>
              <a:rPr lang="en-US" sz="1800" dirty="0" err="1"/>
              <a:t>Zenodo</a:t>
            </a:r>
            <a:r>
              <a:rPr lang="en-US" sz="1800" dirty="0"/>
              <a:t> as external long term archives suitable for data preservation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EGI ODP fully tested and usable by all EOSC pilots </a:t>
            </a:r>
            <a:r>
              <a:rPr lang="en-US" sz="1800" dirty="0" smtClean="0"/>
              <a:t>for </a:t>
            </a:r>
            <a:r>
              <a:rPr lang="en-US" sz="1800" dirty="0"/>
              <a:t>active computation of data intensive workflows and for long term preservation and continuing exploitation of data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EGI infrastructure used for providing a </a:t>
            </a:r>
            <a:r>
              <a:rPr lang="en-US" sz="1800" b="1" dirty="0"/>
              <a:t>European Data </a:t>
            </a:r>
            <a:r>
              <a:rPr lang="en-US" sz="1800" b="1" dirty="0" smtClean="0"/>
              <a:t>Orphanage</a:t>
            </a:r>
            <a:endParaRPr lang="it-IT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08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850106"/>
          </a:xfrm>
        </p:spPr>
        <p:txBody>
          <a:bodyPr/>
          <a:lstStyle/>
          <a:p>
            <a:r>
              <a:rPr lang="it-IT" dirty="0" smtClean="0"/>
              <a:t>Core and Collaborative </a:t>
            </a:r>
            <a:r>
              <a:rPr lang="it-IT" dirty="0" err="1" smtClean="0"/>
              <a:t>services</a:t>
            </a:r>
            <a:r>
              <a:rPr lang="it-IT" dirty="0" smtClean="0"/>
              <a:t> </a:t>
            </a:r>
            <a:r>
              <a:rPr lang="it-IT" dirty="0"/>
              <a:t>TCB 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524920"/>
            <a:ext cx="8424936" cy="4784400"/>
          </a:xfrm>
        </p:spPr>
        <p:txBody>
          <a:bodyPr/>
          <a:lstStyle/>
          <a:p>
            <a:r>
              <a:rPr lang="en-US" dirty="0"/>
              <a:t>Includes representatives from various </a:t>
            </a:r>
            <a:r>
              <a:rPr lang="en-US" b="1" dirty="0">
                <a:solidFill>
                  <a:srgbClr val="4F85C3"/>
                </a:solidFill>
              </a:rPr>
              <a:t>EGI user support, EGI operations and technology </a:t>
            </a:r>
            <a:r>
              <a:rPr lang="en-US" b="1" dirty="0" smtClean="0">
                <a:solidFill>
                  <a:srgbClr val="4F85C3"/>
                </a:solidFill>
              </a:rPr>
              <a:t>providers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Maintenance and evolution of the EGI Core platform:</a:t>
            </a:r>
            <a:r>
              <a:rPr lang="en-GB" dirty="0" smtClean="0"/>
              <a:t> Service registry, Monitoring, Accounting, Ops Portal, Messaging, Security tools</a:t>
            </a:r>
          </a:p>
          <a:p>
            <a:pPr lvl="1"/>
            <a:r>
              <a:rPr lang="it-IT" dirty="0" err="1" smtClean="0"/>
              <a:t>Maintenance</a:t>
            </a:r>
            <a:r>
              <a:rPr lang="it-IT" dirty="0" smtClean="0"/>
              <a:t> and </a:t>
            </a:r>
            <a:r>
              <a:rPr lang="it-IT" dirty="0" err="1" smtClean="0"/>
              <a:t>evolution</a:t>
            </a:r>
            <a:r>
              <a:rPr lang="it-IT" dirty="0" smtClean="0"/>
              <a:t> of the EGI </a:t>
            </a:r>
            <a:r>
              <a:rPr lang="it-IT" dirty="0" err="1" smtClean="0"/>
              <a:t>Collaborations</a:t>
            </a:r>
            <a:r>
              <a:rPr lang="it-IT" dirty="0" smtClean="0"/>
              <a:t> </a:t>
            </a:r>
            <a:r>
              <a:rPr lang="it-IT" dirty="0" err="1" smtClean="0"/>
              <a:t>platform</a:t>
            </a:r>
            <a:r>
              <a:rPr lang="it-IT" dirty="0" smtClean="0"/>
              <a:t>: </a:t>
            </a:r>
            <a:r>
              <a:rPr lang="it-IT" dirty="0" err="1" smtClean="0"/>
              <a:t>AppDB</a:t>
            </a:r>
            <a:r>
              <a:rPr lang="it-IT" dirty="0" smtClean="0"/>
              <a:t>, Applications on </a:t>
            </a:r>
            <a:r>
              <a:rPr lang="it-IT" dirty="0" err="1" smtClean="0"/>
              <a:t>Demand</a:t>
            </a:r>
            <a:r>
              <a:rPr lang="it-IT" dirty="0" smtClean="0"/>
              <a:t> service, Marketplace</a:t>
            </a:r>
          </a:p>
          <a:p>
            <a:pPr lvl="1"/>
            <a:r>
              <a:rPr lang="it-IT" dirty="0" smtClean="0"/>
              <a:t>Integration of the new EGI AAI in the EGI </a:t>
            </a:r>
            <a:r>
              <a:rPr lang="it-IT" dirty="0" err="1" smtClean="0"/>
              <a:t>tools</a:t>
            </a:r>
            <a:endParaRPr lang="en-US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2017</a:t>
            </a: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68489" y="848980"/>
            <a:ext cx="6317563" cy="646331"/>
          </a:xfrm>
          <a:prstGeom prst="rect">
            <a:avLst/>
          </a:prstGeom>
          <a:solidFill>
            <a:srgbClr val="6C9FCA"/>
          </a:solidFill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New! First meeting in </a:t>
            </a:r>
            <a:r>
              <a:rPr lang="it-IT" sz="3600" b="1" dirty="0" err="1" smtClean="0">
                <a:solidFill>
                  <a:srgbClr val="FF0000"/>
                </a:solidFill>
              </a:rPr>
              <a:t>June</a:t>
            </a:r>
            <a:r>
              <a:rPr lang="it-IT" sz="3600" b="1" dirty="0" smtClean="0">
                <a:solidFill>
                  <a:srgbClr val="FF0000"/>
                </a:solidFill>
              </a:rPr>
              <a:t> 2017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References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EGI Technical </a:t>
            </a:r>
            <a:r>
              <a:rPr lang="it-IT" dirty="0" err="1" smtClean="0"/>
              <a:t>coordination</a:t>
            </a:r>
            <a:r>
              <a:rPr lang="it-IT" dirty="0" smtClean="0"/>
              <a:t> </a:t>
            </a:r>
            <a:r>
              <a:rPr lang="it-IT" dirty="0" err="1" smtClean="0"/>
              <a:t>boards</a:t>
            </a:r>
            <a:endParaRPr lang="it-IT" dirty="0" smtClean="0"/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wiki.egi.eu/wiki/Technology_Coordination_Board</a:t>
            </a:r>
            <a:endParaRPr lang="en-GB" dirty="0" smtClean="0"/>
          </a:p>
          <a:p>
            <a:r>
              <a:rPr lang="it-IT" dirty="0" smtClean="0"/>
              <a:t>AAI </a:t>
            </a:r>
            <a:r>
              <a:rPr lang="it-IT" dirty="0" err="1" smtClean="0"/>
              <a:t>Roadmap</a:t>
            </a:r>
            <a:endParaRPr lang="it-IT" dirty="0" smtClean="0"/>
          </a:p>
          <a:p>
            <a:pPr lvl="1"/>
            <a:r>
              <a:rPr lang="it-IT" dirty="0">
                <a:hlinkClick r:id="rId3"/>
              </a:rPr>
              <a:t>http://</a:t>
            </a:r>
            <a:r>
              <a:rPr lang="it-IT" dirty="0" smtClean="0">
                <a:hlinkClick r:id="rId3"/>
              </a:rPr>
              <a:t>go.egi.eu/AAI-roadmap</a:t>
            </a:r>
            <a:endParaRPr lang="it-IT" dirty="0" smtClean="0"/>
          </a:p>
          <a:p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Roadmap</a:t>
            </a:r>
            <a:endParaRPr lang="it-IT" dirty="0" smtClean="0"/>
          </a:p>
          <a:p>
            <a:pPr lvl="1"/>
            <a:r>
              <a:rPr lang="it-IT" dirty="0">
                <a:hlinkClick r:id="rId4"/>
              </a:rPr>
              <a:t>http://</a:t>
            </a:r>
            <a:r>
              <a:rPr lang="it-IT" dirty="0" smtClean="0">
                <a:hlinkClick r:id="rId4"/>
              </a:rPr>
              <a:t>go.egi.eu/cloud-roadmap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7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Coordination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323528" y="1268760"/>
            <a:ext cx="8568952" cy="4784400"/>
          </a:xfrm>
        </p:spPr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coordination</a:t>
            </a:r>
            <a:r>
              <a:rPr lang="it-IT" dirty="0" smtClean="0"/>
              <a:t> </a:t>
            </a:r>
            <a:r>
              <a:rPr lang="it-IT" dirty="0" err="1" smtClean="0"/>
              <a:t>boards</a:t>
            </a:r>
            <a:r>
              <a:rPr lang="it-IT" dirty="0" smtClean="0"/>
              <a:t>:</a:t>
            </a:r>
          </a:p>
          <a:p>
            <a:pPr lvl="1"/>
            <a:r>
              <a:rPr lang="en-GB" dirty="0" smtClean="0"/>
              <a:t>Coordination of </a:t>
            </a:r>
            <a:r>
              <a:rPr lang="en-GB" dirty="0"/>
              <a:t>the requirements, assessment, delivery and verification of software technology </a:t>
            </a:r>
            <a:endParaRPr lang="it-IT" dirty="0" smtClean="0"/>
          </a:p>
          <a:p>
            <a:pPr lvl="1"/>
            <a:r>
              <a:rPr lang="en-GB" dirty="0" smtClean="0"/>
              <a:t>technical roadmaps definition</a:t>
            </a:r>
          </a:p>
          <a:p>
            <a:pPr lvl="1"/>
            <a:r>
              <a:rPr lang="en-GB" dirty="0" smtClean="0"/>
              <a:t>contribute </a:t>
            </a:r>
            <a:r>
              <a:rPr lang="en-GB" dirty="0"/>
              <a:t>to continual service improvement. </a:t>
            </a:r>
            <a:endParaRPr lang="it-IT" dirty="0" smtClean="0"/>
          </a:p>
          <a:p>
            <a:pPr lvl="1"/>
            <a:endParaRPr lang="it-IT" dirty="0" smtClean="0"/>
          </a:p>
          <a:p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TCBs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AAI (</a:t>
            </a:r>
            <a:r>
              <a:rPr lang="it-IT" dirty="0" err="1" smtClean="0"/>
              <a:t>lead</a:t>
            </a:r>
            <a:r>
              <a:rPr lang="it-IT" dirty="0" smtClean="0"/>
              <a:t> by Nicolas </a:t>
            </a:r>
            <a:r>
              <a:rPr lang="it-IT" dirty="0" err="1" smtClean="0"/>
              <a:t>Liampotis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Cloud</a:t>
            </a:r>
            <a:r>
              <a:rPr lang="it-IT" dirty="0" smtClean="0"/>
              <a:t> (</a:t>
            </a:r>
            <a:r>
              <a:rPr lang="it-IT" dirty="0" err="1" smtClean="0"/>
              <a:t>lead</a:t>
            </a:r>
            <a:r>
              <a:rPr lang="it-IT" dirty="0" smtClean="0"/>
              <a:t> by </a:t>
            </a:r>
            <a:r>
              <a:rPr lang="it-IT" dirty="0" err="1" smtClean="0"/>
              <a:t>Enol</a:t>
            </a:r>
            <a:r>
              <a:rPr lang="it-IT" dirty="0" smtClean="0"/>
              <a:t> Fernandez)</a:t>
            </a:r>
          </a:p>
          <a:p>
            <a:pPr lvl="1"/>
            <a:r>
              <a:rPr lang="it-IT" dirty="0" smtClean="0"/>
              <a:t>Data (</a:t>
            </a:r>
            <a:r>
              <a:rPr lang="it-IT" dirty="0" err="1" smtClean="0"/>
              <a:t>lead</a:t>
            </a:r>
            <a:r>
              <a:rPr lang="it-IT" dirty="0" smtClean="0"/>
              <a:t> by Matthew </a:t>
            </a:r>
            <a:r>
              <a:rPr lang="it-IT" dirty="0" err="1" smtClean="0"/>
              <a:t>Viljoen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Core and collaborative </a:t>
            </a:r>
            <a:r>
              <a:rPr lang="it-IT" dirty="0" err="1" smtClean="0"/>
              <a:t>services</a:t>
            </a:r>
            <a:r>
              <a:rPr lang="it-IT" dirty="0" smtClean="0"/>
              <a:t> (</a:t>
            </a:r>
            <a:r>
              <a:rPr lang="it-IT" dirty="0" err="1" smtClean="0"/>
              <a:t>lead</a:t>
            </a:r>
            <a:r>
              <a:rPr lang="it-IT" dirty="0" smtClean="0"/>
              <a:t> by Diego Scardaci)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TCB AAI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107504" y="1124744"/>
            <a:ext cx="8928992" cy="4784400"/>
          </a:xfrm>
        </p:spPr>
        <p:txBody>
          <a:bodyPr/>
          <a:lstStyle/>
          <a:p>
            <a:r>
              <a:rPr lang="en-US" sz="2400" dirty="0" smtClean="0"/>
              <a:t>Includes </a:t>
            </a:r>
            <a:r>
              <a:rPr lang="en-US" sz="2400" dirty="0"/>
              <a:t>representatives from various </a:t>
            </a:r>
            <a:r>
              <a:rPr lang="en-US" sz="2400" b="1" dirty="0">
                <a:solidFill>
                  <a:srgbClr val="4F85C3"/>
                </a:solidFill>
              </a:rPr>
              <a:t>EGI service areas, UCST, EGI operations, EGI Security Group and technology providers</a:t>
            </a:r>
            <a:r>
              <a:rPr lang="en-US" sz="2400" b="1" dirty="0" smtClean="0">
                <a:solidFill>
                  <a:srgbClr val="4F85C3"/>
                </a:solidFill>
              </a:rPr>
              <a:t>.</a:t>
            </a:r>
          </a:p>
          <a:p>
            <a:r>
              <a:rPr lang="en-US" sz="2400" dirty="0" smtClean="0"/>
              <a:t>Goals:</a:t>
            </a:r>
          </a:p>
          <a:p>
            <a:pPr lvl="1"/>
            <a:r>
              <a:rPr lang="en-US" sz="1800" dirty="0"/>
              <a:t>Enable users to </a:t>
            </a:r>
            <a:r>
              <a:rPr lang="en-US" sz="1800" b="1" dirty="0">
                <a:solidFill>
                  <a:srgbClr val="0066B0"/>
                </a:solidFill>
              </a:rPr>
              <a:t>access EGI services </a:t>
            </a:r>
            <a:r>
              <a:rPr lang="en-US" sz="1800" dirty="0"/>
              <a:t>and resources using their existing credentials from their Home </a:t>
            </a:r>
            <a:r>
              <a:rPr lang="en-US" sz="1800" dirty="0" err="1"/>
              <a:t>Organisations</a:t>
            </a:r>
            <a:r>
              <a:rPr lang="en-US" sz="1800" dirty="0"/>
              <a:t> </a:t>
            </a:r>
            <a:r>
              <a:rPr lang="en-US" sz="1800" dirty="0" smtClean="0"/>
              <a:t>(e.g. </a:t>
            </a:r>
            <a:r>
              <a:rPr lang="en-US" sz="1800" dirty="0" err="1" smtClean="0"/>
              <a:t>eduGAIN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/>
              <a:t>Support </a:t>
            </a:r>
            <a:r>
              <a:rPr lang="en-US" sz="1800" b="1" dirty="0" err="1">
                <a:solidFill>
                  <a:srgbClr val="0066B0"/>
                </a:solidFill>
              </a:rPr>
              <a:t>authorised</a:t>
            </a:r>
            <a:r>
              <a:rPr lang="en-US" sz="1800" b="1" dirty="0">
                <a:solidFill>
                  <a:srgbClr val="0066B0"/>
                </a:solidFill>
              </a:rPr>
              <a:t> access to protected resources </a:t>
            </a:r>
            <a:r>
              <a:rPr lang="en-US" sz="1800" dirty="0"/>
              <a:t>based on VO/group membership and role information</a:t>
            </a:r>
          </a:p>
          <a:p>
            <a:pPr lvl="1"/>
            <a:r>
              <a:rPr lang="en-US" sz="1800" b="1" dirty="0">
                <a:solidFill>
                  <a:srgbClr val="0066B0"/>
                </a:solidFill>
              </a:rPr>
              <a:t>Aggregate user attributes</a:t>
            </a:r>
            <a:r>
              <a:rPr lang="en-US" sz="1800" dirty="0">
                <a:solidFill>
                  <a:srgbClr val="0066B0"/>
                </a:solidFill>
              </a:rPr>
              <a:t> </a:t>
            </a:r>
            <a:r>
              <a:rPr lang="en-US" sz="1800" dirty="0"/>
              <a:t>from different sources, including community-managed attribute providers</a:t>
            </a:r>
          </a:p>
          <a:p>
            <a:pPr lvl="1"/>
            <a:r>
              <a:rPr lang="en-US" sz="1800" dirty="0"/>
              <a:t>Support the </a:t>
            </a:r>
            <a:r>
              <a:rPr lang="en-US" sz="1800" b="1" dirty="0">
                <a:solidFill>
                  <a:srgbClr val="0066B0"/>
                </a:solidFill>
              </a:rPr>
              <a:t>linking of multiple external identities</a:t>
            </a:r>
            <a:r>
              <a:rPr lang="en-US" sz="1800" dirty="0">
                <a:solidFill>
                  <a:srgbClr val="0066B0"/>
                </a:solidFill>
              </a:rPr>
              <a:t> </a:t>
            </a:r>
            <a:r>
              <a:rPr lang="en-US" sz="1800" dirty="0"/>
              <a:t>to a persistent, non-</a:t>
            </a:r>
            <a:r>
              <a:rPr lang="en-US" sz="1800" dirty="0" err="1"/>
              <a:t>reassignable</a:t>
            </a:r>
            <a:r>
              <a:rPr lang="en-US" sz="1800" dirty="0"/>
              <a:t>, unique user identifier within the EGI infrastructure</a:t>
            </a:r>
          </a:p>
          <a:p>
            <a:pPr lvl="1"/>
            <a:r>
              <a:rPr lang="en-US" sz="1800" dirty="0"/>
              <a:t>Associate a </a:t>
            </a:r>
            <a:r>
              <a:rPr lang="en-US" sz="1800" b="1" dirty="0">
                <a:solidFill>
                  <a:srgbClr val="0066B0"/>
                </a:solidFill>
              </a:rPr>
              <a:t>Level of Assurance (</a:t>
            </a:r>
            <a:r>
              <a:rPr lang="en-US" sz="1800" b="1" dirty="0" err="1">
                <a:solidFill>
                  <a:srgbClr val="0066B0"/>
                </a:solidFill>
              </a:rPr>
              <a:t>LoA</a:t>
            </a:r>
            <a:r>
              <a:rPr lang="en-US" sz="1800" b="1" dirty="0">
                <a:solidFill>
                  <a:srgbClr val="0066B0"/>
                </a:solidFill>
              </a:rPr>
              <a:t>) </a:t>
            </a:r>
            <a:r>
              <a:rPr lang="en-US" sz="1800" dirty="0"/>
              <a:t>to each authenticated identity in the EGI infrastructure</a:t>
            </a:r>
          </a:p>
          <a:p>
            <a:pPr lvl="1"/>
            <a:r>
              <a:rPr lang="en-US" sz="1800" dirty="0"/>
              <a:t>Provide </a:t>
            </a:r>
            <a:r>
              <a:rPr lang="en-US" sz="1800" b="1" dirty="0">
                <a:solidFill>
                  <a:srgbClr val="0066B0"/>
                </a:solidFill>
              </a:rPr>
              <a:t>protocol translation mechanisms </a:t>
            </a:r>
            <a:r>
              <a:rPr lang="en-US" sz="1800" dirty="0"/>
              <a:t>to hide the complexity of different protocols/technologies from EGI services</a:t>
            </a:r>
          </a:p>
          <a:p>
            <a:pPr lvl="2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48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uppo 67"/>
          <p:cNvGrpSpPr/>
          <p:nvPr/>
        </p:nvGrpSpPr>
        <p:grpSpPr>
          <a:xfrm>
            <a:off x="1619672" y="5620290"/>
            <a:ext cx="1532210" cy="724333"/>
            <a:chOff x="300980" y="5605285"/>
            <a:chExt cx="1532210" cy="724333"/>
          </a:xfrm>
        </p:grpSpPr>
        <p:pic>
          <p:nvPicPr>
            <p:cNvPr id="65" name="Immagine 6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058" y="5605285"/>
              <a:ext cx="1291132" cy="724333"/>
            </a:xfrm>
            <a:prstGeom prst="rect">
              <a:avLst/>
            </a:prstGeom>
          </p:spPr>
        </p:pic>
        <p:pic>
          <p:nvPicPr>
            <p:cNvPr id="66" name="Immagine 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965" y="5804790"/>
              <a:ext cx="291217" cy="291217"/>
            </a:xfrm>
            <a:prstGeom prst="rect">
              <a:avLst/>
            </a:prstGeom>
          </p:spPr>
        </p:pic>
        <p:pic>
          <p:nvPicPr>
            <p:cNvPr id="67" name="Immagine 6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980" y="5775039"/>
              <a:ext cx="338196" cy="338196"/>
            </a:xfrm>
            <a:prstGeom prst="rect">
              <a:avLst/>
            </a:prstGeom>
          </p:spPr>
        </p:pic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200" dirty="0" smtClean="0">
                <a:solidFill>
                  <a:srgbClr val="1F497D">
                    <a:lumMod val="50000"/>
                  </a:srgbClr>
                </a:solidFill>
              </a:rPr>
              <a:t>AAI</a:t>
            </a:r>
            <a:r>
              <a:rPr lang="it-IT" sz="2000" dirty="0" smtClean="0">
                <a:solidFill>
                  <a:srgbClr val="1F497D">
                    <a:lumMod val="50000"/>
                  </a:srgbClr>
                </a:solidFill>
              </a:rPr>
              <a:t/>
            </a:r>
            <a:br>
              <a:rPr lang="it-IT" sz="2000" dirty="0" smtClean="0">
                <a:solidFill>
                  <a:srgbClr val="1F497D">
                    <a:lumMod val="50000"/>
                  </a:srgbClr>
                </a:solidFill>
              </a:rPr>
            </a:br>
            <a:r>
              <a:rPr lang="it-IT" sz="3300" dirty="0" err="1" smtClean="0"/>
              <a:t>CheckIn</a:t>
            </a:r>
            <a:r>
              <a:rPr lang="it-IT" sz="3300" dirty="0" smtClean="0"/>
              <a:t> service</a:t>
            </a:r>
            <a:endParaRPr lang="en-GB" sz="33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JRA1 </a:t>
            </a:r>
            <a:r>
              <a:rPr lang="en-GB" dirty="0" smtClean="0"/>
              <a:t>E-Infrastructure Commons</a:t>
            </a:r>
            <a:endParaRPr lang="en-GB" dirty="0"/>
          </a:p>
        </p:txBody>
      </p:sp>
      <p:grpSp>
        <p:nvGrpSpPr>
          <p:cNvPr id="12" name="Gruppo 11"/>
          <p:cNvGrpSpPr/>
          <p:nvPr/>
        </p:nvGrpSpPr>
        <p:grpSpPr>
          <a:xfrm>
            <a:off x="1268733" y="1032297"/>
            <a:ext cx="1542897" cy="971537"/>
            <a:chOff x="1570192" y="4799539"/>
            <a:chExt cx="1705664" cy="1189564"/>
          </a:xfrm>
        </p:grpSpPr>
        <p:sp>
          <p:nvSpPr>
            <p:cNvPr id="13" name="Rettangolo arrotondato 12"/>
            <p:cNvSpPr/>
            <p:nvPr/>
          </p:nvSpPr>
          <p:spPr bwMode="auto">
            <a:xfrm>
              <a:off x="1570192" y="4799539"/>
              <a:ext cx="1421853" cy="97592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tangolo arrotondato 13"/>
            <p:cNvSpPr/>
            <p:nvPr/>
          </p:nvSpPr>
          <p:spPr bwMode="auto">
            <a:xfrm>
              <a:off x="1691680" y="4901345"/>
              <a:ext cx="1421853" cy="97592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5" name="Gruppo 31"/>
            <p:cNvGrpSpPr>
              <a:grpSpLocks/>
            </p:cNvGrpSpPr>
            <p:nvPr/>
          </p:nvGrpSpPr>
          <p:grpSpPr bwMode="auto">
            <a:xfrm>
              <a:off x="1796531" y="5013176"/>
              <a:ext cx="1479325" cy="975927"/>
              <a:chOff x="1638685" y="-2662761"/>
              <a:chExt cx="3315778" cy="1365808"/>
            </a:xfrm>
          </p:grpSpPr>
          <p:sp>
            <p:nvSpPr>
              <p:cNvPr id="16" name="Rettangolo arrotondato 15"/>
              <p:cNvSpPr/>
              <p:nvPr/>
            </p:nvSpPr>
            <p:spPr>
              <a:xfrm>
                <a:off x="1638685" y="-2662761"/>
                <a:ext cx="3186960" cy="136580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Rettangolo 16"/>
              <p:cNvSpPr/>
              <p:nvPr/>
            </p:nvSpPr>
            <p:spPr>
              <a:xfrm>
                <a:off x="1691170" y="-2662761"/>
                <a:ext cx="3263293" cy="13269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99060" tIns="74295" rIns="99060" bIns="74295" spcCol="1270" anchor="ctr"/>
              <a:lstStyle/>
              <a:p>
                <a:pPr algn="ctr" defTabSz="1733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s-ES" b="1" dirty="0" smtClean="0"/>
                  <a:t>EGI Services</a:t>
                </a:r>
                <a:endParaRPr lang="es-ES" b="1" dirty="0"/>
              </a:p>
            </p:txBody>
          </p:sp>
        </p:grpSp>
      </p:grpSp>
      <p:grpSp>
        <p:nvGrpSpPr>
          <p:cNvPr id="18" name="Gruppo 17"/>
          <p:cNvGrpSpPr/>
          <p:nvPr/>
        </p:nvGrpSpPr>
        <p:grpSpPr>
          <a:xfrm>
            <a:off x="247477" y="2558904"/>
            <a:ext cx="1182060" cy="1256300"/>
            <a:chOff x="187130" y="2522211"/>
            <a:chExt cx="1182060" cy="1554861"/>
          </a:xfrm>
        </p:grpSpPr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7130" y="2522211"/>
              <a:ext cx="1182060" cy="1179581"/>
            </a:xfrm>
            <a:prstGeom prst="rect">
              <a:avLst/>
            </a:prstGeom>
          </p:spPr>
        </p:pic>
        <p:sp>
          <p:nvSpPr>
            <p:cNvPr id="20" name="TextBox 22"/>
            <p:cNvSpPr txBox="1"/>
            <p:nvPr/>
          </p:nvSpPr>
          <p:spPr>
            <a:xfrm>
              <a:off x="466215" y="3707740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User</a:t>
              </a:r>
              <a:endParaRPr lang="en-US" b="1" dirty="0"/>
            </a:p>
          </p:txBody>
        </p:sp>
      </p:grpSp>
      <p:grpSp>
        <p:nvGrpSpPr>
          <p:cNvPr id="24" name="Gruppo 23"/>
          <p:cNvGrpSpPr/>
          <p:nvPr/>
        </p:nvGrpSpPr>
        <p:grpSpPr>
          <a:xfrm>
            <a:off x="4724670" y="5517232"/>
            <a:ext cx="1503514" cy="810869"/>
            <a:chOff x="764570" y="5129033"/>
            <a:chExt cx="1789057" cy="1055597"/>
          </a:xfrm>
        </p:grpSpPr>
        <p:sp>
          <p:nvSpPr>
            <p:cNvPr id="25" name="Nuvola 24"/>
            <p:cNvSpPr/>
            <p:nvPr/>
          </p:nvSpPr>
          <p:spPr>
            <a:xfrm>
              <a:off x="764570" y="5129033"/>
              <a:ext cx="1789057" cy="1055597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1062384" y="5412628"/>
              <a:ext cx="1292712" cy="4808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err="1" smtClean="0"/>
                <a:t>eGOV</a:t>
              </a:r>
              <a:r>
                <a:rPr lang="it-IT" b="1" dirty="0" smtClean="0"/>
                <a:t> </a:t>
              </a:r>
              <a:r>
                <a:rPr lang="it-IT" b="1" dirty="0" err="1" smtClean="0"/>
                <a:t>IDs</a:t>
              </a:r>
              <a:endParaRPr lang="en-GB" b="1" dirty="0"/>
            </a:p>
          </p:txBody>
        </p:sp>
      </p:grpSp>
      <p:grpSp>
        <p:nvGrpSpPr>
          <p:cNvPr id="27" name="Gruppo 26"/>
          <p:cNvGrpSpPr/>
          <p:nvPr/>
        </p:nvGrpSpPr>
        <p:grpSpPr>
          <a:xfrm>
            <a:off x="1150451" y="5280365"/>
            <a:ext cx="2160498" cy="1018207"/>
            <a:chOff x="764570" y="5129033"/>
            <a:chExt cx="1789057" cy="1055597"/>
          </a:xfrm>
        </p:grpSpPr>
        <p:sp>
          <p:nvSpPr>
            <p:cNvPr id="28" name="Nuvola 27"/>
            <p:cNvSpPr/>
            <p:nvPr/>
          </p:nvSpPr>
          <p:spPr>
            <a:xfrm>
              <a:off x="764570" y="5129033"/>
              <a:ext cx="1789057" cy="1055597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1149375" y="5224729"/>
              <a:ext cx="1090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/>
                <a:t>Social </a:t>
              </a:r>
              <a:r>
                <a:rPr lang="it-IT" b="1" dirty="0" err="1" smtClean="0"/>
                <a:t>IDs</a:t>
              </a:r>
              <a:endParaRPr lang="en-GB" b="1" dirty="0"/>
            </a:p>
          </p:txBody>
        </p:sp>
      </p:grpSp>
      <p:grpSp>
        <p:nvGrpSpPr>
          <p:cNvPr id="40" name="Gruppo 39"/>
          <p:cNvGrpSpPr/>
          <p:nvPr/>
        </p:nvGrpSpPr>
        <p:grpSpPr>
          <a:xfrm>
            <a:off x="2913019" y="1279072"/>
            <a:ext cx="3025117" cy="4063664"/>
            <a:chOff x="2913019" y="1279072"/>
            <a:chExt cx="3025117" cy="4063664"/>
          </a:xfrm>
        </p:grpSpPr>
        <p:sp>
          <p:nvSpPr>
            <p:cNvPr id="5" name="Rettangolo arrotondato 4"/>
            <p:cNvSpPr/>
            <p:nvPr/>
          </p:nvSpPr>
          <p:spPr bwMode="auto">
            <a:xfrm>
              <a:off x="3273840" y="1680825"/>
              <a:ext cx="2664296" cy="331106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6" name="Gruppo 31"/>
            <p:cNvGrpSpPr>
              <a:grpSpLocks/>
            </p:cNvGrpSpPr>
            <p:nvPr/>
          </p:nvGrpSpPr>
          <p:grpSpPr bwMode="auto">
            <a:xfrm>
              <a:off x="3999850" y="1279072"/>
              <a:ext cx="1292230" cy="727315"/>
              <a:chOff x="1638685" y="-2662761"/>
              <a:chExt cx="3315779" cy="1365808"/>
            </a:xfrm>
          </p:grpSpPr>
          <p:sp>
            <p:nvSpPr>
              <p:cNvPr id="7" name="Rettangolo arrotondato 6"/>
              <p:cNvSpPr/>
              <p:nvPr/>
            </p:nvSpPr>
            <p:spPr>
              <a:xfrm>
                <a:off x="1638685" y="-2662761"/>
                <a:ext cx="3186960" cy="136580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Rettangolo 7"/>
              <p:cNvSpPr/>
              <p:nvPr/>
            </p:nvSpPr>
            <p:spPr>
              <a:xfrm>
                <a:off x="1691170" y="-2662761"/>
                <a:ext cx="3263294" cy="13269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99060" tIns="74295" rIns="99060" bIns="74295" spcCol="1270" anchor="ctr"/>
              <a:lstStyle/>
              <a:p>
                <a:pPr algn="ctr" defTabSz="1733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s-ES" sz="2800" b="1" dirty="0" smtClean="0"/>
                  <a:t>IdP</a:t>
                </a:r>
                <a:endParaRPr lang="es-ES" sz="2800" b="1" dirty="0"/>
              </a:p>
            </p:txBody>
          </p:sp>
        </p:grpSp>
        <p:grpSp>
          <p:nvGrpSpPr>
            <p:cNvPr id="9" name="Gruppo 31"/>
            <p:cNvGrpSpPr>
              <a:grpSpLocks/>
            </p:cNvGrpSpPr>
            <p:nvPr/>
          </p:nvGrpSpPr>
          <p:grpSpPr bwMode="auto">
            <a:xfrm>
              <a:off x="3949646" y="4615421"/>
              <a:ext cx="1292230" cy="727315"/>
              <a:chOff x="1638685" y="-2662761"/>
              <a:chExt cx="3315779" cy="1365808"/>
            </a:xfrm>
          </p:grpSpPr>
          <p:sp>
            <p:nvSpPr>
              <p:cNvPr id="10" name="Rettangolo arrotondato 9"/>
              <p:cNvSpPr/>
              <p:nvPr/>
            </p:nvSpPr>
            <p:spPr>
              <a:xfrm>
                <a:off x="1638685" y="-2662761"/>
                <a:ext cx="3186960" cy="136580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Rettangolo 10"/>
              <p:cNvSpPr/>
              <p:nvPr/>
            </p:nvSpPr>
            <p:spPr>
              <a:xfrm>
                <a:off x="1691170" y="-2662761"/>
                <a:ext cx="3263294" cy="13269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99060" tIns="74295" rIns="99060" bIns="74295" spcCol="1270" anchor="ctr"/>
              <a:lstStyle/>
              <a:p>
                <a:pPr algn="ctr" defTabSz="1733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s-ES" sz="2800" b="1" dirty="0" smtClean="0"/>
                  <a:t>SP</a:t>
                </a:r>
                <a:endParaRPr lang="es-ES" sz="2800" b="1" dirty="0"/>
              </a:p>
            </p:txBody>
          </p:sp>
        </p:grpSp>
        <p:grpSp>
          <p:nvGrpSpPr>
            <p:cNvPr id="30" name="Gruppo 31"/>
            <p:cNvGrpSpPr>
              <a:grpSpLocks/>
            </p:cNvGrpSpPr>
            <p:nvPr/>
          </p:nvGrpSpPr>
          <p:grpSpPr bwMode="auto">
            <a:xfrm>
              <a:off x="2913019" y="2204864"/>
              <a:ext cx="1283846" cy="670276"/>
              <a:chOff x="1638685" y="-2662761"/>
              <a:chExt cx="3315779" cy="1365808"/>
            </a:xfrm>
          </p:grpSpPr>
          <p:sp>
            <p:nvSpPr>
              <p:cNvPr id="31" name="Rettangolo arrotondato 30"/>
              <p:cNvSpPr/>
              <p:nvPr/>
            </p:nvSpPr>
            <p:spPr>
              <a:xfrm>
                <a:off x="1638685" y="-2662761"/>
                <a:ext cx="3186960" cy="136580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Rettangolo 31"/>
              <p:cNvSpPr/>
              <p:nvPr/>
            </p:nvSpPr>
            <p:spPr>
              <a:xfrm>
                <a:off x="1691170" y="-2662761"/>
                <a:ext cx="3263294" cy="13269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99060" tIns="74295" rIns="99060" bIns="74295" spcCol="1270" anchor="ctr"/>
              <a:lstStyle/>
              <a:p>
                <a:pPr algn="ctr" defTabSz="1733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s-ES" sz="1600" b="1" dirty="0" smtClean="0"/>
                  <a:t>User Enrollment</a:t>
                </a:r>
                <a:endParaRPr lang="es-ES" sz="1600" b="1" dirty="0"/>
              </a:p>
            </p:txBody>
          </p:sp>
        </p:grpSp>
        <p:grpSp>
          <p:nvGrpSpPr>
            <p:cNvPr id="33" name="Gruppo 31"/>
            <p:cNvGrpSpPr>
              <a:grpSpLocks/>
            </p:cNvGrpSpPr>
            <p:nvPr/>
          </p:nvGrpSpPr>
          <p:grpSpPr bwMode="auto">
            <a:xfrm>
              <a:off x="2933341" y="2996952"/>
              <a:ext cx="1283846" cy="670276"/>
              <a:chOff x="1638685" y="-2662761"/>
              <a:chExt cx="3315779" cy="1365808"/>
            </a:xfrm>
          </p:grpSpPr>
          <p:sp>
            <p:nvSpPr>
              <p:cNvPr id="34" name="Rettangolo arrotondato 33"/>
              <p:cNvSpPr/>
              <p:nvPr/>
            </p:nvSpPr>
            <p:spPr>
              <a:xfrm>
                <a:off x="1638685" y="-2662761"/>
                <a:ext cx="3186960" cy="136580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Rettangolo 34"/>
              <p:cNvSpPr/>
              <p:nvPr/>
            </p:nvSpPr>
            <p:spPr>
              <a:xfrm>
                <a:off x="1691170" y="-2662761"/>
                <a:ext cx="3263294" cy="13269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99060" tIns="74295" rIns="99060" bIns="74295" spcCol="1270" anchor="ctr"/>
              <a:lstStyle/>
              <a:p>
                <a:pPr algn="ctr" defTabSz="1733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s-ES" sz="1600" b="1" dirty="0" smtClean="0"/>
                  <a:t>IdP Discovery</a:t>
                </a:r>
                <a:endParaRPr lang="es-ES" sz="1600" b="1" dirty="0"/>
              </a:p>
            </p:txBody>
          </p:sp>
        </p:grpSp>
        <p:grpSp>
          <p:nvGrpSpPr>
            <p:cNvPr id="37" name="Gruppo 31"/>
            <p:cNvGrpSpPr>
              <a:grpSpLocks/>
            </p:cNvGrpSpPr>
            <p:nvPr/>
          </p:nvGrpSpPr>
          <p:grpSpPr bwMode="auto">
            <a:xfrm>
              <a:off x="2923180" y="3771306"/>
              <a:ext cx="1283846" cy="670276"/>
              <a:chOff x="1638685" y="-2662761"/>
              <a:chExt cx="3315779" cy="1365808"/>
            </a:xfrm>
          </p:grpSpPr>
          <p:sp>
            <p:nvSpPr>
              <p:cNvPr id="38" name="Rettangolo arrotondato 37"/>
              <p:cNvSpPr/>
              <p:nvPr/>
            </p:nvSpPr>
            <p:spPr>
              <a:xfrm>
                <a:off x="1638685" y="-2662761"/>
                <a:ext cx="3186960" cy="136580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Rettangolo 38"/>
              <p:cNvSpPr/>
              <p:nvPr/>
            </p:nvSpPr>
            <p:spPr>
              <a:xfrm>
                <a:off x="1691170" y="-2662761"/>
                <a:ext cx="3263294" cy="13269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99060" tIns="74295" rIns="99060" bIns="74295" spcCol="1270" anchor="ctr"/>
              <a:lstStyle/>
              <a:p>
                <a:pPr algn="ctr" defTabSz="1733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s-ES" sz="1600" b="1" dirty="0" smtClean="0"/>
                  <a:t>User Consent</a:t>
                </a:r>
                <a:endParaRPr lang="es-ES" sz="1600" b="1" dirty="0"/>
              </a:p>
            </p:txBody>
          </p:sp>
        </p:grpSp>
      </p:grpSp>
      <p:sp>
        <p:nvSpPr>
          <p:cNvPr id="41" name="CasellaDiTesto 40"/>
          <p:cNvSpPr txBox="1"/>
          <p:nvPr/>
        </p:nvSpPr>
        <p:spPr>
          <a:xfrm>
            <a:off x="3970101" y="2922828"/>
            <a:ext cx="22094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err="1" smtClean="0"/>
              <a:t>CheckIn</a:t>
            </a:r>
            <a:endParaRPr lang="it-IT" sz="2600" b="1" dirty="0" smtClean="0"/>
          </a:p>
          <a:p>
            <a:pPr algn="ctr"/>
            <a:r>
              <a:rPr lang="it-IT" sz="2000" b="1" dirty="0" err="1" smtClean="0"/>
              <a:t>IdP</a:t>
            </a:r>
            <a:r>
              <a:rPr lang="it-IT" sz="2000" b="1" dirty="0" smtClean="0"/>
              <a:t>/SP Proxy</a:t>
            </a:r>
            <a:endParaRPr lang="en-GB" sz="2000" b="1" dirty="0"/>
          </a:p>
        </p:txBody>
      </p:sp>
      <p:sp>
        <p:nvSpPr>
          <p:cNvPr id="42" name="Segnaposto contenuto 2"/>
          <p:cNvSpPr>
            <a:spLocks noGrp="1"/>
          </p:cNvSpPr>
          <p:nvPr>
            <p:ph sz="half" idx="2"/>
          </p:nvPr>
        </p:nvSpPr>
        <p:spPr>
          <a:xfrm>
            <a:off x="5975598" y="1038746"/>
            <a:ext cx="3159374" cy="4352352"/>
          </a:xfrm>
        </p:spPr>
        <p:txBody>
          <a:bodyPr/>
          <a:lstStyle/>
          <a:p>
            <a:r>
              <a:rPr lang="it-IT" sz="2200" dirty="0" err="1" smtClean="0"/>
              <a:t>Supported</a:t>
            </a:r>
            <a:r>
              <a:rPr lang="it-IT" sz="2200" dirty="0" smtClean="0"/>
              <a:t> </a:t>
            </a:r>
            <a:r>
              <a:rPr lang="it-IT" sz="2200" dirty="0" err="1" smtClean="0"/>
              <a:t>IdPs</a:t>
            </a:r>
            <a:r>
              <a:rPr lang="it-IT" sz="2200" dirty="0" smtClean="0"/>
              <a:t>:</a:t>
            </a:r>
          </a:p>
          <a:p>
            <a:pPr lvl="1"/>
            <a:r>
              <a:rPr lang="it-IT" sz="1800" dirty="0" smtClean="0">
                <a:solidFill>
                  <a:srgbClr val="4F85C3"/>
                </a:solidFill>
              </a:rPr>
              <a:t>SAML2.0</a:t>
            </a:r>
            <a:r>
              <a:rPr lang="it-IT" sz="1800" dirty="0" smtClean="0"/>
              <a:t>: </a:t>
            </a:r>
            <a:r>
              <a:rPr lang="it-IT" sz="1800" dirty="0" err="1"/>
              <a:t>e</a:t>
            </a:r>
            <a:r>
              <a:rPr lang="it-IT" sz="1800" dirty="0" err="1" smtClean="0"/>
              <a:t>duGAIN</a:t>
            </a:r>
            <a:endParaRPr lang="it-IT" sz="1800" dirty="0" smtClean="0"/>
          </a:p>
          <a:p>
            <a:pPr lvl="1"/>
            <a:r>
              <a:rPr lang="it-IT" sz="1800" dirty="0" smtClean="0">
                <a:solidFill>
                  <a:srgbClr val="4F85C3"/>
                </a:solidFill>
              </a:rPr>
              <a:t>OIDC/OAuth2</a:t>
            </a:r>
            <a:r>
              <a:rPr lang="it-IT" sz="1800" dirty="0"/>
              <a:t>: Google, </a:t>
            </a:r>
            <a:r>
              <a:rPr lang="it-IT" sz="1800" dirty="0" err="1"/>
              <a:t>Facebook</a:t>
            </a:r>
            <a:r>
              <a:rPr lang="it-IT" sz="1800" dirty="0"/>
              <a:t>, </a:t>
            </a:r>
            <a:r>
              <a:rPr lang="it-IT" sz="1800" dirty="0" err="1"/>
              <a:t>LinkedIn</a:t>
            </a:r>
            <a:r>
              <a:rPr lang="it-IT" sz="1800" dirty="0"/>
              <a:t>, ORCID</a:t>
            </a:r>
            <a:endParaRPr lang="it-IT" sz="1800" dirty="0" smtClean="0"/>
          </a:p>
          <a:p>
            <a:r>
              <a:rPr lang="it-IT" sz="2200" dirty="0" err="1" smtClean="0"/>
              <a:t>Supported</a:t>
            </a:r>
            <a:r>
              <a:rPr lang="it-IT" sz="2200" dirty="0" smtClean="0"/>
              <a:t> </a:t>
            </a:r>
            <a:r>
              <a:rPr lang="it-IT" sz="2200" dirty="0" err="1" smtClean="0"/>
              <a:t>RPs</a:t>
            </a:r>
            <a:r>
              <a:rPr lang="it-IT" sz="2200" dirty="0" smtClean="0"/>
              <a:t>:</a:t>
            </a:r>
          </a:p>
          <a:p>
            <a:pPr lvl="1"/>
            <a:r>
              <a:rPr lang="it-IT" sz="1800" dirty="0">
                <a:solidFill>
                  <a:srgbClr val="4F85C3"/>
                </a:solidFill>
              </a:rPr>
              <a:t>SAML2.0</a:t>
            </a:r>
            <a:r>
              <a:rPr lang="it-IT" sz="1800" dirty="0" smtClean="0"/>
              <a:t> &amp; </a:t>
            </a:r>
            <a:r>
              <a:rPr lang="it-IT" sz="1800" dirty="0">
                <a:solidFill>
                  <a:srgbClr val="4F85C3"/>
                </a:solidFill>
              </a:rPr>
              <a:t>OIDC</a:t>
            </a:r>
          </a:p>
          <a:p>
            <a:r>
              <a:rPr lang="it-IT" sz="2200" dirty="0" err="1" smtClean="0"/>
              <a:t>Attribute</a:t>
            </a:r>
            <a:r>
              <a:rPr lang="it-IT" sz="2200" dirty="0" smtClean="0"/>
              <a:t> </a:t>
            </a:r>
            <a:r>
              <a:rPr lang="it-IT" sz="2200" dirty="0" err="1" smtClean="0"/>
              <a:t>Authorties</a:t>
            </a:r>
            <a:endParaRPr lang="it-IT" sz="2200" dirty="0" smtClean="0"/>
          </a:p>
          <a:p>
            <a:pPr lvl="1"/>
            <a:r>
              <a:rPr lang="it-IT" sz="1800" dirty="0">
                <a:solidFill>
                  <a:srgbClr val="4F85C3"/>
                </a:solidFill>
              </a:rPr>
              <a:t>SAML2.0</a:t>
            </a:r>
            <a:r>
              <a:rPr lang="it-IT" sz="1800" dirty="0" smtClean="0"/>
              <a:t> </a:t>
            </a:r>
            <a:r>
              <a:rPr lang="it-IT" sz="1800" dirty="0" err="1" smtClean="0"/>
              <a:t>Attr</a:t>
            </a:r>
            <a:r>
              <a:rPr lang="it-IT" sz="1800" dirty="0" smtClean="0"/>
              <a:t>. Query, </a:t>
            </a:r>
            <a:r>
              <a:rPr lang="it-IT" sz="1800" dirty="0">
                <a:solidFill>
                  <a:srgbClr val="4F85C3"/>
                </a:solidFill>
              </a:rPr>
              <a:t>REST</a:t>
            </a:r>
            <a:r>
              <a:rPr lang="it-IT" sz="1800" dirty="0" smtClean="0"/>
              <a:t>, </a:t>
            </a:r>
            <a:r>
              <a:rPr lang="it-IT" sz="1800" dirty="0">
                <a:solidFill>
                  <a:srgbClr val="4F85C3"/>
                </a:solidFill>
              </a:rPr>
              <a:t>LDAP</a:t>
            </a:r>
            <a:r>
              <a:rPr lang="it-IT" sz="1800" dirty="0" smtClean="0"/>
              <a:t>, </a:t>
            </a:r>
            <a:r>
              <a:rPr lang="it-IT" sz="1800" dirty="0">
                <a:solidFill>
                  <a:srgbClr val="4F85C3"/>
                </a:solidFill>
              </a:rPr>
              <a:t>SQL</a:t>
            </a:r>
            <a:endParaRPr lang="en-GB" sz="1800" dirty="0">
              <a:solidFill>
                <a:srgbClr val="4F85C3"/>
              </a:solidFill>
            </a:endParaRPr>
          </a:p>
          <a:p>
            <a:r>
              <a:rPr lang="en-GB" sz="2000" dirty="0"/>
              <a:t>Support for </a:t>
            </a:r>
            <a:r>
              <a:rPr lang="en-GB" sz="2000" dirty="0" err="1" smtClean="0"/>
              <a:t>LoA</a:t>
            </a:r>
            <a:endParaRPr lang="en-GB" sz="2000" dirty="0"/>
          </a:p>
        </p:txBody>
      </p:sp>
      <p:cxnSp>
        <p:nvCxnSpPr>
          <p:cNvPr id="44" name="Connettore 4 43"/>
          <p:cNvCxnSpPr>
            <a:stCxn id="19" idx="0"/>
            <a:endCxn id="13" idx="1"/>
          </p:cNvCxnSpPr>
          <p:nvPr/>
        </p:nvCxnSpPr>
        <p:spPr>
          <a:xfrm rot="5400000" flipH="1" flipV="1">
            <a:off x="489581" y="1779752"/>
            <a:ext cx="1128079" cy="430226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4 45"/>
          <p:cNvCxnSpPr>
            <a:stCxn id="13" idx="0"/>
            <a:endCxn id="7" idx="0"/>
          </p:cNvCxnSpPr>
          <p:nvPr/>
        </p:nvCxnSpPr>
        <p:spPr>
          <a:xfrm rot="16200000" flipH="1">
            <a:off x="3142952" y="-198838"/>
            <a:ext cx="246775" cy="2709045"/>
          </a:xfrm>
          <a:prstGeom prst="bentConnector3">
            <a:avLst>
              <a:gd name="adj1" fmla="val -167817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4 47"/>
          <p:cNvCxnSpPr>
            <a:stCxn id="19" idx="3"/>
            <a:endCxn id="31" idx="1"/>
          </p:cNvCxnSpPr>
          <p:nvPr/>
        </p:nvCxnSpPr>
        <p:spPr>
          <a:xfrm flipV="1">
            <a:off x="1429537" y="2540002"/>
            <a:ext cx="1483482" cy="495442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4 49"/>
          <p:cNvCxnSpPr>
            <a:stCxn id="19" idx="3"/>
            <a:endCxn id="34" idx="1"/>
          </p:cNvCxnSpPr>
          <p:nvPr/>
        </p:nvCxnSpPr>
        <p:spPr>
          <a:xfrm>
            <a:off x="1429537" y="3035444"/>
            <a:ext cx="1503804" cy="29664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4 51"/>
          <p:cNvCxnSpPr>
            <a:stCxn id="19" idx="3"/>
            <a:endCxn id="38" idx="1"/>
          </p:cNvCxnSpPr>
          <p:nvPr/>
        </p:nvCxnSpPr>
        <p:spPr>
          <a:xfrm>
            <a:off x="1429537" y="3035444"/>
            <a:ext cx="1493643" cy="107100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4 53"/>
          <p:cNvCxnSpPr/>
          <p:nvPr/>
        </p:nvCxnSpPr>
        <p:spPr>
          <a:xfrm>
            <a:off x="1754640" y="4708186"/>
            <a:ext cx="2195006" cy="449006"/>
          </a:xfrm>
          <a:prstGeom prst="bentConnector3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>
            <a:stCxn id="28" idx="3"/>
            <a:endCxn id="28" idx="3"/>
          </p:cNvCxnSpPr>
          <p:nvPr/>
        </p:nvCxnSpPr>
        <p:spPr>
          <a:xfrm>
            <a:off x="2230700" y="5338582"/>
            <a:ext cx="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4 59"/>
          <p:cNvCxnSpPr>
            <a:stCxn id="28" idx="0"/>
            <a:endCxn id="10" idx="2"/>
          </p:cNvCxnSpPr>
          <p:nvPr/>
        </p:nvCxnSpPr>
        <p:spPr>
          <a:xfrm flipV="1">
            <a:off x="3309149" y="5342736"/>
            <a:ext cx="1261510" cy="446733"/>
          </a:xfrm>
          <a:prstGeom prst="bentConnector2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4 61"/>
          <p:cNvCxnSpPr>
            <a:stCxn id="25" idx="3"/>
            <a:endCxn id="10" idx="3"/>
          </p:cNvCxnSpPr>
          <p:nvPr/>
        </p:nvCxnSpPr>
        <p:spPr>
          <a:xfrm rot="16200000" flipV="1">
            <a:off x="5041793" y="5128959"/>
            <a:ext cx="584515" cy="284755"/>
          </a:xfrm>
          <a:prstGeom prst="bentConnector2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uppo 69"/>
          <p:cNvGrpSpPr/>
          <p:nvPr/>
        </p:nvGrpSpPr>
        <p:grpSpPr>
          <a:xfrm>
            <a:off x="122724" y="4348987"/>
            <a:ext cx="1631916" cy="952222"/>
            <a:chOff x="122724" y="4348987"/>
            <a:chExt cx="1631916" cy="952222"/>
          </a:xfrm>
        </p:grpSpPr>
        <p:sp>
          <p:nvSpPr>
            <p:cNvPr id="22" name="Nuvola 21"/>
            <p:cNvSpPr/>
            <p:nvPr/>
          </p:nvSpPr>
          <p:spPr>
            <a:xfrm>
              <a:off x="122724" y="4348987"/>
              <a:ext cx="1631916" cy="952222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9" name="Immagine 6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4629434"/>
              <a:ext cx="1118117" cy="296370"/>
            </a:xfrm>
            <a:prstGeom prst="rect">
              <a:avLst/>
            </a:prstGeom>
          </p:spPr>
        </p:pic>
      </p:grpSp>
      <p:pic>
        <p:nvPicPr>
          <p:cNvPr id="3" name="Immagin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729" y="5661248"/>
            <a:ext cx="595119" cy="182786"/>
          </a:xfrm>
          <a:prstGeom prst="rect">
            <a:avLst/>
          </a:prstGeom>
        </p:spPr>
      </p:pic>
      <p:sp>
        <p:nvSpPr>
          <p:cNvPr id="21" name="Cilindro 20"/>
          <p:cNvSpPr/>
          <p:nvPr/>
        </p:nvSpPr>
        <p:spPr>
          <a:xfrm>
            <a:off x="7491507" y="5111141"/>
            <a:ext cx="1221572" cy="1187431"/>
          </a:xfrm>
          <a:prstGeom prst="ca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Connettore 4 56"/>
          <p:cNvCxnSpPr/>
          <p:nvPr/>
        </p:nvCxnSpPr>
        <p:spPr>
          <a:xfrm rot="10800000">
            <a:off x="5191679" y="4785286"/>
            <a:ext cx="2299829" cy="1342955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7452345" y="5516333"/>
            <a:ext cx="1299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Attribute</a:t>
            </a:r>
            <a:r>
              <a:rPr lang="it-IT" b="1" dirty="0" smtClean="0"/>
              <a:t> </a:t>
            </a:r>
            <a:r>
              <a:rPr lang="it-IT" b="1" dirty="0" err="1" smtClean="0"/>
              <a:t>Authorities</a:t>
            </a:r>
            <a:endParaRPr lang="en-GB" b="1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3082457" y="660959"/>
            <a:ext cx="1495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/>
              <a:t>SAML 2.0</a:t>
            </a:r>
          </a:p>
          <a:p>
            <a:pPr algn="r"/>
            <a:r>
              <a:rPr lang="it-IT" sz="1400" b="1" dirty="0" err="1" smtClean="0"/>
              <a:t>OpenID</a:t>
            </a:r>
            <a:r>
              <a:rPr lang="it-IT" sz="1400" b="1" dirty="0" smtClean="0"/>
              <a:t> Connect</a:t>
            </a:r>
            <a:endParaRPr lang="en-GB" sz="1400" b="1" dirty="0"/>
          </a:p>
        </p:txBody>
      </p:sp>
      <p:sp>
        <p:nvSpPr>
          <p:cNvPr id="63" name="CasellaDiTesto 62"/>
          <p:cNvSpPr txBox="1"/>
          <p:nvPr/>
        </p:nvSpPr>
        <p:spPr>
          <a:xfrm>
            <a:off x="6337790" y="5169966"/>
            <a:ext cx="1114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/>
              <a:t>SAML 2.0 REST</a:t>
            </a:r>
          </a:p>
          <a:p>
            <a:pPr algn="r"/>
            <a:r>
              <a:rPr lang="it-IT" sz="1400" b="1" dirty="0" smtClean="0"/>
              <a:t>LDAP</a:t>
            </a:r>
          </a:p>
          <a:p>
            <a:pPr algn="r"/>
            <a:r>
              <a:rPr lang="it-IT" sz="1400" b="1" dirty="0" smtClean="0"/>
              <a:t>SQL</a:t>
            </a:r>
            <a:endParaRPr lang="en-GB" sz="1400" b="1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3148669" y="5782411"/>
            <a:ext cx="149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err="1" smtClean="0"/>
              <a:t>OpenID</a:t>
            </a:r>
            <a:r>
              <a:rPr lang="it-IT" sz="1400" b="1" dirty="0" smtClean="0"/>
              <a:t> Connect</a:t>
            </a:r>
            <a:endParaRPr lang="en-GB" sz="1400" b="1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1232991" y="4365104"/>
            <a:ext cx="149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/>
              <a:t>SAML 2.0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165367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AAI </a:t>
            </a:r>
            <a:r>
              <a:rPr lang="it-IT" dirty="0" err="1" smtClean="0"/>
              <a:t>Roadmap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179512" y="1020484"/>
            <a:ext cx="8856984" cy="4784400"/>
          </a:xfrm>
        </p:spPr>
        <p:txBody>
          <a:bodyPr/>
          <a:lstStyle/>
          <a:p>
            <a:r>
              <a:rPr lang="it-IT" sz="2400" dirty="0" smtClean="0"/>
              <a:t>Short </a:t>
            </a:r>
            <a:r>
              <a:rPr lang="it-IT" sz="2400" dirty="0" err="1" smtClean="0"/>
              <a:t>term</a:t>
            </a:r>
            <a:r>
              <a:rPr lang="it-IT" sz="2400" dirty="0" smtClean="0"/>
              <a:t> (2017)</a:t>
            </a:r>
          </a:p>
          <a:p>
            <a:pPr lvl="1"/>
            <a:r>
              <a:rPr lang="en-GB" sz="1800" dirty="0"/>
              <a:t>Translation of VO </a:t>
            </a:r>
            <a:r>
              <a:rPr lang="en-GB" sz="1800" dirty="0" smtClean="0"/>
              <a:t>information (SAML, OIDC) </a:t>
            </a:r>
            <a:r>
              <a:rPr lang="en-GB" sz="1800" dirty="0"/>
              <a:t>into VOMS </a:t>
            </a:r>
            <a:r>
              <a:rPr lang="en-GB" sz="1800" dirty="0" smtClean="0"/>
              <a:t>proxies</a:t>
            </a:r>
          </a:p>
          <a:p>
            <a:pPr lvl="1"/>
            <a:r>
              <a:rPr lang="en-GB" sz="1800" dirty="0"/>
              <a:t>Provisioning of VOMS information through SAML and OIDC </a:t>
            </a:r>
            <a:r>
              <a:rPr lang="en-GB" sz="1800" dirty="0" smtClean="0"/>
              <a:t>interfaces (from VOMS to SAML/OIDC)</a:t>
            </a:r>
          </a:p>
          <a:p>
            <a:pPr lvl="1"/>
            <a:r>
              <a:rPr lang="en-GB" sz="1800" dirty="0"/>
              <a:t>Provide user documentation </a:t>
            </a:r>
            <a:r>
              <a:rPr lang="en-GB" sz="1800" dirty="0" smtClean="0"/>
              <a:t>code </a:t>
            </a:r>
            <a:r>
              <a:rPr lang="en-GB" sz="1800" dirty="0"/>
              <a:t>for getting certificates through </a:t>
            </a:r>
            <a:r>
              <a:rPr lang="en-GB" sz="1800" dirty="0" smtClean="0"/>
              <a:t>RCauth.eu</a:t>
            </a:r>
          </a:p>
          <a:p>
            <a:pPr lvl="1"/>
            <a:r>
              <a:rPr lang="en-GB" sz="1800" dirty="0"/>
              <a:t>User enrolment and account </a:t>
            </a:r>
            <a:r>
              <a:rPr lang="en-GB" sz="1800" dirty="0" smtClean="0"/>
              <a:t>linking</a:t>
            </a:r>
          </a:p>
          <a:p>
            <a:r>
              <a:rPr lang="it-IT" sz="2400" dirty="0"/>
              <a:t>Long </a:t>
            </a:r>
            <a:r>
              <a:rPr lang="it-IT" sz="2400" dirty="0" err="1"/>
              <a:t>term</a:t>
            </a:r>
            <a:r>
              <a:rPr lang="it-IT" sz="2400" dirty="0"/>
              <a:t> (2018-2020)</a:t>
            </a:r>
          </a:p>
          <a:p>
            <a:pPr lvl="1"/>
            <a:r>
              <a:rPr lang="en-GB" sz="1800" dirty="0"/>
              <a:t>(New) </a:t>
            </a:r>
            <a:r>
              <a:rPr lang="en-GB" sz="1800" dirty="0" err="1"/>
              <a:t>RCAuth</a:t>
            </a:r>
            <a:r>
              <a:rPr lang="en-GB" sz="1800" dirty="0"/>
              <a:t> </a:t>
            </a:r>
            <a:r>
              <a:rPr lang="en-GB" sz="1800" dirty="0" smtClean="0"/>
              <a:t>CA</a:t>
            </a:r>
          </a:p>
          <a:p>
            <a:pPr lvl="1"/>
            <a:r>
              <a:rPr lang="en-GB" sz="1800" dirty="0"/>
              <a:t>Master Portal Enhanced High Availability Support</a:t>
            </a:r>
            <a:endParaRPr lang="en-GB" sz="1800" dirty="0" smtClean="0"/>
          </a:p>
          <a:p>
            <a:pPr lvl="1"/>
            <a:r>
              <a:rPr lang="en-GB" sz="1800" dirty="0"/>
              <a:t>Web </a:t>
            </a:r>
            <a:r>
              <a:rPr lang="en-GB" sz="1800" dirty="0" smtClean="0"/>
              <a:t>UI harmonization </a:t>
            </a:r>
            <a:r>
              <a:rPr lang="en-GB" sz="1800" dirty="0"/>
              <a:t>and branding support for the EGI </a:t>
            </a:r>
            <a:r>
              <a:rPr lang="en-GB" sz="1800" dirty="0" err="1"/>
              <a:t>CheckIn</a:t>
            </a:r>
            <a:r>
              <a:rPr lang="en-GB" sz="1800" dirty="0"/>
              <a:t> Service</a:t>
            </a:r>
            <a:endParaRPr lang="en-GB" sz="1800" dirty="0" smtClean="0"/>
          </a:p>
          <a:p>
            <a:pPr lvl="1"/>
            <a:r>
              <a:rPr lang="en-GB" sz="1800" dirty="0" smtClean="0"/>
              <a:t>(De-</a:t>
            </a:r>
            <a:r>
              <a:rPr lang="en-GB" sz="1800" dirty="0"/>
              <a:t>)provisioning and continuous update of user account </a:t>
            </a:r>
            <a:r>
              <a:rPr lang="en-GB" sz="1800" dirty="0" smtClean="0"/>
              <a:t>information</a:t>
            </a:r>
          </a:p>
          <a:p>
            <a:pPr lvl="1"/>
            <a:r>
              <a:rPr lang="en-GB" sz="1800" dirty="0"/>
              <a:t>Interoperability with EUDAT </a:t>
            </a:r>
            <a:r>
              <a:rPr lang="en-GB" sz="1800" dirty="0" smtClean="0"/>
              <a:t>B2ACCESS</a:t>
            </a:r>
          </a:p>
          <a:p>
            <a:pPr lvl="1"/>
            <a:r>
              <a:rPr lang="en-GB" sz="1800" dirty="0"/>
              <a:t>Self-service interface for managing OIDC access tokens</a:t>
            </a:r>
            <a:endParaRPr lang="en-GB" sz="1800" dirty="0" smtClean="0"/>
          </a:p>
          <a:p>
            <a:pPr lvl="1"/>
            <a:r>
              <a:rPr lang="en-GB" sz="1800" dirty="0"/>
              <a:t>Self-service web interface </a:t>
            </a:r>
            <a:r>
              <a:rPr lang="en-GB" sz="1800" dirty="0" smtClean="0"/>
              <a:t>for </a:t>
            </a:r>
            <a:r>
              <a:rPr lang="en-GB" sz="1800" dirty="0"/>
              <a:t>registering OIDC &amp; SAML based </a:t>
            </a:r>
            <a:r>
              <a:rPr lang="en-GB" sz="1800" dirty="0" smtClean="0"/>
              <a:t>SPs</a:t>
            </a:r>
          </a:p>
          <a:p>
            <a:pPr lvl="1"/>
            <a:r>
              <a:rPr lang="en-GB" sz="1800" dirty="0"/>
              <a:t>Standalone VO/Group Management Service</a:t>
            </a:r>
            <a:endParaRPr lang="en-GB" sz="1800" dirty="0" smtClean="0"/>
          </a:p>
          <a:p>
            <a:pPr lvl="1"/>
            <a:r>
              <a:rPr lang="en-GB" sz="1800" dirty="0"/>
              <a:t>Support for centralised fine grained authorization</a:t>
            </a:r>
            <a:endParaRPr lang="en-GB" sz="1800" dirty="0" smtClean="0"/>
          </a:p>
          <a:p>
            <a:pPr lvl="1"/>
            <a:endParaRPr lang="en-GB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0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TCB </a:t>
            </a:r>
            <a:r>
              <a:rPr lang="it-IT" dirty="0" err="1" smtClean="0"/>
              <a:t>Cloud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323528" y="1124744"/>
            <a:ext cx="8568952" cy="4784400"/>
          </a:xfrm>
        </p:spPr>
        <p:txBody>
          <a:bodyPr/>
          <a:lstStyle/>
          <a:p>
            <a:r>
              <a:rPr lang="en-US" dirty="0"/>
              <a:t>Includes representatives from various </a:t>
            </a:r>
            <a:r>
              <a:rPr lang="en-US" b="1" dirty="0" smtClean="0">
                <a:solidFill>
                  <a:srgbClr val="4F85C3"/>
                </a:solidFill>
              </a:rPr>
              <a:t>EGI user support, </a:t>
            </a:r>
            <a:r>
              <a:rPr lang="en-US" b="1" dirty="0">
                <a:solidFill>
                  <a:srgbClr val="4F85C3"/>
                </a:solidFill>
              </a:rPr>
              <a:t>EGI operations, </a:t>
            </a:r>
            <a:r>
              <a:rPr lang="en-US" b="1" dirty="0" smtClean="0">
                <a:solidFill>
                  <a:srgbClr val="4F85C3"/>
                </a:solidFill>
              </a:rPr>
              <a:t>Cloud providers </a:t>
            </a:r>
            <a:r>
              <a:rPr lang="en-US" b="1" dirty="0">
                <a:solidFill>
                  <a:srgbClr val="4F85C3"/>
                </a:solidFill>
              </a:rPr>
              <a:t>and technology providers</a:t>
            </a:r>
            <a:r>
              <a:rPr lang="en-US" b="1" dirty="0" smtClean="0">
                <a:solidFill>
                  <a:srgbClr val="4F85C3"/>
                </a:solidFill>
              </a:rPr>
              <a:t>.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GB" dirty="0"/>
              <a:t>Provides the focus for the technologies that will be used within the EGI production infrastructure to deliver distributed cloud computing services for the research </a:t>
            </a:r>
            <a:r>
              <a:rPr lang="en-GB" dirty="0" smtClean="0"/>
              <a:t>communities</a:t>
            </a:r>
          </a:p>
          <a:p>
            <a:r>
              <a:rPr lang="it-IT" dirty="0" err="1" smtClean="0"/>
              <a:t>Liasons</a:t>
            </a:r>
            <a:r>
              <a:rPr lang="it-IT" dirty="0" smtClean="0"/>
              <a:t>:</a:t>
            </a:r>
          </a:p>
          <a:p>
            <a:pPr lvl="1"/>
            <a:r>
              <a:rPr lang="en-GB" dirty="0"/>
              <a:t>EGI </a:t>
            </a:r>
            <a:r>
              <a:rPr lang="en-GB" dirty="0" err="1"/>
              <a:t>Fedcloud</a:t>
            </a:r>
            <a:r>
              <a:rPr lang="en-GB" dirty="0"/>
              <a:t> task </a:t>
            </a:r>
            <a:r>
              <a:rPr lang="en-GB" dirty="0" smtClean="0"/>
              <a:t>force, EGI </a:t>
            </a:r>
            <a:r>
              <a:rPr lang="en-GB" dirty="0"/>
              <a:t>Security Coordination </a:t>
            </a:r>
            <a:r>
              <a:rPr lang="en-GB" dirty="0" smtClean="0"/>
              <a:t>team, TCB AAI, UCB, OMB, SSB, Commercial </a:t>
            </a:r>
            <a:r>
              <a:rPr lang="en-GB" dirty="0"/>
              <a:t>cloud providers (see next slide)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EGI </a:t>
            </a:r>
            <a:r>
              <a:rPr lang="en-GB" dirty="0" err="1" smtClean="0"/>
              <a:t>FederatedCloudArchitecture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IaaS </a:t>
            </a:r>
            <a:r>
              <a:rPr lang="en-GB" dirty="0" smtClean="0"/>
              <a:t>Federation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2017 - Cloud Roadmap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629400" y="1365721"/>
            <a:ext cx="7885201" cy="4126559"/>
            <a:chOff x="494220" y="2127085"/>
            <a:chExt cx="7885201" cy="4126559"/>
          </a:xfrm>
        </p:grpSpPr>
        <p:sp>
          <p:nvSpPr>
            <p:cNvPr id="31" name="Rectangle 30"/>
            <p:cNvSpPr/>
            <p:nvPr/>
          </p:nvSpPr>
          <p:spPr>
            <a:xfrm>
              <a:off x="1740370" y="5666119"/>
              <a:ext cx="6639051" cy="5875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EGI Federation services: </a:t>
              </a:r>
            </a:p>
            <a:p>
              <a:pPr algn="ctr"/>
              <a:r>
                <a:rPr lang="en-US" sz="1400" dirty="0" smtClean="0"/>
                <a:t>Accounting, Monitoring, Configuration Database, Information Discovery, VM Marketplace</a:t>
              </a:r>
              <a:endParaRPr lang="en-US" sz="14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94220" y="2127085"/>
              <a:ext cx="976747" cy="412655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smtClean="0"/>
                <a:t>EGI AAI</a:t>
              </a:r>
              <a:endParaRPr lang="en-US" sz="1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787357" y="4106785"/>
              <a:ext cx="4119128" cy="1151093"/>
              <a:chOff x="1699783" y="4116933"/>
              <a:chExt cx="4119128" cy="1151093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1699783" y="4116933"/>
                <a:ext cx="4119128" cy="115109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r"/>
                <a:endParaRPr lang="en-US" sz="1400" dirty="0"/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1905437" y="4290697"/>
                <a:ext cx="3707820" cy="803564"/>
                <a:chOff x="1371599" y="4430900"/>
                <a:chExt cx="3707820" cy="803564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1371599" y="4430900"/>
                  <a:ext cx="1698913" cy="803564"/>
                  <a:chOff x="2673927" y="2507672"/>
                  <a:chExt cx="2396837" cy="803564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2673927" y="2757055"/>
                    <a:ext cx="2396837" cy="554181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Cloud Management Framework</a:t>
                    </a:r>
                    <a:endParaRPr lang="en-US" sz="1400" dirty="0"/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2673927" y="2507672"/>
                    <a:ext cx="2396837" cy="249382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IaaS API</a:t>
                    </a:r>
                    <a:endParaRPr lang="en-US" sz="1400" dirty="0"/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3380506" y="4430900"/>
                  <a:ext cx="1698913" cy="803564"/>
                  <a:chOff x="2673927" y="2507672"/>
                  <a:chExt cx="2396837" cy="803564"/>
                </a:xfrm>
              </p:grpSpPr>
              <p:sp>
                <p:nvSpPr>
                  <p:cNvPr id="38" name="Rectangle 37"/>
                  <p:cNvSpPr/>
                  <p:nvPr/>
                </p:nvSpPr>
                <p:spPr>
                  <a:xfrm>
                    <a:off x="2673927" y="2757055"/>
                    <a:ext cx="2396837" cy="554181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Cloud Management Framework</a:t>
                    </a:r>
                    <a:endParaRPr lang="en-US" sz="1400" dirty="0"/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2673927" y="2507672"/>
                    <a:ext cx="2396837" cy="249382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IaaS API</a:t>
                    </a:r>
                    <a:endParaRPr lang="en-US" sz="1400" dirty="0"/>
                  </a:p>
                </p:txBody>
              </p:sp>
            </p:grpSp>
          </p:grpSp>
        </p:grpSp>
        <p:grpSp>
          <p:nvGrpSpPr>
            <p:cNvPr id="42" name="Group 41"/>
            <p:cNvGrpSpPr/>
            <p:nvPr/>
          </p:nvGrpSpPr>
          <p:grpSpPr>
            <a:xfrm>
              <a:off x="6222875" y="4106785"/>
              <a:ext cx="2156546" cy="1151093"/>
              <a:chOff x="6128905" y="4089983"/>
              <a:chExt cx="2156546" cy="1151093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6128905" y="4089983"/>
                <a:ext cx="2156546" cy="115109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r"/>
                <a:endParaRPr lang="en-US" sz="1400" dirty="0"/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6357722" y="4263747"/>
                <a:ext cx="1698913" cy="803564"/>
                <a:chOff x="2673927" y="2507672"/>
                <a:chExt cx="2396837" cy="803564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2673927" y="2757055"/>
                  <a:ext cx="2396837" cy="554181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Cloud Management Framework</a:t>
                  </a:r>
                  <a:endParaRPr lang="en-US" sz="1400" dirty="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2673927" y="2507672"/>
                  <a:ext cx="2396837" cy="24938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IaaS API</a:t>
                  </a:r>
                  <a:endParaRPr lang="en-US" sz="1400" dirty="0"/>
                </a:p>
              </p:txBody>
            </p:sp>
          </p:grpSp>
        </p:grpSp>
        <p:cxnSp>
          <p:nvCxnSpPr>
            <p:cNvPr id="47" name="Straight Arrow Connector 46"/>
            <p:cNvCxnSpPr>
              <a:stCxn id="32" idx="2"/>
            </p:cNvCxnSpPr>
            <p:nvPr/>
          </p:nvCxnSpPr>
          <p:spPr>
            <a:xfrm>
              <a:off x="3846921" y="5257878"/>
              <a:ext cx="0" cy="4082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7301148" y="5257878"/>
              <a:ext cx="0" cy="3807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>
              <a:off x="1462766" y="2423850"/>
              <a:ext cx="27760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2" idx="1"/>
            </p:cNvCxnSpPr>
            <p:nvPr/>
          </p:nvCxnSpPr>
          <p:spPr>
            <a:xfrm flipH="1">
              <a:off x="1470966" y="4682332"/>
              <a:ext cx="316391" cy="1066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1470968" y="5959882"/>
              <a:ext cx="26940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2847651" y="2717250"/>
              <a:ext cx="1" cy="3944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7301148" y="3698546"/>
              <a:ext cx="0" cy="40823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1740371" y="3111745"/>
              <a:ext cx="6639050" cy="586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IaaS Federated Access Tools</a:t>
              </a:r>
              <a:endParaRPr lang="en-US" sz="1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224336" y="2130450"/>
              <a:ext cx="4155085" cy="586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Community Platforms</a:t>
              </a:r>
              <a:endParaRPr lang="en-US" sz="1400" dirty="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1740370" y="2130450"/>
              <a:ext cx="2214563" cy="586800"/>
              <a:chOff x="1740370" y="1872635"/>
              <a:chExt cx="2214563" cy="586800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740370" y="1872635"/>
                <a:ext cx="2214563" cy="586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1993371" y="1950035"/>
                <a:ext cx="1708561" cy="432000"/>
                <a:chOff x="2339532" y="644470"/>
                <a:chExt cx="1708561" cy="432000"/>
              </a:xfrm>
            </p:grpSpPr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9532" y="644470"/>
                  <a:ext cx="455950" cy="432000"/>
                </a:xfrm>
                <a:prstGeom prst="rect">
                  <a:avLst/>
                </a:prstGeom>
              </p:spPr>
            </p:pic>
            <p:sp>
              <p:nvSpPr>
                <p:cNvPr id="60" name="TextBox 59"/>
                <p:cNvSpPr txBox="1"/>
                <p:nvPr/>
              </p:nvSpPr>
              <p:spPr>
                <a:xfrm>
                  <a:off x="2782105" y="706582"/>
                  <a:ext cx="126598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err="1" smtClean="0"/>
                    <a:t>AppDB</a:t>
                  </a:r>
                  <a:r>
                    <a:rPr lang="en-US" sz="1400" dirty="0" smtClean="0"/>
                    <a:t> </a:t>
                  </a:r>
                  <a:r>
                    <a:rPr lang="en-US" sz="1400" dirty="0" err="1" smtClean="0"/>
                    <a:t>VMOps</a:t>
                  </a:r>
                  <a:endParaRPr lang="en-US" sz="1400" dirty="0"/>
                </a:p>
              </p:txBody>
            </p:sp>
          </p:grpSp>
        </p:grpSp>
        <p:cxnSp>
          <p:nvCxnSpPr>
            <p:cNvPr id="61" name="Straight Arrow Connector 60"/>
            <p:cNvCxnSpPr/>
            <p:nvPr/>
          </p:nvCxnSpPr>
          <p:spPr>
            <a:xfrm flipV="1">
              <a:off x="6301878" y="2717250"/>
              <a:ext cx="1" cy="42198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>
              <a:off x="1462766" y="3418304"/>
              <a:ext cx="27760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32" idx="0"/>
            </p:cNvCxnSpPr>
            <p:nvPr/>
          </p:nvCxnSpPr>
          <p:spPr>
            <a:xfrm flipV="1">
              <a:off x="3846921" y="3726035"/>
              <a:ext cx="0" cy="38075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2356526" y="4629794"/>
            <a:ext cx="4346802" cy="1571790"/>
            <a:chOff x="2195736" y="4665523"/>
            <a:chExt cx="4346802" cy="1571790"/>
          </a:xfrm>
        </p:grpSpPr>
        <p:sp>
          <p:nvSpPr>
            <p:cNvPr id="67" name="Rectangular Callout 66"/>
            <p:cNvSpPr/>
            <p:nvPr/>
          </p:nvSpPr>
          <p:spPr>
            <a:xfrm>
              <a:off x="2195736" y="4665523"/>
              <a:ext cx="4346802" cy="1571790"/>
            </a:xfrm>
            <a:prstGeom prst="wedgeRectCallout">
              <a:avLst>
                <a:gd name="adj1" fmla="val -37301"/>
                <a:gd name="adj2" fmla="val -84599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8" name="Picture 6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71" t="40845" r="18006" b="40869"/>
            <a:stretch/>
          </p:blipFill>
          <p:spPr>
            <a:xfrm>
              <a:off x="2308297" y="4764060"/>
              <a:ext cx="2266896" cy="497189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9103" y="5746805"/>
              <a:ext cx="2460714" cy="416842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9650" y="5275108"/>
              <a:ext cx="1824996" cy="457838"/>
            </a:xfrm>
            <a:prstGeom prst="rect">
              <a:avLst/>
            </a:prstGeom>
          </p:spPr>
        </p:pic>
      </p:grpSp>
      <p:grpSp>
        <p:nvGrpSpPr>
          <p:cNvPr id="72" name="Group 71"/>
          <p:cNvGrpSpPr/>
          <p:nvPr/>
        </p:nvGrpSpPr>
        <p:grpSpPr>
          <a:xfrm>
            <a:off x="3837112" y="2398463"/>
            <a:ext cx="4075123" cy="899010"/>
            <a:chOff x="2729125" y="2474373"/>
            <a:chExt cx="4075123" cy="899010"/>
          </a:xfrm>
        </p:grpSpPr>
        <p:sp>
          <p:nvSpPr>
            <p:cNvPr id="73" name="Rectangular Callout 72"/>
            <p:cNvSpPr/>
            <p:nvPr/>
          </p:nvSpPr>
          <p:spPr>
            <a:xfrm>
              <a:off x="2729125" y="2474373"/>
              <a:ext cx="4069928" cy="899010"/>
            </a:xfrm>
            <a:prstGeom prst="wedgeRectCallout">
              <a:avLst>
                <a:gd name="adj1" fmla="val -37863"/>
                <a:gd name="adj2" fmla="val 9232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71" t="40845" r="18006" b="40869"/>
            <a:stretch/>
          </p:blipFill>
          <p:spPr>
            <a:xfrm>
              <a:off x="2781293" y="2675284"/>
              <a:ext cx="2266896" cy="497189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5079" y="2528221"/>
              <a:ext cx="1729169" cy="7913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875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IaaS Federated Access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Provide access to the heterogeneous IaaS frameworks:</a:t>
            </a:r>
          </a:p>
          <a:p>
            <a:pPr lvl="1"/>
            <a:r>
              <a:rPr lang="en-GB" dirty="0"/>
              <a:t>IaaS provisioning systems that allow to define infrastructure as code and manage and combine resources from different providers, thus enabling the portability of application deployments between them </a:t>
            </a:r>
            <a:endParaRPr lang="en-GB" dirty="0" smtClean="0"/>
          </a:p>
          <a:p>
            <a:pPr lvl="1"/>
            <a:r>
              <a:rPr lang="en-GB" dirty="0" smtClean="0"/>
              <a:t>Smart  </a:t>
            </a:r>
            <a:r>
              <a:rPr lang="en-GB" i="1" dirty="0" smtClean="0"/>
              <a:t>brokers</a:t>
            </a:r>
            <a:r>
              <a:rPr lang="en-GB" dirty="0" smtClean="0"/>
              <a:t> providing </a:t>
            </a:r>
            <a:r>
              <a:rPr lang="en-GB" dirty="0"/>
              <a:t>matchmaking for workloads to available </a:t>
            </a:r>
            <a:r>
              <a:rPr lang="en-GB" dirty="0" smtClean="0"/>
              <a:t>providers</a:t>
            </a:r>
          </a:p>
          <a:p>
            <a:pPr lvl="1"/>
            <a:r>
              <a:rPr lang="en-GB" dirty="0"/>
              <a:t>Cloud Management Software that provides a unified console for accessing resources and deploy workloads following a set of user-defined established policies (e.g. </a:t>
            </a:r>
            <a:r>
              <a:rPr lang="en-GB" dirty="0" err="1"/>
              <a:t>Scalr</a:t>
            </a:r>
            <a:r>
              <a:rPr lang="en-GB" dirty="0"/>
              <a:t> or </a:t>
            </a:r>
            <a:r>
              <a:rPr lang="en-GB" dirty="0" err="1"/>
              <a:t>RightScale</a:t>
            </a:r>
            <a:r>
              <a:rPr lang="en-GB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8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Cloud</a:t>
            </a:r>
            <a:r>
              <a:rPr lang="it-IT" dirty="0" smtClean="0"/>
              <a:t> </a:t>
            </a:r>
            <a:r>
              <a:rPr lang="it-IT" dirty="0" err="1" smtClean="0"/>
              <a:t>Roadmap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179512" y="1020484"/>
            <a:ext cx="8856984" cy="4784400"/>
          </a:xfrm>
        </p:spPr>
        <p:txBody>
          <a:bodyPr/>
          <a:lstStyle/>
          <a:p>
            <a:r>
              <a:rPr lang="it-IT" sz="2400" dirty="0" smtClean="0"/>
              <a:t>Short </a:t>
            </a:r>
            <a:r>
              <a:rPr lang="it-IT" sz="2400" dirty="0" err="1" smtClean="0"/>
              <a:t>term</a:t>
            </a:r>
            <a:r>
              <a:rPr lang="it-IT" sz="2400" dirty="0" smtClean="0"/>
              <a:t> (2017)</a:t>
            </a:r>
          </a:p>
          <a:p>
            <a:pPr lvl="1"/>
            <a:r>
              <a:rPr lang="it-IT" sz="1800" dirty="0" err="1" smtClean="0"/>
              <a:t>Usability</a:t>
            </a:r>
            <a:r>
              <a:rPr lang="it-IT" sz="1800" dirty="0" smtClean="0"/>
              <a:t>: </a:t>
            </a:r>
            <a:r>
              <a:rPr lang="it-IT" sz="1800" dirty="0" err="1" smtClean="0"/>
              <a:t>UIs</a:t>
            </a:r>
            <a:r>
              <a:rPr lang="it-IT" sz="1800" dirty="0" smtClean="0"/>
              <a:t>, </a:t>
            </a:r>
            <a:r>
              <a:rPr lang="en-US" sz="1800" dirty="0"/>
              <a:t>IaaS Federated Access </a:t>
            </a:r>
            <a:r>
              <a:rPr lang="en-US" sz="1800" dirty="0" smtClean="0"/>
              <a:t>Tools, Data Management</a:t>
            </a:r>
          </a:p>
          <a:p>
            <a:pPr lvl="1"/>
            <a:r>
              <a:rPr lang="en-US" sz="1800" dirty="0" smtClean="0"/>
              <a:t>Integration with commercial cloud</a:t>
            </a:r>
          </a:p>
          <a:p>
            <a:pPr lvl="1"/>
            <a:r>
              <a:rPr lang="en-US" sz="1800" dirty="0" smtClean="0"/>
              <a:t>Integration tools: EGI </a:t>
            </a:r>
            <a:r>
              <a:rPr lang="en-US" sz="1800" dirty="0" err="1" smtClean="0"/>
              <a:t>CheckIn</a:t>
            </a:r>
            <a:r>
              <a:rPr lang="en-US" sz="1800" dirty="0" smtClean="0"/>
              <a:t>, VM Image replication, Monitoring, Information discovery, Accounting</a:t>
            </a:r>
          </a:p>
          <a:p>
            <a:pPr lvl="1"/>
            <a:r>
              <a:rPr lang="en-US" sz="1800" dirty="0" smtClean="0"/>
              <a:t>Improve relationship with other initiatives: </a:t>
            </a:r>
            <a:r>
              <a:rPr lang="es-ES" sz="1800" dirty="0" smtClean="0"/>
              <a:t>survey </a:t>
            </a:r>
            <a:r>
              <a:rPr lang="es-ES" sz="1800" dirty="0"/>
              <a:t>the </a:t>
            </a:r>
            <a:r>
              <a:rPr lang="es-ES" sz="1800" dirty="0" smtClean="0"/>
              <a:t>landscape, </a:t>
            </a:r>
            <a:r>
              <a:rPr lang="en-US" sz="1800" dirty="0" smtClean="0"/>
              <a:t>increase </a:t>
            </a:r>
            <a:r>
              <a:rPr lang="en-US" sz="1800" dirty="0"/>
              <a:t>participation in </a:t>
            </a:r>
            <a:r>
              <a:rPr lang="en-US" sz="1800" dirty="0" smtClean="0"/>
              <a:t>OpenStack (scientific WG, Open Research Cloud Declaration)</a:t>
            </a:r>
          </a:p>
          <a:p>
            <a:pPr lvl="1"/>
            <a:endParaRPr lang="en-GB" sz="1800" dirty="0" smtClean="0"/>
          </a:p>
          <a:p>
            <a:r>
              <a:rPr lang="it-IT" sz="2400" dirty="0"/>
              <a:t>Long </a:t>
            </a:r>
            <a:r>
              <a:rPr lang="it-IT" sz="2400" dirty="0" err="1"/>
              <a:t>term</a:t>
            </a:r>
            <a:r>
              <a:rPr lang="it-IT" sz="2400" dirty="0"/>
              <a:t> (2018-2020</a:t>
            </a:r>
            <a:r>
              <a:rPr lang="it-IT" sz="2400" dirty="0" smtClean="0"/>
              <a:t>)</a:t>
            </a:r>
          </a:p>
          <a:p>
            <a:pPr lvl="1"/>
            <a:r>
              <a:rPr lang="en-US" sz="1800" dirty="0"/>
              <a:t>maintenance and evolution of </a:t>
            </a:r>
            <a:r>
              <a:rPr lang="en-US" sz="1800" dirty="0"/>
              <a:t>components enabling the </a:t>
            </a:r>
            <a:r>
              <a:rPr lang="en-US" sz="1800" dirty="0" smtClean="0"/>
              <a:t>federation</a:t>
            </a:r>
          </a:p>
          <a:p>
            <a:pPr lvl="1"/>
            <a:r>
              <a:rPr lang="en-GB" sz="1800" dirty="0"/>
              <a:t>New execution models</a:t>
            </a:r>
            <a:r>
              <a:rPr lang="en-GB" sz="1800" dirty="0" smtClean="0"/>
              <a:t>: </a:t>
            </a:r>
            <a:r>
              <a:rPr lang="en-GB" sz="1800" dirty="0" err="1" smtClean="0"/>
              <a:t>Preemptible</a:t>
            </a:r>
            <a:r>
              <a:rPr lang="en-GB" sz="1800" dirty="0" smtClean="0"/>
              <a:t> instances, Fair-share </a:t>
            </a:r>
            <a:r>
              <a:rPr lang="en-GB" sz="1800" dirty="0"/>
              <a:t>scheduling</a:t>
            </a:r>
          </a:p>
          <a:p>
            <a:pPr lvl="1"/>
            <a:r>
              <a:rPr lang="en-GB" sz="1800" dirty="0" smtClean="0"/>
              <a:t>OCCI </a:t>
            </a:r>
            <a:r>
              <a:rPr lang="en-GB" sz="1800" dirty="0"/>
              <a:t>evolution</a:t>
            </a:r>
          </a:p>
          <a:p>
            <a:pPr lvl="1"/>
            <a:r>
              <a:rPr lang="en-GB" sz="1800" dirty="0" smtClean="0"/>
              <a:t>Automated </a:t>
            </a:r>
            <a:r>
              <a:rPr lang="en-GB" sz="1800" dirty="0"/>
              <a:t>Security check of VM </a:t>
            </a:r>
            <a:r>
              <a:rPr lang="en-GB" sz="1800" dirty="0" smtClean="0"/>
              <a:t>images</a:t>
            </a:r>
          </a:p>
          <a:p>
            <a:pPr lvl="1"/>
            <a:r>
              <a:rPr lang="it-IT" sz="1800" dirty="0" smtClean="0"/>
              <a:t>New </a:t>
            </a:r>
            <a:r>
              <a:rPr lang="it-IT" sz="1800" dirty="0" err="1" smtClean="0"/>
              <a:t>features</a:t>
            </a:r>
            <a:r>
              <a:rPr lang="it-IT" sz="1800" dirty="0" smtClean="0"/>
              <a:t>: </a:t>
            </a:r>
            <a:r>
              <a:rPr lang="en-GB" sz="1800" dirty="0"/>
              <a:t>Filesystem as a Service, Container orchestration, Data Analytics, HTC cluster, VPN as a </a:t>
            </a:r>
            <a:r>
              <a:rPr lang="en-GB" sz="1800" dirty="0" smtClean="0"/>
              <a:t>Service, DNS </a:t>
            </a:r>
            <a:r>
              <a:rPr lang="en-GB" sz="1800" dirty="0"/>
              <a:t>as </a:t>
            </a:r>
            <a:r>
              <a:rPr lang="en-GB" sz="1800" dirty="0" smtClean="0"/>
              <a:t>Service, LB </a:t>
            </a:r>
            <a:r>
              <a:rPr lang="en-GB" sz="1800" dirty="0"/>
              <a:t>as a </a:t>
            </a:r>
            <a:r>
              <a:rPr lang="en-GB" sz="1800" dirty="0" smtClean="0"/>
              <a:t>Service, </a:t>
            </a:r>
            <a:r>
              <a:rPr lang="en-US" sz="1800" dirty="0"/>
              <a:t>Enable HPC/bare metal/accelerators on </a:t>
            </a:r>
            <a:r>
              <a:rPr lang="en-US" sz="1800" dirty="0" smtClean="0"/>
              <a:t>cloud</a:t>
            </a:r>
            <a:endParaRPr lang="it-IT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95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v3.2.potx</Template>
  <TotalTime>5361</TotalTime>
  <Words>1367</Words>
  <Application>Microsoft Office PowerPoint</Application>
  <PresentationFormat>Presentazione su schermo (4:3)</PresentationFormat>
  <Paragraphs>233</Paragraphs>
  <Slides>18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18</vt:i4>
      </vt:variant>
    </vt:vector>
  </HeadingPairs>
  <TitlesOfParts>
    <vt:vector size="27" baseType="lpstr">
      <vt:lpstr>Arial</vt:lpstr>
      <vt:lpstr>Calibri</vt:lpstr>
      <vt:lpstr>Courier</vt:lpstr>
      <vt:lpstr>Mangal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EGI Technical Roadmap</vt:lpstr>
      <vt:lpstr>Technical Coordination</vt:lpstr>
      <vt:lpstr>TCB AAI</vt:lpstr>
      <vt:lpstr>AAI CheckIn service</vt:lpstr>
      <vt:lpstr>AAI Roadmap</vt:lpstr>
      <vt:lpstr>TCB Cloud</vt:lpstr>
      <vt:lpstr>EGI FederatedCloudArchitecture IaaS Federation</vt:lpstr>
      <vt:lpstr>IaaS Federated Access Tools</vt:lpstr>
      <vt:lpstr>Cloud Roadmap</vt:lpstr>
      <vt:lpstr>TCB Data</vt:lpstr>
      <vt:lpstr>Open Data Platform Interactions</vt:lpstr>
      <vt:lpstr>DataHub comes online (Oct ‘16)</vt:lpstr>
      <vt:lpstr>EGI DataHub benefits existing data providers</vt:lpstr>
      <vt:lpstr>Don’t forget data intensive computing across multiple clouds</vt:lpstr>
      <vt:lpstr>Data Roadmap</vt:lpstr>
      <vt:lpstr>Core and Collaborative services TCB </vt:lpstr>
      <vt:lpstr>References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CheckIn: The AAI platform for EGI</dc:title>
  <dc:subject/>
  <dc:creator>Nicolas Liampotis</dc:creator>
  <cp:keywords/>
  <dc:description/>
  <cp:lastModifiedBy>dscardaci</cp:lastModifiedBy>
  <cp:revision>160</cp:revision>
  <dcterms:created xsi:type="dcterms:W3CDTF">2015-06-16T10:07:50Z</dcterms:created>
  <dcterms:modified xsi:type="dcterms:W3CDTF">2017-06-08T10:43:27Z</dcterms:modified>
  <cp:category/>
</cp:coreProperties>
</file>