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4"/>
  </p:notesMasterIdLst>
  <p:handoutMasterIdLst>
    <p:handoutMasterId r:id="rId15"/>
  </p:handoutMasterIdLst>
  <p:sldIdLst>
    <p:sldId id="338" r:id="rId4"/>
    <p:sldId id="527" r:id="rId5"/>
    <p:sldId id="547" r:id="rId6"/>
    <p:sldId id="542" r:id="rId7"/>
    <p:sldId id="537" r:id="rId8"/>
    <p:sldId id="545" r:id="rId9"/>
    <p:sldId id="548" r:id="rId10"/>
    <p:sldId id="546" r:id="rId11"/>
    <p:sldId id="544" r:id="rId12"/>
    <p:sldId id="538" r:id="rId13"/>
  </p:sldIdLst>
  <p:sldSz cx="9144000" cy="6858000" type="screen4x3"/>
  <p:notesSz cx="6797675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9C5C"/>
    <a:srgbClr val="82ABD4"/>
    <a:srgbClr val="4F85C3"/>
    <a:srgbClr val="0066B0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4" autoAdjust="0"/>
    <p:restoredTop sz="69363" autoAdjust="0"/>
  </p:normalViewPr>
  <p:slideViewPr>
    <p:cSldViewPr showGuides="1">
      <p:cViewPr varScale="1">
        <p:scale>
          <a:sx n="64" d="100"/>
          <a:sy n="64" d="100"/>
        </p:scale>
        <p:origin x="-21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784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08/06/17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08/06/17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Wingdings" charset="0"/>
              <a:buNone/>
            </a:pPr>
            <a:r>
              <a:rPr lang="en-US" baseline="0" dirty="0" smtClean="0">
                <a:sym typeface="Wingdings"/>
              </a:rPr>
              <a:t>NGIs support is critical in all the three stages:</a:t>
            </a:r>
          </a:p>
          <a:p>
            <a:pPr marL="171450" lvl="0" indent="-171450">
              <a:buFontTx/>
              <a:buChar char="-"/>
            </a:pPr>
            <a:r>
              <a:rPr lang="en-US" baseline="0" dirty="0" smtClean="0">
                <a:sym typeface="Wingdings"/>
              </a:rPr>
              <a:t>Willingness to support Opportunities</a:t>
            </a:r>
          </a:p>
          <a:p>
            <a:pPr marL="171450" lvl="0" indent="-171450">
              <a:buFontTx/>
              <a:buChar char="-"/>
            </a:pPr>
            <a:r>
              <a:rPr lang="en-US" baseline="0" dirty="0" smtClean="0">
                <a:sym typeface="Wingdings"/>
              </a:rPr>
              <a:t>Contribute with technologies and effort</a:t>
            </a:r>
          </a:p>
          <a:p>
            <a:pPr marL="171450" lvl="0" indent="-171450">
              <a:buFontTx/>
              <a:buChar char="-"/>
            </a:pPr>
            <a:r>
              <a:rPr lang="en-US" baseline="0" dirty="0" smtClean="0">
                <a:sym typeface="Wingdings"/>
              </a:rPr>
              <a:t>High quality operations (IT and staff)</a:t>
            </a:r>
          </a:p>
          <a:p>
            <a:pPr marL="171450" lvl="0" indent="-171450">
              <a:buFontTx/>
              <a:buChar char="-"/>
            </a:pPr>
            <a:endParaRPr lang="en-US" baseline="0" dirty="0" smtClean="0">
              <a:sym typeface="Wingdings"/>
            </a:endParaRPr>
          </a:p>
          <a:p>
            <a:pPr marL="0" lvl="0" indent="0">
              <a:buFontTx/>
              <a:buNone/>
            </a:pPr>
            <a:endParaRPr lang="en-US" baseline="0" dirty="0" smtClean="0"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4207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 6 months is critical for</a:t>
            </a:r>
            <a:r>
              <a:rPr lang="en-US" baseline="0" dirty="0" smtClean="0"/>
              <a:t> arranging SLAs and serious links with RIs (EGI-Engage CCs)</a:t>
            </a:r>
          </a:p>
          <a:p>
            <a:r>
              <a:rPr lang="en-US" baseline="0" dirty="0" smtClean="0"/>
              <a:t>Note that national/regional catch-all VOs don’t have SLAs – see issues raised later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2240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7996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15901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7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08/06/17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7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5" r:id="rId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iki.egi.eu/wiki/NGI_International_Liaiso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egi.eu/display/Support/Community+Requirements+Database" TargetMode="External"/><Relationship Id="rId4" Type="http://schemas.openxmlformats.org/officeDocument/2006/relationships/hyperlink" Target="http://access.egi.eu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ww.egi.eu/services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indico.egi.eu/indico/event/3249/timetabl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s.egi.eu/document/3119" TargetMode="External"/><Relationship Id="rId4" Type="http://schemas.openxmlformats.org/officeDocument/2006/relationships/hyperlink" Target="http://neic2017.nordforsk.org/schedule" TargetMode="External"/><Relationship Id="rId5" Type="http://schemas.openxmlformats.org/officeDocument/2006/relationships/hyperlink" Target="http://neic2017.nordforsk.org/workshops/poco/" TargetMode="External"/><Relationship Id="rId6" Type="http://schemas.openxmlformats.org/officeDocument/2006/relationships/hyperlink" Target="https://indico.egi.eu/indico/event/3378/" TargetMode="External"/><Relationship Id="rId7" Type="http://schemas.openxmlformats.org/officeDocument/2006/relationships/hyperlink" Target="https://documents.egi.eu/document/3132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://mso4sc.elmerex.hu/?page_id=89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1115616" y="3501008"/>
            <a:ext cx="6697290" cy="1369976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Gergely Sipos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/>
              <a:t>Customer and Technical Outreach </a:t>
            </a:r>
            <a:r>
              <a:rPr lang="en-US" sz="2400" dirty="0" smtClean="0"/>
              <a:t>Manager</a:t>
            </a:r>
            <a:br>
              <a:rPr lang="en-US" sz="2400" dirty="0" smtClean="0"/>
            </a:br>
            <a:r>
              <a:rPr lang="en-US" sz="2400" dirty="0" smtClean="0"/>
              <a:t>on behalf of EGI Foundation</a:t>
            </a:r>
            <a:endParaRPr lang="en-US" sz="1000" dirty="0" smtClean="0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8206680" cy="14400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Engagement meeting</a:t>
            </a:r>
            <a:endParaRPr lang="en-GB" sz="48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1371600" y="2132696"/>
            <a:ext cx="6400800" cy="504056"/>
          </a:xfrm>
        </p:spPr>
        <p:txBody>
          <a:bodyPr/>
          <a:lstStyle/>
          <a:p>
            <a:r>
              <a:rPr lang="en-US" sz="3200" dirty="0" smtClean="0"/>
              <a:t>2017. </a:t>
            </a:r>
            <a:r>
              <a:rPr lang="en-US" sz="3200" dirty="0" smtClean="0"/>
              <a:t>June 9.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74386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point 2: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452912"/>
            <a:ext cx="8424936" cy="4784400"/>
          </a:xfrm>
        </p:spPr>
        <p:txBody>
          <a:bodyPr/>
          <a:lstStyle/>
          <a:p>
            <a:r>
              <a:rPr lang="en-US" dirty="0" smtClean="0"/>
              <a:t>NGI engagement status – Plans:</a:t>
            </a:r>
          </a:p>
          <a:p>
            <a:pPr lvl="1"/>
            <a:r>
              <a:rPr lang="en-US" dirty="0" smtClean="0"/>
              <a:t>Updating NIL and UST contact points</a:t>
            </a:r>
            <a:endParaRPr lang="en-US" dirty="0" smtClean="0"/>
          </a:p>
          <a:p>
            <a:pPr lvl="1"/>
            <a:r>
              <a:rPr lang="en-US" dirty="0" smtClean="0"/>
              <a:t>Running a survey (roadmaps, priority communities, likes and dislikes in NIL structure)</a:t>
            </a:r>
          </a:p>
          <a:p>
            <a:r>
              <a:rPr lang="en-US" dirty="0" smtClean="0"/>
              <a:t>Engagement meetings</a:t>
            </a:r>
          </a:p>
          <a:p>
            <a:pPr lvl="1"/>
            <a:r>
              <a:rPr lang="en-US" dirty="0" smtClean="0"/>
              <a:t>Frequency?</a:t>
            </a:r>
          </a:p>
          <a:p>
            <a:pPr lvl="1"/>
            <a:r>
              <a:rPr lang="en-US" dirty="0" smtClean="0"/>
              <a:t>Next meeting?</a:t>
            </a:r>
          </a:p>
        </p:txBody>
      </p:sp>
    </p:spTree>
    <p:extLst>
      <p:ext uri="{BB962C8B-B14F-4D97-AF65-F5344CB8AC3E}">
        <p14:creationId xmlns:p14="http://schemas.microsoft.com/office/powerpoint/2010/main" val="3986285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27584" y="1539949"/>
            <a:ext cx="1512168" cy="144016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Opportunity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07904" y="1539949"/>
            <a:ext cx="1512168" cy="144016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Customer support case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660232" y="1539949"/>
            <a:ext cx="1512168" cy="144016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Operation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>
          <a:xfrm>
            <a:off x="2339752" y="2260029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3"/>
            <a:endCxn id="6" idx="1"/>
          </p:cNvCxnSpPr>
          <p:nvPr/>
        </p:nvCxnSpPr>
        <p:spPr>
          <a:xfrm>
            <a:off x="5220072" y="2260029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92688" y="3042825"/>
            <a:ext cx="291581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/>
              <a:buChar char="•"/>
            </a:pPr>
            <a:r>
              <a:rPr lang="en-US" dirty="0" smtClean="0"/>
              <a:t>Service satisfaction review interviews (3/6/12 months)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Improvement suggestions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Publications, users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Capacity plan updates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Helpdesk; Complaints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347864" y="3077665"/>
            <a:ext cx="2664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/>
              <a:buChar char="•"/>
            </a:pPr>
            <a:r>
              <a:rPr lang="en-US" dirty="0" smtClean="0"/>
              <a:t>Detailed technical requirements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Sw. </a:t>
            </a:r>
            <a:r>
              <a:rPr lang="en-US" dirty="0" err="1" smtClean="0"/>
              <a:t>devel</a:t>
            </a:r>
            <a:r>
              <a:rPr lang="en-US" dirty="0" smtClean="0"/>
              <a:t>. &amp;integration</a:t>
            </a:r>
            <a:endParaRPr lang="en-US" dirty="0"/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SLA – OLAs</a:t>
            </a:r>
          </a:p>
          <a:p>
            <a:pPr marL="176213" indent="-176213">
              <a:buFont typeface="Arial"/>
              <a:buChar char="•"/>
            </a:pPr>
            <a:endParaRPr lang="en-US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107504" y="3027724"/>
            <a:ext cx="316835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/>
              <a:buChar char="•"/>
            </a:pPr>
            <a:r>
              <a:rPr lang="en-US" dirty="0" smtClean="0"/>
              <a:t>User story (business case)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Community national footprint</a:t>
            </a:r>
          </a:p>
          <a:p>
            <a:pPr marL="176213" indent="-176213">
              <a:buFont typeface="Arial"/>
              <a:buChar char="•"/>
            </a:pPr>
            <a:r>
              <a:rPr lang="en-US" dirty="0"/>
              <a:t>Potential EGI services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NGI support</a:t>
            </a:r>
            <a:endParaRPr lang="en-US" dirty="0" smtClean="0"/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Cost-</a:t>
            </a:r>
            <a:r>
              <a:rPr lang="en-US" dirty="0" smtClean="0"/>
              <a:t>value-support analysis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Engagement </a:t>
            </a:r>
            <a:r>
              <a:rPr lang="en-US" dirty="0" err="1" smtClean="0"/>
              <a:t>wg</a:t>
            </a:r>
            <a:r>
              <a:rPr lang="en-US" dirty="0" smtClean="0"/>
              <a:t>- NEW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83322" y="5363924"/>
            <a:ext cx="2582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Business development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45613" y="5219908"/>
            <a:ext cx="4022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376092"/>
                </a:solidFill>
              </a:rPr>
              <a:t>Customer relationship management</a:t>
            </a:r>
            <a:endParaRPr lang="en-US" sz="2000" b="1" dirty="0">
              <a:solidFill>
                <a:srgbClr val="37609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188193" y="5517232"/>
            <a:ext cx="3044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376092"/>
                </a:solidFill>
              </a:rPr>
              <a:t>Service Level Management</a:t>
            </a:r>
            <a:endParaRPr lang="en-US" sz="2000" b="1" dirty="0">
              <a:solidFill>
                <a:srgbClr val="376092"/>
              </a:solidFill>
            </a:endParaRPr>
          </a:p>
        </p:txBody>
      </p:sp>
      <p:pic>
        <p:nvPicPr>
          <p:cNvPr id="42" name="Picture 13" descr="Macintosh HD:Users:owen:Google Drive:ETL online:FedSM:Branding:FitSm logo:FitSM logo-woutnam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5" y="4941168"/>
            <a:ext cx="1296419" cy="122413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Titl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From opportunities to operational setups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061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National/institutional/regional representatives</a:t>
            </a:r>
          </a:p>
          <a:p>
            <a:pPr lvl="1"/>
            <a:r>
              <a:rPr lang="en-US" sz="2000" dirty="0" smtClean="0"/>
              <a:t>An inclusive ‘club’ (even for non-full member NGIs)</a:t>
            </a:r>
          </a:p>
          <a:p>
            <a:r>
              <a:rPr lang="en-US" sz="2400" dirty="0" smtClean="0"/>
              <a:t>Linking national ‘non-operational’ activities with EGI and with other NGIs</a:t>
            </a:r>
          </a:p>
          <a:p>
            <a:pPr lvl="1"/>
            <a:r>
              <a:rPr lang="en-US" sz="2000" dirty="0"/>
              <a:t>Proactive outreach to new communities</a:t>
            </a:r>
          </a:p>
          <a:p>
            <a:pPr lvl="1"/>
            <a:r>
              <a:rPr lang="en-US" sz="2000" dirty="0"/>
              <a:t>Marketing and communication</a:t>
            </a:r>
          </a:p>
          <a:p>
            <a:pPr lvl="1"/>
            <a:r>
              <a:rPr lang="en-US" sz="2000" dirty="0"/>
              <a:t>Training</a:t>
            </a:r>
          </a:p>
          <a:p>
            <a:pPr lvl="1"/>
            <a:r>
              <a:rPr lang="en-US" sz="2000" dirty="0"/>
              <a:t>Support for new users/</a:t>
            </a:r>
            <a:r>
              <a:rPr lang="en-US" sz="2000" dirty="0" smtClean="0"/>
              <a:t>communities</a:t>
            </a:r>
          </a:p>
          <a:p>
            <a:pPr lvl="1"/>
            <a:r>
              <a:rPr lang="en-US" sz="2000" i="1" dirty="0" smtClean="0"/>
              <a:t>Service orders?</a:t>
            </a:r>
            <a:endParaRPr lang="en-US" sz="2000" i="1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Materials, information to make </a:t>
            </a:r>
            <a:r>
              <a:rPr lang="en-US" sz="2000" dirty="0" smtClean="0"/>
              <a:t>You successful in this role:</a:t>
            </a:r>
          </a:p>
          <a:p>
            <a:pPr marL="742950" lvl="2" indent="-342900"/>
            <a:r>
              <a:rPr lang="en-US" sz="1800" dirty="0" smtClean="0">
                <a:hlinkClick r:id="rId2"/>
              </a:rPr>
              <a:t>https</a:t>
            </a:r>
            <a:r>
              <a:rPr lang="en-US" sz="1800" dirty="0">
                <a:hlinkClick r:id="rId2"/>
              </a:rPr>
              <a:t>://wiki.egi.eu/wiki/</a:t>
            </a:r>
            <a:r>
              <a:rPr lang="en-US" sz="1800" dirty="0" smtClean="0">
                <a:hlinkClick r:id="rId2"/>
              </a:rPr>
              <a:t>NGI_International_Liaison</a:t>
            </a:r>
            <a:endParaRPr lang="en-US" sz="1800" dirty="0" smtClean="0"/>
          </a:p>
          <a:p>
            <a:pPr marL="742950" lvl="2" indent="-342900"/>
            <a:r>
              <a:rPr lang="en-US" sz="1800" dirty="0"/>
              <a:t>Check </a:t>
            </a:r>
            <a:r>
              <a:rPr lang="en-US" sz="1800" dirty="0" smtClean="0"/>
              <a:t>current membership, ask </a:t>
            </a:r>
            <a:r>
              <a:rPr lang="en-US" sz="1800" dirty="0"/>
              <a:t>for </a:t>
            </a:r>
            <a:r>
              <a:rPr lang="en-US" sz="1800" dirty="0" smtClean="0"/>
              <a:t>update/signup </a:t>
            </a:r>
            <a:r>
              <a:rPr lang="en-US" sz="1800" dirty="0"/>
              <a:t>if needed!</a:t>
            </a:r>
          </a:p>
          <a:p>
            <a:pPr marL="742950" lvl="2" indent="-342900"/>
            <a:endParaRPr lang="en-US" sz="1800" dirty="0" smtClean="0"/>
          </a:p>
          <a:p>
            <a:pPr marL="342900" lvl="1" indent="-342900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752956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-99392"/>
            <a:ext cx="7344816" cy="850106"/>
          </a:xfrm>
        </p:spPr>
        <p:txBody>
          <a:bodyPr>
            <a:noAutofit/>
          </a:bodyPr>
          <a:lstStyle/>
          <a:p>
            <a:r>
              <a:rPr lang="en-US" sz="2900" dirty="0" smtClean="0"/>
              <a:t>In the pipeline</a:t>
            </a:r>
            <a:endParaRPr lang="en-US" sz="29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22986646"/>
              </p:ext>
            </p:extLst>
          </p:nvPr>
        </p:nvGraphicFramePr>
        <p:xfrm>
          <a:off x="611635" y="764704"/>
          <a:ext cx="8424861" cy="5501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1519"/>
                <a:gridCol w="3025055"/>
                <a:gridCol w="28082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Opportunities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Customer support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cases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Operation (SLA!)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DANUBIUS	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ANAEE	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Virgo/LIGO	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EMPHASIS	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KM3Net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EBMRC</a:t>
                      </a:r>
                    </a:p>
                    <a:p>
                      <a:pPr algn="l" rtl="0"/>
                      <a:r>
                        <a:rPr lang="nl-NL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SKA (</a:t>
                      </a:r>
                      <a:r>
                        <a:rPr lang="nl-NL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AENEAS)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7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EOSCpilot</a:t>
                      </a:r>
                      <a:r>
                        <a:rPr lang="nl-NL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nl-NL" sz="17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demonstr</a:t>
                      </a:r>
                      <a:r>
                        <a:rPr lang="nl-NL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. (16)</a:t>
                      </a:r>
                    </a:p>
                    <a:p>
                      <a:pPr algn="l" rtl="0"/>
                      <a:r>
                        <a:rPr lang="nl-NL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EOSC-hub CC&amp;TS (2018)</a:t>
                      </a:r>
                      <a:br>
                        <a:rPr lang="nl-NL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</a:br>
                      <a:r>
                        <a:rPr lang="nl-NL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ACTRIS (2018)</a:t>
                      </a:r>
                    </a:p>
                    <a:p>
                      <a:pPr algn="l" rtl="0"/>
                      <a:r>
                        <a:rPr lang="nl-NL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HBP (2018)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EGI-Engage CCs (8)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ELI (</a:t>
                      </a:r>
                      <a:r>
                        <a:rPr lang="en-US" sz="17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ELItrans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)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ICOS-D4Science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ICOS Carbon portal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Euro-Argo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EOSCpilot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 demonstrators (4)	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ENES (</a:t>
                      </a:r>
                      <a:r>
                        <a:rPr lang="en-US" sz="17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Ophidia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)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ENES (Climate4Impact)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Eur. Research Initiative in CLL</a:t>
                      </a:r>
                    </a:p>
                    <a:p>
                      <a:pPr algn="l" rtl="0"/>
                      <a:endParaRPr lang="en-US" sz="1700" b="0" i="0" u="none" strike="noStrike" baseline="0" dirty="0" smtClean="0">
                        <a:solidFill>
                          <a:srgbClr val="000000"/>
                        </a:solidFill>
                        <a:latin typeface="+mn-lt"/>
                        <a:ea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MoBrain</a:t>
                      </a:r>
                      <a:r>
                        <a:rPr lang="en-US" sz="17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(</a:t>
                      </a:r>
                      <a:r>
                        <a:rPr lang="en-US" sz="17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WeNMR</a:t>
                      </a:r>
                      <a:r>
                        <a:rPr lang="en-US" sz="17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) </a:t>
                      </a:r>
                      <a:br>
                        <a:rPr lang="en-US" sz="170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7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DARIAH</a:t>
                      </a:r>
                      <a:br>
                        <a:rPr lang="en-US" sz="170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EMSO-EMSODEV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nl-NL" sz="17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OpenDreamKit</a:t>
                      </a:r>
                      <a:r>
                        <a:rPr lang="nl-NL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VRE</a:t>
                      </a:r>
                    </a:p>
                    <a:p>
                      <a:pPr algn="l" rtl="0"/>
                      <a:r>
                        <a:rPr lang="nl-NL" sz="17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Multiscale</a:t>
                      </a:r>
                      <a:r>
                        <a:rPr lang="nl-NL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nl-NL" sz="17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Genomics</a:t>
                      </a:r>
                      <a:r>
                        <a:rPr lang="nl-NL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VRE</a:t>
                      </a:r>
                    </a:p>
                    <a:p>
                      <a:pPr algn="l" rtl="0"/>
                      <a:r>
                        <a:rPr lang="nl-NL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AGINFRA</a:t>
                      </a:r>
                      <a:r>
                        <a:rPr lang="nl-NL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+ </a:t>
                      </a:r>
                      <a:r>
                        <a:rPr lang="nl-NL" sz="17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use</a:t>
                      </a:r>
                      <a:r>
                        <a:rPr lang="nl-NL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nl-NL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cases</a:t>
                      </a:r>
                    </a:p>
                    <a:p>
                      <a:pPr algn="l" rtl="0"/>
                      <a:r>
                        <a:rPr lang="nl-NL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MSO4SC project</a:t>
                      </a:r>
                      <a:endParaRPr lang="nl-NL" sz="1700" b="0" i="0" u="none" strike="noStrike" baseline="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7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PhenoMeNal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 project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EuroBioImaging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-ES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DISCCo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-Scratchpads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Nanotechnology-SK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BigDataEurope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 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project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ESA-</a:t>
                      </a:r>
                      <a:r>
                        <a:rPr lang="en-US" sz="17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Geohazards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 Platforms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Earth Observation </a:t>
                      </a:r>
                      <a:r>
                        <a:rPr lang="en-US" sz="17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PoC</a:t>
                      </a:r>
                      <a:endParaRPr lang="en-US" sz="1700" b="0" i="0" u="none" strike="noStrike" baseline="0" dirty="0" smtClean="0">
                        <a:solidFill>
                          <a:srgbClr val="000000"/>
                        </a:solidFill>
                        <a:latin typeface="+mn-lt"/>
                        <a:ea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Apps. On-Demand Service</a:t>
                      </a:r>
                    </a:p>
                    <a:p>
                      <a:r>
                        <a:rPr lang="en-US" sz="17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DRIHM VRE</a:t>
                      </a:r>
                    </a:p>
                    <a:p>
                      <a:r>
                        <a:rPr lang="en-US" sz="17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EXTraS</a:t>
                      </a:r>
                      <a:r>
                        <a:rPr lang="en-US" sz="17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project</a:t>
                      </a:r>
                    </a:p>
                    <a:p>
                      <a:r>
                        <a:rPr lang="en-US" sz="17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Life Science Grid Community</a:t>
                      </a:r>
                    </a:p>
                    <a:p>
                      <a:r>
                        <a:rPr lang="en-US" sz="17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NBIS (bioinformatics-SE)</a:t>
                      </a:r>
                    </a:p>
                    <a:p>
                      <a:r>
                        <a:rPr lang="en-US" sz="17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PeachNote</a:t>
                      </a:r>
                      <a:endParaRPr lang="en-US" sz="17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r>
                        <a:rPr lang="en-US" sz="17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Terradue</a:t>
                      </a:r>
                      <a:r>
                        <a:rPr lang="en-US" sz="17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SME</a:t>
                      </a:r>
                    </a:p>
                    <a:p>
                      <a:r>
                        <a:rPr lang="en-US" sz="17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D4Science communities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-829544" y="2421833"/>
            <a:ext cx="2531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Research Infrastructures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416997" y="5352771"/>
            <a:ext cx="1687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Mid &amp; long-tail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4479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5646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 recently improved for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268760"/>
            <a:ext cx="8424936" cy="4784400"/>
          </a:xfrm>
        </p:spPr>
        <p:txBody>
          <a:bodyPr/>
          <a:lstStyle/>
          <a:p>
            <a:r>
              <a:rPr lang="en-US" sz="2400" dirty="0" smtClean="0"/>
              <a:t>Opportunities:</a:t>
            </a:r>
          </a:p>
          <a:p>
            <a:pPr lvl="1"/>
            <a:r>
              <a:rPr lang="en-US" sz="2000" dirty="0" smtClean="0"/>
              <a:t>Service portfolio on Website </a:t>
            </a:r>
            <a:r>
              <a:rPr lang="en-US" sz="2000" dirty="0" smtClean="0">
                <a:sym typeface="Wingdings"/>
              </a:rPr>
              <a:t> Request; Questions; </a:t>
            </a:r>
          </a:p>
          <a:p>
            <a:pPr lvl="1"/>
            <a:r>
              <a:rPr lang="en-US" sz="2000" dirty="0" smtClean="0">
                <a:sym typeface="Wingdings"/>
              </a:rPr>
              <a:t>19 requests in 2 months</a:t>
            </a:r>
          </a:p>
          <a:p>
            <a:pPr lvl="1"/>
            <a:r>
              <a:rPr lang="en-US" sz="2000" dirty="0" smtClean="0">
                <a:sym typeface="Wingdings"/>
              </a:rPr>
              <a:t>To come: User manuals; Training </a:t>
            </a:r>
            <a:r>
              <a:rPr lang="en-US" sz="2000" dirty="0" smtClean="0">
                <a:sym typeface="Wingdings"/>
              </a:rPr>
              <a:t>materials</a:t>
            </a:r>
            <a:br>
              <a:rPr lang="en-US" sz="2000" dirty="0" smtClean="0">
                <a:sym typeface="Wingdings"/>
              </a:rPr>
            </a:br>
            <a:r>
              <a:rPr lang="en-US" sz="2000" dirty="0" smtClean="0">
                <a:sym typeface="Wingdings"/>
              </a:rPr>
              <a:t>(for every service where this is relevant)</a:t>
            </a:r>
            <a:endParaRPr lang="en-US" sz="2000" dirty="0" smtClean="0">
              <a:sym typeface="Wingdings"/>
            </a:endParaRPr>
          </a:p>
          <a:p>
            <a:pPr marL="457200" lvl="1" indent="0">
              <a:buNone/>
            </a:pPr>
            <a:r>
              <a:rPr lang="en-US" sz="2000" dirty="0">
                <a:sym typeface="Wingdings"/>
              </a:rPr>
              <a:t> </a:t>
            </a:r>
            <a:r>
              <a:rPr lang="en-US" sz="2000" dirty="0">
                <a:sym typeface="Wingdings"/>
                <a:hlinkClick r:id="rId2"/>
              </a:rPr>
              <a:t>https://www.egi.eu/services</a:t>
            </a:r>
            <a:r>
              <a:rPr lang="en-US" sz="2000" dirty="0" smtClean="0">
                <a:sym typeface="Wingdings"/>
                <a:hlinkClick r:id="rId2"/>
              </a:rPr>
              <a:t>/</a:t>
            </a:r>
            <a:r>
              <a:rPr lang="en-US" sz="2000" dirty="0" smtClean="0">
                <a:sym typeface="Wingdings"/>
              </a:rPr>
              <a:t> </a:t>
            </a:r>
          </a:p>
          <a:p>
            <a:r>
              <a:rPr lang="en-US" sz="2400" dirty="0" smtClean="0"/>
              <a:t>Community support cases:</a:t>
            </a:r>
          </a:p>
          <a:p>
            <a:pPr lvl="1"/>
            <a:r>
              <a:rPr lang="en-US" sz="2000" dirty="0" smtClean="0"/>
              <a:t>Requirement interview and description forms</a:t>
            </a:r>
          </a:p>
          <a:p>
            <a:pPr marL="457200" lvl="1" indent="0">
              <a:buNone/>
            </a:pPr>
            <a:r>
              <a:rPr lang="en-US" sz="2000" dirty="0" smtClean="0">
                <a:sym typeface="Wingdings"/>
              </a:rPr>
              <a:t></a:t>
            </a:r>
            <a:r>
              <a:rPr lang="en-US" sz="1600" dirty="0" smtClean="0">
                <a:hlinkClick r:id="rId3"/>
              </a:rPr>
              <a:t>https://confluence.egi.eu/display/Support/Community+Requirements+Database</a:t>
            </a:r>
            <a:r>
              <a:rPr lang="en-US" sz="1600" dirty="0" smtClean="0"/>
              <a:t> </a:t>
            </a:r>
          </a:p>
          <a:p>
            <a:r>
              <a:rPr lang="en-US" sz="2400" dirty="0" smtClean="0"/>
              <a:t>Operation:</a:t>
            </a:r>
          </a:p>
          <a:p>
            <a:pPr lvl="1"/>
            <a:r>
              <a:rPr lang="en-US" sz="2000" dirty="0" smtClean="0"/>
              <a:t>Applications </a:t>
            </a:r>
            <a:r>
              <a:rPr lang="en-US" sz="2000" dirty="0" smtClean="0"/>
              <a:t>on demand </a:t>
            </a:r>
            <a:r>
              <a:rPr lang="en-US" sz="2000" dirty="0" smtClean="0"/>
              <a:t>service</a:t>
            </a:r>
          </a:p>
          <a:p>
            <a:pPr lvl="1"/>
            <a:r>
              <a:rPr lang="en-US" sz="2000" dirty="0" smtClean="0"/>
              <a:t>To come: </a:t>
            </a:r>
            <a:r>
              <a:rPr lang="en-US" sz="2000" dirty="0" err="1" smtClean="0"/>
              <a:t>Jupyter</a:t>
            </a:r>
            <a:r>
              <a:rPr lang="en-US" sz="2000" dirty="0" smtClean="0"/>
              <a:t> </a:t>
            </a:r>
            <a:r>
              <a:rPr lang="en-US" sz="2000" dirty="0" err="1" smtClean="0"/>
              <a:t>aaS</a:t>
            </a:r>
            <a:r>
              <a:rPr lang="en-US" sz="2000" dirty="0" smtClean="0"/>
              <a:t>; Galaxy </a:t>
            </a:r>
            <a:r>
              <a:rPr lang="en-US" sz="2000" dirty="0" err="1" smtClean="0"/>
              <a:t>aaS</a:t>
            </a:r>
            <a:r>
              <a:rPr lang="en-US" sz="2000" dirty="0" smtClean="0"/>
              <a:t>; GPGPUs</a:t>
            </a:r>
          </a:p>
          <a:p>
            <a:pPr marL="457200" lvl="1" indent="0">
              <a:buNone/>
            </a:pPr>
            <a:r>
              <a:rPr lang="en-US" sz="2000" dirty="0" smtClean="0">
                <a:sym typeface="Wingdings"/>
              </a:rPr>
              <a:t> </a:t>
            </a:r>
            <a:r>
              <a:rPr lang="en-US" sz="2000" dirty="0" smtClean="0">
                <a:sym typeface="Wingdings"/>
                <a:hlinkClick r:id="rId4"/>
              </a:rPr>
              <a:t>http://access.egi.eu</a:t>
            </a:r>
            <a:r>
              <a:rPr lang="en-US" sz="2000" dirty="0">
                <a:sym typeface="Wingdings"/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16387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EGI-INDIGO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https://indico.egi.eu/indico/event/3249/</a:t>
            </a:r>
            <a:r>
              <a:rPr lang="en-US" dirty="0" smtClean="0">
                <a:hlinkClick r:id="rId2"/>
              </a:rPr>
              <a:t>timetable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CC updates: </a:t>
            </a:r>
          </a:p>
          <a:p>
            <a:pPr lvl="1"/>
            <a:r>
              <a:rPr lang="en-US" dirty="0" smtClean="0"/>
              <a:t>8 EGI-Engage, 2 unfunded (ICOS, </a:t>
            </a:r>
            <a:r>
              <a:rPr lang="en-US" dirty="0" err="1" smtClean="0"/>
              <a:t>EMSOdev</a:t>
            </a:r>
            <a:r>
              <a:rPr lang="en-US" dirty="0" smtClean="0"/>
              <a:t>)</a:t>
            </a:r>
          </a:p>
          <a:p>
            <a:r>
              <a:rPr lang="en-US" dirty="0" smtClean="0"/>
              <a:t>Technology roadmaps (Later today)</a:t>
            </a:r>
          </a:p>
          <a:p>
            <a:r>
              <a:rPr lang="en-US" dirty="0" smtClean="0"/>
              <a:t>Marketplace (Later today)</a:t>
            </a:r>
          </a:p>
          <a:p>
            <a:r>
              <a:rPr lang="en-US" dirty="0" smtClean="0"/>
              <a:t>NGI session:</a:t>
            </a:r>
          </a:p>
          <a:p>
            <a:pPr lvl="1"/>
            <a:r>
              <a:rPr lang="en-US" dirty="0" smtClean="0"/>
              <a:t>INCD (PT), CRO-GRID (HR), France-Grilles (FR), </a:t>
            </a:r>
            <a:br>
              <a:rPr lang="en-US" dirty="0" smtClean="0"/>
            </a:br>
            <a:r>
              <a:rPr lang="en-US" dirty="0" smtClean="0"/>
              <a:t>DNI (NL), Taiwan, UK, Ukraine, OSG (US)</a:t>
            </a:r>
          </a:p>
        </p:txBody>
      </p:sp>
    </p:spTree>
    <p:extLst>
      <p:ext uri="{BB962C8B-B14F-4D97-AF65-F5344CB8AC3E}">
        <p14:creationId xmlns:p14="http://schemas.microsoft.com/office/powerpoint/2010/main" val="799138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update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Diego, Giuseppe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806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9512" y="1341438"/>
            <a:ext cx="8892480" cy="47844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Recent: </a:t>
            </a:r>
          </a:p>
          <a:p>
            <a:r>
              <a:rPr lang="en-US" sz="1800" dirty="0" smtClean="0"/>
              <a:t>MSO4SC workshop, Budapest, May 22-24</a:t>
            </a:r>
          </a:p>
          <a:p>
            <a:pPr lvl="1"/>
            <a:r>
              <a:rPr lang="en-US" sz="1600" dirty="0"/>
              <a:t>Event: </a:t>
            </a:r>
            <a:r>
              <a:rPr lang="en-US" sz="1600" dirty="0">
                <a:hlinkClick r:id="rId2"/>
              </a:rPr>
              <a:t>http://mso4sc.elmerex.hu/?page_id=</a:t>
            </a:r>
            <a:r>
              <a:rPr lang="en-US" sz="1600" dirty="0" smtClean="0">
                <a:hlinkClick r:id="rId2"/>
              </a:rPr>
              <a:t>894</a:t>
            </a:r>
            <a:r>
              <a:rPr lang="en-US" sz="1600" dirty="0" smtClean="0"/>
              <a:t> </a:t>
            </a:r>
            <a:endParaRPr lang="en-US" sz="1600" dirty="0"/>
          </a:p>
          <a:p>
            <a:pPr lvl="1"/>
            <a:r>
              <a:rPr lang="en-US" sz="1600" dirty="0" smtClean="0"/>
              <a:t>EGI </a:t>
            </a:r>
            <a:r>
              <a:rPr lang="en-US" sz="1600" dirty="0"/>
              <a:t>overview presentation: </a:t>
            </a:r>
            <a:r>
              <a:rPr lang="en-US" sz="1600" dirty="0">
                <a:hlinkClick r:id="rId3"/>
              </a:rPr>
              <a:t>https://documents.egi.eu/document/</a:t>
            </a:r>
            <a:r>
              <a:rPr lang="en-US" sz="1600" dirty="0" smtClean="0">
                <a:hlinkClick r:id="rId3"/>
              </a:rPr>
              <a:t>3119</a:t>
            </a:r>
            <a:r>
              <a:rPr lang="en-US" sz="1600" dirty="0" smtClean="0"/>
              <a:t> </a:t>
            </a:r>
          </a:p>
          <a:p>
            <a:r>
              <a:rPr lang="en-US" sz="1800" dirty="0" smtClean="0"/>
              <a:t>Nordic e-Infrastructure Conference, Umea, May-June</a:t>
            </a:r>
          </a:p>
          <a:p>
            <a:pPr lvl="1"/>
            <a:r>
              <a:rPr lang="en-US" sz="1600" dirty="0" smtClean="0">
                <a:hlinkClick r:id="rId4"/>
              </a:rPr>
              <a:t>http://neic2017</a:t>
            </a:r>
            <a:r>
              <a:rPr lang="en-US" sz="1600" dirty="0">
                <a:hlinkClick r:id="rId4"/>
              </a:rPr>
              <a:t>.nordforsk.org/</a:t>
            </a:r>
            <a:r>
              <a:rPr lang="en-US" sz="1600" dirty="0" smtClean="0">
                <a:hlinkClick r:id="rId4"/>
              </a:rPr>
              <a:t>schedule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EGI </a:t>
            </a:r>
            <a:r>
              <a:rPr lang="en-US" sz="1600" dirty="0"/>
              <a:t>Engagement presentation: </a:t>
            </a:r>
            <a:r>
              <a:rPr lang="en-US" sz="1600" dirty="0">
                <a:hlinkClick r:id="rId5"/>
              </a:rPr>
              <a:t>http://neic2017.nordforsk.org/workshops/poco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800" dirty="0" smtClean="0"/>
              <a:t>Next:</a:t>
            </a:r>
          </a:p>
          <a:p>
            <a:r>
              <a:rPr lang="en-US" sz="1800" dirty="0" smtClean="0"/>
              <a:t>Webinar: Applications on </a:t>
            </a:r>
            <a:r>
              <a:rPr lang="en-US" sz="1800" dirty="0"/>
              <a:t>Demand </a:t>
            </a:r>
            <a:r>
              <a:rPr lang="en-US" sz="1800" dirty="0" smtClean="0"/>
              <a:t>Service, June 13: </a:t>
            </a:r>
            <a:r>
              <a:rPr lang="en-US" sz="1800" dirty="0">
                <a:hlinkClick r:id="rId6"/>
              </a:rPr>
              <a:t>https://indico.egi.eu/indico/event/3378</a:t>
            </a:r>
            <a:r>
              <a:rPr lang="en-US" sz="1800" dirty="0" smtClean="0">
                <a:hlinkClick r:id="rId6"/>
              </a:rPr>
              <a:t>/</a:t>
            </a:r>
            <a:r>
              <a:rPr lang="en-US" sz="1800" dirty="0" smtClean="0"/>
              <a:t> </a:t>
            </a:r>
          </a:p>
          <a:p>
            <a:r>
              <a:rPr lang="en-US" sz="1800" dirty="0"/>
              <a:t>User Community Board meeting: June </a:t>
            </a:r>
            <a:r>
              <a:rPr lang="en-US" sz="1800" dirty="0" smtClean="0"/>
              <a:t>14 </a:t>
            </a:r>
            <a:r>
              <a:rPr lang="en-US" sz="1800" dirty="0"/>
              <a:t>(closed)</a:t>
            </a:r>
          </a:p>
          <a:p>
            <a:r>
              <a:rPr lang="en-US" sz="1800" dirty="0" smtClean="0"/>
              <a:t>International Workshop on Science Gateways, Poznan, June 19-21</a:t>
            </a:r>
          </a:p>
          <a:p>
            <a:pPr lvl="1"/>
            <a:r>
              <a:rPr lang="en-US" sz="1400" dirty="0"/>
              <a:t>AODS </a:t>
            </a:r>
            <a:r>
              <a:rPr lang="en-US" sz="1400" dirty="0" smtClean="0"/>
              <a:t>paper: </a:t>
            </a:r>
            <a:r>
              <a:rPr lang="en-US" sz="1400" dirty="0" smtClean="0">
                <a:hlinkClick r:id="rId7"/>
              </a:rPr>
              <a:t>https</a:t>
            </a:r>
            <a:r>
              <a:rPr lang="en-US" sz="1400" dirty="0">
                <a:hlinkClick r:id="rId7"/>
              </a:rPr>
              <a:t>://documents.egi.eu/document/</a:t>
            </a:r>
            <a:r>
              <a:rPr lang="en-US" sz="1400" dirty="0" smtClean="0">
                <a:hlinkClick r:id="rId7"/>
              </a:rPr>
              <a:t>3132</a:t>
            </a:r>
            <a:r>
              <a:rPr lang="en-US" sz="1400" dirty="0" smtClean="0"/>
              <a:t> </a:t>
            </a:r>
          </a:p>
          <a:p>
            <a:r>
              <a:rPr lang="en-US" sz="1800" dirty="0" smtClean="0"/>
              <a:t>EGI Federated Cloud tutorial and demo @ EUDAT Summer School, July 6, GR</a:t>
            </a:r>
          </a:p>
          <a:p>
            <a:r>
              <a:rPr lang="en-US" sz="1800" dirty="0" smtClean="0"/>
              <a:t>EGI Federated Cloud tutorial @ CODATA-RDA Summer School, July 21, IT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4463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point 1: Service orders</a:t>
            </a:r>
            <a:endParaRPr lang="en-US" dirty="0"/>
          </a:p>
        </p:txBody>
      </p:sp>
      <p:pic>
        <p:nvPicPr>
          <p:cNvPr id="4" name="Content Placeholder 3" descr="Screen Shot 2017-06-08 at 16.22.19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55" b="16655"/>
          <a:stretch>
            <a:fillRect/>
          </a:stretch>
        </p:blipFill>
        <p:spPr>
          <a:xfrm>
            <a:off x="323528" y="1340768"/>
            <a:ext cx="8424936" cy="478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Screen Shot 2017-06-08 at 16.23.3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52736"/>
            <a:ext cx="8460432" cy="52245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ounded Rectangle 5"/>
          <p:cNvSpPr/>
          <p:nvPr/>
        </p:nvSpPr>
        <p:spPr>
          <a:xfrm>
            <a:off x="6516216" y="1196752"/>
            <a:ext cx="2160240" cy="792088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31640" y="3068960"/>
            <a:ext cx="6912768" cy="64633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en-US" dirty="0" smtClean="0"/>
              <a:t>Responses received by UCST. </a:t>
            </a:r>
          </a:p>
          <a:p>
            <a:pPr lvl="1"/>
            <a:r>
              <a:rPr lang="en-US" dirty="0" smtClean="0"/>
              <a:t>But who should we involve </a:t>
            </a:r>
            <a:r>
              <a:rPr lang="en-US" dirty="0"/>
              <a:t>from national level? NILs? USTs? </a:t>
            </a:r>
          </a:p>
        </p:txBody>
      </p:sp>
    </p:spTree>
    <p:extLst>
      <p:ext uri="{BB962C8B-B14F-4D97-AF65-F5344CB8AC3E}">
        <p14:creationId xmlns:p14="http://schemas.microsoft.com/office/powerpoint/2010/main" val="947786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Engag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Engage.potx</Template>
  <TotalTime>32772</TotalTime>
  <Words>668</Words>
  <Application>Microsoft Macintosh PowerPoint</Application>
  <PresentationFormat>On-screen Show (4:3)</PresentationFormat>
  <Paragraphs>139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Engage</vt:lpstr>
      <vt:lpstr>EGI Powerpoint Presentation (body)</vt:lpstr>
      <vt:lpstr>EGI Powerpoint Presentation (closing)</vt:lpstr>
      <vt:lpstr>Engagement meeting</vt:lpstr>
      <vt:lpstr>From opportunities to operational setups</vt:lpstr>
      <vt:lpstr>NILs</vt:lpstr>
      <vt:lpstr>In the pipeline</vt:lpstr>
      <vt:lpstr>Support recently improved for…</vt:lpstr>
      <vt:lpstr>EGI-INDIGO Conference</vt:lpstr>
      <vt:lpstr>Summary update talks</vt:lpstr>
      <vt:lpstr>Events</vt:lpstr>
      <vt:lpstr>Discussion point 1: Service orders</vt:lpstr>
      <vt:lpstr>Discussion point 2: Engagement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Gergely Sipos</cp:lastModifiedBy>
  <cp:revision>669</cp:revision>
  <cp:lastPrinted>2015-10-13T14:53:18Z</cp:lastPrinted>
  <dcterms:created xsi:type="dcterms:W3CDTF">2015-05-07T09:24:15Z</dcterms:created>
  <dcterms:modified xsi:type="dcterms:W3CDTF">2017-06-09T07:51:08Z</dcterms:modified>
</cp:coreProperties>
</file>