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38"/>
  </p:notesMasterIdLst>
  <p:handoutMasterIdLst>
    <p:handoutMasterId r:id="rId39"/>
  </p:handoutMasterIdLst>
  <p:sldIdLst>
    <p:sldId id="280" r:id="rId4"/>
    <p:sldId id="291" r:id="rId5"/>
    <p:sldId id="326" r:id="rId6"/>
    <p:sldId id="410" r:id="rId7"/>
    <p:sldId id="411" r:id="rId8"/>
    <p:sldId id="393" r:id="rId9"/>
    <p:sldId id="394" r:id="rId10"/>
    <p:sldId id="412" r:id="rId11"/>
    <p:sldId id="413" r:id="rId12"/>
    <p:sldId id="395" r:id="rId13"/>
    <p:sldId id="396" r:id="rId14"/>
    <p:sldId id="414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76" r:id="rId23"/>
    <p:sldId id="378" r:id="rId24"/>
    <p:sldId id="381" r:id="rId25"/>
    <p:sldId id="408" r:id="rId26"/>
    <p:sldId id="409" r:id="rId27"/>
    <p:sldId id="397" r:id="rId28"/>
    <p:sldId id="404" r:id="rId29"/>
    <p:sldId id="399" r:id="rId30"/>
    <p:sldId id="401" r:id="rId31"/>
    <p:sldId id="402" r:id="rId32"/>
    <p:sldId id="403" r:id="rId33"/>
    <p:sldId id="407" r:id="rId34"/>
    <p:sldId id="405" r:id="rId35"/>
    <p:sldId id="406" r:id="rId36"/>
    <p:sldId id="284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707" autoAdjust="0"/>
  </p:normalViewPr>
  <p:slideViewPr>
    <p:cSldViewPr showGuides="1">
      <p:cViewPr varScale="1">
        <p:scale>
          <a:sx n="72" d="100"/>
          <a:sy n="72" d="100"/>
        </p:scale>
        <p:origin x="12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10-5-2017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5/10/2017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ystemsx.ch/display/openiris/Open+IRIS" TargetMode="External"/><Relationship Id="rId2" Type="http://schemas.openxmlformats.org/officeDocument/2006/relationships/hyperlink" Target="https://www.prestashop.com/en/documentation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egi.eu/document/3028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Technical </a:t>
            </a:r>
            <a:r>
              <a:rPr lang="it-IT" dirty="0" err="1" smtClean="0"/>
              <a:t>Outreach</a:t>
            </a:r>
            <a:r>
              <a:rPr lang="it-IT" dirty="0" smtClean="0"/>
              <a:t> Expert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4900" dirty="0" smtClean="0"/>
              <a:t>EGI Marketplace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/>
              <a:t>Status of the design &amp; </a:t>
            </a:r>
            <a:r>
              <a:rPr lang="it-IT" sz="4000" dirty="0" err="1" smtClean="0"/>
              <a:t>Next</a:t>
            </a:r>
            <a:r>
              <a:rPr lang="it-IT" sz="4000" dirty="0" smtClean="0"/>
              <a:t> </a:t>
            </a:r>
            <a:r>
              <a:rPr lang="it-IT" sz="4000" dirty="0" err="1" smtClean="0"/>
              <a:t>Steps</a:t>
            </a:r>
            <a:endParaRPr lang="en-GB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Diego Scardaci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r>
              <a:rPr lang="it-IT" dirty="0" smtClean="0"/>
              <a:t> – service </a:t>
            </a:r>
            <a:r>
              <a:rPr lang="it-IT" dirty="0" err="1" smtClean="0"/>
              <a:t>options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An </a:t>
            </a:r>
            <a:r>
              <a:rPr lang="it-IT" dirty="0" err="1" smtClean="0"/>
              <a:t>example</a:t>
            </a:r>
            <a:r>
              <a:rPr lang="it-IT" dirty="0" smtClean="0"/>
              <a:t> – </a:t>
            </a:r>
            <a:r>
              <a:rPr lang="it-IT" dirty="0" err="1" smtClean="0"/>
              <a:t>Cloud</a:t>
            </a:r>
            <a:r>
              <a:rPr lang="it-IT" dirty="0" smtClean="0"/>
              <a:t> Compute (1/2)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28691"/>
              </p:ext>
            </p:extLst>
          </p:nvPr>
        </p:nvGraphicFramePr>
        <p:xfrm>
          <a:off x="354360" y="1628800"/>
          <a:ext cx="8682136" cy="3816423"/>
        </p:xfrm>
        <a:graphic>
          <a:graphicData uri="http://schemas.openxmlformats.org/drawingml/2006/table">
            <a:tbl>
              <a:tblPr/>
              <a:tblGrid>
                <a:gridCol w="2057400"/>
                <a:gridCol w="4946676"/>
                <a:gridCol w="1678060"/>
              </a:tblGrid>
              <a:tr h="53694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 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options</a:t>
                      </a:r>
                      <a:endParaRPr lang="en-GB" sz="2000" b="1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Descriptions</a:t>
                      </a:r>
                      <a:endParaRPr lang="en-GB" sz="2000" b="1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Options</a:t>
                      </a:r>
                      <a:endParaRPr lang="en-GB" sz="2000" b="1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51720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purpose instance type</a:t>
                      </a:r>
                      <a:endParaRPr lang="en-GB" sz="2000" b="1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Base performance instance type suitable for web services, micro-services, development environments, building server, small database and tests.</a:t>
                      </a:r>
                      <a:endParaRPr lang="en-GB" sz="1500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Cores: [1,2,4]</a:t>
                      </a:r>
                      <a:b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Amount of RAM (GB): [2,4,8]</a:t>
                      </a:r>
                      <a:b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 disk (GB): [10,20,40]</a:t>
                      </a:r>
                      <a:endParaRPr lang="en-GB" sz="150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26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HPC instance type</a:t>
                      </a:r>
                      <a:endParaRPr lang="en-GB" sz="2000" b="1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performance CPU and low latency network</a:t>
                      </a:r>
                      <a:endParaRPr lang="en-GB" sz="1500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Cores: [8,12,16,20,24,28,32,64]</a:t>
                      </a:r>
                      <a:b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Amount of RAM (GB): [2,4,8]</a:t>
                      </a:r>
                      <a:b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 disk (GB): [10,20,40]</a:t>
                      </a:r>
                      <a:endParaRPr lang="en-GB" sz="1500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5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Third </a:t>
            </a:r>
            <a:r>
              <a:rPr lang="it-IT" dirty="0" err="1"/>
              <a:t>level</a:t>
            </a:r>
            <a:r>
              <a:rPr lang="it-IT" dirty="0"/>
              <a:t> – service </a:t>
            </a:r>
            <a:r>
              <a:rPr lang="it-IT" dirty="0" err="1"/>
              <a:t>options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An </a:t>
            </a:r>
            <a:r>
              <a:rPr lang="it-IT" dirty="0" err="1"/>
              <a:t>example</a:t>
            </a:r>
            <a:r>
              <a:rPr lang="it-IT" dirty="0"/>
              <a:t> – </a:t>
            </a:r>
            <a:r>
              <a:rPr lang="it-IT" dirty="0" err="1"/>
              <a:t>Cloud</a:t>
            </a:r>
            <a:r>
              <a:rPr lang="it-IT" dirty="0"/>
              <a:t> Compute </a:t>
            </a:r>
            <a:r>
              <a:rPr lang="it-IT" dirty="0" smtClean="0"/>
              <a:t>(2/2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31123"/>
              </p:ext>
            </p:extLst>
          </p:nvPr>
        </p:nvGraphicFramePr>
        <p:xfrm>
          <a:off x="323529" y="1268759"/>
          <a:ext cx="8568951" cy="4324215"/>
        </p:xfrm>
        <a:graphic>
          <a:graphicData uri="http://schemas.openxmlformats.org/drawingml/2006/table">
            <a:tbl>
              <a:tblPr/>
              <a:tblGrid>
                <a:gridCol w="2088231"/>
                <a:gridCol w="4824536"/>
                <a:gridCol w="1656184"/>
              </a:tblGrid>
              <a:tr h="35066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 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options</a:t>
                      </a:r>
                      <a:endParaRPr lang="en-GB" sz="2000" b="1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Descriptions</a:t>
                      </a:r>
                      <a:endParaRPr lang="en-GB" sz="2000" b="1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Options</a:t>
                      </a:r>
                      <a:endParaRPr lang="en-GB" sz="2000" b="1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5890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High-Memory instance type</a:t>
                      </a:r>
                      <a:endParaRPr lang="en-GB" sz="2000" b="1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Instances for tasks that require more memory relative to virtual CPUs, ideal for running in-memory stores (e.g. </a:t>
                      </a:r>
                      <a:r>
                        <a:rPr lang="en-GB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redis</a:t>
                      </a: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 </a:t>
                      </a:r>
                      <a:r>
                        <a:rPr lang="en-GB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memcached</a:t>
                      </a: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or in-memory big data processing engines (e.g. Apache Spark).</a:t>
                      </a:r>
                      <a:endParaRPr lang="en-GB" sz="1500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Cores: [2,4,8,12,16,20,24,28,32,64]</a:t>
                      </a:r>
                      <a:b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Amount of RAM (GB): [8,16,32,48,64,80,96,112,128,256]</a:t>
                      </a:r>
                      <a:b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 disk (GB): [10,20,40]</a:t>
                      </a:r>
                      <a:endParaRPr lang="en-GB" sz="150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60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GPU instance type</a:t>
                      </a:r>
                      <a:endParaRPr lang="en-GB" sz="2000" b="1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GPU-enabled instances for graphics and general purpose GPU compute applications.</a:t>
                      </a:r>
                      <a:endParaRPr lang="en-GB" sz="1500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GPUs: [1,2]</a:t>
                      </a:r>
                      <a:b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CPUs: [8,16]</a:t>
                      </a:r>
                      <a:b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Amount of RAM (GB): [24,50]</a:t>
                      </a:r>
                      <a:b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 disk (GB): [280]</a:t>
                      </a:r>
                      <a:endParaRPr lang="en-GB" sz="1500" dirty="0">
                        <a:effectLst/>
                      </a:endParaRPr>
                    </a:p>
                  </a:txBody>
                  <a:tcPr marL="21838" marR="21838" marT="21838" marB="2183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09988" y="178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564904"/>
            <a:ext cx="8784976" cy="1138138"/>
          </a:xfrm>
        </p:spPr>
        <p:txBody>
          <a:bodyPr>
            <a:normAutofit/>
          </a:bodyPr>
          <a:lstStyle/>
          <a:p>
            <a:r>
              <a:rPr lang="it-IT" dirty="0" err="1" smtClean="0"/>
              <a:t>Workflows</a:t>
            </a:r>
            <a:endParaRPr lang="en-GB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1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Workflows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164880"/>
            <a:ext cx="8424936" cy="4784400"/>
          </a:xfrm>
        </p:spPr>
        <p:txBody>
          <a:bodyPr/>
          <a:lstStyle/>
          <a:p>
            <a:r>
              <a:rPr lang="it-IT" b="1" dirty="0" err="1" smtClean="0"/>
              <a:t>Authentication</a:t>
            </a:r>
            <a:r>
              <a:rPr lang="it-IT" b="1" dirty="0" smtClean="0"/>
              <a:t> &amp; </a:t>
            </a:r>
            <a:r>
              <a:rPr lang="it-IT" b="1" dirty="0" err="1" smtClean="0"/>
              <a:t>Registration</a:t>
            </a:r>
            <a:endParaRPr lang="it-IT" b="1" dirty="0" smtClean="0"/>
          </a:p>
          <a:p>
            <a:pPr lvl="1"/>
            <a:r>
              <a:rPr lang="en-GB" dirty="0" smtClean="0"/>
              <a:t>Customer </a:t>
            </a:r>
            <a:r>
              <a:rPr lang="en-GB" dirty="0"/>
              <a:t>logs in </a:t>
            </a:r>
            <a:r>
              <a:rPr lang="en-GB" dirty="0" smtClean="0"/>
              <a:t>the </a:t>
            </a:r>
            <a:r>
              <a:rPr lang="en-GB" dirty="0"/>
              <a:t>EGI marketplace through the </a:t>
            </a:r>
            <a:r>
              <a:rPr lang="en-GB" dirty="0" err="1"/>
              <a:t>CheckIn</a:t>
            </a:r>
            <a:r>
              <a:rPr lang="en-GB" dirty="0"/>
              <a:t> service</a:t>
            </a:r>
            <a:r>
              <a:rPr lang="en-GB" dirty="0" smtClean="0"/>
              <a:t>.</a:t>
            </a:r>
          </a:p>
          <a:p>
            <a:pPr lvl="1"/>
            <a:r>
              <a:rPr lang="it-IT" dirty="0" err="1" smtClean="0"/>
              <a:t>Customer</a:t>
            </a:r>
            <a:r>
              <a:rPr lang="it-IT" dirty="0" smtClean="0"/>
              <a:t> </a:t>
            </a:r>
            <a:r>
              <a:rPr lang="it-IT" dirty="0" err="1" smtClean="0"/>
              <a:t>fill</a:t>
            </a:r>
            <a:r>
              <a:rPr lang="it-IT" dirty="0" smtClean="0"/>
              <a:t> in an </a:t>
            </a:r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endParaRPr lang="it-IT" dirty="0" smtClean="0"/>
          </a:p>
          <a:p>
            <a:pPr lvl="2"/>
            <a:r>
              <a:rPr lang="it-IT" dirty="0" smtClean="0"/>
              <a:t>Information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provided</a:t>
            </a:r>
            <a:r>
              <a:rPr lang="it-IT" dirty="0" smtClean="0"/>
              <a:t> by </a:t>
            </a:r>
            <a:r>
              <a:rPr lang="it-IT" dirty="0" err="1" smtClean="0"/>
              <a:t>CheckIn</a:t>
            </a:r>
            <a:endParaRPr lang="it-IT" dirty="0" smtClean="0"/>
          </a:p>
          <a:p>
            <a:pPr lvl="1"/>
            <a:r>
              <a:rPr lang="it-IT" dirty="0" err="1" smtClean="0">
                <a:solidFill>
                  <a:srgbClr val="4F85C3"/>
                </a:solidFill>
              </a:rPr>
              <a:t>Customer</a:t>
            </a:r>
            <a:r>
              <a:rPr lang="it-IT" dirty="0" smtClean="0">
                <a:solidFill>
                  <a:srgbClr val="4F85C3"/>
                </a:solidFill>
              </a:rPr>
              <a:t> </a:t>
            </a:r>
            <a:r>
              <a:rPr lang="it-IT" dirty="0" err="1" smtClean="0">
                <a:solidFill>
                  <a:srgbClr val="4F85C3"/>
                </a:solidFill>
              </a:rPr>
              <a:t>profile</a:t>
            </a:r>
            <a:r>
              <a:rPr lang="it-IT" dirty="0" smtClean="0"/>
              <a:t> </a:t>
            </a:r>
          </a:p>
          <a:p>
            <a:r>
              <a:rPr lang="it-IT" b="1" dirty="0" err="1" smtClean="0"/>
              <a:t>Discover</a:t>
            </a:r>
            <a:r>
              <a:rPr lang="it-IT" b="1" dirty="0" smtClean="0"/>
              <a:t> and </a:t>
            </a:r>
            <a:r>
              <a:rPr lang="it-IT" b="1" dirty="0" err="1" smtClean="0"/>
              <a:t>request</a:t>
            </a:r>
            <a:r>
              <a:rPr lang="it-IT" b="1" dirty="0" smtClean="0"/>
              <a:t> </a:t>
            </a:r>
            <a:r>
              <a:rPr lang="it-IT" b="1" dirty="0" err="1" smtClean="0"/>
              <a:t>services</a:t>
            </a:r>
            <a:endParaRPr lang="it-IT" b="1" dirty="0" smtClean="0"/>
          </a:p>
          <a:p>
            <a:pPr lvl="1"/>
            <a:r>
              <a:rPr lang="en-GB" dirty="0" smtClean="0"/>
              <a:t>Customer navigates on the EGI service catalogue and requests access to one or more services.</a:t>
            </a:r>
            <a:endParaRPr lang="it-IT" dirty="0" smtClean="0"/>
          </a:p>
          <a:p>
            <a:r>
              <a:rPr lang="it-IT" b="1" dirty="0" smtClean="0"/>
              <a:t>Check-out</a:t>
            </a:r>
          </a:p>
          <a:p>
            <a:pPr lvl="1"/>
            <a:r>
              <a:rPr lang="en-GB" dirty="0" smtClean="0">
                <a:solidFill>
                  <a:srgbClr val="4F85C3"/>
                </a:solidFill>
              </a:rPr>
              <a:t>Service order profiling</a:t>
            </a:r>
            <a:endParaRPr lang="en-GB" dirty="0" smtClean="0">
              <a:solidFill>
                <a:srgbClr val="4F85C3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0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Authentication</a:t>
            </a:r>
            <a:r>
              <a:rPr lang="it-IT" dirty="0" smtClean="0"/>
              <a:t> &amp; </a:t>
            </a:r>
            <a:r>
              <a:rPr lang="it-IT" dirty="0" err="1" smtClean="0"/>
              <a:t>Registration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4784400"/>
          </a:xfrm>
        </p:spPr>
        <p:txBody>
          <a:bodyPr/>
          <a:lstStyle/>
          <a:p>
            <a:r>
              <a:rPr lang="en-GB" dirty="0"/>
              <a:t>Overview:</a:t>
            </a:r>
            <a:endParaRPr lang="en-GB" b="1" dirty="0"/>
          </a:p>
          <a:p>
            <a:pPr lvl="1"/>
            <a:r>
              <a:rPr lang="en-GB" dirty="0"/>
              <a:t>C</a:t>
            </a:r>
            <a:r>
              <a:rPr lang="en-GB" dirty="0" smtClean="0"/>
              <a:t>ustomer </a:t>
            </a:r>
            <a:r>
              <a:rPr lang="en-GB" dirty="0"/>
              <a:t>logs in the EGI marketplace through the </a:t>
            </a:r>
            <a:r>
              <a:rPr lang="en-GB" dirty="0" err="1"/>
              <a:t>CheckIn</a:t>
            </a:r>
            <a:r>
              <a:rPr lang="en-GB" dirty="0"/>
              <a:t> service.</a:t>
            </a:r>
          </a:p>
          <a:p>
            <a:r>
              <a:rPr lang="en-GB" dirty="0"/>
              <a:t>Trigger:</a:t>
            </a:r>
            <a:endParaRPr lang="en-GB" b="1" dirty="0"/>
          </a:p>
          <a:p>
            <a:pPr lvl="1" fontAlgn="base"/>
            <a:r>
              <a:rPr lang="en-GB" dirty="0" smtClean="0"/>
              <a:t>Customer </a:t>
            </a:r>
            <a:r>
              <a:rPr lang="en-GB" dirty="0"/>
              <a:t>decides to log in while he/she is visiting the marketplace.</a:t>
            </a:r>
          </a:p>
          <a:p>
            <a:pPr lvl="1" fontAlgn="base"/>
            <a:r>
              <a:rPr lang="en-GB" dirty="0" smtClean="0"/>
              <a:t>Customer </a:t>
            </a:r>
            <a:r>
              <a:rPr lang="en-GB" dirty="0"/>
              <a:t>starts the checkout process</a:t>
            </a:r>
          </a:p>
          <a:p>
            <a:r>
              <a:rPr lang="en-GB" dirty="0"/>
              <a:t>Entities involved in the process</a:t>
            </a:r>
            <a:endParaRPr lang="en-GB" b="1" dirty="0"/>
          </a:p>
          <a:p>
            <a:pPr lvl="1" fontAlgn="base"/>
            <a:r>
              <a:rPr lang="en-GB" dirty="0"/>
              <a:t>Customer</a:t>
            </a:r>
          </a:p>
          <a:p>
            <a:pPr lvl="1" fontAlgn="base"/>
            <a:r>
              <a:rPr lang="en-GB" dirty="0"/>
              <a:t>Marketplace</a:t>
            </a:r>
          </a:p>
          <a:p>
            <a:pPr lvl="1" fontAlgn="base"/>
            <a:r>
              <a:rPr lang="en-GB" dirty="0" err="1"/>
              <a:t>CheckIn</a:t>
            </a:r>
            <a:r>
              <a:rPr lang="en-GB" dirty="0"/>
              <a:t> </a:t>
            </a:r>
            <a:r>
              <a:rPr lang="en-GB" dirty="0" smtClean="0"/>
              <a:t>service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6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Authentication</a:t>
            </a:r>
            <a:r>
              <a:rPr lang="it-IT" dirty="0"/>
              <a:t> &amp; </a:t>
            </a:r>
            <a:r>
              <a:rPr lang="it-IT" dirty="0" err="1"/>
              <a:t>Registration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Input</a:t>
            </a:r>
            <a:endParaRPr lang="en-GB" b="1" dirty="0"/>
          </a:p>
          <a:p>
            <a:pPr lvl="1" fontAlgn="base"/>
            <a:r>
              <a:rPr lang="en-GB" dirty="0"/>
              <a:t>No input</a:t>
            </a:r>
          </a:p>
          <a:p>
            <a:r>
              <a:rPr lang="en-GB" dirty="0"/>
              <a:t>Output</a:t>
            </a:r>
            <a:endParaRPr lang="en-GB" b="1" dirty="0"/>
          </a:p>
          <a:p>
            <a:pPr lvl="1" fontAlgn="base"/>
            <a:r>
              <a:rPr lang="en-GB" dirty="0"/>
              <a:t>Personal customer information including the unique EGI identifier</a:t>
            </a:r>
            <a:r>
              <a:rPr lang="en-GB" dirty="0" smtClean="0"/>
              <a:t>.</a:t>
            </a:r>
          </a:p>
          <a:p>
            <a:pPr lvl="2" fontAlgn="base"/>
            <a:r>
              <a:rPr lang="it-IT" dirty="0" err="1" smtClean="0"/>
              <a:t>CheckIn</a:t>
            </a:r>
            <a:r>
              <a:rPr lang="it-IT" dirty="0" smtClean="0"/>
              <a:t>: mail, </a:t>
            </a:r>
            <a:r>
              <a:rPr lang="it-IT" dirty="0" err="1" smtClean="0"/>
              <a:t>name</a:t>
            </a:r>
            <a:r>
              <a:rPr lang="it-IT" dirty="0" smtClean="0"/>
              <a:t>, </a:t>
            </a:r>
            <a:r>
              <a:rPr lang="it-IT" dirty="0" err="1" smtClean="0"/>
              <a:t>surname</a:t>
            </a:r>
            <a:r>
              <a:rPr lang="it-IT" dirty="0" smtClean="0"/>
              <a:t>, display </a:t>
            </a:r>
            <a:r>
              <a:rPr lang="it-IT" dirty="0" err="1" smtClean="0"/>
              <a:t>name</a:t>
            </a:r>
            <a:r>
              <a:rPr lang="it-IT" dirty="0" smtClean="0"/>
              <a:t>, EGI </a:t>
            </a:r>
            <a:r>
              <a:rPr lang="it-IT" dirty="0" err="1" smtClean="0"/>
              <a:t>identifier</a:t>
            </a:r>
            <a:endParaRPr lang="it-IT" dirty="0" smtClean="0"/>
          </a:p>
          <a:p>
            <a:pPr lvl="2" fontAlgn="base"/>
            <a:r>
              <a:rPr lang="it-IT" dirty="0" err="1" smtClean="0"/>
              <a:t>Additional</a:t>
            </a:r>
            <a:r>
              <a:rPr lang="it-IT" dirty="0" smtClean="0"/>
              <a:t> information: </a:t>
            </a:r>
            <a:r>
              <a:rPr lang="en-GB" dirty="0" smtClean="0"/>
              <a:t>country, institution, department, departmental </a:t>
            </a:r>
            <a:r>
              <a:rPr lang="en-GB" dirty="0"/>
              <a:t>web </a:t>
            </a:r>
            <a:r>
              <a:rPr lang="en-GB" dirty="0" smtClean="0"/>
              <a:t>page, </a:t>
            </a:r>
            <a:r>
              <a:rPr lang="en-GB" dirty="0" err="1" smtClean="0"/>
              <a:t>linkedin</a:t>
            </a:r>
            <a:r>
              <a:rPr lang="en-GB" dirty="0" smtClean="0"/>
              <a:t> profile, … </a:t>
            </a:r>
            <a:endParaRPr lang="en-GB" dirty="0"/>
          </a:p>
          <a:p>
            <a:pPr lvl="1" fontAlgn="base"/>
            <a:r>
              <a:rPr lang="en-GB" dirty="0"/>
              <a:t>Customer’s VO membership </a:t>
            </a:r>
            <a:r>
              <a:rPr lang="en-GB" dirty="0" smtClean="0"/>
              <a:t>list</a:t>
            </a:r>
          </a:p>
          <a:p>
            <a:pPr lvl="2" fontAlgn="base"/>
            <a:r>
              <a:rPr lang="it-IT" dirty="0" err="1" smtClean="0"/>
              <a:t>Currently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in </a:t>
            </a:r>
            <a:r>
              <a:rPr lang="it-IT" dirty="0" err="1" smtClean="0"/>
              <a:t>CheckIn</a:t>
            </a:r>
            <a:endParaRPr lang="it-IT" dirty="0" smtClean="0"/>
          </a:p>
          <a:p>
            <a:pPr lvl="2" fontAlgn="base"/>
            <a:endParaRPr lang="en-GB" dirty="0"/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4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Discover</a:t>
            </a:r>
            <a:r>
              <a:rPr lang="it-IT" dirty="0" smtClean="0"/>
              <a:t> and </a:t>
            </a:r>
            <a:r>
              <a:rPr lang="it-IT" dirty="0" err="1" smtClean="0"/>
              <a:t>request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395536" y="1236888"/>
            <a:ext cx="8424936" cy="4784400"/>
          </a:xfrm>
        </p:spPr>
        <p:txBody>
          <a:bodyPr/>
          <a:lstStyle/>
          <a:p>
            <a:r>
              <a:rPr lang="en-GB" dirty="0"/>
              <a:t>Overview:</a:t>
            </a:r>
            <a:endParaRPr lang="en-GB" b="1" dirty="0"/>
          </a:p>
          <a:p>
            <a:pPr lvl="1"/>
            <a:r>
              <a:rPr lang="en-GB" dirty="0"/>
              <a:t>Customer navigates on the EGI service catalogue and requests access to one or more services.</a:t>
            </a:r>
            <a:endParaRPr lang="it-IT" dirty="0"/>
          </a:p>
          <a:p>
            <a:pPr lvl="1"/>
            <a:r>
              <a:rPr lang="en-GB" dirty="0" smtClean="0"/>
              <a:t>The </a:t>
            </a:r>
            <a:r>
              <a:rPr lang="en-GB" dirty="0"/>
              <a:t>marketplace exposes services following the service catalogue structure:</a:t>
            </a:r>
          </a:p>
          <a:p>
            <a:pPr lvl="2" fontAlgn="base"/>
            <a:r>
              <a:rPr lang="en-GB" dirty="0"/>
              <a:t>First level: service categories</a:t>
            </a:r>
          </a:p>
          <a:p>
            <a:pPr lvl="2" fontAlgn="base"/>
            <a:r>
              <a:rPr lang="en-GB" dirty="0"/>
              <a:t>Second level: services</a:t>
            </a:r>
          </a:p>
          <a:p>
            <a:pPr lvl="2" fontAlgn="base"/>
            <a:r>
              <a:rPr lang="en-GB" dirty="0"/>
              <a:t>Third level: service </a:t>
            </a:r>
            <a:r>
              <a:rPr lang="en-GB" dirty="0" smtClean="0"/>
              <a:t>options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 smtClean="0"/>
              <a:t>Trigger</a:t>
            </a:r>
            <a:r>
              <a:rPr lang="en-GB" dirty="0"/>
              <a:t>:</a:t>
            </a:r>
            <a:endParaRPr lang="en-GB" b="1" dirty="0"/>
          </a:p>
          <a:p>
            <a:pPr lvl="1" fontAlgn="base"/>
            <a:r>
              <a:rPr lang="en-GB" dirty="0" smtClean="0"/>
              <a:t>Customer </a:t>
            </a:r>
            <a:r>
              <a:rPr lang="en-GB" dirty="0"/>
              <a:t>accesses </a:t>
            </a:r>
            <a:r>
              <a:rPr lang="en-GB" dirty="0" smtClean="0"/>
              <a:t>the marketplace</a:t>
            </a:r>
          </a:p>
          <a:p>
            <a:pPr lvl="2" fontAlgn="base"/>
            <a:r>
              <a:rPr lang="en-GB" dirty="0" smtClean="0"/>
              <a:t>Directly </a:t>
            </a:r>
            <a:r>
              <a:rPr lang="en-GB" dirty="0"/>
              <a:t>or through the EGI web site</a:t>
            </a:r>
            <a:r>
              <a:rPr lang="en-GB" dirty="0" smtClean="0"/>
              <a:t>.</a:t>
            </a:r>
            <a:endParaRPr lang="en-GB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1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Discover</a:t>
            </a:r>
            <a:r>
              <a:rPr lang="it-IT" dirty="0"/>
              <a:t> and </a:t>
            </a:r>
            <a:r>
              <a:rPr lang="it-IT" dirty="0" err="1"/>
              <a:t>request</a:t>
            </a:r>
            <a:r>
              <a:rPr lang="it-IT" dirty="0"/>
              <a:t> </a:t>
            </a:r>
            <a:r>
              <a:rPr lang="it-IT" dirty="0" err="1"/>
              <a:t>services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it-IT" dirty="0" err="1"/>
              <a:t>Entities</a:t>
            </a:r>
            <a:r>
              <a:rPr lang="it-IT" dirty="0"/>
              <a:t> </a:t>
            </a:r>
            <a:r>
              <a:rPr lang="it-IT" dirty="0" err="1"/>
              <a:t>involved</a:t>
            </a:r>
            <a:r>
              <a:rPr lang="it-IT" dirty="0"/>
              <a:t> in the </a:t>
            </a:r>
            <a:r>
              <a:rPr lang="it-IT" dirty="0" err="1"/>
              <a:t>process</a:t>
            </a:r>
            <a:endParaRPr lang="it-IT" dirty="0"/>
          </a:p>
          <a:p>
            <a:pPr lvl="1" fontAlgn="base"/>
            <a:r>
              <a:rPr lang="it-IT" dirty="0"/>
              <a:t>Marketplace &amp; </a:t>
            </a:r>
            <a:r>
              <a:rPr lang="it-IT" dirty="0" err="1"/>
              <a:t>customer</a:t>
            </a:r>
            <a:endParaRPr lang="en-GB" dirty="0"/>
          </a:p>
          <a:p>
            <a:r>
              <a:rPr lang="en-GB" dirty="0" smtClean="0"/>
              <a:t>Input</a:t>
            </a:r>
            <a:endParaRPr lang="en-GB" b="1" dirty="0"/>
          </a:p>
          <a:p>
            <a:pPr lvl="1" fontAlgn="base"/>
            <a:r>
              <a:rPr lang="en-GB" dirty="0"/>
              <a:t>No input</a:t>
            </a:r>
          </a:p>
          <a:p>
            <a:r>
              <a:rPr lang="en-GB" dirty="0"/>
              <a:t>Output</a:t>
            </a:r>
            <a:endParaRPr lang="en-GB" b="1" dirty="0"/>
          </a:p>
          <a:p>
            <a:pPr lvl="1" fontAlgn="base"/>
            <a:r>
              <a:rPr lang="en-GB" dirty="0"/>
              <a:t>List of services including service options.</a:t>
            </a:r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1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Check-out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359532" y="1038746"/>
            <a:ext cx="8424936" cy="4784400"/>
          </a:xfrm>
        </p:spPr>
        <p:txBody>
          <a:bodyPr/>
          <a:lstStyle/>
          <a:p>
            <a:r>
              <a:rPr lang="en-GB" dirty="0"/>
              <a:t>Overview:</a:t>
            </a:r>
            <a:endParaRPr lang="en-GB" b="1" dirty="0"/>
          </a:p>
          <a:p>
            <a:pPr lvl="1"/>
            <a:r>
              <a:rPr lang="en-GB" dirty="0" smtClean="0"/>
              <a:t>Profiling the service access request:</a:t>
            </a:r>
            <a:endParaRPr lang="en-GB" dirty="0"/>
          </a:p>
          <a:p>
            <a:pPr lvl="2"/>
            <a:r>
              <a:rPr lang="en-GB" dirty="0" smtClean="0"/>
              <a:t>Customer type: single users, research community, private company.</a:t>
            </a:r>
          </a:p>
          <a:p>
            <a:pPr lvl="2"/>
            <a:r>
              <a:rPr lang="it-IT" dirty="0" err="1" smtClean="0"/>
              <a:t>Reason</a:t>
            </a:r>
            <a:r>
              <a:rPr lang="it-IT" dirty="0" smtClean="0"/>
              <a:t> to </a:t>
            </a:r>
            <a:r>
              <a:rPr lang="it-IT" dirty="0" err="1" smtClean="0"/>
              <a:t>access</a:t>
            </a:r>
            <a:r>
              <a:rPr lang="it-IT" dirty="0" smtClean="0"/>
              <a:t> EGI </a:t>
            </a:r>
            <a:r>
              <a:rPr lang="it-IT" dirty="0" err="1" smtClean="0"/>
              <a:t>resources</a:t>
            </a:r>
            <a:endParaRPr lang="it-IT" dirty="0" smtClean="0"/>
          </a:p>
          <a:p>
            <a:pPr lvl="2"/>
            <a:r>
              <a:rPr lang="it-IT" dirty="0" smtClean="0"/>
              <a:t>User </a:t>
            </a:r>
            <a:r>
              <a:rPr lang="it-IT" dirty="0" err="1" smtClean="0"/>
              <a:t>group</a:t>
            </a:r>
            <a:r>
              <a:rPr lang="it-IT" dirty="0" smtClean="0"/>
              <a:t>/VO </a:t>
            </a:r>
            <a:r>
              <a:rPr lang="it-IT" dirty="0" err="1" smtClean="0"/>
              <a:t>name</a:t>
            </a:r>
            <a:endParaRPr lang="it-IT" dirty="0" smtClean="0"/>
          </a:p>
          <a:p>
            <a:pPr lvl="2"/>
            <a:r>
              <a:rPr lang="it-IT" dirty="0" smtClean="0"/>
              <a:t>Information on the </a:t>
            </a:r>
            <a:r>
              <a:rPr lang="it-IT" dirty="0" err="1" smtClean="0"/>
              <a:t>project</a:t>
            </a:r>
            <a:endParaRPr lang="en-GB" dirty="0"/>
          </a:p>
          <a:p>
            <a:r>
              <a:rPr lang="en-GB" dirty="0" smtClean="0"/>
              <a:t>Trigger</a:t>
            </a:r>
            <a:r>
              <a:rPr lang="en-GB" dirty="0"/>
              <a:t>:</a:t>
            </a:r>
            <a:endParaRPr lang="en-GB" b="1" dirty="0"/>
          </a:p>
          <a:p>
            <a:pPr lvl="1" fontAlgn="base"/>
            <a:r>
              <a:rPr lang="en-GB" dirty="0"/>
              <a:t>Customer starts the check-out process after have requested access to one or more </a:t>
            </a:r>
            <a:r>
              <a:rPr lang="en-GB" dirty="0" smtClean="0"/>
              <a:t>services</a:t>
            </a:r>
          </a:p>
          <a:p>
            <a:pPr fontAlgn="base"/>
            <a:r>
              <a:rPr lang="it-IT" dirty="0" err="1"/>
              <a:t>Entities</a:t>
            </a:r>
            <a:r>
              <a:rPr lang="it-IT" dirty="0"/>
              <a:t> </a:t>
            </a:r>
            <a:r>
              <a:rPr lang="it-IT" dirty="0" err="1"/>
              <a:t>involved</a:t>
            </a:r>
            <a:r>
              <a:rPr lang="it-IT" dirty="0"/>
              <a:t> in the </a:t>
            </a:r>
            <a:r>
              <a:rPr lang="it-IT" dirty="0" err="1"/>
              <a:t>process</a:t>
            </a:r>
            <a:endParaRPr lang="it-IT" dirty="0"/>
          </a:p>
          <a:p>
            <a:pPr lvl="1" fontAlgn="base"/>
            <a:r>
              <a:rPr lang="en-GB" dirty="0" smtClean="0"/>
              <a:t>Customer, Marketplace, </a:t>
            </a:r>
            <a:r>
              <a:rPr lang="en-GB" dirty="0" err="1" smtClean="0"/>
              <a:t>CheckIn</a:t>
            </a:r>
            <a:r>
              <a:rPr lang="en-GB" dirty="0" smtClean="0"/>
              <a:t> service, Operations </a:t>
            </a:r>
            <a:r>
              <a:rPr lang="en-GB" dirty="0"/>
              <a:t>Portal</a:t>
            </a:r>
          </a:p>
          <a:p>
            <a:pPr lvl="1" fontAlgn="base"/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Check-out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908720"/>
            <a:ext cx="8424936" cy="4784400"/>
          </a:xfrm>
        </p:spPr>
        <p:txBody>
          <a:bodyPr/>
          <a:lstStyle/>
          <a:p>
            <a:r>
              <a:rPr lang="en-GB" dirty="0" smtClean="0"/>
              <a:t>Input</a:t>
            </a:r>
            <a:endParaRPr lang="en-GB" b="1" dirty="0"/>
          </a:p>
          <a:p>
            <a:pPr lvl="1" fontAlgn="base"/>
            <a:r>
              <a:rPr lang="en-GB" dirty="0"/>
              <a:t>Personal customer information including the unique EGI identifier.</a:t>
            </a:r>
          </a:p>
          <a:p>
            <a:pPr lvl="1" fontAlgn="base"/>
            <a:r>
              <a:rPr lang="en-GB" dirty="0"/>
              <a:t>Customer’s VO membership </a:t>
            </a:r>
            <a:r>
              <a:rPr lang="en-GB" dirty="0" smtClean="0"/>
              <a:t>list </a:t>
            </a:r>
            <a:r>
              <a:rPr lang="en-GB" b="1" dirty="0" smtClean="0">
                <a:solidFill>
                  <a:srgbClr val="FF0000"/>
                </a:solidFill>
              </a:rPr>
              <a:t>(not available yet)</a:t>
            </a:r>
            <a:r>
              <a:rPr lang="en-GB" dirty="0" smtClean="0"/>
              <a:t>.</a:t>
            </a:r>
            <a:endParaRPr lang="en-GB" dirty="0"/>
          </a:p>
          <a:p>
            <a:pPr lvl="1" fontAlgn="base"/>
            <a:r>
              <a:rPr lang="en-GB" dirty="0"/>
              <a:t>Service list including options selected by the customers</a:t>
            </a:r>
          </a:p>
          <a:p>
            <a:r>
              <a:rPr lang="en-GB" dirty="0" smtClean="0"/>
              <a:t>Output</a:t>
            </a:r>
            <a:endParaRPr lang="en-GB" b="1" dirty="0"/>
          </a:p>
          <a:p>
            <a:pPr lvl="1" fontAlgn="base"/>
            <a:r>
              <a:rPr lang="en-GB" dirty="0"/>
              <a:t>Personal customer information including the unique EGI identifier</a:t>
            </a:r>
          </a:p>
          <a:p>
            <a:pPr lvl="1" fontAlgn="base"/>
            <a:r>
              <a:rPr lang="en-GB" dirty="0"/>
              <a:t>Customer typology: </a:t>
            </a:r>
            <a:r>
              <a:rPr lang="en-GB" dirty="0" smtClean="0"/>
              <a:t>community </a:t>
            </a:r>
            <a:r>
              <a:rPr lang="en-GB" dirty="0"/>
              <a:t>or single user</a:t>
            </a:r>
          </a:p>
          <a:p>
            <a:pPr lvl="1" fontAlgn="base"/>
            <a:r>
              <a:rPr lang="en-GB" dirty="0"/>
              <a:t>Reason to request access to the EGI services</a:t>
            </a:r>
          </a:p>
          <a:p>
            <a:pPr lvl="1" fontAlgn="base"/>
            <a:r>
              <a:rPr lang="en-GB" dirty="0"/>
              <a:t>Only for customers representing a community:</a:t>
            </a:r>
          </a:p>
          <a:p>
            <a:pPr lvl="2" fontAlgn="base"/>
            <a:r>
              <a:rPr lang="en-GB" dirty="0"/>
              <a:t>Information on the project (to be expanded)</a:t>
            </a:r>
          </a:p>
          <a:p>
            <a:pPr lvl="2" fontAlgn="base"/>
            <a:r>
              <a:rPr lang="en-GB" dirty="0"/>
              <a:t>VO </a:t>
            </a:r>
            <a:r>
              <a:rPr lang="en-GB" dirty="0" smtClean="0"/>
              <a:t>information; new </a:t>
            </a:r>
            <a:r>
              <a:rPr lang="en-GB" dirty="0"/>
              <a:t>or </a:t>
            </a:r>
            <a:r>
              <a:rPr lang="en-GB" dirty="0" smtClean="0"/>
              <a:t>existing, VO </a:t>
            </a:r>
            <a:r>
              <a:rPr lang="en-GB" dirty="0"/>
              <a:t>name</a:t>
            </a:r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it-IT" dirty="0" err="1" smtClean="0"/>
              <a:t>Outline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EGI-</a:t>
            </a:r>
            <a:r>
              <a:rPr lang="it-IT" dirty="0" err="1" smtClean="0"/>
              <a:t>Engage</a:t>
            </a:r>
            <a:r>
              <a:rPr lang="it-IT" dirty="0" smtClean="0"/>
              <a:t> WP3 –e-</a:t>
            </a:r>
            <a:r>
              <a:rPr lang="it-IT" dirty="0" err="1" smtClean="0"/>
              <a:t>Inrastructure</a:t>
            </a:r>
            <a:r>
              <a:rPr lang="it-IT" dirty="0" smtClean="0"/>
              <a:t> </a:t>
            </a:r>
            <a:r>
              <a:rPr lang="it-IT" dirty="0" err="1" smtClean="0"/>
              <a:t>commons</a:t>
            </a:r>
            <a:r>
              <a:rPr lang="it-IT" dirty="0" smtClean="0"/>
              <a:t> – </a:t>
            </a:r>
            <a:r>
              <a:rPr lang="it-IT" dirty="0" err="1" smtClean="0"/>
              <a:t>monthly</a:t>
            </a:r>
            <a:r>
              <a:rPr lang="it-IT" dirty="0" smtClean="0"/>
              <a:t> meeting</a:t>
            </a:r>
            <a:endParaRPr lang="en-GB" dirty="0"/>
          </a:p>
        </p:txBody>
      </p:sp>
      <p:sp>
        <p:nvSpPr>
          <p:cNvPr id="5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424936" cy="4784400"/>
          </a:xfrm>
        </p:spPr>
        <p:txBody>
          <a:bodyPr/>
          <a:lstStyle/>
          <a:p>
            <a:r>
              <a:rPr lang="it-IT" dirty="0" smtClean="0"/>
              <a:t>Marketplace </a:t>
            </a:r>
            <a:r>
              <a:rPr lang="it-IT" dirty="0" smtClean="0"/>
              <a:t>design</a:t>
            </a:r>
            <a:endParaRPr lang="it-IT" dirty="0" smtClean="0"/>
          </a:p>
          <a:p>
            <a:pPr lvl="1"/>
            <a:r>
              <a:rPr lang="it-IT" dirty="0" smtClean="0"/>
              <a:t>Data Model</a:t>
            </a:r>
          </a:p>
          <a:p>
            <a:pPr lvl="1"/>
            <a:r>
              <a:rPr lang="it-IT" dirty="0" err="1" smtClean="0"/>
              <a:t>Worflow</a:t>
            </a:r>
            <a:endParaRPr lang="it-IT" dirty="0" smtClean="0"/>
          </a:p>
          <a:p>
            <a:r>
              <a:rPr lang="it-IT" dirty="0" smtClean="0"/>
              <a:t>Marketplace </a:t>
            </a:r>
            <a:r>
              <a:rPr lang="it-IT" dirty="0" err="1" smtClean="0"/>
              <a:t>prototypes</a:t>
            </a:r>
            <a:endParaRPr lang="it-IT" dirty="0" smtClean="0"/>
          </a:p>
          <a:p>
            <a:pPr lvl="1"/>
            <a:r>
              <a:rPr lang="it-IT" dirty="0" err="1" smtClean="0"/>
              <a:t>PrestaShop</a:t>
            </a:r>
            <a:endParaRPr lang="it-IT" dirty="0" smtClean="0"/>
          </a:p>
          <a:p>
            <a:pPr lvl="1"/>
            <a:r>
              <a:rPr lang="it-IT" dirty="0" smtClean="0"/>
              <a:t>Open IRIS</a:t>
            </a:r>
          </a:p>
          <a:p>
            <a:pPr lvl="1"/>
            <a:r>
              <a:rPr lang="it-IT" dirty="0" err="1" smtClean="0"/>
              <a:t>Outcome</a:t>
            </a:r>
            <a:r>
              <a:rPr lang="it-IT" dirty="0" smtClean="0"/>
              <a:t> of the </a:t>
            </a:r>
            <a:r>
              <a:rPr lang="it-IT" dirty="0" err="1" smtClean="0"/>
              <a:t>assessment</a:t>
            </a:r>
            <a:endParaRPr lang="it-IT" dirty="0" smtClean="0"/>
          </a:p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 smtClean="0"/>
          </a:p>
          <a:p>
            <a:pPr lvl="1"/>
            <a:r>
              <a:rPr lang="it-IT" dirty="0" smtClean="0"/>
              <a:t>EGI-</a:t>
            </a:r>
            <a:r>
              <a:rPr lang="it-IT" dirty="0" err="1" smtClean="0"/>
              <a:t>Engage</a:t>
            </a:r>
            <a:endParaRPr lang="it-IT" dirty="0" smtClean="0"/>
          </a:p>
          <a:p>
            <a:pPr lvl="1"/>
            <a:r>
              <a:rPr lang="it-IT" dirty="0" smtClean="0"/>
              <a:t>EOSC-</a:t>
            </a:r>
            <a:r>
              <a:rPr lang="it-IT" dirty="0" err="1" smtClean="0"/>
              <a:t>hub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229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496944" cy="1138138"/>
          </a:xfrm>
        </p:spPr>
        <p:txBody>
          <a:bodyPr>
            <a:normAutofit/>
          </a:bodyPr>
          <a:lstStyle/>
          <a:p>
            <a:r>
              <a:rPr lang="it-IT" dirty="0" smtClean="0"/>
              <a:t>Marketplace </a:t>
            </a:r>
            <a:r>
              <a:rPr lang="it-IT" dirty="0" err="1" smtClean="0"/>
              <a:t>prototypes</a:t>
            </a:r>
            <a:endParaRPr lang="en-GB" sz="27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2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PrestaShop</a:t>
            </a:r>
            <a:r>
              <a:rPr lang="it-IT" dirty="0" smtClean="0"/>
              <a:t> </a:t>
            </a:r>
            <a:r>
              <a:rPr lang="it-IT" dirty="0" err="1" smtClean="0"/>
              <a:t>prototype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http://</a:t>
            </a:r>
            <a:r>
              <a:rPr lang="it-IT" dirty="0" smtClean="0"/>
              <a:t>marketplace.egi.eu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75" y="1210239"/>
            <a:ext cx="7658249" cy="517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Open IRIS </a:t>
            </a:r>
            <a:r>
              <a:rPr lang="it-IT" dirty="0" err="1" smtClean="0"/>
              <a:t>prototype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http://</a:t>
            </a:r>
            <a:r>
              <a:rPr lang="it-IT" dirty="0" smtClean="0"/>
              <a:t>egi.science-it.ch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167175"/>
            <a:ext cx="7632848" cy="51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IRIS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7632848" cy="4784400"/>
          </a:xfrm>
        </p:spPr>
        <p:txBody>
          <a:bodyPr/>
          <a:lstStyle/>
          <a:p>
            <a:r>
              <a:rPr lang="en-US" sz="2000" dirty="0"/>
              <a:t>2017 </a:t>
            </a:r>
            <a:r>
              <a:rPr lang="en-US" sz="2000" dirty="0" smtClean="0"/>
              <a:t>Award for “</a:t>
            </a:r>
            <a:r>
              <a:rPr lang="en-US" sz="2000" dirty="0"/>
              <a:t>Laboratory </a:t>
            </a:r>
            <a:r>
              <a:rPr lang="en-US" sz="2000" dirty="0" smtClean="0"/>
              <a:t>Effectiveness” from S-Lab and UKSPA (UK Science Park Association) presented by JISC.</a:t>
            </a:r>
          </a:p>
          <a:p>
            <a:r>
              <a:rPr lang="en-US" sz="2000" dirty="0" smtClean="0"/>
              <a:t>Current discussions/testing/pilots with UCL UK, Newcastle UK, PSI Switzerland, UPMC Paris, ICM Paris, BIC France, MDC Berlin, BIH Berlin, France-</a:t>
            </a:r>
            <a:r>
              <a:rPr lang="en-US" sz="2000" dirty="0" err="1" smtClean="0"/>
              <a:t>BioImaging</a:t>
            </a:r>
            <a:r>
              <a:rPr lang="en-US" sz="2000" dirty="0"/>
              <a:t>, </a:t>
            </a:r>
            <a:r>
              <a:rPr lang="en-US" sz="2000" dirty="0" err="1" smtClean="0"/>
              <a:t>HiLIFE</a:t>
            </a:r>
            <a:r>
              <a:rPr lang="en-US" sz="2000" dirty="0" smtClean="0"/>
              <a:t> Helsinki.</a:t>
            </a:r>
          </a:p>
          <a:p>
            <a:r>
              <a:rPr lang="en-US" sz="2000" dirty="0" smtClean="0"/>
              <a:t>Productively used by ETHZ, Unibas, College de France, ENS France, FMI, Institut Curie.</a:t>
            </a:r>
          </a:p>
          <a:p>
            <a:r>
              <a:rPr lang="en-US" sz="2000" dirty="0"/>
              <a:t>Partnership with </a:t>
            </a:r>
            <a:r>
              <a:rPr lang="en-US" sz="2000" dirty="0" err="1" smtClean="0"/>
              <a:t>ThermoFisher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Conference 2017 - Marketplace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126805"/>
            <a:ext cx="5303446" cy="199903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00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IRIS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5184576" cy="4784400"/>
          </a:xfrm>
        </p:spPr>
        <p:txBody>
          <a:bodyPr/>
          <a:lstStyle/>
          <a:p>
            <a:r>
              <a:rPr lang="en-US" sz="2200" dirty="0" smtClean="0"/>
              <a:t>Doubling of users in 2015 and 2016, over 4200 users currently on the platform.</a:t>
            </a:r>
          </a:p>
          <a:p>
            <a:r>
              <a:rPr lang="en-US" sz="2200" dirty="0" smtClean="0"/>
              <a:t>Doubling of resource usage requests in 2016, over 6000 per month at the end of 2016.</a:t>
            </a:r>
          </a:p>
          <a:p>
            <a:r>
              <a:rPr lang="en-US" sz="2200" dirty="0"/>
              <a:t>85 organizations in 12 countries with hundreds of logins per day.</a:t>
            </a:r>
          </a:p>
          <a:p>
            <a:r>
              <a:rPr lang="en-US" sz="2200" dirty="0"/>
              <a:t>It has approximately 150 resource providers registered with a total of over 1000 resources in the system.</a:t>
            </a:r>
          </a:p>
          <a:p>
            <a:r>
              <a:rPr lang="en-US" sz="2200" dirty="0"/>
              <a:t>Usage spans universities, institutes, hospitals, and commercial entities.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Conference 2017 - Marketplace</a:t>
            </a:r>
            <a:endParaRPr lang="en-GB" dirty="0"/>
          </a:p>
        </p:txBody>
      </p:sp>
      <p:pic>
        <p:nvPicPr>
          <p:cNvPr id="7" name="Picture 6" title="Resource Usage Requests 2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318459"/>
            <a:ext cx="3456384" cy="2041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796136" y="3312840"/>
            <a:ext cx="3090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Resource Usage Requests 2016</a:t>
            </a:r>
          </a:p>
        </p:txBody>
      </p:sp>
    </p:spTree>
    <p:extLst>
      <p:ext uri="{BB962C8B-B14F-4D97-AF65-F5344CB8AC3E}">
        <p14:creationId xmlns:p14="http://schemas.microsoft.com/office/powerpoint/2010/main" val="34565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Outcome</a:t>
            </a:r>
            <a:r>
              <a:rPr lang="it-IT" dirty="0" smtClean="0"/>
              <a:t> of the </a:t>
            </a:r>
            <a:r>
              <a:rPr lang="it-IT" dirty="0" err="1" smtClean="0"/>
              <a:t>marketplace</a:t>
            </a:r>
            <a:r>
              <a:rPr lang="it-IT" dirty="0" smtClean="0"/>
              <a:t> </a:t>
            </a:r>
            <a:r>
              <a:rPr lang="it-IT" dirty="0" err="1" smtClean="0"/>
              <a:t>assessment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b="1" dirty="0" err="1" smtClean="0"/>
              <a:t>PrestaShop</a:t>
            </a:r>
            <a:r>
              <a:rPr lang="it-IT" b="1" dirty="0" smtClean="0"/>
              <a:t> </a:t>
            </a:r>
            <a:r>
              <a:rPr lang="it-IT" b="1" dirty="0" err="1" smtClean="0"/>
              <a:t>technology</a:t>
            </a:r>
            <a:r>
              <a:rPr lang="it-IT" b="1" dirty="0" smtClean="0"/>
              <a:t> </a:t>
            </a:r>
            <a:r>
              <a:rPr lang="it-IT" b="1" dirty="0" err="1" smtClean="0"/>
              <a:t>chosen</a:t>
            </a:r>
            <a:endParaRPr lang="it-IT" b="1" dirty="0"/>
          </a:p>
          <a:p>
            <a:pPr lvl="1"/>
            <a:r>
              <a:rPr lang="en-GB" dirty="0"/>
              <a:t>Widely used by other Internet web stores</a:t>
            </a:r>
          </a:p>
          <a:p>
            <a:pPr lvl="1"/>
            <a:r>
              <a:rPr lang="en-GB" dirty="0"/>
              <a:t>Easy to maintain as it has a wide community of developers</a:t>
            </a:r>
          </a:p>
          <a:p>
            <a:pPr lvl="1"/>
            <a:r>
              <a:rPr lang="en-GB" dirty="0"/>
              <a:t>Expertise within the EGI collaboration</a:t>
            </a:r>
          </a:p>
          <a:p>
            <a:pPr lvl="1"/>
            <a:r>
              <a:rPr lang="en-GB" dirty="0"/>
              <a:t>Ready-to-use feature to implement the pay-for-use </a:t>
            </a:r>
            <a:r>
              <a:rPr lang="en-GB" dirty="0" smtClean="0"/>
              <a:t>support</a:t>
            </a:r>
          </a:p>
          <a:p>
            <a:pPr lvl="1"/>
            <a:r>
              <a:rPr lang="it-IT" dirty="0" smtClean="0"/>
              <a:t>Clear open-source </a:t>
            </a:r>
            <a:r>
              <a:rPr lang="it-IT" dirty="0" err="1" smtClean="0"/>
              <a:t>license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7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496944" cy="1138138"/>
          </a:xfrm>
        </p:spPr>
        <p:txBody>
          <a:bodyPr>
            <a:normAutofit/>
          </a:bodyPr>
          <a:lstStyle/>
          <a:p>
            <a:r>
              <a:rPr lang="it-IT" dirty="0" smtClean="0"/>
              <a:t>Work in progress in EGI-</a:t>
            </a:r>
            <a:r>
              <a:rPr lang="it-IT" dirty="0" err="1" smtClean="0"/>
              <a:t>Engage</a:t>
            </a:r>
            <a:endParaRPr lang="en-GB" sz="27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8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Ticketing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Register</a:t>
            </a:r>
            <a:r>
              <a:rPr lang="it-IT" dirty="0" smtClean="0"/>
              <a:t>/</a:t>
            </a:r>
            <a:r>
              <a:rPr lang="it-IT" dirty="0" err="1" smtClean="0"/>
              <a:t>Manage</a:t>
            </a:r>
            <a:r>
              <a:rPr lang="it-IT" dirty="0" smtClean="0"/>
              <a:t> the service </a:t>
            </a:r>
            <a:r>
              <a:rPr lang="it-IT" dirty="0" err="1" smtClean="0"/>
              <a:t>requests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79512" y="1124744"/>
            <a:ext cx="8964488" cy="4784400"/>
          </a:xfrm>
        </p:spPr>
        <p:txBody>
          <a:bodyPr/>
          <a:lstStyle/>
          <a:p>
            <a:r>
              <a:rPr lang="en-GB" dirty="0"/>
              <a:t>Registry of the service </a:t>
            </a:r>
            <a:r>
              <a:rPr lang="en-GB" dirty="0" smtClean="0"/>
              <a:t>requests</a:t>
            </a:r>
          </a:p>
          <a:p>
            <a:pPr lvl="1"/>
            <a:r>
              <a:rPr lang="it-IT" dirty="0" smtClean="0"/>
              <a:t>Ticket </a:t>
            </a:r>
            <a:r>
              <a:rPr lang="it-IT" dirty="0" err="1" smtClean="0"/>
              <a:t>attributes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 the </a:t>
            </a:r>
            <a:r>
              <a:rPr lang="it-IT" dirty="0" err="1" smtClean="0"/>
              <a:t>needs</a:t>
            </a:r>
            <a:r>
              <a:rPr lang="it-IT" dirty="0" smtClean="0"/>
              <a:t> of the </a:t>
            </a:r>
            <a:r>
              <a:rPr lang="it-IT" dirty="0" err="1" smtClean="0"/>
              <a:t>processes</a:t>
            </a:r>
            <a:endParaRPr lang="it-IT" dirty="0" smtClean="0"/>
          </a:p>
          <a:p>
            <a:pPr lvl="2"/>
            <a:r>
              <a:rPr lang="it-IT" dirty="0" err="1" smtClean="0"/>
              <a:t>flags</a:t>
            </a:r>
            <a:r>
              <a:rPr lang="it-IT" dirty="0" smtClean="0"/>
              <a:t> to trigger BDS, CRM or </a:t>
            </a:r>
            <a:r>
              <a:rPr lang="it-IT" dirty="0" smtClean="0"/>
              <a:t>SLM </a:t>
            </a:r>
            <a:r>
              <a:rPr lang="it-IT" dirty="0" err="1" smtClean="0"/>
              <a:t>processes</a:t>
            </a:r>
            <a:r>
              <a:rPr lang="it-IT" dirty="0" smtClean="0"/>
              <a:t> (EGI IMS)</a:t>
            </a:r>
            <a:endParaRPr lang="it-IT" dirty="0" smtClean="0"/>
          </a:p>
          <a:p>
            <a:pPr lvl="2"/>
            <a:r>
              <a:rPr lang="it-IT" dirty="0" err="1"/>
              <a:t>a</a:t>
            </a:r>
            <a:r>
              <a:rPr lang="it-IT" dirty="0" err="1" smtClean="0"/>
              <a:t>ttributes</a:t>
            </a:r>
            <a:r>
              <a:rPr lang="it-IT" dirty="0" smtClean="0"/>
              <a:t> to </a:t>
            </a:r>
            <a:r>
              <a:rPr lang="it-IT" dirty="0" err="1" smtClean="0"/>
              <a:t>fill</a:t>
            </a:r>
            <a:r>
              <a:rPr lang="it-IT" dirty="0" smtClean="0"/>
              <a:t> in </a:t>
            </a:r>
            <a:r>
              <a:rPr lang="it-IT" dirty="0" err="1" smtClean="0"/>
              <a:t>databases</a:t>
            </a:r>
            <a:r>
              <a:rPr lang="it-IT" dirty="0" smtClean="0"/>
              <a:t>: business </a:t>
            </a:r>
            <a:r>
              <a:rPr lang="it-IT" dirty="0" err="1" smtClean="0"/>
              <a:t>opportunities</a:t>
            </a:r>
            <a:r>
              <a:rPr lang="it-IT" dirty="0" smtClean="0"/>
              <a:t>, </a:t>
            </a:r>
            <a:r>
              <a:rPr lang="it-IT" dirty="0" err="1" smtClean="0"/>
              <a:t>customer</a:t>
            </a:r>
            <a:r>
              <a:rPr lang="it-IT" dirty="0" smtClean="0"/>
              <a:t>, SLA </a:t>
            </a:r>
            <a:endParaRPr lang="en-GB" dirty="0" smtClean="0"/>
          </a:p>
          <a:p>
            <a:endParaRPr lang="it-IT" dirty="0" smtClean="0"/>
          </a:p>
          <a:p>
            <a:r>
              <a:rPr lang="it-IT" dirty="0" smtClean="0"/>
              <a:t>Notification </a:t>
            </a:r>
            <a:r>
              <a:rPr lang="it-IT" dirty="0" err="1" smtClean="0"/>
              <a:t>system</a:t>
            </a:r>
            <a:endParaRPr lang="it-IT" dirty="0" smtClean="0"/>
          </a:p>
          <a:p>
            <a:pPr lvl="1"/>
            <a:r>
              <a:rPr lang="it-IT" dirty="0" smtClean="0"/>
              <a:t>Trigger the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endParaRPr lang="it-IT" dirty="0" smtClean="0"/>
          </a:p>
          <a:p>
            <a:pPr lvl="1"/>
            <a:r>
              <a:rPr lang="it-IT" dirty="0" smtClean="0"/>
              <a:t>Trigger </a:t>
            </a:r>
            <a:r>
              <a:rPr lang="it-IT" dirty="0" err="1" smtClean="0"/>
              <a:t>workload</a:t>
            </a:r>
            <a:r>
              <a:rPr lang="it-IT" dirty="0" smtClean="0"/>
              <a:t> for </a:t>
            </a:r>
            <a:r>
              <a:rPr lang="it-IT" dirty="0" err="1" smtClean="0"/>
              <a:t>enabling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r>
              <a:rPr lang="it-IT" dirty="0" smtClean="0"/>
              <a:t> (e.g. </a:t>
            </a:r>
            <a:r>
              <a:rPr lang="it-IT" dirty="0" err="1" smtClean="0"/>
              <a:t>notify</a:t>
            </a:r>
            <a:r>
              <a:rPr lang="it-IT" dirty="0" smtClean="0"/>
              <a:t> </a:t>
            </a:r>
            <a:r>
              <a:rPr lang="it-IT" dirty="0" err="1" smtClean="0"/>
              <a:t>ops</a:t>
            </a:r>
            <a:r>
              <a:rPr lang="it-IT" dirty="0" smtClean="0"/>
              <a:t>)</a:t>
            </a:r>
          </a:p>
          <a:p>
            <a:pPr lvl="1" fontAlgn="base"/>
            <a:endParaRPr lang="en-GB" dirty="0"/>
          </a:p>
          <a:p>
            <a:pPr lvl="1"/>
            <a:endParaRPr lang="it-IT" dirty="0" smtClean="0"/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2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Pay</a:t>
            </a:r>
            <a:r>
              <a:rPr lang="it-IT" dirty="0" smtClean="0"/>
              <a:t> for use </a:t>
            </a:r>
            <a:r>
              <a:rPr lang="it-IT" dirty="0" smtClean="0"/>
              <a:t>– Analysis (1/2)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Add </a:t>
            </a:r>
            <a:r>
              <a:rPr lang="en-GB" dirty="0"/>
              <a:t>the pay-for-use attributes directly in the service options (product in the marketplace</a:t>
            </a:r>
            <a:r>
              <a:rPr lang="en-GB" dirty="0" smtClean="0"/>
              <a:t>)</a:t>
            </a:r>
          </a:p>
          <a:p>
            <a:pPr lvl="1"/>
            <a:r>
              <a:rPr lang="en-GB" b="1" dirty="0" smtClean="0"/>
              <a:t>EGI </a:t>
            </a:r>
            <a:r>
              <a:rPr lang="en-GB" b="1" dirty="0"/>
              <a:t>acts as a </a:t>
            </a:r>
            <a:r>
              <a:rPr lang="en-GB" b="1" dirty="0" smtClean="0"/>
              <a:t>broker</a:t>
            </a:r>
          </a:p>
          <a:p>
            <a:pPr lvl="1"/>
            <a:r>
              <a:rPr lang="en-GB" dirty="0" smtClean="0"/>
              <a:t>Flag </a:t>
            </a:r>
            <a:r>
              <a:rPr lang="en-GB" dirty="0"/>
              <a:t>“for pay” to be </a:t>
            </a:r>
            <a:r>
              <a:rPr lang="en-GB" dirty="0" smtClean="0"/>
              <a:t>added in the service options</a:t>
            </a:r>
            <a:endParaRPr lang="en-GB" dirty="0"/>
          </a:p>
          <a:p>
            <a:endParaRPr lang="en-GB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GB" dirty="0" smtClean="0"/>
              <a:t>Under service level differentiate </a:t>
            </a:r>
            <a:r>
              <a:rPr lang="en-GB" dirty="0"/>
              <a:t>each option according to the access mode: for free or for pay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“</a:t>
            </a:r>
            <a:r>
              <a:rPr lang="en-GB" dirty="0"/>
              <a:t>General purpose instance” and “General purpose instance for pay”, etc</a:t>
            </a:r>
            <a:r>
              <a:rPr lang="en-GB" dirty="0" smtClean="0"/>
              <a:t>.</a:t>
            </a:r>
          </a:p>
          <a:p>
            <a:pPr lvl="1"/>
            <a:r>
              <a:rPr lang="en-GB" b="1" dirty="0" smtClean="0"/>
              <a:t>EGI </a:t>
            </a:r>
            <a:r>
              <a:rPr lang="en-GB" b="1" dirty="0"/>
              <a:t>acts as a broker / or individual provider offers listed separate, but aggregated on the service </a:t>
            </a:r>
            <a:r>
              <a:rPr lang="en-GB" b="1" dirty="0" smtClean="0"/>
              <a:t>level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7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Pay</a:t>
            </a:r>
            <a:r>
              <a:rPr lang="it-IT" dirty="0"/>
              <a:t> for use – Analysis </a:t>
            </a:r>
            <a:r>
              <a:rPr lang="it-IT" dirty="0" smtClean="0"/>
              <a:t>(2/2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dirty="0" smtClean="0"/>
              <a:t>Add </a:t>
            </a:r>
            <a:r>
              <a:rPr lang="en-GB" dirty="0"/>
              <a:t>an additional category related to the pay-for-use providers</a:t>
            </a:r>
            <a:r>
              <a:rPr lang="en-GB" dirty="0" smtClean="0"/>
              <a:t>.</a:t>
            </a:r>
          </a:p>
          <a:p>
            <a:pPr lvl="1"/>
            <a:r>
              <a:rPr lang="en-GB" b="1" dirty="0"/>
              <a:t>Direct contracts between customers and </a:t>
            </a:r>
            <a:r>
              <a:rPr lang="en-GB" b="1" dirty="0" smtClean="0"/>
              <a:t>providers</a:t>
            </a:r>
          </a:p>
          <a:p>
            <a:pPr lvl="1"/>
            <a:r>
              <a:rPr lang="en-GB" dirty="0" smtClean="0"/>
              <a:t>Under </a:t>
            </a:r>
            <a:r>
              <a:rPr lang="en-GB" dirty="0"/>
              <a:t>this category all the providers will be </a:t>
            </a:r>
            <a:r>
              <a:rPr lang="en-GB" dirty="0" smtClean="0"/>
              <a:t>listed</a:t>
            </a:r>
          </a:p>
          <a:p>
            <a:pPr lvl="1"/>
            <a:r>
              <a:rPr lang="en-GB" dirty="0" smtClean="0"/>
              <a:t>Under </a:t>
            </a:r>
            <a:r>
              <a:rPr lang="en-GB" dirty="0"/>
              <a:t>each provider, all its products will be listed.</a:t>
            </a:r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6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564904"/>
            <a:ext cx="8784976" cy="1138138"/>
          </a:xfrm>
        </p:spPr>
        <p:txBody>
          <a:bodyPr>
            <a:normAutofit/>
          </a:bodyPr>
          <a:lstStyle/>
          <a:p>
            <a:r>
              <a:rPr lang="it-IT" dirty="0" smtClean="0"/>
              <a:t>Marketplace </a:t>
            </a:r>
            <a:r>
              <a:rPr lang="it-IT" sz="2700" dirty="0" smtClean="0"/>
              <a:t>Design</a:t>
            </a:r>
            <a:endParaRPr lang="en-GB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8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Integration with the</a:t>
            </a:r>
            <a:br>
              <a:rPr lang="it-IT" dirty="0" smtClean="0"/>
            </a:br>
            <a:r>
              <a:rPr lang="it-IT" dirty="0" smtClean="0"/>
              <a:t>Applications on </a:t>
            </a:r>
            <a:r>
              <a:rPr lang="it-IT" dirty="0" err="1" smtClean="0"/>
              <a:t>demand</a:t>
            </a:r>
            <a:r>
              <a:rPr lang="it-IT" dirty="0" smtClean="0"/>
              <a:t> </a:t>
            </a:r>
            <a:r>
              <a:rPr lang="it-IT" dirty="0" err="1" smtClean="0"/>
              <a:t>platfom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308896"/>
            <a:ext cx="8424936" cy="4784400"/>
          </a:xfrm>
        </p:spPr>
        <p:txBody>
          <a:bodyPr/>
          <a:lstStyle/>
          <a:p>
            <a:r>
              <a:rPr lang="it-IT" dirty="0" smtClean="0"/>
              <a:t>User </a:t>
            </a:r>
            <a:r>
              <a:rPr lang="it-IT" dirty="0" err="1" smtClean="0"/>
              <a:t>registration</a:t>
            </a:r>
            <a:r>
              <a:rPr lang="it-IT" dirty="0" smtClean="0"/>
              <a:t> </a:t>
            </a:r>
            <a:r>
              <a:rPr lang="it-IT" dirty="0" err="1" smtClean="0"/>
              <a:t>done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the </a:t>
            </a:r>
            <a:r>
              <a:rPr lang="it-IT" dirty="0" err="1" smtClean="0"/>
              <a:t>marketplace</a:t>
            </a:r>
            <a:endParaRPr lang="it-IT" dirty="0" smtClean="0"/>
          </a:p>
          <a:p>
            <a:pPr lvl="1"/>
            <a:r>
              <a:rPr lang="it-IT" dirty="0" err="1" smtClean="0"/>
              <a:t>Markplace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forward</a:t>
            </a:r>
            <a:r>
              <a:rPr lang="it-IT" dirty="0" smtClean="0"/>
              <a:t> </a:t>
            </a:r>
            <a:r>
              <a:rPr lang="it-IT" dirty="0"/>
              <a:t>service </a:t>
            </a:r>
            <a:r>
              <a:rPr lang="it-IT" dirty="0" err="1" smtClean="0"/>
              <a:t>order</a:t>
            </a:r>
            <a:r>
              <a:rPr lang="it-IT" dirty="0" smtClean="0"/>
              <a:t> to </a:t>
            </a:r>
            <a:r>
              <a:rPr lang="it-IT" dirty="0" err="1" smtClean="0"/>
              <a:t>App</a:t>
            </a:r>
            <a:r>
              <a:rPr lang="it-IT" dirty="0" smtClean="0"/>
              <a:t> on </a:t>
            </a:r>
            <a:r>
              <a:rPr lang="it-IT" dirty="0" err="1" smtClean="0"/>
              <a:t>demand</a:t>
            </a:r>
            <a:r>
              <a:rPr lang="it-IT" dirty="0" smtClean="0"/>
              <a:t> </a:t>
            </a:r>
            <a:r>
              <a:rPr lang="it-IT" dirty="0" err="1" smtClean="0"/>
              <a:t>platform</a:t>
            </a:r>
            <a:endParaRPr lang="it-IT" dirty="0" smtClean="0"/>
          </a:p>
          <a:p>
            <a:pPr lvl="1"/>
            <a:r>
              <a:rPr lang="it-IT" dirty="0" err="1" smtClean="0"/>
              <a:t>Redirection</a:t>
            </a:r>
            <a:r>
              <a:rPr lang="it-IT" dirty="0" smtClean="0"/>
              <a:t> to the </a:t>
            </a:r>
            <a:r>
              <a:rPr lang="it-IT" dirty="0" err="1" smtClean="0"/>
              <a:t>current</a:t>
            </a:r>
            <a:r>
              <a:rPr lang="it-IT" dirty="0" smtClean="0"/>
              <a:t> e-GRANT to be </a:t>
            </a:r>
            <a:r>
              <a:rPr lang="it-IT" dirty="0" err="1" smtClean="0"/>
              <a:t>removed</a:t>
            </a:r>
            <a:endParaRPr lang="it-IT" dirty="0" smtClean="0"/>
          </a:p>
          <a:p>
            <a:pPr lvl="2"/>
            <a:r>
              <a:rPr lang="it-IT" dirty="0" err="1" smtClean="0"/>
              <a:t>amount</a:t>
            </a:r>
            <a:r>
              <a:rPr lang="it-IT" dirty="0" smtClean="0"/>
              <a:t> </a:t>
            </a:r>
            <a:r>
              <a:rPr lang="it-IT" dirty="0" smtClean="0"/>
              <a:t>of </a:t>
            </a:r>
            <a:r>
              <a:rPr lang="it-IT" dirty="0" err="1"/>
              <a:t>requested</a:t>
            </a:r>
            <a:r>
              <a:rPr lang="it-IT" dirty="0"/>
              <a:t> </a:t>
            </a:r>
            <a:r>
              <a:rPr lang="it-IT" dirty="0" err="1"/>
              <a:t>resources</a:t>
            </a:r>
            <a:r>
              <a:rPr lang="it-IT" dirty="0"/>
              <a:t> </a:t>
            </a:r>
            <a:r>
              <a:rPr lang="it-IT" dirty="0" err="1" smtClean="0"/>
              <a:t>assigned</a:t>
            </a:r>
            <a:r>
              <a:rPr lang="it-IT" dirty="0" smtClean="0"/>
              <a:t> to </a:t>
            </a:r>
            <a:r>
              <a:rPr lang="it-IT" dirty="0" smtClean="0"/>
              <a:t>the </a:t>
            </a:r>
            <a:r>
              <a:rPr lang="it-IT" dirty="0" err="1" smtClean="0"/>
              <a:t>customer</a:t>
            </a:r>
            <a:endParaRPr lang="it-IT" dirty="0" smtClean="0"/>
          </a:p>
          <a:p>
            <a:pPr lvl="2"/>
            <a:r>
              <a:rPr lang="it-IT" dirty="0" err="1" smtClean="0"/>
              <a:t>total</a:t>
            </a:r>
            <a:r>
              <a:rPr lang="it-IT" dirty="0" smtClean="0"/>
              <a:t> </a:t>
            </a:r>
            <a:r>
              <a:rPr lang="it-IT" dirty="0" err="1" smtClean="0"/>
              <a:t>amount</a:t>
            </a:r>
            <a:r>
              <a:rPr lang="it-IT" dirty="0" smtClean="0"/>
              <a:t> of </a:t>
            </a:r>
            <a:r>
              <a:rPr lang="it-IT" dirty="0" err="1" smtClean="0"/>
              <a:t>resources</a:t>
            </a:r>
            <a:r>
              <a:rPr lang="it-IT" dirty="0" smtClean="0"/>
              <a:t> &lt; of a </a:t>
            </a:r>
            <a:r>
              <a:rPr lang="it-IT" dirty="0" err="1" smtClean="0"/>
              <a:t>threshold</a:t>
            </a: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5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Cart and </a:t>
            </a:r>
            <a:r>
              <a:rPr lang="it-IT" dirty="0" err="1" smtClean="0"/>
              <a:t>customer</a:t>
            </a:r>
            <a:r>
              <a:rPr lang="it-IT" dirty="0" smtClean="0"/>
              <a:t> </a:t>
            </a:r>
            <a:r>
              <a:rPr lang="it-IT" dirty="0" err="1" smtClean="0"/>
              <a:t>dashboard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Cart:</a:t>
            </a:r>
          </a:p>
          <a:p>
            <a:pPr lvl="1"/>
            <a:r>
              <a:rPr lang="it-IT" dirty="0" err="1" smtClean="0"/>
              <a:t>Improving</a:t>
            </a:r>
            <a:r>
              <a:rPr lang="it-IT" dirty="0" smtClean="0"/>
              <a:t> the information to </a:t>
            </a:r>
            <a:r>
              <a:rPr lang="it-IT" dirty="0" err="1" smtClean="0"/>
              <a:t>profile</a:t>
            </a:r>
            <a:r>
              <a:rPr lang="it-IT" dirty="0" smtClean="0"/>
              <a:t> service </a:t>
            </a:r>
            <a:r>
              <a:rPr lang="it-IT" dirty="0" err="1" smtClean="0"/>
              <a:t>orders</a:t>
            </a:r>
            <a:endParaRPr lang="it-IT" dirty="0" smtClean="0"/>
          </a:p>
          <a:p>
            <a:pPr lvl="1"/>
            <a:endParaRPr lang="it-IT" dirty="0"/>
          </a:p>
          <a:p>
            <a:r>
              <a:rPr lang="it-IT" dirty="0" err="1" smtClean="0"/>
              <a:t>Customer</a:t>
            </a:r>
            <a:r>
              <a:rPr lang="it-IT" dirty="0" smtClean="0"/>
              <a:t> </a:t>
            </a:r>
            <a:r>
              <a:rPr lang="it-IT" dirty="0" err="1" smtClean="0"/>
              <a:t>dashboard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Allowing</a:t>
            </a:r>
            <a:r>
              <a:rPr lang="it-IT" dirty="0" smtClean="0"/>
              <a:t> </a:t>
            </a:r>
            <a:r>
              <a:rPr lang="it-IT" dirty="0" err="1" smtClean="0"/>
              <a:t>customer</a:t>
            </a:r>
            <a:r>
              <a:rPr lang="it-IT" dirty="0" smtClean="0"/>
              <a:t> to </a:t>
            </a:r>
            <a:r>
              <a:rPr lang="it-IT" dirty="0" err="1" smtClean="0"/>
              <a:t>know</a:t>
            </a:r>
            <a:r>
              <a:rPr lang="it-IT" dirty="0" smtClean="0"/>
              <a:t> the status of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orders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496944" cy="1138138"/>
          </a:xfrm>
        </p:spPr>
        <p:txBody>
          <a:bodyPr>
            <a:normAutofit/>
          </a:bodyPr>
          <a:lstStyle/>
          <a:p>
            <a:r>
              <a:rPr lang="it-IT" dirty="0" smtClean="0"/>
              <a:t>Marketplace in EOSC-</a:t>
            </a:r>
            <a:r>
              <a:rPr lang="it-IT" dirty="0" err="1" smtClean="0"/>
              <a:t>Hub</a:t>
            </a:r>
            <a:endParaRPr lang="en-GB" sz="27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7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Planned</a:t>
            </a:r>
            <a:r>
              <a:rPr lang="it-IT" dirty="0" smtClean="0"/>
              <a:t> Marketplace </a:t>
            </a:r>
            <a:r>
              <a:rPr lang="it-IT" dirty="0" err="1" smtClean="0"/>
              <a:t>activities</a:t>
            </a:r>
            <a:r>
              <a:rPr lang="it-IT" dirty="0" smtClean="0"/>
              <a:t> in EOSC-</a:t>
            </a:r>
            <a:r>
              <a:rPr lang="it-IT" dirty="0" err="1" smtClean="0"/>
              <a:t>hub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4784400"/>
          </a:xfrm>
        </p:spPr>
        <p:txBody>
          <a:bodyPr/>
          <a:lstStyle/>
          <a:p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thematic</a:t>
            </a:r>
            <a:r>
              <a:rPr lang="it-IT" dirty="0" smtClean="0"/>
              <a:t> and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endParaRPr lang="it-IT" dirty="0" smtClean="0"/>
          </a:p>
          <a:p>
            <a:r>
              <a:rPr lang="it-IT" dirty="0" err="1" smtClean="0"/>
              <a:t>Publish</a:t>
            </a:r>
            <a:r>
              <a:rPr lang="it-IT" dirty="0" smtClean="0"/>
              <a:t> the </a:t>
            </a:r>
            <a:r>
              <a:rPr lang="it-IT" dirty="0" err="1" smtClean="0"/>
              <a:t>whole</a:t>
            </a:r>
            <a:r>
              <a:rPr lang="it-IT" dirty="0" smtClean="0"/>
              <a:t> EOSC-</a:t>
            </a:r>
            <a:r>
              <a:rPr lang="it-IT" dirty="0" err="1" smtClean="0"/>
              <a:t>hub</a:t>
            </a:r>
            <a:r>
              <a:rPr lang="it-IT" dirty="0" smtClean="0"/>
              <a:t> service </a:t>
            </a:r>
            <a:r>
              <a:rPr lang="it-IT" dirty="0" err="1" smtClean="0"/>
              <a:t>catalogue</a:t>
            </a:r>
            <a:endParaRPr lang="it-IT" dirty="0" smtClean="0"/>
          </a:p>
          <a:p>
            <a:r>
              <a:rPr lang="it-IT" dirty="0" err="1" smtClean="0"/>
              <a:t>Dynamic</a:t>
            </a:r>
            <a:r>
              <a:rPr lang="it-IT" dirty="0" smtClean="0"/>
              <a:t> Marketplace</a:t>
            </a:r>
          </a:p>
          <a:p>
            <a:pPr lvl="1"/>
            <a:r>
              <a:rPr lang="it-IT" dirty="0" err="1" smtClean="0"/>
              <a:t>Gather</a:t>
            </a:r>
            <a:r>
              <a:rPr lang="it-IT" dirty="0" smtClean="0"/>
              <a:t> service information from a service portfolio management </a:t>
            </a:r>
            <a:r>
              <a:rPr lang="it-IT" dirty="0" err="1" smtClean="0"/>
              <a:t>tool</a:t>
            </a:r>
            <a:endParaRPr lang="it-IT" dirty="0"/>
          </a:p>
          <a:p>
            <a:r>
              <a:rPr lang="it-IT" dirty="0" smtClean="0"/>
              <a:t>Satellite Marketplace</a:t>
            </a:r>
          </a:p>
          <a:p>
            <a:pPr lvl="1"/>
            <a:r>
              <a:rPr lang="it-IT" dirty="0" smtClean="0"/>
              <a:t>Per NGI/</a:t>
            </a:r>
            <a:r>
              <a:rPr lang="it-IT" dirty="0" err="1" smtClean="0"/>
              <a:t>resource</a:t>
            </a:r>
            <a:r>
              <a:rPr lang="it-IT" dirty="0" smtClean="0"/>
              <a:t> provider</a:t>
            </a:r>
          </a:p>
          <a:p>
            <a:r>
              <a:rPr lang="it-IT" dirty="0" smtClean="0"/>
              <a:t>Service </a:t>
            </a:r>
            <a:r>
              <a:rPr lang="it-IT" dirty="0" err="1" smtClean="0"/>
              <a:t>order</a:t>
            </a:r>
            <a:r>
              <a:rPr lang="it-IT" dirty="0" smtClean="0"/>
              <a:t> management</a:t>
            </a:r>
          </a:p>
          <a:p>
            <a:pPr lvl="1"/>
            <a:r>
              <a:rPr lang="it-IT" dirty="0" smtClean="0"/>
              <a:t>SLA/OLA</a:t>
            </a:r>
          </a:p>
          <a:p>
            <a:pPr lvl="1"/>
            <a:r>
              <a:rPr lang="it-IT" dirty="0" smtClean="0"/>
              <a:t>Reporting</a:t>
            </a:r>
          </a:p>
          <a:p>
            <a:pPr lvl="1"/>
            <a:r>
              <a:rPr lang="it-IT" dirty="0" err="1" smtClean="0"/>
              <a:t>Automatic</a:t>
            </a:r>
            <a:r>
              <a:rPr lang="it-IT" dirty="0" smtClean="0"/>
              <a:t> service </a:t>
            </a:r>
            <a:r>
              <a:rPr lang="it-IT" dirty="0" err="1" smtClean="0"/>
              <a:t>activaction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1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Marketplace design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Marketplace prototypes implemented </a:t>
            </a:r>
            <a:r>
              <a:rPr lang="en-GB" dirty="0"/>
              <a:t>adopting and customising technologies developed by third </a:t>
            </a:r>
            <a:r>
              <a:rPr lang="en-GB" dirty="0" smtClean="0"/>
              <a:t>parties</a:t>
            </a:r>
          </a:p>
          <a:p>
            <a:pPr lvl="1"/>
            <a:r>
              <a:rPr lang="en-GB" dirty="0" err="1"/>
              <a:t>PrestaShop</a:t>
            </a:r>
            <a:r>
              <a:rPr lang="en-GB" dirty="0"/>
              <a:t>: </a:t>
            </a:r>
            <a:r>
              <a:rPr lang="en-GB" u="sng" dirty="0">
                <a:hlinkClick r:id="rId2"/>
              </a:rPr>
              <a:t>https://www.prestashop.com/en/documentation</a:t>
            </a:r>
            <a:endParaRPr lang="en-GB" dirty="0"/>
          </a:p>
          <a:p>
            <a:pPr lvl="1"/>
            <a:r>
              <a:rPr lang="en-GB" dirty="0"/>
              <a:t>Open IRIS: </a:t>
            </a:r>
            <a:r>
              <a:rPr lang="en-GB" u="sng" dirty="0">
                <a:hlinkClick r:id="rId3"/>
              </a:rPr>
              <a:t>https://</a:t>
            </a:r>
            <a:r>
              <a:rPr lang="en-GB" u="sng" dirty="0" smtClean="0">
                <a:hlinkClick r:id="rId3"/>
              </a:rPr>
              <a:t>wiki.systemsx.ch/display/openiris/Open+IRIS</a:t>
            </a:r>
            <a:endParaRPr lang="en-GB" u="sng" dirty="0" smtClean="0"/>
          </a:p>
          <a:p>
            <a:endParaRPr lang="it-IT" dirty="0" smtClean="0"/>
          </a:p>
          <a:p>
            <a:r>
              <a:rPr lang="it-IT" dirty="0" err="1" smtClean="0"/>
              <a:t>Focused</a:t>
            </a:r>
            <a:r>
              <a:rPr lang="it-IT" dirty="0" smtClean="0"/>
              <a:t> on </a:t>
            </a:r>
            <a:r>
              <a:rPr lang="it-IT" dirty="0" err="1" smtClean="0"/>
              <a:t>defining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Data model</a:t>
            </a:r>
          </a:p>
          <a:p>
            <a:pPr lvl="1"/>
            <a:r>
              <a:rPr lang="it-IT" dirty="0" err="1" smtClean="0"/>
              <a:t>Workflows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5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564904"/>
            <a:ext cx="8784976" cy="1138138"/>
          </a:xfrm>
        </p:spPr>
        <p:txBody>
          <a:bodyPr>
            <a:normAutofit/>
          </a:bodyPr>
          <a:lstStyle/>
          <a:p>
            <a:r>
              <a:rPr lang="it-IT" dirty="0" smtClean="0"/>
              <a:t>Data Model</a:t>
            </a:r>
            <a:endParaRPr lang="en-GB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8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Data </a:t>
            </a:r>
            <a:r>
              <a:rPr lang="it-IT" dirty="0" smtClean="0"/>
              <a:t>Model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79512" y="1308896"/>
            <a:ext cx="8856984" cy="4784400"/>
          </a:xfrm>
        </p:spPr>
        <p:txBody>
          <a:bodyPr/>
          <a:lstStyle/>
          <a:p>
            <a:r>
              <a:rPr lang="it-IT" dirty="0" err="1" smtClean="0"/>
              <a:t>Representing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r>
              <a:rPr lang="it-IT" dirty="0" smtClean="0"/>
              <a:t> in the </a:t>
            </a:r>
            <a:r>
              <a:rPr lang="it-IT" dirty="0" smtClean="0">
                <a:solidFill>
                  <a:srgbClr val="4F85C3"/>
                </a:solidFill>
              </a:rPr>
              <a:t>EGI service </a:t>
            </a:r>
            <a:r>
              <a:rPr lang="it-IT" dirty="0" err="1" smtClean="0">
                <a:solidFill>
                  <a:srgbClr val="4F85C3"/>
                </a:solidFill>
              </a:rPr>
              <a:t>catalogue</a:t>
            </a:r>
            <a:endParaRPr lang="it-IT" dirty="0">
              <a:solidFill>
                <a:srgbClr val="4F85C3"/>
              </a:solidFill>
            </a:endParaRPr>
          </a:p>
          <a:p>
            <a:r>
              <a:rPr lang="it-IT" dirty="0" smtClean="0"/>
              <a:t>Work in progress:</a:t>
            </a:r>
          </a:p>
          <a:p>
            <a:pPr lvl="1"/>
            <a:r>
              <a:rPr lang="it-IT" dirty="0" err="1" smtClean="0"/>
              <a:t>extension</a:t>
            </a:r>
            <a:r>
              <a:rPr lang="it-IT" dirty="0" smtClean="0"/>
              <a:t> </a:t>
            </a:r>
            <a:r>
              <a:rPr lang="it-IT" dirty="0" smtClean="0"/>
              <a:t>to include </a:t>
            </a:r>
            <a:r>
              <a:rPr lang="it-IT" dirty="0" err="1" smtClean="0">
                <a:solidFill>
                  <a:srgbClr val="4F85C3"/>
                </a:solidFill>
              </a:rPr>
              <a:t>thematic</a:t>
            </a:r>
            <a:r>
              <a:rPr lang="it-IT" dirty="0" smtClean="0">
                <a:solidFill>
                  <a:srgbClr val="4F85C3"/>
                </a:solidFill>
              </a:rPr>
              <a:t> and </a:t>
            </a:r>
            <a:r>
              <a:rPr lang="it-IT" dirty="0" err="1" smtClean="0">
                <a:solidFill>
                  <a:srgbClr val="4F85C3"/>
                </a:solidFill>
              </a:rPr>
              <a:t>external</a:t>
            </a:r>
            <a:r>
              <a:rPr lang="it-IT" dirty="0" smtClean="0">
                <a:solidFill>
                  <a:srgbClr val="4F85C3"/>
                </a:solidFill>
              </a:rPr>
              <a:t> </a:t>
            </a:r>
            <a:r>
              <a:rPr lang="it-IT" dirty="0" err="1" smtClean="0">
                <a:solidFill>
                  <a:srgbClr val="4F85C3"/>
                </a:solidFill>
              </a:rPr>
              <a:t>services</a:t>
            </a:r>
            <a:endParaRPr lang="en-GB" dirty="0" smtClean="0"/>
          </a:p>
          <a:p>
            <a:r>
              <a:rPr lang="en-GB" dirty="0" smtClean="0">
                <a:solidFill>
                  <a:srgbClr val="4F85C3"/>
                </a:solidFill>
              </a:rPr>
              <a:t>Three-level </a:t>
            </a:r>
            <a:r>
              <a:rPr lang="en-GB" dirty="0" smtClean="0">
                <a:solidFill>
                  <a:srgbClr val="4F85C3"/>
                </a:solidFill>
              </a:rPr>
              <a:t>hierarchy:</a:t>
            </a:r>
          </a:p>
          <a:p>
            <a:pPr lvl="1"/>
            <a:r>
              <a:rPr lang="en-GB" dirty="0" smtClean="0"/>
              <a:t>First level: EGI </a:t>
            </a:r>
            <a:r>
              <a:rPr lang="en-GB" dirty="0"/>
              <a:t>service areas (categories </a:t>
            </a:r>
            <a:r>
              <a:rPr lang="en-GB" dirty="0" smtClean="0"/>
              <a:t>in </a:t>
            </a:r>
            <a:r>
              <a:rPr lang="en-GB" dirty="0"/>
              <a:t>the marketplace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Second level: </a:t>
            </a:r>
            <a:r>
              <a:rPr lang="en-GB" dirty="0"/>
              <a:t>maps to the EGI services (sub-categories in the marketplace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Third level: defines </a:t>
            </a:r>
            <a:r>
              <a:rPr lang="en-GB" dirty="0"/>
              <a:t>the EGI service </a:t>
            </a:r>
            <a:r>
              <a:rPr lang="en-GB" dirty="0" smtClean="0"/>
              <a:t>option</a:t>
            </a:r>
          </a:p>
          <a:p>
            <a:pPr lvl="2"/>
            <a:r>
              <a:rPr lang="en-GB" dirty="0" smtClean="0"/>
              <a:t>What user can order </a:t>
            </a:r>
            <a:endParaRPr lang="en-GB" dirty="0" smtClean="0"/>
          </a:p>
          <a:p>
            <a:r>
              <a:rPr lang="it-IT" dirty="0"/>
              <a:t>Complete data model </a:t>
            </a:r>
            <a:r>
              <a:rPr lang="it-IT" dirty="0" err="1"/>
              <a:t>available</a:t>
            </a:r>
            <a:r>
              <a:rPr lang="it-IT" dirty="0"/>
              <a:t> in </a:t>
            </a:r>
            <a:r>
              <a:rPr lang="it-IT" dirty="0">
                <a:hlinkClick r:id="rId2"/>
              </a:rPr>
              <a:t>EGI-</a:t>
            </a:r>
            <a:r>
              <a:rPr lang="it-IT" dirty="0" err="1">
                <a:hlinkClick r:id="rId2"/>
              </a:rPr>
              <a:t>Engage</a:t>
            </a:r>
            <a:r>
              <a:rPr lang="it-IT" dirty="0">
                <a:hlinkClick r:id="rId2"/>
              </a:rPr>
              <a:t> </a:t>
            </a:r>
            <a:r>
              <a:rPr lang="it-IT" dirty="0" smtClean="0">
                <a:hlinkClick r:id="rId2"/>
              </a:rPr>
              <a:t>D3.13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3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850106"/>
          </a:xfrm>
        </p:spPr>
        <p:txBody>
          <a:bodyPr>
            <a:noAutofit/>
          </a:bodyPr>
          <a:lstStyle/>
          <a:p>
            <a:r>
              <a:rPr lang="en-GB" sz="2700" dirty="0"/>
              <a:t>EGI Service Catalogue - </a:t>
            </a:r>
            <a:r>
              <a:rPr lang="en-GB" sz="2700" dirty="0" smtClean="0"/>
              <a:t>First </a:t>
            </a:r>
            <a:r>
              <a:rPr lang="en-GB" sz="2700" dirty="0"/>
              <a:t>and </a:t>
            </a:r>
            <a:r>
              <a:rPr lang="en-GB" sz="2700" dirty="0" smtClean="0"/>
              <a:t>Second </a:t>
            </a:r>
            <a:r>
              <a:rPr lang="en-GB" sz="2700" dirty="0" smtClean="0"/>
              <a:t>levels</a:t>
            </a:r>
            <a:endParaRPr lang="en-GB" sz="27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4322"/>
              </p:ext>
            </p:extLst>
          </p:nvPr>
        </p:nvGraphicFramePr>
        <p:xfrm>
          <a:off x="578024" y="1556792"/>
          <a:ext cx="8280920" cy="3602698"/>
        </p:xfrm>
        <a:graphic>
          <a:graphicData uri="http://schemas.openxmlformats.org/drawingml/2006/table">
            <a:tbl>
              <a:tblPr/>
              <a:tblGrid>
                <a:gridCol w="1967062"/>
                <a:gridCol w="6313858"/>
              </a:tblGrid>
              <a:tr h="64692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Service area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Services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1500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Compute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Cloud Compute, Cloud Container Compute and High-Throughput Compute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4692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Storage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Online Storage, Archive Storage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92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 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4692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 Infrastructure,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FitSM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4975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Service </a:t>
            </a:r>
            <a:r>
              <a:rPr lang="it-IT" dirty="0" err="1" smtClean="0"/>
              <a:t>Areas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323528" y="1315118"/>
          <a:ext cx="8136904" cy="4351338"/>
        </p:xfrm>
        <a:graphic>
          <a:graphicData uri="http://schemas.openxmlformats.org/drawingml/2006/table">
            <a:tbl>
              <a:tblPr/>
              <a:tblGrid>
                <a:gridCol w="1800200"/>
                <a:gridCol w="2736304"/>
                <a:gridCol w="3600400"/>
              </a:tblGrid>
              <a:tr h="5860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Attribute</a:t>
                      </a:r>
                      <a:endParaRPr lang="en-GB" sz="1500" dirty="0">
                        <a:effectLst/>
                      </a:endParaRPr>
                    </a:p>
                  </a:txBody>
                  <a:tcPr marL="57298" marR="57298" marT="57298" marB="572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Definition</a:t>
                      </a:r>
                      <a:endParaRPr lang="en-GB" sz="1500">
                        <a:effectLst/>
                      </a:endParaRPr>
                    </a:p>
                  </a:txBody>
                  <a:tcPr marL="57298" marR="57298" marT="57298" marB="572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Notes</a:t>
                      </a:r>
                      <a:endParaRPr lang="en-GB" sz="1500">
                        <a:effectLst/>
                      </a:endParaRPr>
                    </a:p>
                  </a:txBody>
                  <a:tcPr marL="57298" marR="57298" marT="57298" marB="572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2362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  <a:endParaRPr lang="en-GB" sz="1500">
                        <a:effectLst/>
                      </a:endParaRPr>
                    </a:p>
                  </a:txBody>
                  <a:tcPr marL="57298" marR="57298" marT="57298" marB="572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 of the category</a:t>
                      </a:r>
                      <a:endParaRPr lang="en-GB" sz="1500" dirty="0">
                        <a:effectLst/>
                      </a:endParaRPr>
                    </a:p>
                  </a:txBody>
                  <a:tcPr marL="57298" marR="57298" marT="57298" marB="572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first level category maps to the EGI service area:</a:t>
                      </a:r>
                      <a:endParaRPr lang="en-GB" sz="1500">
                        <a:effectLst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Compute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Storage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Security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</a:t>
                      </a:r>
                    </a:p>
                  </a:txBody>
                  <a:tcPr marL="57298" marR="57298" marT="57298" marB="572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0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  <a:endParaRPr lang="en-GB" sz="1500">
                        <a:effectLst/>
                      </a:endParaRPr>
                    </a:p>
                  </a:txBody>
                  <a:tcPr marL="57298" marR="57298" marT="57298" marB="572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 of the category</a:t>
                      </a:r>
                      <a:endParaRPr lang="en-GB" sz="1500">
                        <a:effectLst/>
                      </a:endParaRPr>
                    </a:p>
                  </a:txBody>
                  <a:tcPr marL="57298" marR="57298" marT="57298" marB="572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Inspired by the description of the EGI service areas in the service catalogue: short, punchy and expressing the value</a:t>
                      </a:r>
                      <a:endParaRPr lang="en-GB" sz="1500" dirty="0">
                        <a:effectLst/>
                      </a:endParaRPr>
                    </a:p>
                  </a:txBody>
                  <a:tcPr marL="57298" marR="57298" marT="57298" marB="5729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00288" y="182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Services</a:t>
            </a:r>
            <a:r>
              <a:rPr lang="it-IT" dirty="0" smtClean="0"/>
              <a:t/>
            </a:r>
            <a:br>
              <a:rPr lang="it-IT" dirty="0" smtClean="0"/>
            </a:b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00288" y="182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57675" y="182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06117"/>
              </p:ext>
            </p:extLst>
          </p:nvPr>
        </p:nvGraphicFramePr>
        <p:xfrm>
          <a:off x="1572410" y="1412776"/>
          <a:ext cx="6096000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55064">
                <a:tc gridSpan="2"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Attributes</a:t>
                      </a:r>
                      <a:endParaRPr lang="en-GB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Name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Category</a:t>
                      </a:r>
                      <a:endParaRPr lang="en-GB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Unique</a:t>
                      </a:r>
                      <a:r>
                        <a:rPr lang="it-IT" sz="2800" b="1" dirty="0" smtClean="0"/>
                        <a:t> ID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Service </a:t>
                      </a:r>
                      <a:r>
                        <a:rPr lang="it-IT" sz="2800" b="1" dirty="0" err="1" smtClean="0"/>
                        <a:t>Condition</a:t>
                      </a:r>
                      <a:endParaRPr lang="en-GB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Short </a:t>
                      </a:r>
                      <a:r>
                        <a:rPr lang="it-IT" sz="2800" b="1" dirty="0" err="1" smtClean="0"/>
                        <a:t>description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Payment</a:t>
                      </a:r>
                      <a:r>
                        <a:rPr lang="it-IT" sz="2800" b="1" dirty="0" smtClean="0"/>
                        <a:t> model</a:t>
                      </a:r>
                      <a:endParaRPr lang="en-GB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Description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Term</a:t>
                      </a:r>
                      <a:r>
                        <a:rPr lang="it-IT" sz="2800" b="1" dirty="0" smtClean="0"/>
                        <a:t> of use</a:t>
                      </a:r>
                      <a:endParaRPr lang="en-GB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Webpage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SLA</a:t>
                      </a:r>
                      <a:endParaRPr lang="en-GB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Service </a:t>
                      </a:r>
                      <a:r>
                        <a:rPr lang="it-IT" sz="2800" b="1" dirty="0" err="1" smtClean="0"/>
                        <a:t>Phase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7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</Template>
  <TotalTime>12171</TotalTime>
  <Words>1272</Words>
  <Application>Microsoft Office PowerPoint</Application>
  <PresentationFormat>Presentazione su schermo (4:3)</PresentationFormat>
  <Paragraphs>242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</vt:lpstr>
      <vt:lpstr>Calibri</vt:lpstr>
      <vt:lpstr>Segoe UI</vt:lpstr>
      <vt:lpstr>Verdana</vt:lpstr>
      <vt:lpstr>EGI Engage powerpoint presentation v3.2</vt:lpstr>
      <vt:lpstr>EGI Powerpoint Presentation (body)</vt:lpstr>
      <vt:lpstr>EGI Powerpoint Presentation (closing)</vt:lpstr>
      <vt:lpstr>EGI Marketplace Status of the design &amp; Next Steps</vt:lpstr>
      <vt:lpstr>Outline</vt:lpstr>
      <vt:lpstr>Marketplace Design</vt:lpstr>
      <vt:lpstr>Marketplace design</vt:lpstr>
      <vt:lpstr>Data Model</vt:lpstr>
      <vt:lpstr>Data Model</vt:lpstr>
      <vt:lpstr>EGI Service Catalogue - First and Second levels</vt:lpstr>
      <vt:lpstr>Service Areas</vt:lpstr>
      <vt:lpstr>Services </vt:lpstr>
      <vt:lpstr>Third level – service options An example – Cloud Compute (1/2)</vt:lpstr>
      <vt:lpstr>Third level – service options An example – Cloud Compute (2/2)</vt:lpstr>
      <vt:lpstr>Workflows</vt:lpstr>
      <vt:lpstr>Workflows</vt:lpstr>
      <vt:lpstr>Authentication &amp; Registration</vt:lpstr>
      <vt:lpstr>Authentication &amp; Registration</vt:lpstr>
      <vt:lpstr>Discover and request services</vt:lpstr>
      <vt:lpstr>Discover and request services</vt:lpstr>
      <vt:lpstr>Check-out</vt:lpstr>
      <vt:lpstr>Check-out</vt:lpstr>
      <vt:lpstr>Marketplace prototypes</vt:lpstr>
      <vt:lpstr>PrestaShop prototype http://marketplace.egi.eu</vt:lpstr>
      <vt:lpstr>Open IRIS prototype http://egi.science-it.ch</vt:lpstr>
      <vt:lpstr>Open IRIS Status</vt:lpstr>
      <vt:lpstr>Open IRIS Metrics</vt:lpstr>
      <vt:lpstr>Outcome of the marketplace assessment</vt:lpstr>
      <vt:lpstr>Work in progress in EGI-Engage</vt:lpstr>
      <vt:lpstr>Ticketing system Register/Manage the service requests</vt:lpstr>
      <vt:lpstr>Pay for use – Analysis (1/2)</vt:lpstr>
      <vt:lpstr>Pay for use – Analysis (2/2)</vt:lpstr>
      <vt:lpstr>Integration with the Applications on demand platfom</vt:lpstr>
      <vt:lpstr>Cart and customer dashboard</vt:lpstr>
      <vt:lpstr>Marketplace in EOSC-Hub</vt:lpstr>
      <vt:lpstr>Planned Marketplace activities in EOSC-hub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dscardaci</dc:creator>
  <cp:lastModifiedBy>dscardaci</cp:lastModifiedBy>
  <cp:revision>212</cp:revision>
  <dcterms:created xsi:type="dcterms:W3CDTF">2015-06-17T09:10:49Z</dcterms:created>
  <dcterms:modified xsi:type="dcterms:W3CDTF">2017-05-10T12:50:59Z</dcterms:modified>
</cp:coreProperties>
</file>