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10"/>
  </p:notesMasterIdLst>
  <p:handoutMasterIdLst>
    <p:handoutMasterId r:id="rId11"/>
  </p:handoutMasterIdLst>
  <p:sldIdLst>
    <p:sldId id="280" r:id="rId4"/>
    <p:sldId id="366" r:id="rId5"/>
    <p:sldId id="363" r:id="rId6"/>
    <p:sldId id="369" r:id="rId7"/>
    <p:sldId id="365" r:id="rId8"/>
    <p:sldId id="364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7" autoAdjust="0"/>
    <p:restoredTop sz="90569" autoAdjust="0"/>
  </p:normalViewPr>
  <p:slideViewPr>
    <p:cSldViewPr showGuides="1">
      <p:cViewPr>
        <p:scale>
          <a:sx n="62" d="100"/>
          <a:sy n="62" d="100"/>
        </p:scale>
        <p:origin x="-1578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arocca\Google%20Drive\00%20EGI.eu%20-%20EGI-Engage\AoD\EGI%20Applications%20on%20Demand%20Infrastructure%20-%20ARs%20and%20RAR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Foglio3!$A$8:$A$23</c:f>
              <c:strCache>
                <c:ptCount val="16"/>
                <c:pt idx="0">
                  <c:v>Spain</c:v>
                </c:pt>
                <c:pt idx="1">
                  <c:v>Macedonia</c:v>
                </c:pt>
                <c:pt idx="2">
                  <c:v>Czech Republic</c:v>
                </c:pt>
                <c:pt idx="3">
                  <c:v>Portugal</c:v>
                </c:pt>
                <c:pt idx="4">
                  <c:v>Belgium</c:v>
                </c:pt>
                <c:pt idx="5">
                  <c:v>Israel</c:v>
                </c:pt>
                <c:pt idx="6">
                  <c:v>Netherlands</c:v>
                </c:pt>
                <c:pt idx="7">
                  <c:v>Hungary</c:v>
                </c:pt>
                <c:pt idx="8">
                  <c:v>Germany</c:v>
                </c:pt>
                <c:pt idx="9">
                  <c:v>Finland</c:v>
                </c:pt>
                <c:pt idx="10">
                  <c:v>Greece</c:v>
                </c:pt>
                <c:pt idx="11">
                  <c:v>Croatia</c:v>
                </c:pt>
                <c:pt idx="12">
                  <c:v>Italy</c:v>
                </c:pt>
                <c:pt idx="13">
                  <c:v>Morocco</c:v>
                </c:pt>
                <c:pt idx="14">
                  <c:v>United Kingdom</c:v>
                </c:pt>
                <c:pt idx="15">
                  <c:v>Estonia</c:v>
                </c:pt>
              </c:strCache>
            </c:strRef>
          </c:cat>
          <c:val>
            <c:numRef>
              <c:f>Foglio3!$B$8:$B$23</c:f>
              <c:numCache>
                <c:formatCode>General</c:formatCode>
                <c:ptCount val="16"/>
                <c:pt idx="0">
                  <c:v>6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3</c:v>
                </c:pt>
                <c:pt idx="7">
                  <c:v>1</c:v>
                </c:pt>
                <c:pt idx="8">
                  <c:v>1</c:v>
                </c:pt>
                <c:pt idx="9">
                  <c:v>2</c:v>
                </c:pt>
                <c:pt idx="10">
                  <c:v>1</c:v>
                </c:pt>
                <c:pt idx="11">
                  <c:v>3</c:v>
                </c:pt>
                <c:pt idx="12">
                  <c:v>3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152512"/>
        <c:axId val="213154048"/>
      </c:barChart>
      <c:catAx>
        <c:axId val="213152512"/>
        <c:scaling>
          <c:orientation val="minMax"/>
        </c:scaling>
        <c:delete val="0"/>
        <c:axPos val="b"/>
        <c:majorTickMark val="out"/>
        <c:minorTickMark val="none"/>
        <c:tickLblPos val="nextTo"/>
        <c:crossAx val="213154048"/>
        <c:crosses val="autoZero"/>
        <c:auto val="1"/>
        <c:lblAlgn val="ctr"/>
        <c:lblOffset val="100"/>
        <c:noMultiLvlLbl val="0"/>
      </c:catAx>
      <c:valAx>
        <c:axId val="2131540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31525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09/06/2017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9-6-2017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‹N›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86126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u="sng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28891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37208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037208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F58AE9-46A5-49CB-B815-3CC2120EE87D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4370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Demystifying science </a:t>
            </a:r>
            <a:endParaRPr lang="en-GB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2"/>
          </p:nvPr>
        </p:nvSpPr>
        <p:spPr>
          <a:xfrm>
            <a:off x="62136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r>
              <a:rPr lang="en-US" smtClean="0"/>
              <a:t>15 June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Demystifying science </a:t>
            </a:r>
            <a:endParaRPr lang="en-GB" dirty="0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2"/>
          </p:nvPr>
        </p:nvSpPr>
        <p:spPr>
          <a:xfrm>
            <a:off x="62136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r>
              <a:rPr lang="en-US" smtClean="0"/>
              <a:t>15 June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Demystifying science </a:t>
            </a:r>
            <a:endParaRPr lang="en-GB" dirty="0"/>
          </a:p>
        </p:txBody>
      </p:sp>
      <p:sp>
        <p:nvSpPr>
          <p:cNvPr id="9" name="Date Placeholder 2"/>
          <p:cNvSpPr>
            <a:spLocks noGrp="1"/>
          </p:cNvSpPr>
          <p:nvPr>
            <p:ph type="dt" sz="half" idx="12"/>
          </p:nvPr>
        </p:nvSpPr>
        <p:spPr>
          <a:xfrm>
            <a:off x="62136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r>
              <a:rPr lang="en-US" smtClean="0"/>
              <a:t>15 June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creativecommons.org/licenses/by/4.0/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1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3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EGI-Engage is co-funded by the Horizon 2020 Framework Programme</a:t>
            </a:r>
          </a:p>
          <a:p>
            <a:pPr algn="r"/>
            <a:r>
              <a:rPr lang="nl-NL" sz="1000" b="0" baseline="0" dirty="0" smtClean="0">
                <a:latin typeface="Segoe UI" pitchFamily="34" charset="0"/>
                <a:cs typeface="Segoe UI" pitchFamily="34" charset="0"/>
              </a:rPr>
              <a:t>  </a:t>
            </a:r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of the European Union under grant number 654142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id="1" dur="indefinite" restart="never" nodeType="tmRoot"/>
      </p:par>
    </p:tnLst>
  </p:timing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‹N›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r>
              <a:rPr lang="en-GB" smtClean="0"/>
              <a:t>Demystifying science 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80" y="188640"/>
            <a:ext cx="1082732" cy="993566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>
          <a:xfrm>
            <a:off x="62136" y="64533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r>
              <a:rPr lang="en-US" smtClean="0"/>
              <a:t>15 June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</p:sldLayoutIdLst>
  <p:timing>
    <p:tnLst>
      <p:par>
        <p:cTn id="1" dur="indefinite" restart="never" nodeType="tmRoot"/>
      </p:par>
    </p:tnLst>
  </p:timing>
  <p:hf sldNum="0" hdr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</p:txBody>
      </p:sp>
      <p:pic>
        <p:nvPicPr>
          <p:cNvPr id="7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0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Parties of the EGI-Engage Consortium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iuseppe.larocca@egi.e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jpg"/><Relationship Id="rId7" Type="http://schemas.openxmlformats.org/officeDocument/2006/relationships/image" Target="../media/image9.png"/><Relationship Id="rId12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access.egi.eu" TargetMode="External"/><Relationship Id="rId11" Type="http://schemas.openxmlformats.org/officeDocument/2006/relationships/image" Target="../media/image12.png"/><Relationship Id="rId5" Type="http://schemas.openxmlformats.org/officeDocument/2006/relationships/image" Target="../media/image8.png"/><Relationship Id="rId10" Type="http://schemas.openxmlformats.org/officeDocument/2006/relationships/image" Target="../media/image11.jpeg"/><Relationship Id="rId4" Type="http://schemas.openxmlformats.org/officeDocument/2006/relationships/image" Target="../media/image7.gif"/><Relationship Id="rId9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8.png"/><Relationship Id="rId7" Type="http://schemas.openxmlformats.org/officeDocument/2006/relationships/image" Target="../media/image1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microsoft.com/office/2007/relationships/hdphoto" Target="../media/hdphoto1.wdp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indico.egi.eu/indico/event/3378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760040" y="1124904"/>
            <a:ext cx="7772400" cy="216008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The EGI Applications </a:t>
            </a:r>
            <a:br>
              <a:rPr lang="en-GB" sz="3600" dirty="0" smtClean="0"/>
            </a:br>
            <a:r>
              <a:rPr lang="en-GB" sz="3600" dirty="0" smtClean="0"/>
              <a:t>on Demand (</a:t>
            </a:r>
            <a:r>
              <a:rPr lang="en-GB" sz="3600" dirty="0" err="1" smtClean="0"/>
              <a:t>AoDs</a:t>
            </a:r>
            <a:r>
              <a:rPr lang="en-GB" sz="3600" dirty="0" smtClean="0"/>
              <a:t>) service</a:t>
            </a:r>
            <a:endParaRPr lang="en-GB" sz="3600" dirty="0"/>
          </a:p>
        </p:txBody>
      </p:sp>
      <p:sp>
        <p:nvSpPr>
          <p:cNvPr id="5" name="Subtitle 3"/>
          <p:cNvSpPr>
            <a:spLocks noGrp="1"/>
          </p:cNvSpPr>
          <p:nvPr>
            <p:ph type="subTitle" idx="1"/>
          </p:nvPr>
        </p:nvSpPr>
        <p:spPr>
          <a:xfrm>
            <a:off x="2627784" y="3284984"/>
            <a:ext cx="4096544" cy="1656184"/>
          </a:xfrm>
        </p:spPr>
        <p:txBody>
          <a:bodyPr/>
          <a:lstStyle/>
          <a:p>
            <a:r>
              <a:rPr lang="en-GB" dirty="0" smtClean="0">
                <a:latin typeface="Candara" panose="020E0502030303020204" pitchFamily="34" charset="0"/>
              </a:rPr>
              <a:t>Giuseppe La Rocca</a:t>
            </a:r>
            <a:br>
              <a:rPr lang="en-GB" dirty="0" smtClean="0">
                <a:latin typeface="Candara" panose="020E0502030303020204" pitchFamily="34" charset="0"/>
              </a:rPr>
            </a:br>
            <a:r>
              <a:rPr lang="en-GB" sz="2000" dirty="0" smtClean="0">
                <a:latin typeface="Candara" panose="020E0502030303020204" pitchFamily="34" charset="0"/>
                <a:hlinkClick r:id="rId3"/>
              </a:rPr>
              <a:t>giuseppe.larocca@egi.eu</a:t>
            </a:r>
            <a:r>
              <a:rPr lang="en-GB" dirty="0" smtClean="0">
                <a:latin typeface="Candara" panose="020E0502030303020204" pitchFamily="34" charset="0"/>
              </a:rPr>
              <a:t> </a:t>
            </a:r>
            <a:br>
              <a:rPr lang="en-GB" dirty="0" smtClean="0">
                <a:latin typeface="Candara" panose="020E0502030303020204" pitchFamily="34" charset="0"/>
              </a:rPr>
            </a:b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</a:rPr>
              <a:t>Technical </a:t>
            </a:r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</a:rPr>
              <a:t>Outreach </a:t>
            </a:r>
            <a:r>
              <a:rPr lang="en-GB" sz="2400" dirty="0" smtClean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</a:rPr>
              <a:t>Expert</a:t>
            </a:r>
            <a:endParaRPr lang="en-GB" sz="1800" dirty="0" smtClean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22"/>
          <p:cNvSpPr>
            <a:spLocks noGrp="1"/>
          </p:cNvSpPr>
          <p:nvPr>
            <p:ph sz="half" idx="2"/>
          </p:nvPr>
        </p:nvSpPr>
        <p:spPr>
          <a:xfrm>
            <a:off x="156862" y="1308896"/>
            <a:ext cx="8796578" cy="5072432"/>
          </a:xfrm>
        </p:spPr>
        <p:txBody>
          <a:bodyPr/>
          <a:lstStyle/>
          <a:p>
            <a:pPr algn="just"/>
            <a:r>
              <a:rPr lang="en-GB" sz="2400" dirty="0" smtClean="0">
                <a:latin typeface="Candara" panose="020E0502030303020204" pitchFamily="34" charset="0"/>
              </a:rPr>
              <a:t>Fragmented landscape of ‘catch-all’ services (35 VOs)</a:t>
            </a:r>
          </a:p>
          <a:p>
            <a:pPr lvl="1" algn="just"/>
            <a:r>
              <a:rPr lang="en-GB" sz="2000" dirty="0" smtClean="0">
                <a:latin typeface="Candara" panose="020E0502030303020204" pitchFamily="34" charset="0"/>
              </a:rPr>
              <a:t>Barrier for reuse </a:t>
            </a:r>
          </a:p>
          <a:p>
            <a:pPr algn="just"/>
            <a:r>
              <a:rPr lang="en-GB" sz="2400" dirty="0" smtClean="0">
                <a:latin typeface="Candara" panose="020E0502030303020204" pitchFamily="34" charset="0"/>
              </a:rPr>
              <a:t>Abandoned services in some NGIs</a:t>
            </a:r>
          </a:p>
          <a:p>
            <a:pPr lvl="1" algn="just"/>
            <a:r>
              <a:rPr lang="en-GB" sz="2000" dirty="0" smtClean="0">
                <a:latin typeface="Candara" panose="020E0502030303020204" pitchFamily="34" charset="0"/>
              </a:rPr>
              <a:t>Barrier for use</a:t>
            </a:r>
          </a:p>
          <a:p>
            <a:pPr algn="just"/>
            <a:r>
              <a:rPr lang="en-GB" sz="2400" dirty="0" smtClean="0">
                <a:latin typeface="Candara" panose="020E0502030303020204" pitchFamily="34" charset="0"/>
              </a:rPr>
              <a:t>‘Reinventing the wheel’ (same applications, frameworks)</a:t>
            </a:r>
          </a:p>
          <a:p>
            <a:pPr lvl="1" algn="just"/>
            <a:r>
              <a:rPr lang="en-GB" sz="2000" dirty="0" smtClean="0">
                <a:latin typeface="Candara" panose="020E0502030303020204" pitchFamily="34" charset="0"/>
              </a:rPr>
              <a:t>Waste of effort</a:t>
            </a:r>
          </a:p>
          <a:p>
            <a:pPr algn="just"/>
            <a:r>
              <a:rPr lang="en-GB" sz="2400" dirty="0" smtClean="0">
                <a:latin typeface="Candara" panose="020E0502030303020204" pitchFamily="34" charset="0"/>
              </a:rPr>
              <a:t>Complicated access (X509)</a:t>
            </a:r>
          </a:p>
          <a:p>
            <a:pPr lvl="1" algn="just"/>
            <a:r>
              <a:rPr lang="en-GB" sz="2000" dirty="0" smtClean="0">
                <a:latin typeface="Candara" panose="020E0502030303020204" pitchFamily="34" charset="0"/>
              </a:rPr>
              <a:t>Barrier for usability</a:t>
            </a:r>
          </a:p>
          <a:p>
            <a:pPr marL="0" indent="0" algn="just">
              <a:buNone/>
            </a:pPr>
            <a:endParaRPr lang="en-GB" sz="2400" dirty="0" smtClean="0">
              <a:latin typeface="Candara" panose="020E0502030303020204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632848" cy="850106"/>
          </a:xfrm>
        </p:spPr>
        <p:txBody>
          <a:bodyPr>
            <a:noAutofit/>
          </a:bodyPr>
          <a:lstStyle/>
          <a:p>
            <a:r>
              <a:rPr lang="en-US" sz="2800" dirty="0" smtClean="0"/>
              <a:t>Problem statement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458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uppo 39"/>
          <p:cNvGrpSpPr/>
          <p:nvPr/>
        </p:nvGrpSpPr>
        <p:grpSpPr>
          <a:xfrm>
            <a:off x="107504" y="4200643"/>
            <a:ext cx="2860350" cy="1892653"/>
            <a:chOff x="1259632" y="1484783"/>
            <a:chExt cx="6768752" cy="4435063"/>
          </a:xfrm>
        </p:grpSpPr>
        <p:pic>
          <p:nvPicPr>
            <p:cNvPr id="41" name="Immagine 4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59632" y="1484783"/>
              <a:ext cx="6768752" cy="4435063"/>
            </a:xfrm>
            <a:prstGeom prst="rect">
              <a:avLst/>
            </a:prstGeom>
          </p:spPr>
        </p:pic>
        <p:pic>
          <p:nvPicPr>
            <p:cNvPr id="42" name="Immagine 4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25808" y="4563712"/>
              <a:ext cx="980816" cy="980816"/>
            </a:xfrm>
            <a:prstGeom prst="rect">
              <a:avLst/>
            </a:prstGeom>
          </p:spPr>
        </p:pic>
      </p:grpSp>
      <p:pic>
        <p:nvPicPr>
          <p:cNvPr id="18" name="Pictur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87824" y="3789040"/>
            <a:ext cx="1017623" cy="7155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-27384"/>
            <a:ext cx="7704856" cy="850106"/>
          </a:xfrm>
        </p:spPr>
        <p:txBody>
          <a:bodyPr>
            <a:normAutofit/>
          </a:bodyPr>
          <a:lstStyle/>
          <a:p>
            <a:r>
              <a:rPr lang="en-US" dirty="0" smtClean="0"/>
              <a:t>Applications on Demand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5496" y="1196752"/>
            <a:ext cx="3744416" cy="2591618"/>
          </a:xfrm>
        </p:spPr>
        <p:txBody>
          <a:bodyPr/>
          <a:lstStyle/>
          <a:p>
            <a:pPr marL="269875" indent="-269875"/>
            <a:r>
              <a:rPr lang="en-US" sz="2000" dirty="0" smtClean="0"/>
              <a:t>Open for users: </a:t>
            </a:r>
            <a:r>
              <a:rPr lang="en-US" sz="2000" dirty="0" smtClean="0">
                <a:hlinkClick r:id="rId6"/>
              </a:rPr>
              <a:t>http://access.egi.eu</a:t>
            </a:r>
            <a:r>
              <a:rPr lang="en-US" sz="2000" dirty="0" smtClean="0"/>
              <a:t> </a:t>
            </a:r>
          </a:p>
          <a:p>
            <a:endParaRPr lang="en-US" sz="2000" dirty="0" smtClean="0"/>
          </a:p>
          <a:p>
            <a:pPr marL="269875" indent="-269875"/>
            <a:r>
              <a:rPr lang="en-US" sz="2000" dirty="0" smtClean="0"/>
              <a:t>Open for providers: </a:t>
            </a:r>
          </a:p>
          <a:p>
            <a:pPr marL="627063" lvl="1"/>
            <a:r>
              <a:rPr lang="en-US" sz="1800" dirty="0" smtClean="0"/>
              <a:t>Add new applications</a:t>
            </a:r>
          </a:p>
          <a:p>
            <a:pPr marL="627063" lvl="1"/>
            <a:r>
              <a:rPr lang="en-US" sz="1800" dirty="0" smtClean="0"/>
              <a:t>Add science gateways</a:t>
            </a:r>
          </a:p>
          <a:p>
            <a:pPr marL="627063" lvl="1"/>
            <a:r>
              <a:rPr lang="en-US" sz="1800" dirty="0" smtClean="0"/>
              <a:t>Add cloud providers</a:t>
            </a:r>
          </a:p>
          <a:p>
            <a:pPr marL="627063" lvl="1"/>
            <a:r>
              <a:rPr lang="en-US" sz="1800" dirty="0" smtClean="0"/>
              <a:t>Join the support team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7891011" y="3717033"/>
            <a:ext cx="1145485" cy="576064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Infra. certificate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Cloud 5"/>
          <p:cNvSpPr/>
          <p:nvPr/>
        </p:nvSpPr>
        <p:spPr>
          <a:xfrm>
            <a:off x="4986233" y="4989200"/>
            <a:ext cx="3690224" cy="1464136"/>
          </a:xfrm>
          <a:prstGeom prst="cloud">
            <a:avLst/>
          </a:prstGeom>
          <a:solidFill>
            <a:schemeClr val="bg1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00037" y="2158772"/>
            <a:ext cx="943341" cy="948112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5419845" y="1603086"/>
            <a:ext cx="1684537" cy="1151279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User </a:t>
            </a:r>
            <a:br>
              <a:rPr lang="en-US" sz="1600" dirty="0" smtClean="0">
                <a:solidFill>
                  <a:schemeClr val="bg1"/>
                </a:solidFill>
              </a:rPr>
            </a:br>
            <a:r>
              <a:rPr lang="en-US" sz="1600" dirty="0" smtClean="0">
                <a:solidFill>
                  <a:schemeClr val="bg1"/>
                </a:solidFill>
              </a:rPr>
              <a:t>Registration </a:t>
            </a:r>
            <a:br>
              <a:rPr lang="en-US" sz="1600" dirty="0" smtClean="0">
                <a:solidFill>
                  <a:schemeClr val="bg1"/>
                </a:solidFill>
              </a:rPr>
            </a:br>
            <a:r>
              <a:rPr lang="en-US" sz="1600" dirty="0" smtClean="0">
                <a:solidFill>
                  <a:schemeClr val="bg1"/>
                </a:solidFill>
              </a:rPr>
              <a:t>Portal (URP)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610140" y="3429000"/>
            <a:ext cx="1303941" cy="1077533"/>
          </a:xfrm>
          <a:prstGeom prst="roundRect">
            <a:avLst>
              <a:gd name="adj" fmla="val 0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chemeClr val="tx1"/>
                </a:solidFill>
              </a:rPr>
              <a:t>Applications hosted in VRE gateways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0" name="Can 9"/>
          <p:cNvSpPr/>
          <p:nvPr/>
        </p:nvSpPr>
        <p:spPr>
          <a:xfrm>
            <a:off x="6969620" y="1786007"/>
            <a:ext cx="808578" cy="570763"/>
          </a:xfrm>
          <a:prstGeom prst="ca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User DB</a:t>
            </a:r>
          </a:p>
        </p:txBody>
      </p:sp>
      <p:cxnSp>
        <p:nvCxnSpPr>
          <p:cNvPr id="11" name="Straight Arrow Connector 10"/>
          <p:cNvCxnSpPr>
            <a:endCxn id="8" idx="1"/>
          </p:cNvCxnSpPr>
          <p:nvPr/>
        </p:nvCxnSpPr>
        <p:spPr>
          <a:xfrm>
            <a:off x="3830253" y="2178725"/>
            <a:ext cx="158959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2"/>
            <a:endCxn id="9" idx="0"/>
          </p:cNvCxnSpPr>
          <p:nvPr/>
        </p:nvCxnSpPr>
        <p:spPr>
          <a:xfrm flipH="1">
            <a:off x="6262111" y="2754365"/>
            <a:ext cx="3" cy="6746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9" idx="2"/>
          </p:cNvCxnSpPr>
          <p:nvPr/>
        </p:nvCxnSpPr>
        <p:spPr>
          <a:xfrm>
            <a:off x="6262111" y="4506533"/>
            <a:ext cx="0" cy="5478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99678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723059" y="5168120"/>
            <a:ext cx="539052" cy="104008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99678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497949" y="5168120"/>
            <a:ext cx="539052" cy="1040081"/>
          </a:xfrm>
          <a:prstGeom prst="rect">
            <a:avLst/>
          </a:prstGeom>
        </p:spPr>
      </p:pic>
      <p:cxnSp>
        <p:nvCxnSpPr>
          <p:cNvPr id="16" name="Straight Arrow Connector 15"/>
          <p:cNvCxnSpPr>
            <a:endCxn id="9" idx="1"/>
          </p:cNvCxnSpPr>
          <p:nvPr/>
        </p:nvCxnSpPr>
        <p:spPr>
          <a:xfrm>
            <a:off x="3871789" y="3104297"/>
            <a:ext cx="1738351" cy="8634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7" name="Picture 1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59566" y="1196752"/>
            <a:ext cx="808578" cy="812667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7841699" y="1917113"/>
            <a:ext cx="8882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User support team</a:t>
            </a:r>
            <a:endParaRPr lang="en-US" sz="1600" dirty="0"/>
          </a:p>
        </p:txBody>
      </p:sp>
      <p:cxnSp>
        <p:nvCxnSpPr>
          <p:cNvPr id="20" name="Straight Arrow Connector 19"/>
          <p:cNvCxnSpPr>
            <a:stCxn id="5" idx="1"/>
            <a:endCxn id="9" idx="3"/>
          </p:cNvCxnSpPr>
          <p:nvPr/>
        </p:nvCxnSpPr>
        <p:spPr>
          <a:xfrm flipH="1" flipV="1">
            <a:off x="6914081" y="3967767"/>
            <a:ext cx="976930" cy="3729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12" descr="http://www.eu-emi.eu/image/image_gallery?uuid=b241911a-8d40-4f49-8b5d-3789250404a6&amp;groupId=14057&amp;t=1291898123178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0253" y="2836912"/>
            <a:ext cx="424078" cy="248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6" descr="https://upload.wikimedia.org/wikipedia/commons/thumb/c/c2/F_icon.svg/2000px-F_icon.svg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3378" y="2558784"/>
            <a:ext cx="222048" cy="231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10" descr="http://images.dailytech.com/frontpage/fp__G_is_For_Google_New_Logo_Thumb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1715" y="2234301"/>
            <a:ext cx="293999" cy="306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7111395" y="5282044"/>
            <a:ext cx="1360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err="1"/>
              <a:t>a</a:t>
            </a:r>
            <a:r>
              <a:rPr lang="en-GB" sz="1400" b="1" dirty="0" err="1" smtClean="0"/>
              <a:t>ccess.egi.eu</a:t>
            </a:r>
            <a:r>
              <a:rPr lang="en-GB" sz="1400" b="1" dirty="0" smtClean="0"/>
              <a:t> resource pool</a:t>
            </a:r>
            <a:endParaRPr lang="en-GB" sz="1400" b="1" dirty="0"/>
          </a:p>
        </p:txBody>
      </p:sp>
      <p:cxnSp>
        <p:nvCxnSpPr>
          <p:cNvPr id="25" name="Straight Arrow Connector 24"/>
          <p:cNvCxnSpPr>
            <a:stCxn id="6" idx="2"/>
          </p:cNvCxnSpPr>
          <p:nvPr/>
        </p:nvCxnSpPr>
        <p:spPr>
          <a:xfrm flipH="1">
            <a:off x="4165428" y="5721268"/>
            <a:ext cx="83225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987824" y="4773052"/>
            <a:ext cx="1324973" cy="6001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300" b="1" dirty="0" smtClean="0"/>
              <a:t>Support team monitors user activity</a:t>
            </a:r>
            <a:endParaRPr lang="en-GB" sz="13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3067419" y="1786299"/>
            <a:ext cx="577805" cy="3473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User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727730" y="1878651"/>
            <a:ext cx="12585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1. Request</a:t>
            </a:r>
            <a:endParaRPr lang="en-US" sz="12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6984475" y="1525494"/>
            <a:ext cx="1258502" cy="2605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2. Approval</a:t>
            </a:r>
            <a:endParaRPr lang="en-US" sz="12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6216292" y="2852936"/>
            <a:ext cx="15240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3</a:t>
            </a:r>
            <a:r>
              <a:rPr lang="en-US" sz="1200" b="1" dirty="0" smtClean="0"/>
              <a:t>. Generate user account</a:t>
            </a:r>
            <a:endParaRPr lang="en-US" sz="12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6720348" y="3543399"/>
            <a:ext cx="15240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5</a:t>
            </a:r>
            <a:r>
              <a:rPr lang="en-US" sz="1200" b="1" dirty="0" smtClean="0"/>
              <a:t>. Obtain</a:t>
            </a:r>
            <a:br>
              <a:rPr lang="en-US" sz="1200" b="1" dirty="0" smtClean="0"/>
            </a:br>
            <a:r>
              <a:rPr lang="en-US" sz="1200" b="1" dirty="0" smtClean="0"/>
              <a:t>proxy</a:t>
            </a:r>
            <a:endParaRPr lang="en-US" sz="12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6146309" y="4592161"/>
            <a:ext cx="22421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6. Access  cloud/HTC/storage</a:t>
            </a:r>
            <a:endParaRPr lang="en-US" sz="12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3914174" y="5275311"/>
            <a:ext cx="1524060" cy="434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7. Accounting</a:t>
            </a:r>
            <a:br>
              <a:rPr lang="en-US" sz="1200" b="1" dirty="0" smtClean="0"/>
            </a:br>
            <a:r>
              <a:rPr lang="en-US" sz="1200" b="1" dirty="0" smtClean="0"/>
              <a:t>records</a:t>
            </a:r>
            <a:endParaRPr lang="en-US" sz="12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4200068" y="3111351"/>
            <a:ext cx="15240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4. Application</a:t>
            </a:r>
            <a:br>
              <a:rPr lang="en-US" sz="1200" b="1" dirty="0" smtClean="0"/>
            </a:br>
            <a:r>
              <a:rPr lang="en-US" sz="1200" b="1" dirty="0" smtClean="0"/>
              <a:t>use</a:t>
            </a:r>
            <a:endParaRPr lang="en-US" sz="1200" b="1" dirty="0"/>
          </a:p>
        </p:txBody>
      </p:sp>
      <p:sp>
        <p:nvSpPr>
          <p:cNvPr id="36" name="Rectangle 35"/>
          <p:cNvSpPr/>
          <p:nvPr/>
        </p:nvSpPr>
        <p:spPr>
          <a:xfrm>
            <a:off x="3139882" y="5383422"/>
            <a:ext cx="1004563" cy="7065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rgbClr val="000000"/>
                </a:solidFill>
              </a:rPr>
              <a:t>EGI Accounting system</a:t>
            </a:r>
            <a:endParaRPr lang="en-GB" sz="1400" dirty="0">
              <a:solidFill>
                <a:srgbClr val="000000"/>
              </a:solidFill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>
            <a:off x="3491880" y="3140968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191956" y="3356992"/>
            <a:ext cx="15240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8. Scientific</a:t>
            </a:r>
            <a:br>
              <a:rPr lang="en-US" sz="1200" b="1" dirty="0" smtClean="0"/>
            </a:br>
            <a:r>
              <a:rPr lang="en-US" sz="1200" b="1" dirty="0" smtClean="0"/>
              <a:t>papers</a:t>
            </a:r>
            <a:endParaRPr lang="en-US" sz="1200" b="1" dirty="0"/>
          </a:p>
        </p:txBody>
      </p:sp>
      <p:sp>
        <p:nvSpPr>
          <p:cNvPr id="4" name="Rectangle 3"/>
          <p:cNvSpPr/>
          <p:nvPr/>
        </p:nvSpPr>
        <p:spPr>
          <a:xfrm>
            <a:off x="4940077" y="611396"/>
            <a:ext cx="41924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69875" indent="-269875"/>
            <a:r>
              <a:rPr lang="en-US" dirty="0" smtClean="0"/>
              <a:t>Usability, Openness</a:t>
            </a:r>
            <a:r>
              <a:rPr lang="en-US" dirty="0"/>
              <a:t>, </a:t>
            </a:r>
            <a:r>
              <a:rPr lang="en-US" dirty="0" smtClean="0"/>
              <a:t>Transparency, Quality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11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Arrow Connector 10"/>
          <p:cNvCxnSpPr>
            <a:endCxn id="8" idx="1"/>
          </p:cNvCxnSpPr>
          <p:nvPr/>
        </p:nvCxnSpPr>
        <p:spPr>
          <a:xfrm>
            <a:off x="4118284" y="2538765"/>
            <a:ext cx="1530941" cy="23422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38" name="Gruppo 37"/>
          <p:cNvGrpSpPr/>
          <p:nvPr/>
        </p:nvGrpSpPr>
        <p:grpSpPr>
          <a:xfrm>
            <a:off x="3419872" y="1844824"/>
            <a:ext cx="5544616" cy="4968552"/>
            <a:chOff x="2987824" y="1196752"/>
            <a:chExt cx="6048672" cy="5256584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87824" y="3789040"/>
              <a:ext cx="1017623" cy="715516"/>
            </a:xfrm>
            <a:prstGeom prst="rect">
              <a:avLst/>
            </a:prstGeom>
          </p:spPr>
        </p:pic>
        <p:sp>
          <p:nvSpPr>
            <p:cNvPr id="5" name="Rounded Rectangle 4"/>
            <p:cNvSpPr/>
            <p:nvPr/>
          </p:nvSpPr>
          <p:spPr>
            <a:xfrm>
              <a:off x="7891011" y="3717033"/>
              <a:ext cx="1145485" cy="576064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Infra. certificate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6" name="Cloud 5"/>
            <p:cNvSpPr/>
            <p:nvPr/>
          </p:nvSpPr>
          <p:spPr>
            <a:xfrm>
              <a:off x="4986233" y="4989200"/>
              <a:ext cx="3690224" cy="1464136"/>
            </a:xfrm>
            <a:prstGeom prst="cloud">
              <a:avLst/>
            </a:prstGeom>
            <a:solidFill>
              <a:schemeClr val="bg1"/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000037" y="2158772"/>
              <a:ext cx="943341" cy="948112"/>
            </a:xfrm>
            <a:prstGeom prst="rect">
              <a:avLst/>
            </a:prstGeom>
          </p:spPr>
        </p:pic>
        <p:sp>
          <p:nvSpPr>
            <p:cNvPr id="8" name="Rounded Rectangle 7"/>
            <p:cNvSpPr/>
            <p:nvPr/>
          </p:nvSpPr>
          <p:spPr>
            <a:xfrm>
              <a:off x="5419845" y="1603086"/>
              <a:ext cx="1684537" cy="1151279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</a:rPr>
                <a:t>User </a:t>
              </a:r>
              <a:br>
                <a:rPr lang="en-US" sz="1600" dirty="0" smtClean="0">
                  <a:solidFill>
                    <a:schemeClr val="bg1"/>
                  </a:solidFill>
                </a:rPr>
              </a:br>
              <a:r>
                <a:rPr lang="en-US" sz="1600" dirty="0" smtClean="0">
                  <a:solidFill>
                    <a:schemeClr val="bg1"/>
                  </a:solidFill>
                </a:rPr>
                <a:t>Registration </a:t>
              </a:r>
              <a:br>
                <a:rPr lang="en-US" sz="1600" dirty="0" smtClean="0">
                  <a:solidFill>
                    <a:schemeClr val="bg1"/>
                  </a:solidFill>
                </a:rPr>
              </a:br>
              <a:r>
                <a:rPr lang="en-US" sz="1600" dirty="0" smtClean="0">
                  <a:solidFill>
                    <a:schemeClr val="bg1"/>
                  </a:solidFill>
                </a:rPr>
                <a:t>Portal (URP)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5580112" y="3429000"/>
              <a:ext cx="1303941" cy="1077533"/>
            </a:xfrm>
            <a:prstGeom prst="roundRect">
              <a:avLst>
                <a:gd name="adj" fmla="val 0"/>
              </a:avLst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chemeClr val="tx1"/>
                  </a:solidFill>
                </a:rPr>
                <a:t>Applications hosted in VRE gateways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0" name="Can 9"/>
            <p:cNvSpPr/>
            <p:nvPr/>
          </p:nvSpPr>
          <p:spPr>
            <a:xfrm>
              <a:off x="6969620" y="1786007"/>
              <a:ext cx="808578" cy="570763"/>
            </a:xfrm>
            <a:prstGeom prst="can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User DB</a:t>
              </a:r>
            </a:p>
          </p:txBody>
        </p:sp>
        <p:cxnSp>
          <p:nvCxnSpPr>
            <p:cNvPr id="12" name="Straight Arrow Connector 11"/>
            <p:cNvCxnSpPr>
              <a:stCxn id="8" idx="2"/>
              <a:endCxn id="9" idx="0"/>
            </p:cNvCxnSpPr>
            <p:nvPr/>
          </p:nvCxnSpPr>
          <p:spPr>
            <a:xfrm flipH="1">
              <a:off x="6232083" y="2754365"/>
              <a:ext cx="30031" cy="67463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9" idx="2"/>
            </p:cNvCxnSpPr>
            <p:nvPr/>
          </p:nvCxnSpPr>
          <p:spPr>
            <a:xfrm>
              <a:off x="6232083" y="4506533"/>
              <a:ext cx="0" cy="54780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0" b="99678" l="0" r="1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5723059" y="5168120"/>
              <a:ext cx="539052" cy="1040081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0" b="99678" l="0" r="1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6497949" y="5168120"/>
              <a:ext cx="539052" cy="1040081"/>
            </a:xfrm>
            <a:prstGeom prst="rect">
              <a:avLst/>
            </a:prstGeom>
          </p:spPr>
        </p:pic>
        <p:cxnSp>
          <p:nvCxnSpPr>
            <p:cNvPr id="16" name="Straight Arrow Connector 15"/>
            <p:cNvCxnSpPr>
              <a:endCxn id="9" idx="1"/>
            </p:cNvCxnSpPr>
            <p:nvPr/>
          </p:nvCxnSpPr>
          <p:spPr>
            <a:xfrm>
              <a:off x="3841761" y="3104297"/>
              <a:ext cx="1738351" cy="86347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859566" y="1196752"/>
              <a:ext cx="808578" cy="812667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7841699" y="1917113"/>
              <a:ext cx="888218" cy="7814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User support team</a:t>
              </a:r>
              <a:endParaRPr lang="en-US" sz="1400" dirty="0"/>
            </a:p>
          </p:txBody>
        </p:sp>
        <p:cxnSp>
          <p:nvCxnSpPr>
            <p:cNvPr id="20" name="Straight Arrow Connector 19"/>
            <p:cNvCxnSpPr>
              <a:stCxn id="5" idx="1"/>
              <a:endCxn id="9" idx="3"/>
            </p:cNvCxnSpPr>
            <p:nvPr/>
          </p:nvCxnSpPr>
          <p:spPr>
            <a:xfrm flipH="1" flipV="1">
              <a:off x="6884053" y="3967767"/>
              <a:ext cx="1006958" cy="3729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21" name="Picture 12" descr="http://www.eu-emi.eu/image/image_gallery?uuid=b241911a-8d40-4f49-8b5d-3789250404a6&amp;groupId=14057&amp;t=1291898123178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30253" y="2836912"/>
              <a:ext cx="424078" cy="2487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6" descr="https://upload.wikimedia.org/wikipedia/commons/thumb/c/c2/F_icon.svg/2000px-F_icon.svg.png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3378" y="2558784"/>
              <a:ext cx="222048" cy="2315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" name="Picture 10" descr="http://images.dailytech.com/frontpage/fp__G_is_For_Google_New_Logo_Thumb.png"/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01715" y="2234301"/>
              <a:ext cx="293999" cy="3065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TextBox 23"/>
            <p:cNvSpPr txBox="1"/>
            <p:nvPr/>
          </p:nvSpPr>
          <p:spPr>
            <a:xfrm>
              <a:off x="7111395" y="5282044"/>
              <a:ext cx="136082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 err="1"/>
                <a:t>a</a:t>
              </a:r>
              <a:r>
                <a:rPr lang="en-GB" sz="1400" b="1" dirty="0" err="1" smtClean="0"/>
                <a:t>ccess.egi.eu</a:t>
              </a:r>
              <a:r>
                <a:rPr lang="en-GB" sz="1400" b="1" dirty="0" smtClean="0"/>
                <a:t> resource pool</a:t>
              </a:r>
              <a:endParaRPr lang="en-GB" sz="1400" b="1" dirty="0"/>
            </a:p>
          </p:txBody>
        </p:sp>
        <p:cxnSp>
          <p:nvCxnSpPr>
            <p:cNvPr id="25" name="Straight Arrow Connector 24"/>
            <p:cNvCxnSpPr>
              <a:stCxn id="6" idx="2"/>
            </p:cNvCxnSpPr>
            <p:nvPr/>
          </p:nvCxnSpPr>
          <p:spPr>
            <a:xfrm flipH="1">
              <a:off x="4165428" y="5721268"/>
              <a:ext cx="83225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2987824" y="4773052"/>
              <a:ext cx="1324973" cy="60016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300" b="1" dirty="0" smtClean="0"/>
                <a:t>Support team monitors user activity</a:t>
              </a:r>
              <a:endParaRPr lang="en-GB" sz="1300" b="1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067419" y="1786299"/>
              <a:ext cx="577805" cy="3473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User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745547" y="1577664"/>
              <a:ext cx="125850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/>
                <a:t>1. Request</a:t>
              </a:r>
              <a:endParaRPr lang="en-US" sz="1200" b="1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984475" y="1525494"/>
              <a:ext cx="1258502" cy="2605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/>
                <a:t>2. Approval</a:t>
              </a:r>
              <a:endParaRPr lang="en-US" sz="1200" b="1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216292" y="2852936"/>
              <a:ext cx="15240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3</a:t>
              </a:r>
              <a:r>
                <a:rPr lang="en-US" sz="1200" b="1" dirty="0" smtClean="0"/>
                <a:t>. Generate user account</a:t>
              </a:r>
              <a:endParaRPr lang="en-US" sz="1200" b="1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720348" y="3543399"/>
              <a:ext cx="15240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/>
                <a:t>5</a:t>
              </a:r>
              <a:r>
                <a:rPr lang="en-US" sz="1200" b="1" dirty="0" smtClean="0"/>
                <a:t>. Obtain</a:t>
              </a:r>
              <a:br>
                <a:rPr lang="en-US" sz="1200" b="1" dirty="0" smtClean="0"/>
              </a:br>
              <a:r>
                <a:rPr lang="en-US" sz="1200" b="1" dirty="0" smtClean="0"/>
                <a:t>proxy</a:t>
              </a:r>
              <a:endParaRPr lang="en-US" sz="1200" b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146309" y="4592161"/>
              <a:ext cx="224211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/>
                <a:t>6. Access  cloud/HTC/storage</a:t>
              </a:r>
              <a:endParaRPr lang="en-US" sz="1200" b="1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914174" y="5275311"/>
              <a:ext cx="1524060" cy="4341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/>
                <a:t>7. Accounting</a:t>
              </a:r>
              <a:br>
                <a:rPr lang="en-US" sz="1200" b="1" dirty="0" smtClean="0"/>
              </a:br>
              <a:r>
                <a:rPr lang="en-US" sz="1200" b="1" dirty="0" smtClean="0"/>
                <a:t>records</a:t>
              </a:r>
              <a:endParaRPr lang="en-US" sz="1200" b="1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200068" y="3111351"/>
              <a:ext cx="15240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/>
                <a:t>4. Application</a:t>
              </a:r>
              <a:br>
                <a:rPr lang="en-US" sz="1200" b="1" dirty="0" smtClean="0"/>
              </a:br>
              <a:r>
                <a:rPr lang="en-US" sz="1200" b="1" dirty="0" smtClean="0"/>
                <a:t>use</a:t>
              </a:r>
              <a:endParaRPr lang="en-US" sz="1200" b="1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3139882" y="5383422"/>
              <a:ext cx="1004563" cy="70650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200" dirty="0" smtClean="0">
                  <a:solidFill>
                    <a:srgbClr val="000000"/>
                  </a:solidFill>
                </a:rPr>
                <a:t>EGI Accounting system</a:t>
              </a:r>
              <a:endParaRPr lang="en-GB" sz="1200" dirty="0">
                <a:solidFill>
                  <a:srgbClr val="000000"/>
                </a:solidFill>
              </a:endParaRPr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>
              <a:off x="3491880" y="3140968"/>
              <a:ext cx="0" cy="72008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3191956" y="3356992"/>
              <a:ext cx="15240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/>
                <a:t>8. Scientific</a:t>
              </a:r>
              <a:br>
                <a:rPr lang="en-US" sz="1200" b="1" dirty="0" smtClean="0"/>
              </a:br>
              <a:r>
                <a:rPr lang="en-US" sz="1200" b="1" dirty="0" smtClean="0"/>
                <a:t>papers</a:t>
              </a:r>
              <a:endParaRPr lang="en-US" sz="1200" b="1" dirty="0"/>
            </a:p>
          </p:txBody>
        </p:sp>
      </p:grpSp>
      <p:sp>
        <p:nvSpPr>
          <p:cNvPr id="79" name="Fumetto 2 78"/>
          <p:cNvSpPr/>
          <p:nvPr/>
        </p:nvSpPr>
        <p:spPr>
          <a:xfrm>
            <a:off x="5657153" y="943914"/>
            <a:ext cx="3076410" cy="972918"/>
          </a:xfrm>
          <a:prstGeom prst="wedgeRoundRectCallout">
            <a:avLst>
              <a:gd name="adj1" fmla="val -18242"/>
              <a:gd name="adj2" fmla="val 251651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GB" sz="1600" b="1" dirty="0" smtClean="0">
                <a:solidFill>
                  <a:schemeClr val="tx1"/>
                </a:solidFill>
                <a:latin typeface="Candara" panose="020E0502030303020204" pitchFamily="34" charset="0"/>
              </a:rPr>
              <a:t>For </a:t>
            </a:r>
            <a:r>
              <a:rPr lang="en-GB" sz="1600" b="1" dirty="0" smtClean="0">
                <a:solidFill>
                  <a:schemeClr val="tx1"/>
                </a:solidFill>
                <a:latin typeface="Candara" panose="020E0502030303020204" pitchFamily="34" charset="0"/>
              </a:rPr>
              <a:t>Researchers/Scientists</a:t>
            </a:r>
          </a:p>
          <a:p>
            <a:pPr lvl="1"/>
            <a:r>
              <a:rPr lang="en-GB" sz="1600" dirty="0" smtClean="0">
                <a:solidFill>
                  <a:schemeClr val="tx1"/>
                </a:solidFill>
                <a:latin typeface="Candara" panose="020E0502030303020204" pitchFamily="34" charset="0"/>
              </a:rPr>
              <a:t>&gt; Use applications from provided library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80" name="Fumetto 2 79"/>
          <p:cNvSpPr/>
          <p:nvPr/>
        </p:nvSpPr>
        <p:spPr>
          <a:xfrm>
            <a:off x="101237" y="1124744"/>
            <a:ext cx="3318635" cy="1944216"/>
          </a:xfrm>
          <a:prstGeom prst="wedgeRoundRectCallout">
            <a:avLst>
              <a:gd name="adj1" fmla="val 127015"/>
              <a:gd name="adj2" fmla="val 131464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en-GB" sz="1600" b="1" dirty="0" smtClean="0">
                <a:solidFill>
                  <a:srgbClr val="FF0000"/>
                </a:solidFill>
                <a:latin typeface="Candara" panose="020E0502030303020204" pitchFamily="34" charset="0"/>
              </a:rPr>
              <a:t>For </a:t>
            </a:r>
            <a:r>
              <a:rPr lang="en-GB" sz="1600" b="1" dirty="0" smtClean="0">
                <a:solidFill>
                  <a:srgbClr val="FF0000"/>
                </a:solidFill>
                <a:latin typeface="Candara" panose="020E0502030303020204" pitchFamily="34" charset="0"/>
              </a:rPr>
              <a:t>NGIs &amp; cloud </a:t>
            </a:r>
            <a:r>
              <a:rPr lang="en-GB" sz="1600" b="1" dirty="0" smtClean="0">
                <a:solidFill>
                  <a:srgbClr val="FF0000"/>
                </a:solidFill>
                <a:latin typeface="Candara" panose="020E0502030303020204" pitchFamily="34" charset="0"/>
              </a:rPr>
              <a:t>providers</a:t>
            </a:r>
          </a:p>
          <a:p>
            <a:pPr lvl="1"/>
            <a:r>
              <a:rPr lang="en-GB" sz="1600" dirty="0" smtClean="0">
                <a:solidFill>
                  <a:schemeClr val="tx1"/>
                </a:solidFill>
                <a:latin typeface="Candara" panose="020E0502030303020204" pitchFamily="34" charset="0"/>
              </a:rPr>
              <a:t>&gt; Offer applications to your own user groups by plugging own compute/storage in the backend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81" name="Fumetto 2 80"/>
          <p:cNvSpPr/>
          <p:nvPr/>
        </p:nvSpPr>
        <p:spPr>
          <a:xfrm>
            <a:off x="101236" y="4797153"/>
            <a:ext cx="3174619" cy="1368151"/>
          </a:xfrm>
          <a:prstGeom prst="wedgeRoundRectCallout">
            <a:avLst>
              <a:gd name="adj1" fmla="val 126405"/>
              <a:gd name="adj2" fmla="val -43240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it-IT" sz="1600" b="1" dirty="0" smtClean="0">
                <a:solidFill>
                  <a:schemeClr val="tx1"/>
                </a:solidFill>
                <a:latin typeface="Candara" panose="020E0502030303020204" pitchFamily="34" charset="0"/>
              </a:rPr>
              <a:t>For Application Developers/</a:t>
            </a:r>
            <a:r>
              <a:rPr lang="it-IT" sz="1600" b="1" dirty="0" err="1">
                <a:solidFill>
                  <a:schemeClr val="tx1"/>
                </a:solidFill>
                <a:latin typeface="Candara" panose="020E0502030303020204" pitchFamily="34" charset="0"/>
              </a:rPr>
              <a:t>I</a:t>
            </a:r>
            <a:r>
              <a:rPr lang="it-IT" sz="1600" b="1" dirty="0" err="1" smtClean="0">
                <a:solidFill>
                  <a:schemeClr val="tx1"/>
                </a:solidFill>
                <a:latin typeface="Candara" panose="020E0502030303020204" pitchFamily="34" charset="0"/>
              </a:rPr>
              <a:t>ntegrators</a:t>
            </a:r>
            <a:r>
              <a:rPr lang="it-IT" sz="1600" dirty="0" smtClean="0">
                <a:solidFill>
                  <a:schemeClr val="tx1"/>
                </a:solidFill>
                <a:latin typeface="Candara" panose="020E0502030303020204" pitchFamily="34" charset="0"/>
              </a:rPr>
              <a:t>:</a:t>
            </a:r>
          </a:p>
          <a:p>
            <a:pPr lvl="1"/>
            <a:r>
              <a:rPr lang="it-IT" sz="1600" dirty="0" smtClean="0">
                <a:solidFill>
                  <a:schemeClr val="tx1"/>
                </a:solidFill>
                <a:latin typeface="Candara" panose="020E0502030303020204" pitchFamily="34" charset="0"/>
              </a:rPr>
              <a:t>&gt; </a:t>
            </a:r>
            <a:r>
              <a:rPr lang="it-IT" sz="1600" dirty="0" err="1" smtClean="0">
                <a:solidFill>
                  <a:schemeClr val="tx1"/>
                </a:solidFill>
                <a:latin typeface="Candara" panose="020E0502030303020204" pitchFamily="34" charset="0"/>
              </a:rPr>
              <a:t>Add</a:t>
            </a:r>
            <a:r>
              <a:rPr lang="it-IT" sz="1600" dirty="0" smtClean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it-IT" sz="1600" dirty="0" err="1" smtClean="0">
                <a:solidFill>
                  <a:schemeClr val="tx1"/>
                </a:solidFill>
                <a:latin typeface="Candara" panose="020E0502030303020204" pitchFamily="34" charset="0"/>
              </a:rPr>
              <a:t>application</a:t>
            </a:r>
            <a:r>
              <a:rPr lang="it-IT" sz="1600" dirty="0" smtClean="0">
                <a:solidFill>
                  <a:schemeClr val="tx1"/>
                </a:solidFill>
                <a:latin typeface="Candara" panose="020E0502030303020204" pitchFamily="34" charset="0"/>
              </a:rPr>
              <a:t> to Science Gateway/hosting </a:t>
            </a:r>
            <a:r>
              <a:rPr lang="it-IT" sz="1600" dirty="0" err="1" smtClean="0">
                <a:solidFill>
                  <a:schemeClr val="tx1"/>
                </a:solidFill>
                <a:latin typeface="Candara" panose="020E0502030303020204" pitchFamily="34" charset="0"/>
              </a:rPr>
              <a:t>framework</a:t>
            </a:r>
            <a:r>
              <a:rPr lang="it-IT" sz="1600" dirty="0" smtClean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it-IT" sz="1600" dirty="0" smtClean="0">
                <a:solidFill>
                  <a:schemeClr val="tx1"/>
                </a:solidFill>
                <a:latin typeface="Candara" panose="020E0502030303020204" pitchFamily="34" charset="0"/>
              </a:rPr>
              <a:t>and </a:t>
            </a:r>
            <a:r>
              <a:rPr lang="it-IT" sz="1600" dirty="0" smtClean="0">
                <a:solidFill>
                  <a:schemeClr val="tx1"/>
                </a:solidFill>
                <a:latin typeface="Candara" panose="020E0502030303020204" pitchFamily="34" charset="0"/>
              </a:rPr>
              <a:t>share with </a:t>
            </a:r>
            <a:r>
              <a:rPr lang="it-IT" sz="1600" dirty="0" err="1" smtClean="0">
                <a:solidFill>
                  <a:schemeClr val="tx1"/>
                </a:solidFill>
                <a:latin typeface="Candara" panose="020E0502030303020204" pitchFamily="34" charset="0"/>
              </a:rPr>
              <a:t>other</a:t>
            </a:r>
            <a:r>
              <a:rPr lang="it-IT" sz="1600" dirty="0" smtClean="0">
                <a:solidFill>
                  <a:schemeClr val="tx1"/>
                </a:solidFill>
                <a:latin typeface="Candara" panose="020E0502030303020204" pitchFamily="34" charset="0"/>
              </a:rPr>
              <a:t> </a:t>
            </a:r>
            <a:r>
              <a:rPr lang="it-IT" sz="1600" dirty="0" err="1" smtClean="0">
                <a:solidFill>
                  <a:schemeClr val="tx1"/>
                </a:solidFill>
                <a:latin typeface="Candara" panose="020E0502030303020204" pitchFamily="34" charset="0"/>
              </a:rPr>
              <a:t>users</a:t>
            </a:r>
            <a:endParaRPr lang="en-GB" sz="1600" dirty="0">
              <a:solidFill>
                <a:schemeClr val="tx1"/>
              </a:solidFill>
            </a:endParaRPr>
          </a:p>
        </p:txBody>
      </p:sp>
      <p:sp>
        <p:nvSpPr>
          <p:cNvPr id="82" name="Title 1"/>
          <p:cNvSpPr>
            <a:spLocks noGrp="1"/>
          </p:cNvSpPr>
          <p:nvPr/>
        </p:nvSpPr>
        <p:spPr>
          <a:xfrm>
            <a:off x="1259632" y="116632"/>
            <a:ext cx="7632848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000" b="1" kern="1200" baseline="0">
                <a:solidFill>
                  <a:srgbClr val="4F85C3"/>
                </a:solidFill>
                <a:latin typeface="Segoe UI" pitchFamily="34" charset="0"/>
                <a:ea typeface="+mj-ea"/>
                <a:cs typeface="Segoe UI" pitchFamily="34" charset="0"/>
              </a:defRPr>
            </a:lvl1pPr>
          </a:lstStyle>
          <a:p>
            <a:r>
              <a:rPr lang="en-US" sz="2800" dirty="0" smtClean="0"/>
              <a:t>Applications on Demand: value propositions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4787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User requests so far</a:t>
            </a:r>
            <a:endParaRPr lang="en-GB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15 June 2016</a:t>
            </a:r>
            <a:endParaRPr lang="en-US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5652120" y="5734997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28</a:t>
            </a:r>
            <a:r>
              <a:rPr lang="en-GB" dirty="0" smtClean="0"/>
              <a:t> requests from </a:t>
            </a:r>
            <a:r>
              <a:rPr lang="en-GB" sz="2000" b="1" dirty="0" smtClean="0"/>
              <a:t>16</a:t>
            </a:r>
            <a:r>
              <a:rPr lang="en-GB" dirty="0" smtClean="0"/>
              <a:t> NGIs</a:t>
            </a:r>
          </a:p>
          <a:p>
            <a:pPr algn="ctr"/>
            <a:r>
              <a:rPr lang="en-GB" sz="1600" i="1" dirty="0" smtClean="0"/>
              <a:t>Last updates June 08, 2017</a:t>
            </a:r>
            <a:endParaRPr lang="en-GB" sz="1600" i="1" dirty="0"/>
          </a:p>
        </p:txBody>
      </p:sp>
      <p:graphicFrame>
        <p:nvGraphicFramePr>
          <p:cNvPr id="8" name="Gra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2867931"/>
              </p:ext>
            </p:extLst>
          </p:nvPr>
        </p:nvGraphicFramePr>
        <p:xfrm>
          <a:off x="566976" y="1340767"/>
          <a:ext cx="7992888" cy="4394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CasellaDiTesto 8"/>
          <p:cNvSpPr txBox="1"/>
          <p:nvPr/>
        </p:nvSpPr>
        <p:spPr>
          <a:xfrm>
            <a:off x="251520" y="5873496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NIL contact: Macedonia, Croatia, Czech Republic.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330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76672"/>
            <a:ext cx="7655782" cy="5832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Webinar next week: save date!</a:t>
            </a:r>
            <a:r>
              <a:rPr lang="it-IT" dirty="0" smtClean="0"/>
              <a:t/>
            </a:r>
            <a:br>
              <a:rPr lang="it-IT" dirty="0" smtClean="0"/>
            </a:br>
            <a:endParaRPr lang="en-GB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15 June 2016</a:t>
            </a:r>
            <a:endParaRPr lang="en-US" dirty="0"/>
          </a:p>
        </p:txBody>
      </p:sp>
      <p:sp>
        <p:nvSpPr>
          <p:cNvPr id="6" name="Rettangolo 5"/>
          <p:cNvSpPr/>
          <p:nvPr/>
        </p:nvSpPr>
        <p:spPr>
          <a:xfrm>
            <a:off x="4860032" y="5944775"/>
            <a:ext cx="3816424" cy="30777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1400" dirty="0">
                <a:latin typeface="Candara" panose="020E0502030303020204" pitchFamily="34" charset="0"/>
              </a:rPr>
              <a:t>Agenda: </a:t>
            </a:r>
            <a:r>
              <a:rPr lang="en-GB" sz="1400" dirty="0">
                <a:hlinkClick r:id="rId4"/>
              </a:rPr>
              <a:t>https://indico.egi.eu/indico/event/3378/</a:t>
            </a:r>
            <a:endParaRPr lang="en-GB" sz="14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8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Engage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EGI-Engage.potx</Template>
  <TotalTime>14967</TotalTime>
  <Words>291</Words>
  <Application>Microsoft Office PowerPoint</Application>
  <PresentationFormat>Presentazione su schermo (4:3)</PresentationFormat>
  <Paragraphs>73</Paragraphs>
  <Slides>6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Titoli diapositive</vt:lpstr>
      </vt:variant>
      <vt:variant>
        <vt:i4>6</vt:i4>
      </vt:variant>
    </vt:vector>
  </HeadingPairs>
  <TitlesOfParts>
    <vt:vector size="9" baseType="lpstr">
      <vt:lpstr>EGI-Engage</vt:lpstr>
      <vt:lpstr>EGI Powerpoint Presentation (body)</vt:lpstr>
      <vt:lpstr>EGI Powerpoint Presentation (closing)</vt:lpstr>
      <vt:lpstr>The EGI Applications  on Demand (AoDs) service</vt:lpstr>
      <vt:lpstr>Problem statement</vt:lpstr>
      <vt:lpstr>Applications on Demand service</vt:lpstr>
      <vt:lpstr>Presentazione standard di PowerPoint</vt:lpstr>
      <vt:lpstr>User requests so far</vt:lpstr>
      <vt:lpstr>Webinar next week: save date!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Malgorzata Krakowian</dc:creator>
  <cp:lastModifiedBy>larocca</cp:lastModifiedBy>
  <cp:revision>330</cp:revision>
  <cp:lastPrinted>2015-05-17T18:27:10Z</cp:lastPrinted>
  <dcterms:created xsi:type="dcterms:W3CDTF">2015-05-07T09:24:15Z</dcterms:created>
  <dcterms:modified xsi:type="dcterms:W3CDTF">2017-06-09T08:03:34Z</dcterms:modified>
</cp:coreProperties>
</file>