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338" r:id="rId4"/>
    <p:sldId id="551" r:id="rId5"/>
    <p:sldId id="527" r:id="rId6"/>
    <p:sldId id="553" r:id="rId7"/>
    <p:sldId id="549" r:id="rId8"/>
    <p:sldId id="542" r:id="rId9"/>
    <p:sldId id="547" r:id="rId10"/>
    <p:sldId id="552" r:id="rId11"/>
    <p:sldId id="537" r:id="rId12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C5C"/>
    <a:srgbClr val="82ABD4"/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4" autoAdjust="0"/>
    <p:restoredTop sz="69363" autoAdjust="0"/>
  </p:normalViewPr>
  <p:slideViewPr>
    <p:cSldViewPr showGuides="1">
      <p:cViewPr varScale="1">
        <p:scale>
          <a:sx n="64" d="100"/>
          <a:sy n="64" d="100"/>
        </p:scale>
        <p:origin x="-2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84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09/06/17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09/06/17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Wingdings" charset="0"/>
              <a:buNone/>
            </a:pPr>
            <a:r>
              <a:rPr lang="en-US" baseline="0" dirty="0" smtClean="0">
                <a:sym typeface="Wingdings"/>
              </a:rPr>
              <a:t>NGIs support is critical in all the three stages: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Willingness to support Opportunities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Contribute with technologies and effort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/>
              </a:rPr>
              <a:t>High quality operations (IT and staff)</a:t>
            </a:r>
          </a:p>
          <a:p>
            <a:pPr marL="171450" lvl="0" indent="-171450">
              <a:buFontTx/>
              <a:buChar char="-"/>
            </a:pPr>
            <a:endParaRPr lang="en-US" baseline="0" dirty="0" smtClean="0">
              <a:sym typeface="Wingdings"/>
            </a:endParaRPr>
          </a:p>
          <a:p>
            <a:pPr marL="0" lvl="0" indent="0">
              <a:buFontTx/>
              <a:buNone/>
            </a:pPr>
            <a:endParaRPr lang="en-US" baseline="0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20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62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4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8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1590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09/06/17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96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5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go.egi.eu/engagementstrategy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417" TargetMode="Externa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onfluence.egi.eu/display/IM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NGI_International_Liaiso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Support/Community+Requirements+Database" TargetMode="External"/><Relationship Id="rId4" Type="http://schemas.openxmlformats.org/officeDocument/2006/relationships/hyperlink" Target="http://access.egi.eu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egi.eu/servi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1115616" y="3501008"/>
            <a:ext cx="6697290" cy="136997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Gergely Sipos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/>
              <a:t>Customer and Technical Outreach </a:t>
            </a:r>
            <a:r>
              <a:rPr lang="en-US" sz="2400" dirty="0" smtClean="0"/>
              <a:t>Manager</a:t>
            </a:r>
            <a:endParaRPr lang="en-US" sz="10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206680" cy="14400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Engagement </a:t>
            </a:r>
            <a:r>
              <a:rPr lang="en-GB" sz="4800" dirty="0" smtClean="0"/>
              <a:t>WG meeting</a:t>
            </a:r>
            <a:endParaRPr lang="en-GB" sz="48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2132696"/>
            <a:ext cx="6400800" cy="504056"/>
          </a:xfrm>
        </p:spPr>
        <p:txBody>
          <a:bodyPr/>
          <a:lstStyle/>
          <a:p>
            <a:r>
              <a:rPr lang="en-US" sz="3200" dirty="0" smtClean="0"/>
              <a:t>2017. June 9.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438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sz="2000" dirty="0"/>
              <a:t>The Group chair</a:t>
            </a:r>
            <a:endParaRPr lang="en-US" sz="2000" dirty="0"/>
          </a:p>
          <a:p>
            <a:pPr lvl="1"/>
            <a:r>
              <a:rPr lang="en-GB" sz="1800" dirty="0"/>
              <a:t>Gergely Sipos, </a:t>
            </a:r>
            <a:r>
              <a:rPr lang="en-GB" sz="1800" dirty="0" err="1"/>
              <a:t>EGI.eu</a:t>
            </a:r>
            <a:r>
              <a:rPr lang="en-GB" sz="1800" dirty="0"/>
              <a:t> Customer and Technical Outreach Manager</a:t>
            </a:r>
            <a:endParaRPr lang="en-US" sz="1800" dirty="0"/>
          </a:p>
          <a:p>
            <a:pPr lvl="0"/>
            <a:r>
              <a:rPr lang="en-GB" sz="2000" dirty="0"/>
              <a:t>The Group deputy chair</a:t>
            </a:r>
            <a:endParaRPr lang="en-US" sz="2000" dirty="0"/>
          </a:p>
          <a:p>
            <a:pPr lvl="1"/>
            <a:r>
              <a:rPr lang="en-GB" sz="1800" dirty="0"/>
              <a:t>Yin Chen, </a:t>
            </a:r>
            <a:r>
              <a:rPr lang="en-GB" sz="1800" dirty="0" err="1"/>
              <a:t>EGI.eu</a:t>
            </a:r>
            <a:r>
              <a:rPr lang="en-GB" sz="1800" dirty="0"/>
              <a:t> Senior Technical Outreach Expert</a:t>
            </a:r>
            <a:endParaRPr lang="en-US" sz="1800" dirty="0"/>
          </a:p>
          <a:p>
            <a:pPr lvl="0"/>
            <a:r>
              <a:rPr lang="en-GB" sz="2000" dirty="0"/>
              <a:t>NGI International Liaison representatives:</a:t>
            </a:r>
            <a:endParaRPr lang="en-US" sz="2000" dirty="0"/>
          </a:p>
          <a:p>
            <a:pPr lvl="1"/>
            <a:r>
              <a:rPr lang="en-GB" sz="1800" dirty="0"/>
              <a:t>Geneviève </a:t>
            </a:r>
            <a:r>
              <a:rPr lang="en-GB" sz="1800" dirty="0" err="1"/>
              <a:t>Romier</a:t>
            </a:r>
            <a:r>
              <a:rPr lang="en-GB" sz="1800" dirty="0"/>
              <a:t>, France-Grilles</a:t>
            </a:r>
            <a:endParaRPr lang="en-US" sz="1800" dirty="0"/>
          </a:p>
          <a:p>
            <a:pPr lvl="1"/>
            <a:r>
              <a:rPr lang="en-GB" sz="1800" dirty="0"/>
              <a:t>Jan Bot, </a:t>
            </a:r>
            <a:r>
              <a:rPr lang="en-GB" sz="1800" dirty="0" err="1"/>
              <a:t>SURFsara</a:t>
            </a:r>
            <a:endParaRPr lang="en-US" sz="1800" dirty="0"/>
          </a:p>
          <a:p>
            <a:pPr lvl="0"/>
            <a:r>
              <a:rPr lang="en-GB" sz="2000" dirty="0"/>
              <a:t>NGI members with industry engagement experiences:</a:t>
            </a:r>
            <a:endParaRPr lang="en-US" sz="2000" dirty="0"/>
          </a:p>
          <a:p>
            <a:pPr lvl="1"/>
            <a:r>
              <a:rPr lang="en-GB" sz="1800" dirty="0"/>
              <a:t>Elisa </a:t>
            </a:r>
            <a:r>
              <a:rPr lang="en-GB" sz="1800" dirty="0" err="1"/>
              <a:t>Cauhé</a:t>
            </a:r>
            <a:r>
              <a:rPr lang="en-GB" sz="1800" dirty="0"/>
              <a:t> Martín, BIFI</a:t>
            </a:r>
            <a:endParaRPr lang="en-US" sz="1800" dirty="0"/>
          </a:p>
          <a:p>
            <a:pPr lvl="1"/>
            <a:r>
              <a:rPr lang="en-GB" sz="1800" dirty="0" err="1"/>
              <a:t>Radosław</a:t>
            </a:r>
            <a:r>
              <a:rPr lang="en-GB" sz="1800" dirty="0"/>
              <a:t> </a:t>
            </a:r>
            <a:r>
              <a:rPr lang="en-GB" sz="1800" dirty="0" err="1"/>
              <a:t>Januszewski</a:t>
            </a:r>
            <a:r>
              <a:rPr lang="en-GB" sz="1800" dirty="0"/>
              <a:t>, PSNC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221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27584" y="1539949"/>
            <a:ext cx="1512168" cy="14401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Opportunity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539949"/>
            <a:ext cx="1512168" cy="144016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Customer support case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0232" y="1539949"/>
            <a:ext cx="1512168" cy="14401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Operation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2339752" y="2260029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6" idx="1"/>
          </p:cNvCxnSpPr>
          <p:nvPr/>
        </p:nvCxnSpPr>
        <p:spPr>
          <a:xfrm>
            <a:off x="5220072" y="2260029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92688" y="3042825"/>
            <a:ext cx="291581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Service satisfaction review interviews (3/6/12 months)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Improvement suggestions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Publications, users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Capacity plan updates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Helpdesk; Complaints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7864" y="3077665"/>
            <a:ext cx="26642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‘Competence </a:t>
            </a:r>
            <a:r>
              <a:rPr lang="en-US" dirty="0" err="1" smtClean="0"/>
              <a:t>Centres’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Detailed </a:t>
            </a:r>
            <a:r>
              <a:rPr lang="en-US" dirty="0" smtClean="0"/>
              <a:t>technical requirements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Sw. </a:t>
            </a:r>
            <a:r>
              <a:rPr lang="en-US" dirty="0" err="1" smtClean="0"/>
              <a:t>devel</a:t>
            </a:r>
            <a:r>
              <a:rPr lang="en-US" dirty="0" smtClean="0"/>
              <a:t>. &amp;integration</a:t>
            </a:r>
            <a:endParaRPr lang="en-US" dirty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SLA – OLAs</a:t>
            </a:r>
          </a:p>
          <a:p>
            <a:pPr marL="176213" indent="-176213">
              <a:buFont typeface="Arial"/>
              <a:buChar char="•"/>
            </a:pP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07504" y="3027724"/>
            <a:ext cx="31683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/>
              <a:buChar char="•"/>
            </a:pPr>
            <a:r>
              <a:rPr lang="en-US" dirty="0" smtClean="0"/>
              <a:t>User story (business case)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Community national footprint</a:t>
            </a:r>
          </a:p>
          <a:p>
            <a:pPr marL="176213" indent="-176213">
              <a:buFont typeface="Arial"/>
              <a:buChar char="•"/>
            </a:pPr>
            <a:r>
              <a:rPr lang="en-US" dirty="0"/>
              <a:t>Potential EGI services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NGI </a:t>
            </a:r>
            <a:r>
              <a:rPr lang="en-US" dirty="0" smtClean="0"/>
              <a:t>priorities</a:t>
            </a:r>
            <a:endParaRPr lang="en-US" dirty="0" smtClean="0"/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Cost-value-support analysis</a:t>
            </a:r>
          </a:p>
          <a:p>
            <a:pPr marL="176213" indent="-176213">
              <a:buFont typeface="Arial"/>
              <a:buChar char="•"/>
            </a:pPr>
            <a:r>
              <a:rPr lang="en-US" dirty="0" smtClean="0"/>
              <a:t>Engagement </a:t>
            </a:r>
            <a:r>
              <a:rPr lang="en-US" dirty="0" err="1" smtClean="0"/>
              <a:t>wg</a:t>
            </a:r>
            <a:r>
              <a:rPr lang="en-US" dirty="0" smtClean="0"/>
              <a:t>- NEW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22" y="5219908"/>
            <a:ext cx="2582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Business development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5613" y="5075892"/>
            <a:ext cx="4022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Customer relationship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88193" y="5373216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76092"/>
                </a:solidFill>
              </a:rPr>
              <a:t>Service Level Management</a:t>
            </a:r>
            <a:endParaRPr lang="en-US" sz="2000" b="1" dirty="0">
              <a:solidFill>
                <a:srgbClr val="376092"/>
              </a:solidFill>
            </a:endParaRPr>
          </a:p>
        </p:txBody>
      </p:sp>
      <p:pic>
        <p:nvPicPr>
          <p:cNvPr id="42" name="Picture 13" descr="Macintosh HD:Users:owen:Google Drive:ETL online:FedSM:Branding:FitSm logo:FitSM logo-woutnam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5" y="4797152"/>
            <a:ext cx="1296419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opportunities to operational setups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5949280"/>
            <a:ext cx="58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Engagement strategy: </a:t>
            </a:r>
            <a:r>
              <a:rPr lang="en-US" dirty="0" smtClean="0">
                <a:hlinkClick r:id="rId4"/>
              </a:rPr>
              <a:t>http://go.egi.eu/engagementstrategy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6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EGI Strategy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https://documents.egi.eu/document/2417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Screen Shot 2017-06-09 at 13.44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441394" cy="4752528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772000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</a:t>
            </a:r>
            <a:r>
              <a:rPr lang="en-US" dirty="0" smtClean="0"/>
              <a:t>– Target groups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0318" y="5775647"/>
            <a:ext cx="1274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ESFRIs,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FET flagships</a:t>
            </a:r>
            <a:endParaRPr lang="en-GB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6" y="5733257"/>
            <a:ext cx="7704856" cy="0"/>
          </a:xfrm>
          <a:prstGeom prst="straightConnector1">
            <a:avLst/>
          </a:prstGeom>
          <a:ln w="19050">
            <a:solidFill>
              <a:srgbClr val="E46C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899596" y="1268760"/>
            <a:ext cx="0" cy="446449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-32278" y="1052736"/>
            <a:ext cx="9199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E46C0A"/>
                </a:solidFill>
              </a:rPr>
              <a:t>Size of 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individual</a:t>
            </a:r>
            <a:br>
              <a:rPr lang="en-GB" sz="1400" b="1" dirty="0" smtClean="0">
                <a:solidFill>
                  <a:srgbClr val="E46C0A"/>
                </a:solidFill>
              </a:rPr>
            </a:br>
            <a:r>
              <a:rPr lang="en-GB" sz="1400" b="1" dirty="0" smtClean="0">
                <a:solidFill>
                  <a:srgbClr val="E46C0A"/>
                </a:solidFill>
              </a:rPr>
              <a:t>groups</a:t>
            </a:r>
            <a:endParaRPr lang="en-GB" sz="1400" b="1" dirty="0">
              <a:solidFill>
                <a:srgbClr val="E46C0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6297" y="5816297"/>
            <a:ext cx="250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Multinational communities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1461" y="5805264"/>
            <a:ext cx="1014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‘Long tail’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1039376"/>
            <a:ext cx="1097689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WLCG</a:t>
            </a:r>
          </a:p>
          <a:p>
            <a:r>
              <a:rPr lang="en-GB" sz="1400" dirty="0" smtClean="0"/>
              <a:t>CTA</a:t>
            </a:r>
          </a:p>
          <a:p>
            <a:r>
              <a:rPr lang="en-GB" sz="1400" dirty="0" smtClean="0"/>
              <a:t>ELIXIR</a:t>
            </a:r>
          </a:p>
          <a:p>
            <a:r>
              <a:rPr lang="en-US" sz="1400" dirty="0" smtClean="0"/>
              <a:t>INSTRUCT</a:t>
            </a:r>
          </a:p>
          <a:p>
            <a:r>
              <a:rPr lang="en-US" sz="1400" dirty="0" smtClean="0"/>
              <a:t>KM3Net</a:t>
            </a:r>
          </a:p>
          <a:p>
            <a:r>
              <a:rPr lang="en-US" sz="1400" dirty="0" smtClean="0"/>
              <a:t>EPOS</a:t>
            </a:r>
            <a:endParaRPr lang="en-GB" sz="1400" dirty="0" smtClean="0"/>
          </a:p>
          <a:p>
            <a:r>
              <a:rPr lang="en-GB" sz="1400" dirty="0" smtClean="0"/>
              <a:t>EISCAT_3D</a:t>
            </a:r>
            <a:endParaRPr lang="en-GB" sz="1400" dirty="0"/>
          </a:p>
          <a:p>
            <a:r>
              <a:rPr lang="en-US" sz="1400" dirty="0" smtClean="0"/>
              <a:t>BBMRI</a:t>
            </a:r>
          </a:p>
          <a:p>
            <a:r>
              <a:rPr lang="en-US" sz="1400" dirty="0" smtClean="0"/>
              <a:t>DARIAH</a:t>
            </a:r>
          </a:p>
          <a:p>
            <a:r>
              <a:rPr lang="en-US" sz="1400" dirty="0" err="1" smtClean="0"/>
              <a:t>LifeWatch</a:t>
            </a:r>
            <a:endParaRPr lang="en-US" sz="1400" dirty="0" smtClean="0"/>
          </a:p>
          <a:p>
            <a:r>
              <a:rPr lang="en-GB" sz="1400" dirty="0" smtClean="0"/>
              <a:t>EMSO</a:t>
            </a:r>
            <a:endParaRPr lang="en-GB" sz="1400" dirty="0"/>
          </a:p>
          <a:p>
            <a:r>
              <a:rPr lang="en-US" sz="1400" dirty="0" smtClean="0"/>
              <a:t>ICOS</a:t>
            </a:r>
          </a:p>
          <a:p>
            <a:r>
              <a:rPr lang="en-US" sz="1400" dirty="0" smtClean="0"/>
              <a:t>ELI</a:t>
            </a:r>
          </a:p>
          <a:p>
            <a:r>
              <a:rPr lang="en-US" sz="1400" dirty="0" smtClean="0"/>
              <a:t>VIRGO</a:t>
            </a:r>
          </a:p>
          <a:p>
            <a:r>
              <a:rPr lang="en-US" sz="1400" dirty="0" smtClean="0"/>
              <a:t>SKA</a:t>
            </a:r>
          </a:p>
          <a:p>
            <a:r>
              <a:rPr lang="en-US" sz="1400" dirty="0" smtClean="0"/>
              <a:t>Pierre Auger</a:t>
            </a:r>
          </a:p>
          <a:p>
            <a:r>
              <a:rPr lang="en-US" sz="1400" dirty="0" smtClean="0"/>
              <a:t>CORBEL</a:t>
            </a:r>
          </a:p>
          <a:p>
            <a:r>
              <a:rPr lang="en-US" sz="1400" dirty="0" err="1" smtClean="0"/>
              <a:t>ENVRIplus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708920"/>
            <a:ext cx="18636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VRE projects</a:t>
            </a:r>
          </a:p>
          <a:p>
            <a:r>
              <a:rPr lang="en-GB" sz="1400" dirty="0" err="1" smtClean="0"/>
              <a:t>WeNMR</a:t>
            </a:r>
            <a:endParaRPr lang="en-GB" sz="1400" dirty="0"/>
          </a:p>
          <a:p>
            <a:r>
              <a:rPr lang="en-GB" sz="1400" dirty="0" smtClean="0"/>
              <a:t>VERCE</a:t>
            </a:r>
          </a:p>
          <a:p>
            <a:r>
              <a:rPr lang="en-GB" sz="1400" dirty="0" err="1" smtClean="0"/>
              <a:t>AgINFRAplus</a:t>
            </a:r>
            <a:endParaRPr lang="en-GB" sz="1400" dirty="0" smtClean="0"/>
          </a:p>
          <a:p>
            <a:r>
              <a:rPr lang="en-US" sz="1400" dirty="0" smtClean="0"/>
              <a:t>LSGC</a:t>
            </a:r>
            <a:endParaRPr lang="en-GB" sz="1400" dirty="0" smtClean="0"/>
          </a:p>
          <a:p>
            <a:r>
              <a:rPr lang="en-GB" sz="1400" dirty="0" err="1" smtClean="0"/>
              <a:t>SuperSites</a:t>
            </a:r>
            <a:r>
              <a:rPr lang="en-GB" sz="1400" dirty="0" smtClean="0"/>
              <a:t> Exploitation</a:t>
            </a:r>
            <a:endParaRPr lang="en-GB" sz="1400" dirty="0"/>
          </a:p>
          <a:p>
            <a:r>
              <a:rPr lang="en-GB" sz="1400" dirty="0" smtClean="0"/>
              <a:t>Environmental sci.</a:t>
            </a:r>
          </a:p>
          <a:p>
            <a:r>
              <a:rPr lang="en-US" sz="1400" dirty="0" err="1" smtClean="0"/>
              <a:t>neuGRID</a:t>
            </a:r>
            <a:endParaRPr lang="en-US" sz="1400" dirty="0" smtClean="0"/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84310" y="2409269"/>
            <a:ext cx="25122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PeachNote</a:t>
            </a:r>
            <a:endParaRPr lang="en-GB" sz="1400" dirty="0" smtClean="0"/>
          </a:p>
          <a:p>
            <a:r>
              <a:rPr lang="en-GB" sz="1400" dirty="0" smtClean="0"/>
              <a:t>CEBA Galaxy </a:t>
            </a:r>
            <a:r>
              <a:rPr lang="en-GB" sz="1400" dirty="0" err="1" smtClean="0"/>
              <a:t>eLab</a:t>
            </a:r>
            <a:endParaRPr lang="en-GB" sz="1400" dirty="0" smtClean="0"/>
          </a:p>
          <a:p>
            <a:r>
              <a:rPr lang="en-GB" sz="1400" dirty="0" smtClean="0"/>
              <a:t>Semiconductor design</a:t>
            </a:r>
          </a:p>
          <a:p>
            <a:r>
              <a:rPr lang="en-GB" sz="1400" dirty="0"/>
              <a:t>Main-belt </a:t>
            </a:r>
            <a:r>
              <a:rPr lang="en-GB" sz="1400" dirty="0" smtClean="0"/>
              <a:t>comets</a:t>
            </a:r>
          </a:p>
          <a:p>
            <a:r>
              <a:rPr lang="en-GB" sz="1400" dirty="0"/>
              <a:t>Quantum </a:t>
            </a:r>
            <a:r>
              <a:rPr lang="en-GB" sz="1400" dirty="0" err="1" smtClean="0"/>
              <a:t>pysics</a:t>
            </a:r>
            <a:r>
              <a:rPr lang="en-GB" sz="1400" dirty="0"/>
              <a:t> </a:t>
            </a:r>
            <a:r>
              <a:rPr lang="en-GB" sz="1400" dirty="0" smtClean="0"/>
              <a:t>studies</a:t>
            </a:r>
          </a:p>
          <a:p>
            <a:r>
              <a:rPr lang="en-GB" sz="1400" dirty="0" smtClean="0"/>
              <a:t>Virtual imaging (LS)</a:t>
            </a:r>
          </a:p>
          <a:p>
            <a:r>
              <a:rPr lang="en-GB" sz="1400" dirty="0" smtClean="0"/>
              <a:t>Bovine </a:t>
            </a:r>
            <a:r>
              <a:rPr lang="en-GB" sz="1400" dirty="0"/>
              <a:t>tuberculosis </a:t>
            </a:r>
            <a:r>
              <a:rPr lang="en-GB" sz="1400" dirty="0" smtClean="0"/>
              <a:t>spread</a:t>
            </a:r>
          </a:p>
          <a:p>
            <a:r>
              <a:rPr lang="en-GB" sz="1400" dirty="0" smtClean="0"/>
              <a:t>Convergent </a:t>
            </a:r>
            <a:r>
              <a:rPr lang="en-GB" sz="1400" dirty="0" err="1" smtClean="0"/>
              <a:t>evol</a:t>
            </a:r>
            <a:r>
              <a:rPr lang="en-GB" sz="1400" dirty="0" smtClean="0"/>
              <a:t>. in genomes</a:t>
            </a:r>
            <a:endParaRPr lang="en-GB" sz="1400" dirty="0"/>
          </a:p>
          <a:p>
            <a:r>
              <a:rPr lang="en-US" sz="1400" dirty="0" smtClean="0"/>
              <a:t>Geography evolution</a:t>
            </a:r>
          </a:p>
          <a:p>
            <a:r>
              <a:rPr lang="en-US" sz="1400" dirty="0" smtClean="0"/>
              <a:t>Seafloor seismic waves</a:t>
            </a:r>
          </a:p>
          <a:p>
            <a:r>
              <a:rPr lang="en-GB" sz="1400" dirty="0"/>
              <a:t>3D liver </a:t>
            </a:r>
            <a:r>
              <a:rPr lang="en-GB" sz="1400" dirty="0" smtClean="0"/>
              <a:t>maps</a:t>
            </a:r>
            <a:r>
              <a:rPr lang="en-GB" sz="1400" dirty="0"/>
              <a:t> </a:t>
            </a:r>
            <a:r>
              <a:rPr lang="en-GB" sz="1400" dirty="0" smtClean="0"/>
              <a:t>with MRI</a:t>
            </a:r>
          </a:p>
          <a:p>
            <a:r>
              <a:rPr lang="en-US" sz="1400" dirty="0" smtClean="0"/>
              <a:t>Metabolic rate modelling</a:t>
            </a:r>
          </a:p>
          <a:p>
            <a:r>
              <a:rPr lang="en-US" sz="1400" dirty="0" smtClean="0"/>
              <a:t>Genome alignment</a:t>
            </a:r>
          </a:p>
          <a:p>
            <a:r>
              <a:rPr lang="en-GB" sz="1400" dirty="0" smtClean="0"/>
              <a:t>Tapeworms infection on fish</a:t>
            </a:r>
          </a:p>
          <a:p>
            <a:r>
              <a:rPr lang="en-GB" sz="1400" dirty="0" smtClean="0"/>
              <a:t>…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40968" y="5805264"/>
            <a:ext cx="9456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Industry,</a:t>
            </a:r>
            <a:b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</a:rPr>
              <a:t>SMEs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4088" y="2840156"/>
            <a:ext cx="1098390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gnublia</a:t>
            </a:r>
            <a:endParaRPr lang="en-US" sz="1400" dirty="0"/>
          </a:p>
          <a:p>
            <a:r>
              <a:rPr lang="en-US" sz="1400" dirty="0" err="1"/>
              <a:t>CloudSME</a:t>
            </a:r>
            <a:endParaRPr lang="en-US" sz="1400" dirty="0"/>
          </a:p>
          <a:p>
            <a:r>
              <a:rPr lang="en-US" sz="1400" dirty="0" err="1" smtClean="0"/>
              <a:t>Terradue</a:t>
            </a:r>
            <a:endParaRPr lang="en-US" sz="1400" dirty="0" smtClean="0"/>
          </a:p>
          <a:p>
            <a:r>
              <a:rPr lang="en-US" sz="1400" dirty="0" smtClean="0"/>
              <a:t>TEISS</a:t>
            </a:r>
          </a:p>
          <a:p>
            <a:r>
              <a:rPr lang="en-US" sz="1400" dirty="0" err="1"/>
              <a:t>SixSq</a:t>
            </a:r>
            <a:endParaRPr lang="en-US" sz="1400" dirty="0"/>
          </a:p>
          <a:p>
            <a:r>
              <a:rPr lang="en-US" sz="1400" dirty="0" err="1" smtClean="0"/>
              <a:t>Agroknow</a:t>
            </a:r>
            <a:endParaRPr lang="en-US" sz="1400" dirty="0"/>
          </a:p>
          <a:p>
            <a:r>
              <a:rPr lang="en-US" sz="1400" dirty="0" smtClean="0"/>
              <a:t>UBERCLOUD</a:t>
            </a:r>
          </a:p>
          <a:p>
            <a:r>
              <a:rPr lang="en-US" sz="1400" dirty="0" smtClean="0"/>
              <a:t>FAO</a:t>
            </a:r>
          </a:p>
          <a:p>
            <a:r>
              <a:rPr lang="en-US" sz="1400" dirty="0" smtClean="0"/>
              <a:t>Engineering</a:t>
            </a:r>
          </a:p>
          <a:p>
            <a:r>
              <a:rPr lang="en-US" sz="1400" dirty="0" err="1" smtClean="0"/>
              <a:t>Sinergise</a:t>
            </a:r>
            <a:endParaRPr lang="en-US" sz="1400" dirty="0" smtClean="0"/>
          </a:p>
          <a:p>
            <a:r>
              <a:rPr lang="en-US" sz="1400" dirty="0" err="1" smtClean="0"/>
              <a:t>EcoHydros</a:t>
            </a:r>
            <a:endParaRPr lang="en-US" sz="1400" dirty="0" smtClean="0"/>
          </a:p>
          <a:p>
            <a:r>
              <a:rPr lang="en-US" sz="1400" dirty="0" smtClean="0"/>
              <a:t>BDVA</a:t>
            </a:r>
          </a:p>
          <a:p>
            <a:r>
              <a:rPr lang="is-IS" sz="1400" dirty="0" smtClean="0"/>
              <a:t>…</a:t>
            </a:r>
            <a:endParaRPr lang="en-GB" sz="1400" dirty="0" smtClean="0"/>
          </a:p>
        </p:txBody>
      </p:sp>
      <p:sp>
        <p:nvSpPr>
          <p:cNvPr id="14" name="Arc 13"/>
          <p:cNvSpPr/>
          <p:nvPr/>
        </p:nvSpPr>
        <p:spPr>
          <a:xfrm rot="10800000">
            <a:off x="1187624" y="-2547665"/>
            <a:ext cx="14761640" cy="8136904"/>
          </a:xfrm>
          <a:prstGeom prst="arc">
            <a:avLst>
              <a:gd name="adj1" fmla="val 16200000"/>
              <a:gd name="adj2" fmla="val 601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47894" y="980728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144 global, 99 national ‘Virtual </a:t>
            </a:r>
            <a:r>
              <a:rPr lang="en-US" dirty="0" err="1" smtClean="0"/>
              <a:t>Organisation</a:t>
            </a:r>
            <a:r>
              <a:rPr lang="en-US" dirty="0" smtClean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94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-99392"/>
            <a:ext cx="7344816" cy="850106"/>
          </a:xfrm>
        </p:spPr>
        <p:txBody>
          <a:bodyPr>
            <a:noAutofit/>
          </a:bodyPr>
          <a:lstStyle/>
          <a:p>
            <a:r>
              <a:rPr lang="en-US" sz="2900" dirty="0" smtClean="0"/>
              <a:t>In the pipeline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2986646"/>
              </p:ext>
            </p:extLst>
          </p:nvPr>
        </p:nvGraphicFramePr>
        <p:xfrm>
          <a:off x="611635" y="764704"/>
          <a:ext cx="8424861" cy="550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19"/>
                <a:gridCol w="3025055"/>
                <a:gridCol w="28082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Opportunities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Customer support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cases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Operation (SLA!)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DANUBIUS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ANAEE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Virgo/LIGO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EMPHASIS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KM3Net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EBMRC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SKA (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AENEAS)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EOSCpilot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demonstr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. (16)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EOSC-hub CC&amp;TS (2018)</a:t>
                      </a:r>
                      <a:b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</a:b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ACTRIS (2018)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HBP (2018)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EGI-Engage CCs (8)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ELI (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ELItrans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ICOS-D4Science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ICOS Carbon portal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Euro-Argo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EOSCpilot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demonstrators (4)	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ENES (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Ophidia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ENES (Climate4Impact)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Eur. Research Initiative in CLL</a:t>
                      </a:r>
                    </a:p>
                    <a:p>
                      <a:pPr algn="l" rtl="0"/>
                      <a:endParaRPr lang="en-US" sz="17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MoBrain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(</a:t>
                      </a:r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WeNMR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</a:t>
                      </a:r>
                      <a:b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DARIAH</a:t>
                      </a:r>
                      <a:b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EMSO-EMSODEV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OpenDreamKit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VRE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Multiscale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Genomics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VRE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AGINFRA+ </a:t>
                      </a:r>
                      <a:r>
                        <a:rPr lang="nl-NL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use</a:t>
                      </a:r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cases</a:t>
                      </a:r>
                    </a:p>
                    <a:p>
                      <a:pPr algn="l" rtl="0"/>
                      <a:r>
                        <a:rPr lang="nl-NL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MSO4SC project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PhenoMeNal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project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EuroBioImaging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-ES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DISCCo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-Scratchpads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Nanotechnology-SK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BigDataEurope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project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ESA-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Geohazards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 Platforms</a:t>
                      </a:r>
                    </a:p>
                    <a:p>
                      <a:pPr algn="l" rtl="0"/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Earth Observation </a:t>
                      </a:r>
                      <a:r>
                        <a:rPr lang="en-US" sz="17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ＭＳ 明朝"/>
                        </a:rPr>
                        <a:t>PoC</a:t>
                      </a:r>
                      <a:endParaRPr lang="en-US" sz="17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Apps. On-Demand Service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DRIHM VRE</a:t>
                      </a: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EXTraS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project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Life Science Grid Community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NBIS (bioinformatics-SE)</a:t>
                      </a: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PeachNote</a:t>
                      </a:r>
                      <a:endParaRPr lang="en-US" sz="17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r>
                        <a:rPr lang="en-US" sz="17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Terradue</a:t>
                      </a:r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SME</a:t>
                      </a:r>
                    </a:p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D4Science communities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-829544" y="2421833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Research Infrastructures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16997" y="5352771"/>
            <a:ext cx="168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Mid &amp; long-tail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39552" y="116632"/>
            <a:ext cx="5616624" cy="504056"/>
          </a:xfrm>
          <a:prstGeom prst="wedgeRoundRectCallout">
            <a:avLst>
              <a:gd name="adj1" fmla="val -21007"/>
              <a:gd name="adj2" fmla="val 3453"/>
              <a:gd name="adj3" fmla="val 16667"/>
            </a:avLst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3"/>
              </a:rPr>
              <a:t>https://confluence.egi.eu/display/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IMS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BODB, CDB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4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8424936" cy="4784400"/>
          </a:xfrm>
        </p:spPr>
        <p:txBody>
          <a:bodyPr/>
          <a:lstStyle/>
          <a:p>
            <a:r>
              <a:rPr lang="en-US" sz="2400" dirty="0" smtClean="0"/>
              <a:t>National/institutional/regional representatives</a:t>
            </a:r>
          </a:p>
          <a:p>
            <a:pPr lvl="1"/>
            <a:r>
              <a:rPr lang="en-US" sz="2000" dirty="0" smtClean="0"/>
              <a:t>An inclusive ‘club’ (even for non-full member NGIs)</a:t>
            </a:r>
          </a:p>
          <a:p>
            <a:r>
              <a:rPr lang="en-US" sz="2400" dirty="0" smtClean="0"/>
              <a:t>Linking national ‘non-operational’ activities with EGI and with other NGIs</a:t>
            </a:r>
          </a:p>
          <a:p>
            <a:pPr lvl="1"/>
            <a:r>
              <a:rPr lang="en-US" sz="2000" dirty="0"/>
              <a:t>Proactive outreach to new communities</a:t>
            </a:r>
          </a:p>
          <a:p>
            <a:pPr lvl="1"/>
            <a:r>
              <a:rPr lang="en-US" sz="2000" dirty="0"/>
              <a:t>Marketing and communication</a:t>
            </a:r>
          </a:p>
          <a:p>
            <a:pPr lvl="1"/>
            <a:r>
              <a:rPr lang="en-US" sz="2000" dirty="0"/>
              <a:t>Training</a:t>
            </a:r>
          </a:p>
          <a:p>
            <a:pPr lvl="1"/>
            <a:r>
              <a:rPr lang="en-US" sz="2000" dirty="0"/>
              <a:t>Support for new users/</a:t>
            </a:r>
            <a:r>
              <a:rPr lang="en-US" sz="2000" dirty="0" smtClean="0"/>
              <a:t>communities</a:t>
            </a:r>
          </a:p>
          <a:p>
            <a:pPr lvl="1"/>
            <a:r>
              <a:rPr lang="en-US" sz="2000" i="1" dirty="0" smtClean="0"/>
              <a:t>Service orders?</a:t>
            </a:r>
            <a:endParaRPr lang="en-US" sz="20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Materials, information to make </a:t>
            </a:r>
            <a:r>
              <a:rPr lang="en-US" sz="2000" dirty="0" smtClean="0"/>
              <a:t>You successful in this role:</a:t>
            </a:r>
          </a:p>
          <a:p>
            <a:pPr marL="742950" lvl="2" indent="-342900"/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://wiki.egi.eu/wiki/</a:t>
            </a:r>
            <a:r>
              <a:rPr lang="en-US" sz="1800" dirty="0" smtClean="0">
                <a:hlinkClick r:id="rId2"/>
              </a:rPr>
              <a:t>NGI_International_Liaison</a:t>
            </a:r>
            <a:endParaRPr lang="en-US" sz="1800" dirty="0" smtClean="0"/>
          </a:p>
          <a:p>
            <a:pPr marL="742950" lvl="2" indent="-342900"/>
            <a:r>
              <a:rPr lang="en-US" sz="1800" dirty="0"/>
              <a:t>Check </a:t>
            </a:r>
            <a:r>
              <a:rPr lang="en-US" sz="1800" dirty="0" smtClean="0"/>
              <a:t>current membership, ask </a:t>
            </a:r>
            <a:r>
              <a:rPr lang="en-US" sz="1800" dirty="0"/>
              <a:t>for </a:t>
            </a:r>
            <a:r>
              <a:rPr lang="en-US" sz="1800" dirty="0" smtClean="0"/>
              <a:t>update/signup </a:t>
            </a:r>
            <a:r>
              <a:rPr lang="en-US" sz="1800" dirty="0"/>
              <a:t>if needed!</a:t>
            </a:r>
          </a:p>
          <a:p>
            <a:pPr marL="342900" lvl="1" indent="-342900"/>
            <a:r>
              <a:rPr lang="en-US" sz="2200" dirty="0" smtClean="0"/>
              <a:t>Meeting today, then </a:t>
            </a:r>
            <a:r>
              <a:rPr lang="en-US" sz="2200" dirty="0" smtClean="0"/>
              <a:t>every 2 months (early Oct)</a:t>
            </a:r>
            <a:endParaRPr lang="en-US" sz="2200" dirty="0" smtClean="0"/>
          </a:p>
          <a:p>
            <a:pPr marL="342900" lvl="1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5295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424936" cy="4784400"/>
          </a:xfrm>
        </p:spPr>
        <p:txBody>
          <a:bodyPr/>
          <a:lstStyle/>
          <a:p>
            <a:r>
              <a:rPr lang="en-US" sz="2400" dirty="0" smtClean="0"/>
              <a:t>Update our knowledge on the NGIs</a:t>
            </a:r>
          </a:p>
          <a:p>
            <a:pPr lvl="1"/>
            <a:r>
              <a:rPr lang="en-US" sz="2000" dirty="0" smtClean="0"/>
              <a:t>Channels: NIL, UST</a:t>
            </a:r>
          </a:p>
          <a:p>
            <a:pPr lvl="1"/>
            <a:r>
              <a:rPr lang="en-US" sz="2000" dirty="0" smtClean="0"/>
              <a:t>Priorities</a:t>
            </a:r>
          </a:p>
          <a:p>
            <a:pPr lvl="1"/>
            <a:r>
              <a:rPr lang="en-US" sz="2000" dirty="0" smtClean="0"/>
              <a:t>Do/can they operate as an NGI? </a:t>
            </a:r>
          </a:p>
          <a:p>
            <a:pPr lvl="1"/>
            <a:r>
              <a:rPr lang="en-US" sz="2000" dirty="0" smtClean="0">
                <a:sym typeface="Wingdings"/>
              </a:rPr>
              <a:t> Survey?</a:t>
            </a:r>
            <a:endParaRPr lang="en-US" sz="2000" dirty="0" smtClean="0"/>
          </a:p>
          <a:p>
            <a:r>
              <a:rPr lang="en-US" sz="2400" dirty="0" smtClean="0"/>
              <a:t>Evolving landscape:</a:t>
            </a:r>
          </a:p>
          <a:p>
            <a:pPr lvl="1"/>
            <a:r>
              <a:rPr lang="en-US" sz="2000" dirty="0" smtClean="0"/>
              <a:t>Strategy update (Jun 28-30)</a:t>
            </a:r>
          </a:p>
          <a:p>
            <a:pPr lvl="1"/>
            <a:r>
              <a:rPr lang="en-US" sz="2000" dirty="0" smtClean="0"/>
              <a:t>Changing governance/representation? (EOSC-*)</a:t>
            </a:r>
          </a:p>
          <a:p>
            <a:r>
              <a:rPr lang="en-US" sz="2400" dirty="0" smtClean="0"/>
              <a:t>Expanding scope with resource providers</a:t>
            </a:r>
          </a:p>
          <a:p>
            <a:pPr lvl="1"/>
            <a:r>
              <a:rPr lang="en-US" sz="2000" dirty="0" smtClean="0"/>
              <a:t>At least for cloud?</a:t>
            </a:r>
          </a:p>
          <a:p>
            <a:r>
              <a:rPr lang="en-US" sz="2400" dirty="0" smtClean="0"/>
              <a:t>Providing best practices</a:t>
            </a:r>
          </a:p>
          <a:p>
            <a:pPr lvl="1"/>
            <a:r>
              <a:rPr lang="en-US" sz="2000" dirty="0" smtClean="0"/>
              <a:t>An Engagement stories brochure?</a:t>
            </a:r>
          </a:p>
          <a:p>
            <a:r>
              <a:rPr lang="en-US" sz="2400" dirty="0" smtClean="0"/>
              <a:t>Dissemination category: Know-how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26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recently improved for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8424936" cy="4784400"/>
          </a:xfrm>
        </p:spPr>
        <p:txBody>
          <a:bodyPr/>
          <a:lstStyle/>
          <a:p>
            <a:r>
              <a:rPr lang="en-US" sz="2400" dirty="0" smtClean="0"/>
              <a:t>Opportunities:</a:t>
            </a:r>
          </a:p>
          <a:p>
            <a:pPr lvl="1"/>
            <a:r>
              <a:rPr lang="en-US" sz="2000" dirty="0" smtClean="0"/>
              <a:t>Service portfolio on Website </a:t>
            </a:r>
            <a:r>
              <a:rPr lang="en-US" sz="2000" dirty="0" smtClean="0">
                <a:sym typeface="Wingdings"/>
              </a:rPr>
              <a:t> Request; Questions; </a:t>
            </a:r>
          </a:p>
          <a:p>
            <a:pPr lvl="1"/>
            <a:r>
              <a:rPr lang="en-US" sz="2000" dirty="0" smtClean="0">
                <a:sym typeface="Wingdings"/>
              </a:rPr>
              <a:t>19 requests in 2 months</a:t>
            </a:r>
          </a:p>
          <a:p>
            <a:pPr lvl="1"/>
            <a:r>
              <a:rPr lang="en-US" sz="2000" dirty="0" smtClean="0">
                <a:sym typeface="Wingdings"/>
              </a:rPr>
              <a:t>To come: User manuals; Training materials</a:t>
            </a:r>
            <a:br>
              <a:rPr lang="en-US" sz="2000" dirty="0" smtClean="0">
                <a:sym typeface="Wingdings"/>
              </a:rPr>
            </a:br>
            <a:r>
              <a:rPr lang="en-US" sz="2000" dirty="0" smtClean="0">
                <a:sym typeface="Wingdings"/>
              </a:rPr>
              <a:t>(for every service where this is relevant)</a:t>
            </a:r>
          </a:p>
          <a:p>
            <a:pPr marL="457200" lvl="1" indent="0">
              <a:buNone/>
            </a:pPr>
            <a:r>
              <a:rPr lang="en-US" sz="2000" dirty="0">
                <a:sym typeface="Wingdings"/>
              </a:rPr>
              <a:t> </a:t>
            </a:r>
            <a:r>
              <a:rPr lang="en-US" sz="2000" dirty="0">
                <a:sym typeface="Wingdings"/>
                <a:hlinkClick r:id="rId2"/>
              </a:rPr>
              <a:t>https://www.egi.eu/services</a:t>
            </a:r>
            <a:r>
              <a:rPr lang="en-US" sz="2000" dirty="0" smtClean="0">
                <a:sym typeface="Wingdings"/>
                <a:hlinkClick r:id="rId2"/>
              </a:rPr>
              <a:t>/</a:t>
            </a:r>
            <a:r>
              <a:rPr lang="en-US" sz="2000" dirty="0" smtClean="0">
                <a:sym typeface="Wingdings"/>
              </a:rPr>
              <a:t> </a:t>
            </a:r>
          </a:p>
          <a:p>
            <a:r>
              <a:rPr lang="en-US" sz="2400" dirty="0" smtClean="0"/>
              <a:t>Community support cases:</a:t>
            </a:r>
          </a:p>
          <a:p>
            <a:pPr lvl="1"/>
            <a:r>
              <a:rPr lang="en-US" sz="2000" dirty="0" smtClean="0"/>
              <a:t>Requirement interview and description forms</a:t>
            </a:r>
          </a:p>
          <a:p>
            <a:pPr marL="457200" lvl="1" indent="0">
              <a:buNone/>
            </a:pPr>
            <a:r>
              <a:rPr lang="en-US" sz="2000" dirty="0" smtClean="0">
                <a:sym typeface="Wingdings"/>
              </a:rPr>
              <a:t></a:t>
            </a:r>
            <a:r>
              <a:rPr lang="en-US" sz="1600" dirty="0" smtClean="0">
                <a:hlinkClick r:id="rId3"/>
              </a:rPr>
              <a:t>https://confluence.egi.eu/display/Support/Community+Requirements+Database</a:t>
            </a:r>
            <a:r>
              <a:rPr lang="en-US" sz="1600" dirty="0" smtClean="0"/>
              <a:t> </a:t>
            </a:r>
          </a:p>
          <a:p>
            <a:r>
              <a:rPr lang="en-US" sz="2400" dirty="0" smtClean="0"/>
              <a:t>Operation:</a:t>
            </a:r>
          </a:p>
          <a:p>
            <a:pPr lvl="1"/>
            <a:r>
              <a:rPr lang="en-US" sz="2000" dirty="0" smtClean="0"/>
              <a:t>Applications on demand service</a:t>
            </a:r>
          </a:p>
          <a:p>
            <a:pPr lvl="1"/>
            <a:r>
              <a:rPr lang="en-US" sz="2000" dirty="0" smtClean="0"/>
              <a:t>To come: </a:t>
            </a:r>
            <a:r>
              <a:rPr lang="en-US" sz="2000" dirty="0" err="1" smtClean="0"/>
              <a:t>Jupyter</a:t>
            </a:r>
            <a:r>
              <a:rPr lang="en-US" sz="2000" dirty="0" smtClean="0"/>
              <a:t> </a:t>
            </a:r>
            <a:r>
              <a:rPr lang="en-US" sz="2000" dirty="0" err="1" smtClean="0"/>
              <a:t>aaS</a:t>
            </a:r>
            <a:r>
              <a:rPr lang="en-US" sz="2000" dirty="0" smtClean="0"/>
              <a:t>; Galaxy </a:t>
            </a:r>
            <a:r>
              <a:rPr lang="en-US" sz="2000" dirty="0" err="1" smtClean="0"/>
              <a:t>aaS</a:t>
            </a:r>
            <a:r>
              <a:rPr lang="en-US" sz="2000" dirty="0" smtClean="0"/>
              <a:t>; GPGPUs</a:t>
            </a:r>
          </a:p>
          <a:p>
            <a:pPr marL="457200" lvl="1" indent="0">
              <a:buNone/>
            </a:pP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>
                <a:sym typeface="Wingdings"/>
                <a:hlinkClick r:id="rId4"/>
              </a:rPr>
              <a:t>http://access.egi.eu</a:t>
            </a:r>
            <a:r>
              <a:rPr lang="en-US" sz="2000" dirty="0">
                <a:sym typeface="Wingdings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638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Engage.potx</Template>
  <TotalTime>32804</TotalTime>
  <Words>587</Words>
  <Application>Microsoft Macintosh PowerPoint</Application>
  <PresentationFormat>On-screen Show (4:3)</PresentationFormat>
  <Paragraphs>195</Paragraphs>
  <Slides>9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Engage</vt:lpstr>
      <vt:lpstr>EGI Powerpoint Presentation (body)</vt:lpstr>
      <vt:lpstr>EGI Powerpoint Presentation (closing)</vt:lpstr>
      <vt:lpstr>Engagement WG meeting</vt:lpstr>
      <vt:lpstr>Engagement WG</vt:lpstr>
      <vt:lpstr>From opportunities to operational setups</vt:lpstr>
      <vt:lpstr>EGI Strategy https://documents.egi.eu/document/2417  </vt:lpstr>
      <vt:lpstr>Engagement – Target groups</vt:lpstr>
      <vt:lpstr>In the pipeline</vt:lpstr>
      <vt:lpstr>NILs</vt:lpstr>
      <vt:lpstr>Discussion</vt:lpstr>
      <vt:lpstr>Support recently improved for…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Gergely Sipos</cp:lastModifiedBy>
  <cp:revision>675</cp:revision>
  <cp:lastPrinted>2015-10-13T14:53:18Z</cp:lastPrinted>
  <dcterms:created xsi:type="dcterms:W3CDTF">2015-05-07T09:24:15Z</dcterms:created>
  <dcterms:modified xsi:type="dcterms:W3CDTF">2017-06-09T12:00:42Z</dcterms:modified>
</cp:coreProperties>
</file>