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65" r:id="rId6"/>
    <p:sldId id="264" r:id="rId7"/>
    <p:sldId id="289" r:id="rId8"/>
    <p:sldId id="290" r:id="rId9"/>
    <p:sldId id="276" r:id="rId10"/>
    <p:sldId id="291" r:id="rId11"/>
    <p:sldId id="292" r:id="rId12"/>
    <p:sldId id="293" r:id="rId1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84"/>
    <p:restoredTop sz="94949"/>
  </p:normalViewPr>
  <p:slideViewPr>
    <p:cSldViewPr snapToGrid="0" snapToObjects="1" showGuides="1">
      <p:cViewPr varScale="1">
        <p:scale>
          <a:sx n="72" d="100"/>
          <a:sy n="72" d="100"/>
        </p:scale>
        <p:origin x="8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191750"/>
            <a:ext cx="2057400" cy="493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191750"/>
            <a:ext cx="6019800" cy="493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F9E0E3-BA74-4047-A13A-6FD568B096F1}" type="datetimeFigureOut">
              <a:rPr lang="fr-FR" smtClean="0"/>
              <a:t>09/06/2017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5654"/>
            <a:ext cx="3008313" cy="11779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1165653"/>
            <a:ext cx="5111750" cy="49605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350620"/>
            <a:ext cx="3008313" cy="377554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F2176-F938-0B4D-89A8-A84B98BF8379}" type="slidenum">
              <a:rPr lang="fr-FR" smtClean="0"/>
              <a:t>‹N›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Un Centre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F2176-F938-0B4D-89A8-A84B98BF8379}" type="slidenum">
              <a:rPr lang="fr-FR" smtClean="0"/>
              <a:t>‹N›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SzPct val="75000"/>
        <a:buFont typeface="Wingdings" charset="2"/>
        <a:buChar char="u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Wingdings" charset="2"/>
        <a:buChar char="§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1">
            <a:lumMod val="75000"/>
          </a:schemeClr>
        </a:buClr>
        <a:buFont typeface="Arial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hyperlink" Target="http://cms.ncas.ac.uk/attachment/wiki/Projects/IS-ENES2/isenes-logo.png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emf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322" y="2130425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/>
              <a:t> </a:t>
            </a:r>
            <a:r>
              <a:rPr lang="fr-FR" dirty="0" err="1" smtClean="0"/>
              <a:t>Climate</a:t>
            </a:r>
            <a:r>
              <a:rPr lang="fr-FR" dirty="0" smtClean="0"/>
              <a:t> Data </a:t>
            </a:r>
            <a:r>
              <a:rPr lang="fr-FR" dirty="0" err="1" smtClean="0"/>
              <a:t>Analytics</a:t>
            </a:r>
            <a:r>
              <a:rPr lang="fr-FR" dirty="0" smtClean="0"/>
              <a:t> in a </a:t>
            </a:r>
            <a:r>
              <a:rPr lang="fr-FR" dirty="0" err="1" smtClean="0"/>
              <a:t>Big</a:t>
            </a:r>
            <a:r>
              <a:rPr lang="fr-FR" dirty="0" smtClean="0"/>
              <a:t> Data world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1028700" y="4009292"/>
            <a:ext cx="719964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Christian </a:t>
            </a:r>
            <a:r>
              <a:rPr lang="en-US" sz="2000" b="1" dirty="0" smtClean="0"/>
              <a:t>Pagé</a:t>
            </a:r>
          </a:p>
          <a:p>
            <a:pPr algn="ctr"/>
            <a:r>
              <a:rPr lang="en-US" i="1" dirty="0" smtClean="0"/>
              <a:t>Research Engineer</a:t>
            </a:r>
          </a:p>
          <a:p>
            <a:pPr algn="ctr"/>
            <a:r>
              <a:rPr lang="en-US" sz="2000" b="1" dirty="0" smtClean="0"/>
              <a:t>Xavier </a:t>
            </a:r>
            <a:r>
              <a:rPr lang="en-US" sz="2000" b="1" dirty="0" err="1" smtClean="0"/>
              <a:t>Pivan</a:t>
            </a:r>
            <a:endParaRPr lang="en-US" sz="2000" b="1" dirty="0"/>
          </a:p>
          <a:p>
            <a:pPr algn="ctr"/>
            <a:r>
              <a:rPr lang="en-US" i="1" dirty="0"/>
              <a:t>Research Engineer</a:t>
            </a:r>
          </a:p>
          <a:p>
            <a:pPr algn="ctr"/>
            <a:endParaRPr lang="en-US" i="1" dirty="0" smtClean="0"/>
          </a:p>
          <a:p>
            <a:pPr algn="ctr"/>
            <a:r>
              <a:rPr lang="en-US" dirty="0" smtClean="0"/>
              <a:t>Centre </a:t>
            </a:r>
            <a:r>
              <a:rPr lang="en-US" dirty="0" err="1"/>
              <a:t>Européen</a:t>
            </a:r>
            <a:r>
              <a:rPr lang="en-US" dirty="0"/>
              <a:t> de </a:t>
            </a:r>
            <a:r>
              <a:rPr lang="en-US" dirty="0" err="1"/>
              <a:t>Recherche</a:t>
            </a:r>
            <a:r>
              <a:rPr lang="en-US" dirty="0"/>
              <a:t> et de Formation </a:t>
            </a:r>
            <a:r>
              <a:rPr lang="en-US" dirty="0" err="1"/>
              <a:t>Avancée</a:t>
            </a:r>
            <a:r>
              <a:rPr lang="en-US" dirty="0"/>
              <a:t> en </a:t>
            </a:r>
            <a:r>
              <a:rPr lang="en-US" dirty="0" err="1"/>
              <a:t>Calcul</a:t>
            </a:r>
            <a:r>
              <a:rPr lang="en-US" dirty="0"/>
              <a:t> </a:t>
            </a:r>
            <a:r>
              <a:rPr lang="en-US" dirty="0" err="1"/>
              <a:t>Scientifique</a:t>
            </a:r>
            <a:r>
              <a:rPr lang="en-US" dirty="0"/>
              <a:t> (CERFACS</a:t>
            </a:r>
            <a:r>
              <a:rPr lang="en-US" dirty="0" smtClean="0"/>
              <a:t>), Toulouse, France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187684" y="1474516"/>
            <a:ext cx="1907072" cy="233754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050" dirty="0"/>
          </a:p>
          <a:p>
            <a:pPr algn="ctr"/>
            <a:endParaRPr lang="en-US" sz="2100" dirty="0"/>
          </a:p>
          <a:p>
            <a:pPr algn="ctr"/>
            <a:endParaRPr lang="en-US" sz="90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sp>
        <p:nvSpPr>
          <p:cNvPr id="36" name="Rounded Rectangle 35"/>
          <p:cNvSpPr/>
          <p:nvPr/>
        </p:nvSpPr>
        <p:spPr>
          <a:xfrm>
            <a:off x="216665" y="2015717"/>
            <a:ext cx="1846396" cy="14661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GEF – </a:t>
            </a:r>
            <a:r>
              <a:rPr lang="en-US" sz="1350" dirty="0" smtClean="0">
                <a:solidFill>
                  <a:schemeClr val="tx1"/>
                </a:solidFill>
              </a:rPr>
              <a:t>User Interface</a:t>
            </a:r>
          </a:p>
          <a:p>
            <a:pPr algn="ctr"/>
            <a:r>
              <a:rPr lang="en-US" sz="1350" dirty="0" smtClean="0">
                <a:solidFill>
                  <a:schemeClr val="tx1"/>
                </a:solidFill>
              </a:rPr>
              <a:t>Send request / calculation order</a:t>
            </a:r>
          </a:p>
          <a:p>
            <a:pPr algn="ctr"/>
            <a:r>
              <a:rPr lang="en-US" sz="1350" dirty="0" smtClean="0">
                <a:solidFill>
                  <a:schemeClr val="tx1"/>
                </a:solidFill>
              </a:rPr>
              <a:t>Data URL or PID</a:t>
            </a:r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 overview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56718" y="4670539"/>
            <a:ext cx="2044951" cy="1573951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3562750" y="2649212"/>
            <a:ext cx="5118307" cy="3470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7" name="Rounded Rectangle 6"/>
          <p:cNvSpPr/>
          <p:nvPr/>
        </p:nvSpPr>
        <p:spPr>
          <a:xfrm>
            <a:off x="3781956" y="2874479"/>
            <a:ext cx="3470214" cy="268835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350" dirty="0"/>
              <a:t>Virtual Machine</a:t>
            </a:r>
          </a:p>
          <a:p>
            <a:pPr algn="ctr"/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278054" y="1591786"/>
            <a:ext cx="170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LOCALHOST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3037" y="5664500"/>
            <a:ext cx="3116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EGI Federated cloud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105190" y="3259961"/>
            <a:ext cx="1624428" cy="202863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GEF </a:t>
            </a:r>
            <a:r>
              <a:rPr lang="en-US" sz="1350" dirty="0" smtClean="0"/>
              <a:t>backend deploy docker container</a:t>
            </a:r>
          </a:p>
          <a:p>
            <a:pPr algn="ctr"/>
            <a:endParaRPr lang="en-US" sz="1350" dirty="0"/>
          </a:p>
          <a:p>
            <a:pPr algn="ctr"/>
            <a:r>
              <a:rPr lang="en-US" sz="1350" dirty="0" smtClean="0"/>
              <a:t>Execute calculation command </a:t>
            </a:r>
            <a:endParaRPr lang="en-US" sz="1350" dirty="0"/>
          </a:p>
          <a:p>
            <a:endParaRPr lang="en-US" sz="1350" dirty="0"/>
          </a:p>
        </p:txBody>
      </p:sp>
      <p:sp>
        <p:nvSpPr>
          <p:cNvPr id="12" name="Rounded Rectangle 11"/>
          <p:cNvSpPr/>
          <p:nvPr/>
        </p:nvSpPr>
        <p:spPr>
          <a:xfrm>
            <a:off x="6792014" y="1869642"/>
            <a:ext cx="2258015" cy="60308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 smtClean="0">
                <a:solidFill>
                  <a:schemeClr val="bg1"/>
                </a:solidFill>
              </a:rPr>
              <a:t>B2SHARE/B2DROP</a:t>
            </a:r>
            <a:endParaRPr lang="en-US" sz="135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229307" y="3536683"/>
            <a:ext cx="1152135" cy="2009339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EGI Volume</a:t>
            </a: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716844" y="3280919"/>
            <a:ext cx="1260895" cy="1997783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 smtClean="0">
                <a:solidFill>
                  <a:schemeClr val="bg1"/>
                </a:solidFill>
              </a:rPr>
              <a:t>Docker Volume</a:t>
            </a:r>
          </a:p>
          <a:p>
            <a:pPr algn="ctr"/>
            <a:endParaRPr lang="en-US" sz="1350" dirty="0" smtClean="0">
              <a:solidFill>
                <a:schemeClr val="tx1"/>
              </a:solidFill>
            </a:endParaRPr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</p:txBody>
      </p:sp>
      <p:cxnSp>
        <p:nvCxnSpPr>
          <p:cNvPr id="15" name="Curved Connector 14"/>
          <p:cNvCxnSpPr>
            <a:stCxn id="12" idx="2"/>
          </p:cNvCxnSpPr>
          <p:nvPr/>
        </p:nvCxnSpPr>
        <p:spPr>
          <a:xfrm rot="5400000">
            <a:off x="6607412" y="2552976"/>
            <a:ext cx="1393864" cy="1233356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364901" y="4238897"/>
            <a:ext cx="0" cy="512452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21" idx="1"/>
          </p:cNvCxnSpPr>
          <p:nvPr/>
        </p:nvCxnSpPr>
        <p:spPr>
          <a:xfrm flipV="1">
            <a:off x="6955479" y="4537085"/>
            <a:ext cx="443491" cy="340742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67057" y="3199280"/>
            <a:ext cx="1122173" cy="239624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/>
              <a:t>New data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98970" y="4400233"/>
            <a:ext cx="884436" cy="273704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New data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97351" y="1131108"/>
            <a:ext cx="2023679" cy="545793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>
                <a:solidFill>
                  <a:schemeClr val="bg1"/>
                </a:solidFill>
              </a:rPr>
              <a:t>B2SAFE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5886408" y="4772307"/>
            <a:ext cx="1033610" cy="263885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350" dirty="0"/>
              <a:t>New data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74383" y="4951800"/>
            <a:ext cx="502506" cy="12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90346" y="5144293"/>
            <a:ext cx="502506" cy="12"/>
          </a:xfrm>
          <a:prstGeom prst="straightConnector1">
            <a:avLst/>
          </a:prstGeom>
          <a:ln w="63500">
            <a:solidFill>
              <a:schemeClr val="accent6">
                <a:lumMod val="75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2888" y="4991318"/>
            <a:ext cx="11913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 progress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67189" y="5783875"/>
            <a:ext cx="526151" cy="155388"/>
          </a:xfrm>
          <a:prstGeom prst="roundRect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10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8" name="TextBox 27"/>
          <p:cNvSpPr txBox="1"/>
          <p:nvPr/>
        </p:nvSpPr>
        <p:spPr>
          <a:xfrm>
            <a:off x="860370" y="5729276"/>
            <a:ext cx="748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Output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73733" y="5541170"/>
            <a:ext cx="526423" cy="15366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7165" y="5490066"/>
            <a:ext cx="74818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Input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377410" y="5368516"/>
            <a:ext cx="502506" cy="12"/>
          </a:xfrm>
          <a:prstGeom prst="straightConnector1">
            <a:avLst/>
          </a:prstGeom>
          <a:ln w="635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45915" y="5213603"/>
            <a:ext cx="11913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Calculation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349486" y="5995960"/>
            <a:ext cx="555543" cy="147477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44180" y="5926667"/>
            <a:ext cx="121925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EUDAT service</a:t>
            </a:r>
            <a:endParaRPr lang="en-US" sz="1350" dirty="0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5382429" y="4094937"/>
            <a:ext cx="436015" cy="305296"/>
          </a:xfrm>
          <a:prstGeom prst="straightConnector1">
            <a:avLst/>
          </a:prstGeom>
          <a:ln w="635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urved Connector 37"/>
          <p:cNvCxnSpPr/>
          <p:nvPr/>
        </p:nvCxnSpPr>
        <p:spPr>
          <a:xfrm>
            <a:off x="2081655" y="2759169"/>
            <a:ext cx="1886333" cy="854762"/>
          </a:xfrm>
          <a:prstGeom prst="curvedConnector3">
            <a:avLst/>
          </a:prstGeom>
          <a:ln w="63500">
            <a:solidFill>
              <a:schemeClr val="tx1">
                <a:alpha val="4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839861" y="4784719"/>
            <a:ext cx="11913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 smtClean="0"/>
              <a:t>Data transfer</a:t>
            </a:r>
            <a:endParaRPr lang="en-US" sz="1350" dirty="0"/>
          </a:p>
        </p:txBody>
      </p:sp>
      <p:sp>
        <p:nvSpPr>
          <p:cNvPr id="40" name="Rounded Rectangle 39"/>
          <p:cNvSpPr/>
          <p:nvPr/>
        </p:nvSpPr>
        <p:spPr>
          <a:xfrm>
            <a:off x="2720259" y="1411953"/>
            <a:ext cx="2080624" cy="607400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 smtClean="0">
              <a:solidFill>
                <a:schemeClr val="bg1"/>
              </a:solidFill>
            </a:endParaRPr>
          </a:p>
          <a:p>
            <a:pPr algn="ctr"/>
            <a:r>
              <a:rPr lang="en-US" sz="1350" dirty="0" smtClean="0">
                <a:solidFill>
                  <a:schemeClr val="bg1"/>
                </a:solidFill>
              </a:rPr>
              <a:t>B2STAGE </a:t>
            </a:r>
            <a:endParaRPr lang="en-US" sz="1350" dirty="0">
              <a:solidFill>
                <a:schemeClr val="bg1"/>
              </a:solidFill>
            </a:endParaRPr>
          </a:p>
          <a:p>
            <a:pPr algn="ctr"/>
            <a:endParaRPr lang="en-US" sz="1350" dirty="0">
              <a:solidFill>
                <a:schemeClr val="bg1"/>
              </a:solidFill>
            </a:endParaRPr>
          </a:p>
        </p:txBody>
      </p:sp>
      <p:cxnSp>
        <p:nvCxnSpPr>
          <p:cNvPr id="41" name="Curved Connector 40"/>
          <p:cNvCxnSpPr/>
          <p:nvPr/>
        </p:nvCxnSpPr>
        <p:spPr>
          <a:xfrm rot="10800000" flipV="1">
            <a:off x="4312694" y="1405203"/>
            <a:ext cx="1809213" cy="341596"/>
          </a:xfrm>
          <a:prstGeom prst="curvedConnector3">
            <a:avLst>
              <a:gd name="adj1" fmla="val 50000"/>
            </a:avLst>
          </a:prstGeom>
          <a:ln w="635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urved Connector 41"/>
          <p:cNvCxnSpPr/>
          <p:nvPr/>
        </p:nvCxnSpPr>
        <p:spPr>
          <a:xfrm rot="16200000" flipH="1">
            <a:off x="4092142" y="2021863"/>
            <a:ext cx="1945213" cy="1798249"/>
          </a:xfrm>
          <a:prstGeom prst="curvedConnector3">
            <a:avLst/>
          </a:prstGeom>
          <a:ln w="63500">
            <a:solidFill>
              <a:schemeClr val="accent6">
                <a:lumMod val="75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43889" y="2179089"/>
            <a:ext cx="2327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Transfer with </a:t>
            </a:r>
            <a:r>
              <a:rPr lang="en-US" b="1" dirty="0" err="1" smtClean="0"/>
              <a:t>globus</a:t>
            </a:r>
            <a:endParaRPr lang="en-US" b="1" dirty="0"/>
          </a:p>
        </p:txBody>
      </p:sp>
      <p:cxnSp>
        <p:nvCxnSpPr>
          <p:cNvPr id="87" name="Curved Connector 86"/>
          <p:cNvCxnSpPr/>
          <p:nvPr/>
        </p:nvCxnSpPr>
        <p:spPr>
          <a:xfrm>
            <a:off x="1808309" y="3361313"/>
            <a:ext cx="4078098" cy="1593342"/>
          </a:xfrm>
          <a:prstGeom prst="curvedConnector3">
            <a:avLst>
              <a:gd name="adj1" fmla="val 22223"/>
            </a:avLst>
          </a:prstGeom>
          <a:ln w="63500">
            <a:solidFill>
              <a:schemeClr val="tx1">
                <a:alpha val="4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Rounded Rectangle 91"/>
          <p:cNvSpPr/>
          <p:nvPr/>
        </p:nvSpPr>
        <p:spPr>
          <a:xfrm>
            <a:off x="5887199" y="3930924"/>
            <a:ext cx="967656" cy="27131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Data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33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66" y="231992"/>
            <a:ext cx="8229600" cy="751833"/>
          </a:xfrm>
        </p:spPr>
        <p:txBody>
          <a:bodyPr/>
          <a:lstStyle/>
          <a:p>
            <a:r>
              <a:rPr lang="en-US" dirty="0" smtClean="0"/>
              <a:t>Infrastructure in progress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558099" y="4307171"/>
            <a:ext cx="4184743" cy="183668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EGI infrastructure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20440" y="4978156"/>
            <a:ext cx="3860060" cy="84367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IAAS: Virtual Machine – CPU / RAM</a:t>
            </a:r>
          </a:p>
          <a:p>
            <a:pPr algn="ctr"/>
            <a:r>
              <a:rPr lang="en-US" dirty="0" smtClean="0"/>
              <a:t>Storage - Docker engine – GEF backend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74" y="1227263"/>
            <a:ext cx="1532152" cy="17769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296" y="1227263"/>
            <a:ext cx="1596978" cy="17769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801" y="2506234"/>
            <a:ext cx="1736678" cy="1736678"/>
          </a:xfrm>
          <a:prstGeom prst="rect">
            <a:avLst/>
          </a:prstGeom>
        </p:spPr>
      </p:pic>
      <p:cxnSp>
        <p:nvCxnSpPr>
          <p:cNvPr id="15" name="Curved Connector 14"/>
          <p:cNvCxnSpPr/>
          <p:nvPr/>
        </p:nvCxnSpPr>
        <p:spPr>
          <a:xfrm flipV="1">
            <a:off x="5143773" y="3682927"/>
            <a:ext cx="1388030" cy="1151135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5351186" y="2300401"/>
            <a:ext cx="1180615" cy="727329"/>
          </a:xfrm>
          <a:prstGeom prst="curvedConnector3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68538" y="2300401"/>
            <a:ext cx="955846" cy="4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850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EUDAT – EGI interoperability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have:</a:t>
            </a:r>
          </a:p>
          <a:p>
            <a:pPr lvl="1"/>
            <a:r>
              <a:rPr lang="en-US" dirty="0" smtClean="0"/>
              <a:t>IAAS structure</a:t>
            </a:r>
          </a:p>
          <a:p>
            <a:pPr lvl="1"/>
            <a:r>
              <a:rPr lang="en-US" dirty="0" smtClean="0"/>
              <a:t>VM: CPU – RAM – Storage</a:t>
            </a:r>
          </a:p>
          <a:p>
            <a:pPr lvl="1"/>
            <a:r>
              <a:rPr lang="en-US" dirty="0" smtClean="0"/>
              <a:t>Docker engine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want to use / set up:</a:t>
            </a:r>
          </a:p>
          <a:p>
            <a:pPr lvl="1"/>
            <a:r>
              <a:rPr lang="en-US" dirty="0" smtClean="0"/>
              <a:t>Globus</a:t>
            </a:r>
          </a:p>
          <a:p>
            <a:pPr lvl="1"/>
            <a:r>
              <a:rPr lang="en-US" dirty="0" smtClean="0"/>
              <a:t>Interoperability B2SAFE-B2STAGE / EGI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84475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548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Scientific</a:t>
            </a:r>
          </a:p>
          <a:p>
            <a:pPr lvl="1"/>
            <a:r>
              <a:rPr lang="en-US" dirty="0" smtClean="0"/>
              <a:t>Perform efficient Data Analysis</a:t>
            </a:r>
          </a:p>
          <a:p>
            <a:pPr lvl="2"/>
            <a:r>
              <a:rPr lang="en-US" dirty="0" smtClean="0"/>
              <a:t>Large number of realizations (ensemble of scenarios)</a:t>
            </a:r>
          </a:p>
          <a:p>
            <a:pPr lvl="2"/>
            <a:r>
              <a:rPr lang="en-US" dirty="0" smtClean="0"/>
              <a:t>Uncertainties range estimation</a:t>
            </a:r>
          </a:p>
          <a:p>
            <a:pPr lvl="2"/>
            <a:r>
              <a:rPr lang="en-US" dirty="0" smtClean="0"/>
              <a:t>Process Higher spatial and temporal resolution</a:t>
            </a:r>
          </a:p>
          <a:p>
            <a:pPr lvl="2"/>
            <a:r>
              <a:rPr lang="en-US" dirty="0" smtClean="0"/>
              <a:t>Easily share intermediate results with collaborators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Achieve a more robust and flexible Data Life Cycle</a:t>
            </a:r>
          </a:p>
          <a:p>
            <a:pPr lvl="2"/>
            <a:r>
              <a:rPr lang="en-US" dirty="0" smtClean="0"/>
              <a:t>More robust experiments setup</a:t>
            </a:r>
          </a:p>
          <a:p>
            <a:pPr lvl="3"/>
            <a:r>
              <a:rPr lang="en-US" sz="1600" dirty="0" smtClean="0"/>
              <a:t>Explore several experiment configurations to answer scientific questions</a:t>
            </a:r>
          </a:p>
          <a:p>
            <a:pPr lvl="2"/>
            <a:r>
              <a:rPr lang="en-US" dirty="0" smtClean="0"/>
              <a:t>Reproducible experiments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alphaModFix amt="2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01" y="1600200"/>
            <a:ext cx="3661068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634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Motivations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6471"/>
            <a:ext cx="8229600" cy="47548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Societal</a:t>
            </a:r>
          </a:p>
          <a:p>
            <a:pPr lvl="1"/>
            <a:r>
              <a:rPr lang="en-US" dirty="0" smtClean="0"/>
              <a:t>Provide climate projections data to climate change impact researchers, facilitators, practitioners</a:t>
            </a:r>
          </a:p>
          <a:p>
            <a:pPr lvl="2"/>
            <a:r>
              <a:rPr lang="en-US" dirty="0" smtClean="0"/>
              <a:t>Ease access with better intuitive interfaces</a:t>
            </a:r>
          </a:p>
          <a:p>
            <a:pPr lvl="2"/>
            <a:r>
              <a:rPr lang="en-US" dirty="0" smtClean="0"/>
              <a:t>Provide more common data formats</a:t>
            </a:r>
          </a:p>
          <a:p>
            <a:pPr lvl="2"/>
            <a:r>
              <a:rPr lang="en-US" dirty="0" smtClean="0"/>
              <a:t>Generate </a:t>
            </a:r>
            <a:r>
              <a:rPr lang="en-US" dirty="0"/>
              <a:t>t</a:t>
            </a:r>
            <a:r>
              <a:rPr lang="en-US" dirty="0" smtClean="0"/>
              <a:t>ailored products from data processing workflows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607111"/>
            <a:ext cx="3267301" cy="2174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130" y="3289301"/>
            <a:ext cx="4882870" cy="30410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81765" y="6330303"/>
            <a:ext cx="264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http://climate4impact.eu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82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328" y="1026471"/>
            <a:ext cx="5058856" cy="602174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Climate Research Community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730" y="3500015"/>
            <a:ext cx="5660777" cy="3092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2368" y="148896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" charset="2"/>
              <a:buChar char="u"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Wingdings" charset="2"/>
              <a:buChar char="§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>
                  <a:lumMod val="75000"/>
                </a:schemeClr>
              </a:buClr>
              <a:buFont typeface="Arial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Data available for scientific analysis</a:t>
            </a:r>
            <a:r>
              <a:rPr lang="en-US" dirty="0" smtClean="0"/>
              <a:t>: a very large trend</a:t>
            </a:r>
          </a:p>
          <a:p>
            <a:pPr lvl="1"/>
            <a:r>
              <a:rPr lang="en-US" dirty="0" smtClean="0"/>
              <a:t>Limitations in data access means limitations in data analytics and scientific results</a:t>
            </a:r>
          </a:p>
          <a:p>
            <a:r>
              <a:rPr lang="en-US" b="1" dirty="0" smtClean="0"/>
              <a:t>Download locally then Analyze</a:t>
            </a:r>
            <a:r>
              <a:rPr lang="en-US" dirty="0" smtClean="0"/>
              <a:t>: a workflow that cannot be sustained</a:t>
            </a:r>
          </a:p>
          <a:p>
            <a:pPr lvl="1"/>
            <a:r>
              <a:rPr lang="en-US" dirty="0" smtClean="0"/>
              <a:t>Climate researchers</a:t>
            </a:r>
          </a:p>
          <a:p>
            <a:pPr lvl="1"/>
            <a:r>
              <a:rPr lang="en-US" dirty="0" smtClean="0"/>
              <a:t>Impact researchers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483768" y="4725144"/>
            <a:ext cx="6552728" cy="15841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57200" y="98526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Practical Example: Climate Community</a:t>
            </a:r>
            <a:endParaRPr lang="en-GB" dirty="0"/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457200" y="1628800"/>
            <a:ext cx="8229600" cy="46085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dirty="0" smtClean="0"/>
          </a:p>
        </p:txBody>
      </p:sp>
      <p:sp>
        <p:nvSpPr>
          <p:cNvPr id="20" name="Can 19"/>
          <p:cNvSpPr/>
          <p:nvPr/>
        </p:nvSpPr>
        <p:spPr>
          <a:xfrm>
            <a:off x="361887" y="2276872"/>
            <a:ext cx="655417" cy="93610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263574" y="3284984"/>
            <a:ext cx="85204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Federation Service</a:t>
            </a:r>
            <a:endParaRPr lang="en-GB" sz="1200" dirty="0"/>
          </a:p>
        </p:txBody>
      </p:sp>
      <p:sp>
        <p:nvSpPr>
          <p:cNvPr id="22" name="Up Arrow 21"/>
          <p:cNvSpPr/>
          <p:nvPr/>
        </p:nvSpPr>
        <p:spPr>
          <a:xfrm rot="5400000">
            <a:off x="1579136" y="2533432"/>
            <a:ext cx="441112" cy="1080120"/>
          </a:xfrm>
          <a:prstGeom prst="up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/>
          <p:cNvSpPr txBox="1"/>
          <p:nvPr/>
        </p:nvSpPr>
        <p:spPr>
          <a:xfrm>
            <a:off x="2483768" y="2276872"/>
            <a:ext cx="666023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Temperature at 850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hPa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field (Aggregated files 30 levels)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10 climate models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1960-1990 &amp; 2040-2070 = 60 years = 21 915 days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Daily fields = 1 field per day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Global spatial scale 100 km resolution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TOTAL</a:t>
            </a: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6 754 500 fields to download</a:t>
            </a: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~100 Kb per 2D field =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626 Gb</a:t>
            </a:r>
          </a:p>
          <a:p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After the analysis post-processing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Anomaly of the average of the two periods over a specific country for each climate model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Result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10 times 2D fields over a small domain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Estimated datasize after post-processing: </a:t>
            </a:r>
            <a:r>
              <a:rPr lang="en-US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 Mb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51520" y="5589240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Data reduction...</a:t>
            </a:r>
          </a:p>
        </p:txBody>
      </p:sp>
      <p:pic>
        <p:nvPicPr>
          <p:cNvPr id="25" name="Picture 24" descr="compr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365104"/>
            <a:ext cx="1403648" cy="126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055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Climate Data Distribution: ESGF</a:t>
            </a:r>
            <a:endParaRPr lang="en-US" dirty="0"/>
          </a:p>
        </p:txBody>
      </p:sp>
      <p:sp>
        <p:nvSpPr>
          <p:cNvPr id="9" name="Datumsplatzhalter 3"/>
          <p:cNvSpPr>
            <a:spLocks noGrp="1"/>
          </p:cNvSpPr>
          <p:nvPr>
            <p:ph type="dt" sz="quarter" idx="10"/>
          </p:nvPr>
        </p:nvSpPr>
        <p:spPr bwMode="auto">
          <a:xfrm>
            <a:off x="7204075" y="3449638"/>
            <a:ext cx="1052513" cy="261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100">
                <a:solidFill>
                  <a:srgbClr val="F6F6F6"/>
                </a:solidFill>
                <a:latin typeface="CMU Bright" charset="0"/>
              </a:rPr>
              <a:t>7.05.2014</a:t>
            </a:r>
          </a:p>
        </p:txBody>
      </p:sp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14538" y="3449638"/>
            <a:ext cx="5049837" cy="260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9pPr>
          </a:lstStyle>
          <a:p>
            <a:r>
              <a:rPr lang="en-US" altLang="en-US" sz="1100">
                <a:solidFill>
                  <a:srgbClr val="F6F6F6"/>
                </a:solidFill>
                <a:latin typeface="CMU Bright" charset="0"/>
              </a:rPr>
              <a:t>EGU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1077913"/>
            <a:ext cx="487521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513" y="1122363"/>
            <a:ext cx="7270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65325"/>
            <a:ext cx="13668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0" descr="RO_VW_KNMI_Logo_2_7462C_pos_e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3354388"/>
            <a:ext cx="13096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3" descr="logo_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388" y="3517900"/>
            <a:ext cx="15938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Logo - link til forsi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863" y="2262188"/>
            <a:ext cx="9366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6" descr="Universidad de Cantabria -  Uno de los Campus de Excelencia Internacional de las universidades español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417"/>
          <a:stretch>
            <a:fillRect/>
          </a:stretch>
        </p:blipFill>
        <p:spPr bwMode="auto">
          <a:xfrm>
            <a:off x="2279650" y="2982913"/>
            <a:ext cx="458788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magin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849563"/>
            <a:ext cx="10858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27" descr="SMHI-logo-black-8mm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2589213"/>
            <a:ext cx="576262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magine 24" descr="Schermata 2013-05-26 alle 18.18.2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803400"/>
            <a:ext cx="156845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" y="1087438"/>
            <a:ext cx="12350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hteck 19"/>
          <p:cNvSpPr/>
          <p:nvPr/>
        </p:nvSpPr>
        <p:spPr>
          <a:xfrm>
            <a:off x="6367463" y="1803400"/>
            <a:ext cx="503237" cy="59213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23" name="Gerade Verbindung 20"/>
          <p:cNvCxnSpPr/>
          <p:nvPr/>
        </p:nvCxnSpPr>
        <p:spPr>
          <a:xfrm flipH="1">
            <a:off x="2738438" y="2395538"/>
            <a:ext cx="3629025" cy="18002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Espace réservé du contenu 2"/>
          <p:cNvSpPr txBox="1">
            <a:spLocks/>
          </p:cNvSpPr>
          <p:nvPr/>
        </p:nvSpPr>
        <p:spPr bwMode="auto">
          <a:xfrm>
            <a:off x="3132138" y="4292600"/>
            <a:ext cx="2592387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400" b="1" u="sng"/>
              <a:t>IS-ENES ESGF Portals </a:t>
            </a:r>
            <a:endParaRPr lang="en-US" altLang="en-US" sz="1400"/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400"/>
              <a:t>BADC (UK)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400"/>
              <a:t>DKRZ (Germany)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400"/>
              <a:t>IPSL (France)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400"/>
              <a:t>SMHI (Sweden)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400"/>
              <a:t>CMCC (Italy)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400"/>
              <a:t>DMI (Denmark)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endParaRPr lang="en-US" altLang="en-US" sz="1400"/>
          </a:p>
        </p:txBody>
      </p:sp>
      <p:sp>
        <p:nvSpPr>
          <p:cNvPr id="25" name="Textfeld 24"/>
          <p:cNvSpPr txBox="1"/>
          <p:nvPr/>
        </p:nvSpPr>
        <p:spPr>
          <a:xfrm>
            <a:off x="125413" y="4292600"/>
            <a:ext cx="2994025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1400" b="1" u="sng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ESGF Data Nodes </a:t>
            </a:r>
            <a:r>
              <a:rPr lang="de-DE" sz="1400" b="1" u="sng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2015</a:t>
            </a:r>
            <a:r>
              <a:rPr lang="de-DE" sz="1400" dirty="0" smtClean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:</a:t>
            </a:r>
            <a:endParaRPr lang="de-DE" sz="1400" dirty="0">
              <a:solidFill>
                <a:schemeClr val="tx1"/>
              </a:solidFill>
              <a:latin typeface="Verdana"/>
              <a:ea typeface="+mn-e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40 </a:t>
            </a:r>
            <a:r>
              <a:rPr lang="de-DE" sz="1400" dirty="0" err="1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worldwide</a:t>
            </a:r>
            <a:endParaRPr lang="de-DE" sz="1400" dirty="0">
              <a:solidFill>
                <a:schemeClr val="tx1"/>
              </a:solidFill>
              <a:latin typeface="Verdana"/>
              <a:ea typeface="+mn-ea"/>
              <a:cs typeface="Verdana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18 in Europe </a:t>
            </a:r>
          </a:p>
          <a:p>
            <a:pPr>
              <a:defRPr/>
            </a:pPr>
            <a:r>
              <a:rPr lang="de-DE" sz="14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     (</a:t>
            </a:r>
            <a:r>
              <a:rPr lang="de-DE" sz="1400" dirty="0" err="1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coordinated</a:t>
            </a:r>
            <a:r>
              <a:rPr lang="de-DE" sz="1400" dirty="0">
                <a:solidFill>
                  <a:schemeClr val="tx1"/>
                </a:solidFill>
                <a:latin typeface="Verdana"/>
                <a:ea typeface="+mn-ea"/>
                <a:cs typeface="Verdana"/>
              </a:rPr>
              <a:t> in IS-ENES)</a:t>
            </a:r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>
          <a:xfrm>
            <a:off x="5505450" y="4297363"/>
            <a:ext cx="3243263" cy="11985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  <a:defRPr/>
            </a:pPr>
            <a:r>
              <a:rPr lang="en-US" sz="1400" b="1" u="sng" dirty="0" smtClean="0">
                <a:solidFill>
                  <a:srgbClr val="000000"/>
                </a:solidFill>
                <a:latin typeface="Verdana"/>
                <a:cs typeface="Verdana"/>
              </a:rPr>
              <a:t>IS-ENES climate4impact Portal</a:t>
            </a:r>
            <a:endParaRPr lang="en-US" sz="1400" dirty="0" smtClean="0">
              <a:solidFill>
                <a:srgbClr val="000000"/>
              </a:solidFill>
              <a:latin typeface="Verdana"/>
              <a:cs typeface="Verdana"/>
            </a:endParaRPr>
          </a:p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/>
                <a:cs typeface="Verdana"/>
              </a:rPr>
              <a:t>KNMI (Netherlands)</a:t>
            </a:r>
          </a:p>
          <a:p>
            <a:pPr>
              <a:defRPr/>
            </a:pPr>
            <a:r>
              <a:rPr lang="en-US" sz="1400" dirty="0" smtClean="0">
                <a:solidFill>
                  <a:srgbClr val="000000"/>
                </a:solidFill>
                <a:latin typeface="Verdana"/>
                <a:cs typeface="Verdana"/>
              </a:rPr>
              <a:t>Interlinked with Uni. Cantabria downscaling portal (Spain)</a:t>
            </a:r>
            <a:endParaRPr lang="en-US" sz="1400" dirty="0">
              <a:solidFill>
                <a:srgbClr val="000000"/>
              </a:solidFill>
              <a:latin typeface="Verdana"/>
              <a:cs typeface="Verdana"/>
            </a:endParaRPr>
          </a:p>
        </p:txBody>
      </p:sp>
      <p:sp>
        <p:nvSpPr>
          <p:cNvPr id="27" name="Espace réservé du contenu 2"/>
          <p:cNvSpPr txBox="1">
            <a:spLocks/>
          </p:cNvSpPr>
          <p:nvPr/>
        </p:nvSpPr>
        <p:spPr bwMode="auto">
          <a:xfrm>
            <a:off x="5505450" y="5522913"/>
            <a:ext cx="3243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altLang="en-US" sz="1400" b="1" u="sng"/>
              <a:t>CLIPC Portal </a:t>
            </a:r>
          </a:p>
          <a:p>
            <a:pPr eaLnBrk="1" hangingPunct="1">
              <a:spcBef>
                <a:spcPct val="20000"/>
              </a:spcBef>
              <a:buFont typeface="Arial" charset="0"/>
              <a:buChar char="•"/>
            </a:pPr>
            <a:r>
              <a:rPr lang="en-US" altLang="en-US" sz="1400"/>
              <a:t>Climate Information Portal for Copernicus</a:t>
            </a:r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0" y="6035675"/>
            <a:ext cx="37861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1400"/>
              <a:t>Ack: Michael Lautenschlager, DKRZ</a:t>
            </a:r>
          </a:p>
        </p:txBody>
      </p:sp>
      <p:pic>
        <p:nvPicPr>
          <p:cNvPr id="29" name="Picture 8" descr="IS-ENES Logo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513" y="573405"/>
            <a:ext cx="1406525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138" y="123825"/>
            <a:ext cx="941387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1" name="Picture 13" descr="Screenshot 2014-10-03 17.38.45.png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175" y="57912"/>
            <a:ext cx="82391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842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2737" y="1139078"/>
            <a:ext cx="86516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charset="0"/>
              </a:rPr>
              <a:t>Status CMIP5 data archive:</a:t>
            </a:r>
            <a:br>
              <a:rPr lang="en-US" sz="2000" b="1" dirty="0">
                <a:latin typeface="Calibri" charset="0"/>
              </a:rPr>
            </a:br>
            <a:r>
              <a:rPr lang="en-US" dirty="0">
                <a:latin typeface="Calibri" charset="0"/>
              </a:rPr>
              <a:t>1.8 PB for 59000 data sets stored in 4.3 Mio Files in 23 ESGF data nodes CMIP5 data is </a:t>
            </a:r>
            <a:r>
              <a:rPr lang="en-US" dirty="0">
                <a:solidFill>
                  <a:srgbClr val="BF0000"/>
                </a:solidFill>
                <a:latin typeface="Calibri" charset="0"/>
              </a:rPr>
              <a:t>about 50 </a:t>
            </a:r>
            <a:r>
              <a:rPr lang="en-US" dirty="0" smtClean="0">
                <a:solidFill>
                  <a:srgbClr val="BF0000"/>
                </a:solidFill>
                <a:latin typeface="Calibri" charset="0"/>
              </a:rPr>
              <a:t>times </a:t>
            </a:r>
            <a:r>
              <a:rPr lang="en-US" dirty="0">
                <a:latin typeface="Calibri" charset="0"/>
              </a:rPr>
              <a:t>CMIP3 </a:t>
            </a:r>
            <a:endParaRPr lang="en-US" dirty="0" smtClean="0">
              <a:latin typeface="Calibri" charset="0"/>
            </a:endParaRPr>
          </a:p>
          <a:p>
            <a:endParaRPr lang="en-US" sz="2000" dirty="0">
              <a:latin typeface="Helvetica" charset="0"/>
            </a:endParaRPr>
          </a:p>
          <a:p>
            <a:r>
              <a:rPr lang="en-US" sz="2000" b="1" dirty="0" smtClean="0">
                <a:latin typeface="Calibri" charset="0"/>
              </a:rPr>
              <a:t>Extrapolation </a:t>
            </a:r>
            <a:r>
              <a:rPr lang="en-US" sz="2000" b="1" dirty="0">
                <a:latin typeface="Calibri" charset="0"/>
              </a:rPr>
              <a:t>to CMIP6:</a:t>
            </a:r>
            <a:br>
              <a:rPr lang="en-US" sz="2000" b="1" dirty="0">
                <a:latin typeface="Calibri" charset="0"/>
              </a:rPr>
            </a:br>
            <a:r>
              <a:rPr lang="en-US" dirty="0">
                <a:latin typeface="Calibri" charset="0"/>
              </a:rPr>
              <a:t>CMIP6 has a more complex experiment structure than </a:t>
            </a:r>
            <a:r>
              <a:rPr lang="en-US" dirty="0" smtClean="0">
                <a:latin typeface="Calibri" charset="0"/>
              </a:rPr>
              <a:t>CMIP5.</a:t>
            </a:r>
          </a:p>
          <a:p>
            <a:r>
              <a:rPr lang="en-US" dirty="0" smtClean="0">
                <a:latin typeface="Calibri" charset="0"/>
              </a:rPr>
              <a:t>Expectations</a:t>
            </a:r>
            <a:r>
              <a:rPr lang="en-US" dirty="0">
                <a:latin typeface="Calibri" charset="0"/>
              </a:rPr>
              <a:t>: more models, finer </a:t>
            </a:r>
            <a:r>
              <a:rPr lang="en-US" dirty="0" smtClean="0">
                <a:latin typeface="Calibri" charset="0"/>
              </a:rPr>
              <a:t>spatial resolution </a:t>
            </a:r>
            <a:r>
              <a:rPr lang="en-US" dirty="0">
                <a:latin typeface="Calibri" charset="0"/>
              </a:rPr>
              <a:t>and larger ensembles </a:t>
            </a:r>
            <a:endParaRPr lang="en-US" dirty="0" smtClean="0">
              <a:latin typeface="Calibri" charset="0"/>
            </a:endParaRPr>
          </a:p>
          <a:p>
            <a:r>
              <a:rPr lang="en-US" dirty="0" smtClean="0">
                <a:solidFill>
                  <a:srgbClr val="006DBF"/>
                </a:solidFill>
                <a:latin typeface="Calibri" charset="0"/>
              </a:rPr>
              <a:t>Factor </a:t>
            </a:r>
            <a:r>
              <a:rPr lang="en-US" dirty="0">
                <a:solidFill>
                  <a:srgbClr val="006DBF"/>
                </a:solidFill>
                <a:latin typeface="Calibri" charset="0"/>
              </a:rPr>
              <a:t>of 20: </a:t>
            </a:r>
            <a:r>
              <a:rPr lang="en-US" dirty="0">
                <a:latin typeface="Calibri" charset="0"/>
              </a:rPr>
              <a:t>36 PB in 86 Mio Files</a:t>
            </a:r>
            <a:br>
              <a:rPr lang="en-US" dirty="0">
                <a:latin typeface="Calibri" charset="0"/>
              </a:rPr>
            </a:br>
            <a:r>
              <a:rPr lang="en-US" dirty="0">
                <a:solidFill>
                  <a:srgbClr val="BF0000"/>
                </a:solidFill>
                <a:latin typeface="Calibri" charset="0"/>
              </a:rPr>
              <a:t>Factor of 50: </a:t>
            </a:r>
            <a:r>
              <a:rPr lang="en-US" dirty="0">
                <a:latin typeface="Calibri" charset="0"/>
              </a:rPr>
              <a:t>90 PB in 215 Mio </a:t>
            </a:r>
            <a:r>
              <a:rPr lang="en-US" dirty="0" smtClean="0">
                <a:latin typeface="Calibri" charset="0"/>
              </a:rPr>
              <a:t>Files</a:t>
            </a:r>
          </a:p>
        </p:txBody>
      </p:sp>
    </p:spTree>
    <p:extLst>
      <p:ext uri="{BB962C8B-B14F-4D97-AF65-F5344CB8AC3E}">
        <p14:creationId xmlns:p14="http://schemas.microsoft.com/office/powerpoint/2010/main" val="43377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Simplified Prototype ENES Use Case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277470"/>
            <a:ext cx="8991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smtClean="0"/>
              <a:t>Researcher finds data in B2SHARE using B2FIND, or provides PIDs/URLs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r>
              <a:rPr lang="en-US" sz="2800" dirty="0" smtClean="0"/>
              <a:t>2.	Researcher performs Data Analytics of selected data using GEF deployed on EGI </a:t>
            </a:r>
            <a:r>
              <a:rPr lang="en-US" sz="2800" dirty="0" err="1" smtClean="0"/>
              <a:t>FedCloud</a:t>
            </a:r>
            <a:r>
              <a:rPr lang="en-US" sz="2800" dirty="0" smtClean="0"/>
              <a:t>. Output is stored into EGI </a:t>
            </a:r>
            <a:r>
              <a:rPr lang="en-US" sz="2800" dirty="0" err="1" smtClean="0"/>
              <a:t>DataHub</a:t>
            </a:r>
            <a:r>
              <a:rPr lang="en-US" sz="2800" dirty="0" smtClean="0"/>
              <a:t>.</a:t>
            </a:r>
          </a:p>
          <a:p>
            <a:endParaRPr lang="en-US" sz="2800" dirty="0" smtClean="0"/>
          </a:p>
          <a:p>
            <a:r>
              <a:rPr lang="en-US" sz="2800" dirty="0" smtClean="0"/>
              <a:t>3.	Results are sent back to B2SHARE/B2DROP for researcher to download, or execute another GEF for further calculations or to generate a figure. Resulting figure could be put into B2DROP.</a:t>
            </a:r>
          </a:p>
        </p:txBody>
      </p:sp>
    </p:spTree>
    <p:extLst>
      <p:ext uri="{BB962C8B-B14F-4D97-AF65-F5344CB8AC3E}">
        <p14:creationId xmlns:p14="http://schemas.microsoft.com/office/powerpoint/2010/main" val="2062632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Solutions: Putting it all together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181100"/>
            <a:ext cx="8229600" cy="4945063"/>
          </a:xfrm>
        </p:spPr>
        <p:txBody>
          <a:bodyPr>
            <a:normAutofit/>
          </a:bodyPr>
          <a:lstStyle/>
          <a:p>
            <a:r>
              <a:rPr lang="en-US" b="1" dirty="0" smtClean="0"/>
              <a:t>Bridge</a:t>
            </a:r>
            <a:r>
              <a:rPr lang="en-US" dirty="0" smtClean="0"/>
              <a:t> EUDAT / EGI / ESGF / IS-ENES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b="1" dirty="0" smtClean="0"/>
              <a:t>EUDAT Workflow API (GEF) </a:t>
            </a:r>
            <a:r>
              <a:rPr lang="en-US" b="1" dirty="0" smtClean="0">
                <a:sym typeface="Wingdings"/>
              </a:rPr>
              <a:t> </a:t>
            </a:r>
          </a:p>
          <a:p>
            <a:pPr lvl="2"/>
            <a:r>
              <a:rPr lang="en-US" b="1" dirty="0" smtClean="0">
                <a:sym typeface="Wingdings"/>
              </a:rPr>
              <a:t>EGI Federated Cloud</a:t>
            </a:r>
          </a:p>
          <a:p>
            <a:pPr lvl="2"/>
            <a:r>
              <a:rPr lang="en-US" b="1" dirty="0" smtClean="0">
                <a:sym typeface="Wingdings"/>
              </a:rPr>
              <a:t>EUDAT B2SAFE/B2STAGE/B2SHARE &amp; B2DROP Services</a:t>
            </a:r>
          </a:p>
          <a:p>
            <a:pPr lvl="2"/>
            <a:r>
              <a:rPr lang="en-US" i="1" dirty="0" smtClean="0">
                <a:sym typeface="Wingdings"/>
              </a:rPr>
              <a:t>ESGF Computing API WPS</a:t>
            </a:r>
          </a:p>
          <a:p>
            <a:pPr lvl="2"/>
            <a:r>
              <a:rPr lang="en-US" i="1" dirty="0" smtClean="0">
                <a:sym typeface="Wingdings"/>
              </a:rPr>
              <a:t>IS-ENES Data Analytics Services =&gt; climate4impact.eu platform</a:t>
            </a:r>
          </a:p>
          <a:p>
            <a:pPr marL="914400" lvl="2" indent="0">
              <a:buNone/>
            </a:pPr>
            <a:endParaRPr lang="en-US" dirty="0">
              <a:sym typeface="Wingdings"/>
            </a:endParaRPr>
          </a:p>
          <a:p>
            <a:pPr marL="114300" indent="0">
              <a:buNone/>
            </a:pPr>
            <a:r>
              <a:rPr lang="en-US" dirty="0" smtClean="0">
                <a:sym typeface="Wingdings"/>
              </a:rPr>
              <a:t>Detailed technical prototype schema follows.... along with needs </a:t>
            </a:r>
            <a:r>
              <a:rPr lang="en-US" dirty="0" err="1" smtClean="0">
                <a:sym typeface="Wingdings"/>
              </a:rPr>
              <a:t>wrt</a:t>
            </a:r>
            <a:r>
              <a:rPr lang="en-US" dirty="0" smtClean="0">
                <a:sym typeface="Wingdings"/>
              </a:rPr>
              <a:t> resources</a:t>
            </a:r>
          </a:p>
        </p:txBody>
      </p:sp>
    </p:spTree>
    <p:extLst>
      <p:ext uri="{BB962C8B-B14F-4D97-AF65-F5344CB8AC3E}">
        <p14:creationId xmlns:p14="http://schemas.microsoft.com/office/powerpoint/2010/main" val="6414090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PPT_Cerfacs</Template>
  <TotalTime>7035</TotalTime>
  <Words>521</Words>
  <Application>Microsoft Office PowerPoint</Application>
  <PresentationFormat>Presentazione su schermo (4:3)</PresentationFormat>
  <Paragraphs>143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CMU Bright</vt:lpstr>
      <vt:lpstr>Helvetica</vt:lpstr>
      <vt:lpstr>Verdana</vt:lpstr>
      <vt:lpstr>Wingdings</vt:lpstr>
      <vt:lpstr>Thème Office</vt:lpstr>
      <vt:lpstr> Climate Data Analytics in a Big Data world</vt:lpstr>
      <vt:lpstr>Motivations</vt:lpstr>
      <vt:lpstr>Motivations</vt:lpstr>
      <vt:lpstr>Current situation</vt:lpstr>
      <vt:lpstr>Current situation</vt:lpstr>
      <vt:lpstr>Climate Data Distribution: ESGF</vt:lpstr>
      <vt:lpstr>Current situation</vt:lpstr>
      <vt:lpstr>Simplified Prototype ENES Use Case</vt:lpstr>
      <vt:lpstr>Solutions: Putting it all together</vt:lpstr>
      <vt:lpstr>Prototype overview</vt:lpstr>
      <vt:lpstr>Infrastructure in progress</vt:lpstr>
      <vt:lpstr>EUDAT – EGI interoperability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Analytics and Downscaling for Climate Research in a Big Data World</dc:title>
  <dc:creator>Christian Pagé</dc:creator>
  <cp:lastModifiedBy>dscardaci</cp:lastModifiedBy>
  <cp:revision>212</cp:revision>
  <dcterms:created xsi:type="dcterms:W3CDTF">2016-10-04T09:17:39Z</dcterms:created>
  <dcterms:modified xsi:type="dcterms:W3CDTF">2017-06-09T14:58:40Z</dcterms:modified>
</cp:coreProperties>
</file>