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slideLayouts/slideLayout5.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82" r:id="rId1"/>
    <p:sldMasterId id="2147483648" r:id="rId2"/>
    <p:sldMasterId id="2147483685" r:id="rId3"/>
  </p:sldMasterIdLst>
  <p:notesMasterIdLst>
    <p:notesMasterId r:id="rId24"/>
  </p:notesMasterIdLst>
  <p:handoutMasterIdLst>
    <p:handoutMasterId r:id="rId25"/>
  </p:handoutMasterIdLst>
  <p:sldIdLst>
    <p:sldId id="280" r:id="rId4"/>
    <p:sldId id="296" r:id="rId5"/>
    <p:sldId id="317" r:id="rId6"/>
    <p:sldId id="318" r:id="rId7"/>
    <p:sldId id="319" r:id="rId8"/>
    <p:sldId id="297" r:id="rId9"/>
    <p:sldId id="298" r:id="rId10"/>
    <p:sldId id="299" r:id="rId11"/>
    <p:sldId id="300" r:id="rId12"/>
    <p:sldId id="308" r:id="rId13"/>
    <p:sldId id="304" r:id="rId14"/>
    <p:sldId id="302" r:id="rId15"/>
    <p:sldId id="303" r:id="rId16"/>
    <p:sldId id="305" r:id="rId17"/>
    <p:sldId id="306" r:id="rId18"/>
    <p:sldId id="307" r:id="rId19"/>
    <p:sldId id="309" r:id="rId20"/>
    <p:sldId id="310" r:id="rId21"/>
    <p:sldId id="311" r:id="rId22"/>
    <p:sldId id="284" r:id="rId23"/>
  </p:sldIdLst>
  <p:sldSz cx="9144000" cy="6858000" type="screen4x3"/>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168EBA77-6666-184F-9544-3B6100BB6D05}">
          <p14:sldIdLst>
            <p14:sldId id="280"/>
            <p14:sldId id="296"/>
            <p14:sldId id="317"/>
            <p14:sldId id="318"/>
            <p14:sldId id="319"/>
            <p14:sldId id="297"/>
            <p14:sldId id="298"/>
            <p14:sldId id="299"/>
            <p14:sldId id="300"/>
            <p14:sldId id="308"/>
            <p14:sldId id="304"/>
            <p14:sldId id="302"/>
            <p14:sldId id="303"/>
            <p14:sldId id="305"/>
            <p14:sldId id="306"/>
            <p14:sldId id="307"/>
            <p14:sldId id="309"/>
            <p14:sldId id="310"/>
            <p14:sldId id="311"/>
            <p14:sldId id="284"/>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F85C3"/>
    <a:srgbClr val="0066B0"/>
    <a:srgbClr val="D0CB22"/>
    <a:srgbClr val="6C9FC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352" autoAdjust="0"/>
    <p:restoredTop sz="94904" autoAdjust="0"/>
  </p:normalViewPr>
  <p:slideViewPr>
    <p:cSldViewPr showGuides="1">
      <p:cViewPr>
        <p:scale>
          <a:sx n="112" d="100"/>
          <a:sy n="112" d="100"/>
        </p:scale>
        <p:origin x="872" y="-17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52" d="100"/>
          <a:sy n="52" d="100"/>
        </p:scale>
        <p:origin x="-2700" y="-7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20" Type="http://schemas.openxmlformats.org/officeDocument/2006/relationships/slide" Target="slides/slide17.xml"/><Relationship Id="rId21" Type="http://schemas.openxmlformats.org/officeDocument/2006/relationships/slide" Target="slides/slide18.xml"/><Relationship Id="rId22" Type="http://schemas.openxmlformats.org/officeDocument/2006/relationships/slide" Target="slides/slide19.xml"/><Relationship Id="rId23" Type="http://schemas.openxmlformats.org/officeDocument/2006/relationships/slide" Target="slides/slide20.xml"/><Relationship Id="rId24" Type="http://schemas.openxmlformats.org/officeDocument/2006/relationships/notesMaster" Target="notesMasters/notesMaster1.xml"/><Relationship Id="rId25" Type="http://schemas.openxmlformats.org/officeDocument/2006/relationships/handoutMaster" Target="handoutMasters/handoutMaster1.xml"/><Relationship Id="rId26" Type="http://schemas.openxmlformats.org/officeDocument/2006/relationships/presProps" Target="presProps.xml"/><Relationship Id="rId27" Type="http://schemas.openxmlformats.org/officeDocument/2006/relationships/viewProps" Target="viewProps.xml"/><Relationship Id="rId28" Type="http://schemas.openxmlformats.org/officeDocument/2006/relationships/theme" Target="theme/theme1.xml"/><Relationship Id="rId29" Type="http://schemas.openxmlformats.org/officeDocument/2006/relationships/tableStyles" Target="tableStyles.xml"/><Relationship Id="rId10" Type="http://schemas.openxmlformats.org/officeDocument/2006/relationships/slide" Target="slides/slide7.xml"/><Relationship Id="rId11" Type="http://schemas.openxmlformats.org/officeDocument/2006/relationships/slide" Target="slides/slide8.xml"/><Relationship Id="rId12" Type="http://schemas.openxmlformats.org/officeDocument/2006/relationships/slide" Target="slides/slide9.xml"/><Relationship Id="rId13" Type="http://schemas.openxmlformats.org/officeDocument/2006/relationships/slide" Target="slides/slide10.xml"/><Relationship Id="rId14" Type="http://schemas.openxmlformats.org/officeDocument/2006/relationships/slide" Target="slides/slide11.xml"/><Relationship Id="rId15" Type="http://schemas.openxmlformats.org/officeDocument/2006/relationships/slide" Target="slides/slide12.xml"/><Relationship Id="rId16" Type="http://schemas.openxmlformats.org/officeDocument/2006/relationships/slide" Target="slides/slide13.xml"/><Relationship Id="rId17" Type="http://schemas.openxmlformats.org/officeDocument/2006/relationships/slide" Target="slides/slide14.xml"/><Relationship Id="rId18" Type="http://schemas.openxmlformats.org/officeDocument/2006/relationships/slide" Target="slides/slide15.xml"/><Relationship Id="rId19" Type="http://schemas.openxmlformats.org/officeDocument/2006/relationships/slide" Target="slides/slide16.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Master" Target="slideMasters/slideMaster3.xml"/><Relationship Id="rId4" Type="http://schemas.openxmlformats.org/officeDocument/2006/relationships/slide" Target="slides/slide1.xml"/><Relationship Id="rId5" Type="http://schemas.openxmlformats.org/officeDocument/2006/relationships/slide" Target="slides/slide2.xml"/><Relationship Id="rId6" Type="http://schemas.openxmlformats.org/officeDocument/2006/relationships/slide" Target="slides/slide3.xml"/><Relationship Id="rId7" Type="http://schemas.openxmlformats.org/officeDocument/2006/relationships/slide" Target="slides/slide4.xml"/><Relationship Id="rId8" Type="http://schemas.openxmlformats.org/officeDocument/2006/relationships/slide" Target="slides/slide5.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D54F8FA-390F-8D4B-B42E-9C611518CDFE}" type="doc">
      <dgm:prSet loTypeId="urn:microsoft.com/office/officeart/2005/8/layout/hProcess11" loCatId="" qsTypeId="urn:microsoft.com/office/officeart/2005/8/quickstyle/simple4" qsCatId="simple" csTypeId="urn:microsoft.com/office/officeart/2005/8/colors/accent1_2" csCatId="accent1" phldr="1"/>
      <dgm:spPr/>
    </dgm:pt>
    <dgm:pt modelId="{C17AC432-495A-F64D-9B8C-4CA388F11544}">
      <dgm:prSet phldrT="[Text]"/>
      <dgm:spPr/>
      <dgm:t>
        <a:bodyPr/>
        <a:lstStyle/>
        <a:p>
          <a:r>
            <a:rPr lang="en-US" b="1" dirty="0" smtClean="0"/>
            <a:t>Short term (2017)</a:t>
          </a:r>
          <a:endParaRPr lang="en-US" dirty="0"/>
        </a:p>
      </dgm:t>
    </dgm:pt>
    <dgm:pt modelId="{188794BC-4932-E848-937C-A48A29121509}" type="parTrans" cxnId="{C206774F-BF2C-5B4D-9D93-80A685E8D419}">
      <dgm:prSet/>
      <dgm:spPr/>
      <dgm:t>
        <a:bodyPr/>
        <a:lstStyle/>
        <a:p>
          <a:endParaRPr lang="en-US"/>
        </a:p>
      </dgm:t>
    </dgm:pt>
    <dgm:pt modelId="{BFCBFE4F-C90A-B245-9B7E-563B891DB44F}" type="sibTrans" cxnId="{C206774F-BF2C-5B4D-9D93-80A685E8D419}">
      <dgm:prSet/>
      <dgm:spPr/>
      <dgm:t>
        <a:bodyPr/>
        <a:lstStyle/>
        <a:p>
          <a:endParaRPr lang="en-US"/>
        </a:p>
      </dgm:t>
    </dgm:pt>
    <dgm:pt modelId="{488B595C-0A70-1A4A-AA73-9870F08AE169}">
      <dgm:prSet phldrT="[Text]"/>
      <dgm:spPr/>
      <dgm:t>
        <a:bodyPr/>
        <a:lstStyle/>
        <a:p>
          <a:r>
            <a:rPr lang="en-US" b="1" dirty="0" smtClean="0"/>
            <a:t>Medium term (2017-2018)</a:t>
          </a:r>
          <a:endParaRPr lang="en-US" b="1" dirty="0" smtClean="0"/>
        </a:p>
      </dgm:t>
    </dgm:pt>
    <dgm:pt modelId="{0B1DE390-6424-7B40-9213-3BA36BA53FAC}" type="parTrans" cxnId="{B656EF66-697D-EB49-8B00-C7D83835F36C}">
      <dgm:prSet/>
      <dgm:spPr/>
      <dgm:t>
        <a:bodyPr/>
        <a:lstStyle/>
        <a:p>
          <a:endParaRPr lang="en-US"/>
        </a:p>
      </dgm:t>
    </dgm:pt>
    <dgm:pt modelId="{174E883A-5C2A-EF4A-8BA4-0FED28AEAFAB}" type="sibTrans" cxnId="{B656EF66-697D-EB49-8B00-C7D83835F36C}">
      <dgm:prSet/>
      <dgm:spPr/>
      <dgm:t>
        <a:bodyPr/>
        <a:lstStyle/>
        <a:p>
          <a:endParaRPr lang="en-US"/>
        </a:p>
      </dgm:t>
    </dgm:pt>
    <dgm:pt modelId="{B94B003B-F2CE-174D-9F6F-1C7F751ED3AB}">
      <dgm:prSet phldrT="[Text]"/>
      <dgm:spPr/>
      <dgm:t>
        <a:bodyPr/>
        <a:lstStyle/>
        <a:p>
          <a:r>
            <a:rPr lang="en-US" b="1" dirty="0" smtClean="0"/>
            <a:t>Longer term (2018-2020)</a:t>
          </a:r>
          <a:endParaRPr lang="en-US" b="1" dirty="0" smtClean="0"/>
        </a:p>
      </dgm:t>
    </dgm:pt>
    <dgm:pt modelId="{47DF9BE2-C113-C045-8CE4-ADEC17ABCF6B}" type="parTrans" cxnId="{536CA7C0-504C-CB41-BA21-5C8EB51406D1}">
      <dgm:prSet/>
      <dgm:spPr/>
      <dgm:t>
        <a:bodyPr/>
        <a:lstStyle/>
        <a:p>
          <a:endParaRPr lang="en-US"/>
        </a:p>
      </dgm:t>
    </dgm:pt>
    <dgm:pt modelId="{93486EC7-B274-3F49-8022-19C1ED599E40}" type="sibTrans" cxnId="{536CA7C0-504C-CB41-BA21-5C8EB51406D1}">
      <dgm:prSet/>
      <dgm:spPr/>
      <dgm:t>
        <a:bodyPr/>
        <a:lstStyle/>
        <a:p>
          <a:endParaRPr lang="en-US"/>
        </a:p>
      </dgm:t>
    </dgm:pt>
    <dgm:pt modelId="{AF9A9B17-F781-4F49-90F8-DFB0A602BC4E}" type="pres">
      <dgm:prSet presAssocID="{9D54F8FA-390F-8D4B-B42E-9C611518CDFE}" presName="Name0" presStyleCnt="0">
        <dgm:presLayoutVars>
          <dgm:dir/>
          <dgm:resizeHandles val="exact"/>
        </dgm:presLayoutVars>
      </dgm:prSet>
      <dgm:spPr/>
    </dgm:pt>
    <dgm:pt modelId="{DAA932F8-2F4A-9F42-ADB8-4121ED1A544B}" type="pres">
      <dgm:prSet presAssocID="{9D54F8FA-390F-8D4B-B42E-9C611518CDFE}" presName="arrow" presStyleLbl="bgShp" presStyleIdx="0" presStyleCnt="1"/>
      <dgm:spPr/>
    </dgm:pt>
    <dgm:pt modelId="{A473FBB7-190F-1B4F-910B-A62123155F12}" type="pres">
      <dgm:prSet presAssocID="{9D54F8FA-390F-8D4B-B42E-9C611518CDFE}" presName="points" presStyleCnt="0"/>
      <dgm:spPr/>
    </dgm:pt>
    <dgm:pt modelId="{A618A980-3148-844C-880F-127A8D68AA8A}" type="pres">
      <dgm:prSet presAssocID="{C17AC432-495A-F64D-9B8C-4CA388F11544}" presName="compositeA" presStyleCnt="0"/>
      <dgm:spPr/>
    </dgm:pt>
    <dgm:pt modelId="{530941DA-6209-2E4C-8B11-D8736C41A9CB}" type="pres">
      <dgm:prSet presAssocID="{C17AC432-495A-F64D-9B8C-4CA388F11544}" presName="textA" presStyleLbl="revTx" presStyleIdx="0" presStyleCnt="3" custScaleX="208266">
        <dgm:presLayoutVars>
          <dgm:bulletEnabled val="1"/>
        </dgm:presLayoutVars>
      </dgm:prSet>
      <dgm:spPr/>
      <dgm:t>
        <a:bodyPr/>
        <a:lstStyle/>
        <a:p>
          <a:endParaRPr lang="en-US"/>
        </a:p>
      </dgm:t>
    </dgm:pt>
    <dgm:pt modelId="{78C70C4E-54EC-8D43-B42C-9A005A75CF76}" type="pres">
      <dgm:prSet presAssocID="{C17AC432-495A-F64D-9B8C-4CA388F11544}" presName="circleA" presStyleLbl="node1" presStyleIdx="0" presStyleCnt="3"/>
      <dgm:spPr/>
    </dgm:pt>
    <dgm:pt modelId="{B854279D-E75C-ED4B-A19A-E82BE440A7C9}" type="pres">
      <dgm:prSet presAssocID="{C17AC432-495A-F64D-9B8C-4CA388F11544}" presName="spaceA" presStyleCnt="0"/>
      <dgm:spPr/>
    </dgm:pt>
    <dgm:pt modelId="{515F853D-627A-DF42-B93A-1FBBA0C3EFCF}" type="pres">
      <dgm:prSet presAssocID="{BFCBFE4F-C90A-B245-9B7E-563B891DB44F}" presName="space" presStyleCnt="0"/>
      <dgm:spPr/>
    </dgm:pt>
    <dgm:pt modelId="{1AECD420-A793-2C48-9380-43D16F4B82F0}" type="pres">
      <dgm:prSet presAssocID="{488B595C-0A70-1A4A-AA73-9870F08AE169}" presName="compositeB" presStyleCnt="0"/>
      <dgm:spPr/>
    </dgm:pt>
    <dgm:pt modelId="{BB49BBB0-CC15-B14E-A159-A96CB8075EB4}" type="pres">
      <dgm:prSet presAssocID="{488B595C-0A70-1A4A-AA73-9870F08AE169}" presName="textB" presStyleLbl="revTx" presStyleIdx="1" presStyleCnt="3" custScaleX="245761">
        <dgm:presLayoutVars>
          <dgm:bulletEnabled val="1"/>
        </dgm:presLayoutVars>
      </dgm:prSet>
      <dgm:spPr/>
      <dgm:t>
        <a:bodyPr/>
        <a:lstStyle/>
        <a:p>
          <a:endParaRPr lang="en-US"/>
        </a:p>
      </dgm:t>
    </dgm:pt>
    <dgm:pt modelId="{BAAED023-4618-D549-B73F-3DF12A1FC138}" type="pres">
      <dgm:prSet presAssocID="{488B595C-0A70-1A4A-AA73-9870F08AE169}" presName="circleB" presStyleLbl="node1" presStyleIdx="1" presStyleCnt="3"/>
      <dgm:spPr/>
    </dgm:pt>
    <dgm:pt modelId="{B3C430E5-6E42-F64E-9DE0-C8D64655683F}" type="pres">
      <dgm:prSet presAssocID="{488B595C-0A70-1A4A-AA73-9870F08AE169}" presName="spaceB" presStyleCnt="0"/>
      <dgm:spPr/>
    </dgm:pt>
    <dgm:pt modelId="{B4E9F5FD-B3E4-3143-B677-821EE70FDA65}" type="pres">
      <dgm:prSet presAssocID="{174E883A-5C2A-EF4A-8BA4-0FED28AEAFAB}" presName="space" presStyleCnt="0"/>
      <dgm:spPr/>
    </dgm:pt>
    <dgm:pt modelId="{AC593C09-DDA3-5D4C-B474-D24BD6CE969B}" type="pres">
      <dgm:prSet presAssocID="{B94B003B-F2CE-174D-9F6F-1C7F751ED3AB}" presName="compositeA" presStyleCnt="0"/>
      <dgm:spPr/>
    </dgm:pt>
    <dgm:pt modelId="{B99EA433-66D2-B148-869D-8584B171C24D}" type="pres">
      <dgm:prSet presAssocID="{B94B003B-F2CE-174D-9F6F-1C7F751ED3AB}" presName="textA" presStyleLbl="revTx" presStyleIdx="2" presStyleCnt="3" custScaleX="206240">
        <dgm:presLayoutVars>
          <dgm:bulletEnabled val="1"/>
        </dgm:presLayoutVars>
      </dgm:prSet>
      <dgm:spPr/>
      <dgm:t>
        <a:bodyPr/>
        <a:lstStyle/>
        <a:p>
          <a:endParaRPr lang="en-US"/>
        </a:p>
      </dgm:t>
    </dgm:pt>
    <dgm:pt modelId="{0DEDCF79-1CD8-3F4F-8CA1-3F9B895CECFA}" type="pres">
      <dgm:prSet presAssocID="{B94B003B-F2CE-174D-9F6F-1C7F751ED3AB}" presName="circleA" presStyleLbl="node1" presStyleIdx="2" presStyleCnt="3"/>
      <dgm:spPr/>
    </dgm:pt>
    <dgm:pt modelId="{70382CA0-8A8D-DF46-8BA5-AD54EAB42F26}" type="pres">
      <dgm:prSet presAssocID="{B94B003B-F2CE-174D-9F6F-1C7F751ED3AB}" presName="spaceA" presStyleCnt="0"/>
      <dgm:spPr/>
    </dgm:pt>
  </dgm:ptLst>
  <dgm:cxnLst>
    <dgm:cxn modelId="{536CA7C0-504C-CB41-BA21-5C8EB51406D1}" srcId="{9D54F8FA-390F-8D4B-B42E-9C611518CDFE}" destId="{B94B003B-F2CE-174D-9F6F-1C7F751ED3AB}" srcOrd="2" destOrd="0" parTransId="{47DF9BE2-C113-C045-8CE4-ADEC17ABCF6B}" sibTransId="{93486EC7-B274-3F49-8022-19C1ED599E40}"/>
    <dgm:cxn modelId="{473A89C5-21F1-1B4E-9B60-D69EBCFE3E21}" type="presOf" srcId="{C17AC432-495A-F64D-9B8C-4CA388F11544}" destId="{530941DA-6209-2E4C-8B11-D8736C41A9CB}" srcOrd="0" destOrd="0" presId="urn:microsoft.com/office/officeart/2005/8/layout/hProcess11"/>
    <dgm:cxn modelId="{B656EF66-697D-EB49-8B00-C7D83835F36C}" srcId="{9D54F8FA-390F-8D4B-B42E-9C611518CDFE}" destId="{488B595C-0A70-1A4A-AA73-9870F08AE169}" srcOrd="1" destOrd="0" parTransId="{0B1DE390-6424-7B40-9213-3BA36BA53FAC}" sibTransId="{174E883A-5C2A-EF4A-8BA4-0FED28AEAFAB}"/>
    <dgm:cxn modelId="{3978F6BB-A472-5249-92AB-4976EE0A7A0C}" type="presOf" srcId="{9D54F8FA-390F-8D4B-B42E-9C611518CDFE}" destId="{AF9A9B17-F781-4F49-90F8-DFB0A602BC4E}" srcOrd="0" destOrd="0" presId="urn:microsoft.com/office/officeart/2005/8/layout/hProcess11"/>
    <dgm:cxn modelId="{769142D8-2E67-3641-8352-39600383DEAE}" type="presOf" srcId="{488B595C-0A70-1A4A-AA73-9870F08AE169}" destId="{BB49BBB0-CC15-B14E-A159-A96CB8075EB4}" srcOrd="0" destOrd="0" presId="urn:microsoft.com/office/officeart/2005/8/layout/hProcess11"/>
    <dgm:cxn modelId="{7973DA43-7EDD-214A-83F4-6980D59913A3}" type="presOf" srcId="{B94B003B-F2CE-174D-9F6F-1C7F751ED3AB}" destId="{B99EA433-66D2-B148-869D-8584B171C24D}" srcOrd="0" destOrd="0" presId="urn:microsoft.com/office/officeart/2005/8/layout/hProcess11"/>
    <dgm:cxn modelId="{C206774F-BF2C-5B4D-9D93-80A685E8D419}" srcId="{9D54F8FA-390F-8D4B-B42E-9C611518CDFE}" destId="{C17AC432-495A-F64D-9B8C-4CA388F11544}" srcOrd="0" destOrd="0" parTransId="{188794BC-4932-E848-937C-A48A29121509}" sibTransId="{BFCBFE4F-C90A-B245-9B7E-563B891DB44F}"/>
    <dgm:cxn modelId="{3B7F412C-3941-354D-8BB8-3AA302746101}" type="presParOf" srcId="{AF9A9B17-F781-4F49-90F8-DFB0A602BC4E}" destId="{DAA932F8-2F4A-9F42-ADB8-4121ED1A544B}" srcOrd="0" destOrd="0" presId="urn:microsoft.com/office/officeart/2005/8/layout/hProcess11"/>
    <dgm:cxn modelId="{41DE8F22-8C54-C040-867A-CDC342322B30}" type="presParOf" srcId="{AF9A9B17-F781-4F49-90F8-DFB0A602BC4E}" destId="{A473FBB7-190F-1B4F-910B-A62123155F12}" srcOrd="1" destOrd="0" presId="urn:microsoft.com/office/officeart/2005/8/layout/hProcess11"/>
    <dgm:cxn modelId="{8ED9FA97-C128-1A40-BBB0-0EDBC4E8791B}" type="presParOf" srcId="{A473FBB7-190F-1B4F-910B-A62123155F12}" destId="{A618A980-3148-844C-880F-127A8D68AA8A}" srcOrd="0" destOrd="0" presId="urn:microsoft.com/office/officeart/2005/8/layout/hProcess11"/>
    <dgm:cxn modelId="{9D8E94EE-46E1-2C4B-98F3-72C9CC3AA132}" type="presParOf" srcId="{A618A980-3148-844C-880F-127A8D68AA8A}" destId="{530941DA-6209-2E4C-8B11-D8736C41A9CB}" srcOrd="0" destOrd="0" presId="urn:microsoft.com/office/officeart/2005/8/layout/hProcess11"/>
    <dgm:cxn modelId="{6A5F95C1-48B7-6945-B295-52886DA15D42}" type="presParOf" srcId="{A618A980-3148-844C-880F-127A8D68AA8A}" destId="{78C70C4E-54EC-8D43-B42C-9A005A75CF76}" srcOrd="1" destOrd="0" presId="urn:microsoft.com/office/officeart/2005/8/layout/hProcess11"/>
    <dgm:cxn modelId="{A6EAF3E6-B5ED-614A-8252-C3D70CCFFEB6}" type="presParOf" srcId="{A618A980-3148-844C-880F-127A8D68AA8A}" destId="{B854279D-E75C-ED4B-A19A-E82BE440A7C9}" srcOrd="2" destOrd="0" presId="urn:microsoft.com/office/officeart/2005/8/layout/hProcess11"/>
    <dgm:cxn modelId="{D09C67CF-C163-D44E-8DD9-149691334EBD}" type="presParOf" srcId="{A473FBB7-190F-1B4F-910B-A62123155F12}" destId="{515F853D-627A-DF42-B93A-1FBBA0C3EFCF}" srcOrd="1" destOrd="0" presId="urn:microsoft.com/office/officeart/2005/8/layout/hProcess11"/>
    <dgm:cxn modelId="{23B8F031-61B5-F544-9C59-A8BD0A65C24B}" type="presParOf" srcId="{A473FBB7-190F-1B4F-910B-A62123155F12}" destId="{1AECD420-A793-2C48-9380-43D16F4B82F0}" srcOrd="2" destOrd="0" presId="urn:microsoft.com/office/officeart/2005/8/layout/hProcess11"/>
    <dgm:cxn modelId="{4F0C5D85-6E50-5546-9A77-0FF059EF0905}" type="presParOf" srcId="{1AECD420-A793-2C48-9380-43D16F4B82F0}" destId="{BB49BBB0-CC15-B14E-A159-A96CB8075EB4}" srcOrd="0" destOrd="0" presId="urn:microsoft.com/office/officeart/2005/8/layout/hProcess11"/>
    <dgm:cxn modelId="{C6D58F9C-0366-8F45-9E46-74782ABF2BA4}" type="presParOf" srcId="{1AECD420-A793-2C48-9380-43D16F4B82F0}" destId="{BAAED023-4618-D549-B73F-3DF12A1FC138}" srcOrd="1" destOrd="0" presId="urn:microsoft.com/office/officeart/2005/8/layout/hProcess11"/>
    <dgm:cxn modelId="{215994A4-374D-834E-AD47-EA7A623AEADF}" type="presParOf" srcId="{1AECD420-A793-2C48-9380-43D16F4B82F0}" destId="{B3C430E5-6E42-F64E-9DE0-C8D64655683F}" srcOrd="2" destOrd="0" presId="urn:microsoft.com/office/officeart/2005/8/layout/hProcess11"/>
    <dgm:cxn modelId="{D5C47510-35CC-A840-B618-B42834CF4322}" type="presParOf" srcId="{A473FBB7-190F-1B4F-910B-A62123155F12}" destId="{B4E9F5FD-B3E4-3143-B677-821EE70FDA65}" srcOrd="3" destOrd="0" presId="urn:microsoft.com/office/officeart/2005/8/layout/hProcess11"/>
    <dgm:cxn modelId="{D84EBF0D-7EF7-8D46-B011-A0C6B7D72A9B}" type="presParOf" srcId="{A473FBB7-190F-1B4F-910B-A62123155F12}" destId="{AC593C09-DDA3-5D4C-B474-D24BD6CE969B}" srcOrd="4" destOrd="0" presId="urn:microsoft.com/office/officeart/2005/8/layout/hProcess11"/>
    <dgm:cxn modelId="{B777B671-C71B-A14D-B1DC-EF490B3CA3A8}" type="presParOf" srcId="{AC593C09-DDA3-5D4C-B474-D24BD6CE969B}" destId="{B99EA433-66D2-B148-869D-8584B171C24D}" srcOrd="0" destOrd="0" presId="urn:microsoft.com/office/officeart/2005/8/layout/hProcess11"/>
    <dgm:cxn modelId="{54BC70E0-DFB3-DE4E-BC80-7D5B707D6E81}" type="presParOf" srcId="{AC593C09-DDA3-5D4C-B474-D24BD6CE969B}" destId="{0DEDCF79-1CD8-3F4F-8CA1-3F9B895CECFA}" srcOrd="1" destOrd="0" presId="urn:microsoft.com/office/officeart/2005/8/layout/hProcess11"/>
    <dgm:cxn modelId="{19526A23-3132-F145-9B60-96701920D0F1}" type="presParOf" srcId="{AC593C09-DDA3-5D4C-B474-D24BD6CE969B}" destId="{70382CA0-8A8D-DF46-8BA5-AD54EAB42F26}" srcOrd="2" destOrd="0" presId="urn:microsoft.com/office/officeart/2005/8/layout/hProcess1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AA932F8-2F4A-9F42-ADB8-4121ED1A544B}">
      <dsp:nvSpPr>
        <dsp:cNvPr id="0" name=""/>
        <dsp:cNvSpPr/>
      </dsp:nvSpPr>
      <dsp:spPr>
        <a:xfrm>
          <a:off x="0" y="1435320"/>
          <a:ext cx="8424936" cy="1913760"/>
        </a:xfrm>
        <a:prstGeom prst="notchedRightArrow">
          <a:avLst/>
        </a:prstGeom>
        <a:solidFill>
          <a:schemeClr val="accent1">
            <a:tint val="40000"/>
            <a:hueOff val="0"/>
            <a:satOff val="0"/>
            <a:lumOff val="0"/>
            <a:alphaOff val="0"/>
          </a:schemeClr>
        </a:solidFill>
        <a:ln>
          <a:noFill/>
        </a:ln>
        <a:effectLst>
          <a:outerShdw blurRad="40000" dist="23000" dir="5400000" rotWithShape="0">
            <a:srgbClr val="000000">
              <a:alpha val="35000"/>
            </a:srgbClr>
          </a:outerShdw>
        </a:effectLst>
      </dsp:spPr>
      <dsp:style>
        <a:lnRef idx="0">
          <a:scrgbClr r="0" g="0" b="0"/>
        </a:lnRef>
        <a:fillRef idx="1">
          <a:scrgbClr r="0" g="0" b="0"/>
        </a:fillRef>
        <a:effectRef idx="2">
          <a:scrgbClr r="0" g="0" b="0"/>
        </a:effectRef>
        <a:fontRef idx="minor"/>
      </dsp:style>
    </dsp:sp>
    <dsp:sp modelId="{530941DA-6209-2E4C-8B11-D8736C41A9CB}">
      <dsp:nvSpPr>
        <dsp:cNvPr id="0" name=""/>
        <dsp:cNvSpPr/>
      </dsp:nvSpPr>
      <dsp:spPr>
        <a:xfrm>
          <a:off x="618" y="0"/>
          <a:ext cx="2355639" cy="19137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06248" tIns="206248" rIns="206248" bIns="206248" numCol="1" spcCol="1270" anchor="b" anchorCtr="0">
          <a:noAutofit/>
        </a:bodyPr>
        <a:lstStyle/>
        <a:p>
          <a:pPr lvl="0" algn="ctr" defTabSz="1289050">
            <a:lnSpc>
              <a:spcPct val="90000"/>
            </a:lnSpc>
            <a:spcBef>
              <a:spcPct val="0"/>
            </a:spcBef>
            <a:spcAft>
              <a:spcPct val="35000"/>
            </a:spcAft>
          </a:pPr>
          <a:r>
            <a:rPr lang="en-US" sz="2900" b="1" kern="1200" dirty="0" smtClean="0"/>
            <a:t>Short term (2017)</a:t>
          </a:r>
          <a:endParaRPr lang="en-US" sz="2900" kern="1200" dirty="0"/>
        </a:p>
      </dsp:txBody>
      <dsp:txXfrm>
        <a:off x="618" y="0"/>
        <a:ext cx="2355639" cy="1913760"/>
      </dsp:txXfrm>
    </dsp:sp>
    <dsp:sp modelId="{78C70C4E-54EC-8D43-B42C-9A005A75CF76}">
      <dsp:nvSpPr>
        <dsp:cNvPr id="0" name=""/>
        <dsp:cNvSpPr/>
      </dsp:nvSpPr>
      <dsp:spPr>
        <a:xfrm>
          <a:off x="939218" y="2152980"/>
          <a:ext cx="478440" cy="478440"/>
        </a:xfrm>
        <a:prstGeom prst="ellipse">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BB49BBB0-CC15-B14E-A159-A96CB8075EB4}">
      <dsp:nvSpPr>
        <dsp:cNvPr id="0" name=""/>
        <dsp:cNvSpPr/>
      </dsp:nvSpPr>
      <dsp:spPr>
        <a:xfrm>
          <a:off x="2412811" y="2870640"/>
          <a:ext cx="2779734" cy="19137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99136" tIns="199136" rIns="199136" bIns="199136" numCol="1" spcCol="1270" anchor="t" anchorCtr="0">
          <a:noAutofit/>
        </a:bodyPr>
        <a:lstStyle/>
        <a:p>
          <a:pPr lvl="0" algn="ctr" defTabSz="1244600">
            <a:lnSpc>
              <a:spcPct val="90000"/>
            </a:lnSpc>
            <a:spcBef>
              <a:spcPct val="0"/>
            </a:spcBef>
            <a:spcAft>
              <a:spcPct val="35000"/>
            </a:spcAft>
          </a:pPr>
          <a:r>
            <a:rPr lang="en-US" sz="2800" b="1" kern="1200" dirty="0" smtClean="0"/>
            <a:t>Medium term (2017-2018)</a:t>
          </a:r>
          <a:endParaRPr lang="en-US" sz="2800" b="1" kern="1200" dirty="0" smtClean="0"/>
        </a:p>
      </dsp:txBody>
      <dsp:txXfrm>
        <a:off x="2412811" y="2870640"/>
        <a:ext cx="2779734" cy="1913760"/>
      </dsp:txXfrm>
    </dsp:sp>
    <dsp:sp modelId="{BAAED023-4618-D549-B73F-3DF12A1FC138}">
      <dsp:nvSpPr>
        <dsp:cNvPr id="0" name=""/>
        <dsp:cNvSpPr/>
      </dsp:nvSpPr>
      <dsp:spPr>
        <a:xfrm>
          <a:off x="3563458" y="2152980"/>
          <a:ext cx="478440" cy="478440"/>
        </a:xfrm>
        <a:prstGeom prst="ellipse">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B99EA433-66D2-B148-869D-8584B171C24D}">
      <dsp:nvSpPr>
        <dsp:cNvPr id="0" name=""/>
        <dsp:cNvSpPr/>
      </dsp:nvSpPr>
      <dsp:spPr>
        <a:xfrm>
          <a:off x="5249099" y="0"/>
          <a:ext cx="2332723" cy="19137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92024" tIns="192024" rIns="192024" bIns="192024" numCol="1" spcCol="1270" anchor="b" anchorCtr="0">
          <a:noAutofit/>
        </a:bodyPr>
        <a:lstStyle/>
        <a:p>
          <a:pPr lvl="0" algn="ctr" defTabSz="1200150">
            <a:lnSpc>
              <a:spcPct val="90000"/>
            </a:lnSpc>
            <a:spcBef>
              <a:spcPct val="0"/>
            </a:spcBef>
            <a:spcAft>
              <a:spcPct val="35000"/>
            </a:spcAft>
          </a:pPr>
          <a:r>
            <a:rPr lang="en-US" sz="2700" b="1" kern="1200" dirty="0" smtClean="0"/>
            <a:t>Longer term (2018-2020)</a:t>
          </a:r>
          <a:endParaRPr lang="en-US" sz="2700" b="1" kern="1200" dirty="0" smtClean="0"/>
        </a:p>
      </dsp:txBody>
      <dsp:txXfrm>
        <a:off x="5249099" y="0"/>
        <a:ext cx="2332723" cy="1913760"/>
      </dsp:txXfrm>
    </dsp:sp>
    <dsp:sp modelId="{0DEDCF79-1CD8-3F4F-8CA1-3F9B895CECFA}">
      <dsp:nvSpPr>
        <dsp:cNvPr id="0" name=""/>
        <dsp:cNvSpPr/>
      </dsp:nvSpPr>
      <dsp:spPr>
        <a:xfrm>
          <a:off x="6176241" y="2152980"/>
          <a:ext cx="478440" cy="478440"/>
        </a:xfrm>
        <a:prstGeom prst="ellipse">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hProcess11">
  <dgm:title val=""/>
  <dgm:desc val=""/>
  <dgm:catLst>
    <dgm:cat type="process" pri="8000"/>
    <dgm:cat type="convert" pri="14000"/>
  </dgm:catLst>
  <dgm:sampData useDef="1">
    <dgm:dataModel>
      <dgm:pt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hoose name="Name1">
      <dgm:if name="Name2" func="var" arg="dir" op="equ" val="norm">
        <dgm:constrLst>
          <dgm:constr type="w" for="ch" forName="arrow" refType="w"/>
          <dgm:constr type="h" for="ch" forName="arrow" refType="h" fact="0.4"/>
          <dgm:constr type="ctrY" for="ch" forName="arrow" refType="h" fact="0.5"/>
          <dgm:constr type="l" for="ch" forName="arrow"/>
          <dgm:constr type="w" for="ch" forName="points" refType="w" fact="0.9"/>
          <dgm:constr type="h" for="ch" forName="points" refType="h"/>
          <dgm:constr type="t" for="ch" forName="points"/>
          <dgm:constr type="l" for="ch" forName="points"/>
        </dgm:constrLst>
      </dgm:if>
      <dgm:else name="Name3">
        <dgm:constrLst>
          <dgm:constr type="w" for="ch" forName="arrow" refType="w"/>
          <dgm:constr type="h" for="ch" forName="arrow" refType="h" fact="0.4"/>
          <dgm:constr type="ctrY" for="ch" forName="arrow" refType="h" fact="0.5"/>
          <dgm:constr type="r" for="ch" forName="arrow" refType="w"/>
          <dgm:constr type="w" for="ch" forName="points" refType="w" fact="0.9"/>
          <dgm:constr type="h" for="ch" forName="points" refType="h"/>
          <dgm:constr type="t" for="ch" forName="points"/>
          <dgm:constr type="r" for="ch" forName="points" refType="w"/>
        </dgm:constrLst>
      </dgm:else>
    </dgm:choose>
    <dgm:ruleLst/>
    <dgm:layoutNode name="arrow" styleLbl="bgShp">
      <dgm:alg type="sp"/>
      <dgm:choose name="Name4">
        <dgm:if name="Name5" func="var" arg="dir" op="equ" val="norm">
          <dgm:shape xmlns:r="http://schemas.openxmlformats.org/officeDocument/2006/relationships" type="notchedRightArrow" r:blip="">
            <dgm:adjLst/>
          </dgm:shape>
        </dgm:if>
        <dgm:else name="Name6">
          <dgm:shape xmlns:r="http://schemas.openxmlformats.org/officeDocument/2006/relationships" rot="180" type="notchedRightArrow" r:blip="">
            <dgm:adjLst/>
          </dgm:shape>
        </dgm:else>
      </dgm:choose>
      <dgm:presOf/>
      <dgm:constrLst/>
      <dgm:ruleLst/>
    </dgm:layoutNode>
    <dgm:layoutNode name="points">
      <dgm:choose name="Name7">
        <dgm:if name="Name8" func="var" arg="dir" op="equ" val="norm">
          <dgm:alg type="lin">
            <dgm:param type="linDir" val="fromL"/>
          </dgm:alg>
        </dgm:if>
        <dgm:else name="Name9">
          <dgm:alg type="lin">
            <dgm:param type="linDir" val="fromR"/>
          </dgm:alg>
        </dgm:else>
      </dgm:choose>
      <dgm:shape xmlns:r="http://schemas.openxmlformats.org/officeDocument/2006/relationships" r:blip="">
        <dgm:adjLst/>
      </dgm:shape>
      <dgm:presOf/>
      <dgm:constrLst>
        <dgm:constr type="w" for="ch" forName="compositeA" refType="w"/>
        <dgm:constr type="h" for="ch" forName="compositeA" refType="h"/>
        <dgm:constr type="w" for="ch" forName="compositeB" refType="w" refFor="ch" refForName="compositeA" op="equ"/>
        <dgm:constr type="h" for="ch" forName="compositeB" refType="h" refFor="ch" refForName="compositeA" op="equ"/>
        <dgm:constr type="primFontSz" for="des" ptType="node" op="equ" val="65"/>
        <dgm:constr type="w" for="ch" forName="space" refType="w" refFor="ch" refForName="compositeA" op="equ" fact="0.05"/>
      </dgm:constrLst>
      <dgm:ruleLst/>
      <dgm:forEach name="Name10" axis="ch" ptType="node">
        <dgm:choose name="Name11">
          <dgm:if name="Name12" axis="self" ptType="node" func="posOdd" op="equ" val="1">
            <dgm:layoutNode name="compositeA">
              <dgm:alg type="composite"/>
              <dgm:shape xmlns:r="http://schemas.openxmlformats.org/officeDocument/2006/relationships" r:blip="">
                <dgm:adjLst/>
              </dgm:shape>
              <dgm:presOf/>
              <dgm:constrLst>
                <dgm:constr type="w" for="ch" forName="textA" refType="w"/>
                <dgm:constr type="h" for="ch" forName="textA" refType="h" fact="0.4"/>
                <dgm:constr type="t" for="ch" forName="textA"/>
                <dgm:constr type="l" for="ch" forName="textA"/>
                <dgm:constr type="h" for="ch" forName="circleA" refType="h" fact="0.1"/>
                <dgm:constr type="h" for="ch" forName="circleA" refType="w" op="lte"/>
                <dgm:constr type="w" for="ch" forName="circleA" refType="h" refFor="ch" refForName="circleA" op="equ"/>
                <dgm:constr type="ctrY" for="ch" forName="circleA" refType="h" fact="0.5"/>
                <dgm:constr type="ctrX" for="ch" forName="circleA" refType="w" refFor="ch" refForName="textA" fact="0.5"/>
                <dgm:constr type="w" for="ch" forName="spaceA" refType="w"/>
                <dgm:constr type="h" for="ch" forName="spaceA" refType="h" fact="0.4"/>
                <dgm:constr type="b" for="ch" forName="spaceA" refType="h"/>
                <dgm:constr type="l" for="ch" forName="spaceA"/>
              </dgm:constrLst>
              <dgm:ruleLst/>
              <dgm:layoutNode name="textA" styleLbl="revTx">
                <dgm:varLst>
                  <dgm:bulletEnabled val="1"/>
                </dgm:varLst>
                <dgm:alg type="tx">
                  <dgm:param type="txAnchorVert" val="b"/>
                  <dgm:param type="txAnchorVertCh" val="b"/>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A">
                <dgm:alg type="sp"/>
                <dgm:shape xmlns:r="http://schemas.openxmlformats.org/officeDocument/2006/relationships" type="ellipse" r:blip="">
                  <dgm:adjLst/>
                </dgm:shape>
                <dgm:presOf/>
                <dgm:constrLst/>
                <dgm:ruleLst/>
              </dgm:layoutNode>
              <dgm:layoutNode name="spaceA">
                <dgm:alg type="sp"/>
                <dgm:shape xmlns:r="http://schemas.openxmlformats.org/officeDocument/2006/relationships" r:blip="">
                  <dgm:adjLst/>
                </dgm:shape>
                <dgm:presOf/>
                <dgm:constrLst/>
                <dgm:ruleLst/>
              </dgm:layoutNode>
            </dgm:layoutNode>
          </dgm:if>
          <dgm:else name="Name13">
            <dgm:layoutNode name="compositeB">
              <dgm:alg type="composite"/>
              <dgm:shape xmlns:r="http://schemas.openxmlformats.org/officeDocument/2006/relationships" r:blip="">
                <dgm:adjLst/>
              </dgm:shape>
              <dgm:presOf/>
              <dgm:constrLst>
                <dgm:constr type="w" for="ch" forName="textB" refType="w"/>
                <dgm:constr type="h" for="ch" forName="textB" refType="h" fact="0.4"/>
                <dgm:constr type="b" for="ch" forName="textB" refType="h"/>
                <dgm:constr type="l" for="ch" forName="textB"/>
                <dgm:constr type="h" for="ch" forName="circleB" refType="h" fact="0.1"/>
                <dgm:constr type="w" for="ch" forName="circleB" refType="h" refFor="ch" refForName="circleB" op="equ"/>
                <dgm:constr type="h" for="ch" forName="circleB" refType="w" op="lte"/>
                <dgm:constr type="ctrY" for="ch" forName="circleB" refType="h" fact="0.5"/>
                <dgm:constr type="ctrX" for="ch" forName="circleB" refType="w" refFor="ch" refForName="textB" fact="0.5"/>
                <dgm:constr type="w" for="ch" forName="spaceB" refType="w"/>
                <dgm:constr type="h" for="ch" forName="spaceB" refType="h" fact="0.4"/>
                <dgm:constr type="t" for="ch" forName="spaceB"/>
                <dgm:constr type="l" for="ch" forName="spaceB"/>
              </dgm:constrLst>
              <dgm:ruleLst/>
              <dgm:layoutNode name="textB" styleLbl="revTx">
                <dgm:varLst>
                  <dgm:bulletEnabled val="1"/>
                </dgm:varLst>
                <dgm:alg type="tx">
                  <dgm:param type="txAnchorVert" val="t"/>
                  <dgm:param type="txAnchorVertCh" val="t"/>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B">
                <dgm:alg type="sp"/>
                <dgm:shape xmlns:r="http://schemas.openxmlformats.org/officeDocument/2006/relationships" type="ellipse" r:blip="">
                  <dgm:adjLst/>
                </dgm:shape>
                <dgm:presOf/>
                <dgm:constrLst/>
                <dgm:ruleLst/>
              </dgm:layoutNode>
              <dgm:layoutNode name="spaceB">
                <dgm:alg type="sp"/>
                <dgm:shape xmlns:r="http://schemas.openxmlformats.org/officeDocument/2006/relationships" r:blip="">
                  <dgm:adjLst/>
                </dgm:shape>
                <dgm:presOf/>
                <dgm:constrLst/>
                <dgm:ruleLst/>
              </dgm:layoutNode>
            </dgm:layoutNode>
          </dgm:else>
        </dgm:choose>
        <dgm:forEach name="Name14" axis="followSib" ptType="sibTrans" cnt="1">
          <dgm:layoutNode name="space">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BC98F682-7966-4F36-8C65-12C6AC282E64}" type="datetimeFigureOut">
              <a:rPr lang="en-GB" smtClean="0"/>
              <a:t>15/06/2017</a:t>
            </a:fld>
            <a:endParaRPr lang="en-GB"/>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77037CF-4AF3-4EA8-B0EF-23260E3D633F}" type="slidenum">
              <a:rPr lang="en-GB" smtClean="0"/>
              <a:t>‹#›</a:t>
            </a:fld>
            <a:endParaRPr lang="en-GB"/>
          </a:p>
        </p:txBody>
      </p:sp>
    </p:spTree>
    <p:extLst>
      <p:ext uri="{BB962C8B-B14F-4D97-AF65-F5344CB8AC3E}">
        <p14:creationId xmlns:p14="http://schemas.microsoft.com/office/powerpoint/2010/main" val="258822099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BA4EA1F-7887-426C-BD0E-29F38E7AB4A2}" type="datetimeFigureOut">
              <a:rPr lang="nl-NL" smtClean="0"/>
              <a:t>15-06-17</a:t>
            </a:fld>
            <a:endParaRPr lang="nl-NL"/>
          </a:p>
        </p:txBody>
      </p:sp>
      <p:sp>
        <p:nvSpPr>
          <p:cNvPr id="4" name="Tijdelijke aanduiding voor dia-afbeelding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6" name="Tijdelijke aanduiding voor voetteks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EF58AE9-46A5-49CB-B815-3CC2120EE87D}" type="slidenum">
              <a:rPr lang="nl-NL" smtClean="0"/>
              <a:t>‹#›</a:t>
            </a:fld>
            <a:endParaRPr lang="nl-NL"/>
          </a:p>
        </p:txBody>
      </p:sp>
    </p:spTree>
    <p:extLst>
      <p:ext uri="{BB962C8B-B14F-4D97-AF65-F5344CB8AC3E}">
        <p14:creationId xmlns:p14="http://schemas.microsoft.com/office/powerpoint/2010/main" val="2302488775"/>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EF58AE9-46A5-49CB-B815-3CC2120EE87D}" type="slidenum">
              <a:rPr lang="nl-NL" smtClean="0"/>
              <a:t>1</a:t>
            </a:fld>
            <a:endParaRPr lang="nl-NL"/>
          </a:p>
        </p:txBody>
      </p:sp>
    </p:spTree>
    <p:extLst>
      <p:ext uri="{BB962C8B-B14F-4D97-AF65-F5344CB8AC3E}">
        <p14:creationId xmlns:p14="http://schemas.microsoft.com/office/powerpoint/2010/main" val="3495070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eldia">
    <p:spTree>
      <p:nvGrpSpPr>
        <p:cNvPr id="1" name=""/>
        <p:cNvGrpSpPr/>
        <p:nvPr/>
      </p:nvGrpSpPr>
      <p:grpSpPr>
        <a:xfrm>
          <a:off x="0" y="0"/>
          <a:ext cx="0" cy="0"/>
          <a:chOff x="0" y="0"/>
          <a:chExt cx="0" cy="0"/>
        </a:xfrm>
      </p:grpSpPr>
      <p:sp>
        <p:nvSpPr>
          <p:cNvPr id="7" name="Tijdelijke aanduiding voor tekst 6"/>
          <p:cNvSpPr>
            <a:spLocks noGrp="1"/>
          </p:cNvSpPr>
          <p:nvPr>
            <p:ph type="body" sz="quarter" idx="10" hasCustomPrompt="1"/>
          </p:nvPr>
        </p:nvSpPr>
        <p:spPr>
          <a:xfrm>
            <a:off x="1727411" y="3643200"/>
            <a:ext cx="5689178" cy="431477"/>
          </a:xfrm>
        </p:spPr>
        <p:txBody>
          <a:bodyPr/>
          <a:lstStyle>
            <a:lvl1pPr>
              <a:defRPr sz="2000">
                <a:solidFill>
                  <a:schemeClr val="tx1">
                    <a:lumMod val="50000"/>
                    <a:lumOff val="50000"/>
                  </a:schemeClr>
                </a:solidFill>
              </a:defRPr>
            </a:lvl1pPr>
          </a:lstStyle>
          <a:p>
            <a:pPr lvl="0"/>
            <a:r>
              <a:rPr lang="en-GB" noProof="0" dirty="0" smtClean="0"/>
              <a:t>function</a:t>
            </a:r>
          </a:p>
        </p:txBody>
      </p:sp>
      <p:sp>
        <p:nvSpPr>
          <p:cNvPr id="2" name="Titel 1"/>
          <p:cNvSpPr>
            <a:spLocks noGrp="1"/>
          </p:cNvSpPr>
          <p:nvPr>
            <p:ph type="ctrTitle" hasCustomPrompt="1"/>
          </p:nvPr>
        </p:nvSpPr>
        <p:spPr>
          <a:xfrm>
            <a:off x="685800" y="1268761"/>
            <a:ext cx="7772400" cy="1440000"/>
          </a:xfrm>
        </p:spPr>
        <p:txBody>
          <a:bodyPr/>
          <a:lstStyle>
            <a:lvl1pPr>
              <a:defRPr/>
            </a:lvl1pPr>
          </a:lstStyle>
          <a:p>
            <a:r>
              <a:rPr lang="en-GB" noProof="0" dirty="0" smtClean="0"/>
              <a:t>Title</a:t>
            </a:r>
            <a:endParaRPr lang="en-GB" noProof="0" dirty="0"/>
          </a:p>
        </p:txBody>
      </p:sp>
      <p:sp>
        <p:nvSpPr>
          <p:cNvPr id="3" name="Ondertitel 2"/>
          <p:cNvSpPr>
            <a:spLocks noGrp="1"/>
          </p:cNvSpPr>
          <p:nvPr>
            <p:ph type="subTitle" idx="1" hasCustomPrompt="1"/>
          </p:nvPr>
        </p:nvSpPr>
        <p:spPr>
          <a:xfrm>
            <a:off x="1371600" y="2923200"/>
            <a:ext cx="6400800" cy="504056"/>
          </a:xfrm>
        </p:spPr>
        <p:txBody>
          <a:bodyPr>
            <a:noAutofit/>
          </a:bodyPr>
          <a:lstStyle>
            <a:lvl1pPr marL="0" indent="0" algn="ctr">
              <a:buNone/>
              <a:defRPr sz="2800" b="1">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noProof="0" dirty="0" smtClean="0"/>
              <a:t>Author</a:t>
            </a:r>
            <a:endParaRPr lang="en-GB" noProof="0" dirty="0"/>
          </a:p>
        </p:txBody>
      </p:sp>
    </p:spTree>
    <p:extLst>
      <p:ext uri="{BB962C8B-B14F-4D97-AF65-F5344CB8AC3E}">
        <p14:creationId xmlns:p14="http://schemas.microsoft.com/office/powerpoint/2010/main" val="1507503243"/>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Content 2X">
    <p:spTree>
      <p:nvGrpSpPr>
        <p:cNvPr id="1" name=""/>
        <p:cNvGrpSpPr/>
        <p:nvPr/>
      </p:nvGrpSpPr>
      <p:grpSpPr>
        <a:xfrm>
          <a:off x="0" y="0"/>
          <a:ext cx="0" cy="0"/>
          <a:chOff x="0" y="0"/>
          <a:chExt cx="0" cy="0"/>
        </a:xfrm>
      </p:grpSpPr>
      <p:sp>
        <p:nvSpPr>
          <p:cNvPr id="2" name="Titel 1"/>
          <p:cNvSpPr>
            <a:spLocks noGrp="1"/>
          </p:cNvSpPr>
          <p:nvPr>
            <p:ph type="title" hasCustomPrompt="1"/>
          </p:nvPr>
        </p:nvSpPr>
        <p:spPr/>
        <p:txBody>
          <a:bodyPr/>
          <a:lstStyle>
            <a:lvl1pPr>
              <a:defRPr baseline="0"/>
            </a:lvl1pPr>
          </a:lstStyle>
          <a:p>
            <a:r>
              <a:rPr lang="en-GB" noProof="0" dirty="0" smtClean="0"/>
              <a:t>Click to insert title</a:t>
            </a:r>
            <a:endParaRPr lang="en-GB" noProof="0" dirty="0"/>
          </a:p>
        </p:txBody>
      </p:sp>
      <p:sp>
        <p:nvSpPr>
          <p:cNvPr id="3" name="Tijdelijke aanduiding voor inhoud 2"/>
          <p:cNvSpPr>
            <a:spLocks noGrp="1"/>
          </p:cNvSpPr>
          <p:nvPr>
            <p:ph sz="half" idx="1" hasCustomPrompt="1"/>
          </p:nvPr>
        </p:nvSpPr>
        <p:spPr>
          <a:xfrm>
            <a:off x="467544" y="1340768"/>
            <a:ext cx="3815655" cy="4784725"/>
          </a:xfrm>
          <a:prstGeom prst="rect">
            <a:avLst/>
          </a:prstGeom>
        </p:spPr>
        <p:txBody>
          <a:bodyPr/>
          <a:lstStyle>
            <a:lvl1pPr>
              <a:defRPr sz="2800">
                <a:solidFill>
                  <a:schemeClr val="tx1"/>
                </a:solidFill>
              </a:defRPr>
            </a:lvl1pPr>
            <a:lvl2pPr>
              <a:defRPr sz="2400">
                <a:solidFill>
                  <a:schemeClr val="tx1"/>
                </a:solidFill>
              </a:defRPr>
            </a:lvl2pPr>
            <a:lvl3pPr>
              <a:defRPr sz="2000">
                <a:solidFill>
                  <a:schemeClr val="tx1"/>
                </a:solidFill>
              </a:defRPr>
            </a:lvl3pPr>
            <a:lvl4pPr>
              <a:defRPr sz="1800">
                <a:solidFill>
                  <a:schemeClr val="tx1"/>
                </a:solidFill>
              </a:defRPr>
            </a:lvl4pPr>
            <a:lvl5pPr>
              <a:defRPr sz="1800">
                <a:solidFill>
                  <a:schemeClr val="tx1"/>
                </a:solidFill>
              </a:defRPr>
            </a:lvl5pPr>
            <a:lvl6pPr>
              <a:defRPr sz="1800"/>
            </a:lvl6pPr>
            <a:lvl7pPr>
              <a:defRPr sz="1800"/>
            </a:lvl7pPr>
            <a:lvl8pPr>
              <a:defRPr sz="1800"/>
            </a:lvl8pPr>
            <a:lvl9pPr>
              <a:defRPr sz="1800"/>
            </a:lvl9pPr>
          </a:lstStyle>
          <a:p>
            <a:pPr lvl="0"/>
            <a:r>
              <a:rPr lang="en-GB" noProof="0" dirty="0" smtClean="0"/>
              <a:t>Click</a:t>
            </a:r>
            <a:endParaRPr lang="en-GB" noProof="0" dirty="0"/>
          </a:p>
        </p:txBody>
      </p:sp>
      <p:sp>
        <p:nvSpPr>
          <p:cNvPr id="4" name="Tijdelijke aanduiding voor inhoud 3"/>
          <p:cNvSpPr>
            <a:spLocks noGrp="1"/>
          </p:cNvSpPr>
          <p:nvPr>
            <p:ph sz="half" idx="2" hasCustomPrompt="1"/>
          </p:nvPr>
        </p:nvSpPr>
        <p:spPr>
          <a:xfrm>
            <a:off x="4572000" y="1341438"/>
            <a:ext cx="4320480" cy="4784400"/>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noProof="0" dirty="0" smtClean="0"/>
              <a:t>Click</a:t>
            </a:r>
            <a:endParaRPr lang="en-GB" noProof="0" dirty="0"/>
          </a:p>
        </p:txBody>
      </p:sp>
      <p:sp>
        <p:nvSpPr>
          <p:cNvPr id="7" name="Footer Placeholder 6"/>
          <p:cNvSpPr>
            <a:spLocks noGrp="1"/>
          </p:cNvSpPr>
          <p:nvPr>
            <p:ph type="ftr" sz="quarter" idx="11"/>
          </p:nvPr>
        </p:nvSpPr>
        <p:spPr/>
        <p:txBody>
          <a:bodyPr/>
          <a:lstStyle/>
          <a:p>
            <a:r>
              <a:rPr lang="en-GB" smtClean="0"/>
              <a:t>EGI Conference 2017</a:t>
            </a:r>
            <a:endParaRPr lang="en-GB" dirty="0"/>
          </a:p>
        </p:txBody>
      </p:sp>
    </p:spTree>
    <p:extLst>
      <p:ext uri="{BB962C8B-B14F-4D97-AF65-F5344CB8AC3E}">
        <p14:creationId xmlns:p14="http://schemas.microsoft.com/office/powerpoint/2010/main" val="286282415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ontent 2X">
    <p:spTree>
      <p:nvGrpSpPr>
        <p:cNvPr id="1" name=""/>
        <p:cNvGrpSpPr/>
        <p:nvPr/>
      </p:nvGrpSpPr>
      <p:grpSpPr>
        <a:xfrm>
          <a:off x="0" y="0"/>
          <a:ext cx="0" cy="0"/>
          <a:chOff x="0" y="0"/>
          <a:chExt cx="0" cy="0"/>
        </a:xfrm>
      </p:grpSpPr>
      <p:sp>
        <p:nvSpPr>
          <p:cNvPr id="2" name="Titel 1"/>
          <p:cNvSpPr>
            <a:spLocks noGrp="1"/>
          </p:cNvSpPr>
          <p:nvPr>
            <p:ph type="title" hasCustomPrompt="1"/>
          </p:nvPr>
        </p:nvSpPr>
        <p:spPr/>
        <p:txBody>
          <a:bodyPr/>
          <a:lstStyle>
            <a:lvl1pPr>
              <a:defRPr baseline="0"/>
            </a:lvl1pPr>
          </a:lstStyle>
          <a:p>
            <a:r>
              <a:rPr lang="en-GB" noProof="0" dirty="0" smtClean="0"/>
              <a:t>Click to insert title</a:t>
            </a:r>
            <a:endParaRPr lang="en-GB" noProof="0" dirty="0"/>
          </a:p>
        </p:txBody>
      </p:sp>
      <p:sp>
        <p:nvSpPr>
          <p:cNvPr id="4" name="Tijdelijke aanduiding voor inhoud 3"/>
          <p:cNvSpPr>
            <a:spLocks noGrp="1"/>
          </p:cNvSpPr>
          <p:nvPr>
            <p:ph sz="half" idx="2" hasCustomPrompt="1"/>
          </p:nvPr>
        </p:nvSpPr>
        <p:spPr>
          <a:xfrm>
            <a:off x="467544" y="1341438"/>
            <a:ext cx="8424936" cy="4784400"/>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noProof="0" dirty="0" smtClean="0"/>
              <a:t>Click</a:t>
            </a:r>
            <a:endParaRPr lang="en-GB" noProof="0" dirty="0"/>
          </a:p>
        </p:txBody>
      </p:sp>
      <p:sp>
        <p:nvSpPr>
          <p:cNvPr id="7" name="Footer Placeholder 6"/>
          <p:cNvSpPr>
            <a:spLocks noGrp="1"/>
          </p:cNvSpPr>
          <p:nvPr>
            <p:ph type="ftr" sz="quarter" idx="11"/>
          </p:nvPr>
        </p:nvSpPr>
        <p:spPr/>
        <p:txBody>
          <a:bodyPr/>
          <a:lstStyle/>
          <a:p>
            <a:r>
              <a:rPr lang="en-US" dirty="0" smtClean="0"/>
              <a:t>EGI Core Infrastructure and Collaborative services Technical Coordination Board</a:t>
            </a:r>
            <a:endParaRPr lang="en-GB" dirty="0"/>
          </a:p>
        </p:txBody>
      </p:sp>
    </p:spTree>
    <p:extLst>
      <p:ext uri="{BB962C8B-B14F-4D97-AF65-F5344CB8AC3E}">
        <p14:creationId xmlns:p14="http://schemas.microsoft.com/office/powerpoint/2010/main" val="4184082620"/>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ijdelijke aanduiding voor tekst 2"/>
          <p:cNvSpPr>
            <a:spLocks noGrp="1"/>
          </p:cNvSpPr>
          <p:nvPr>
            <p:ph type="body" idx="1" hasCustomPrompt="1"/>
          </p:nvPr>
        </p:nvSpPr>
        <p:spPr>
          <a:xfrm>
            <a:off x="457200" y="1341041"/>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noProof="0" dirty="0" smtClean="0"/>
              <a:t>Click </a:t>
            </a:r>
          </a:p>
        </p:txBody>
      </p:sp>
      <p:sp>
        <p:nvSpPr>
          <p:cNvPr id="4" name="Tijdelijke aanduiding voor inhoud 3"/>
          <p:cNvSpPr>
            <a:spLocks noGrp="1"/>
          </p:cNvSpPr>
          <p:nvPr>
            <p:ph sz="half" idx="2" hasCustomPrompt="1"/>
          </p:nvPr>
        </p:nvSpPr>
        <p:spPr>
          <a:xfrm>
            <a:off x="494506" y="2378745"/>
            <a:ext cx="4040188" cy="3774405"/>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noProof="0" dirty="0" smtClean="0"/>
              <a:t>Click</a:t>
            </a:r>
            <a:endParaRPr lang="en-GB" noProof="0" dirty="0"/>
          </a:p>
        </p:txBody>
      </p:sp>
      <p:sp>
        <p:nvSpPr>
          <p:cNvPr id="5" name="Tijdelijke aanduiding voor tekst 4"/>
          <p:cNvSpPr>
            <a:spLocks noGrp="1"/>
          </p:cNvSpPr>
          <p:nvPr>
            <p:ph type="body" sz="quarter" idx="3" hasCustomPrompt="1"/>
          </p:nvPr>
        </p:nvSpPr>
        <p:spPr>
          <a:xfrm>
            <a:off x="4850705" y="1341041"/>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noProof="0" dirty="0" smtClean="0"/>
              <a:t>Click</a:t>
            </a:r>
          </a:p>
        </p:txBody>
      </p:sp>
      <p:sp>
        <p:nvSpPr>
          <p:cNvPr id="6" name="Tijdelijke aanduiding voor inhoud 5"/>
          <p:cNvSpPr>
            <a:spLocks noGrp="1"/>
          </p:cNvSpPr>
          <p:nvPr>
            <p:ph sz="quarter" idx="4" hasCustomPrompt="1"/>
          </p:nvPr>
        </p:nvSpPr>
        <p:spPr>
          <a:xfrm>
            <a:off x="4822601" y="2391445"/>
            <a:ext cx="4041775" cy="3774405"/>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noProof="0" dirty="0" smtClean="0"/>
              <a:t>Click</a:t>
            </a:r>
            <a:endParaRPr lang="en-GB" noProof="0" dirty="0"/>
          </a:p>
        </p:txBody>
      </p:sp>
      <p:sp>
        <p:nvSpPr>
          <p:cNvPr id="10" name="Title 9"/>
          <p:cNvSpPr>
            <a:spLocks noGrp="1"/>
          </p:cNvSpPr>
          <p:nvPr>
            <p:ph type="title" hasCustomPrompt="1"/>
          </p:nvPr>
        </p:nvSpPr>
        <p:spPr/>
        <p:txBody>
          <a:bodyPr/>
          <a:lstStyle/>
          <a:p>
            <a:r>
              <a:rPr lang="en-GB" noProof="0" dirty="0" smtClean="0"/>
              <a:t>Click to insert title</a:t>
            </a:r>
            <a:endParaRPr lang="en-GB" noProof="0" dirty="0"/>
          </a:p>
        </p:txBody>
      </p:sp>
      <p:sp>
        <p:nvSpPr>
          <p:cNvPr id="8" name="Footer Placeholder 7"/>
          <p:cNvSpPr>
            <a:spLocks noGrp="1"/>
          </p:cNvSpPr>
          <p:nvPr>
            <p:ph type="ftr" sz="quarter" idx="11"/>
          </p:nvPr>
        </p:nvSpPr>
        <p:spPr/>
        <p:txBody>
          <a:bodyPr/>
          <a:lstStyle/>
          <a:p>
            <a:r>
              <a:rPr lang="en-GB" smtClean="0"/>
              <a:t>EGI Conference 2017</a:t>
            </a:r>
            <a:endParaRPr lang="en-GB" dirty="0"/>
          </a:p>
        </p:txBody>
      </p:sp>
    </p:spTree>
    <p:extLst>
      <p:ext uri="{BB962C8B-B14F-4D97-AF65-F5344CB8AC3E}">
        <p14:creationId xmlns:p14="http://schemas.microsoft.com/office/powerpoint/2010/main" val="46986061"/>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eldia">
    <p:spTree>
      <p:nvGrpSpPr>
        <p:cNvPr id="1" name=""/>
        <p:cNvGrpSpPr/>
        <p:nvPr/>
      </p:nvGrpSpPr>
      <p:grpSpPr>
        <a:xfrm>
          <a:off x="0" y="0"/>
          <a:ext cx="0" cy="0"/>
          <a:chOff x="0" y="0"/>
          <a:chExt cx="0" cy="0"/>
        </a:xfrm>
      </p:grpSpPr>
    </p:spTree>
    <p:extLst>
      <p:ext uri="{BB962C8B-B14F-4D97-AF65-F5344CB8AC3E}">
        <p14:creationId xmlns:p14="http://schemas.microsoft.com/office/powerpoint/2010/main" val="1828593632"/>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png"/><Relationship Id="rId5" Type="http://schemas.openxmlformats.org/officeDocument/2006/relationships/image" Target="../media/image3.jpeg"/><Relationship Id="rId1" Type="http://schemas.openxmlformats.org/officeDocument/2006/relationships/slideLayout" Target="../slideLayouts/slideLayout1.xml"/><Relationship Id="rId2"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4" Type="http://schemas.openxmlformats.org/officeDocument/2006/relationships/theme" Target="../theme/theme2.xml"/><Relationship Id="rId5" Type="http://schemas.openxmlformats.org/officeDocument/2006/relationships/image" Target="../media/image4.png"/><Relationship Id="rId6" Type="http://schemas.openxmlformats.org/officeDocument/2006/relationships/image" Target="../media/image5.png"/><Relationship Id="rId1" Type="http://schemas.openxmlformats.org/officeDocument/2006/relationships/slideLayout" Target="../slideLayouts/slideLayout2.xml"/><Relationship Id="rId2" Type="http://schemas.openxmlformats.org/officeDocument/2006/relationships/slideLayout" Target="../slideLayouts/slideLayout3.xml"/></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png"/><Relationship Id="rId5" Type="http://schemas.openxmlformats.org/officeDocument/2006/relationships/image" Target="../media/image3.jpeg"/><Relationship Id="rId6" Type="http://schemas.openxmlformats.org/officeDocument/2006/relationships/hyperlink" Target="http://creativecommons.org/licenses/by/4.0/" TargetMode="External"/><Relationship Id="rId1" Type="http://schemas.openxmlformats.org/officeDocument/2006/relationships/slideLayout" Target="../slideLayouts/slideLayout5.xml"/><Relationship Id="rId2"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4" name="Afbeelding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6858000"/>
          </a:xfrm>
          <a:prstGeom prst="rect">
            <a:avLst/>
          </a:prstGeom>
          <a:gradFill flip="none" rotWithShape="1">
            <a:gsLst>
              <a:gs pos="100000">
                <a:schemeClr val="bg1"/>
              </a:gs>
              <a:gs pos="0">
                <a:schemeClr val="tx2">
                  <a:lumMod val="20000"/>
                  <a:lumOff val="80000"/>
                </a:schemeClr>
              </a:gs>
            </a:gsLst>
            <a:lin ang="2700000" scaled="1"/>
            <a:tileRect/>
          </a:gradFill>
        </p:spPr>
      </p:pic>
      <p:sp>
        <p:nvSpPr>
          <p:cNvPr id="2" name="Tijdelijke aanduiding voor titel 1"/>
          <p:cNvSpPr>
            <a:spLocks noGrp="1"/>
          </p:cNvSpPr>
          <p:nvPr>
            <p:ph type="title"/>
          </p:nvPr>
        </p:nvSpPr>
        <p:spPr>
          <a:xfrm>
            <a:off x="479394" y="1412776"/>
            <a:ext cx="8229600" cy="1143000"/>
          </a:xfrm>
          <a:prstGeom prst="rect">
            <a:avLst/>
          </a:prstGeom>
        </p:spPr>
        <p:txBody>
          <a:bodyPr vert="horz" lIns="91440" tIns="45720" rIns="91440" bIns="45720" rtlCol="0" anchor="ctr">
            <a:normAutofit/>
          </a:bodyPr>
          <a:lstStyle/>
          <a:p>
            <a:endParaRPr lang="en-GB" noProof="0" dirty="0"/>
          </a:p>
        </p:txBody>
      </p:sp>
      <p:sp>
        <p:nvSpPr>
          <p:cNvPr id="3" name="Tijdelijke aanduiding voor tekst 2"/>
          <p:cNvSpPr>
            <a:spLocks noGrp="1"/>
          </p:cNvSpPr>
          <p:nvPr>
            <p:ph type="body" idx="1"/>
          </p:nvPr>
        </p:nvSpPr>
        <p:spPr>
          <a:xfrm>
            <a:off x="479394" y="2636912"/>
            <a:ext cx="8229600" cy="792088"/>
          </a:xfrm>
          <a:prstGeom prst="rect">
            <a:avLst/>
          </a:prstGeom>
        </p:spPr>
        <p:txBody>
          <a:bodyPr vert="horz" lIns="91440" tIns="45720" rIns="91440" bIns="45720" rtlCol="0">
            <a:normAutofit/>
          </a:bodyPr>
          <a:lstStyle/>
          <a:p>
            <a:pPr lvl="0"/>
            <a:endParaRPr lang="en-GB" noProof="0" dirty="0" smtClean="0"/>
          </a:p>
        </p:txBody>
      </p:sp>
      <p:pic>
        <p:nvPicPr>
          <p:cNvPr id="9" name="Afbeelding 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37129" y="4581128"/>
            <a:ext cx="1728191" cy="1313426"/>
          </a:xfrm>
          <a:prstGeom prst="rect">
            <a:avLst/>
          </a:prstGeom>
        </p:spPr>
      </p:pic>
      <p:sp>
        <p:nvSpPr>
          <p:cNvPr id="12" name="Rechthoek 11"/>
          <p:cNvSpPr/>
          <p:nvPr/>
        </p:nvSpPr>
        <p:spPr>
          <a:xfrm>
            <a:off x="437129" y="6021288"/>
            <a:ext cx="8465149" cy="45719"/>
          </a:xfrm>
          <a:prstGeom prst="rect">
            <a:avLst/>
          </a:prstGeom>
          <a:solidFill>
            <a:schemeClr val="accent1">
              <a:lumMod val="60000"/>
              <a:lumOff val="40000"/>
              <a:alpha val="4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5" name="Tekstvak 22"/>
          <p:cNvSpPr txBox="1"/>
          <p:nvPr/>
        </p:nvSpPr>
        <p:spPr>
          <a:xfrm>
            <a:off x="752684" y="6153342"/>
            <a:ext cx="1097079" cy="276999"/>
          </a:xfrm>
          <a:prstGeom prst="rect">
            <a:avLst/>
          </a:prstGeom>
          <a:noFill/>
        </p:spPr>
        <p:txBody>
          <a:bodyPr wrap="square" rtlCol="0">
            <a:spAutoFit/>
          </a:bodyPr>
          <a:lstStyle/>
          <a:p>
            <a:r>
              <a:rPr lang="nl-NL" sz="1200" b="1" dirty="0" smtClean="0">
                <a:solidFill>
                  <a:srgbClr val="0066B0"/>
                </a:solidFill>
                <a:latin typeface="Segoe UI" pitchFamily="34" charset="0"/>
                <a:cs typeface="Segoe UI" pitchFamily="34" charset="0"/>
              </a:rPr>
              <a:t>www.egi.eu</a:t>
            </a:r>
            <a:endParaRPr lang="nl-NL" sz="1200" b="1" dirty="0">
              <a:solidFill>
                <a:srgbClr val="0066B0"/>
              </a:solidFill>
              <a:latin typeface="Segoe UI" pitchFamily="34" charset="0"/>
              <a:cs typeface="Segoe UI" pitchFamily="34" charset="0"/>
            </a:endParaRPr>
          </a:p>
        </p:txBody>
      </p:sp>
      <p:pic>
        <p:nvPicPr>
          <p:cNvPr id="11" name="Afbeelding 9"/>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8244408" y="6381328"/>
            <a:ext cx="657870" cy="442623"/>
          </a:xfrm>
          <a:prstGeom prst="rect">
            <a:avLst/>
          </a:prstGeom>
        </p:spPr>
      </p:pic>
      <p:sp>
        <p:nvSpPr>
          <p:cNvPr id="13" name="Tekstvak 10"/>
          <p:cNvSpPr txBox="1"/>
          <p:nvPr/>
        </p:nvSpPr>
        <p:spPr>
          <a:xfrm>
            <a:off x="479394" y="6402584"/>
            <a:ext cx="7557409" cy="400110"/>
          </a:xfrm>
          <a:prstGeom prst="rect">
            <a:avLst/>
          </a:prstGeom>
          <a:noFill/>
        </p:spPr>
        <p:txBody>
          <a:bodyPr wrap="square" rtlCol="0">
            <a:spAutoFit/>
          </a:bodyPr>
          <a:lstStyle/>
          <a:p>
            <a:pPr algn="r"/>
            <a:r>
              <a:rPr lang="nl-NL" sz="1000" b="0" dirty="0" smtClean="0">
                <a:latin typeface="Segoe UI" pitchFamily="34" charset="0"/>
                <a:cs typeface="Segoe UI" pitchFamily="34" charset="0"/>
              </a:rPr>
              <a:t>EGI-Engage is co-funded by the Horizon 2020 Framework Programme</a:t>
            </a:r>
          </a:p>
          <a:p>
            <a:pPr algn="r"/>
            <a:r>
              <a:rPr lang="nl-NL" sz="1000" b="0" baseline="0" dirty="0" smtClean="0">
                <a:latin typeface="Segoe UI" pitchFamily="34" charset="0"/>
                <a:cs typeface="Segoe UI" pitchFamily="34" charset="0"/>
              </a:rPr>
              <a:t>  </a:t>
            </a:r>
            <a:r>
              <a:rPr lang="nl-NL" sz="1000" b="0" dirty="0" smtClean="0">
                <a:latin typeface="Segoe UI" pitchFamily="34" charset="0"/>
                <a:cs typeface="Segoe UI" pitchFamily="34" charset="0"/>
              </a:rPr>
              <a:t>of the European Union under grant number 654142</a:t>
            </a:r>
            <a:r>
              <a:rPr lang="en-GB" sz="1000" dirty="0" smtClean="0">
                <a:latin typeface="Segoe UI" panose="020B0502040204020203" pitchFamily="34" charset="0"/>
                <a:cs typeface="Segoe UI" panose="020B0502040204020203" pitchFamily="34" charset="0"/>
              </a:rPr>
              <a:t> </a:t>
            </a:r>
            <a:endParaRPr lang="nl-NL" sz="1000" b="0" dirty="0">
              <a:latin typeface="Segoe UI" pitchFamily="34" charset="0"/>
              <a:cs typeface="Segoe UI" pitchFamily="34" charset="0"/>
            </a:endParaRPr>
          </a:p>
        </p:txBody>
      </p:sp>
    </p:spTree>
    <p:extLst>
      <p:ext uri="{BB962C8B-B14F-4D97-AF65-F5344CB8AC3E}">
        <p14:creationId xmlns:p14="http://schemas.microsoft.com/office/powerpoint/2010/main" val="2552493063"/>
      </p:ext>
    </p:extLst>
  </p:cSld>
  <p:clrMap bg1="lt1" tx1="dk1" bg2="lt2" tx2="dk2" accent1="accent1" accent2="accent2" accent3="accent3" accent4="accent4" accent5="accent5" accent6="accent6" hlink="hlink" folHlink="folHlink"/>
  <p:sldLayoutIdLst>
    <p:sldLayoutId id="2147483683" r:id="rId1"/>
  </p:sldLayoutIdLst>
  <p:timing>
    <p:tnLst>
      <p:par>
        <p:cTn id="1" dur="indefinite" restart="never" nodeType="tmRoot"/>
      </p:par>
    </p:tnLst>
  </p:timing>
  <p:hf sldNum="0" hdr="0"/>
  <p:txStyles>
    <p:titleStyle>
      <a:lvl1pPr algn="ctr" defTabSz="914400" rtl="0" eaLnBrk="1" latinLnBrk="0" hangingPunct="1">
        <a:spcBef>
          <a:spcPct val="0"/>
        </a:spcBef>
        <a:buNone/>
        <a:defRPr sz="4400" b="1" kern="1200">
          <a:solidFill>
            <a:srgbClr val="0066B0"/>
          </a:solidFill>
          <a:latin typeface="Segoe UI" pitchFamily="34" charset="0"/>
          <a:ea typeface="Verdana" panose="020B0604030504040204" pitchFamily="34" charset="0"/>
          <a:cs typeface="Segoe UI" pitchFamily="34" charset="0"/>
        </a:defRPr>
      </a:lvl1pPr>
    </p:titleStyle>
    <p:bodyStyle>
      <a:lvl1pPr marL="0" indent="0" algn="ctr" defTabSz="914400" rtl="0" eaLnBrk="1" latinLnBrk="0" hangingPunct="1">
        <a:spcBef>
          <a:spcPct val="20000"/>
        </a:spcBef>
        <a:buFontTx/>
        <a:buNone/>
        <a:defRPr sz="2800" b="1" kern="1200" baseline="0">
          <a:solidFill>
            <a:schemeClr val="tx1">
              <a:lumMod val="75000"/>
              <a:lumOff val="25000"/>
            </a:schemeClr>
          </a:solidFill>
          <a:latin typeface="Segoe UI" pitchFamily="34" charset="0"/>
          <a:ea typeface="Verdana" panose="020B0604030504040204" pitchFamily="34" charset="0"/>
          <a:cs typeface="Segoe UI" pitchFamily="34" charset="0"/>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21" name="Afbeelding 20"/>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9889" y="0"/>
            <a:ext cx="6534150" cy="4705350"/>
          </a:xfrm>
          <a:prstGeom prst="rect">
            <a:avLst/>
          </a:prstGeom>
        </p:spPr>
      </p:pic>
      <p:sp>
        <p:nvSpPr>
          <p:cNvPr id="4" name="Rechthoek 3"/>
          <p:cNvSpPr/>
          <p:nvPr/>
        </p:nvSpPr>
        <p:spPr>
          <a:xfrm>
            <a:off x="0" y="6381328"/>
            <a:ext cx="9144000" cy="476672"/>
          </a:xfrm>
          <a:prstGeom prst="rect">
            <a:avLst/>
          </a:prstGeom>
          <a:solidFill>
            <a:srgbClr val="4F85C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 name="Tijdelijke aanduiding voor titel 1"/>
          <p:cNvSpPr>
            <a:spLocks noGrp="1"/>
          </p:cNvSpPr>
          <p:nvPr>
            <p:ph type="title"/>
          </p:nvPr>
        </p:nvSpPr>
        <p:spPr>
          <a:xfrm>
            <a:off x="1547664" y="188640"/>
            <a:ext cx="7344816" cy="850106"/>
          </a:xfrm>
          <a:prstGeom prst="rect">
            <a:avLst/>
          </a:prstGeom>
        </p:spPr>
        <p:txBody>
          <a:bodyPr vert="horz" lIns="91440" tIns="45720" rIns="91440" bIns="45720" rtlCol="0" anchor="ctr">
            <a:normAutofit/>
          </a:bodyPr>
          <a:lstStyle/>
          <a:p>
            <a:r>
              <a:rPr lang="en-GB" noProof="0" dirty="0" smtClean="0"/>
              <a:t>Click to insert title</a:t>
            </a:r>
            <a:endParaRPr lang="en-GB" noProof="0" dirty="0"/>
          </a:p>
        </p:txBody>
      </p:sp>
      <p:sp>
        <p:nvSpPr>
          <p:cNvPr id="22" name="Tekstvak 21"/>
          <p:cNvSpPr txBox="1"/>
          <p:nvPr/>
        </p:nvSpPr>
        <p:spPr>
          <a:xfrm>
            <a:off x="8508016" y="6525344"/>
            <a:ext cx="312906" cy="215444"/>
          </a:xfrm>
          <a:prstGeom prst="rect">
            <a:avLst/>
          </a:prstGeom>
          <a:noFill/>
        </p:spPr>
        <p:txBody>
          <a:bodyPr wrap="none" rtlCol="0">
            <a:spAutoFit/>
          </a:bodyPr>
          <a:lstStyle/>
          <a:p>
            <a:fld id="{372553E7-13AD-41CB-B8D3-4C5279D6D1DB}" type="slidenum">
              <a:rPr lang="nl-NL" sz="800" b="1" smtClean="0">
                <a:solidFill>
                  <a:schemeClr val="bg1"/>
                </a:solidFill>
                <a:latin typeface="Segoe UI" pitchFamily="34" charset="0"/>
                <a:cs typeface="Segoe UI" pitchFamily="34" charset="0"/>
              </a:rPr>
              <a:t>‹#›</a:t>
            </a:fld>
            <a:endParaRPr lang="nl-NL" sz="1050" b="1" dirty="0">
              <a:solidFill>
                <a:schemeClr val="bg1"/>
              </a:solidFill>
              <a:latin typeface="Segoe UI" pitchFamily="34" charset="0"/>
              <a:cs typeface="Segoe UI" pitchFamily="34" charset="0"/>
            </a:endParaRPr>
          </a:p>
        </p:txBody>
      </p:sp>
      <p:sp>
        <p:nvSpPr>
          <p:cNvPr id="7" name="Footer Placeholder 6"/>
          <p:cNvSpPr>
            <a:spLocks noGrp="1"/>
          </p:cNvSpPr>
          <p:nvPr>
            <p:ph type="ftr" sz="quarter" idx="3"/>
          </p:nvPr>
        </p:nvSpPr>
        <p:spPr>
          <a:xfrm>
            <a:off x="1187624" y="6453336"/>
            <a:ext cx="6768752" cy="365125"/>
          </a:xfrm>
          <a:prstGeom prst="rect">
            <a:avLst/>
          </a:prstGeom>
        </p:spPr>
        <p:txBody>
          <a:bodyPr vert="horz" lIns="91440" tIns="45720" rIns="91440" bIns="45720" rtlCol="0" anchor="ctr"/>
          <a:lstStyle>
            <a:lvl1pPr algn="ctr">
              <a:defRPr sz="1200">
                <a:solidFill>
                  <a:schemeClr val="bg1"/>
                </a:solidFill>
                <a:latin typeface="Segoe UI"/>
                <a:cs typeface="Segoe UI"/>
              </a:defRPr>
            </a:lvl1pPr>
          </a:lstStyle>
          <a:p>
            <a:r>
              <a:rPr lang="en-GB" smtClean="0"/>
              <a:t>EGI Conference 2017</a:t>
            </a:r>
            <a:endParaRPr lang="en-GB" dirty="0"/>
          </a:p>
        </p:txBody>
      </p:sp>
      <p:sp>
        <p:nvSpPr>
          <p:cNvPr id="9" name="Tekstvak 21"/>
          <p:cNvSpPr txBox="1"/>
          <p:nvPr/>
        </p:nvSpPr>
        <p:spPr>
          <a:xfrm>
            <a:off x="179512" y="6525344"/>
            <a:ext cx="944489" cy="253916"/>
          </a:xfrm>
          <a:prstGeom prst="rect">
            <a:avLst/>
          </a:prstGeom>
          <a:noFill/>
        </p:spPr>
        <p:txBody>
          <a:bodyPr wrap="none" rtlCol="0">
            <a:spAutoFit/>
          </a:bodyPr>
          <a:lstStyle/>
          <a:p>
            <a:r>
              <a:rPr lang="nl-NL" sz="1050" b="1" baseline="0" dirty="0" err="1" smtClean="0">
                <a:solidFill>
                  <a:schemeClr val="bg1"/>
                </a:solidFill>
                <a:latin typeface="Segoe UI" pitchFamily="34" charset="0"/>
                <a:cs typeface="Segoe UI" pitchFamily="34" charset="0"/>
              </a:rPr>
              <a:t>June</a:t>
            </a:r>
            <a:r>
              <a:rPr lang="nl-NL" sz="1050" b="1" baseline="0" dirty="0" smtClean="0">
                <a:solidFill>
                  <a:schemeClr val="bg1"/>
                </a:solidFill>
                <a:latin typeface="Segoe UI" pitchFamily="34" charset="0"/>
                <a:cs typeface="Segoe UI" pitchFamily="34" charset="0"/>
              </a:rPr>
              <a:t> 15, </a:t>
            </a:r>
            <a:r>
              <a:rPr lang="nl-NL" sz="1050" b="1" baseline="0" dirty="0" smtClean="0">
                <a:solidFill>
                  <a:schemeClr val="bg1"/>
                </a:solidFill>
                <a:latin typeface="Segoe UI" pitchFamily="34" charset="0"/>
                <a:cs typeface="Segoe UI" pitchFamily="34" charset="0"/>
              </a:rPr>
              <a:t>2017</a:t>
            </a:r>
            <a:endParaRPr lang="nl-NL" sz="1050" b="1" dirty="0">
              <a:solidFill>
                <a:schemeClr val="bg1"/>
              </a:solidFill>
              <a:latin typeface="Segoe UI" pitchFamily="34" charset="0"/>
              <a:cs typeface="Segoe UI" pitchFamily="34" charset="0"/>
            </a:endParaRPr>
          </a:p>
        </p:txBody>
      </p:sp>
      <p:pic>
        <p:nvPicPr>
          <p:cNvPr id="10" name="Picture 9"/>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17780" y="188640"/>
            <a:ext cx="1082732" cy="993566"/>
          </a:xfrm>
          <a:prstGeom prst="rect">
            <a:avLst/>
          </a:prstGeom>
        </p:spPr>
      </p:pic>
    </p:spTree>
    <p:extLst>
      <p:ext uri="{BB962C8B-B14F-4D97-AF65-F5344CB8AC3E}">
        <p14:creationId xmlns:p14="http://schemas.microsoft.com/office/powerpoint/2010/main" val="1687275359"/>
      </p:ext>
    </p:extLst>
  </p:cSld>
  <p:clrMap bg1="lt1" tx1="dk1" bg2="lt2" tx2="dk2" accent1="accent1" accent2="accent2" accent3="accent3" accent4="accent4" accent5="accent5" accent6="accent6" hlink="hlink" folHlink="folHlink"/>
  <p:sldLayoutIdLst>
    <p:sldLayoutId id="2147483687" r:id="rId1"/>
    <p:sldLayoutId id="2147483652" r:id="rId2"/>
    <p:sldLayoutId id="2147483653" r:id="rId3"/>
  </p:sldLayoutIdLst>
  <p:timing>
    <p:tnLst>
      <p:par>
        <p:cTn id="1" dur="indefinite" restart="never" nodeType="tmRoot"/>
      </p:par>
    </p:tnLst>
  </p:timing>
  <p:hf sldNum="0" hdr="0"/>
  <p:txStyles>
    <p:titleStyle>
      <a:lvl1pPr algn="r" defTabSz="914400" rtl="0" eaLnBrk="1" latinLnBrk="0" hangingPunct="1">
        <a:spcBef>
          <a:spcPct val="0"/>
        </a:spcBef>
        <a:buNone/>
        <a:defRPr sz="3000" b="1" kern="1200">
          <a:solidFill>
            <a:srgbClr val="4F85C3"/>
          </a:solidFill>
          <a:latin typeface="Segoe UI" pitchFamily="34" charset="0"/>
          <a:ea typeface="+mj-ea"/>
          <a:cs typeface="Segoe UI"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Segoe UI" pitchFamily="34" charset="0"/>
          <a:ea typeface="+mn-ea"/>
          <a:cs typeface="Segoe UI" pitchFamily="34" charset="0"/>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Segoe UI" pitchFamily="34" charset="0"/>
          <a:ea typeface="+mn-ea"/>
          <a:cs typeface="Segoe UI" pitchFamily="34" charset="0"/>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Segoe UI" pitchFamily="34" charset="0"/>
          <a:ea typeface="+mn-ea"/>
          <a:cs typeface="Segoe UI"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Segoe UI" pitchFamily="34" charset="0"/>
          <a:ea typeface="+mn-ea"/>
          <a:cs typeface="Segoe UI" pitchFamily="34" charset="0"/>
        </a:defRPr>
      </a:lvl4pPr>
      <a:lvl5pPr marL="1828800" marR="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sz="2000" kern="1200">
          <a:solidFill>
            <a:schemeClr val="tx1"/>
          </a:solidFill>
          <a:latin typeface="Segoe UI" pitchFamily="34" charset="0"/>
          <a:ea typeface="+mn-ea"/>
          <a:cs typeface="Segoe UI"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845">
          <p15:clr>
            <a:srgbClr val="F26B43"/>
          </p15:clr>
        </p15:guide>
        <p15:guide id="2" pos="295">
          <p15:clr>
            <a:srgbClr val="F26B43"/>
          </p15:clr>
        </p15:guide>
        <p15:guide id="3" pos="5602">
          <p15:clr>
            <a:srgbClr val="F26B43"/>
          </p15:clr>
        </p15:guide>
        <p15:guide id="4" orient="horz" pos="3884">
          <p15:clr>
            <a:srgbClr val="F26B43"/>
          </p15:clr>
        </p15:guide>
      </p15:sldGuideLst>
    </p:ext>
  </p:extLst>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4" name="Afbeelding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6858000"/>
          </a:xfrm>
          <a:prstGeom prst="rect">
            <a:avLst/>
          </a:prstGeom>
          <a:gradFill flip="none" rotWithShape="1">
            <a:gsLst>
              <a:gs pos="100000">
                <a:schemeClr val="bg1"/>
              </a:gs>
              <a:gs pos="0">
                <a:schemeClr val="tx2">
                  <a:lumMod val="20000"/>
                  <a:lumOff val="80000"/>
                </a:schemeClr>
              </a:gs>
            </a:gsLst>
            <a:lin ang="2700000" scaled="1"/>
            <a:tileRect/>
          </a:gradFill>
        </p:spPr>
      </p:pic>
      <p:pic>
        <p:nvPicPr>
          <p:cNvPr id="9" name="Afbeelding 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37129" y="4581128"/>
            <a:ext cx="1728191" cy="1313426"/>
          </a:xfrm>
          <a:prstGeom prst="rect">
            <a:avLst/>
          </a:prstGeom>
        </p:spPr>
      </p:pic>
      <p:sp>
        <p:nvSpPr>
          <p:cNvPr id="12" name="Rechthoek 11"/>
          <p:cNvSpPr/>
          <p:nvPr/>
        </p:nvSpPr>
        <p:spPr>
          <a:xfrm>
            <a:off x="437129" y="6021288"/>
            <a:ext cx="8465149" cy="45719"/>
          </a:xfrm>
          <a:prstGeom prst="rect">
            <a:avLst/>
          </a:prstGeom>
          <a:solidFill>
            <a:schemeClr val="accent1">
              <a:lumMod val="60000"/>
              <a:lumOff val="40000"/>
              <a:alpha val="4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5" name="Tekstvak 22"/>
          <p:cNvSpPr txBox="1"/>
          <p:nvPr/>
        </p:nvSpPr>
        <p:spPr>
          <a:xfrm>
            <a:off x="752684" y="6153342"/>
            <a:ext cx="1097079" cy="276999"/>
          </a:xfrm>
          <a:prstGeom prst="rect">
            <a:avLst/>
          </a:prstGeom>
          <a:noFill/>
        </p:spPr>
        <p:txBody>
          <a:bodyPr wrap="square" rtlCol="0">
            <a:spAutoFit/>
          </a:bodyPr>
          <a:lstStyle/>
          <a:p>
            <a:r>
              <a:rPr lang="nl-NL" sz="1200" b="1" dirty="0" smtClean="0">
                <a:solidFill>
                  <a:srgbClr val="0066B0"/>
                </a:solidFill>
                <a:latin typeface="Segoe UI" pitchFamily="34" charset="0"/>
                <a:cs typeface="Segoe UI" pitchFamily="34" charset="0"/>
              </a:rPr>
              <a:t>www.egi.eu</a:t>
            </a:r>
            <a:endParaRPr lang="nl-NL" sz="1200" b="1" dirty="0">
              <a:solidFill>
                <a:srgbClr val="0066B0"/>
              </a:solidFill>
              <a:latin typeface="Segoe UI" pitchFamily="34" charset="0"/>
              <a:cs typeface="Segoe UI" pitchFamily="34" charset="0"/>
            </a:endParaRPr>
          </a:p>
        </p:txBody>
      </p:sp>
      <p:sp>
        <p:nvSpPr>
          <p:cNvPr id="13" name="TextBox 12"/>
          <p:cNvSpPr txBox="1"/>
          <p:nvPr/>
        </p:nvSpPr>
        <p:spPr>
          <a:xfrm>
            <a:off x="665659" y="1124744"/>
            <a:ext cx="7578749" cy="2000548"/>
          </a:xfrm>
          <a:prstGeom prst="rect">
            <a:avLst/>
          </a:prstGeom>
          <a:noFill/>
        </p:spPr>
        <p:txBody>
          <a:bodyPr wrap="square" rtlCol="0">
            <a:spAutoFit/>
          </a:bodyPr>
          <a:lstStyle/>
          <a:p>
            <a:pPr algn="l"/>
            <a:r>
              <a:rPr lang="en-GB" sz="3600" b="1" kern="1200" noProof="0" dirty="0" smtClean="0">
                <a:solidFill>
                  <a:srgbClr val="0066B0"/>
                </a:solidFill>
                <a:latin typeface="Segoe UI" pitchFamily="34" charset="0"/>
                <a:ea typeface="Verdana" panose="020B0604030504040204" pitchFamily="34" charset="0"/>
                <a:cs typeface="Segoe UI" pitchFamily="34" charset="0"/>
              </a:rPr>
              <a:t>Thank you</a:t>
            </a:r>
            <a:r>
              <a:rPr lang="en-GB" sz="3600" b="1" kern="1200" baseline="0" noProof="0" dirty="0" smtClean="0">
                <a:solidFill>
                  <a:srgbClr val="0066B0"/>
                </a:solidFill>
                <a:latin typeface="Segoe UI" pitchFamily="34" charset="0"/>
                <a:ea typeface="Verdana" panose="020B0604030504040204" pitchFamily="34" charset="0"/>
                <a:cs typeface="Segoe UI" pitchFamily="34" charset="0"/>
              </a:rPr>
              <a:t> for your attention.</a:t>
            </a:r>
          </a:p>
          <a:p>
            <a:pPr algn="ctr"/>
            <a:endParaRPr lang="en-GB" sz="3600" b="1" kern="1200" noProof="0" dirty="0" smtClean="0">
              <a:solidFill>
                <a:srgbClr val="0066B0"/>
              </a:solidFill>
              <a:latin typeface="Segoe UI" pitchFamily="34" charset="0"/>
              <a:ea typeface="Verdana" panose="020B0604030504040204" pitchFamily="34" charset="0"/>
              <a:cs typeface="Segoe UI" pitchFamily="34" charset="0"/>
            </a:endParaRPr>
          </a:p>
          <a:p>
            <a:pPr algn="ctr"/>
            <a:endParaRPr lang="en-GB" sz="2400" b="1" i="1" kern="1200" noProof="0" dirty="0" smtClean="0">
              <a:solidFill>
                <a:srgbClr val="0066B0"/>
              </a:solidFill>
              <a:latin typeface="Segoe UI" pitchFamily="34" charset="0"/>
              <a:ea typeface="Verdana" panose="020B0604030504040204" pitchFamily="34" charset="0"/>
              <a:cs typeface="Segoe UI" pitchFamily="34" charset="0"/>
            </a:endParaRPr>
          </a:p>
          <a:p>
            <a:pPr algn="l"/>
            <a:r>
              <a:rPr lang="en-GB" sz="2800" b="1" i="1" kern="1200" noProof="0" dirty="0" smtClean="0">
                <a:solidFill>
                  <a:srgbClr val="0066B0"/>
                </a:solidFill>
                <a:latin typeface="Segoe UI" pitchFamily="34" charset="0"/>
                <a:ea typeface="Verdana" panose="020B0604030504040204" pitchFamily="34" charset="0"/>
                <a:cs typeface="Segoe UI" pitchFamily="34" charset="0"/>
              </a:rPr>
              <a:t>Questions?</a:t>
            </a:r>
          </a:p>
        </p:txBody>
      </p:sp>
      <p:pic>
        <p:nvPicPr>
          <p:cNvPr id="7" name="Afbeelding 9"/>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8244408" y="6381328"/>
            <a:ext cx="657870" cy="442623"/>
          </a:xfrm>
          <a:prstGeom prst="rect">
            <a:avLst/>
          </a:prstGeom>
        </p:spPr>
      </p:pic>
      <p:sp>
        <p:nvSpPr>
          <p:cNvPr id="10" name="Tekstvak 10"/>
          <p:cNvSpPr txBox="1"/>
          <p:nvPr/>
        </p:nvSpPr>
        <p:spPr>
          <a:xfrm>
            <a:off x="479394" y="6402584"/>
            <a:ext cx="7557409" cy="400110"/>
          </a:xfrm>
          <a:prstGeom prst="rect">
            <a:avLst/>
          </a:prstGeom>
          <a:noFill/>
        </p:spPr>
        <p:txBody>
          <a:bodyPr wrap="square" rtlCol="0">
            <a:spAutoFit/>
          </a:bodyPr>
          <a:lstStyle/>
          <a:p>
            <a:pPr algn="r"/>
            <a:r>
              <a:rPr lang="en-GB" sz="1000" dirty="0" smtClean="0">
                <a:latin typeface="Segoe UI" panose="020B0502040204020203" pitchFamily="34" charset="0"/>
                <a:cs typeface="Segoe UI" panose="020B0502040204020203" pitchFamily="34" charset="0"/>
              </a:rPr>
              <a:t>This work by Parties of the EGI-Engage Consortium</a:t>
            </a:r>
            <a:r>
              <a:rPr lang="en-GB" sz="1000" baseline="0" dirty="0" smtClean="0">
                <a:latin typeface="Segoe UI" panose="020B0502040204020203" pitchFamily="34" charset="0"/>
                <a:cs typeface="Segoe UI" panose="020B0502040204020203" pitchFamily="34" charset="0"/>
              </a:rPr>
              <a:t> </a:t>
            </a:r>
            <a:r>
              <a:rPr lang="en-GB" sz="1000" dirty="0" smtClean="0">
                <a:latin typeface="Segoe UI" panose="020B0502040204020203" pitchFamily="34" charset="0"/>
                <a:cs typeface="Segoe UI" panose="020B0502040204020203" pitchFamily="34" charset="0"/>
              </a:rPr>
              <a:t>is licensed under a </a:t>
            </a:r>
          </a:p>
          <a:p>
            <a:pPr algn="r"/>
            <a:r>
              <a:rPr lang="en-GB" sz="1000" dirty="0" smtClean="0">
                <a:latin typeface="Segoe UI" panose="020B0502040204020203" pitchFamily="34" charset="0"/>
                <a:cs typeface="Segoe UI" panose="020B0502040204020203" pitchFamily="34" charset="0"/>
                <a:hlinkClick r:id="rId6"/>
              </a:rPr>
              <a:t>Creative Commons Attribution 4.0 International License</a:t>
            </a:r>
            <a:r>
              <a:rPr lang="en-GB" sz="1000" dirty="0" smtClean="0">
                <a:latin typeface="Segoe UI" panose="020B0502040204020203" pitchFamily="34" charset="0"/>
                <a:cs typeface="Segoe UI" panose="020B0502040204020203" pitchFamily="34" charset="0"/>
              </a:rPr>
              <a:t>. </a:t>
            </a:r>
            <a:endParaRPr lang="nl-NL" sz="1000" b="0" dirty="0">
              <a:latin typeface="Segoe UI" pitchFamily="34" charset="0"/>
              <a:cs typeface="Segoe UI" pitchFamily="34" charset="0"/>
            </a:endParaRPr>
          </a:p>
        </p:txBody>
      </p:sp>
    </p:spTree>
    <p:extLst>
      <p:ext uri="{BB962C8B-B14F-4D97-AF65-F5344CB8AC3E}">
        <p14:creationId xmlns:p14="http://schemas.microsoft.com/office/powerpoint/2010/main" val="3815638460"/>
      </p:ext>
    </p:extLst>
  </p:cSld>
  <p:clrMap bg1="lt1" tx1="dk1" bg2="lt2" tx2="dk2" accent1="accent1" accent2="accent2" accent3="accent3" accent4="accent4" accent5="accent5" accent6="accent6" hlink="hlink" folHlink="folHlink"/>
  <p:sldLayoutIdLst>
    <p:sldLayoutId id="2147483686" r:id="rId1"/>
  </p:sldLayoutIdLst>
  <p:timing>
    <p:tnLst>
      <p:par>
        <p:cTn id="1" dur="indefinite" restart="never" nodeType="tmRoot"/>
      </p:par>
    </p:tnLst>
  </p:timing>
  <p:hf sldNum="0" hdr="0"/>
  <p:txStyles>
    <p:titleStyle>
      <a:lvl1pPr algn="ctr" defTabSz="914400" rtl="0" eaLnBrk="1" latinLnBrk="0" hangingPunct="1">
        <a:spcBef>
          <a:spcPct val="0"/>
        </a:spcBef>
        <a:buNone/>
        <a:defRPr sz="4400" b="1" kern="1200">
          <a:solidFill>
            <a:srgbClr val="0066B0"/>
          </a:solidFill>
          <a:latin typeface="Segoe UI" pitchFamily="34" charset="0"/>
          <a:ea typeface="Verdana" panose="020B0604030504040204" pitchFamily="34" charset="0"/>
          <a:cs typeface="Segoe UI" pitchFamily="34" charset="0"/>
        </a:defRPr>
      </a:lvl1pPr>
    </p:titleStyle>
    <p:bodyStyle>
      <a:lvl1pPr marL="0" indent="0" algn="ctr" defTabSz="914400" rtl="0" eaLnBrk="1" latinLnBrk="0" hangingPunct="1">
        <a:spcBef>
          <a:spcPct val="20000"/>
        </a:spcBef>
        <a:buFontTx/>
        <a:buNone/>
        <a:defRPr sz="2800" b="1" kern="1200" baseline="0">
          <a:solidFill>
            <a:schemeClr val="tx1">
              <a:lumMod val="75000"/>
              <a:lumOff val="25000"/>
            </a:schemeClr>
          </a:solidFill>
          <a:latin typeface="Segoe UI" pitchFamily="34" charset="0"/>
          <a:ea typeface="Verdana" panose="020B0604030504040204" pitchFamily="34" charset="0"/>
          <a:cs typeface="Segoe UI" pitchFamily="34" charset="0"/>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4" Type="http://schemas.openxmlformats.org/officeDocument/2006/relationships/diagramQuickStyle" Target="../diagrams/quickStyle1.xml"/><Relationship Id="rId5" Type="http://schemas.openxmlformats.org/officeDocument/2006/relationships/diagramColors" Target="../diagrams/colors1.xml"/><Relationship Id="rId6" Type="http://schemas.microsoft.com/office/2007/relationships/diagramDrawing" Target="../diagrams/drawing1.xml"/><Relationship Id="rId1" Type="http://schemas.openxmlformats.org/officeDocument/2006/relationships/slideLayout" Target="../slideLayouts/slideLayout3.xml"/><Relationship Id="rId2" Type="http://schemas.openxmlformats.org/officeDocument/2006/relationships/diagramData" Target="../diagrams/data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p:txBody>
          <a:bodyPr>
            <a:normAutofit/>
          </a:bodyPr>
          <a:lstStyle/>
          <a:p>
            <a:r>
              <a:rPr lang="en-US" b="0" dirty="0"/>
              <a:t>Core Infrastructure and Collaborative Services</a:t>
            </a:r>
            <a:r>
              <a:rPr lang="en-US" b="0" dirty="0" smtClean="0"/>
              <a:t> </a:t>
            </a:r>
            <a:r>
              <a:rPr lang="en-US" b="0" dirty="0"/>
              <a:t>TCB</a:t>
            </a:r>
            <a:endParaRPr lang="en-GB" dirty="0"/>
          </a:p>
        </p:txBody>
      </p:sp>
      <p:sp>
        <p:nvSpPr>
          <p:cNvPr id="5" name="Subtitle 3"/>
          <p:cNvSpPr txBox="1">
            <a:spLocks/>
          </p:cNvSpPr>
          <p:nvPr/>
        </p:nvSpPr>
        <p:spPr>
          <a:xfrm>
            <a:off x="1331640" y="3140968"/>
            <a:ext cx="6400800" cy="504056"/>
          </a:xfrm>
          <a:prstGeom prst="rect">
            <a:avLst/>
          </a:prstGeom>
        </p:spPr>
        <p:txBody>
          <a:bodyPr vert="horz" lIns="91440" tIns="45720" rIns="91440" bIns="45720" rtlCol="0">
            <a:noAutofit/>
          </a:bodyPr>
          <a:lstStyle>
            <a:lvl1pPr marL="0" indent="0" algn="ctr" defTabSz="914400" rtl="0" eaLnBrk="1" latinLnBrk="0" hangingPunct="1">
              <a:spcBef>
                <a:spcPct val="20000"/>
              </a:spcBef>
              <a:buFontTx/>
              <a:buNone/>
              <a:defRPr sz="2800" b="1" kern="1200" baseline="0">
                <a:solidFill>
                  <a:schemeClr val="tx1">
                    <a:lumMod val="75000"/>
                    <a:lumOff val="25000"/>
                  </a:schemeClr>
                </a:solidFill>
                <a:latin typeface="Segoe UI" pitchFamily="34" charset="0"/>
                <a:ea typeface="Verdana" panose="020B0604030504040204" pitchFamily="34" charset="0"/>
                <a:cs typeface="Segoe UI" pitchFamily="34" charset="0"/>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endParaRPr lang="en-GB" dirty="0"/>
          </a:p>
        </p:txBody>
      </p:sp>
      <p:sp>
        <p:nvSpPr>
          <p:cNvPr id="7" name="Subtitle 3"/>
          <p:cNvSpPr txBox="1">
            <a:spLocks/>
          </p:cNvSpPr>
          <p:nvPr/>
        </p:nvSpPr>
        <p:spPr>
          <a:xfrm>
            <a:off x="1411560" y="3104964"/>
            <a:ext cx="6400800" cy="504056"/>
          </a:xfrm>
          <a:prstGeom prst="rect">
            <a:avLst/>
          </a:prstGeom>
        </p:spPr>
        <p:txBody>
          <a:bodyPr vert="horz" lIns="91440" tIns="45720" rIns="91440" bIns="45720" rtlCol="0">
            <a:noAutofit/>
          </a:bodyPr>
          <a:lstStyle>
            <a:lvl1pPr marL="0" indent="0" algn="ctr" defTabSz="914400" rtl="0" eaLnBrk="1" latinLnBrk="0" hangingPunct="1">
              <a:spcBef>
                <a:spcPct val="20000"/>
              </a:spcBef>
              <a:buFontTx/>
              <a:buNone/>
              <a:defRPr sz="2800" b="1" kern="1200" baseline="0">
                <a:solidFill>
                  <a:schemeClr val="tx1">
                    <a:lumMod val="75000"/>
                    <a:lumOff val="25000"/>
                  </a:schemeClr>
                </a:solidFill>
                <a:latin typeface="Segoe UI" pitchFamily="34" charset="0"/>
                <a:ea typeface="Verdana" panose="020B0604030504040204" pitchFamily="34" charset="0"/>
                <a:cs typeface="Segoe UI" pitchFamily="34" charset="0"/>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endParaRPr lang="en-GB" dirty="0"/>
          </a:p>
        </p:txBody>
      </p:sp>
      <p:sp>
        <p:nvSpPr>
          <p:cNvPr id="2" name="Subtitle 1"/>
          <p:cNvSpPr>
            <a:spLocks noGrp="1"/>
          </p:cNvSpPr>
          <p:nvPr>
            <p:ph type="subTitle" idx="1"/>
          </p:nvPr>
        </p:nvSpPr>
        <p:spPr>
          <a:xfrm>
            <a:off x="1371600" y="2708920"/>
            <a:ext cx="6400800" cy="504056"/>
          </a:xfrm>
        </p:spPr>
        <p:txBody>
          <a:bodyPr/>
          <a:lstStyle/>
          <a:p>
            <a:r>
              <a:rPr lang="en-GB" dirty="0" smtClean="0"/>
              <a:t>Nicolas Liampotis (GRNET)</a:t>
            </a:r>
          </a:p>
          <a:p>
            <a:r>
              <a:rPr lang="en-GB" dirty="0" smtClean="0"/>
              <a:t>AAI</a:t>
            </a:r>
            <a:endParaRPr lang="en-GB" dirty="0"/>
          </a:p>
        </p:txBody>
      </p:sp>
    </p:spTree>
    <p:extLst>
      <p:ext uri="{BB962C8B-B14F-4D97-AF65-F5344CB8AC3E}">
        <p14:creationId xmlns:p14="http://schemas.microsoft.com/office/powerpoint/2010/main" val="308780463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Short </a:t>
            </a:r>
            <a:r>
              <a:rPr lang="en-US" dirty="0" smtClean="0"/>
              <a:t>term (</a:t>
            </a:r>
            <a:r>
              <a:rPr lang="en-US" dirty="0" smtClean="0"/>
              <a:t>2017) 5/5</a:t>
            </a:r>
            <a:endParaRPr lang="en-US" dirty="0"/>
          </a:p>
        </p:txBody>
      </p:sp>
      <p:graphicFrame>
        <p:nvGraphicFramePr>
          <p:cNvPr id="5" name="Content Placeholder 4"/>
          <p:cNvGraphicFramePr>
            <a:graphicFrameLocks noGrp="1"/>
          </p:cNvGraphicFramePr>
          <p:nvPr>
            <p:ph sz="half" idx="2"/>
            <p:extLst>
              <p:ext uri="{D42A27DB-BD31-4B8C-83A1-F6EECF244321}">
                <p14:modId xmlns:p14="http://schemas.microsoft.com/office/powerpoint/2010/main" val="609000578"/>
              </p:ext>
            </p:extLst>
          </p:nvPr>
        </p:nvGraphicFramePr>
        <p:xfrm>
          <a:off x="251519" y="1268759"/>
          <a:ext cx="8568952" cy="5087604"/>
        </p:xfrm>
        <a:graphic>
          <a:graphicData uri="http://schemas.openxmlformats.org/drawingml/2006/table">
            <a:tbl>
              <a:tblPr bandRow="1">
                <a:tableStyleId>{5940675A-B579-460E-94D1-54222C63F5DA}</a:tableStyleId>
              </a:tblPr>
              <a:tblGrid>
                <a:gridCol w="1097810"/>
                <a:gridCol w="439438"/>
                <a:gridCol w="732395"/>
                <a:gridCol w="1098593"/>
                <a:gridCol w="1261763"/>
                <a:gridCol w="1036567"/>
                <a:gridCol w="2902386"/>
              </a:tblGrid>
              <a:tr h="558149">
                <a:tc gridSpan="2">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GB" sz="1800" b="1" kern="1200" dirty="0" smtClean="0">
                          <a:solidFill>
                            <a:schemeClr val="bg1">
                              <a:lumMod val="95000"/>
                            </a:schemeClr>
                          </a:solidFill>
                          <a:effectLst/>
                          <a:latin typeface="+mn-lt"/>
                          <a:ea typeface="+mn-ea"/>
                          <a:cs typeface="+mn-cs"/>
                        </a:rPr>
                        <a:t>Requirement</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4F85C3"/>
                    </a:solidFill>
                  </a:tcPr>
                </a:tc>
                <a:tc hMerge="1">
                  <a:txBody>
                    <a:bodyPr/>
                    <a:lstStyle/>
                    <a:p>
                      <a:endParaRPr lang="en-US"/>
                    </a:p>
                  </a:txBody>
                  <a:tcPr/>
                </a:tc>
                <a:tc gridSpan="5">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GB" sz="1800" b="1" kern="1200" dirty="0" smtClean="0">
                          <a:solidFill>
                            <a:schemeClr val="tx1"/>
                          </a:solidFill>
                          <a:effectLst/>
                          <a:latin typeface="+mn-lt"/>
                          <a:ea typeface="+mn-ea"/>
                          <a:cs typeface="+mn-cs"/>
                        </a:rPr>
                        <a:t>Self-service interface for managing </a:t>
                      </a:r>
                      <a:r>
                        <a:rPr lang="en-GB" sz="1800" b="1" kern="1200" dirty="0" smtClean="0">
                          <a:solidFill>
                            <a:schemeClr val="tx1"/>
                          </a:solidFill>
                          <a:effectLst/>
                          <a:latin typeface="+mn-lt"/>
                          <a:ea typeface="+mn-ea"/>
                          <a:cs typeface="+mn-cs"/>
                        </a:rPr>
                        <a:t>OIDC</a:t>
                      </a:r>
                      <a:r>
                        <a:rPr lang="en-GB" sz="1800" b="1" kern="1200" baseline="0" dirty="0" smtClean="0">
                          <a:solidFill>
                            <a:schemeClr val="tx1"/>
                          </a:solidFill>
                          <a:effectLst/>
                          <a:latin typeface="+mn-lt"/>
                          <a:ea typeface="+mn-ea"/>
                          <a:cs typeface="+mn-cs"/>
                        </a:rPr>
                        <a:t> </a:t>
                      </a:r>
                      <a:r>
                        <a:rPr lang="en-GB" sz="1800" b="1" kern="1200" dirty="0" smtClean="0">
                          <a:solidFill>
                            <a:schemeClr val="tx1"/>
                          </a:solidFill>
                          <a:effectLst/>
                          <a:latin typeface="+mn-lt"/>
                          <a:ea typeface="+mn-ea"/>
                          <a:cs typeface="+mn-cs"/>
                        </a:rPr>
                        <a:t>tokens</a:t>
                      </a:r>
                      <a:endParaRPr lang="en-GB" sz="1800" b="1" kern="1200" dirty="0" smtClean="0">
                        <a:solidFill>
                          <a:schemeClr val="tx1"/>
                        </a:solidFill>
                        <a:effectLst/>
                        <a:latin typeface="+mn-lt"/>
                        <a:ea typeface="+mn-ea"/>
                        <a:cs typeface="+mn-cs"/>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pattFill prst="pct70">
                      <a:fgClr>
                        <a:schemeClr val="bg1">
                          <a:lumMod val="85000"/>
                        </a:schemeClr>
                      </a:fgClr>
                      <a:bgClr>
                        <a:schemeClr val="bg1"/>
                      </a:bgClr>
                    </a:pattFill>
                  </a:tcPr>
                </a:tc>
                <a:tc hMerge="1">
                  <a:txBody>
                    <a:bodyPr/>
                    <a:lstStyle/>
                    <a:p>
                      <a:endParaRPr lang="en-US" dirty="0"/>
                    </a:p>
                  </a:txBody>
                  <a:tcPr/>
                </a:tc>
                <a:tc hMerge="1">
                  <a:txBody>
                    <a:bodyPr/>
                    <a:lstStyle/>
                    <a:p>
                      <a:endParaRPr lang="en-US"/>
                    </a:p>
                  </a:txBody>
                  <a:tcPr/>
                </a:tc>
                <a:tc hMerge="1">
                  <a:txBody>
                    <a:bodyPr/>
                    <a:lstStyle/>
                    <a:p>
                      <a:endParaRPr lang="en-US" dirty="0"/>
                    </a:p>
                  </a:txBody>
                  <a:tcPr/>
                </a:tc>
                <a:tc hMerge="1">
                  <a:txBody>
                    <a:bodyPr/>
                    <a:lstStyle/>
                    <a:p>
                      <a:endParaRPr lang="en-US"/>
                    </a:p>
                  </a:txBody>
                  <a:tcPr/>
                </a:tc>
              </a:tr>
              <a:tr h="3911591">
                <a:tc gridSpan="7">
                  <a:txBody>
                    <a:bodyPr/>
                    <a:lstStyle/>
                    <a:p>
                      <a:pPr algn="just">
                        <a:lnSpc>
                          <a:spcPct val="150000"/>
                        </a:lnSpc>
                      </a:pPr>
                      <a:r>
                        <a:rPr lang="en-GB" sz="1800" b="0" kern="1200" dirty="0" smtClean="0">
                          <a:solidFill>
                            <a:schemeClr val="tx1"/>
                          </a:solidFill>
                          <a:effectLst/>
                          <a:latin typeface="+mn-lt"/>
                          <a:ea typeface="+mn-ea"/>
                          <a:cs typeface="+mn-cs"/>
                        </a:rPr>
                        <a:t>For users to be able to access non-browser accessible services, they need to retrieve OIDC </a:t>
                      </a:r>
                      <a:r>
                        <a:rPr lang="en-GB" sz="1800" b="0" kern="1200" dirty="0" smtClean="0">
                          <a:solidFill>
                            <a:schemeClr val="tx1"/>
                          </a:solidFill>
                          <a:effectLst/>
                          <a:latin typeface="+mn-lt"/>
                          <a:ea typeface="+mn-ea"/>
                          <a:cs typeface="+mn-cs"/>
                        </a:rPr>
                        <a:t>access/refresh </a:t>
                      </a:r>
                      <a:r>
                        <a:rPr lang="en-GB" sz="1800" b="0" kern="1200" dirty="0" smtClean="0">
                          <a:solidFill>
                            <a:schemeClr val="tx1"/>
                          </a:solidFill>
                          <a:effectLst/>
                          <a:latin typeface="+mn-lt"/>
                          <a:ea typeface="+mn-ea"/>
                          <a:cs typeface="+mn-cs"/>
                        </a:rPr>
                        <a:t>tokens from the EGI </a:t>
                      </a:r>
                      <a:r>
                        <a:rPr lang="en-GB" sz="1800" b="0" kern="1200" dirty="0" err="1" smtClean="0">
                          <a:solidFill>
                            <a:schemeClr val="tx1"/>
                          </a:solidFill>
                          <a:effectLst/>
                          <a:latin typeface="+mn-lt"/>
                          <a:ea typeface="+mn-ea"/>
                          <a:cs typeface="+mn-cs"/>
                        </a:rPr>
                        <a:t>CheckIn</a:t>
                      </a:r>
                      <a:r>
                        <a:rPr lang="en-GB" sz="1800" b="0" kern="1200" dirty="0" smtClean="0">
                          <a:solidFill>
                            <a:schemeClr val="tx1"/>
                          </a:solidFill>
                          <a:effectLst/>
                          <a:latin typeface="+mn-lt"/>
                          <a:ea typeface="+mn-ea"/>
                          <a:cs typeface="+mn-cs"/>
                        </a:rPr>
                        <a:t> Service. Today, there is no automated way to do this and the users are required to build their own OIDC client to be able to retrieve OIDC </a:t>
                      </a:r>
                      <a:r>
                        <a:rPr lang="en-GB" sz="1800" b="0" kern="1200" dirty="0" smtClean="0">
                          <a:solidFill>
                            <a:schemeClr val="tx1"/>
                          </a:solidFill>
                          <a:effectLst/>
                          <a:latin typeface="+mn-lt"/>
                          <a:ea typeface="+mn-ea"/>
                          <a:cs typeface="+mn-cs"/>
                        </a:rPr>
                        <a:t>access/refresh </a:t>
                      </a:r>
                      <a:r>
                        <a:rPr lang="en-GB" sz="1800" b="0" kern="1200" dirty="0" smtClean="0">
                          <a:solidFill>
                            <a:schemeClr val="tx1"/>
                          </a:solidFill>
                          <a:effectLst/>
                          <a:latin typeface="+mn-lt"/>
                          <a:ea typeface="+mn-ea"/>
                          <a:cs typeface="+mn-cs"/>
                        </a:rPr>
                        <a:t>tokens. The EGI AAI platform needs a central service that will allow users to generate and manage OIDC general or per service access tokens in a user friendly and secure way. </a:t>
                      </a:r>
                    </a:p>
                    <a:p>
                      <a:pPr algn="just">
                        <a:lnSpc>
                          <a:spcPct val="150000"/>
                        </a:lnSpc>
                      </a:pPr>
                      <a:r>
                        <a:rPr lang="en-GB" sz="1800" b="0" kern="1200" dirty="0" smtClean="0">
                          <a:solidFill>
                            <a:schemeClr val="tx1"/>
                          </a:solidFill>
                          <a:effectLst/>
                          <a:latin typeface="+mn-lt"/>
                          <a:ea typeface="+mn-ea"/>
                          <a:cs typeface="+mn-cs"/>
                        </a:rPr>
                        <a:t>This capability will be required if/when non-web based services start using OIDC access tokens instead of (proxy) certificates, which is the current case. </a:t>
                      </a:r>
                      <a:r>
                        <a:rPr lang="en-GB" sz="1800" b="1" kern="1200" dirty="0" smtClean="0">
                          <a:solidFill>
                            <a:schemeClr val="tx1"/>
                          </a:solidFill>
                          <a:effectLst/>
                          <a:latin typeface="+mn-lt"/>
                          <a:ea typeface="+mn-ea"/>
                          <a:cs typeface="+mn-cs"/>
                        </a:rPr>
                        <a:t>The priority of this requirement </a:t>
                      </a:r>
                      <a:r>
                        <a:rPr lang="en-GB" sz="1800" b="1" kern="1200" dirty="0" smtClean="0">
                          <a:solidFill>
                            <a:schemeClr val="tx1"/>
                          </a:solidFill>
                          <a:effectLst/>
                          <a:latin typeface="+mn-lt"/>
                          <a:ea typeface="+mn-ea"/>
                          <a:cs typeface="+mn-cs"/>
                        </a:rPr>
                        <a:t>was affected</a:t>
                      </a:r>
                      <a:r>
                        <a:rPr lang="en-GB" sz="1800" b="1" kern="1200" baseline="0" dirty="0" smtClean="0">
                          <a:solidFill>
                            <a:schemeClr val="tx1"/>
                          </a:solidFill>
                          <a:effectLst/>
                          <a:latin typeface="+mn-lt"/>
                          <a:ea typeface="+mn-ea"/>
                          <a:cs typeface="+mn-cs"/>
                        </a:rPr>
                        <a:t> </a:t>
                      </a:r>
                      <a:r>
                        <a:rPr lang="en-GB" sz="1800" b="1" kern="1200" dirty="0" smtClean="0">
                          <a:solidFill>
                            <a:schemeClr val="tx1"/>
                          </a:solidFill>
                          <a:effectLst/>
                          <a:latin typeface="+mn-lt"/>
                          <a:ea typeface="+mn-ea"/>
                          <a:cs typeface="+mn-cs"/>
                        </a:rPr>
                        <a:t>by the </a:t>
                      </a:r>
                      <a:r>
                        <a:rPr lang="en-GB" sz="1800" b="1" kern="1200" dirty="0" smtClean="0">
                          <a:solidFill>
                            <a:schemeClr val="tx1"/>
                          </a:solidFill>
                          <a:effectLst/>
                          <a:latin typeface="+mn-lt"/>
                          <a:ea typeface="+mn-ea"/>
                          <a:cs typeface="+mn-cs"/>
                        </a:rPr>
                        <a:t>plans of TCB-Cloud to adopt OIDC as the means of accessing the </a:t>
                      </a:r>
                      <a:r>
                        <a:rPr lang="en-GB" sz="1800" b="1" kern="1200" dirty="0" err="1" smtClean="0">
                          <a:solidFill>
                            <a:schemeClr val="tx1"/>
                          </a:solidFill>
                          <a:effectLst/>
                          <a:latin typeface="+mn-lt"/>
                          <a:ea typeface="+mn-ea"/>
                          <a:cs typeface="+mn-cs"/>
                        </a:rPr>
                        <a:t>Fedcloud</a:t>
                      </a:r>
                      <a:r>
                        <a:rPr lang="en-GB" sz="1800" b="1" kern="1200" dirty="0" smtClean="0">
                          <a:solidFill>
                            <a:schemeClr val="tx1"/>
                          </a:solidFill>
                          <a:effectLst/>
                          <a:latin typeface="+mn-lt"/>
                          <a:ea typeface="+mn-ea"/>
                          <a:cs typeface="+mn-cs"/>
                        </a:rPr>
                        <a:t> APIs.</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354798">
                <a:tc>
                  <a:txBody>
                    <a:bodyPr/>
                    <a:lstStyle/>
                    <a:p>
                      <a:r>
                        <a:rPr lang="en-US" b="1" dirty="0" smtClean="0">
                          <a:solidFill>
                            <a:schemeClr val="bg1"/>
                          </a:solidFill>
                        </a:rPr>
                        <a:t>Priority</a:t>
                      </a:r>
                      <a:endParaRPr lang="en-US" b="1" dirty="0">
                        <a:solidFill>
                          <a:schemeClr val="bg1"/>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tx2">
                        <a:lumMod val="60000"/>
                        <a:lumOff val="40000"/>
                      </a:schemeClr>
                    </a:solidFill>
                  </a:tcPr>
                </a:tc>
                <a:tc gridSpan="2">
                  <a:txBody>
                    <a:bodyPr/>
                    <a:lstStyle/>
                    <a:p>
                      <a:pPr algn="ctr"/>
                      <a:r>
                        <a:rPr lang="en-US" b="1" dirty="0" smtClean="0"/>
                        <a:t>Medium</a:t>
                      </a:r>
                      <a:endParaRPr lang="en-US" b="1"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pattFill prst="pct70">
                      <a:fgClr>
                        <a:schemeClr val="bg1">
                          <a:lumMod val="85000"/>
                        </a:schemeClr>
                      </a:fgClr>
                      <a:bgClr>
                        <a:schemeClr val="bg1"/>
                      </a:bgClr>
                    </a:pattFill>
                  </a:tcPr>
                </a:tc>
                <a:tc hMerge="1">
                  <a:txBody>
                    <a:bodyPr/>
                    <a:lstStyle/>
                    <a:p>
                      <a:endParaRPr lang="en-US"/>
                    </a:p>
                  </a:txBody>
                  <a:tcPr/>
                </a:tc>
                <a:tc>
                  <a:txBody>
                    <a:bodyPr/>
                    <a:lstStyle/>
                    <a:p>
                      <a:r>
                        <a:rPr lang="en-US" b="1" dirty="0" smtClean="0">
                          <a:solidFill>
                            <a:schemeClr val="bg1"/>
                          </a:solidFill>
                        </a:rPr>
                        <a:t>Status</a:t>
                      </a:r>
                      <a:endParaRPr lang="en-US" b="1" dirty="0">
                        <a:solidFill>
                          <a:schemeClr val="bg1"/>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4F85C3"/>
                    </a:solidFill>
                  </a:tcPr>
                </a:tc>
                <a:tc>
                  <a:txBody>
                    <a:bodyPr/>
                    <a:lstStyle/>
                    <a:p>
                      <a:r>
                        <a:rPr lang="en-US" b="1" dirty="0" smtClean="0"/>
                        <a:t>Accepted</a:t>
                      </a:r>
                      <a:endParaRPr lang="en-US" b="1"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pattFill prst="pct70">
                      <a:fgClr>
                        <a:schemeClr val="bg1">
                          <a:lumMod val="85000"/>
                        </a:schemeClr>
                      </a:fgClr>
                      <a:bgClr>
                        <a:schemeClr val="bg1"/>
                      </a:bgClr>
                    </a:pattFill>
                  </a:tcPr>
                </a:tc>
                <a:tc>
                  <a:txBody>
                    <a:bodyPr/>
                    <a:lstStyle/>
                    <a:p>
                      <a:r>
                        <a:rPr lang="en-US" b="1" dirty="0" smtClean="0">
                          <a:solidFill>
                            <a:schemeClr val="bg1"/>
                          </a:solidFill>
                        </a:rPr>
                        <a:t>Partners</a:t>
                      </a:r>
                      <a:endParaRPr lang="en-US" b="1" dirty="0">
                        <a:solidFill>
                          <a:schemeClr val="bg1"/>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4F85C3"/>
                    </a:solidFill>
                  </a:tcPr>
                </a:tc>
                <a:tc>
                  <a:txBody>
                    <a:bodyPr/>
                    <a:lstStyle/>
                    <a:p>
                      <a:pPr marL="0" algn="l" defTabSz="914400" rtl="0" eaLnBrk="1" latinLnBrk="0" hangingPunct="1"/>
                      <a:r>
                        <a:rPr lang="en-US" sz="1800" b="1" i="1" kern="1200" baseline="0" dirty="0" smtClean="0">
                          <a:solidFill>
                            <a:schemeClr val="tx1"/>
                          </a:solidFill>
                          <a:latin typeface="+mn-lt"/>
                          <a:ea typeface="+mn-ea"/>
                          <a:cs typeface="+mn-cs"/>
                        </a:rPr>
                        <a:t>GRNET</a:t>
                      </a:r>
                      <a:endParaRPr lang="en-US" sz="1800" b="1" i="1" kern="1200" dirty="0">
                        <a:solidFill>
                          <a:schemeClr val="tx1"/>
                        </a:solidFill>
                        <a:latin typeface="+mn-lt"/>
                        <a:ea typeface="+mn-ea"/>
                        <a:cs typeface="+mn-cs"/>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pattFill prst="pct70">
                      <a:fgClr>
                        <a:schemeClr val="bg1">
                          <a:lumMod val="85000"/>
                        </a:schemeClr>
                      </a:fgClr>
                      <a:bgClr>
                        <a:schemeClr val="bg1"/>
                      </a:bgClr>
                    </a:pattFill>
                  </a:tcPr>
                </a:tc>
              </a:tr>
            </a:tbl>
          </a:graphicData>
        </a:graphic>
      </p:graphicFrame>
      <p:sp>
        <p:nvSpPr>
          <p:cNvPr id="4" name="Footer Placeholder 3"/>
          <p:cNvSpPr>
            <a:spLocks noGrp="1"/>
          </p:cNvSpPr>
          <p:nvPr>
            <p:ph type="ftr" sz="quarter" idx="11"/>
          </p:nvPr>
        </p:nvSpPr>
        <p:spPr/>
        <p:txBody>
          <a:bodyPr/>
          <a:lstStyle/>
          <a:p>
            <a:r>
              <a:rPr lang="en-US" dirty="0"/>
              <a:t>EGI Core Infrastructure and Collaborative services Technical Coordination Board</a:t>
            </a:r>
            <a:endParaRPr lang="en-GB" dirty="0"/>
          </a:p>
        </p:txBody>
      </p:sp>
    </p:spTree>
    <p:extLst>
      <p:ext uri="{BB962C8B-B14F-4D97-AF65-F5344CB8AC3E}">
        <p14:creationId xmlns:p14="http://schemas.microsoft.com/office/powerpoint/2010/main" val="95190408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Medium term </a:t>
            </a:r>
            <a:r>
              <a:rPr lang="en-US" dirty="0" smtClean="0"/>
              <a:t>(</a:t>
            </a:r>
            <a:r>
              <a:rPr lang="en-US" dirty="0" smtClean="0"/>
              <a:t>2017 </a:t>
            </a:r>
            <a:r>
              <a:rPr lang="mr-IN" dirty="0" smtClean="0"/>
              <a:t>–</a:t>
            </a:r>
            <a:r>
              <a:rPr lang="en-US" dirty="0" smtClean="0"/>
              <a:t> </a:t>
            </a:r>
            <a:r>
              <a:rPr lang="en-US" dirty="0" smtClean="0"/>
              <a:t>2018) </a:t>
            </a:r>
            <a:r>
              <a:rPr lang="en-US" dirty="0" smtClean="0"/>
              <a:t>1</a:t>
            </a:r>
            <a:r>
              <a:rPr lang="en-US" dirty="0" smtClean="0"/>
              <a:t>/1</a:t>
            </a:r>
            <a:endParaRPr lang="en-US" dirty="0"/>
          </a:p>
        </p:txBody>
      </p:sp>
      <p:graphicFrame>
        <p:nvGraphicFramePr>
          <p:cNvPr id="5" name="Content Placeholder 4"/>
          <p:cNvGraphicFramePr>
            <a:graphicFrameLocks noGrp="1"/>
          </p:cNvGraphicFramePr>
          <p:nvPr>
            <p:ph sz="half" idx="2"/>
            <p:extLst>
              <p:ext uri="{D42A27DB-BD31-4B8C-83A1-F6EECF244321}">
                <p14:modId xmlns:p14="http://schemas.microsoft.com/office/powerpoint/2010/main" val="971765037"/>
              </p:ext>
            </p:extLst>
          </p:nvPr>
        </p:nvGraphicFramePr>
        <p:xfrm>
          <a:off x="468313" y="1268759"/>
          <a:ext cx="8424864" cy="4917431"/>
        </p:xfrm>
        <a:graphic>
          <a:graphicData uri="http://schemas.openxmlformats.org/drawingml/2006/table">
            <a:tbl>
              <a:tblPr bandRow="1">
                <a:tableStyleId>{5940675A-B579-460E-94D1-54222C63F5DA}</a:tableStyleId>
              </a:tblPr>
              <a:tblGrid>
                <a:gridCol w="1079351"/>
                <a:gridCol w="432048"/>
                <a:gridCol w="720080"/>
                <a:gridCol w="1080120"/>
                <a:gridCol w="1440160"/>
                <a:gridCol w="1008112"/>
                <a:gridCol w="2664993"/>
              </a:tblGrid>
              <a:tr h="558149">
                <a:tc gridSpan="2">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GB" sz="1800" b="1" kern="1200" dirty="0" smtClean="0">
                          <a:solidFill>
                            <a:schemeClr val="bg1">
                              <a:lumMod val="95000"/>
                            </a:schemeClr>
                          </a:solidFill>
                          <a:effectLst/>
                          <a:latin typeface="+mn-lt"/>
                          <a:ea typeface="+mn-ea"/>
                          <a:cs typeface="+mn-cs"/>
                        </a:rPr>
                        <a:t>Requirement</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4F85C3"/>
                    </a:solidFill>
                  </a:tcPr>
                </a:tc>
                <a:tc hMerge="1">
                  <a:txBody>
                    <a:bodyPr/>
                    <a:lstStyle/>
                    <a:p>
                      <a:endParaRPr lang="en-US"/>
                    </a:p>
                  </a:txBody>
                  <a:tcPr/>
                </a:tc>
                <a:tc gridSpan="5">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GB" sz="1800" b="1" kern="1200" dirty="0" smtClean="0">
                          <a:solidFill>
                            <a:schemeClr val="tx1"/>
                          </a:solidFill>
                          <a:effectLst/>
                          <a:latin typeface="+mn-lt"/>
                          <a:ea typeface="+mn-ea"/>
                          <a:cs typeface="+mn-cs"/>
                        </a:rPr>
                        <a:t>Web interface harmonization and branding support for the EGI </a:t>
                      </a:r>
                      <a:r>
                        <a:rPr lang="en-GB" sz="1800" b="1" kern="1200" dirty="0" err="1" smtClean="0">
                          <a:solidFill>
                            <a:schemeClr val="tx1"/>
                          </a:solidFill>
                          <a:effectLst/>
                          <a:latin typeface="+mn-lt"/>
                          <a:ea typeface="+mn-ea"/>
                          <a:cs typeface="+mn-cs"/>
                        </a:rPr>
                        <a:t>CheckIn</a:t>
                      </a:r>
                      <a:r>
                        <a:rPr lang="en-GB" sz="1800" b="1" kern="1200" dirty="0" smtClean="0">
                          <a:solidFill>
                            <a:schemeClr val="tx1"/>
                          </a:solidFill>
                          <a:effectLst/>
                          <a:latin typeface="+mn-lt"/>
                          <a:ea typeface="+mn-ea"/>
                          <a:cs typeface="+mn-cs"/>
                        </a:rPr>
                        <a:t> Service</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pattFill prst="pct70">
                      <a:fgClr>
                        <a:schemeClr val="bg1">
                          <a:lumMod val="85000"/>
                        </a:schemeClr>
                      </a:fgClr>
                      <a:bgClr>
                        <a:schemeClr val="bg1"/>
                      </a:bgClr>
                    </a:pattFill>
                  </a:tcPr>
                </a:tc>
                <a:tc hMerge="1">
                  <a:txBody>
                    <a:bodyPr/>
                    <a:lstStyle/>
                    <a:p>
                      <a:endParaRPr lang="en-US" dirty="0"/>
                    </a:p>
                  </a:txBody>
                  <a:tcPr/>
                </a:tc>
                <a:tc hMerge="1">
                  <a:txBody>
                    <a:bodyPr/>
                    <a:lstStyle/>
                    <a:p>
                      <a:endParaRPr lang="en-US"/>
                    </a:p>
                  </a:txBody>
                  <a:tcPr/>
                </a:tc>
                <a:tc hMerge="1">
                  <a:txBody>
                    <a:bodyPr/>
                    <a:lstStyle/>
                    <a:p>
                      <a:endParaRPr lang="en-US" dirty="0"/>
                    </a:p>
                  </a:txBody>
                  <a:tcPr/>
                </a:tc>
                <a:tc hMerge="1">
                  <a:txBody>
                    <a:bodyPr/>
                    <a:lstStyle/>
                    <a:p>
                      <a:endParaRPr lang="en-US"/>
                    </a:p>
                  </a:txBody>
                  <a:tcPr/>
                </a:tc>
              </a:tr>
              <a:tr h="3911591">
                <a:tc gridSpan="7">
                  <a:txBody>
                    <a:bodyPr/>
                    <a:lstStyle/>
                    <a:p>
                      <a:pPr algn="just">
                        <a:lnSpc>
                          <a:spcPct val="150000"/>
                        </a:lnSpc>
                      </a:pPr>
                      <a:r>
                        <a:rPr lang="en-GB" sz="1800" b="0" kern="1200" dirty="0" smtClean="0">
                          <a:solidFill>
                            <a:schemeClr val="tx1"/>
                          </a:solidFill>
                          <a:effectLst/>
                          <a:latin typeface="+mn-lt"/>
                          <a:ea typeface="+mn-ea"/>
                          <a:cs typeface="+mn-cs"/>
                        </a:rPr>
                        <a:t>The </a:t>
                      </a:r>
                      <a:r>
                        <a:rPr lang="en-GB" sz="1800" b="0" kern="1200" dirty="0" err="1" smtClean="0">
                          <a:solidFill>
                            <a:schemeClr val="tx1"/>
                          </a:solidFill>
                          <a:effectLst/>
                          <a:latin typeface="+mn-lt"/>
                          <a:ea typeface="+mn-ea"/>
                          <a:cs typeface="+mn-cs"/>
                        </a:rPr>
                        <a:t>CheckIn</a:t>
                      </a:r>
                      <a:r>
                        <a:rPr lang="en-GB" sz="1800" b="0" kern="1200" dirty="0" smtClean="0">
                          <a:solidFill>
                            <a:schemeClr val="tx1"/>
                          </a:solidFill>
                          <a:effectLst/>
                          <a:latin typeface="+mn-lt"/>
                          <a:ea typeface="+mn-ea"/>
                          <a:cs typeface="+mn-cs"/>
                        </a:rPr>
                        <a:t> Service should be provided "as a Service" to the research communities. The existing service needs to be enhanced, so that it can have community branding when it is used "as a Service". Furthermore, all the user facing web interfaces should have a common, customizable look and feel.</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354798">
                <a:tc>
                  <a:txBody>
                    <a:bodyPr/>
                    <a:lstStyle/>
                    <a:p>
                      <a:r>
                        <a:rPr lang="en-US" b="1" dirty="0" smtClean="0">
                          <a:solidFill>
                            <a:schemeClr val="bg1"/>
                          </a:solidFill>
                        </a:rPr>
                        <a:t>Priority</a:t>
                      </a:r>
                      <a:endParaRPr lang="en-US" b="1" dirty="0">
                        <a:solidFill>
                          <a:schemeClr val="bg1"/>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tx2">
                        <a:lumMod val="60000"/>
                        <a:lumOff val="40000"/>
                      </a:schemeClr>
                    </a:solidFill>
                  </a:tcPr>
                </a:tc>
                <a:tc gridSpan="2">
                  <a:txBody>
                    <a:bodyPr/>
                    <a:lstStyle/>
                    <a:p>
                      <a:pPr algn="ctr"/>
                      <a:r>
                        <a:rPr lang="en-US" b="1" dirty="0" smtClean="0"/>
                        <a:t>Medium</a:t>
                      </a:r>
                      <a:endParaRPr lang="en-US" b="1"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pattFill prst="pct70">
                      <a:fgClr>
                        <a:schemeClr val="bg1">
                          <a:lumMod val="85000"/>
                        </a:schemeClr>
                      </a:fgClr>
                      <a:bgClr>
                        <a:schemeClr val="bg1"/>
                      </a:bgClr>
                    </a:pattFill>
                  </a:tcPr>
                </a:tc>
                <a:tc hMerge="1">
                  <a:txBody>
                    <a:bodyPr/>
                    <a:lstStyle/>
                    <a:p>
                      <a:endParaRPr lang="en-US"/>
                    </a:p>
                  </a:txBody>
                  <a:tcPr/>
                </a:tc>
                <a:tc>
                  <a:txBody>
                    <a:bodyPr/>
                    <a:lstStyle/>
                    <a:p>
                      <a:r>
                        <a:rPr lang="en-US" b="1" dirty="0" smtClean="0">
                          <a:solidFill>
                            <a:schemeClr val="bg1"/>
                          </a:solidFill>
                        </a:rPr>
                        <a:t>Status</a:t>
                      </a:r>
                      <a:endParaRPr lang="en-US" b="1" dirty="0">
                        <a:solidFill>
                          <a:schemeClr val="bg1"/>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4F85C3"/>
                    </a:solidFill>
                  </a:tcPr>
                </a:tc>
                <a:tc>
                  <a:txBody>
                    <a:bodyPr/>
                    <a:lstStyle/>
                    <a:p>
                      <a:r>
                        <a:rPr lang="en-US" b="1" dirty="0" smtClean="0"/>
                        <a:t>Accepted</a:t>
                      </a:r>
                      <a:endParaRPr lang="en-US" b="1"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pattFill prst="pct70">
                      <a:fgClr>
                        <a:schemeClr val="bg1">
                          <a:lumMod val="85000"/>
                        </a:schemeClr>
                      </a:fgClr>
                      <a:bgClr>
                        <a:schemeClr val="bg1"/>
                      </a:bgClr>
                    </a:pattFill>
                  </a:tcPr>
                </a:tc>
                <a:tc>
                  <a:txBody>
                    <a:bodyPr/>
                    <a:lstStyle/>
                    <a:p>
                      <a:r>
                        <a:rPr lang="en-US" b="1" dirty="0" smtClean="0">
                          <a:solidFill>
                            <a:schemeClr val="bg1"/>
                          </a:solidFill>
                        </a:rPr>
                        <a:t>Partners</a:t>
                      </a:r>
                      <a:endParaRPr lang="en-US" b="1" dirty="0">
                        <a:solidFill>
                          <a:schemeClr val="bg1"/>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4F85C3"/>
                    </a:solidFill>
                  </a:tcPr>
                </a:tc>
                <a:tc>
                  <a:txBody>
                    <a:bodyPr/>
                    <a:lstStyle/>
                    <a:p>
                      <a:pPr marL="0" algn="l" defTabSz="914400" rtl="0" eaLnBrk="1" latinLnBrk="0" hangingPunct="1"/>
                      <a:r>
                        <a:rPr lang="en-US" sz="1800" b="1" i="1" kern="1200" baseline="0" dirty="0" smtClean="0">
                          <a:solidFill>
                            <a:schemeClr val="tx1"/>
                          </a:solidFill>
                          <a:latin typeface="+mn-lt"/>
                          <a:ea typeface="+mn-ea"/>
                          <a:cs typeface="+mn-cs"/>
                        </a:rPr>
                        <a:t>GRNET</a:t>
                      </a:r>
                      <a:endParaRPr lang="en-US" sz="1800" b="1" i="1" kern="1200" dirty="0">
                        <a:solidFill>
                          <a:schemeClr val="tx1"/>
                        </a:solidFill>
                        <a:latin typeface="+mn-lt"/>
                        <a:ea typeface="+mn-ea"/>
                        <a:cs typeface="+mn-cs"/>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pattFill prst="pct70">
                      <a:fgClr>
                        <a:schemeClr val="bg1">
                          <a:lumMod val="85000"/>
                        </a:schemeClr>
                      </a:fgClr>
                      <a:bgClr>
                        <a:schemeClr val="bg1"/>
                      </a:bgClr>
                    </a:pattFill>
                  </a:tcPr>
                </a:tc>
              </a:tr>
            </a:tbl>
          </a:graphicData>
        </a:graphic>
      </p:graphicFrame>
      <p:sp>
        <p:nvSpPr>
          <p:cNvPr id="4" name="Footer Placeholder 3"/>
          <p:cNvSpPr>
            <a:spLocks noGrp="1"/>
          </p:cNvSpPr>
          <p:nvPr>
            <p:ph type="ftr" sz="quarter" idx="11"/>
          </p:nvPr>
        </p:nvSpPr>
        <p:spPr/>
        <p:txBody>
          <a:bodyPr/>
          <a:lstStyle/>
          <a:p>
            <a:r>
              <a:rPr lang="en-US" dirty="0"/>
              <a:t>EGI Core Infrastructure and Collaborative services Technical Coordination Board</a:t>
            </a:r>
            <a:endParaRPr lang="en-GB" dirty="0"/>
          </a:p>
        </p:txBody>
      </p:sp>
    </p:spTree>
    <p:extLst>
      <p:ext uri="{BB962C8B-B14F-4D97-AF65-F5344CB8AC3E}">
        <p14:creationId xmlns:p14="http://schemas.microsoft.com/office/powerpoint/2010/main" val="65753681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Longer term (2018 </a:t>
            </a:r>
            <a:r>
              <a:rPr lang="mr-IN" dirty="0" smtClean="0"/>
              <a:t>–</a:t>
            </a:r>
            <a:r>
              <a:rPr lang="en-US" dirty="0" smtClean="0"/>
              <a:t> 2020) </a:t>
            </a:r>
            <a:r>
              <a:rPr lang="en-US" dirty="0" smtClean="0"/>
              <a:t>1/8</a:t>
            </a:r>
            <a:endParaRPr lang="en-US" dirty="0"/>
          </a:p>
        </p:txBody>
      </p:sp>
      <p:graphicFrame>
        <p:nvGraphicFramePr>
          <p:cNvPr id="5" name="Content Placeholder 4"/>
          <p:cNvGraphicFramePr>
            <a:graphicFrameLocks noGrp="1"/>
          </p:cNvGraphicFramePr>
          <p:nvPr>
            <p:ph sz="half" idx="2"/>
            <p:extLst>
              <p:ext uri="{D42A27DB-BD31-4B8C-83A1-F6EECF244321}">
                <p14:modId xmlns:p14="http://schemas.microsoft.com/office/powerpoint/2010/main" val="173485814"/>
              </p:ext>
            </p:extLst>
          </p:nvPr>
        </p:nvGraphicFramePr>
        <p:xfrm>
          <a:off x="468313" y="1268759"/>
          <a:ext cx="8424864" cy="4835500"/>
        </p:xfrm>
        <a:graphic>
          <a:graphicData uri="http://schemas.openxmlformats.org/drawingml/2006/table">
            <a:tbl>
              <a:tblPr bandRow="1">
                <a:tableStyleId>{5940675A-B579-460E-94D1-54222C63F5DA}</a:tableStyleId>
              </a:tblPr>
              <a:tblGrid>
                <a:gridCol w="1079351"/>
                <a:gridCol w="432048"/>
                <a:gridCol w="720080"/>
                <a:gridCol w="1080120"/>
                <a:gridCol w="1440160"/>
                <a:gridCol w="1008112"/>
                <a:gridCol w="2664993"/>
              </a:tblGrid>
              <a:tr h="558149">
                <a:tc gridSpan="2">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GB" sz="1800" b="1" kern="1200" dirty="0" smtClean="0">
                          <a:solidFill>
                            <a:schemeClr val="bg1">
                              <a:lumMod val="95000"/>
                            </a:schemeClr>
                          </a:solidFill>
                          <a:effectLst/>
                          <a:latin typeface="+mn-lt"/>
                          <a:ea typeface="+mn-ea"/>
                          <a:cs typeface="+mn-cs"/>
                        </a:rPr>
                        <a:t>Requirement</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4F85C3"/>
                    </a:solidFill>
                  </a:tcPr>
                </a:tc>
                <a:tc hMerge="1">
                  <a:txBody>
                    <a:bodyPr/>
                    <a:lstStyle/>
                    <a:p>
                      <a:endParaRPr lang="en-US"/>
                    </a:p>
                  </a:txBody>
                  <a:tcPr/>
                </a:tc>
                <a:tc gridSpan="5">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GB" sz="1800" b="1" kern="1200" dirty="0" smtClean="0">
                          <a:solidFill>
                            <a:schemeClr val="tx1"/>
                          </a:solidFill>
                          <a:effectLst/>
                          <a:latin typeface="+mn-lt"/>
                          <a:ea typeface="+mn-ea"/>
                          <a:cs typeface="+mn-cs"/>
                        </a:rPr>
                        <a:t>(New) </a:t>
                      </a:r>
                      <a:r>
                        <a:rPr lang="en-GB" sz="1800" b="1" kern="1200" dirty="0" err="1" smtClean="0">
                          <a:solidFill>
                            <a:schemeClr val="tx1"/>
                          </a:solidFill>
                          <a:effectLst/>
                          <a:latin typeface="+mn-lt"/>
                          <a:ea typeface="+mn-ea"/>
                          <a:cs typeface="+mn-cs"/>
                        </a:rPr>
                        <a:t>RCAuth</a:t>
                      </a:r>
                      <a:r>
                        <a:rPr lang="en-GB" sz="1800" b="1" kern="1200" dirty="0" smtClean="0">
                          <a:solidFill>
                            <a:schemeClr val="tx1"/>
                          </a:solidFill>
                          <a:effectLst/>
                          <a:latin typeface="+mn-lt"/>
                          <a:ea typeface="+mn-ea"/>
                          <a:cs typeface="+mn-cs"/>
                        </a:rPr>
                        <a:t> CA</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pattFill prst="pct70">
                      <a:fgClr>
                        <a:schemeClr val="bg1">
                          <a:lumMod val="85000"/>
                        </a:schemeClr>
                      </a:fgClr>
                      <a:bgClr>
                        <a:schemeClr val="bg1"/>
                      </a:bgClr>
                    </a:pattFill>
                  </a:tcPr>
                </a:tc>
                <a:tc hMerge="1">
                  <a:txBody>
                    <a:bodyPr/>
                    <a:lstStyle/>
                    <a:p>
                      <a:endParaRPr lang="en-US" dirty="0"/>
                    </a:p>
                  </a:txBody>
                  <a:tcPr/>
                </a:tc>
                <a:tc hMerge="1">
                  <a:txBody>
                    <a:bodyPr/>
                    <a:lstStyle/>
                    <a:p>
                      <a:endParaRPr lang="en-US"/>
                    </a:p>
                  </a:txBody>
                  <a:tcPr/>
                </a:tc>
                <a:tc hMerge="1">
                  <a:txBody>
                    <a:bodyPr/>
                    <a:lstStyle/>
                    <a:p>
                      <a:endParaRPr lang="en-US" dirty="0"/>
                    </a:p>
                  </a:txBody>
                  <a:tcPr/>
                </a:tc>
                <a:tc hMerge="1">
                  <a:txBody>
                    <a:bodyPr/>
                    <a:lstStyle/>
                    <a:p>
                      <a:endParaRPr lang="en-US"/>
                    </a:p>
                  </a:txBody>
                  <a:tcPr/>
                </a:tc>
              </a:tr>
              <a:tr h="3911591">
                <a:tc gridSpan="7">
                  <a:txBody>
                    <a:bodyPr/>
                    <a:lstStyle/>
                    <a:p>
                      <a:pPr algn="just">
                        <a:lnSpc>
                          <a:spcPct val="150000"/>
                        </a:lnSpc>
                      </a:pPr>
                      <a:r>
                        <a:rPr lang="en-GB" sz="1800" b="0" kern="1200" dirty="0" smtClean="0">
                          <a:solidFill>
                            <a:schemeClr val="tx1"/>
                          </a:solidFill>
                          <a:effectLst/>
                          <a:latin typeface="+mn-lt"/>
                          <a:ea typeface="+mn-ea"/>
                          <a:cs typeface="+mn-cs"/>
                        </a:rPr>
                        <a:t>The </a:t>
                      </a:r>
                      <a:r>
                        <a:rPr lang="en-GB" sz="1800" b="0" kern="1200" dirty="0" err="1" smtClean="0">
                          <a:solidFill>
                            <a:schemeClr val="tx1"/>
                          </a:solidFill>
                          <a:effectLst/>
                          <a:latin typeface="+mn-lt"/>
                          <a:ea typeface="+mn-ea"/>
                          <a:cs typeface="+mn-cs"/>
                        </a:rPr>
                        <a:t>RCAuth</a:t>
                      </a:r>
                      <a:r>
                        <a:rPr lang="en-GB" sz="1800" b="0" kern="1200" dirty="0" smtClean="0">
                          <a:solidFill>
                            <a:schemeClr val="tx1"/>
                          </a:solidFill>
                          <a:effectLst/>
                          <a:latin typeface="+mn-lt"/>
                          <a:ea typeface="+mn-ea"/>
                          <a:cs typeface="+mn-cs"/>
                        </a:rPr>
                        <a:t> CA service generates X.509 certificates upon user request making available through the delegation service long-lived X.509 proxies. The </a:t>
                      </a:r>
                      <a:r>
                        <a:rPr lang="en-GB" sz="1800" b="0" kern="1200" dirty="0" err="1" smtClean="0">
                          <a:solidFill>
                            <a:schemeClr val="tx1"/>
                          </a:solidFill>
                          <a:effectLst/>
                          <a:latin typeface="+mn-lt"/>
                          <a:ea typeface="+mn-ea"/>
                          <a:cs typeface="+mn-cs"/>
                        </a:rPr>
                        <a:t>RCAuth</a:t>
                      </a:r>
                      <a:r>
                        <a:rPr lang="en-GB" sz="1800" b="0" kern="1200" dirty="0" smtClean="0">
                          <a:solidFill>
                            <a:schemeClr val="tx1"/>
                          </a:solidFill>
                          <a:effectLst/>
                          <a:latin typeface="+mn-lt"/>
                          <a:ea typeface="+mn-ea"/>
                          <a:cs typeface="+mn-cs"/>
                        </a:rPr>
                        <a:t> CA is already accredited as an IOTA CA in IGTF and the delegation portal is and will remain R&amp;S and SIRTFI compliant. The EGI AAI platform relies on the </a:t>
                      </a:r>
                      <a:r>
                        <a:rPr lang="en-GB" sz="1800" b="0" kern="1200" dirty="0" err="1" smtClean="0">
                          <a:solidFill>
                            <a:schemeClr val="tx1"/>
                          </a:solidFill>
                          <a:effectLst/>
                          <a:latin typeface="+mn-lt"/>
                          <a:ea typeface="+mn-ea"/>
                          <a:cs typeface="+mn-cs"/>
                        </a:rPr>
                        <a:t>RCAuth</a:t>
                      </a:r>
                      <a:r>
                        <a:rPr lang="en-GB" sz="1800" b="0" kern="1200" dirty="0" smtClean="0">
                          <a:solidFill>
                            <a:schemeClr val="tx1"/>
                          </a:solidFill>
                          <a:effectLst/>
                          <a:latin typeface="+mn-lt"/>
                          <a:ea typeface="+mn-ea"/>
                          <a:cs typeface="+mn-cs"/>
                        </a:rPr>
                        <a:t> CA for enabling federated access to services which require certificate based authentication. The current </a:t>
                      </a:r>
                      <a:r>
                        <a:rPr lang="en-GB" sz="1800" b="0" kern="1200" dirty="0" err="1" smtClean="0">
                          <a:solidFill>
                            <a:schemeClr val="tx1"/>
                          </a:solidFill>
                          <a:effectLst/>
                          <a:latin typeface="+mn-lt"/>
                          <a:ea typeface="+mn-ea"/>
                          <a:cs typeface="+mn-cs"/>
                        </a:rPr>
                        <a:t>RCAuth</a:t>
                      </a:r>
                      <a:r>
                        <a:rPr lang="en-GB" sz="1800" b="0" kern="1200" dirty="0" smtClean="0">
                          <a:solidFill>
                            <a:schemeClr val="tx1"/>
                          </a:solidFill>
                          <a:effectLst/>
                          <a:latin typeface="+mn-lt"/>
                          <a:ea typeface="+mn-ea"/>
                          <a:cs typeface="+mn-cs"/>
                        </a:rPr>
                        <a:t> CA service is operated by </a:t>
                      </a:r>
                      <a:r>
                        <a:rPr lang="en-GB" sz="1800" b="0" kern="1200" dirty="0" err="1" smtClean="0">
                          <a:solidFill>
                            <a:schemeClr val="tx1"/>
                          </a:solidFill>
                          <a:effectLst/>
                          <a:latin typeface="+mn-lt"/>
                          <a:ea typeface="+mn-ea"/>
                          <a:cs typeface="+mn-cs"/>
                        </a:rPr>
                        <a:t>Nikhef</a:t>
                      </a:r>
                      <a:r>
                        <a:rPr lang="en-GB" sz="1800" b="0" kern="1200" dirty="0" smtClean="0">
                          <a:solidFill>
                            <a:schemeClr val="tx1"/>
                          </a:solidFill>
                          <a:effectLst/>
                          <a:latin typeface="+mn-lt"/>
                          <a:ea typeface="+mn-ea"/>
                          <a:cs typeface="+mn-cs"/>
                        </a:rPr>
                        <a:t> at a limited capacity.</a:t>
                      </a:r>
                    </a:p>
                    <a:p>
                      <a:pPr algn="just">
                        <a:lnSpc>
                          <a:spcPct val="150000"/>
                        </a:lnSpc>
                      </a:pPr>
                      <a:r>
                        <a:rPr lang="en-GB" sz="1800" b="0" kern="1200" dirty="0" smtClean="0">
                          <a:solidFill>
                            <a:schemeClr val="tx1"/>
                          </a:solidFill>
                          <a:effectLst/>
                          <a:latin typeface="+mn-lt"/>
                          <a:ea typeface="+mn-ea"/>
                          <a:cs typeface="+mn-cs"/>
                        </a:rPr>
                        <a:t>The operation of the </a:t>
                      </a:r>
                      <a:r>
                        <a:rPr lang="en-GB" sz="1800" b="0" kern="1200" dirty="0" err="1" smtClean="0">
                          <a:solidFill>
                            <a:schemeClr val="tx1"/>
                          </a:solidFill>
                          <a:effectLst/>
                          <a:latin typeface="+mn-lt"/>
                          <a:ea typeface="+mn-ea"/>
                          <a:cs typeface="+mn-cs"/>
                        </a:rPr>
                        <a:t>RCAuth</a:t>
                      </a:r>
                      <a:r>
                        <a:rPr lang="en-GB" sz="1800" b="0" kern="1200" dirty="0" smtClean="0">
                          <a:solidFill>
                            <a:schemeClr val="tx1"/>
                          </a:solidFill>
                          <a:effectLst/>
                          <a:latin typeface="+mn-lt"/>
                          <a:ea typeface="+mn-ea"/>
                          <a:cs typeface="+mn-cs"/>
                        </a:rPr>
                        <a:t> CA will be taken over jointly by EGI, EUDAT and GÉANT and will be </a:t>
                      </a:r>
                      <a:r>
                        <a:rPr lang="en-GB" sz="1800" b="1" kern="1200" dirty="0" smtClean="0">
                          <a:solidFill>
                            <a:srgbClr val="4F85C3"/>
                          </a:solidFill>
                          <a:effectLst/>
                          <a:latin typeface="+mn-lt"/>
                          <a:ea typeface="+mn-ea"/>
                          <a:cs typeface="+mn-cs"/>
                        </a:rPr>
                        <a:t>operated in highly available environment that will meet the security and scalability requirements of the EGI AAI platform </a:t>
                      </a:r>
                      <a:r>
                        <a:rPr lang="en-GB" sz="1800" b="0" kern="1200" dirty="0" smtClean="0">
                          <a:solidFill>
                            <a:schemeClr val="tx1"/>
                          </a:solidFill>
                          <a:effectLst/>
                          <a:latin typeface="+mn-lt"/>
                          <a:ea typeface="+mn-ea"/>
                          <a:cs typeface="+mn-cs"/>
                        </a:rPr>
                        <a:t>and the rest of the EI/RIs. </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354798">
                <a:tc>
                  <a:txBody>
                    <a:bodyPr/>
                    <a:lstStyle/>
                    <a:p>
                      <a:r>
                        <a:rPr lang="en-US" b="1" dirty="0" smtClean="0">
                          <a:solidFill>
                            <a:schemeClr val="bg1"/>
                          </a:solidFill>
                        </a:rPr>
                        <a:t>Priority</a:t>
                      </a:r>
                      <a:endParaRPr lang="en-US" b="1" dirty="0">
                        <a:solidFill>
                          <a:schemeClr val="bg1"/>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tx2">
                        <a:lumMod val="60000"/>
                        <a:lumOff val="40000"/>
                      </a:schemeClr>
                    </a:solidFill>
                  </a:tcPr>
                </a:tc>
                <a:tc gridSpan="2">
                  <a:txBody>
                    <a:bodyPr/>
                    <a:lstStyle/>
                    <a:p>
                      <a:pPr algn="ctr"/>
                      <a:r>
                        <a:rPr lang="en-US" b="1" dirty="0" smtClean="0"/>
                        <a:t>Medium</a:t>
                      </a:r>
                      <a:endParaRPr lang="en-US" b="1"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pattFill prst="pct70">
                      <a:fgClr>
                        <a:schemeClr val="bg1">
                          <a:lumMod val="85000"/>
                        </a:schemeClr>
                      </a:fgClr>
                      <a:bgClr>
                        <a:schemeClr val="bg1"/>
                      </a:bgClr>
                    </a:pattFill>
                  </a:tcPr>
                </a:tc>
                <a:tc hMerge="1">
                  <a:txBody>
                    <a:bodyPr/>
                    <a:lstStyle/>
                    <a:p>
                      <a:endParaRPr lang="en-US"/>
                    </a:p>
                  </a:txBody>
                  <a:tcPr/>
                </a:tc>
                <a:tc>
                  <a:txBody>
                    <a:bodyPr/>
                    <a:lstStyle/>
                    <a:p>
                      <a:r>
                        <a:rPr lang="en-US" b="1" dirty="0" smtClean="0">
                          <a:solidFill>
                            <a:schemeClr val="bg1"/>
                          </a:solidFill>
                        </a:rPr>
                        <a:t>Status</a:t>
                      </a:r>
                      <a:endParaRPr lang="en-US" b="1" dirty="0">
                        <a:solidFill>
                          <a:schemeClr val="bg1"/>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4F85C3"/>
                    </a:solidFill>
                  </a:tcPr>
                </a:tc>
                <a:tc>
                  <a:txBody>
                    <a:bodyPr/>
                    <a:lstStyle/>
                    <a:p>
                      <a:r>
                        <a:rPr lang="en-US" b="1" dirty="0" smtClean="0"/>
                        <a:t>Accepted</a:t>
                      </a:r>
                      <a:endParaRPr lang="en-US" b="1"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pattFill prst="pct70">
                      <a:fgClr>
                        <a:schemeClr val="bg1">
                          <a:lumMod val="85000"/>
                        </a:schemeClr>
                      </a:fgClr>
                      <a:bgClr>
                        <a:schemeClr val="bg1"/>
                      </a:bgClr>
                    </a:pattFill>
                  </a:tcPr>
                </a:tc>
                <a:tc>
                  <a:txBody>
                    <a:bodyPr/>
                    <a:lstStyle/>
                    <a:p>
                      <a:r>
                        <a:rPr lang="en-US" b="1" dirty="0" smtClean="0">
                          <a:solidFill>
                            <a:schemeClr val="bg1"/>
                          </a:solidFill>
                        </a:rPr>
                        <a:t>Partners</a:t>
                      </a:r>
                      <a:endParaRPr lang="en-US" b="1" dirty="0">
                        <a:solidFill>
                          <a:schemeClr val="bg1"/>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4F85C3"/>
                    </a:solidFill>
                  </a:tcPr>
                </a:tc>
                <a:tc>
                  <a:txBody>
                    <a:bodyPr/>
                    <a:lstStyle/>
                    <a:p>
                      <a:pPr marL="0" algn="l" defTabSz="914400" rtl="0" eaLnBrk="1" latinLnBrk="0" hangingPunct="1"/>
                      <a:r>
                        <a:rPr lang="en-US" sz="1800" b="1" i="1" kern="1200" dirty="0" smtClean="0">
                          <a:solidFill>
                            <a:schemeClr val="tx1"/>
                          </a:solidFill>
                          <a:latin typeface="+mn-lt"/>
                          <a:ea typeface="+mn-ea"/>
                          <a:cs typeface="+mn-cs"/>
                        </a:rPr>
                        <a:t>GRNET,</a:t>
                      </a:r>
                      <a:r>
                        <a:rPr lang="en-US" sz="1800" b="1" i="1" kern="1200" baseline="0" dirty="0" smtClean="0">
                          <a:solidFill>
                            <a:schemeClr val="tx1"/>
                          </a:solidFill>
                          <a:latin typeface="+mn-lt"/>
                          <a:ea typeface="+mn-ea"/>
                          <a:cs typeface="+mn-cs"/>
                        </a:rPr>
                        <a:t> </a:t>
                      </a:r>
                      <a:r>
                        <a:rPr lang="en-US" sz="1800" b="1" i="1" kern="1200" baseline="0" dirty="0" err="1" smtClean="0">
                          <a:solidFill>
                            <a:schemeClr val="tx1"/>
                          </a:solidFill>
                          <a:latin typeface="+mn-lt"/>
                          <a:ea typeface="+mn-ea"/>
                          <a:cs typeface="+mn-cs"/>
                        </a:rPr>
                        <a:t>Nikhef</a:t>
                      </a:r>
                      <a:r>
                        <a:rPr lang="en-US" sz="1800" b="1" i="1" kern="1200" baseline="0" dirty="0" smtClean="0">
                          <a:solidFill>
                            <a:schemeClr val="tx1"/>
                          </a:solidFill>
                          <a:latin typeface="+mn-lt"/>
                          <a:ea typeface="+mn-ea"/>
                          <a:cs typeface="+mn-cs"/>
                        </a:rPr>
                        <a:t> + FZJ, STFC</a:t>
                      </a:r>
                      <a:endParaRPr lang="en-US" sz="1800" b="1" i="1" kern="1200" dirty="0">
                        <a:solidFill>
                          <a:schemeClr val="tx1"/>
                        </a:solidFill>
                        <a:latin typeface="+mn-lt"/>
                        <a:ea typeface="+mn-ea"/>
                        <a:cs typeface="+mn-cs"/>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pattFill prst="pct70">
                      <a:fgClr>
                        <a:schemeClr val="bg1">
                          <a:lumMod val="85000"/>
                        </a:schemeClr>
                      </a:fgClr>
                      <a:bgClr>
                        <a:schemeClr val="bg1"/>
                      </a:bgClr>
                    </a:pattFill>
                  </a:tcPr>
                </a:tc>
              </a:tr>
            </a:tbl>
          </a:graphicData>
        </a:graphic>
      </p:graphicFrame>
      <p:sp>
        <p:nvSpPr>
          <p:cNvPr id="4" name="Footer Placeholder 3"/>
          <p:cNvSpPr>
            <a:spLocks noGrp="1"/>
          </p:cNvSpPr>
          <p:nvPr>
            <p:ph type="ftr" sz="quarter" idx="11"/>
          </p:nvPr>
        </p:nvSpPr>
        <p:spPr/>
        <p:txBody>
          <a:bodyPr/>
          <a:lstStyle/>
          <a:p>
            <a:r>
              <a:rPr lang="en-US" dirty="0"/>
              <a:t>EGI Core Infrastructure and Collaborative services Technical Coordination Board</a:t>
            </a:r>
            <a:endParaRPr lang="en-GB" dirty="0"/>
          </a:p>
        </p:txBody>
      </p:sp>
    </p:spTree>
    <p:extLst>
      <p:ext uri="{BB962C8B-B14F-4D97-AF65-F5344CB8AC3E}">
        <p14:creationId xmlns:p14="http://schemas.microsoft.com/office/powerpoint/2010/main" val="22236032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Longer term (2018 </a:t>
            </a:r>
            <a:r>
              <a:rPr lang="mr-IN" dirty="0" smtClean="0"/>
              <a:t>–</a:t>
            </a:r>
            <a:r>
              <a:rPr lang="en-US" dirty="0" smtClean="0"/>
              <a:t> 2020) </a:t>
            </a:r>
            <a:r>
              <a:rPr lang="en-US" dirty="0" smtClean="0"/>
              <a:t>2/8</a:t>
            </a:r>
            <a:endParaRPr lang="en-US" dirty="0"/>
          </a:p>
        </p:txBody>
      </p:sp>
      <p:graphicFrame>
        <p:nvGraphicFramePr>
          <p:cNvPr id="5" name="Content Placeholder 4"/>
          <p:cNvGraphicFramePr>
            <a:graphicFrameLocks noGrp="1"/>
          </p:cNvGraphicFramePr>
          <p:nvPr>
            <p:ph sz="half" idx="2"/>
            <p:extLst>
              <p:ext uri="{D42A27DB-BD31-4B8C-83A1-F6EECF244321}">
                <p14:modId xmlns:p14="http://schemas.microsoft.com/office/powerpoint/2010/main" val="1718332696"/>
              </p:ext>
            </p:extLst>
          </p:nvPr>
        </p:nvGraphicFramePr>
        <p:xfrm>
          <a:off x="468313" y="1268759"/>
          <a:ext cx="8424864" cy="4835500"/>
        </p:xfrm>
        <a:graphic>
          <a:graphicData uri="http://schemas.openxmlformats.org/drawingml/2006/table">
            <a:tbl>
              <a:tblPr bandRow="1">
                <a:tableStyleId>{5940675A-B579-460E-94D1-54222C63F5DA}</a:tableStyleId>
              </a:tblPr>
              <a:tblGrid>
                <a:gridCol w="1079351"/>
                <a:gridCol w="432048"/>
                <a:gridCol w="720080"/>
                <a:gridCol w="1080120"/>
                <a:gridCol w="1440160"/>
                <a:gridCol w="1008112"/>
                <a:gridCol w="2664993"/>
              </a:tblGrid>
              <a:tr h="558149">
                <a:tc gridSpan="2">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GB" sz="1800" b="1" kern="1200" dirty="0" smtClean="0">
                          <a:solidFill>
                            <a:schemeClr val="bg1">
                              <a:lumMod val="95000"/>
                            </a:schemeClr>
                          </a:solidFill>
                          <a:effectLst/>
                          <a:latin typeface="+mn-lt"/>
                          <a:ea typeface="+mn-ea"/>
                          <a:cs typeface="+mn-cs"/>
                        </a:rPr>
                        <a:t>Requirement</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4F85C3"/>
                    </a:solidFill>
                  </a:tcPr>
                </a:tc>
                <a:tc hMerge="1">
                  <a:txBody>
                    <a:bodyPr/>
                    <a:lstStyle/>
                    <a:p>
                      <a:endParaRPr lang="en-US"/>
                    </a:p>
                  </a:txBody>
                  <a:tcPr/>
                </a:tc>
                <a:tc gridSpan="5">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GB" sz="1800" b="1" kern="1200" dirty="0" smtClean="0">
                          <a:solidFill>
                            <a:schemeClr val="tx1"/>
                          </a:solidFill>
                          <a:effectLst/>
                          <a:latin typeface="+mn-lt"/>
                          <a:ea typeface="+mn-ea"/>
                          <a:cs typeface="+mn-cs"/>
                        </a:rPr>
                        <a:t>Master Portal Enhanced High Availability Support</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pattFill prst="pct70">
                      <a:fgClr>
                        <a:schemeClr val="bg1">
                          <a:lumMod val="85000"/>
                        </a:schemeClr>
                      </a:fgClr>
                      <a:bgClr>
                        <a:schemeClr val="bg1"/>
                      </a:bgClr>
                    </a:pattFill>
                  </a:tcPr>
                </a:tc>
                <a:tc hMerge="1">
                  <a:txBody>
                    <a:bodyPr/>
                    <a:lstStyle/>
                    <a:p>
                      <a:endParaRPr lang="en-US" dirty="0"/>
                    </a:p>
                  </a:txBody>
                  <a:tcPr/>
                </a:tc>
                <a:tc hMerge="1">
                  <a:txBody>
                    <a:bodyPr/>
                    <a:lstStyle/>
                    <a:p>
                      <a:endParaRPr lang="en-US"/>
                    </a:p>
                  </a:txBody>
                  <a:tcPr/>
                </a:tc>
                <a:tc hMerge="1">
                  <a:txBody>
                    <a:bodyPr/>
                    <a:lstStyle/>
                    <a:p>
                      <a:endParaRPr lang="en-US" dirty="0"/>
                    </a:p>
                  </a:txBody>
                  <a:tcPr/>
                </a:tc>
                <a:tc hMerge="1">
                  <a:txBody>
                    <a:bodyPr/>
                    <a:lstStyle/>
                    <a:p>
                      <a:endParaRPr lang="en-US"/>
                    </a:p>
                  </a:txBody>
                  <a:tcPr/>
                </a:tc>
              </a:tr>
              <a:tr h="3911591">
                <a:tc gridSpan="7">
                  <a:txBody>
                    <a:bodyPr/>
                    <a:lstStyle/>
                    <a:p>
                      <a:pPr algn="just">
                        <a:lnSpc>
                          <a:spcPct val="150000"/>
                        </a:lnSpc>
                      </a:pPr>
                      <a:r>
                        <a:rPr lang="en-GB" sz="1800" b="0" kern="1200" dirty="0" smtClean="0">
                          <a:solidFill>
                            <a:schemeClr val="tx1"/>
                          </a:solidFill>
                          <a:effectLst/>
                          <a:latin typeface="+mn-lt"/>
                          <a:ea typeface="+mn-ea"/>
                          <a:cs typeface="+mn-cs"/>
                        </a:rPr>
                        <a:t>The Master</a:t>
                      </a:r>
                      <a:r>
                        <a:rPr lang="en-GB" sz="1800" b="0" kern="1200" baseline="0" dirty="0" smtClean="0">
                          <a:solidFill>
                            <a:schemeClr val="tx1"/>
                          </a:solidFill>
                          <a:effectLst/>
                          <a:latin typeface="+mn-lt"/>
                          <a:ea typeface="+mn-ea"/>
                          <a:cs typeface="+mn-cs"/>
                        </a:rPr>
                        <a:t> Portal is a critical component for the use  of PKI based services via the EGI AAI. It is an infrastructure service, offered by the EGI AAI platform and used by all the communities that leverage federated access but require access to PKI based services.</a:t>
                      </a:r>
                    </a:p>
                    <a:p>
                      <a:pPr algn="just">
                        <a:lnSpc>
                          <a:spcPct val="150000"/>
                        </a:lnSpc>
                      </a:pPr>
                      <a:endParaRPr lang="en-GB" sz="1800" b="0" kern="1200" dirty="0" smtClean="0">
                        <a:solidFill>
                          <a:schemeClr val="tx1"/>
                        </a:solidFill>
                        <a:effectLst/>
                        <a:latin typeface="+mn-lt"/>
                        <a:ea typeface="+mn-ea"/>
                        <a:cs typeface="+mn-cs"/>
                      </a:endParaRPr>
                    </a:p>
                    <a:p>
                      <a:pPr algn="just">
                        <a:lnSpc>
                          <a:spcPct val="150000"/>
                        </a:lnSpc>
                      </a:pPr>
                      <a:r>
                        <a:rPr lang="en-GB" sz="1800" b="0" kern="1200" dirty="0" smtClean="0">
                          <a:solidFill>
                            <a:schemeClr val="tx1"/>
                          </a:solidFill>
                          <a:effectLst/>
                          <a:latin typeface="+mn-lt"/>
                          <a:ea typeface="+mn-ea"/>
                          <a:cs typeface="+mn-cs"/>
                        </a:rPr>
                        <a:t>The current implementation of the Master Portal does not have support for HA or load balancing configuration. The Master Portal service needs to be able to </a:t>
                      </a:r>
                      <a:r>
                        <a:rPr lang="en-GB" sz="1800" b="1" kern="1200" dirty="0" smtClean="0">
                          <a:solidFill>
                            <a:schemeClr val="tx1"/>
                          </a:solidFill>
                          <a:effectLst/>
                          <a:latin typeface="+mn-lt"/>
                          <a:ea typeface="+mn-ea"/>
                          <a:cs typeface="+mn-cs"/>
                        </a:rPr>
                        <a:t>support HA configurations with automatic failover and load balancing across the HA instances</a:t>
                      </a:r>
                      <a:r>
                        <a:rPr lang="en-GB" sz="1800" b="0" kern="1200" dirty="0" smtClean="0">
                          <a:solidFill>
                            <a:schemeClr val="tx1"/>
                          </a:solidFill>
                          <a:effectLst/>
                          <a:latin typeface="+mn-lt"/>
                          <a:ea typeface="+mn-ea"/>
                          <a:cs typeface="+mn-cs"/>
                        </a:rPr>
                        <a:t>.</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354798">
                <a:tc>
                  <a:txBody>
                    <a:bodyPr/>
                    <a:lstStyle/>
                    <a:p>
                      <a:r>
                        <a:rPr lang="en-US" b="1" dirty="0" smtClean="0">
                          <a:solidFill>
                            <a:schemeClr val="bg1"/>
                          </a:solidFill>
                        </a:rPr>
                        <a:t>Priority</a:t>
                      </a:r>
                      <a:endParaRPr lang="en-US" b="1" dirty="0">
                        <a:solidFill>
                          <a:schemeClr val="bg1"/>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tx2">
                        <a:lumMod val="60000"/>
                        <a:lumOff val="40000"/>
                      </a:schemeClr>
                    </a:solidFill>
                  </a:tcPr>
                </a:tc>
                <a:tc gridSpan="2">
                  <a:txBody>
                    <a:bodyPr/>
                    <a:lstStyle/>
                    <a:p>
                      <a:pPr algn="ctr"/>
                      <a:r>
                        <a:rPr lang="en-US" b="1" dirty="0" smtClean="0"/>
                        <a:t>Medium</a:t>
                      </a:r>
                      <a:endParaRPr lang="en-US" b="1"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pattFill prst="pct70">
                      <a:fgClr>
                        <a:schemeClr val="bg1">
                          <a:lumMod val="85000"/>
                        </a:schemeClr>
                      </a:fgClr>
                      <a:bgClr>
                        <a:schemeClr val="bg1"/>
                      </a:bgClr>
                    </a:pattFill>
                  </a:tcPr>
                </a:tc>
                <a:tc hMerge="1">
                  <a:txBody>
                    <a:bodyPr/>
                    <a:lstStyle/>
                    <a:p>
                      <a:endParaRPr lang="en-US"/>
                    </a:p>
                  </a:txBody>
                  <a:tcPr/>
                </a:tc>
                <a:tc>
                  <a:txBody>
                    <a:bodyPr/>
                    <a:lstStyle/>
                    <a:p>
                      <a:r>
                        <a:rPr lang="en-US" b="1" dirty="0" smtClean="0">
                          <a:solidFill>
                            <a:schemeClr val="bg1"/>
                          </a:solidFill>
                        </a:rPr>
                        <a:t>Status</a:t>
                      </a:r>
                      <a:endParaRPr lang="en-US" b="1" dirty="0">
                        <a:solidFill>
                          <a:schemeClr val="bg1"/>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4F85C3"/>
                    </a:solidFill>
                  </a:tcPr>
                </a:tc>
                <a:tc>
                  <a:txBody>
                    <a:bodyPr/>
                    <a:lstStyle/>
                    <a:p>
                      <a:r>
                        <a:rPr lang="en-US" b="1" dirty="0" smtClean="0"/>
                        <a:t>Accepted</a:t>
                      </a:r>
                      <a:endParaRPr lang="en-US" b="1"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pattFill prst="pct70">
                      <a:fgClr>
                        <a:schemeClr val="bg1">
                          <a:lumMod val="85000"/>
                        </a:schemeClr>
                      </a:fgClr>
                      <a:bgClr>
                        <a:schemeClr val="bg1"/>
                      </a:bgClr>
                    </a:pattFill>
                  </a:tcPr>
                </a:tc>
                <a:tc>
                  <a:txBody>
                    <a:bodyPr/>
                    <a:lstStyle/>
                    <a:p>
                      <a:r>
                        <a:rPr lang="en-US" b="1" dirty="0" smtClean="0">
                          <a:solidFill>
                            <a:schemeClr val="bg1"/>
                          </a:solidFill>
                        </a:rPr>
                        <a:t>Partners</a:t>
                      </a:r>
                      <a:endParaRPr lang="en-US" b="1" dirty="0">
                        <a:solidFill>
                          <a:schemeClr val="bg1"/>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4F85C3"/>
                    </a:solidFill>
                  </a:tcPr>
                </a:tc>
                <a:tc>
                  <a:txBody>
                    <a:bodyPr/>
                    <a:lstStyle/>
                    <a:p>
                      <a:pPr marL="0" algn="l" defTabSz="914400" rtl="0" eaLnBrk="1" latinLnBrk="0" hangingPunct="1"/>
                      <a:r>
                        <a:rPr lang="en-US" sz="1800" b="1" i="1" kern="1200" baseline="0" dirty="0" err="1" smtClean="0">
                          <a:solidFill>
                            <a:schemeClr val="tx1"/>
                          </a:solidFill>
                          <a:latin typeface="+mn-lt"/>
                          <a:ea typeface="+mn-ea"/>
                          <a:cs typeface="+mn-cs"/>
                        </a:rPr>
                        <a:t>Nikhef</a:t>
                      </a:r>
                      <a:endParaRPr lang="en-US" sz="1800" b="1" i="1" kern="1200" dirty="0">
                        <a:solidFill>
                          <a:schemeClr val="tx1"/>
                        </a:solidFill>
                        <a:latin typeface="+mn-lt"/>
                        <a:ea typeface="+mn-ea"/>
                        <a:cs typeface="+mn-cs"/>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pattFill prst="pct70">
                      <a:fgClr>
                        <a:schemeClr val="bg1">
                          <a:lumMod val="85000"/>
                        </a:schemeClr>
                      </a:fgClr>
                      <a:bgClr>
                        <a:schemeClr val="bg1"/>
                      </a:bgClr>
                    </a:pattFill>
                  </a:tcPr>
                </a:tc>
              </a:tr>
            </a:tbl>
          </a:graphicData>
        </a:graphic>
      </p:graphicFrame>
      <p:sp>
        <p:nvSpPr>
          <p:cNvPr id="4" name="Footer Placeholder 3"/>
          <p:cNvSpPr>
            <a:spLocks noGrp="1"/>
          </p:cNvSpPr>
          <p:nvPr>
            <p:ph type="ftr" sz="quarter" idx="11"/>
          </p:nvPr>
        </p:nvSpPr>
        <p:spPr/>
        <p:txBody>
          <a:bodyPr/>
          <a:lstStyle/>
          <a:p>
            <a:r>
              <a:rPr lang="en-US" dirty="0"/>
              <a:t>EGI Core Infrastructure and Collaborative services Technical Coordination Board</a:t>
            </a:r>
            <a:endParaRPr lang="en-GB" dirty="0"/>
          </a:p>
        </p:txBody>
      </p:sp>
    </p:spTree>
    <p:extLst>
      <p:ext uri="{BB962C8B-B14F-4D97-AF65-F5344CB8AC3E}">
        <p14:creationId xmlns:p14="http://schemas.microsoft.com/office/powerpoint/2010/main" val="164076691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Longer term (2018 </a:t>
            </a:r>
            <a:r>
              <a:rPr lang="mr-IN" dirty="0" smtClean="0"/>
              <a:t>–</a:t>
            </a:r>
            <a:r>
              <a:rPr lang="en-US" dirty="0" smtClean="0"/>
              <a:t> 2020) </a:t>
            </a:r>
            <a:r>
              <a:rPr lang="en-US" dirty="0" smtClean="0"/>
              <a:t>3/8</a:t>
            </a:r>
            <a:endParaRPr lang="en-US" dirty="0"/>
          </a:p>
        </p:txBody>
      </p:sp>
      <p:graphicFrame>
        <p:nvGraphicFramePr>
          <p:cNvPr id="5" name="Content Placeholder 4"/>
          <p:cNvGraphicFramePr>
            <a:graphicFrameLocks noGrp="1"/>
          </p:cNvGraphicFramePr>
          <p:nvPr>
            <p:ph sz="half" idx="2"/>
            <p:extLst>
              <p:ext uri="{D42A27DB-BD31-4B8C-83A1-F6EECF244321}">
                <p14:modId xmlns:p14="http://schemas.microsoft.com/office/powerpoint/2010/main" val="1424293567"/>
              </p:ext>
            </p:extLst>
          </p:nvPr>
        </p:nvGraphicFramePr>
        <p:xfrm>
          <a:off x="468313" y="1268759"/>
          <a:ext cx="8424864" cy="4917431"/>
        </p:xfrm>
        <a:graphic>
          <a:graphicData uri="http://schemas.openxmlformats.org/drawingml/2006/table">
            <a:tbl>
              <a:tblPr bandRow="1">
                <a:tableStyleId>{5940675A-B579-460E-94D1-54222C63F5DA}</a:tableStyleId>
              </a:tblPr>
              <a:tblGrid>
                <a:gridCol w="1079351"/>
                <a:gridCol w="432048"/>
                <a:gridCol w="720080"/>
                <a:gridCol w="1080120"/>
                <a:gridCol w="1440160"/>
                <a:gridCol w="1008112"/>
                <a:gridCol w="2664993"/>
              </a:tblGrid>
              <a:tr h="558149">
                <a:tc gridSpan="2">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GB" sz="1800" b="1" kern="1200" dirty="0" smtClean="0">
                          <a:solidFill>
                            <a:schemeClr val="bg1">
                              <a:lumMod val="95000"/>
                            </a:schemeClr>
                          </a:solidFill>
                          <a:effectLst/>
                          <a:latin typeface="+mn-lt"/>
                          <a:ea typeface="+mn-ea"/>
                          <a:cs typeface="+mn-cs"/>
                        </a:rPr>
                        <a:t>Requirement</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4F85C3"/>
                    </a:solidFill>
                  </a:tcPr>
                </a:tc>
                <a:tc hMerge="1">
                  <a:txBody>
                    <a:bodyPr/>
                    <a:lstStyle/>
                    <a:p>
                      <a:endParaRPr lang="en-US"/>
                    </a:p>
                  </a:txBody>
                  <a:tcPr/>
                </a:tc>
                <a:tc gridSpan="5">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GB" sz="1800" b="1" kern="1200" dirty="0" smtClean="0">
                          <a:solidFill>
                            <a:schemeClr val="tx1"/>
                          </a:solidFill>
                          <a:effectLst/>
                          <a:latin typeface="+mn-lt"/>
                          <a:ea typeface="+mn-ea"/>
                          <a:cs typeface="+mn-cs"/>
                        </a:rPr>
                        <a:t>Evolution of the Discovery Service to support enhanced filtering capabilities</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pattFill prst="pct70">
                      <a:fgClr>
                        <a:schemeClr val="bg1">
                          <a:lumMod val="85000"/>
                        </a:schemeClr>
                      </a:fgClr>
                      <a:bgClr>
                        <a:schemeClr val="bg1"/>
                      </a:bgClr>
                    </a:pattFill>
                  </a:tcPr>
                </a:tc>
                <a:tc hMerge="1">
                  <a:txBody>
                    <a:bodyPr/>
                    <a:lstStyle/>
                    <a:p>
                      <a:endParaRPr lang="en-US" dirty="0"/>
                    </a:p>
                  </a:txBody>
                  <a:tcPr/>
                </a:tc>
                <a:tc hMerge="1">
                  <a:txBody>
                    <a:bodyPr/>
                    <a:lstStyle/>
                    <a:p>
                      <a:endParaRPr lang="en-US"/>
                    </a:p>
                  </a:txBody>
                  <a:tcPr/>
                </a:tc>
                <a:tc hMerge="1">
                  <a:txBody>
                    <a:bodyPr/>
                    <a:lstStyle/>
                    <a:p>
                      <a:endParaRPr lang="en-US" dirty="0"/>
                    </a:p>
                  </a:txBody>
                  <a:tcPr/>
                </a:tc>
                <a:tc hMerge="1">
                  <a:txBody>
                    <a:bodyPr/>
                    <a:lstStyle/>
                    <a:p>
                      <a:endParaRPr lang="en-US"/>
                    </a:p>
                  </a:txBody>
                  <a:tcPr/>
                </a:tc>
              </a:tr>
              <a:tr h="3911591">
                <a:tc gridSpan="7">
                  <a:txBody>
                    <a:bodyPr/>
                    <a:lstStyle/>
                    <a:p>
                      <a:pPr algn="just">
                        <a:lnSpc>
                          <a:spcPct val="150000"/>
                        </a:lnSpc>
                      </a:pPr>
                      <a:r>
                        <a:rPr lang="en-GB" sz="1800" b="0" kern="1200" dirty="0" smtClean="0">
                          <a:solidFill>
                            <a:schemeClr val="tx1"/>
                          </a:solidFill>
                          <a:effectLst/>
                          <a:latin typeface="+mn-lt"/>
                          <a:ea typeface="+mn-ea"/>
                          <a:cs typeface="+mn-cs"/>
                        </a:rPr>
                        <a:t>The Discovery Service already supports basic filtering capabilities. The Discovery Service to be able to mask inconsistencies in the identity federations and protect the EGI services from being exposed to them</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354798">
                <a:tc>
                  <a:txBody>
                    <a:bodyPr/>
                    <a:lstStyle/>
                    <a:p>
                      <a:r>
                        <a:rPr lang="en-US" b="1" dirty="0" smtClean="0">
                          <a:solidFill>
                            <a:schemeClr val="bg1"/>
                          </a:solidFill>
                        </a:rPr>
                        <a:t>Priority</a:t>
                      </a:r>
                      <a:endParaRPr lang="en-US" b="1" dirty="0">
                        <a:solidFill>
                          <a:schemeClr val="bg1"/>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tx2">
                        <a:lumMod val="60000"/>
                        <a:lumOff val="40000"/>
                      </a:schemeClr>
                    </a:solidFill>
                  </a:tcPr>
                </a:tc>
                <a:tc gridSpan="2">
                  <a:txBody>
                    <a:bodyPr/>
                    <a:lstStyle/>
                    <a:p>
                      <a:pPr algn="ctr"/>
                      <a:r>
                        <a:rPr lang="en-US" b="1" dirty="0" smtClean="0"/>
                        <a:t>Medium</a:t>
                      </a:r>
                      <a:endParaRPr lang="en-US" b="1"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pattFill prst="pct70">
                      <a:fgClr>
                        <a:schemeClr val="bg1">
                          <a:lumMod val="85000"/>
                        </a:schemeClr>
                      </a:fgClr>
                      <a:bgClr>
                        <a:schemeClr val="bg1"/>
                      </a:bgClr>
                    </a:pattFill>
                  </a:tcPr>
                </a:tc>
                <a:tc hMerge="1">
                  <a:txBody>
                    <a:bodyPr/>
                    <a:lstStyle/>
                    <a:p>
                      <a:endParaRPr lang="en-US"/>
                    </a:p>
                  </a:txBody>
                  <a:tcPr/>
                </a:tc>
                <a:tc>
                  <a:txBody>
                    <a:bodyPr/>
                    <a:lstStyle/>
                    <a:p>
                      <a:r>
                        <a:rPr lang="en-US" b="1" dirty="0" smtClean="0">
                          <a:solidFill>
                            <a:schemeClr val="bg1"/>
                          </a:solidFill>
                        </a:rPr>
                        <a:t>Status</a:t>
                      </a:r>
                      <a:endParaRPr lang="en-US" b="1" dirty="0">
                        <a:solidFill>
                          <a:schemeClr val="bg1"/>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4F85C3"/>
                    </a:solidFill>
                  </a:tcPr>
                </a:tc>
                <a:tc>
                  <a:txBody>
                    <a:bodyPr/>
                    <a:lstStyle/>
                    <a:p>
                      <a:r>
                        <a:rPr lang="en-US" b="1" dirty="0" smtClean="0"/>
                        <a:t>Accepted</a:t>
                      </a:r>
                      <a:endParaRPr lang="en-US" b="1"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pattFill prst="pct70">
                      <a:fgClr>
                        <a:schemeClr val="bg1">
                          <a:lumMod val="85000"/>
                        </a:schemeClr>
                      </a:fgClr>
                      <a:bgClr>
                        <a:schemeClr val="bg1"/>
                      </a:bgClr>
                    </a:pattFill>
                  </a:tcPr>
                </a:tc>
                <a:tc>
                  <a:txBody>
                    <a:bodyPr/>
                    <a:lstStyle/>
                    <a:p>
                      <a:r>
                        <a:rPr lang="en-US" b="1" dirty="0" smtClean="0">
                          <a:solidFill>
                            <a:schemeClr val="bg1"/>
                          </a:solidFill>
                        </a:rPr>
                        <a:t>Partners</a:t>
                      </a:r>
                      <a:endParaRPr lang="en-US" b="1" dirty="0">
                        <a:solidFill>
                          <a:schemeClr val="bg1"/>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4F85C3"/>
                    </a:solidFill>
                  </a:tcPr>
                </a:tc>
                <a:tc>
                  <a:txBody>
                    <a:bodyPr/>
                    <a:lstStyle/>
                    <a:p>
                      <a:pPr marL="0" algn="l" defTabSz="914400" rtl="0" eaLnBrk="1" latinLnBrk="0" hangingPunct="1"/>
                      <a:r>
                        <a:rPr lang="en-US" sz="1800" b="1" i="1" kern="1200" baseline="0" dirty="0" smtClean="0">
                          <a:solidFill>
                            <a:schemeClr val="tx1"/>
                          </a:solidFill>
                          <a:latin typeface="+mn-lt"/>
                          <a:ea typeface="+mn-ea"/>
                          <a:cs typeface="+mn-cs"/>
                        </a:rPr>
                        <a:t>GRNET</a:t>
                      </a:r>
                      <a:endParaRPr lang="en-US" sz="1800" b="1" i="1" kern="1200" dirty="0">
                        <a:solidFill>
                          <a:schemeClr val="tx1"/>
                        </a:solidFill>
                        <a:latin typeface="+mn-lt"/>
                        <a:ea typeface="+mn-ea"/>
                        <a:cs typeface="+mn-cs"/>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pattFill prst="pct70">
                      <a:fgClr>
                        <a:schemeClr val="bg1">
                          <a:lumMod val="85000"/>
                        </a:schemeClr>
                      </a:fgClr>
                      <a:bgClr>
                        <a:schemeClr val="bg1"/>
                      </a:bgClr>
                    </a:pattFill>
                  </a:tcPr>
                </a:tc>
              </a:tr>
            </a:tbl>
          </a:graphicData>
        </a:graphic>
      </p:graphicFrame>
      <p:sp>
        <p:nvSpPr>
          <p:cNvPr id="4" name="Footer Placeholder 3"/>
          <p:cNvSpPr>
            <a:spLocks noGrp="1"/>
          </p:cNvSpPr>
          <p:nvPr>
            <p:ph type="ftr" sz="quarter" idx="11"/>
          </p:nvPr>
        </p:nvSpPr>
        <p:spPr/>
        <p:txBody>
          <a:bodyPr/>
          <a:lstStyle/>
          <a:p>
            <a:r>
              <a:rPr lang="en-US" dirty="0"/>
              <a:t>EGI Core Infrastructure and Collaborative services Technical Coordination Board</a:t>
            </a:r>
            <a:endParaRPr lang="en-GB" dirty="0"/>
          </a:p>
        </p:txBody>
      </p:sp>
    </p:spTree>
    <p:extLst>
      <p:ext uri="{BB962C8B-B14F-4D97-AF65-F5344CB8AC3E}">
        <p14:creationId xmlns:p14="http://schemas.microsoft.com/office/powerpoint/2010/main" val="84184142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Longer term (2018 </a:t>
            </a:r>
            <a:r>
              <a:rPr lang="mr-IN" dirty="0" smtClean="0"/>
              <a:t>–</a:t>
            </a:r>
            <a:r>
              <a:rPr lang="en-US" dirty="0" smtClean="0"/>
              <a:t> 2020) </a:t>
            </a:r>
            <a:r>
              <a:rPr lang="en-US" dirty="0" smtClean="0"/>
              <a:t>4/8</a:t>
            </a:r>
            <a:endParaRPr lang="en-US" dirty="0"/>
          </a:p>
        </p:txBody>
      </p:sp>
      <p:graphicFrame>
        <p:nvGraphicFramePr>
          <p:cNvPr id="5" name="Content Placeholder 4"/>
          <p:cNvGraphicFramePr>
            <a:graphicFrameLocks noGrp="1"/>
          </p:cNvGraphicFramePr>
          <p:nvPr>
            <p:ph sz="half" idx="2"/>
            <p:extLst>
              <p:ext uri="{D42A27DB-BD31-4B8C-83A1-F6EECF244321}">
                <p14:modId xmlns:p14="http://schemas.microsoft.com/office/powerpoint/2010/main" val="1568661582"/>
              </p:ext>
            </p:extLst>
          </p:nvPr>
        </p:nvGraphicFramePr>
        <p:xfrm>
          <a:off x="468313" y="1268759"/>
          <a:ext cx="8424864" cy="4917431"/>
        </p:xfrm>
        <a:graphic>
          <a:graphicData uri="http://schemas.openxmlformats.org/drawingml/2006/table">
            <a:tbl>
              <a:tblPr bandRow="1">
                <a:tableStyleId>{5940675A-B579-460E-94D1-54222C63F5DA}</a:tableStyleId>
              </a:tblPr>
              <a:tblGrid>
                <a:gridCol w="1079351"/>
                <a:gridCol w="432048"/>
                <a:gridCol w="720080"/>
                <a:gridCol w="1080120"/>
                <a:gridCol w="1440160"/>
                <a:gridCol w="1008112"/>
                <a:gridCol w="2664993"/>
              </a:tblGrid>
              <a:tr h="558149">
                <a:tc gridSpan="2">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GB" sz="1800" b="1" kern="1200" dirty="0" smtClean="0">
                          <a:solidFill>
                            <a:schemeClr val="bg1">
                              <a:lumMod val="95000"/>
                            </a:schemeClr>
                          </a:solidFill>
                          <a:effectLst/>
                          <a:latin typeface="+mn-lt"/>
                          <a:ea typeface="+mn-ea"/>
                          <a:cs typeface="+mn-cs"/>
                        </a:rPr>
                        <a:t>Requirement</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4F85C3"/>
                    </a:solidFill>
                  </a:tcPr>
                </a:tc>
                <a:tc hMerge="1">
                  <a:txBody>
                    <a:bodyPr/>
                    <a:lstStyle/>
                    <a:p>
                      <a:endParaRPr lang="en-US"/>
                    </a:p>
                  </a:txBody>
                  <a:tcPr/>
                </a:tc>
                <a:tc gridSpan="5">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GB" sz="1800" b="1" kern="1200" dirty="0" smtClean="0">
                          <a:solidFill>
                            <a:schemeClr val="tx1"/>
                          </a:solidFill>
                          <a:effectLst/>
                          <a:latin typeface="+mn-lt"/>
                          <a:ea typeface="+mn-ea"/>
                          <a:cs typeface="+mn-cs"/>
                        </a:rPr>
                        <a:t>Support for (de-)provisioning and continuous update of user account information</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pattFill prst="pct70">
                      <a:fgClr>
                        <a:schemeClr val="bg1">
                          <a:lumMod val="85000"/>
                        </a:schemeClr>
                      </a:fgClr>
                      <a:bgClr>
                        <a:schemeClr val="bg1"/>
                      </a:bgClr>
                    </a:pattFill>
                  </a:tcPr>
                </a:tc>
                <a:tc hMerge="1">
                  <a:txBody>
                    <a:bodyPr/>
                    <a:lstStyle/>
                    <a:p>
                      <a:endParaRPr lang="en-US" dirty="0"/>
                    </a:p>
                  </a:txBody>
                  <a:tcPr/>
                </a:tc>
                <a:tc hMerge="1">
                  <a:txBody>
                    <a:bodyPr/>
                    <a:lstStyle/>
                    <a:p>
                      <a:endParaRPr lang="en-US"/>
                    </a:p>
                  </a:txBody>
                  <a:tcPr/>
                </a:tc>
                <a:tc hMerge="1">
                  <a:txBody>
                    <a:bodyPr/>
                    <a:lstStyle/>
                    <a:p>
                      <a:endParaRPr lang="en-US" dirty="0"/>
                    </a:p>
                  </a:txBody>
                  <a:tcPr/>
                </a:tc>
                <a:tc hMerge="1">
                  <a:txBody>
                    <a:bodyPr/>
                    <a:lstStyle/>
                    <a:p>
                      <a:endParaRPr lang="en-US"/>
                    </a:p>
                  </a:txBody>
                  <a:tcPr/>
                </a:tc>
              </a:tr>
              <a:tr h="3911591">
                <a:tc gridSpan="7">
                  <a:txBody>
                    <a:bodyPr/>
                    <a:lstStyle/>
                    <a:p>
                      <a:pPr algn="just">
                        <a:lnSpc>
                          <a:spcPct val="150000"/>
                        </a:lnSpc>
                      </a:pPr>
                      <a:r>
                        <a:rPr lang="en-GB" sz="1800" b="0" kern="1200" dirty="0" smtClean="0">
                          <a:solidFill>
                            <a:schemeClr val="tx1"/>
                          </a:solidFill>
                          <a:effectLst/>
                          <a:latin typeface="+mn-lt"/>
                          <a:ea typeface="+mn-ea"/>
                          <a:cs typeface="+mn-cs"/>
                        </a:rPr>
                        <a:t>Many services require accounts to be provisioned before the users access the service. Even for services, which can provision accounts at the time of the first user access, the account information needs to be kept up to date (e.g. VO/groups/roles) and the services needs to be notified to </a:t>
                      </a:r>
                      <a:r>
                        <a:rPr lang="en-GB" sz="1800" b="0" kern="1200" dirty="0" err="1" smtClean="0">
                          <a:solidFill>
                            <a:schemeClr val="tx1"/>
                          </a:solidFill>
                          <a:effectLst/>
                          <a:latin typeface="+mn-lt"/>
                          <a:ea typeface="+mn-ea"/>
                          <a:cs typeface="+mn-cs"/>
                        </a:rPr>
                        <a:t>deprovision</a:t>
                      </a:r>
                      <a:r>
                        <a:rPr lang="en-GB" sz="1800" b="0" kern="1200" dirty="0" smtClean="0">
                          <a:solidFill>
                            <a:schemeClr val="tx1"/>
                          </a:solidFill>
                          <a:effectLst/>
                          <a:latin typeface="+mn-lt"/>
                          <a:ea typeface="+mn-ea"/>
                          <a:cs typeface="+mn-cs"/>
                        </a:rPr>
                        <a:t> the accounts when they become inactive. </a:t>
                      </a:r>
                      <a:endParaRPr lang="el-GR" sz="1800" b="0" kern="1200" dirty="0" smtClean="0">
                        <a:solidFill>
                          <a:schemeClr val="tx1"/>
                        </a:solidFill>
                        <a:effectLst/>
                        <a:latin typeface="+mn-lt"/>
                        <a:ea typeface="+mn-ea"/>
                        <a:cs typeface="+mn-cs"/>
                      </a:endParaRPr>
                    </a:p>
                    <a:p>
                      <a:pPr algn="just">
                        <a:lnSpc>
                          <a:spcPct val="150000"/>
                        </a:lnSpc>
                      </a:pPr>
                      <a:endParaRPr lang="en-GB" sz="1800" b="0" kern="1200" dirty="0" smtClean="0">
                        <a:solidFill>
                          <a:schemeClr val="tx1"/>
                        </a:solidFill>
                        <a:effectLst/>
                        <a:latin typeface="+mn-lt"/>
                        <a:ea typeface="+mn-ea"/>
                        <a:cs typeface="+mn-cs"/>
                      </a:endParaRPr>
                    </a:p>
                    <a:p>
                      <a:pPr algn="just">
                        <a:lnSpc>
                          <a:spcPct val="150000"/>
                        </a:lnSpc>
                      </a:pPr>
                      <a:r>
                        <a:rPr lang="en-GB" sz="1800" b="0" kern="1200" dirty="0" smtClean="0">
                          <a:solidFill>
                            <a:schemeClr val="tx1"/>
                          </a:solidFill>
                          <a:effectLst/>
                          <a:latin typeface="+mn-lt"/>
                          <a:ea typeface="+mn-ea"/>
                          <a:cs typeface="+mn-cs"/>
                        </a:rPr>
                        <a:t>We need a solution based on standardized protocols, that will allow services that require it, to be notified for account provisioning, </a:t>
                      </a:r>
                      <a:r>
                        <a:rPr lang="en-GB" sz="1800" b="0" kern="1200" dirty="0" err="1" smtClean="0">
                          <a:solidFill>
                            <a:schemeClr val="tx1"/>
                          </a:solidFill>
                          <a:effectLst/>
                          <a:latin typeface="+mn-lt"/>
                          <a:ea typeface="+mn-ea"/>
                          <a:cs typeface="+mn-cs"/>
                        </a:rPr>
                        <a:t>deprovisioning</a:t>
                      </a:r>
                      <a:r>
                        <a:rPr lang="en-GB" sz="1800" b="0" kern="1200" dirty="0" smtClean="0">
                          <a:solidFill>
                            <a:schemeClr val="tx1"/>
                          </a:solidFill>
                          <a:effectLst/>
                          <a:latin typeface="+mn-lt"/>
                          <a:ea typeface="+mn-ea"/>
                          <a:cs typeface="+mn-cs"/>
                        </a:rPr>
                        <a:t> and updates. Investigate</a:t>
                      </a:r>
                      <a:r>
                        <a:rPr lang="en-GB" sz="1800" b="0" kern="1200" baseline="0" dirty="0" smtClean="0">
                          <a:solidFill>
                            <a:schemeClr val="tx1"/>
                          </a:solidFill>
                          <a:effectLst/>
                          <a:latin typeface="+mn-lt"/>
                          <a:ea typeface="+mn-ea"/>
                          <a:cs typeface="+mn-cs"/>
                        </a:rPr>
                        <a:t> </a:t>
                      </a:r>
                      <a:r>
                        <a:rPr lang="en-GB" sz="1800" b="0" kern="1200" dirty="0" smtClean="0">
                          <a:solidFill>
                            <a:schemeClr val="tx1"/>
                          </a:solidFill>
                          <a:effectLst/>
                          <a:latin typeface="+mn-lt"/>
                          <a:ea typeface="+mn-ea"/>
                          <a:cs typeface="+mn-cs"/>
                        </a:rPr>
                        <a:t>the use of the EGI Messaging Service as a reliable transport mechanism for the delivery of such notifications.</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354798">
                <a:tc>
                  <a:txBody>
                    <a:bodyPr/>
                    <a:lstStyle/>
                    <a:p>
                      <a:r>
                        <a:rPr lang="en-US" b="1" dirty="0" smtClean="0">
                          <a:solidFill>
                            <a:schemeClr val="bg1"/>
                          </a:solidFill>
                        </a:rPr>
                        <a:t>Priority</a:t>
                      </a:r>
                      <a:endParaRPr lang="en-US" b="1" dirty="0">
                        <a:solidFill>
                          <a:schemeClr val="bg1"/>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tx2">
                        <a:lumMod val="60000"/>
                        <a:lumOff val="40000"/>
                      </a:schemeClr>
                    </a:solidFill>
                  </a:tcPr>
                </a:tc>
                <a:tc gridSpan="2">
                  <a:txBody>
                    <a:bodyPr/>
                    <a:lstStyle/>
                    <a:p>
                      <a:pPr algn="ctr"/>
                      <a:r>
                        <a:rPr lang="en-US" b="1" dirty="0" smtClean="0"/>
                        <a:t>Medium</a:t>
                      </a:r>
                      <a:endParaRPr lang="en-US" b="1"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pattFill prst="pct70">
                      <a:fgClr>
                        <a:schemeClr val="bg1">
                          <a:lumMod val="85000"/>
                        </a:schemeClr>
                      </a:fgClr>
                      <a:bgClr>
                        <a:schemeClr val="bg1"/>
                      </a:bgClr>
                    </a:pattFill>
                  </a:tcPr>
                </a:tc>
                <a:tc hMerge="1">
                  <a:txBody>
                    <a:bodyPr/>
                    <a:lstStyle/>
                    <a:p>
                      <a:endParaRPr lang="en-US"/>
                    </a:p>
                  </a:txBody>
                  <a:tcPr/>
                </a:tc>
                <a:tc>
                  <a:txBody>
                    <a:bodyPr/>
                    <a:lstStyle/>
                    <a:p>
                      <a:r>
                        <a:rPr lang="en-US" b="1" dirty="0" smtClean="0">
                          <a:solidFill>
                            <a:schemeClr val="bg1"/>
                          </a:solidFill>
                        </a:rPr>
                        <a:t>Status</a:t>
                      </a:r>
                      <a:endParaRPr lang="en-US" b="1" dirty="0">
                        <a:solidFill>
                          <a:schemeClr val="bg1"/>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4F85C3"/>
                    </a:solidFill>
                  </a:tcPr>
                </a:tc>
                <a:tc>
                  <a:txBody>
                    <a:bodyPr/>
                    <a:lstStyle/>
                    <a:p>
                      <a:r>
                        <a:rPr lang="en-US" b="1" dirty="0" smtClean="0"/>
                        <a:t>Accepted</a:t>
                      </a:r>
                      <a:endParaRPr lang="en-US" b="1"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pattFill prst="pct70">
                      <a:fgClr>
                        <a:schemeClr val="bg1">
                          <a:lumMod val="85000"/>
                        </a:schemeClr>
                      </a:fgClr>
                      <a:bgClr>
                        <a:schemeClr val="bg1"/>
                      </a:bgClr>
                    </a:pattFill>
                  </a:tcPr>
                </a:tc>
                <a:tc>
                  <a:txBody>
                    <a:bodyPr/>
                    <a:lstStyle/>
                    <a:p>
                      <a:r>
                        <a:rPr lang="en-US" b="1" dirty="0" smtClean="0">
                          <a:solidFill>
                            <a:schemeClr val="bg1"/>
                          </a:solidFill>
                        </a:rPr>
                        <a:t>Partners</a:t>
                      </a:r>
                      <a:endParaRPr lang="en-US" b="1" dirty="0">
                        <a:solidFill>
                          <a:schemeClr val="bg1"/>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4F85C3"/>
                    </a:solidFill>
                  </a:tcPr>
                </a:tc>
                <a:tc>
                  <a:txBody>
                    <a:bodyPr/>
                    <a:lstStyle/>
                    <a:p>
                      <a:pPr marL="0" algn="l" defTabSz="914400" rtl="0" eaLnBrk="1" latinLnBrk="0" hangingPunct="1"/>
                      <a:r>
                        <a:rPr lang="en-US" sz="1800" b="1" i="1" kern="1200" baseline="0" dirty="0" smtClean="0">
                          <a:solidFill>
                            <a:schemeClr val="tx1"/>
                          </a:solidFill>
                          <a:latin typeface="+mn-lt"/>
                          <a:ea typeface="+mn-ea"/>
                          <a:cs typeface="+mn-cs"/>
                        </a:rPr>
                        <a:t>GRNET, CESNET</a:t>
                      </a:r>
                      <a:endParaRPr lang="en-US" sz="1800" b="1" i="1" kern="1200" dirty="0">
                        <a:solidFill>
                          <a:schemeClr val="tx1"/>
                        </a:solidFill>
                        <a:latin typeface="+mn-lt"/>
                        <a:ea typeface="+mn-ea"/>
                        <a:cs typeface="+mn-cs"/>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pattFill prst="pct70">
                      <a:fgClr>
                        <a:schemeClr val="bg1">
                          <a:lumMod val="85000"/>
                        </a:schemeClr>
                      </a:fgClr>
                      <a:bgClr>
                        <a:schemeClr val="bg1"/>
                      </a:bgClr>
                    </a:pattFill>
                  </a:tcPr>
                </a:tc>
              </a:tr>
            </a:tbl>
          </a:graphicData>
        </a:graphic>
      </p:graphicFrame>
      <p:sp>
        <p:nvSpPr>
          <p:cNvPr id="4" name="Footer Placeholder 3"/>
          <p:cNvSpPr>
            <a:spLocks noGrp="1"/>
          </p:cNvSpPr>
          <p:nvPr>
            <p:ph type="ftr" sz="quarter" idx="11"/>
          </p:nvPr>
        </p:nvSpPr>
        <p:spPr/>
        <p:txBody>
          <a:bodyPr/>
          <a:lstStyle/>
          <a:p>
            <a:r>
              <a:rPr lang="en-US" dirty="0"/>
              <a:t>EGI Core Infrastructure and Collaborative services Technical Coordination Board</a:t>
            </a:r>
            <a:endParaRPr lang="en-GB" dirty="0"/>
          </a:p>
        </p:txBody>
      </p:sp>
    </p:spTree>
    <p:extLst>
      <p:ext uri="{BB962C8B-B14F-4D97-AF65-F5344CB8AC3E}">
        <p14:creationId xmlns:p14="http://schemas.microsoft.com/office/powerpoint/2010/main" val="10176746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Longer term (2018 </a:t>
            </a:r>
            <a:r>
              <a:rPr lang="mr-IN" dirty="0" smtClean="0"/>
              <a:t>–</a:t>
            </a:r>
            <a:r>
              <a:rPr lang="en-US" dirty="0" smtClean="0"/>
              <a:t> 2020) </a:t>
            </a:r>
            <a:r>
              <a:rPr lang="en-US" dirty="0" smtClean="0"/>
              <a:t>5/8</a:t>
            </a:r>
            <a:endParaRPr lang="en-US" dirty="0"/>
          </a:p>
        </p:txBody>
      </p:sp>
      <p:graphicFrame>
        <p:nvGraphicFramePr>
          <p:cNvPr id="5" name="Content Placeholder 4"/>
          <p:cNvGraphicFramePr>
            <a:graphicFrameLocks noGrp="1"/>
          </p:cNvGraphicFramePr>
          <p:nvPr>
            <p:ph sz="half" idx="2"/>
            <p:extLst>
              <p:ext uri="{D42A27DB-BD31-4B8C-83A1-F6EECF244321}">
                <p14:modId xmlns:p14="http://schemas.microsoft.com/office/powerpoint/2010/main" val="912995928"/>
              </p:ext>
            </p:extLst>
          </p:nvPr>
        </p:nvGraphicFramePr>
        <p:xfrm>
          <a:off x="251519" y="1268759"/>
          <a:ext cx="8568952" cy="4835500"/>
        </p:xfrm>
        <a:graphic>
          <a:graphicData uri="http://schemas.openxmlformats.org/drawingml/2006/table">
            <a:tbl>
              <a:tblPr bandRow="1">
                <a:tableStyleId>{5940675A-B579-460E-94D1-54222C63F5DA}</a:tableStyleId>
              </a:tblPr>
              <a:tblGrid>
                <a:gridCol w="1097810"/>
                <a:gridCol w="439438"/>
                <a:gridCol w="732395"/>
                <a:gridCol w="1098593"/>
                <a:gridCol w="1261763"/>
                <a:gridCol w="1036567"/>
                <a:gridCol w="2902386"/>
              </a:tblGrid>
              <a:tr h="558149">
                <a:tc gridSpan="2">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GB" sz="1800" b="1" kern="1200" dirty="0" smtClean="0">
                          <a:solidFill>
                            <a:schemeClr val="bg1">
                              <a:lumMod val="95000"/>
                            </a:schemeClr>
                          </a:solidFill>
                          <a:effectLst/>
                          <a:latin typeface="+mn-lt"/>
                          <a:ea typeface="+mn-ea"/>
                          <a:cs typeface="+mn-cs"/>
                        </a:rPr>
                        <a:t>Requirement</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4F85C3"/>
                    </a:solidFill>
                  </a:tcPr>
                </a:tc>
                <a:tc hMerge="1">
                  <a:txBody>
                    <a:bodyPr/>
                    <a:lstStyle/>
                    <a:p>
                      <a:endParaRPr lang="en-US"/>
                    </a:p>
                  </a:txBody>
                  <a:tcPr/>
                </a:tc>
                <a:tc gridSpan="5">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GB" sz="1800" b="1" kern="1200" dirty="0" smtClean="0">
                          <a:solidFill>
                            <a:schemeClr val="tx1"/>
                          </a:solidFill>
                          <a:effectLst/>
                          <a:latin typeface="+mn-lt"/>
                          <a:ea typeface="+mn-ea"/>
                          <a:cs typeface="+mn-cs"/>
                        </a:rPr>
                        <a:t>Interoperability with EUDAT B2ACCESS</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pattFill prst="pct70">
                      <a:fgClr>
                        <a:schemeClr val="bg1">
                          <a:lumMod val="85000"/>
                        </a:schemeClr>
                      </a:fgClr>
                      <a:bgClr>
                        <a:schemeClr val="bg1"/>
                      </a:bgClr>
                    </a:pattFill>
                  </a:tcPr>
                </a:tc>
                <a:tc hMerge="1">
                  <a:txBody>
                    <a:bodyPr/>
                    <a:lstStyle/>
                    <a:p>
                      <a:endParaRPr lang="en-US" dirty="0"/>
                    </a:p>
                  </a:txBody>
                  <a:tcPr/>
                </a:tc>
                <a:tc hMerge="1">
                  <a:txBody>
                    <a:bodyPr/>
                    <a:lstStyle/>
                    <a:p>
                      <a:endParaRPr lang="en-US"/>
                    </a:p>
                  </a:txBody>
                  <a:tcPr/>
                </a:tc>
                <a:tc hMerge="1">
                  <a:txBody>
                    <a:bodyPr/>
                    <a:lstStyle/>
                    <a:p>
                      <a:endParaRPr lang="en-US" dirty="0"/>
                    </a:p>
                  </a:txBody>
                  <a:tcPr/>
                </a:tc>
                <a:tc hMerge="1">
                  <a:txBody>
                    <a:bodyPr/>
                    <a:lstStyle/>
                    <a:p>
                      <a:endParaRPr lang="en-US"/>
                    </a:p>
                  </a:txBody>
                  <a:tcPr/>
                </a:tc>
              </a:tr>
              <a:tr h="3911591">
                <a:tc gridSpan="7">
                  <a:txBody>
                    <a:bodyPr/>
                    <a:lstStyle/>
                    <a:p>
                      <a:pPr algn="just">
                        <a:lnSpc>
                          <a:spcPct val="150000"/>
                        </a:lnSpc>
                      </a:pPr>
                      <a:r>
                        <a:rPr lang="en-GB" sz="1800" b="0" kern="1200" dirty="0" smtClean="0">
                          <a:solidFill>
                            <a:schemeClr val="tx1"/>
                          </a:solidFill>
                          <a:effectLst/>
                          <a:latin typeface="+mn-lt"/>
                          <a:ea typeface="+mn-ea"/>
                          <a:cs typeface="+mn-cs"/>
                        </a:rPr>
                        <a:t>Many research communities are or will be using resources and service provided by EGI and EUDAT. The EGI </a:t>
                      </a:r>
                      <a:r>
                        <a:rPr lang="en-GB" sz="1800" b="0" kern="1200" dirty="0" err="1" smtClean="0">
                          <a:solidFill>
                            <a:schemeClr val="tx1"/>
                          </a:solidFill>
                          <a:effectLst/>
                          <a:latin typeface="+mn-lt"/>
                          <a:ea typeface="+mn-ea"/>
                          <a:cs typeface="+mn-cs"/>
                        </a:rPr>
                        <a:t>CheckIn</a:t>
                      </a:r>
                      <a:r>
                        <a:rPr lang="en-GB" sz="1800" b="0" kern="1200" dirty="0" smtClean="0">
                          <a:solidFill>
                            <a:schemeClr val="tx1"/>
                          </a:solidFill>
                          <a:effectLst/>
                          <a:latin typeface="+mn-lt"/>
                          <a:ea typeface="+mn-ea"/>
                          <a:cs typeface="+mn-cs"/>
                        </a:rPr>
                        <a:t> service is the AAI gateway for service operated on the EGI infrastructure, while B2AACCESS is a similar AAI gateway for all the EUDAT services.</a:t>
                      </a:r>
                    </a:p>
                    <a:p>
                      <a:pPr algn="just">
                        <a:lnSpc>
                          <a:spcPct val="150000"/>
                        </a:lnSpc>
                      </a:pPr>
                      <a:endParaRPr lang="en-GB" sz="1800" b="0" kern="1200" dirty="0" smtClean="0">
                        <a:solidFill>
                          <a:schemeClr val="tx1"/>
                        </a:solidFill>
                        <a:effectLst/>
                        <a:latin typeface="+mn-lt"/>
                        <a:ea typeface="+mn-ea"/>
                        <a:cs typeface="+mn-cs"/>
                      </a:endParaRPr>
                    </a:p>
                    <a:p>
                      <a:pPr algn="just">
                        <a:lnSpc>
                          <a:spcPct val="150000"/>
                        </a:lnSpc>
                      </a:pPr>
                      <a:r>
                        <a:rPr lang="en-GB" sz="1800" b="0" kern="1200" dirty="0" smtClean="0">
                          <a:solidFill>
                            <a:schemeClr val="tx1"/>
                          </a:solidFill>
                          <a:effectLst/>
                          <a:latin typeface="+mn-lt"/>
                          <a:ea typeface="+mn-ea"/>
                          <a:cs typeface="+mn-cs"/>
                        </a:rPr>
                        <a:t>Users should be able to share data, access services and roam across infrastructures in a seamless manner. A pilot activity has already started in the context of the EGI-Engage project with support from AARC.</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354798">
                <a:tc>
                  <a:txBody>
                    <a:bodyPr/>
                    <a:lstStyle/>
                    <a:p>
                      <a:r>
                        <a:rPr lang="en-US" b="1" dirty="0" smtClean="0">
                          <a:solidFill>
                            <a:schemeClr val="bg1"/>
                          </a:solidFill>
                        </a:rPr>
                        <a:t>Priority</a:t>
                      </a:r>
                      <a:endParaRPr lang="en-US" b="1" dirty="0">
                        <a:solidFill>
                          <a:schemeClr val="bg1"/>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tx2">
                        <a:lumMod val="60000"/>
                        <a:lumOff val="40000"/>
                      </a:schemeClr>
                    </a:solidFill>
                  </a:tcPr>
                </a:tc>
                <a:tc gridSpan="2">
                  <a:txBody>
                    <a:bodyPr/>
                    <a:lstStyle/>
                    <a:p>
                      <a:pPr algn="ctr"/>
                      <a:r>
                        <a:rPr lang="en-US" b="1" dirty="0" smtClean="0"/>
                        <a:t>Medium</a:t>
                      </a:r>
                      <a:endParaRPr lang="en-US" b="1"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pattFill prst="pct70">
                      <a:fgClr>
                        <a:schemeClr val="bg1">
                          <a:lumMod val="85000"/>
                        </a:schemeClr>
                      </a:fgClr>
                      <a:bgClr>
                        <a:schemeClr val="bg1"/>
                      </a:bgClr>
                    </a:pattFill>
                  </a:tcPr>
                </a:tc>
                <a:tc hMerge="1">
                  <a:txBody>
                    <a:bodyPr/>
                    <a:lstStyle/>
                    <a:p>
                      <a:endParaRPr lang="en-US"/>
                    </a:p>
                  </a:txBody>
                  <a:tcPr/>
                </a:tc>
                <a:tc>
                  <a:txBody>
                    <a:bodyPr/>
                    <a:lstStyle/>
                    <a:p>
                      <a:r>
                        <a:rPr lang="en-US" b="1" dirty="0" smtClean="0">
                          <a:solidFill>
                            <a:schemeClr val="bg1"/>
                          </a:solidFill>
                        </a:rPr>
                        <a:t>Status</a:t>
                      </a:r>
                      <a:endParaRPr lang="en-US" b="1" dirty="0">
                        <a:solidFill>
                          <a:schemeClr val="bg1"/>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4F85C3"/>
                    </a:solidFill>
                  </a:tcPr>
                </a:tc>
                <a:tc>
                  <a:txBody>
                    <a:bodyPr/>
                    <a:lstStyle/>
                    <a:p>
                      <a:r>
                        <a:rPr lang="en-US" b="1" dirty="0" smtClean="0"/>
                        <a:t>Accepted</a:t>
                      </a:r>
                      <a:endParaRPr lang="en-US" b="1"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pattFill prst="pct70">
                      <a:fgClr>
                        <a:schemeClr val="bg1">
                          <a:lumMod val="85000"/>
                        </a:schemeClr>
                      </a:fgClr>
                      <a:bgClr>
                        <a:schemeClr val="bg1"/>
                      </a:bgClr>
                    </a:pattFill>
                  </a:tcPr>
                </a:tc>
                <a:tc>
                  <a:txBody>
                    <a:bodyPr/>
                    <a:lstStyle/>
                    <a:p>
                      <a:r>
                        <a:rPr lang="en-US" b="1" dirty="0" smtClean="0">
                          <a:solidFill>
                            <a:schemeClr val="bg1"/>
                          </a:solidFill>
                        </a:rPr>
                        <a:t>Partners</a:t>
                      </a:r>
                      <a:endParaRPr lang="en-US" b="1" dirty="0">
                        <a:solidFill>
                          <a:schemeClr val="bg1"/>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4F85C3"/>
                    </a:solidFill>
                  </a:tcPr>
                </a:tc>
                <a:tc>
                  <a:txBody>
                    <a:bodyPr/>
                    <a:lstStyle/>
                    <a:p>
                      <a:pPr marL="0" algn="l" defTabSz="914400" rtl="0" eaLnBrk="1" latinLnBrk="0" hangingPunct="1"/>
                      <a:r>
                        <a:rPr lang="en-US" sz="1800" b="1" i="1" kern="1200" baseline="0" dirty="0" smtClean="0">
                          <a:solidFill>
                            <a:schemeClr val="tx1"/>
                          </a:solidFill>
                          <a:latin typeface="+mn-lt"/>
                          <a:ea typeface="+mn-ea"/>
                          <a:cs typeface="+mn-cs"/>
                        </a:rPr>
                        <a:t>GRNET, </a:t>
                      </a:r>
                      <a:r>
                        <a:rPr lang="en-US" sz="1800" b="1" i="1" kern="1200" baseline="0" dirty="0" err="1" smtClean="0">
                          <a:solidFill>
                            <a:schemeClr val="tx1"/>
                          </a:solidFill>
                          <a:latin typeface="+mn-lt"/>
                          <a:ea typeface="+mn-ea"/>
                          <a:cs typeface="+mn-cs"/>
                        </a:rPr>
                        <a:t>Nikhef</a:t>
                      </a:r>
                      <a:r>
                        <a:rPr lang="en-US" sz="1800" b="1" i="1" kern="1200" baseline="0" dirty="0" smtClean="0">
                          <a:solidFill>
                            <a:schemeClr val="tx1"/>
                          </a:solidFill>
                          <a:latin typeface="+mn-lt"/>
                          <a:ea typeface="+mn-ea"/>
                          <a:cs typeface="+mn-cs"/>
                        </a:rPr>
                        <a:t>, STFC, FZJ, KIT</a:t>
                      </a:r>
                      <a:endParaRPr lang="en-US" sz="1800" b="1" i="1" kern="1200" dirty="0">
                        <a:solidFill>
                          <a:schemeClr val="tx1"/>
                        </a:solidFill>
                        <a:latin typeface="+mn-lt"/>
                        <a:ea typeface="+mn-ea"/>
                        <a:cs typeface="+mn-cs"/>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pattFill prst="pct70">
                      <a:fgClr>
                        <a:schemeClr val="bg1">
                          <a:lumMod val="85000"/>
                        </a:schemeClr>
                      </a:fgClr>
                      <a:bgClr>
                        <a:schemeClr val="bg1"/>
                      </a:bgClr>
                    </a:pattFill>
                  </a:tcPr>
                </a:tc>
              </a:tr>
            </a:tbl>
          </a:graphicData>
        </a:graphic>
      </p:graphicFrame>
      <p:sp>
        <p:nvSpPr>
          <p:cNvPr id="4" name="Footer Placeholder 3"/>
          <p:cNvSpPr>
            <a:spLocks noGrp="1"/>
          </p:cNvSpPr>
          <p:nvPr>
            <p:ph type="ftr" sz="quarter" idx="11"/>
          </p:nvPr>
        </p:nvSpPr>
        <p:spPr/>
        <p:txBody>
          <a:bodyPr/>
          <a:lstStyle/>
          <a:p>
            <a:r>
              <a:rPr lang="en-US" dirty="0"/>
              <a:t>EGI Core Infrastructure and Collaborative services Technical Coordination Board</a:t>
            </a:r>
            <a:endParaRPr lang="en-GB" dirty="0"/>
          </a:p>
        </p:txBody>
      </p:sp>
    </p:spTree>
    <p:extLst>
      <p:ext uri="{BB962C8B-B14F-4D97-AF65-F5344CB8AC3E}">
        <p14:creationId xmlns:p14="http://schemas.microsoft.com/office/powerpoint/2010/main" val="198595810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Longer term (2018 </a:t>
            </a:r>
            <a:r>
              <a:rPr lang="mr-IN" dirty="0" smtClean="0"/>
              <a:t>–</a:t>
            </a:r>
            <a:r>
              <a:rPr lang="en-US" dirty="0" smtClean="0"/>
              <a:t> 2020) </a:t>
            </a:r>
            <a:r>
              <a:rPr lang="en-US" dirty="0" smtClean="0"/>
              <a:t>6</a:t>
            </a:r>
            <a:r>
              <a:rPr lang="en-US" dirty="0" smtClean="0"/>
              <a:t>/8</a:t>
            </a:r>
            <a:endParaRPr lang="en-US" dirty="0"/>
          </a:p>
        </p:txBody>
      </p:sp>
      <p:graphicFrame>
        <p:nvGraphicFramePr>
          <p:cNvPr id="5" name="Content Placeholder 4"/>
          <p:cNvGraphicFramePr>
            <a:graphicFrameLocks noGrp="1"/>
          </p:cNvGraphicFramePr>
          <p:nvPr>
            <p:ph sz="half" idx="2"/>
            <p:extLst>
              <p:ext uri="{D42A27DB-BD31-4B8C-83A1-F6EECF244321}">
                <p14:modId xmlns:p14="http://schemas.microsoft.com/office/powerpoint/2010/main" val="1330346445"/>
              </p:ext>
            </p:extLst>
          </p:nvPr>
        </p:nvGraphicFramePr>
        <p:xfrm>
          <a:off x="251519" y="1268759"/>
          <a:ext cx="8568952" cy="4917431"/>
        </p:xfrm>
        <a:graphic>
          <a:graphicData uri="http://schemas.openxmlformats.org/drawingml/2006/table">
            <a:tbl>
              <a:tblPr bandRow="1">
                <a:tableStyleId>{5940675A-B579-460E-94D1-54222C63F5DA}</a:tableStyleId>
              </a:tblPr>
              <a:tblGrid>
                <a:gridCol w="1097810"/>
                <a:gridCol w="439438"/>
                <a:gridCol w="732395"/>
                <a:gridCol w="1098593"/>
                <a:gridCol w="1261763"/>
                <a:gridCol w="1036567"/>
                <a:gridCol w="2902386"/>
              </a:tblGrid>
              <a:tr h="558149">
                <a:tc gridSpan="2">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GB" sz="1800" b="1" kern="1200" dirty="0" smtClean="0">
                          <a:solidFill>
                            <a:schemeClr val="bg1">
                              <a:lumMod val="95000"/>
                            </a:schemeClr>
                          </a:solidFill>
                          <a:effectLst/>
                          <a:latin typeface="+mn-lt"/>
                          <a:ea typeface="+mn-ea"/>
                          <a:cs typeface="+mn-cs"/>
                        </a:rPr>
                        <a:t>Requirement</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4F85C3"/>
                    </a:solidFill>
                  </a:tcPr>
                </a:tc>
                <a:tc hMerge="1">
                  <a:txBody>
                    <a:bodyPr/>
                    <a:lstStyle/>
                    <a:p>
                      <a:endParaRPr lang="en-US"/>
                    </a:p>
                  </a:txBody>
                  <a:tcPr/>
                </a:tc>
                <a:tc gridSpan="5">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GB" sz="1800" b="1" kern="1200" dirty="0" smtClean="0">
                          <a:solidFill>
                            <a:schemeClr val="tx1"/>
                          </a:solidFill>
                          <a:effectLst/>
                          <a:latin typeface="+mn-lt"/>
                          <a:ea typeface="+mn-ea"/>
                          <a:cs typeface="+mn-cs"/>
                        </a:rPr>
                        <a:t>Self-service web interface Web interface for registering OIDC &amp; SAML based SPs</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pattFill prst="pct70">
                      <a:fgClr>
                        <a:schemeClr val="bg1">
                          <a:lumMod val="85000"/>
                        </a:schemeClr>
                      </a:fgClr>
                      <a:bgClr>
                        <a:schemeClr val="bg1"/>
                      </a:bgClr>
                    </a:pattFill>
                  </a:tcPr>
                </a:tc>
                <a:tc hMerge="1">
                  <a:txBody>
                    <a:bodyPr/>
                    <a:lstStyle/>
                    <a:p>
                      <a:endParaRPr lang="en-US" dirty="0"/>
                    </a:p>
                  </a:txBody>
                  <a:tcPr/>
                </a:tc>
                <a:tc hMerge="1">
                  <a:txBody>
                    <a:bodyPr/>
                    <a:lstStyle/>
                    <a:p>
                      <a:endParaRPr lang="en-US"/>
                    </a:p>
                  </a:txBody>
                  <a:tcPr/>
                </a:tc>
                <a:tc hMerge="1">
                  <a:txBody>
                    <a:bodyPr/>
                    <a:lstStyle/>
                    <a:p>
                      <a:endParaRPr lang="en-US" dirty="0"/>
                    </a:p>
                  </a:txBody>
                  <a:tcPr/>
                </a:tc>
                <a:tc hMerge="1">
                  <a:txBody>
                    <a:bodyPr/>
                    <a:lstStyle/>
                    <a:p>
                      <a:endParaRPr lang="en-US"/>
                    </a:p>
                  </a:txBody>
                  <a:tcPr/>
                </a:tc>
              </a:tr>
              <a:tr h="3911591">
                <a:tc gridSpan="7">
                  <a:txBody>
                    <a:bodyPr/>
                    <a:lstStyle/>
                    <a:p>
                      <a:pPr algn="just">
                        <a:lnSpc>
                          <a:spcPct val="150000"/>
                        </a:lnSpc>
                      </a:pPr>
                      <a:r>
                        <a:rPr lang="en-GB" sz="1800" b="0" kern="1200" dirty="0" smtClean="0">
                          <a:solidFill>
                            <a:schemeClr val="tx1"/>
                          </a:solidFill>
                          <a:effectLst/>
                          <a:latin typeface="+mn-lt"/>
                          <a:ea typeface="+mn-ea"/>
                          <a:cs typeface="+mn-cs"/>
                        </a:rPr>
                        <a:t>The EGI </a:t>
                      </a:r>
                      <a:r>
                        <a:rPr lang="en-GB" sz="1800" b="0" kern="1200" dirty="0" err="1" smtClean="0">
                          <a:solidFill>
                            <a:schemeClr val="tx1"/>
                          </a:solidFill>
                          <a:effectLst/>
                          <a:latin typeface="+mn-lt"/>
                          <a:ea typeface="+mn-ea"/>
                          <a:cs typeface="+mn-cs"/>
                        </a:rPr>
                        <a:t>CheckIn</a:t>
                      </a:r>
                      <a:r>
                        <a:rPr lang="en-GB" sz="1800" b="0" kern="1200" dirty="0" smtClean="0">
                          <a:solidFill>
                            <a:schemeClr val="tx1"/>
                          </a:solidFill>
                          <a:effectLst/>
                          <a:latin typeface="+mn-lt"/>
                          <a:ea typeface="+mn-ea"/>
                          <a:cs typeface="+mn-cs"/>
                        </a:rPr>
                        <a:t> Service should provide a secure web interface through which service operators can register their OpenID Connect and SAML based services</a:t>
                      </a:r>
                      <a:endParaRPr lang="en-GB" sz="1800" b="1" kern="1200" dirty="0" smtClean="0">
                        <a:solidFill>
                          <a:schemeClr val="tx1"/>
                        </a:solidFill>
                        <a:effectLst/>
                        <a:latin typeface="+mn-lt"/>
                        <a:ea typeface="+mn-ea"/>
                        <a:cs typeface="+mn-cs"/>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354798">
                <a:tc>
                  <a:txBody>
                    <a:bodyPr/>
                    <a:lstStyle/>
                    <a:p>
                      <a:r>
                        <a:rPr lang="en-US" b="1" dirty="0" smtClean="0">
                          <a:solidFill>
                            <a:schemeClr val="bg1"/>
                          </a:solidFill>
                        </a:rPr>
                        <a:t>Priority</a:t>
                      </a:r>
                      <a:endParaRPr lang="en-US" b="1" dirty="0">
                        <a:solidFill>
                          <a:schemeClr val="bg1"/>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tx2">
                        <a:lumMod val="60000"/>
                        <a:lumOff val="40000"/>
                      </a:schemeClr>
                    </a:solidFill>
                  </a:tcPr>
                </a:tc>
                <a:tc gridSpan="2">
                  <a:txBody>
                    <a:bodyPr/>
                    <a:lstStyle/>
                    <a:p>
                      <a:pPr algn="ctr"/>
                      <a:r>
                        <a:rPr lang="en-US" b="1" dirty="0" smtClean="0"/>
                        <a:t>Low</a:t>
                      </a:r>
                      <a:endParaRPr lang="en-US" b="1"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pattFill prst="pct70">
                      <a:fgClr>
                        <a:schemeClr val="bg1">
                          <a:lumMod val="85000"/>
                        </a:schemeClr>
                      </a:fgClr>
                      <a:bgClr>
                        <a:schemeClr val="bg1"/>
                      </a:bgClr>
                    </a:pattFill>
                  </a:tcPr>
                </a:tc>
                <a:tc hMerge="1">
                  <a:txBody>
                    <a:bodyPr/>
                    <a:lstStyle/>
                    <a:p>
                      <a:endParaRPr lang="en-US"/>
                    </a:p>
                  </a:txBody>
                  <a:tcPr/>
                </a:tc>
                <a:tc>
                  <a:txBody>
                    <a:bodyPr/>
                    <a:lstStyle/>
                    <a:p>
                      <a:r>
                        <a:rPr lang="en-US" b="1" dirty="0" smtClean="0">
                          <a:solidFill>
                            <a:schemeClr val="bg1"/>
                          </a:solidFill>
                        </a:rPr>
                        <a:t>Status</a:t>
                      </a:r>
                      <a:endParaRPr lang="en-US" b="1" dirty="0">
                        <a:solidFill>
                          <a:schemeClr val="bg1"/>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4F85C3"/>
                    </a:solidFill>
                  </a:tcPr>
                </a:tc>
                <a:tc>
                  <a:txBody>
                    <a:bodyPr/>
                    <a:lstStyle/>
                    <a:p>
                      <a:r>
                        <a:rPr lang="en-US" b="1" dirty="0" smtClean="0"/>
                        <a:t>Discussion</a:t>
                      </a:r>
                      <a:endParaRPr lang="en-US" b="1"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pattFill prst="pct70">
                      <a:fgClr>
                        <a:schemeClr val="bg1">
                          <a:lumMod val="85000"/>
                        </a:schemeClr>
                      </a:fgClr>
                      <a:bgClr>
                        <a:schemeClr val="bg1"/>
                      </a:bgClr>
                    </a:pattFill>
                  </a:tcPr>
                </a:tc>
                <a:tc>
                  <a:txBody>
                    <a:bodyPr/>
                    <a:lstStyle/>
                    <a:p>
                      <a:r>
                        <a:rPr lang="en-US" b="1" dirty="0" smtClean="0">
                          <a:solidFill>
                            <a:schemeClr val="bg1"/>
                          </a:solidFill>
                        </a:rPr>
                        <a:t>Partners</a:t>
                      </a:r>
                      <a:endParaRPr lang="en-US" b="1" dirty="0">
                        <a:solidFill>
                          <a:schemeClr val="bg1"/>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4F85C3"/>
                    </a:solidFill>
                  </a:tcPr>
                </a:tc>
                <a:tc>
                  <a:txBody>
                    <a:bodyPr/>
                    <a:lstStyle/>
                    <a:p>
                      <a:pPr marL="0" algn="l" defTabSz="914400" rtl="0" eaLnBrk="1" latinLnBrk="0" hangingPunct="1"/>
                      <a:endParaRPr lang="en-US" sz="1800" b="1" i="1" kern="1200" dirty="0">
                        <a:solidFill>
                          <a:schemeClr val="tx1"/>
                        </a:solidFill>
                        <a:latin typeface="+mn-lt"/>
                        <a:ea typeface="+mn-ea"/>
                        <a:cs typeface="+mn-cs"/>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pattFill prst="pct70">
                      <a:fgClr>
                        <a:schemeClr val="bg1">
                          <a:lumMod val="85000"/>
                        </a:schemeClr>
                      </a:fgClr>
                      <a:bgClr>
                        <a:schemeClr val="bg1"/>
                      </a:bgClr>
                    </a:pattFill>
                  </a:tcPr>
                </a:tc>
              </a:tr>
            </a:tbl>
          </a:graphicData>
        </a:graphic>
      </p:graphicFrame>
      <p:sp>
        <p:nvSpPr>
          <p:cNvPr id="4" name="Footer Placeholder 3"/>
          <p:cNvSpPr>
            <a:spLocks noGrp="1"/>
          </p:cNvSpPr>
          <p:nvPr>
            <p:ph type="ftr" sz="quarter" idx="11"/>
          </p:nvPr>
        </p:nvSpPr>
        <p:spPr/>
        <p:txBody>
          <a:bodyPr/>
          <a:lstStyle/>
          <a:p>
            <a:r>
              <a:rPr lang="en-US" dirty="0"/>
              <a:t>EGI Core Infrastructure and Collaborative services Technical Coordination Board</a:t>
            </a:r>
            <a:endParaRPr lang="en-GB" dirty="0"/>
          </a:p>
        </p:txBody>
      </p:sp>
    </p:spTree>
    <p:extLst>
      <p:ext uri="{BB962C8B-B14F-4D97-AF65-F5344CB8AC3E}">
        <p14:creationId xmlns:p14="http://schemas.microsoft.com/office/powerpoint/2010/main" val="95079620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Longer term (2018 </a:t>
            </a:r>
            <a:r>
              <a:rPr lang="mr-IN" dirty="0" smtClean="0"/>
              <a:t>–</a:t>
            </a:r>
            <a:r>
              <a:rPr lang="en-US" dirty="0" smtClean="0"/>
              <a:t> 2020) </a:t>
            </a:r>
            <a:r>
              <a:rPr lang="en-US" dirty="0" smtClean="0"/>
              <a:t>7/8</a:t>
            </a:r>
            <a:endParaRPr lang="en-US" dirty="0"/>
          </a:p>
        </p:txBody>
      </p:sp>
      <p:graphicFrame>
        <p:nvGraphicFramePr>
          <p:cNvPr id="5" name="Content Placeholder 4"/>
          <p:cNvGraphicFramePr>
            <a:graphicFrameLocks noGrp="1"/>
          </p:cNvGraphicFramePr>
          <p:nvPr>
            <p:ph sz="half" idx="2"/>
            <p:extLst>
              <p:ext uri="{D42A27DB-BD31-4B8C-83A1-F6EECF244321}">
                <p14:modId xmlns:p14="http://schemas.microsoft.com/office/powerpoint/2010/main" val="269233303"/>
              </p:ext>
            </p:extLst>
          </p:nvPr>
        </p:nvGraphicFramePr>
        <p:xfrm>
          <a:off x="251519" y="1268759"/>
          <a:ext cx="8568952" cy="4835500"/>
        </p:xfrm>
        <a:graphic>
          <a:graphicData uri="http://schemas.openxmlformats.org/drawingml/2006/table">
            <a:tbl>
              <a:tblPr bandRow="1">
                <a:tableStyleId>{5940675A-B579-460E-94D1-54222C63F5DA}</a:tableStyleId>
              </a:tblPr>
              <a:tblGrid>
                <a:gridCol w="1097810"/>
                <a:gridCol w="439438"/>
                <a:gridCol w="732395"/>
                <a:gridCol w="1098593"/>
                <a:gridCol w="1261763"/>
                <a:gridCol w="1036567"/>
                <a:gridCol w="2902386"/>
              </a:tblGrid>
              <a:tr h="558149">
                <a:tc gridSpan="2">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GB" sz="1800" b="1" kern="1200" dirty="0" smtClean="0">
                          <a:solidFill>
                            <a:schemeClr val="bg1">
                              <a:lumMod val="95000"/>
                            </a:schemeClr>
                          </a:solidFill>
                          <a:effectLst/>
                          <a:latin typeface="+mn-lt"/>
                          <a:ea typeface="+mn-ea"/>
                          <a:cs typeface="+mn-cs"/>
                        </a:rPr>
                        <a:t>Requirement</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4F85C3"/>
                    </a:solidFill>
                  </a:tcPr>
                </a:tc>
                <a:tc hMerge="1">
                  <a:txBody>
                    <a:bodyPr/>
                    <a:lstStyle/>
                    <a:p>
                      <a:endParaRPr lang="en-US"/>
                    </a:p>
                  </a:txBody>
                  <a:tcPr/>
                </a:tc>
                <a:tc gridSpan="5">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GB" sz="1800" b="1" kern="1200" dirty="0" smtClean="0">
                          <a:solidFill>
                            <a:schemeClr val="tx1"/>
                          </a:solidFill>
                          <a:effectLst/>
                          <a:latin typeface="+mn-lt"/>
                          <a:ea typeface="+mn-ea"/>
                          <a:cs typeface="+mn-cs"/>
                        </a:rPr>
                        <a:t>Standalone VO/Group Management Service</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pattFill prst="pct70">
                      <a:fgClr>
                        <a:schemeClr val="bg1">
                          <a:lumMod val="85000"/>
                        </a:schemeClr>
                      </a:fgClr>
                      <a:bgClr>
                        <a:schemeClr val="bg1"/>
                      </a:bgClr>
                    </a:pattFill>
                  </a:tcPr>
                </a:tc>
                <a:tc hMerge="1">
                  <a:txBody>
                    <a:bodyPr/>
                    <a:lstStyle/>
                    <a:p>
                      <a:endParaRPr lang="en-US" dirty="0"/>
                    </a:p>
                  </a:txBody>
                  <a:tcPr/>
                </a:tc>
                <a:tc hMerge="1">
                  <a:txBody>
                    <a:bodyPr/>
                    <a:lstStyle/>
                    <a:p>
                      <a:endParaRPr lang="en-US"/>
                    </a:p>
                  </a:txBody>
                  <a:tcPr/>
                </a:tc>
                <a:tc hMerge="1">
                  <a:txBody>
                    <a:bodyPr/>
                    <a:lstStyle/>
                    <a:p>
                      <a:endParaRPr lang="en-US" dirty="0"/>
                    </a:p>
                  </a:txBody>
                  <a:tcPr/>
                </a:tc>
                <a:tc hMerge="1">
                  <a:txBody>
                    <a:bodyPr/>
                    <a:lstStyle/>
                    <a:p>
                      <a:endParaRPr lang="en-US"/>
                    </a:p>
                  </a:txBody>
                  <a:tcPr/>
                </a:tc>
              </a:tr>
              <a:tr h="3911591">
                <a:tc gridSpan="7">
                  <a:txBody>
                    <a:bodyPr/>
                    <a:lstStyle/>
                    <a:p>
                      <a:pPr algn="just">
                        <a:lnSpc>
                          <a:spcPct val="150000"/>
                        </a:lnSpc>
                      </a:pPr>
                      <a:r>
                        <a:rPr lang="en-GB" sz="1800" b="0" kern="1200" dirty="0" smtClean="0">
                          <a:solidFill>
                            <a:schemeClr val="tx1"/>
                          </a:solidFill>
                          <a:effectLst/>
                          <a:latin typeface="+mn-lt"/>
                          <a:ea typeface="+mn-ea"/>
                          <a:cs typeface="+mn-cs"/>
                        </a:rPr>
                        <a:t>The EGI </a:t>
                      </a:r>
                      <a:r>
                        <a:rPr lang="en-GB" sz="1800" b="0" kern="1200" dirty="0" err="1" smtClean="0">
                          <a:solidFill>
                            <a:schemeClr val="tx1"/>
                          </a:solidFill>
                          <a:effectLst/>
                          <a:latin typeface="+mn-lt"/>
                          <a:ea typeface="+mn-ea"/>
                          <a:cs typeface="+mn-cs"/>
                        </a:rPr>
                        <a:t>CheckIn</a:t>
                      </a:r>
                      <a:r>
                        <a:rPr lang="en-GB" sz="1800" b="0" kern="1200" dirty="0" smtClean="0">
                          <a:solidFill>
                            <a:schemeClr val="tx1"/>
                          </a:solidFill>
                          <a:effectLst/>
                          <a:latin typeface="+mn-lt"/>
                          <a:ea typeface="+mn-ea"/>
                          <a:cs typeface="+mn-cs"/>
                        </a:rPr>
                        <a:t> Service comes with a customized integration of the </a:t>
                      </a:r>
                      <a:r>
                        <a:rPr lang="en-GB" sz="1800" b="0" kern="1200" dirty="0" err="1" smtClean="0">
                          <a:solidFill>
                            <a:schemeClr val="tx1"/>
                          </a:solidFill>
                          <a:effectLst/>
                          <a:latin typeface="+mn-lt"/>
                          <a:ea typeface="+mn-ea"/>
                          <a:cs typeface="+mn-cs"/>
                        </a:rPr>
                        <a:t>COmanage</a:t>
                      </a:r>
                      <a:r>
                        <a:rPr lang="en-GB" sz="1800" b="0" kern="1200" dirty="0" smtClean="0">
                          <a:solidFill>
                            <a:schemeClr val="tx1"/>
                          </a:solidFill>
                          <a:effectLst/>
                          <a:latin typeface="+mn-lt"/>
                          <a:ea typeface="+mn-ea"/>
                          <a:cs typeface="+mn-cs"/>
                        </a:rPr>
                        <a:t> portal, which provides User Enrolment and VO Management capabilities. There are communities that prefer to operate their own group management system either for retaining certain level of autonomy or because they require dedicated services</a:t>
                      </a:r>
                      <a:endParaRPr lang="en-GB" sz="1800" b="1" kern="1200" dirty="0" smtClean="0">
                        <a:solidFill>
                          <a:schemeClr val="tx1"/>
                        </a:solidFill>
                        <a:effectLst/>
                        <a:latin typeface="+mn-lt"/>
                        <a:ea typeface="+mn-ea"/>
                        <a:cs typeface="+mn-cs"/>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354798">
                <a:tc>
                  <a:txBody>
                    <a:bodyPr/>
                    <a:lstStyle/>
                    <a:p>
                      <a:r>
                        <a:rPr lang="en-US" b="1" dirty="0" smtClean="0">
                          <a:solidFill>
                            <a:schemeClr val="bg1"/>
                          </a:solidFill>
                        </a:rPr>
                        <a:t>Priority</a:t>
                      </a:r>
                      <a:endParaRPr lang="en-US" b="1" dirty="0">
                        <a:solidFill>
                          <a:schemeClr val="bg1"/>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tx2">
                        <a:lumMod val="60000"/>
                        <a:lumOff val="40000"/>
                      </a:schemeClr>
                    </a:solidFill>
                  </a:tcPr>
                </a:tc>
                <a:tc gridSpan="2">
                  <a:txBody>
                    <a:bodyPr/>
                    <a:lstStyle/>
                    <a:p>
                      <a:pPr algn="ctr"/>
                      <a:r>
                        <a:rPr lang="en-US" b="1" dirty="0" smtClean="0"/>
                        <a:t>Low</a:t>
                      </a:r>
                      <a:endParaRPr lang="en-US" b="1"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pattFill prst="pct70">
                      <a:fgClr>
                        <a:schemeClr val="bg1">
                          <a:lumMod val="85000"/>
                        </a:schemeClr>
                      </a:fgClr>
                      <a:bgClr>
                        <a:schemeClr val="bg1"/>
                      </a:bgClr>
                    </a:pattFill>
                  </a:tcPr>
                </a:tc>
                <a:tc hMerge="1">
                  <a:txBody>
                    <a:bodyPr/>
                    <a:lstStyle/>
                    <a:p>
                      <a:endParaRPr lang="en-US"/>
                    </a:p>
                  </a:txBody>
                  <a:tcPr/>
                </a:tc>
                <a:tc>
                  <a:txBody>
                    <a:bodyPr/>
                    <a:lstStyle/>
                    <a:p>
                      <a:r>
                        <a:rPr lang="en-US" b="1" dirty="0" smtClean="0">
                          <a:solidFill>
                            <a:schemeClr val="bg1"/>
                          </a:solidFill>
                        </a:rPr>
                        <a:t>Status</a:t>
                      </a:r>
                      <a:endParaRPr lang="en-US" b="1" dirty="0">
                        <a:solidFill>
                          <a:schemeClr val="bg1"/>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4F85C3"/>
                    </a:solidFill>
                  </a:tcPr>
                </a:tc>
                <a:tc>
                  <a:txBody>
                    <a:bodyPr/>
                    <a:lstStyle/>
                    <a:p>
                      <a:r>
                        <a:rPr lang="en-US" b="1" dirty="0" smtClean="0"/>
                        <a:t>Discussion</a:t>
                      </a:r>
                      <a:endParaRPr lang="en-US" b="1"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pattFill prst="pct70">
                      <a:fgClr>
                        <a:schemeClr val="bg1">
                          <a:lumMod val="85000"/>
                        </a:schemeClr>
                      </a:fgClr>
                      <a:bgClr>
                        <a:schemeClr val="bg1"/>
                      </a:bgClr>
                    </a:pattFill>
                  </a:tcPr>
                </a:tc>
                <a:tc>
                  <a:txBody>
                    <a:bodyPr/>
                    <a:lstStyle/>
                    <a:p>
                      <a:r>
                        <a:rPr lang="en-US" b="1" dirty="0" smtClean="0">
                          <a:solidFill>
                            <a:schemeClr val="bg1"/>
                          </a:solidFill>
                        </a:rPr>
                        <a:t>Partners</a:t>
                      </a:r>
                      <a:endParaRPr lang="en-US" b="1" dirty="0">
                        <a:solidFill>
                          <a:schemeClr val="bg1"/>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4F85C3"/>
                    </a:solidFill>
                  </a:tcPr>
                </a:tc>
                <a:tc>
                  <a:txBody>
                    <a:bodyPr/>
                    <a:lstStyle/>
                    <a:p>
                      <a:pPr marL="0" algn="l" defTabSz="914400" rtl="0" eaLnBrk="1" latinLnBrk="0" hangingPunct="1"/>
                      <a:endParaRPr lang="en-US" sz="1800" b="1" i="1" kern="1200" dirty="0">
                        <a:solidFill>
                          <a:schemeClr val="tx1"/>
                        </a:solidFill>
                        <a:latin typeface="+mn-lt"/>
                        <a:ea typeface="+mn-ea"/>
                        <a:cs typeface="+mn-cs"/>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pattFill prst="pct70">
                      <a:fgClr>
                        <a:schemeClr val="bg1">
                          <a:lumMod val="85000"/>
                        </a:schemeClr>
                      </a:fgClr>
                      <a:bgClr>
                        <a:schemeClr val="bg1"/>
                      </a:bgClr>
                    </a:pattFill>
                  </a:tcPr>
                </a:tc>
              </a:tr>
            </a:tbl>
          </a:graphicData>
        </a:graphic>
      </p:graphicFrame>
      <p:sp>
        <p:nvSpPr>
          <p:cNvPr id="4" name="Footer Placeholder 3"/>
          <p:cNvSpPr>
            <a:spLocks noGrp="1"/>
          </p:cNvSpPr>
          <p:nvPr>
            <p:ph type="ftr" sz="quarter" idx="11"/>
          </p:nvPr>
        </p:nvSpPr>
        <p:spPr/>
        <p:txBody>
          <a:bodyPr/>
          <a:lstStyle/>
          <a:p>
            <a:r>
              <a:rPr lang="en-US" dirty="0"/>
              <a:t>EGI Core Infrastructure and Collaborative services Technical Coordination Board</a:t>
            </a:r>
            <a:endParaRPr lang="en-GB" dirty="0"/>
          </a:p>
        </p:txBody>
      </p:sp>
    </p:spTree>
    <p:extLst>
      <p:ext uri="{BB962C8B-B14F-4D97-AF65-F5344CB8AC3E}">
        <p14:creationId xmlns:p14="http://schemas.microsoft.com/office/powerpoint/2010/main" val="168045219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Longer term (2018 </a:t>
            </a:r>
            <a:r>
              <a:rPr lang="mr-IN" dirty="0" smtClean="0"/>
              <a:t>–</a:t>
            </a:r>
            <a:r>
              <a:rPr lang="en-US" dirty="0" smtClean="0"/>
              <a:t> 2020) </a:t>
            </a:r>
            <a:r>
              <a:rPr lang="en-US" dirty="0" smtClean="0"/>
              <a:t>8</a:t>
            </a:r>
            <a:r>
              <a:rPr lang="en-US" dirty="0" smtClean="0"/>
              <a:t>/8</a:t>
            </a:r>
            <a:endParaRPr lang="en-US" dirty="0"/>
          </a:p>
        </p:txBody>
      </p:sp>
      <p:graphicFrame>
        <p:nvGraphicFramePr>
          <p:cNvPr id="5" name="Content Placeholder 4"/>
          <p:cNvGraphicFramePr>
            <a:graphicFrameLocks noGrp="1"/>
          </p:cNvGraphicFramePr>
          <p:nvPr>
            <p:ph sz="half" idx="2"/>
            <p:extLst>
              <p:ext uri="{D42A27DB-BD31-4B8C-83A1-F6EECF244321}">
                <p14:modId xmlns:p14="http://schemas.microsoft.com/office/powerpoint/2010/main" val="1385267858"/>
              </p:ext>
            </p:extLst>
          </p:nvPr>
        </p:nvGraphicFramePr>
        <p:xfrm>
          <a:off x="251519" y="1268759"/>
          <a:ext cx="8568952" cy="4835500"/>
        </p:xfrm>
        <a:graphic>
          <a:graphicData uri="http://schemas.openxmlformats.org/drawingml/2006/table">
            <a:tbl>
              <a:tblPr bandRow="1">
                <a:tableStyleId>{5940675A-B579-460E-94D1-54222C63F5DA}</a:tableStyleId>
              </a:tblPr>
              <a:tblGrid>
                <a:gridCol w="1097810"/>
                <a:gridCol w="439438"/>
                <a:gridCol w="732395"/>
                <a:gridCol w="1098593"/>
                <a:gridCol w="1261763"/>
                <a:gridCol w="1036567"/>
                <a:gridCol w="2902386"/>
              </a:tblGrid>
              <a:tr h="558149">
                <a:tc gridSpan="2">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GB" sz="1800" b="1" kern="1200" dirty="0" smtClean="0">
                          <a:solidFill>
                            <a:schemeClr val="bg1">
                              <a:lumMod val="95000"/>
                            </a:schemeClr>
                          </a:solidFill>
                          <a:effectLst/>
                          <a:latin typeface="+mn-lt"/>
                          <a:ea typeface="+mn-ea"/>
                          <a:cs typeface="+mn-cs"/>
                        </a:rPr>
                        <a:t>Requirement</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4F85C3"/>
                    </a:solidFill>
                  </a:tcPr>
                </a:tc>
                <a:tc hMerge="1">
                  <a:txBody>
                    <a:bodyPr/>
                    <a:lstStyle/>
                    <a:p>
                      <a:endParaRPr lang="en-US"/>
                    </a:p>
                  </a:txBody>
                  <a:tcPr/>
                </a:tc>
                <a:tc gridSpan="5">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GB" sz="1800" b="1" kern="1200" dirty="0" smtClean="0">
                          <a:solidFill>
                            <a:schemeClr val="tx1"/>
                          </a:solidFill>
                          <a:effectLst/>
                          <a:latin typeface="+mn-lt"/>
                          <a:ea typeface="+mn-ea"/>
                          <a:cs typeface="+mn-cs"/>
                        </a:rPr>
                        <a:t>Support for centralised fine grained authorization</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pattFill prst="pct70">
                      <a:fgClr>
                        <a:schemeClr val="bg1">
                          <a:lumMod val="85000"/>
                        </a:schemeClr>
                      </a:fgClr>
                      <a:bgClr>
                        <a:schemeClr val="bg1"/>
                      </a:bgClr>
                    </a:pattFill>
                  </a:tcPr>
                </a:tc>
                <a:tc hMerge="1">
                  <a:txBody>
                    <a:bodyPr/>
                    <a:lstStyle/>
                    <a:p>
                      <a:endParaRPr lang="en-US" dirty="0"/>
                    </a:p>
                  </a:txBody>
                  <a:tcPr/>
                </a:tc>
                <a:tc hMerge="1">
                  <a:txBody>
                    <a:bodyPr/>
                    <a:lstStyle/>
                    <a:p>
                      <a:endParaRPr lang="en-US"/>
                    </a:p>
                  </a:txBody>
                  <a:tcPr/>
                </a:tc>
                <a:tc hMerge="1">
                  <a:txBody>
                    <a:bodyPr/>
                    <a:lstStyle/>
                    <a:p>
                      <a:endParaRPr lang="en-US" dirty="0"/>
                    </a:p>
                  </a:txBody>
                  <a:tcPr/>
                </a:tc>
                <a:tc hMerge="1">
                  <a:txBody>
                    <a:bodyPr/>
                    <a:lstStyle/>
                    <a:p>
                      <a:endParaRPr lang="en-US"/>
                    </a:p>
                  </a:txBody>
                  <a:tcPr/>
                </a:tc>
              </a:tr>
              <a:tr h="3911591">
                <a:tc gridSpan="7">
                  <a:txBody>
                    <a:bodyPr/>
                    <a:lstStyle/>
                    <a:p>
                      <a:pPr algn="just">
                        <a:lnSpc>
                          <a:spcPct val="150000"/>
                        </a:lnSpc>
                      </a:pPr>
                      <a:r>
                        <a:rPr lang="en-GB" sz="1800" b="0" kern="1200" dirty="0" smtClean="0">
                          <a:solidFill>
                            <a:schemeClr val="tx1"/>
                          </a:solidFill>
                          <a:effectLst/>
                          <a:latin typeface="+mn-lt"/>
                          <a:ea typeface="+mn-ea"/>
                          <a:cs typeface="+mn-cs"/>
                        </a:rPr>
                        <a:t>Access to most services is granted based on the roles a user holds or the groups {s}he is member of. Group and role based information and service access rights are made available to the EGI services in the form of </a:t>
                      </a:r>
                      <a:r>
                        <a:rPr lang="en-GB" sz="1800" b="0" kern="1200" dirty="0" err="1" smtClean="0">
                          <a:solidFill>
                            <a:schemeClr val="tx1"/>
                          </a:solidFill>
                          <a:effectLst/>
                          <a:latin typeface="+mn-lt"/>
                          <a:ea typeface="+mn-ea"/>
                          <a:cs typeface="+mn-cs"/>
                        </a:rPr>
                        <a:t>eduPersonEntitlements</a:t>
                      </a:r>
                      <a:r>
                        <a:rPr lang="en-GB" sz="1800" b="0" kern="1200" dirty="0" smtClean="0">
                          <a:solidFill>
                            <a:schemeClr val="tx1"/>
                          </a:solidFill>
                          <a:effectLst/>
                          <a:latin typeface="+mn-lt"/>
                          <a:ea typeface="+mn-ea"/>
                          <a:cs typeface="+mn-cs"/>
                        </a:rPr>
                        <a:t>. In the current scheme, authorization policies are typically managed on the service side. </a:t>
                      </a:r>
                    </a:p>
                    <a:p>
                      <a:pPr algn="just">
                        <a:lnSpc>
                          <a:spcPct val="150000"/>
                        </a:lnSpc>
                      </a:pPr>
                      <a:endParaRPr lang="en-GB" sz="1800" b="0" kern="1200" dirty="0" smtClean="0">
                        <a:solidFill>
                          <a:schemeClr val="tx1"/>
                        </a:solidFill>
                        <a:effectLst/>
                        <a:latin typeface="+mn-lt"/>
                        <a:ea typeface="+mn-ea"/>
                        <a:cs typeface="+mn-cs"/>
                      </a:endParaRPr>
                    </a:p>
                    <a:p>
                      <a:pPr algn="just">
                        <a:lnSpc>
                          <a:spcPct val="150000"/>
                        </a:lnSpc>
                      </a:pPr>
                      <a:r>
                        <a:rPr lang="en-GB" sz="1800" b="0" kern="1200" dirty="0" smtClean="0">
                          <a:solidFill>
                            <a:schemeClr val="tx1"/>
                          </a:solidFill>
                          <a:effectLst/>
                          <a:latin typeface="+mn-lt"/>
                          <a:ea typeface="+mn-ea"/>
                          <a:cs typeface="+mn-cs"/>
                        </a:rPr>
                        <a:t>There are discussions within </a:t>
                      </a:r>
                      <a:r>
                        <a:rPr lang="en-GB" sz="1800" b="0" kern="1200" dirty="0" err="1" smtClean="0">
                          <a:solidFill>
                            <a:schemeClr val="tx1"/>
                          </a:solidFill>
                          <a:effectLst/>
                          <a:latin typeface="+mn-lt"/>
                          <a:ea typeface="+mn-ea"/>
                          <a:cs typeface="+mn-cs"/>
                        </a:rPr>
                        <a:t>Fedcloud</a:t>
                      </a:r>
                      <a:r>
                        <a:rPr lang="en-GB" sz="1800" b="0" kern="1200" dirty="0" smtClean="0">
                          <a:solidFill>
                            <a:schemeClr val="tx1"/>
                          </a:solidFill>
                          <a:effectLst/>
                          <a:latin typeface="+mn-lt"/>
                          <a:ea typeface="+mn-ea"/>
                          <a:cs typeface="+mn-cs"/>
                        </a:rPr>
                        <a:t> about the possible need of a centralised authorization service based on XACML. Such a service would allow to support fine grained authorization policies, which could be uniformly applied across the EGI services. Investigate ARGUS as a potential solution.</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354798">
                <a:tc>
                  <a:txBody>
                    <a:bodyPr/>
                    <a:lstStyle/>
                    <a:p>
                      <a:r>
                        <a:rPr lang="en-US" b="1" dirty="0" smtClean="0">
                          <a:solidFill>
                            <a:schemeClr val="bg1"/>
                          </a:solidFill>
                        </a:rPr>
                        <a:t>Priority</a:t>
                      </a:r>
                      <a:endParaRPr lang="en-US" b="1" dirty="0">
                        <a:solidFill>
                          <a:schemeClr val="bg1"/>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tx2">
                        <a:lumMod val="60000"/>
                        <a:lumOff val="40000"/>
                      </a:schemeClr>
                    </a:solidFill>
                  </a:tcPr>
                </a:tc>
                <a:tc gridSpan="2">
                  <a:txBody>
                    <a:bodyPr/>
                    <a:lstStyle/>
                    <a:p>
                      <a:pPr algn="ctr"/>
                      <a:r>
                        <a:rPr lang="en-US" b="1" dirty="0" smtClean="0"/>
                        <a:t>Low</a:t>
                      </a:r>
                      <a:endParaRPr lang="en-US" b="1"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pattFill prst="pct70">
                      <a:fgClr>
                        <a:schemeClr val="bg1">
                          <a:lumMod val="85000"/>
                        </a:schemeClr>
                      </a:fgClr>
                      <a:bgClr>
                        <a:schemeClr val="bg1"/>
                      </a:bgClr>
                    </a:pattFill>
                  </a:tcPr>
                </a:tc>
                <a:tc hMerge="1">
                  <a:txBody>
                    <a:bodyPr/>
                    <a:lstStyle/>
                    <a:p>
                      <a:endParaRPr lang="en-US"/>
                    </a:p>
                  </a:txBody>
                  <a:tcPr/>
                </a:tc>
                <a:tc>
                  <a:txBody>
                    <a:bodyPr/>
                    <a:lstStyle/>
                    <a:p>
                      <a:r>
                        <a:rPr lang="en-US" b="1" dirty="0" smtClean="0">
                          <a:solidFill>
                            <a:schemeClr val="bg1"/>
                          </a:solidFill>
                        </a:rPr>
                        <a:t>Status</a:t>
                      </a:r>
                      <a:endParaRPr lang="en-US" b="1" dirty="0">
                        <a:solidFill>
                          <a:schemeClr val="bg1"/>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4F85C3"/>
                    </a:solidFill>
                  </a:tcPr>
                </a:tc>
                <a:tc>
                  <a:txBody>
                    <a:bodyPr/>
                    <a:lstStyle/>
                    <a:p>
                      <a:r>
                        <a:rPr lang="en-US" b="1" dirty="0" smtClean="0"/>
                        <a:t>Discussion</a:t>
                      </a:r>
                      <a:endParaRPr lang="en-US" b="1"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pattFill prst="pct70">
                      <a:fgClr>
                        <a:schemeClr val="bg1">
                          <a:lumMod val="85000"/>
                        </a:schemeClr>
                      </a:fgClr>
                      <a:bgClr>
                        <a:schemeClr val="bg1"/>
                      </a:bgClr>
                    </a:pattFill>
                  </a:tcPr>
                </a:tc>
                <a:tc>
                  <a:txBody>
                    <a:bodyPr/>
                    <a:lstStyle/>
                    <a:p>
                      <a:r>
                        <a:rPr lang="en-US" b="1" dirty="0" smtClean="0">
                          <a:solidFill>
                            <a:schemeClr val="bg1"/>
                          </a:solidFill>
                        </a:rPr>
                        <a:t>Partners</a:t>
                      </a:r>
                      <a:endParaRPr lang="en-US" b="1" dirty="0">
                        <a:solidFill>
                          <a:schemeClr val="bg1"/>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4F85C3"/>
                    </a:solidFill>
                  </a:tcPr>
                </a:tc>
                <a:tc>
                  <a:txBody>
                    <a:bodyPr/>
                    <a:lstStyle/>
                    <a:p>
                      <a:pPr marL="0" algn="l" defTabSz="914400" rtl="0" eaLnBrk="1" latinLnBrk="0" hangingPunct="1"/>
                      <a:endParaRPr lang="en-US" sz="1800" b="1" i="1" kern="1200" dirty="0">
                        <a:solidFill>
                          <a:schemeClr val="tx1"/>
                        </a:solidFill>
                        <a:latin typeface="+mn-lt"/>
                        <a:ea typeface="+mn-ea"/>
                        <a:cs typeface="+mn-cs"/>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pattFill prst="pct70">
                      <a:fgClr>
                        <a:schemeClr val="bg1">
                          <a:lumMod val="85000"/>
                        </a:schemeClr>
                      </a:fgClr>
                      <a:bgClr>
                        <a:schemeClr val="bg1"/>
                      </a:bgClr>
                    </a:pattFill>
                  </a:tcPr>
                </a:tc>
              </a:tr>
            </a:tbl>
          </a:graphicData>
        </a:graphic>
      </p:graphicFrame>
      <p:sp>
        <p:nvSpPr>
          <p:cNvPr id="4" name="Footer Placeholder 3"/>
          <p:cNvSpPr>
            <a:spLocks noGrp="1"/>
          </p:cNvSpPr>
          <p:nvPr>
            <p:ph type="ftr" sz="quarter" idx="11"/>
          </p:nvPr>
        </p:nvSpPr>
        <p:spPr/>
        <p:txBody>
          <a:bodyPr/>
          <a:lstStyle/>
          <a:p>
            <a:r>
              <a:rPr lang="en-US" dirty="0"/>
              <a:t>EGI Core Infrastructure and Collaborative services Technical Coordination Board</a:t>
            </a:r>
            <a:endParaRPr lang="en-GB" dirty="0"/>
          </a:p>
        </p:txBody>
      </p:sp>
    </p:spTree>
    <p:extLst>
      <p:ext uri="{BB962C8B-B14F-4D97-AF65-F5344CB8AC3E}">
        <p14:creationId xmlns:p14="http://schemas.microsoft.com/office/powerpoint/2010/main" val="25607929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EGI AAI Goals</a:t>
            </a:r>
            <a:endParaRPr lang="en-US" dirty="0"/>
          </a:p>
        </p:txBody>
      </p:sp>
      <p:sp>
        <p:nvSpPr>
          <p:cNvPr id="3" name="Content Placeholder 2"/>
          <p:cNvSpPr>
            <a:spLocks noGrp="1"/>
          </p:cNvSpPr>
          <p:nvPr>
            <p:ph sz="half" idx="2"/>
          </p:nvPr>
        </p:nvSpPr>
        <p:spPr/>
        <p:txBody>
          <a:bodyPr>
            <a:noAutofit/>
          </a:bodyPr>
          <a:lstStyle/>
          <a:p>
            <a:r>
              <a:rPr lang="en-US" sz="2000" dirty="0" smtClean="0"/>
              <a:t>Enable users to </a:t>
            </a:r>
            <a:r>
              <a:rPr lang="en-US" sz="2000" b="1" dirty="0">
                <a:solidFill>
                  <a:srgbClr val="0066B0"/>
                </a:solidFill>
              </a:rPr>
              <a:t>access </a:t>
            </a:r>
            <a:r>
              <a:rPr lang="en-US" sz="2000" b="1" dirty="0" smtClean="0">
                <a:solidFill>
                  <a:srgbClr val="0066B0"/>
                </a:solidFill>
              </a:rPr>
              <a:t>EGI services </a:t>
            </a:r>
            <a:r>
              <a:rPr lang="en-US" sz="2000" dirty="0" smtClean="0"/>
              <a:t>and resources </a:t>
            </a:r>
            <a:r>
              <a:rPr lang="en-US" sz="2000" dirty="0"/>
              <a:t>using </a:t>
            </a:r>
            <a:r>
              <a:rPr lang="en-US" sz="2000" dirty="0" smtClean="0"/>
              <a:t>their existing </a:t>
            </a:r>
            <a:r>
              <a:rPr lang="en-US" sz="2000" dirty="0"/>
              <a:t>credentials </a:t>
            </a:r>
            <a:r>
              <a:rPr lang="en-US" sz="2000" dirty="0" smtClean="0"/>
              <a:t>from </a:t>
            </a:r>
            <a:r>
              <a:rPr lang="en-US" sz="2000" dirty="0"/>
              <a:t>their </a:t>
            </a:r>
            <a:r>
              <a:rPr lang="en-US" sz="2000" dirty="0" smtClean="0"/>
              <a:t>Home </a:t>
            </a:r>
            <a:r>
              <a:rPr lang="en-US" sz="2000" dirty="0" err="1" smtClean="0"/>
              <a:t>Organisations</a:t>
            </a:r>
            <a:r>
              <a:rPr lang="en-US" sz="2000" dirty="0" smtClean="0"/>
              <a:t> (via </a:t>
            </a:r>
            <a:r>
              <a:rPr lang="en-US" sz="2000" dirty="0" err="1" smtClean="0"/>
              <a:t>eduGAIN</a:t>
            </a:r>
            <a:r>
              <a:rPr lang="en-US" sz="2000" dirty="0" smtClean="0"/>
              <a:t> </a:t>
            </a:r>
            <a:r>
              <a:rPr lang="en-US" sz="2000" dirty="0"/>
              <a:t>when </a:t>
            </a:r>
            <a:r>
              <a:rPr lang="en-US" sz="2000" dirty="0" smtClean="0"/>
              <a:t>possible)</a:t>
            </a:r>
          </a:p>
          <a:p>
            <a:r>
              <a:rPr lang="en-US" sz="2000" dirty="0" smtClean="0"/>
              <a:t>Support </a:t>
            </a:r>
            <a:r>
              <a:rPr lang="en-US" sz="2000" b="1" dirty="0">
                <a:solidFill>
                  <a:srgbClr val="0066B0"/>
                </a:solidFill>
              </a:rPr>
              <a:t>“homeless” users</a:t>
            </a:r>
            <a:r>
              <a:rPr lang="en-US" sz="2000" dirty="0"/>
              <a:t>, who cannot rely on a reliable institutional </a:t>
            </a:r>
            <a:r>
              <a:rPr lang="en-US" sz="2000" dirty="0" smtClean="0"/>
              <a:t>IdP</a:t>
            </a:r>
            <a:endParaRPr lang="en-US" sz="2000" dirty="0"/>
          </a:p>
          <a:p>
            <a:r>
              <a:rPr lang="en-US" sz="2000" dirty="0" smtClean="0"/>
              <a:t>Support </a:t>
            </a:r>
            <a:r>
              <a:rPr lang="en-US" sz="2000" b="1" dirty="0" err="1" smtClean="0">
                <a:solidFill>
                  <a:srgbClr val="0066B0"/>
                </a:solidFill>
              </a:rPr>
              <a:t>authorised</a:t>
            </a:r>
            <a:r>
              <a:rPr lang="en-US" sz="2000" b="1" dirty="0" smtClean="0">
                <a:solidFill>
                  <a:srgbClr val="0066B0"/>
                </a:solidFill>
              </a:rPr>
              <a:t> access to protected resources </a:t>
            </a:r>
            <a:r>
              <a:rPr lang="en-US" sz="2000" dirty="0" smtClean="0"/>
              <a:t>based on VO/group membership and role information</a:t>
            </a:r>
            <a:endParaRPr lang="en-US" sz="2000" dirty="0"/>
          </a:p>
          <a:p>
            <a:r>
              <a:rPr lang="en-US" sz="2000" b="1" dirty="0">
                <a:solidFill>
                  <a:srgbClr val="0066B0"/>
                </a:solidFill>
              </a:rPr>
              <a:t>Aggregate user attributes</a:t>
            </a:r>
            <a:r>
              <a:rPr lang="en-US" sz="2000" dirty="0">
                <a:solidFill>
                  <a:srgbClr val="0066B0"/>
                </a:solidFill>
              </a:rPr>
              <a:t> </a:t>
            </a:r>
            <a:r>
              <a:rPr lang="en-US" sz="2000" dirty="0"/>
              <a:t>from different sources, including </a:t>
            </a:r>
            <a:r>
              <a:rPr lang="en-US" sz="2000" dirty="0" smtClean="0"/>
              <a:t>community-managed </a:t>
            </a:r>
            <a:r>
              <a:rPr lang="en-US" sz="2000" dirty="0"/>
              <a:t>attribute </a:t>
            </a:r>
            <a:r>
              <a:rPr lang="en-US" sz="2000" dirty="0" smtClean="0"/>
              <a:t>providers</a:t>
            </a:r>
            <a:endParaRPr lang="en-US" sz="2000" dirty="0"/>
          </a:p>
          <a:p>
            <a:r>
              <a:rPr lang="en-US" sz="2000" dirty="0" smtClean="0"/>
              <a:t>Support the </a:t>
            </a:r>
            <a:r>
              <a:rPr lang="en-US" sz="2000" b="1" dirty="0" smtClean="0">
                <a:solidFill>
                  <a:srgbClr val="0066B0"/>
                </a:solidFill>
              </a:rPr>
              <a:t>linking of multiple external identities</a:t>
            </a:r>
            <a:r>
              <a:rPr lang="en-US" sz="2000" dirty="0" smtClean="0">
                <a:solidFill>
                  <a:srgbClr val="0066B0"/>
                </a:solidFill>
              </a:rPr>
              <a:t> </a:t>
            </a:r>
            <a:r>
              <a:rPr lang="en-US" sz="2000" dirty="0" smtClean="0"/>
              <a:t>to a persistent, non-</a:t>
            </a:r>
            <a:r>
              <a:rPr lang="en-US" sz="2000" dirty="0" err="1" smtClean="0"/>
              <a:t>reassignable</a:t>
            </a:r>
            <a:r>
              <a:rPr lang="en-US" sz="2000" dirty="0" smtClean="0"/>
              <a:t>, unique user </a:t>
            </a:r>
            <a:r>
              <a:rPr lang="en-US" sz="2000" dirty="0"/>
              <a:t>identifier </a:t>
            </a:r>
            <a:r>
              <a:rPr lang="en-US" sz="2000" dirty="0" smtClean="0"/>
              <a:t>within </a:t>
            </a:r>
            <a:r>
              <a:rPr lang="en-US" sz="2000" dirty="0"/>
              <a:t>the EGI </a:t>
            </a:r>
            <a:r>
              <a:rPr lang="en-US" sz="2000" dirty="0" smtClean="0"/>
              <a:t>infrastructure</a:t>
            </a:r>
          </a:p>
          <a:p>
            <a:r>
              <a:rPr lang="en-US" sz="2000" dirty="0" smtClean="0"/>
              <a:t>Associate </a:t>
            </a:r>
            <a:r>
              <a:rPr lang="en-US" sz="2000" dirty="0"/>
              <a:t>a </a:t>
            </a:r>
            <a:r>
              <a:rPr lang="en-US" sz="2000" b="1" dirty="0">
                <a:solidFill>
                  <a:srgbClr val="0066B0"/>
                </a:solidFill>
              </a:rPr>
              <a:t>Level of Assurance (</a:t>
            </a:r>
            <a:r>
              <a:rPr lang="en-US" sz="2000" b="1" dirty="0" err="1">
                <a:solidFill>
                  <a:srgbClr val="0066B0"/>
                </a:solidFill>
              </a:rPr>
              <a:t>LoA</a:t>
            </a:r>
            <a:r>
              <a:rPr lang="en-US" sz="2000" b="1" dirty="0">
                <a:solidFill>
                  <a:srgbClr val="0066B0"/>
                </a:solidFill>
              </a:rPr>
              <a:t>) </a:t>
            </a:r>
            <a:r>
              <a:rPr lang="en-US" sz="2000" dirty="0"/>
              <a:t>to each </a:t>
            </a:r>
            <a:r>
              <a:rPr lang="en-US" sz="2000" dirty="0" smtClean="0"/>
              <a:t>authenticated identity </a:t>
            </a:r>
            <a:r>
              <a:rPr lang="en-US" sz="2000" dirty="0"/>
              <a:t>in the EGI </a:t>
            </a:r>
            <a:r>
              <a:rPr lang="en-US" sz="2000" dirty="0" smtClean="0"/>
              <a:t>infrastructure</a:t>
            </a:r>
            <a:endParaRPr lang="en-US" sz="2000" dirty="0"/>
          </a:p>
          <a:p>
            <a:r>
              <a:rPr lang="en-US" sz="2000" dirty="0" smtClean="0"/>
              <a:t>Provide </a:t>
            </a:r>
            <a:r>
              <a:rPr lang="en-US" sz="2000" b="1" dirty="0" smtClean="0">
                <a:solidFill>
                  <a:srgbClr val="0066B0"/>
                </a:solidFill>
              </a:rPr>
              <a:t>protocol translation</a:t>
            </a:r>
            <a:r>
              <a:rPr lang="en-US" sz="2000" b="1" dirty="0">
                <a:solidFill>
                  <a:srgbClr val="0066B0"/>
                </a:solidFill>
              </a:rPr>
              <a:t> </a:t>
            </a:r>
            <a:r>
              <a:rPr lang="en-US" sz="2000" b="1" dirty="0" smtClean="0">
                <a:solidFill>
                  <a:srgbClr val="0066B0"/>
                </a:solidFill>
              </a:rPr>
              <a:t>mechanisms </a:t>
            </a:r>
            <a:r>
              <a:rPr lang="en-US" sz="2000" dirty="0" smtClean="0"/>
              <a:t>to hide the complexity of different protocols/technologies from EGI </a:t>
            </a:r>
            <a:r>
              <a:rPr lang="en-US" sz="2000" dirty="0"/>
              <a:t>s</a:t>
            </a:r>
            <a:r>
              <a:rPr lang="en-US" sz="2000" dirty="0" smtClean="0"/>
              <a:t>ervices</a:t>
            </a:r>
            <a:endParaRPr lang="en-US" sz="2000" dirty="0"/>
          </a:p>
        </p:txBody>
      </p:sp>
      <p:sp>
        <p:nvSpPr>
          <p:cNvPr id="4" name="Footer Placeholder 3"/>
          <p:cNvSpPr>
            <a:spLocks noGrp="1"/>
          </p:cNvSpPr>
          <p:nvPr>
            <p:ph type="ftr" sz="quarter" idx="11"/>
          </p:nvPr>
        </p:nvSpPr>
        <p:spPr/>
        <p:txBody>
          <a:bodyPr/>
          <a:lstStyle/>
          <a:p>
            <a:r>
              <a:rPr lang="en-US" dirty="0"/>
              <a:t>EGI Core Infrastructure and Collaborative services Technical Coordination Board</a:t>
            </a:r>
            <a:endParaRPr lang="en-GB" dirty="0"/>
          </a:p>
        </p:txBody>
      </p:sp>
    </p:spTree>
    <p:extLst>
      <p:ext uri="{BB962C8B-B14F-4D97-AF65-F5344CB8AC3E}">
        <p14:creationId xmlns:p14="http://schemas.microsoft.com/office/powerpoint/2010/main" val="110961935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13155044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EGI AAI </a:t>
            </a:r>
            <a:r>
              <a:rPr lang="en-US" dirty="0" smtClean="0"/>
              <a:t>Timeline</a:t>
            </a:r>
            <a:endParaRPr lang="en-US" dirty="0"/>
          </a:p>
        </p:txBody>
      </p:sp>
      <p:graphicFrame>
        <p:nvGraphicFramePr>
          <p:cNvPr id="5" name="Content Placeholder 4"/>
          <p:cNvGraphicFramePr>
            <a:graphicFrameLocks noGrp="1"/>
          </p:cNvGraphicFramePr>
          <p:nvPr>
            <p:ph sz="half" idx="2"/>
            <p:extLst>
              <p:ext uri="{D42A27DB-BD31-4B8C-83A1-F6EECF244321}">
                <p14:modId xmlns:p14="http://schemas.microsoft.com/office/powerpoint/2010/main" val="498436003"/>
              </p:ext>
            </p:extLst>
          </p:nvPr>
        </p:nvGraphicFramePr>
        <p:xfrm>
          <a:off x="467544" y="1341438"/>
          <a:ext cx="8424936" cy="4784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Footer Placeholder 3"/>
          <p:cNvSpPr>
            <a:spLocks noGrp="1"/>
          </p:cNvSpPr>
          <p:nvPr>
            <p:ph type="ftr" sz="quarter" idx="11"/>
          </p:nvPr>
        </p:nvSpPr>
        <p:spPr/>
        <p:txBody>
          <a:bodyPr/>
          <a:lstStyle/>
          <a:p>
            <a:r>
              <a:rPr lang="en-US" dirty="0"/>
              <a:t>EGI Core Infrastructure and Collaborative services Technical Coordination Board</a:t>
            </a:r>
            <a:endParaRPr lang="en-GB" dirty="0"/>
          </a:p>
        </p:txBody>
      </p:sp>
    </p:spTree>
    <p:extLst>
      <p:ext uri="{BB962C8B-B14F-4D97-AF65-F5344CB8AC3E}">
        <p14:creationId xmlns:p14="http://schemas.microsoft.com/office/powerpoint/2010/main" val="53980774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EGI </a:t>
            </a:r>
            <a:r>
              <a:rPr lang="en-US" dirty="0"/>
              <a:t>AAI Roadmap - http://</a:t>
            </a:r>
            <a:r>
              <a:rPr lang="en-US" dirty="0" err="1"/>
              <a:t>go.egi.eu</a:t>
            </a:r>
            <a:r>
              <a:rPr lang="en-US" dirty="0"/>
              <a:t>/AAI-roadmap</a:t>
            </a:r>
            <a:endParaRPr lang="en-US" dirty="0"/>
          </a:p>
        </p:txBody>
      </p:sp>
      <p:sp>
        <p:nvSpPr>
          <p:cNvPr id="3" name="Content Placeholder 2"/>
          <p:cNvSpPr>
            <a:spLocks noGrp="1"/>
          </p:cNvSpPr>
          <p:nvPr>
            <p:ph sz="half" idx="2"/>
          </p:nvPr>
        </p:nvSpPr>
        <p:spPr>
          <a:xfrm>
            <a:off x="467544" y="1124744"/>
            <a:ext cx="8424936" cy="5111898"/>
          </a:xfrm>
        </p:spPr>
        <p:txBody>
          <a:bodyPr>
            <a:noAutofit/>
          </a:bodyPr>
          <a:lstStyle/>
          <a:p>
            <a:r>
              <a:rPr lang="en-US" sz="2000" b="1" dirty="0" smtClean="0">
                <a:solidFill>
                  <a:schemeClr val="accent1"/>
                </a:solidFill>
              </a:rPr>
              <a:t>Short term</a:t>
            </a:r>
          </a:p>
          <a:p>
            <a:pPr lvl="1"/>
            <a:r>
              <a:rPr lang="en-US" sz="1600" dirty="0" smtClean="0"/>
              <a:t>Provisioning </a:t>
            </a:r>
            <a:r>
              <a:rPr lang="en-US" sz="1600" dirty="0"/>
              <a:t>of VOMS information through SAML and OIDC </a:t>
            </a:r>
            <a:r>
              <a:rPr lang="en-US" sz="1600" dirty="0" smtClean="0"/>
              <a:t>interfaces</a:t>
            </a:r>
          </a:p>
          <a:p>
            <a:pPr lvl="1"/>
            <a:r>
              <a:rPr lang="en-US" sz="1600" dirty="0" smtClean="0"/>
              <a:t>Translation </a:t>
            </a:r>
            <a:r>
              <a:rPr lang="en-US" sz="1600" dirty="0"/>
              <a:t>of VO information into VOMS </a:t>
            </a:r>
            <a:r>
              <a:rPr lang="en-US" sz="1600" dirty="0" smtClean="0"/>
              <a:t>proxies</a:t>
            </a:r>
          </a:p>
          <a:p>
            <a:pPr lvl="1"/>
            <a:r>
              <a:rPr lang="en-US" sz="1600" dirty="0" smtClean="0"/>
              <a:t>User </a:t>
            </a:r>
            <a:r>
              <a:rPr lang="en-US" sz="1600" dirty="0"/>
              <a:t>enrolment and account linking </a:t>
            </a:r>
            <a:endParaRPr lang="en-US" sz="1600" dirty="0" smtClean="0"/>
          </a:p>
          <a:p>
            <a:pPr lvl="1"/>
            <a:r>
              <a:rPr lang="en-US" sz="1600" dirty="0" smtClean="0"/>
              <a:t>Provide </a:t>
            </a:r>
            <a:r>
              <a:rPr lang="en-US" sz="1600" dirty="0"/>
              <a:t>user documentation - sample code for getting certificates through </a:t>
            </a:r>
            <a:r>
              <a:rPr lang="en-US" sz="1600" dirty="0" err="1" smtClean="0"/>
              <a:t>RCauth.eu</a:t>
            </a:r>
            <a:endParaRPr lang="en-US" sz="1600" dirty="0" smtClean="0"/>
          </a:p>
          <a:p>
            <a:pPr lvl="1"/>
            <a:r>
              <a:rPr lang="en-US" sz="1600" dirty="0"/>
              <a:t>Self-service interface for managing OIDC </a:t>
            </a:r>
            <a:r>
              <a:rPr lang="en-US" sz="1600" dirty="0" smtClean="0"/>
              <a:t>tokens</a:t>
            </a:r>
            <a:endParaRPr lang="en-US" sz="1600" dirty="0"/>
          </a:p>
          <a:p>
            <a:r>
              <a:rPr lang="en-US" sz="2000" b="1" dirty="0" smtClean="0">
                <a:solidFill>
                  <a:schemeClr val="accent1"/>
                </a:solidFill>
              </a:rPr>
              <a:t>Medium term</a:t>
            </a:r>
          </a:p>
          <a:p>
            <a:pPr lvl="1"/>
            <a:r>
              <a:rPr lang="en-US" sz="1600" dirty="0"/>
              <a:t>Web interface harmonization and branding support for the EGI </a:t>
            </a:r>
            <a:r>
              <a:rPr lang="en-US" sz="1600" dirty="0" err="1"/>
              <a:t>CheckIn</a:t>
            </a:r>
            <a:r>
              <a:rPr lang="en-US" sz="1600" dirty="0"/>
              <a:t> </a:t>
            </a:r>
            <a:r>
              <a:rPr lang="en-US" sz="1600" dirty="0" smtClean="0"/>
              <a:t>Service</a:t>
            </a:r>
            <a:endParaRPr lang="en-US" sz="1600" dirty="0"/>
          </a:p>
          <a:p>
            <a:r>
              <a:rPr lang="en-US" sz="2000" b="1" dirty="0" smtClean="0">
                <a:solidFill>
                  <a:schemeClr val="accent1"/>
                </a:solidFill>
              </a:rPr>
              <a:t>Longer term</a:t>
            </a:r>
          </a:p>
          <a:p>
            <a:pPr lvl="1"/>
            <a:r>
              <a:rPr lang="en-US" sz="1600" dirty="0" err="1" smtClean="0"/>
              <a:t>RCAuth</a:t>
            </a:r>
            <a:r>
              <a:rPr lang="en-US" sz="1600" dirty="0" smtClean="0"/>
              <a:t> CA</a:t>
            </a:r>
          </a:p>
          <a:p>
            <a:pPr lvl="1"/>
            <a:r>
              <a:rPr lang="en-US" sz="1600" dirty="0" smtClean="0"/>
              <a:t>Master </a:t>
            </a:r>
            <a:r>
              <a:rPr lang="en-US" sz="1600" dirty="0"/>
              <a:t>Portal Enhanced High Availability </a:t>
            </a:r>
            <a:r>
              <a:rPr lang="en-US" sz="1600" dirty="0" smtClean="0"/>
              <a:t>Support</a:t>
            </a:r>
          </a:p>
          <a:p>
            <a:pPr lvl="1"/>
            <a:r>
              <a:rPr lang="en-US" sz="1600" dirty="0"/>
              <a:t>Evolution of the Discovery Service to support enhanced filtering </a:t>
            </a:r>
            <a:r>
              <a:rPr lang="en-US" sz="1600" dirty="0" smtClean="0"/>
              <a:t>capabilities</a:t>
            </a:r>
          </a:p>
          <a:p>
            <a:pPr lvl="1"/>
            <a:r>
              <a:rPr lang="en-US" sz="1600" dirty="0"/>
              <a:t>Support for (de-)provisioning and continuous update of user account </a:t>
            </a:r>
            <a:r>
              <a:rPr lang="en-US" sz="1600" dirty="0" smtClean="0"/>
              <a:t>information</a:t>
            </a:r>
          </a:p>
          <a:p>
            <a:pPr lvl="1"/>
            <a:r>
              <a:rPr lang="en-US" sz="1600" dirty="0"/>
              <a:t>Interoperability with EUDAT </a:t>
            </a:r>
            <a:r>
              <a:rPr lang="en-US" sz="1600" dirty="0" smtClean="0"/>
              <a:t>B2ACCESS</a:t>
            </a:r>
          </a:p>
          <a:p>
            <a:pPr lvl="1"/>
            <a:r>
              <a:rPr lang="en-US" sz="1600" dirty="0"/>
              <a:t>Self-service web interface Web interface for registering OIDC &amp; SAML based </a:t>
            </a:r>
            <a:r>
              <a:rPr lang="en-US" sz="1600" dirty="0" smtClean="0"/>
              <a:t>SPs</a:t>
            </a:r>
          </a:p>
          <a:p>
            <a:pPr lvl="1"/>
            <a:r>
              <a:rPr lang="en-US" sz="1600" dirty="0">
                <a:solidFill>
                  <a:schemeClr val="tx1">
                    <a:lumMod val="50000"/>
                    <a:lumOff val="50000"/>
                  </a:schemeClr>
                </a:solidFill>
              </a:rPr>
              <a:t>Standalone VO/Group Management Service</a:t>
            </a:r>
          </a:p>
          <a:p>
            <a:pPr lvl="1"/>
            <a:r>
              <a:rPr lang="en-US" sz="1600" dirty="0">
                <a:solidFill>
                  <a:schemeClr val="tx1">
                    <a:lumMod val="50000"/>
                    <a:lumOff val="50000"/>
                  </a:schemeClr>
                </a:solidFill>
              </a:rPr>
              <a:t>Support for </a:t>
            </a:r>
            <a:r>
              <a:rPr lang="en-US" sz="1600" dirty="0" err="1">
                <a:solidFill>
                  <a:schemeClr val="tx1">
                    <a:lumMod val="50000"/>
                    <a:lumOff val="50000"/>
                  </a:schemeClr>
                </a:solidFill>
              </a:rPr>
              <a:t>centralised</a:t>
            </a:r>
            <a:r>
              <a:rPr lang="en-US" sz="1600" dirty="0">
                <a:solidFill>
                  <a:schemeClr val="tx1">
                    <a:lumMod val="50000"/>
                    <a:lumOff val="50000"/>
                  </a:schemeClr>
                </a:solidFill>
              </a:rPr>
              <a:t> fine grained </a:t>
            </a:r>
            <a:r>
              <a:rPr lang="en-US" sz="1600" dirty="0" smtClean="0">
                <a:solidFill>
                  <a:schemeClr val="tx1">
                    <a:lumMod val="50000"/>
                    <a:lumOff val="50000"/>
                  </a:schemeClr>
                </a:solidFill>
              </a:rPr>
              <a:t>authorization</a:t>
            </a:r>
          </a:p>
          <a:p>
            <a:pPr lvl="1"/>
            <a:endParaRPr lang="en-US" sz="1600" dirty="0"/>
          </a:p>
          <a:p>
            <a:pPr lvl="1"/>
            <a:endParaRPr lang="en-US" sz="1600" dirty="0"/>
          </a:p>
          <a:p>
            <a:pPr lvl="1"/>
            <a:endParaRPr lang="en-US" sz="1600" dirty="0"/>
          </a:p>
          <a:p>
            <a:pPr lvl="1"/>
            <a:endParaRPr lang="en-US" sz="1600" dirty="0"/>
          </a:p>
          <a:p>
            <a:pPr lvl="1"/>
            <a:endParaRPr lang="en-US" sz="1600" dirty="0"/>
          </a:p>
          <a:p>
            <a:pPr lvl="1"/>
            <a:endParaRPr lang="en-US" sz="1600" dirty="0" smtClean="0"/>
          </a:p>
          <a:p>
            <a:pPr lvl="1"/>
            <a:endParaRPr lang="en-US" sz="1600" dirty="0"/>
          </a:p>
          <a:p>
            <a:pPr lvl="1"/>
            <a:endParaRPr lang="en-US" sz="1600" dirty="0" smtClean="0"/>
          </a:p>
          <a:p>
            <a:pPr lvl="1"/>
            <a:endParaRPr lang="en-US" sz="1600" dirty="0" smtClean="0"/>
          </a:p>
          <a:p>
            <a:pPr lvl="1"/>
            <a:endParaRPr lang="en-US" sz="1600" dirty="0"/>
          </a:p>
          <a:p>
            <a:pPr lvl="1"/>
            <a:endParaRPr lang="en-US" sz="1600" dirty="0"/>
          </a:p>
          <a:p>
            <a:pPr lvl="1"/>
            <a:endParaRPr lang="en-US" sz="1600" dirty="0" smtClean="0"/>
          </a:p>
          <a:p>
            <a:endParaRPr lang="en-US" sz="2000" dirty="0"/>
          </a:p>
        </p:txBody>
      </p:sp>
      <p:sp>
        <p:nvSpPr>
          <p:cNvPr id="4" name="Footer Placeholder 3"/>
          <p:cNvSpPr>
            <a:spLocks noGrp="1"/>
          </p:cNvSpPr>
          <p:nvPr>
            <p:ph type="ftr" sz="quarter" idx="11"/>
          </p:nvPr>
        </p:nvSpPr>
        <p:spPr/>
        <p:txBody>
          <a:bodyPr/>
          <a:lstStyle/>
          <a:p>
            <a:r>
              <a:rPr lang="en-US" dirty="0"/>
              <a:t>EGI Core Infrastructure and Collaborative services Technical Coordination Board</a:t>
            </a:r>
            <a:endParaRPr lang="en-GB" dirty="0"/>
          </a:p>
        </p:txBody>
      </p:sp>
    </p:spTree>
    <p:extLst>
      <p:ext uri="{BB962C8B-B14F-4D97-AF65-F5344CB8AC3E}">
        <p14:creationId xmlns:p14="http://schemas.microsoft.com/office/powerpoint/2010/main" val="89425161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EGI AAI Roadmap - http://</a:t>
            </a:r>
            <a:r>
              <a:rPr lang="en-US" dirty="0" err="1"/>
              <a:t>go.egi.eu</a:t>
            </a:r>
            <a:r>
              <a:rPr lang="en-US" dirty="0"/>
              <a:t>/AAI-roadmap</a:t>
            </a:r>
            <a:endParaRPr lang="en-US" dirty="0"/>
          </a:p>
        </p:txBody>
      </p:sp>
      <p:sp>
        <p:nvSpPr>
          <p:cNvPr id="3" name="Content Placeholder 2"/>
          <p:cNvSpPr>
            <a:spLocks noGrp="1"/>
          </p:cNvSpPr>
          <p:nvPr>
            <p:ph sz="half" idx="2"/>
          </p:nvPr>
        </p:nvSpPr>
        <p:spPr>
          <a:xfrm>
            <a:off x="467544" y="1124744"/>
            <a:ext cx="8424936" cy="5111898"/>
          </a:xfrm>
        </p:spPr>
        <p:txBody>
          <a:bodyPr>
            <a:noAutofit/>
          </a:bodyPr>
          <a:lstStyle/>
          <a:p>
            <a:r>
              <a:rPr lang="en-US" sz="2000" b="1" dirty="0" smtClean="0">
                <a:solidFill>
                  <a:schemeClr val="accent1"/>
                </a:solidFill>
              </a:rPr>
              <a:t>Short term</a:t>
            </a:r>
          </a:p>
          <a:p>
            <a:pPr lvl="1"/>
            <a:r>
              <a:rPr lang="en-US" sz="1600" dirty="0" smtClean="0"/>
              <a:t>Provisioning </a:t>
            </a:r>
            <a:r>
              <a:rPr lang="en-US" sz="1600" dirty="0"/>
              <a:t>of VOMS information through SAML and OIDC </a:t>
            </a:r>
            <a:r>
              <a:rPr lang="en-US" sz="1600" dirty="0" smtClean="0"/>
              <a:t>interfaces</a:t>
            </a:r>
          </a:p>
          <a:p>
            <a:pPr lvl="1"/>
            <a:r>
              <a:rPr lang="en-US" sz="1600" dirty="0" smtClean="0"/>
              <a:t>Translation </a:t>
            </a:r>
            <a:r>
              <a:rPr lang="en-US" sz="1600" dirty="0"/>
              <a:t>of VO information into VOMS </a:t>
            </a:r>
            <a:r>
              <a:rPr lang="en-US" sz="1600" dirty="0" smtClean="0"/>
              <a:t>proxies</a:t>
            </a:r>
          </a:p>
          <a:p>
            <a:pPr lvl="1"/>
            <a:r>
              <a:rPr lang="en-US" sz="1600" dirty="0" smtClean="0"/>
              <a:t>User </a:t>
            </a:r>
            <a:r>
              <a:rPr lang="en-US" sz="1600" dirty="0"/>
              <a:t>enrolment and account linking </a:t>
            </a:r>
            <a:endParaRPr lang="en-US" sz="1600" dirty="0" smtClean="0"/>
          </a:p>
          <a:p>
            <a:pPr lvl="1"/>
            <a:r>
              <a:rPr lang="en-US" sz="1600" dirty="0" smtClean="0"/>
              <a:t>Provide </a:t>
            </a:r>
            <a:r>
              <a:rPr lang="en-US" sz="1600" dirty="0"/>
              <a:t>user documentation - sample code for getting certificates through </a:t>
            </a:r>
            <a:r>
              <a:rPr lang="en-US" sz="1600" dirty="0" err="1" smtClean="0"/>
              <a:t>RCauth.eu</a:t>
            </a:r>
            <a:endParaRPr lang="en-US" sz="1600" dirty="0" smtClean="0"/>
          </a:p>
          <a:p>
            <a:pPr lvl="1"/>
            <a:r>
              <a:rPr lang="en-US" sz="1600" dirty="0"/>
              <a:t>Self-service interface for managing OIDC </a:t>
            </a:r>
            <a:r>
              <a:rPr lang="en-US" sz="1600" dirty="0" smtClean="0"/>
              <a:t>tokens</a:t>
            </a:r>
            <a:endParaRPr lang="en-US" sz="1600" dirty="0"/>
          </a:p>
          <a:p>
            <a:r>
              <a:rPr lang="en-US" sz="2000" b="1" dirty="0" smtClean="0">
                <a:solidFill>
                  <a:schemeClr val="accent1"/>
                </a:solidFill>
              </a:rPr>
              <a:t>Medium term</a:t>
            </a:r>
          </a:p>
          <a:p>
            <a:pPr lvl="1"/>
            <a:r>
              <a:rPr lang="en-US" sz="1600" dirty="0"/>
              <a:t>Web interface harmonization and branding support for the EGI </a:t>
            </a:r>
            <a:r>
              <a:rPr lang="en-US" sz="1600" dirty="0" err="1"/>
              <a:t>CheckIn</a:t>
            </a:r>
            <a:r>
              <a:rPr lang="en-US" sz="1600" dirty="0"/>
              <a:t> </a:t>
            </a:r>
            <a:r>
              <a:rPr lang="en-US" sz="1600" dirty="0" smtClean="0"/>
              <a:t>Service</a:t>
            </a:r>
            <a:endParaRPr lang="en-US" sz="1600" dirty="0"/>
          </a:p>
          <a:p>
            <a:r>
              <a:rPr lang="en-US" sz="2000" b="1" dirty="0" smtClean="0">
                <a:solidFill>
                  <a:schemeClr val="accent1"/>
                </a:solidFill>
              </a:rPr>
              <a:t>Longer term</a:t>
            </a:r>
          </a:p>
          <a:p>
            <a:pPr lvl="1"/>
            <a:r>
              <a:rPr lang="en-US" sz="1600" dirty="0" err="1" smtClean="0"/>
              <a:t>RCAuth</a:t>
            </a:r>
            <a:r>
              <a:rPr lang="en-US" sz="1600" dirty="0" smtClean="0"/>
              <a:t> CA</a:t>
            </a:r>
          </a:p>
          <a:p>
            <a:pPr lvl="1"/>
            <a:r>
              <a:rPr lang="en-US" sz="1600" dirty="0" smtClean="0"/>
              <a:t>Master </a:t>
            </a:r>
            <a:r>
              <a:rPr lang="en-US" sz="1600" dirty="0"/>
              <a:t>Portal Enhanced High Availability </a:t>
            </a:r>
            <a:r>
              <a:rPr lang="en-US" sz="1600" dirty="0" smtClean="0"/>
              <a:t>Support</a:t>
            </a:r>
          </a:p>
          <a:p>
            <a:pPr lvl="1"/>
            <a:r>
              <a:rPr lang="en-US" sz="1600" dirty="0"/>
              <a:t>Evolution of the Discovery Service to support enhanced filtering </a:t>
            </a:r>
            <a:r>
              <a:rPr lang="en-US" sz="1600" dirty="0" smtClean="0"/>
              <a:t>capabilities</a:t>
            </a:r>
          </a:p>
          <a:p>
            <a:pPr lvl="1"/>
            <a:r>
              <a:rPr lang="en-US" sz="1600" dirty="0"/>
              <a:t>Support for (de-)provisioning and continuous update of user account </a:t>
            </a:r>
            <a:r>
              <a:rPr lang="en-US" sz="1600" dirty="0" smtClean="0"/>
              <a:t>information</a:t>
            </a:r>
          </a:p>
          <a:p>
            <a:pPr lvl="1"/>
            <a:r>
              <a:rPr lang="en-US" sz="1600" dirty="0"/>
              <a:t>Interoperability with EUDAT </a:t>
            </a:r>
            <a:r>
              <a:rPr lang="en-US" sz="1600" dirty="0" smtClean="0"/>
              <a:t>B2ACCESS</a:t>
            </a:r>
          </a:p>
          <a:p>
            <a:pPr lvl="1"/>
            <a:r>
              <a:rPr lang="en-US" sz="1600" dirty="0"/>
              <a:t>Self-service web interface Web interface for registering OIDC &amp; SAML based </a:t>
            </a:r>
            <a:r>
              <a:rPr lang="en-US" sz="1600" dirty="0" smtClean="0"/>
              <a:t>SPs</a:t>
            </a:r>
          </a:p>
          <a:p>
            <a:pPr lvl="1"/>
            <a:r>
              <a:rPr lang="en-US" sz="1600" dirty="0">
                <a:solidFill>
                  <a:schemeClr val="tx1">
                    <a:lumMod val="50000"/>
                    <a:lumOff val="50000"/>
                  </a:schemeClr>
                </a:solidFill>
              </a:rPr>
              <a:t>Standalone VO/Group Management Service</a:t>
            </a:r>
          </a:p>
          <a:p>
            <a:pPr lvl="1"/>
            <a:r>
              <a:rPr lang="en-US" sz="1600" dirty="0">
                <a:solidFill>
                  <a:schemeClr val="tx1">
                    <a:lumMod val="50000"/>
                    <a:lumOff val="50000"/>
                  </a:schemeClr>
                </a:solidFill>
              </a:rPr>
              <a:t>Support for </a:t>
            </a:r>
            <a:r>
              <a:rPr lang="en-US" sz="1600" dirty="0" err="1">
                <a:solidFill>
                  <a:schemeClr val="tx1">
                    <a:lumMod val="50000"/>
                    <a:lumOff val="50000"/>
                  </a:schemeClr>
                </a:solidFill>
              </a:rPr>
              <a:t>centralised</a:t>
            </a:r>
            <a:r>
              <a:rPr lang="en-US" sz="1600" dirty="0">
                <a:solidFill>
                  <a:schemeClr val="tx1">
                    <a:lumMod val="50000"/>
                    <a:lumOff val="50000"/>
                  </a:schemeClr>
                </a:solidFill>
              </a:rPr>
              <a:t> fine grained </a:t>
            </a:r>
            <a:r>
              <a:rPr lang="en-US" sz="1600" dirty="0" smtClean="0">
                <a:solidFill>
                  <a:schemeClr val="tx1">
                    <a:lumMod val="50000"/>
                    <a:lumOff val="50000"/>
                  </a:schemeClr>
                </a:solidFill>
              </a:rPr>
              <a:t>authorization</a:t>
            </a:r>
          </a:p>
          <a:p>
            <a:pPr lvl="1"/>
            <a:endParaRPr lang="en-US" sz="1600" dirty="0"/>
          </a:p>
          <a:p>
            <a:pPr lvl="1"/>
            <a:endParaRPr lang="en-US" sz="1600" dirty="0"/>
          </a:p>
          <a:p>
            <a:pPr lvl="1"/>
            <a:endParaRPr lang="en-US" sz="1600" dirty="0"/>
          </a:p>
          <a:p>
            <a:pPr lvl="1"/>
            <a:endParaRPr lang="en-US" sz="1600" dirty="0"/>
          </a:p>
          <a:p>
            <a:pPr lvl="1"/>
            <a:endParaRPr lang="en-US" sz="1600" dirty="0"/>
          </a:p>
          <a:p>
            <a:pPr lvl="1"/>
            <a:endParaRPr lang="en-US" sz="1600" dirty="0" smtClean="0"/>
          </a:p>
          <a:p>
            <a:pPr lvl="1"/>
            <a:endParaRPr lang="en-US" sz="1600" dirty="0"/>
          </a:p>
          <a:p>
            <a:pPr lvl="1"/>
            <a:endParaRPr lang="en-US" sz="1600" dirty="0" smtClean="0"/>
          </a:p>
          <a:p>
            <a:pPr lvl="1"/>
            <a:endParaRPr lang="en-US" sz="1600" dirty="0" smtClean="0"/>
          </a:p>
          <a:p>
            <a:pPr lvl="1"/>
            <a:endParaRPr lang="en-US" sz="1600" dirty="0"/>
          </a:p>
          <a:p>
            <a:pPr lvl="1"/>
            <a:endParaRPr lang="en-US" sz="1600" dirty="0"/>
          </a:p>
          <a:p>
            <a:pPr lvl="1"/>
            <a:endParaRPr lang="en-US" sz="1600" dirty="0" smtClean="0"/>
          </a:p>
          <a:p>
            <a:endParaRPr lang="en-US" sz="2000" dirty="0"/>
          </a:p>
        </p:txBody>
      </p:sp>
      <p:sp>
        <p:nvSpPr>
          <p:cNvPr id="4" name="Footer Placeholder 3"/>
          <p:cNvSpPr>
            <a:spLocks noGrp="1"/>
          </p:cNvSpPr>
          <p:nvPr>
            <p:ph type="ftr" sz="quarter" idx="11"/>
          </p:nvPr>
        </p:nvSpPr>
        <p:spPr/>
        <p:txBody>
          <a:bodyPr/>
          <a:lstStyle/>
          <a:p>
            <a:r>
              <a:rPr lang="en-US" dirty="0"/>
              <a:t>EGI Core Infrastructure and Collaborative services Technical Coordination Board</a:t>
            </a:r>
            <a:endParaRPr lang="en-GB" dirty="0"/>
          </a:p>
        </p:txBody>
      </p:sp>
      <p:sp>
        <p:nvSpPr>
          <p:cNvPr id="5" name="TextBox 4"/>
          <p:cNvSpPr txBox="1"/>
          <p:nvPr/>
        </p:nvSpPr>
        <p:spPr>
          <a:xfrm rot="19089710">
            <a:off x="2481950" y="3295974"/>
            <a:ext cx="4180100" cy="769441"/>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sz="4400" b="1" dirty="0" smtClean="0">
                <a:solidFill>
                  <a:schemeClr val="accent2"/>
                </a:solidFill>
              </a:rPr>
              <a:t>User friendliness</a:t>
            </a:r>
            <a:endParaRPr lang="en-US" sz="4400" b="1" dirty="0">
              <a:solidFill>
                <a:schemeClr val="accent2"/>
              </a:solidFill>
            </a:endParaRPr>
          </a:p>
        </p:txBody>
      </p:sp>
    </p:spTree>
    <p:extLst>
      <p:ext uri="{BB962C8B-B14F-4D97-AF65-F5344CB8AC3E}">
        <p14:creationId xmlns:p14="http://schemas.microsoft.com/office/powerpoint/2010/main" val="56565284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Short term (2017) 1/4</a:t>
            </a:r>
            <a:endParaRPr lang="en-US" dirty="0"/>
          </a:p>
        </p:txBody>
      </p:sp>
      <p:graphicFrame>
        <p:nvGraphicFramePr>
          <p:cNvPr id="5" name="Content Placeholder 4"/>
          <p:cNvGraphicFramePr>
            <a:graphicFrameLocks noGrp="1"/>
          </p:cNvGraphicFramePr>
          <p:nvPr>
            <p:ph sz="half" idx="2"/>
            <p:extLst>
              <p:ext uri="{D42A27DB-BD31-4B8C-83A1-F6EECF244321}">
                <p14:modId xmlns:p14="http://schemas.microsoft.com/office/powerpoint/2010/main" val="1144798222"/>
              </p:ext>
            </p:extLst>
          </p:nvPr>
        </p:nvGraphicFramePr>
        <p:xfrm>
          <a:off x="468313" y="1268759"/>
          <a:ext cx="8424864" cy="4835500"/>
        </p:xfrm>
        <a:graphic>
          <a:graphicData uri="http://schemas.openxmlformats.org/drawingml/2006/table">
            <a:tbl>
              <a:tblPr bandRow="1">
                <a:tableStyleId>{5940675A-B579-460E-94D1-54222C63F5DA}</a:tableStyleId>
              </a:tblPr>
              <a:tblGrid>
                <a:gridCol w="1079351"/>
                <a:gridCol w="432048"/>
                <a:gridCol w="720080"/>
                <a:gridCol w="1080120"/>
                <a:gridCol w="1440160"/>
                <a:gridCol w="1008112"/>
                <a:gridCol w="2664993"/>
              </a:tblGrid>
              <a:tr h="558149">
                <a:tc gridSpan="2">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GB" sz="1800" b="1" kern="1200" dirty="0" smtClean="0">
                          <a:solidFill>
                            <a:schemeClr val="bg1">
                              <a:lumMod val="95000"/>
                            </a:schemeClr>
                          </a:solidFill>
                          <a:effectLst/>
                          <a:latin typeface="+mn-lt"/>
                          <a:ea typeface="+mn-ea"/>
                          <a:cs typeface="+mn-cs"/>
                        </a:rPr>
                        <a:t>Requirement</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4F85C3"/>
                    </a:solidFill>
                  </a:tcPr>
                </a:tc>
                <a:tc hMerge="1">
                  <a:txBody>
                    <a:bodyPr/>
                    <a:lstStyle/>
                    <a:p>
                      <a:endParaRPr lang="en-US"/>
                    </a:p>
                  </a:txBody>
                  <a:tcPr/>
                </a:tc>
                <a:tc gridSpan="5">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GB" sz="1800" b="1" kern="1200" dirty="0" smtClean="0">
                          <a:solidFill>
                            <a:schemeClr val="tx1"/>
                          </a:solidFill>
                          <a:effectLst/>
                          <a:latin typeface="+mn-lt"/>
                          <a:ea typeface="+mn-ea"/>
                          <a:cs typeface="+mn-cs"/>
                        </a:rPr>
                        <a:t>Translation of VO information into VOMS proxies</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pattFill prst="pct70">
                      <a:fgClr>
                        <a:schemeClr val="bg1">
                          <a:lumMod val="85000"/>
                        </a:schemeClr>
                      </a:fgClr>
                      <a:bgClr>
                        <a:schemeClr val="bg1"/>
                      </a:bgClr>
                    </a:pattFill>
                  </a:tcPr>
                </a:tc>
                <a:tc hMerge="1">
                  <a:txBody>
                    <a:bodyPr/>
                    <a:lstStyle/>
                    <a:p>
                      <a:endParaRPr lang="en-US" dirty="0"/>
                    </a:p>
                  </a:txBody>
                  <a:tcPr/>
                </a:tc>
                <a:tc hMerge="1">
                  <a:txBody>
                    <a:bodyPr/>
                    <a:lstStyle/>
                    <a:p>
                      <a:endParaRPr lang="en-US"/>
                    </a:p>
                  </a:txBody>
                  <a:tcPr/>
                </a:tc>
                <a:tc hMerge="1">
                  <a:txBody>
                    <a:bodyPr/>
                    <a:lstStyle/>
                    <a:p>
                      <a:endParaRPr lang="en-US" dirty="0"/>
                    </a:p>
                  </a:txBody>
                  <a:tcPr/>
                </a:tc>
                <a:tc hMerge="1">
                  <a:txBody>
                    <a:bodyPr/>
                    <a:lstStyle/>
                    <a:p>
                      <a:endParaRPr lang="en-US"/>
                    </a:p>
                  </a:txBody>
                  <a:tcPr/>
                </a:tc>
              </a:tr>
              <a:tr h="3911591">
                <a:tc gridSpan="7">
                  <a:txBody>
                    <a:bodyPr/>
                    <a:lstStyle/>
                    <a:p>
                      <a:pPr marL="0" marR="0" lvl="1" indent="0" algn="just" defTabSz="914400" rtl="0" eaLnBrk="1" fontAlgn="auto" latinLnBrk="0" hangingPunct="1">
                        <a:lnSpc>
                          <a:spcPct val="150000"/>
                        </a:lnSpc>
                        <a:spcBef>
                          <a:spcPts val="0"/>
                        </a:spcBef>
                        <a:spcAft>
                          <a:spcPts val="0"/>
                        </a:spcAft>
                        <a:buClrTx/>
                        <a:buSzTx/>
                        <a:buFontTx/>
                        <a:buNone/>
                        <a:tabLst/>
                        <a:defRPr/>
                      </a:pPr>
                      <a:endParaRPr lang="en-GB" sz="1800" b="0" kern="1200" dirty="0" smtClean="0">
                        <a:solidFill>
                          <a:schemeClr val="tx1"/>
                        </a:solidFill>
                        <a:effectLst/>
                        <a:latin typeface="+mn-lt"/>
                        <a:ea typeface="+mn-ea"/>
                        <a:cs typeface="+mn-cs"/>
                      </a:endParaRPr>
                    </a:p>
                    <a:p>
                      <a:pPr marL="0" marR="0" lvl="1" indent="0" algn="just" defTabSz="914400" rtl="0" eaLnBrk="1" fontAlgn="auto" latinLnBrk="0" hangingPunct="1">
                        <a:lnSpc>
                          <a:spcPct val="150000"/>
                        </a:lnSpc>
                        <a:spcBef>
                          <a:spcPts val="0"/>
                        </a:spcBef>
                        <a:spcAft>
                          <a:spcPts val="0"/>
                        </a:spcAft>
                        <a:buClrTx/>
                        <a:buSzTx/>
                        <a:buFontTx/>
                        <a:buNone/>
                        <a:tabLst/>
                        <a:defRPr/>
                      </a:pPr>
                      <a:r>
                        <a:rPr lang="en-GB" sz="1800" b="0" kern="1200" dirty="0" smtClean="0">
                          <a:solidFill>
                            <a:schemeClr val="tx1"/>
                          </a:solidFill>
                          <a:effectLst/>
                          <a:latin typeface="+mn-lt"/>
                          <a:ea typeface="+mn-ea"/>
                          <a:cs typeface="+mn-cs"/>
                        </a:rPr>
                        <a:t>The EGI AAI platform, through the integration with the </a:t>
                      </a:r>
                      <a:r>
                        <a:rPr lang="en-GB" sz="1800" b="0" kern="1200" dirty="0" err="1" smtClean="0">
                          <a:solidFill>
                            <a:schemeClr val="tx1"/>
                          </a:solidFill>
                          <a:effectLst/>
                          <a:latin typeface="+mn-lt"/>
                          <a:ea typeface="+mn-ea"/>
                          <a:cs typeface="+mn-cs"/>
                        </a:rPr>
                        <a:t>RCAuth</a:t>
                      </a:r>
                      <a:r>
                        <a:rPr lang="en-GB" sz="1800" b="0" kern="1200" dirty="0" smtClean="0">
                          <a:solidFill>
                            <a:schemeClr val="tx1"/>
                          </a:solidFill>
                          <a:effectLst/>
                          <a:latin typeface="+mn-lt"/>
                          <a:ea typeface="+mn-ea"/>
                          <a:cs typeface="+mn-cs"/>
                        </a:rPr>
                        <a:t> CA, enables users to access services, which require certificate based authentication. For those services that require VOMS proxy certificates, the AAI platform needs to be able </a:t>
                      </a:r>
                      <a:r>
                        <a:rPr lang="en-GB" sz="1800" b="1" kern="1200" dirty="0" smtClean="0">
                          <a:solidFill>
                            <a:srgbClr val="0066B0"/>
                          </a:solidFill>
                          <a:effectLst/>
                          <a:latin typeface="+mn-lt"/>
                          <a:ea typeface="+mn-ea"/>
                          <a:cs typeface="+mn-cs"/>
                        </a:rPr>
                        <a:t>translate SAML assertions or OIDC claims to VOMS proxy extensions</a:t>
                      </a:r>
                      <a:r>
                        <a:rPr lang="en-GB" sz="1800" b="0" kern="1200" dirty="0" smtClean="0">
                          <a:solidFill>
                            <a:schemeClr val="tx1"/>
                          </a:solidFill>
                          <a:effectLst/>
                          <a:latin typeface="+mn-lt"/>
                          <a:ea typeface="+mn-ea"/>
                          <a:cs typeface="+mn-cs"/>
                        </a:rPr>
                        <a:t>. Having this capability, users without a personal certificate or users whose VO is not managed by VOMS, will be able to use certificate based services.</a:t>
                      </a:r>
                    </a:p>
                    <a:p>
                      <a:pPr marL="0" marR="0" lvl="1" indent="0" algn="l" defTabSz="914400" rtl="0" eaLnBrk="1" fontAlgn="auto" latinLnBrk="0" hangingPunct="1">
                        <a:lnSpc>
                          <a:spcPct val="100000"/>
                        </a:lnSpc>
                        <a:spcBef>
                          <a:spcPts val="0"/>
                        </a:spcBef>
                        <a:spcAft>
                          <a:spcPts val="0"/>
                        </a:spcAft>
                        <a:buClrTx/>
                        <a:buSzTx/>
                        <a:buFontTx/>
                        <a:buNone/>
                        <a:tabLst/>
                        <a:defRPr/>
                      </a:pPr>
                      <a:endParaRPr lang="en-GB" sz="1800" b="0" kern="1200" dirty="0" smtClean="0">
                        <a:solidFill>
                          <a:schemeClr val="tx1"/>
                        </a:solidFill>
                        <a:effectLst/>
                        <a:latin typeface="+mn-lt"/>
                        <a:ea typeface="+mn-ea"/>
                        <a:cs typeface="+mn-cs"/>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354798">
                <a:tc>
                  <a:txBody>
                    <a:bodyPr/>
                    <a:lstStyle/>
                    <a:p>
                      <a:r>
                        <a:rPr lang="en-US" b="1" dirty="0" smtClean="0">
                          <a:solidFill>
                            <a:schemeClr val="bg1"/>
                          </a:solidFill>
                        </a:rPr>
                        <a:t>Priority</a:t>
                      </a:r>
                      <a:endParaRPr lang="en-US" b="1" dirty="0">
                        <a:solidFill>
                          <a:schemeClr val="bg1"/>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tx2">
                        <a:lumMod val="60000"/>
                        <a:lumOff val="40000"/>
                      </a:schemeClr>
                    </a:solidFill>
                  </a:tcPr>
                </a:tc>
                <a:tc gridSpan="2">
                  <a:txBody>
                    <a:bodyPr/>
                    <a:lstStyle/>
                    <a:p>
                      <a:pPr algn="ctr"/>
                      <a:r>
                        <a:rPr lang="en-US" b="1" dirty="0" smtClean="0"/>
                        <a:t>High</a:t>
                      </a:r>
                      <a:endParaRPr lang="en-US" b="1"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pattFill prst="pct70">
                      <a:fgClr>
                        <a:schemeClr val="bg1">
                          <a:lumMod val="85000"/>
                        </a:schemeClr>
                      </a:fgClr>
                      <a:bgClr>
                        <a:schemeClr val="bg1"/>
                      </a:bgClr>
                    </a:pattFill>
                  </a:tcPr>
                </a:tc>
                <a:tc hMerge="1">
                  <a:txBody>
                    <a:bodyPr/>
                    <a:lstStyle/>
                    <a:p>
                      <a:endParaRPr lang="en-US"/>
                    </a:p>
                  </a:txBody>
                  <a:tcPr/>
                </a:tc>
                <a:tc>
                  <a:txBody>
                    <a:bodyPr/>
                    <a:lstStyle/>
                    <a:p>
                      <a:r>
                        <a:rPr lang="en-US" b="1" dirty="0" smtClean="0">
                          <a:solidFill>
                            <a:schemeClr val="bg1"/>
                          </a:solidFill>
                        </a:rPr>
                        <a:t>Status</a:t>
                      </a:r>
                      <a:endParaRPr lang="en-US" b="1" dirty="0">
                        <a:solidFill>
                          <a:schemeClr val="bg1"/>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4F85C3"/>
                    </a:solidFill>
                  </a:tcPr>
                </a:tc>
                <a:tc>
                  <a:txBody>
                    <a:bodyPr/>
                    <a:lstStyle/>
                    <a:p>
                      <a:r>
                        <a:rPr lang="en-US" b="1" dirty="0" smtClean="0"/>
                        <a:t>In progress</a:t>
                      </a:r>
                      <a:endParaRPr lang="en-US" b="1"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pattFill prst="pct70">
                      <a:fgClr>
                        <a:schemeClr val="bg1">
                          <a:lumMod val="85000"/>
                        </a:schemeClr>
                      </a:fgClr>
                      <a:bgClr>
                        <a:schemeClr val="bg1"/>
                      </a:bgClr>
                    </a:pattFill>
                  </a:tcPr>
                </a:tc>
                <a:tc>
                  <a:txBody>
                    <a:bodyPr/>
                    <a:lstStyle/>
                    <a:p>
                      <a:r>
                        <a:rPr lang="en-US" b="1" dirty="0" smtClean="0">
                          <a:solidFill>
                            <a:schemeClr val="bg1"/>
                          </a:solidFill>
                        </a:rPr>
                        <a:t>Partners</a:t>
                      </a:r>
                      <a:endParaRPr lang="en-US" b="1" dirty="0">
                        <a:solidFill>
                          <a:schemeClr val="bg1"/>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4F85C3"/>
                    </a:solidFill>
                  </a:tcPr>
                </a:tc>
                <a:tc>
                  <a:txBody>
                    <a:bodyPr/>
                    <a:lstStyle/>
                    <a:p>
                      <a:pPr marL="0" algn="l" defTabSz="914400" rtl="0" eaLnBrk="1" latinLnBrk="0" hangingPunct="1"/>
                      <a:r>
                        <a:rPr lang="en-US" sz="1800" b="1" kern="1200" dirty="0" smtClean="0">
                          <a:solidFill>
                            <a:schemeClr val="tx1"/>
                          </a:solidFill>
                          <a:latin typeface="+mn-lt"/>
                          <a:ea typeface="+mn-ea"/>
                          <a:cs typeface="+mn-cs"/>
                        </a:rPr>
                        <a:t>GRNET,</a:t>
                      </a:r>
                      <a:r>
                        <a:rPr lang="en-US" sz="1800" kern="1200" dirty="0" smtClean="0">
                          <a:solidFill>
                            <a:schemeClr val="tx1"/>
                          </a:solidFill>
                          <a:latin typeface="+mn-lt"/>
                          <a:ea typeface="+mn-ea"/>
                          <a:cs typeface="+mn-cs"/>
                        </a:rPr>
                        <a:t> </a:t>
                      </a:r>
                      <a:r>
                        <a:rPr lang="en-US" sz="1800" b="1" kern="1200" dirty="0" err="1" smtClean="0">
                          <a:solidFill>
                            <a:schemeClr val="tx1"/>
                          </a:solidFill>
                          <a:latin typeface="+mn-lt"/>
                          <a:ea typeface="+mn-ea"/>
                          <a:cs typeface="+mn-cs"/>
                        </a:rPr>
                        <a:t>Nikhef</a:t>
                      </a:r>
                      <a:endParaRPr lang="en-US" sz="1800" b="1" kern="1200" dirty="0">
                        <a:solidFill>
                          <a:schemeClr val="tx1"/>
                        </a:solidFill>
                        <a:latin typeface="+mn-lt"/>
                        <a:ea typeface="+mn-ea"/>
                        <a:cs typeface="+mn-cs"/>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pattFill prst="pct70">
                      <a:fgClr>
                        <a:schemeClr val="bg1">
                          <a:lumMod val="85000"/>
                        </a:schemeClr>
                      </a:fgClr>
                      <a:bgClr>
                        <a:schemeClr val="bg1"/>
                      </a:bgClr>
                    </a:pattFill>
                  </a:tcPr>
                </a:tc>
              </a:tr>
            </a:tbl>
          </a:graphicData>
        </a:graphic>
      </p:graphicFrame>
      <p:sp>
        <p:nvSpPr>
          <p:cNvPr id="4" name="Footer Placeholder 3"/>
          <p:cNvSpPr>
            <a:spLocks noGrp="1"/>
          </p:cNvSpPr>
          <p:nvPr>
            <p:ph type="ftr" sz="quarter" idx="11"/>
          </p:nvPr>
        </p:nvSpPr>
        <p:spPr/>
        <p:txBody>
          <a:bodyPr/>
          <a:lstStyle/>
          <a:p>
            <a:r>
              <a:rPr lang="en-US" dirty="0"/>
              <a:t>EGI Core Infrastructure and Collaborative services Technical Coordination Board</a:t>
            </a:r>
            <a:endParaRPr lang="en-GB" dirty="0"/>
          </a:p>
        </p:txBody>
      </p:sp>
    </p:spTree>
    <p:extLst>
      <p:ext uri="{BB962C8B-B14F-4D97-AF65-F5344CB8AC3E}">
        <p14:creationId xmlns:p14="http://schemas.microsoft.com/office/powerpoint/2010/main" val="56034756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Short term (2017</a:t>
            </a:r>
            <a:r>
              <a:rPr lang="en-US" dirty="0" smtClean="0"/>
              <a:t>) </a:t>
            </a:r>
            <a:r>
              <a:rPr lang="en-US" dirty="0" smtClean="0"/>
              <a:t>2/5</a:t>
            </a:r>
            <a:endParaRPr lang="en-US" dirty="0"/>
          </a:p>
        </p:txBody>
      </p:sp>
      <p:graphicFrame>
        <p:nvGraphicFramePr>
          <p:cNvPr id="5" name="Content Placeholder 4"/>
          <p:cNvGraphicFramePr>
            <a:graphicFrameLocks noGrp="1"/>
          </p:cNvGraphicFramePr>
          <p:nvPr>
            <p:ph sz="half" idx="2"/>
            <p:extLst>
              <p:ext uri="{D42A27DB-BD31-4B8C-83A1-F6EECF244321}">
                <p14:modId xmlns:p14="http://schemas.microsoft.com/office/powerpoint/2010/main" val="1211106997"/>
              </p:ext>
            </p:extLst>
          </p:nvPr>
        </p:nvGraphicFramePr>
        <p:xfrm>
          <a:off x="468313" y="1268759"/>
          <a:ext cx="8424864" cy="4835500"/>
        </p:xfrm>
        <a:graphic>
          <a:graphicData uri="http://schemas.openxmlformats.org/drawingml/2006/table">
            <a:tbl>
              <a:tblPr bandRow="1">
                <a:tableStyleId>{5940675A-B579-460E-94D1-54222C63F5DA}</a:tableStyleId>
              </a:tblPr>
              <a:tblGrid>
                <a:gridCol w="1079351"/>
                <a:gridCol w="432048"/>
                <a:gridCol w="720080"/>
                <a:gridCol w="1080120"/>
                <a:gridCol w="1440160"/>
                <a:gridCol w="1008112"/>
                <a:gridCol w="2664993"/>
              </a:tblGrid>
              <a:tr h="558149">
                <a:tc gridSpan="2">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GB" sz="1800" b="1" kern="1200" dirty="0" smtClean="0">
                          <a:solidFill>
                            <a:schemeClr val="bg1">
                              <a:lumMod val="95000"/>
                            </a:schemeClr>
                          </a:solidFill>
                          <a:effectLst/>
                          <a:latin typeface="+mn-lt"/>
                          <a:ea typeface="+mn-ea"/>
                          <a:cs typeface="+mn-cs"/>
                        </a:rPr>
                        <a:t>Requirement</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4F85C3"/>
                    </a:solidFill>
                  </a:tcPr>
                </a:tc>
                <a:tc hMerge="1">
                  <a:txBody>
                    <a:bodyPr/>
                    <a:lstStyle/>
                    <a:p>
                      <a:endParaRPr lang="en-US"/>
                    </a:p>
                  </a:txBody>
                  <a:tcPr/>
                </a:tc>
                <a:tc gridSpan="5">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GB" sz="1800" b="1" kern="1200" dirty="0" smtClean="0">
                          <a:solidFill>
                            <a:schemeClr val="tx1"/>
                          </a:solidFill>
                          <a:effectLst/>
                          <a:latin typeface="+mn-lt"/>
                          <a:ea typeface="+mn-ea"/>
                          <a:cs typeface="+mn-cs"/>
                        </a:rPr>
                        <a:t>Provisioning of VOMS information through SAML and OIDC interfaces</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pattFill prst="pct70">
                      <a:fgClr>
                        <a:schemeClr val="bg1">
                          <a:lumMod val="85000"/>
                        </a:schemeClr>
                      </a:fgClr>
                      <a:bgClr>
                        <a:schemeClr val="bg1"/>
                      </a:bgClr>
                    </a:pattFill>
                  </a:tcPr>
                </a:tc>
                <a:tc hMerge="1">
                  <a:txBody>
                    <a:bodyPr/>
                    <a:lstStyle/>
                    <a:p>
                      <a:endParaRPr lang="en-US" dirty="0"/>
                    </a:p>
                  </a:txBody>
                  <a:tcPr/>
                </a:tc>
                <a:tc hMerge="1">
                  <a:txBody>
                    <a:bodyPr/>
                    <a:lstStyle/>
                    <a:p>
                      <a:endParaRPr lang="en-US"/>
                    </a:p>
                  </a:txBody>
                  <a:tcPr/>
                </a:tc>
                <a:tc hMerge="1">
                  <a:txBody>
                    <a:bodyPr/>
                    <a:lstStyle/>
                    <a:p>
                      <a:endParaRPr lang="en-US" dirty="0"/>
                    </a:p>
                  </a:txBody>
                  <a:tcPr/>
                </a:tc>
                <a:tc hMerge="1">
                  <a:txBody>
                    <a:bodyPr/>
                    <a:lstStyle/>
                    <a:p>
                      <a:endParaRPr lang="en-US"/>
                    </a:p>
                  </a:txBody>
                  <a:tcPr/>
                </a:tc>
              </a:tr>
              <a:tr h="3911591">
                <a:tc gridSpan="7">
                  <a:txBody>
                    <a:bodyPr/>
                    <a:lstStyle/>
                    <a:p>
                      <a:pPr marL="0" marR="0" lvl="1" indent="0" algn="just" defTabSz="914400" rtl="0" eaLnBrk="1" fontAlgn="auto" latinLnBrk="0" hangingPunct="1">
                        <a:lnSpc>
                          <a:spcPct val="150000"/>
                        </a:lnSpc>
                        <a:spcBef>
                          <a:spcPts val="0"/>
                        </a:spcBef>
                        <a:spcAft>
                          <a:spcPts val="0"/>
                        </a:spcAft>
                        <a:buClrTx/>
                        <a:buSzTx/>
                        <a:buFontTx/>
                        <a:buNone/>
                        <a:tabLst/>
                        <a:defRPr/>
                      </a:pPr>
                      <a:endParaRPr lang="en-GB" sz="1800" b="0" kern="1200" dirty="0" smtClean="0">
                        <a:solidFill>
                          <a:schemeClr val="tx1"/>
                        </a:solidFill>
                        <a:effectLst/>
                        <a:latin typeface="+mn-lt"/>
                        <a:ea typeface="+mn-ea"/>
                        <a:cs typeface="+mn-cs"/>
                      </a:endParaRPr>
                    </a:p>
                    <a:p>
                      <a:pPr marL="0" marR="0" lvl="1" indent="0" algn="just" defTabSz="914400" rtl="0" eaLnBrk="1" fontAlgn="auto" latinLnBrk="0" hangingPunct="1">
                        <a:lnSpc>
                          <a:spcPct val="150000"/>
                        </a:lnSpc>
                        <a:spcBef>
                          <a:spcPts val="0"/>
                        </a:spcBef>
                        <a:spcAft>
                          <a:spcPts val="0"/>
                        </a:spcAft>
                        <a:buClrTx/>
                        <a:buSzTx/>
                        <a:buFontTx/>
                        <a:buNone/>
                        <a:tabLst/>
                        <a:defRPr/>
                      </a:pPr>
                      <a:r>
                        <a:rPr lang="en-GB" sz="1800" b="0" kern="1200" dirty="0" smtClean="0">
                          <a:solidFill>
                            <a:schemeClr val="tx1"/>
                          </a:solidFill>
                          <a:effectLst/>
                          <a:latin typeface="+mn-lt"/>
                          <a:ea typeface="+mn-ea"/>
                          <a:cs typeface="+mn-cs"/>
                        </a:rPr>
                        <a:t>Although we expect many new communities to use the group management system provided by the </a:t>
                      </a:r>
                      <a:r>
                        <a:rPr lang="en-GB" sz="1800" b="0" kern="1200" dirty="0" err="1" smtClean="0">
                          <a:solidFill>
                            <a:schemeClr val="tx1"/>
                          </a:solidFill>
                          <a:effectLst/>
                          <a:latin typeface="+mn-lt"/>
                          <a:ea typeface="+mn-ea"/>
                          <a:cs typeface="+mn-cs"/>
                        </a:rPr>
                        <a:t>CheckIn</a:t>
                      </a:r>
                      <a:r>
                        <a:rPr lang="en-GB" sz="1800" b="0" kern="1200" dirty="0" smtClean="0">
                          <a:solidFill>
                            <a:schemeClr val="tx1"/>
                          </a:solidFill>
                          <a:effectLst/>
                          <a:latin typeface="+mn-lt"/>
                          <a:ea typeface="+mn-ea"/>
                          <a:cs typeface="+mn-cs"/>
                        </a:rPr>
                        <a:t> service, still many communities will continue to be using VOMS as their preferred VO management systems. These users need to be able to access SAML/OIDC services, regardless of the group management system users. </a:t>
                      </a:r>
                      <a:r>
                        <a:rPr lang="en-GB" sz="1800" b="1" kern="1200" dirty="0" smtClean="0">
                          <a:solidFill>
                            <a:srgbClr val="0066B0"/>
                          </a:solidFill>
                          <a:effectLst/>
                          <a:latin typeface="+mn-lt"/>
                          <a:ea typeface="+mn-ea"/>
                          <a:cs typeface="+mn-cs"/>
                        </a:rPr>
                        <a:t>VOMS VO membership should be translated into entitlements that included in SAML attribute assertions / OIDC claims</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354798">
                <a:tc>
                  <a:txBody>
                    <a:bodyPr/>
                    <a:lstStyle/>
                    <a:p>
                      <a:r>
                        <a:rPr lang="en-US" b="1" dirty="0" smtClean="0">
                          <a:solidFill>
                            <a:schemeClr val="bg1"/>
                          </a:solidFill>
                        </a:rPr>
                        <a:t>Priority</a:t>
                      </a:r>
                      <a:endParaRPr lang="en-US" b="1" dirty="0">
                        <a:solidFill>
                          <a:schemeClr val="bg1"/>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tx2">
                        <a:lumMod val="60000"/>
                        <a:lumOff val="40000"/>
                      </a:schemeClr>
                    </a:solidFill>
                  </a:tcPr>
                </a:tc>
                <a:tc gridSpan="2">
                  <a:txBody>
                    <a:bodyPr/>
                    <a:lstStyle/>
                    <a:p>
                      <a:pPr algn="ctr"/>
                      <a:r>
                        <a:rPr lang="en-US" b="1" dirty="0" smtClean="0"/>
                        <a:t>High</a:t>
                      </a:r>
                      <a:endParaRPr lang="en-US" b="1"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pattFill prst="pct70">
                      <a:fgClr>
                        <a:schemeClr val="bg1">
                          <a:lumMod val="85000"/>
                        </a:schemeClr>
                      </a:fgClr>
                      <a:bgClr>
                        <a:schemeClr val="bg1"/>
                      </a:bgClr>
                    </a:pattFill>
                  </a:tcPr>
                </a:tc>
                <a:tc hMerge="1">
                  <a:txBody>
                    <a:bodyPr/>
                    <a:lstStyle/>
                    <a:p>
                      <a:endParaRPr lang="en-US"/>
                    </a:p>
                  </a:txBody>
                  <a:tcPr/>
                </a:tc>
                <a:tc>
                  <a:txBody>
                    <a:bodyPr/>
                    <a:lstStyle/>
                    <a:p>
                      <a:r>
                        <a:rPr lang="en-US" b="1" dirty="0" smtClean="0">
                          <a:solidFill>
                            <a:schemeClr val="bg1"/>
                          </a:solidFill>
                        </a:rPr>
                        <a:t>Status</a:t>
                      </a:r>
                      <a:endParaRPr lang="en-US" b="1" dirty="0">
                        <a:solidFill>
                          <a:schemeClr val="bg1"/>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4F85C3"/>
                    </a:solidFill>
                  </a:tcPr>
                </a:tc>
                <a:tc>
                  <a:txBody>
                    <a:bodyPr/>
                    <a:lstStyle/>
                    <a:p>
                      <a:r>
                        <a:rPr lang="en-US" b="1" dirty="0" smtClean="0"/>
                        <a:t>In progress</a:t>
                      </a:r>
                      <a:endParaRPr lang="en-US" b="1"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pattFill prst="pct70">
                      <a:fgClr>
                        <a:schemeClr val="bg1">
                          <a:lumMod val="85000"/>
                        </a:schemeClr>
                      </a:fgClr>
                      <a:bgClr>
                        <a:schemeClr val="bg1"/>
                      </a:bgClr>
                    </a:pattFill>
                  </a:tcPr>
                </a:tc>
                <a:tc>
                  <a:txBody>
                    <a:bodyPr/>
                    <a:lstStyle/>
                    <a:p>
                      <a:r>
                        <a:rPr lang="en-US" b="1" dirty="0" smtClean="0">
                          <a:solidFill>
                            <a:schemeClr val="bg1"/>
                          </a:solidFill>
                        </a:rPr>
                        <a:t>Partners</a:t>
                      </a:r>
                      <a:endParaRPr lang="en-US" b="1" dirty="0">
                        <a:solidFill>
                          <a:schemeClr val="bg1"/>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4F85C3"/>
                    </a:solidFill>
                  </a:tcPr>
                </a:tc>
                <a:tc>
                  <a:txBody>
                    <a:bodyPr/>
                    <a:lstStyle/>
                    <a:p>
                      <a:pPr marL="0" algn="l" defTabSz="914400" rtl="0" eaLnBrk="1" latinLnBrk="0" hangingPunct="1"/>
                      <a:r>
                        <a:rPr lang="en-US" sz="1800" b="1" kern="1200" dirty="0" smtClean="0">
                          <a:solidFill>
                            <a:schemeClr val="tx1"/>
                          </a:solidFill>
                          <a:latin typeface="+mn-lt"/>
                          <a:ea typeface="+mn-ea"/>
                          <a:cs typeface="+mn-cs"/>
                        </a:rPr>
                        <a:t>GRNET,</a:t>
                      </a:r>
                      <a:r>
                        <a:rPr lang="en-US" sz="1800" kern="1200" dirty="0" smtClean="0">
                          <a:solidFill>
                            <a:schemeClr val="tx1"/>
                          </a:solidFill>
                          <a:latin typeface="+mn-lt"/>
                          <a:ea typeface="+mn-ea"/>
                          <a:cs typeface="+mn-cs"/>
                        </a:rPr>
                        <a:t> </a:t>
                      </a:r>
                      <a:r>
                        <a:rPr lang="en-US" sz="1800" b="1" kern="1200" dirty="0" smtClean="0">
                          <a:solidFill>
                            <a:schemeClr val="tx1"/>
                          </a:solidFill>
                          <a:latin typeface="+mn-lt"/>
                          <a:ea typeface="+mn-ea"/>
                          <a:cs typeface="+mn-cs"/>
                        </a:rPr>
                        <a:t>CESNET</a:t>
                      </a:r>
                      <a:endParaRPr lang="en-US" sz="1800" b="1" kern="1200" dirty="0">
                        <a:solidFill>
                          <a:schemeClr val="tx1"/>
                        </a:solidFill>
                        <a:latin typeface="+mn-lt"/>
                        <a:ea typeface="+mn-ea"/>
                        <a:cs typeface="+mn-cs"/>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pattFill prst="pct70">
                      <a:fgClr>
                        <a:schemeClr val="bg1">
                          <a:lumMod val="85000"/>
                        </a:schemeClr>
                      </a:fgClr>
                      <a:bgClr>
                        <a:schemeClr val="bg1"/>
                      </a:bgClr>
                    </a:pattFill>
                  </a:tcPr>
                </a:tc>
              </a:tr>
            </a:tbl>
          </a:graphicData>
        </a:graphic>
      </p:graphicFrame>
      <p:sp>
        <p:nvSpPr>
          <p:cNvPr id="4" name="Footer Placeholder 3"/>
          <p:cNvSpPr>
            <a:spLocks noGrp="1"/>
          </p:cNvSpPr>
          <p:nvPr>
            <p:ph type="ftr" sz="quarter" idx="11"/>
          </p:nvPr>
        </p:nvSpPr>
        <p:spPr/>
        <p:txBody>
          <a:bodyPr/>
          <a:lstStyle/>
          <a:p>
            <a:r>
              <a:rPr lang="en-US" dirty="0"/>
              <a:t>EGI Core Infrastructure and Collaborative services Technical Coordination Board</a:t>
            </a:r>
            <a:endParaRPr lang="en-GB" dirty="0"/>
          </a:p>
        </p:txBody>
      </p:sp>
    </p:spTree>
    <p:extLst>
      <p:ext uri="{BB962C8B-B14F-4D97-AF65-F5344CB8AC3E}">
        <p14:creationId xmlns:p14="http://schemas.microsoft.com/office/powerpoint/2010/main" val="131772368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Short term (2017</a:t>
            </a:r>
            <a:r>
              <a:rPr lang="en-US" dirty="0" smtClean="0"/>
              <a:t>) </a:t>
            </a:r>
            <a:r>
              <a:rPr lang="en-US" dirty="0" smtClean="0"/>
              <a:t>3/5</a:t>
            </a:r>
            <a:endParaRPr lang="en-US" dirty="0"/>
          </a:p>
        </p:txBody>
      </p:sp>
      <p:graphicFrame>
        <p:nvGraphicFramePr>
          <p:cNvPr id="5" name="Content Placeholder 4"/>
          <p:cNvGraphicFramePr>
            <a:graphicFrameLocks noGrp="1"/>
          </p:cNvGraphicFramePr>
          <p:nvPr>
            <p:ph sz="half" idx="2"/>
            <p:extLst>
              <p:ext uri="{D42A27DB-BD31-4B8C-83A1-F6EECF244321}">
                <p14:modId xmlns:p14="http://schemas.microsoft.com/office/powerpoint/2010/main" val="1352716839"/>
              </p:ext>
            </p:extLst>
          </p:nvPr>
        </p:nvGraphicFramePr>
        <p:xfrm>
          <a:off x="468313" y="1268759"/>
          <a:ext cx="8424864" cy="4917431"/>
        </p:xfrm>
        <a:graphic>
          <a:graphicData uri="http://schemas.openxmlformats.org/drawingml/2006/table">
            <a:tbl>
              <a:tblPr bandRow="1">
                <a:tableStyleId>{5940675A-B579-460E-94D1-54222C63F5DA}</a:tableStyleId>
              </a:tblPr>
              <a:tblGrid>
                <a:gridCol w="1079351"/>
                <a:gridCol w="432048"/>
                <a:gridCol w="720080"/>
                <a:gridCol w="1080120"/>
                <a:gridCol w="1440160"/>
                <a:gridCol w="1008112"/>
                <a:gridCol w="2664993"/>
              </a:tblGrid>
              <a:tr h="558149">
                <a:tc gridSpan="2">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GB" sz="1800" b="1" kern="1200" dirty="0" smtClean="0">
                          <a:solidFill>
                            <a:schemeClr val="bg1">
                              <a:lumMod val="95000"/>
                            </a:schemeClr>
                          </a:solidFill>
                          <a:effectLst/>
                          <a:latin typeface="+mn-lt"/>
                          <a:ea typeface="+mn-ea"/>
                          <a:cs typeface="+mn-cs"/>
                        </a:rPr>
                        <a:t>Requirement</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4F85C3"/>
                    </a:solidFill>
                  </a:tcPr>
                </a:tc>
                <a:tc hMerge="1">
                  <a:txBody>
                    <a:bodyPr/>
                    <a:lstStyle/>
                    <a:p>
                      <a:endParaRPr lang="en-US"/>
                    </a:p>
                  </a:txBody>
                  <a:tcPr/>
                </a:tc>
                <a:tc gridSpan="5">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GB" sz="1800" b="1" kern="1200" dirty="0" smtClean="0">
                          <a:solidFill>
                            <a:schemeClr val="tx1"/>
                          </a:solidFill>
                          <a:effectLst/>
                          <a:latin typeface="+mn-lt"/>
                          <a:ea typeface="+mn-ea"/>
                          <a:cs typeface="+mn-cs"/>
                        </a:rPr>
                        <a:t>Provide user documentation - sample code for getting certificates through </a:t>
                      </a:r>
                      <a:r>
                        <a:rPr lang="en-GB" sz="1800" b="1" kern="1200" dirty="0" err="1" smtClean="0">
                          <a:solidFill>
                            <a:schemeClr val="tx1"/>
                          </a:solidFill>
                          <a:effectLst/>
                          <a:latin typeface="+mn-lt"/>
                          <a:ea typeface="+mn-ea"/>
                          <a:cs typeface="+mn-cs"/>
                        </a:rPr>
                        <a:t>RCauth.eu</a:t>
                      </a:r>
                      <a:endParaRPr lang="en-GB" sz="1800" b="1" kern="1200" dirty="0" smtClean="0">
                        <a:solidFill>
                          <a:schemeClr val="tx1"/>
                        </a:solidFill>
                        <a:effectLst/>
                        <a:latin typeface="+mn-lt"/>
                        <a:ea typeface="+mn-ea"/>
                        <a:cs typeface="+mn-cs"/>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pattFill prst="pct70">
                      <a:fgClr>
                        <a:schemeClr val="bg1">
                          <a:lumMod val="85000"/>
                        </a:schemeClr>
                      </a:fgClr>
                      <a:bgClr>
                        <a:schemeClr val="bg1"/>
                      </a:bgClr>
                    </a:pattFill>
                  </a:tcPr>
                </a:tc>
                <a:tc hMerge="1">
                  <a:txBody>
                    <a:bodyPr/>
                    <a:lstStyle/>
                    <a:p>
                      <a:endParaRPr lang="en-US" dirty="0"/>
                    </a:p>
                  </a:txBody>
                  <a:tcPr/>
                </a:tc>
                <a:tc hMerge="1">
                  <a:txBody>
                    <a:bodyPr/>
                    <a:lstStyle/>
                    <a:p>
                      <a:endParaRPr lang="en-US"/>
                    </a:p>
                  </a:txBody>
                  <a:tcPr/>
                </a:tc>
                <a:tc hMerge="1">
                  <a:txBody>
                    <a:bodyPr/>
                    <a:lstStyle/>
                    <a:p>
                      <a:endParaRPr lang="en-US" dirty="0"/>
                    </a:p>
                  </a:txBody>
                  <a:tcPr/>
                </a:tc>
                <a:tc hMerge="1">
                  <a:txBody>
                    <a:bodyPr/>
                    <a:lstStyle/>
                    <a:p>
                      <a:endParaRPr lang="en-US"/>
                    </a:p>
                  </a:txBody>
                  <a:tcPr/>
                </a:tc>
              </a:tr>
              <a:tr h="3911591">
                <a:tc gridSpan="7">
                  <a:txBody>
                    <a:bodyPr/>
                    <a:lstStyle/>
                    <a:p>
                      <a:pPr marL="0" marR="0" lvl="1" indent="0" algn="just" defTabSz="914400" rtl="0" eaLnBrk="1" fontAlgn="auto" latinLnBrk="0" hangingPunct="1">
                        <a:lnSpc>
                          <a:spcPct val="150000"/>
                        </a:lnSpc>
                        <a:spcBef>
                          <a:spcPts val="0"/>
                        </a:spcBef>
                        <a:spcAft>
                          <a:spcPts val="0"/>
                        </a:spcAft>
                        <a:buClrTx/>
                        <a:buSzTx/>
                        <a:buFontTx/>
                        <a:buNone/>
                        <a:tabLst/>
                        <a:defRPr/>
                      </a:pPr>
                      <a:endParaRPr lang="en-GB" sz="1800" b="0" kern="1200" dirty="0" smtClean="0">
                        <a:solidFill>
                          <a:schemeClr val="tx1"/>
                        </a:solidFill>
                        <a:effectLst/>
                        <a:latin typeface="+mn-lt"/>
                        <a:ea typeface="+mn-ea"/>
                        <a:cs typeface="+mn-cs"/>
                      </a:endParaRPr>
                    </a:p>
                    <a:p>
                      <a:pPr marL="0" marR="0" lvl="1" indent="0" algn="just" defTabSz="914400" rtl="0" eaLnBrk="1" fontAlgn="auto" latinLnBrk="0" hangingPunct="1">
                        <a:lnSpc>
                          <a:spcPct val="150000"/>
                        </a:lnSpc>
                        <a:spcBef>
                          <a:spcPts val="0"/>
                        </a:spcBef>
                        <a:spcAft>
                          <a:spcPts val="0"/>
                        </a:spcAft>
                        <a:buClrTx/>
                        <a:buSzTx/>
                        <a:buFontTx/>
                        <a:buNone/>
                        <a:tabLst/>
                        <a:defRPr/>
                      </a:pPr>
                      <a:r>
                        <a:rPr lang="en-GB" sz="1800" b="0" kern="1200" dirty="0" smtClean="0">
                          <a:solidFill>
                            <a:schemeClr val="tx1"/>
                          </a:solidFill>
                          <a:effectLst/>
                          <a:latin typeface="+mn-lt"/>
                          <a:ea typeface="+mn-ea"/>
                          <a:cs typeface="+mn-cs"/>
                        </a:rPr>
                        <a:t>Although, the </a:t>
                      </a:r>
                      <a:r>
                        <a:rPr lang="en-GB" sz="1800" b="0" kern="1200" dirty="0" err="1" smtClean="0">
                          <a:solidFill>
                            <a:schemeClr val="tx1"/>
                          </a:solidFill>
                          <a:effectLst/>
                          <a:latin typeface="+mn-lt"/>
                          <a:ea typeface="+mn-ea"/>
                          <a:cs typeface="+mn-cs"/>
                        </a:rPr>
                        <a:t>RCAuth</a:t>
                      </a:r>
                      <a:r>
                        <a:rPr lang="en-GB" sz="1800" b="0" kern="1200" dirty="0" smtClean="0">
                          <a:solidFill>
                            <a:schemeClr val="tx1"/>
                          </a:solidFill>
                          <a:effectLst/>
                          <a:latin typeface="+mn-lt"/>
                          <a:ea typeface="+mn-ea"/>
                          <a:cs typeface="+mn-cs"/>
                        </a:rPr>
                        <a:t> CA is already integrated with the </a:t>
                      </a:r>
                      <a:r>
                        <a:rPr lang="en-GB" sz="1800" b="0" kern="1200" dirty="0" err="1" smtClean="0">
                          <a:solidFill>
                            <a:schemeClr val="tx1"/>
                          </a:solidFill>
                          <a:effectLst/>
                          <a:latin typeface="+mn-lt"/>
                          <a:ea typeface="+mn-ea"/>
                          <a:cs typeface="+mn-cs"/>
                        </a:rPr>
                        <a:t>CheckIn</a:t>
                      </a:r>
                      <a:r>
                        <a:rPr lang="en-GB" sz="1800" b="0" kern="1200" dirty="0" smtClean="0">
                          <a:solidFill>
                            <a:schemeClr val="tx1"/>
                          </a:solidFill>
                          <a:effectLst/>
                          <a:latin typeface="+mn-lt"/>
                          <a:ea typeface="+mn-ea"/>
                          <a:cs typeface="+mn-cs"/>
                        </a:rPr>
                        <a:t> service and the EGI AAI platform, there is lack of documentation guiding developers </a:t>
                      </a:r>
                      <a:r>
                        <a:rPr lang="en-GB" sz="1800" b="1" kern="1200" dirty="0" smtClean="0">
                          <a:solidFill>
                            <a:srgbClr val="0066B0"/>
                          </a:solidFill>
                          <a:effectLst/>
                          <a:latin typeface="+mn-lt"/>
                          <a:ea typeface="+mn-ea"/>
                          <a:cs typeface="+mn-cs"/>
                        </a:rPr>
                        <a:t>how to integrate science portals with the </a:t>
                      </a:r>
                      <a:r>
                        <a:rPr lang="en-GB" sz="1800" b="1" kern="1200" dirty="0" err="1" smtClean="0">
                          <a:solidFill>
                            <a:srgbClr val="0066B0"/>
                          </a:solidFill>
                          <a:effectLst/>
                          <a:latin typeface="+mn-lt"/>
                          <a:ea typeface="+mn-ea"/>
                          <a:cs typeface="+mn-cs"/>
                        </a:rPr>
                        <a:t>RCAuth</a:t>
                      </a:r>
                      <a:r>
                        <a:rPr lang="en-GB" sz="1800" b="1" kern="1200" dirty="0" smtClean="0">
                          <a:solidFill>
                            <a:srgbClr val="0066B0"/>
                          </a:solidFill>
                          <a:effectLst/>
                          <a:latin typeface="+mn-lt"/>
                          <a:ea typeface="+mn-ea"/>
                          <a:cs typeface="+mn-cs"/>
                        </a:rPr>
                        <a:t> CA and the Master portal</a:t>
                      </a:r>
                      <a:r>
                        <a:rPr lang="en-GB" sz="1800" b="0" kern="1200" dirty="0" smtClean="0">
                          <a:solidFill>
                            <a:schemeClr val="tx1"/>
                          </a:solidFill>
                          <a:effectLst/>
                          <a:latin typeface="+mn-lt"/>
                          <a:ea typeface="+mn-ea"/>
                          <a:cs typeface="+mn-cs"/>
                        </a:rPr>
                        <a:t>. The AARC project has already produced sample code and examples. We need to evaluate them, refine them for the purposes of the EGI AAI platform and make them available to the developers.</a:t>
                      </a:r>
                      <a:endParaRPr lang="en-GB" sz="1800" b="1" kern="1200" dirty="0" smtClean="0">
                        <a:solidFill>
                          <a:srgbClr val="0066B0"/>
                        </a:solidFill>
                        <a:effectLst/>
                        <a:latin typeface="+mn-lt"/>
                        <a:ea typeface="+mn-ea"/>
                        <a:cs typeface="+mn-cs"/>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354798">
                <a:tc>
                  <a:txBody>
                    <a:bodyPr/>
                    <a:lstStyle/>
                    <a:p>
                      <a:r>
                        <a:rPr lang="en-US" b="1" dirty="0" smtClean="0">
                          <a:solidFill>
                            <a:schemeClr val="bg1"/>
                          </a:solidFill>
                        </a:rPr>
                        <a:t>Priority</a:t>
                      </a:r>
                      <a:endParaRPr lang="en-US" b="1" dirty="0">
                        <a:solidFill>
                          <a:schemeClr val="bg1"/>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tx2">
                        <a:lumMod val="60000"/>
                        <a:lumOff val="40000"/>
                      </a:schemeClr>
                    </a:solidFill>
                  </a:tcPr>
                </a:tc>
                <a:tc gridSpan="2">
                  <a:txBody>
                    <a:bodyPr/>
                    <a:lstStyle/>
                    <a:p>
                      <a:pPr algn="ctr"/>
                      <a:r>
                        <a:rPr lang="en-US" b="1" dirty="0" smtClean="0"/>
                        <a:t>High</a:t>
                      </a:r>
                      <a:endParaRPr lang="en-US" b="1"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pattFill prst="pct70">
                      <a:fgClr>
                        <a:schemeClr val="bg1">
                          <a:lumMod val="85000"/>
                        </a:schemeClr>
                      </a:fgClr>
                      <a:bgClr>
                        <a:schemeClr val="bg1"/>
                      </a:bgClr>
                    </a:pattFill>
                  </a:tcPr>
                </a:tc>
                <a:tc hMerge="1">
                  <a:txBody>
                    <a:bodyPr/>
                    <a:lstStyle/>
                    <a:p>
                      <a:endParaRPr lang="en-US"/>
                    </a:p>
                  </a:txBody>
                  <a:tcPr/>
                </a:tc>
                <a:tc>
                  <a:txBody>
                    <a:bodyPr/>
                    <a:lstStyle/>
                    <a:p>
                      <a:r>
                        <a:rPr lang="en-US" b="1" dirty="0" smtClean="0">
                          <a:solidFill>
                            <a:schemeClr val="bg1"/>
                          </a:solidFill>
                        </a:rPr>
                        <a:t>Status</a:t>
                      </a:r>
                      <a:endParaRPr lang="en-US" b="1" dirty="0">
                        <a:solidFill>
                          <a:schemeClr val="bg1"/>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4F85C3"/>
                    </a:solidFill>
                  </a:tcPr>
                </a:tc>
                <a:tc>
                  <a:txBody>
                    <a:bodyPr/>
                    <a:lstStyle/>
                    <a:p>
                      <a:r>
                        <a:rPr lang="en-US" b="1" dirty="0" smtClean="0"/>
                        <a:t>In progress</a:t>
                      </a:r>
                      <a:endParaRPr lang="en-US" b="1"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pattFill prst="pct70">
                      <a:fgClr>
                        <a:schemeClr val="bg1">
                          <a:lumMod val="85000"/>
                        </a:schemeClr>
                      </a:fgClr>
                      <a:bgClr>
                        <a:schemeClr val="bg1"/>
                      </a:bgClr>
                    </a:pattFill>
                  </a:tcPr>
                </a:tc>
                <a:tc>
                  <a:txBody>
                    <a:bodyPr/>
                    <a:lstStyle/>
                    <a:p>
                      <a:r>
                        <a:rPr lang="en-US" b="1" dirty="0" smtClean="0">
                          <a:solidFill>
                            <a:schemeClr val="bg1"/>
                          </a:solidFill>
                        </a:rPr>
                        <a:t>Partners</a:t>
                      </a:r>
                      <a:endParaRPr lang="en-US" b="1" dirty="0">
                        <a:solidFill>
                          <a:schemeClr val="bg1"/>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4F85C3"/>
                    </a:solidFill>
                  </a:tcPr>
                </a:tc>
                <a:tc>
                  <a:txBody>
                    <a:bodyPr/>
                    <a:lstStyle/>
                    <a:p>
                      <a:pPr marL="0" algn="l" defTabSz="914400" rtl="0" eaLnBrk="1" latinLnBrk="0" hangingPunct="1"/>
                      <a:r>
                        <a:rPr lang="en-US" sz="1800" b="1" kern="1200" dirty="0" smtClean="0">
                          <a:solidFill>
                            <a:schemeClr val="tx1"/>
                          </a:solidFill>
                          <a:latin typeface="+mn-lt"/>
                          <a:ea typeface="+mn-ea"/>
                          <a:cs typeface="+mn-cs"/>
                        </a:rPr>
                        <a:t>GRNET,</a:t>
                      </a:r>
                      <a:r>
                        <a:rPr lang="en-US" sz="1800" kern="1200" dirty="0" smtClean="0">
                          <a:solidFill>
                            <a:schemeClr val="tx1"/>
                          </a:solidFill>
                          <a:latin typeface="+mn-lt"/>
                          <a:ea typeface="+mn-ea"/>
                          <a:cs typeface="+mn-cs"/>
                        </a:rPr>
                        <a:t> </a:t>
                      </a:r>
                      <a:r>
                        <a:rPr lang="en-US" sz="1800" b="1" kern="1200" dirty="0" err="1" smtClean="0">
                          <a:solidFill>
                            <a:schemeClr val="tx1"/>
                          </a:solidFill>
                          <a:latin typeface="+mn-lt"/>
                          <a:ea typeface="+mn-ea"/>
                          <a:cs typeface="+mn-cs"/>
                        </a:rPr>
                        <a:t>Nikhef</a:t>
                      </a:r>
                      <a:r>
                        <a:rPr lang="en-US" sz="1800" b="1" kern="1200" dirty="0" smtClean="0">
                          <a:solidFill>
                            <a:schemeClr val="tx1"/>
                          </a:solidFill>
                          <a:latin typeface="+mn-lt"/>
                          <a:ea typeface="+mn-ea"/>
                          <a:cs typeface="+mn-cs"/>
                        </a:rPr>
                        <a:t>, LIP</a:t>
                      </a:r>
                      <a:endParaRPr lang="en-US" sz="1800" b="1" kern="1200" dirty="0">
                        <a:solidFill>
                          <a:schemeClr val="tx1"/>
                        </a:solidFill>
                        <a:latin typeface="+mn-lt"/>
                        <a:ea typeface="+mn-ea"/>
                        <a:cs typeface="+mn-cs"/>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pattFill prst="pct70">
                      <a:fgClr>
                        <a:schemeClr val="bg1">
                          <a:lumMod val="85000"/>
                        </a:schemeClr>
                      </a:fgClr>
                      <a:bgClr>
                        <a:schemeClr val="bg1"/>
                      </a:bgClr>
                    </a:pattFill>
                  </a:tcPr>
                </a:tc>
              </a:tr>
            </a:tbl>
          </a:graphicData>
        </a:graphic>
      </p:graphicFrame>
      <p:sp>
        <p:nvSpPr>
          <p:cNvPr id="4" name="Footer Placeholder 3"/>
          <p:cNvSpPr>
            <a:spLocks noGrp="1"/>
          </p:cNvSpPr>
          <p:nvPr>
            <p:ph type="ftr" sz="quarter" idx="11"/>
          </p:nvPr>
        </p:nvSpPr>
        <p:spPr/>
        <p:txBody>
          <a:bodyPr/>
          <a:lstStyle/>
          <a:p>
            <a:r>
              <a:rPr lang="en-US" dirty="0"/>
              <a:t>EGI Core Infrastructure and Collaborative services Technical Coordination Board</a:t>
            </a:r>
            <a:endParaRPr lang="en-GB" dirty="0"/>
          </a:p>
        </p:txBody>
      </p:sp>
    </p:spTree>
    <p:extLst>
      <p:ext uri="{BB962C8B-B14F-4D97-AF65-F5344CB8AC3E}">
        <p14:creationId xmlns:p14="http://schemas.microsoft.com/office/powerpoint/2010/main" val="122529231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Short term (2017</a:t>
            </a:r>
            <a:r>
              <a:rPr lang="en-US" dirty="0" smtClean="0"/>
              <a:t>) </a:t>
            </a:r>
            <a:r>
              <a:rPr lang="en-US" dirty="0" smtClean="0"/>
              <a:t>4/5</a:t>
            </a:r>
            <a:endParaRPr lang="en-US" dirty="0"/>
          </a:p>
        </p:txBody>
      </p:sp>
      <p:graphicFrame>
        <p:nvGraphicFramePr>
          <p:cNvPr id="5" name="Content Placeholder 4"/>
          <p:cNvGraphicFramePr>
            <a:graphicFrameLocks noGrp="1"/>
          </p:cNvGraphicFramePr>
          <p:nvPr>
            <p:ph sz="half" idx="2"/>
            <p:extLst>
              <p:ext uri="{D42A27DB-BD31-4B8C-83A1-F6EECF244321}">
                <p14:modId xmlns:p14="http://schemas.microsoft.com/office/powerpoint/2010/main" val="1855860004"/>
              </p:ext>
            </p:extLst>
          </p:nvPr>
        </p:nvGraphicFramePr>
        <p:xfrm>
          <a:off x="468313" y="1268759"/>
          <a:ext cx="8424864" cy="5130149"/>
        </p:xfrm>
        <a:graphic>
          <a:graphicData uri="http://schemas.openxmlformats.org/drawingml/2006/table">
            <a:tbl>
              <a:tblPr bandRow="1">
                <a:tableStyleId>{5940675A-B579-460E-94D1-54222C63F5DA}</a:tableStyleId>
              </a:tblPr>
              <a:tblGrid>
                <a:gridCol w="1079351"/>
                <a:gridCol w="432048"/>
                <a:gridCol w="720080"/>
                <a:gridCol w="1080120"/>
                <a:gridCol w="1440160"/>
                <a:gridCol w="1008112"/>
                <a:gridCol w="2664993"/>
              </a:tblGrid>
              <a:tr h="558149">
                <a:tc gridSpan="2">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GB" sz="1800" b="1" kern="1200" dirty="0" smtClean="0">
                          <a:solidFill>
                            <a:schemeClr val="bg1">
                              <a:lumMod val="95000"/>
                            </a:schemeClr>
                          </a:solidFill>
                          <a:effectLst/>
                          <a:latin typeface="+mn-lt"/>
                          <a:ea typeface="+mn-ea"/>
                          <a:cs typeface="+mn-cs"/>
                        </a:rPr>
                        <a:t>Requirement</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4F85C3"/>
                    </a:solidFill>
                  </a:tcPr>
                </a:tc>
                <a:tc hMerge="1">
                  <a:txBody>
                    <a:bodyPr/>
                    <a:lstStyle/>
                    <a:p>
                      <a:endParaRPr lang="en-US"/>
                    </a:p>
                  </a:txBody>
                  <a:tcPr/>
                </a:tc>
                <a:tc gridSpan="5">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GB" sz="1800" b="1" kern="1200" dirty="0" smtClean="0">
                          <a:solidFill>
                            <a:schemeClr val="tx1"/>
                          </a:solidFill>
                          <a:effectLst/>
                          <a:latin typeface="+mn-lt"/>
                          <a:ea typeface="+mn-ea"/>
                          <a:cs typeface="+mn-cs"/>
                        </a:rPr>
                        <a:t>User enrolment and account linking </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pattFill prst="pct70">
                      <a:fgClr>
                        <a:schemeClr val="bg1">
                          <a:lumMod val="85000"/>
                        </a:schemeClr>
                      </a:fgClr>
                      <a:bgClr>
                        <a:schemeClr val="bg1"/>
                      </a:bgClr>
                    </a:pattFill>
                  </a:tcPr>
                </a:tc>
                <a:tc hMerge="1">
                  <a:txBody>
                    <a:bodyPr/>
                    <a:lstStyle/>
                    <a:p>
                      <a:endParaRPr lang="en-US" dirty="0"/>
                    </a:p>
                  </a:txBody>
                  <a:tcPr/>
                </a:tc>
                <a:tc hMerge="1">
                  <a:txBody>
                    <a:bodyPr/>
                    <a:lstStyle/>
                    <a:p>
                      <a:endParaRPr lang="en-US"/>
                    </a:p>
                  </a:txBody>
                  <a:tcPr/>
                </a:tc>
                <a:tc hMerge="1">
                  <a:txBody>
                    <a:bodyPr/>
                    <a:lstStyle/>
                    <a:p>
                      <a:endParaRPr lang="en-US" dirty="0"/>
                    </a:p>
                  </a:txBody>
                  <a:tcPr/>
                </a:tc>
                <a:tc hMerge="1">
                  <a:txBody>
                    <a:bodyPr/>
                    <a:lstStyle/>
                    <a:p>
                      <a:endParaRPr lang="en-US"/>
                    </a:p>
                  </a:txBody>
                  <a:tcPr/>
                </a:tc>
              </a:tr>
              <a:tr h="3911591">
                <a:tc gridSpan="7">
                  <a:txBody>
                    <a:bodyPr/>
                    <a:lstStyle/>
                    <a:p>
                      <a:pPr algn="just">
                        <a:lnSpc>
                          <a:spcPct val="150000"/>
                        </a:lnSpc>
                      </a:pPr>
                      <a:r>
                        <a:rPr lang="en-GB" sz="1800" kern="1200" dirty="0" smtClean="0">
                          <a:solidFill>
                            <a:schemeClr val="tx1"/>
                          </a:solidFill>
                          <a:effectLst/>
                          <a:latin typeface="+mn-lt"/>
                          <a:ea typeface="+mn-ea"/>
                          <a:cs typeface="+mn-cs"/>
                        </a:rPr>
                        <a:t>Users need to </a:t>
                      </a:r>
                      <a:r>
                        <a:rPr lang="en-GB" sz="1800" b="1" kern="1200" dirty="0" smtClean="0">
                          <a:solidFill>
                            <a:srgbClr val="0066B0"/>
                          </a:solidFill>
                          <a:effectLst/>
                          <a:latin typeface="+mn-lt"/>
                          <a:ea typeface="+mn-ea"/>
                          <a:cs typeface="+mn-cs"/>
                        </a:rPr>
                        <a:t>register for an EGI account to obtain a personal EGI ID</a:t>
                      </a:r>
                      <a:r>
                        <a:rPr lang="en-GB" sz="1800" kern="1200" dirty="0" smtClean="0">
                          <a:solidFill>
                            <a:schemeClr val="tx1"/>
                          </a:solidFill>
                          <a:effectLst/>
                          <a:latin typeface="+mn-lt"/>
                          <a:ea typeface="+mn-ea"/>
                          <a:cs typeface="+mn-cs"/>
                        </a:rPr>
                        <a:t>, which can then be used to identify them consistently across all EGI tools and services. Specifically, each user must be associated with one persistent, non-</a:t>
                      </a:r>
                      <a:r>
                        <a:rPr lang="en-GB" sz="1800" kern="1200" dirty="0" err="1" smtClean="0">
                          <a:solidFill>
                            <a:schemeClr val="tx1"/>
                          </a:solidFill>
                          <a:effectLst/>
                          <a:latin typeface="+mn-lt"/>
                          <a:ea typeface="+mn-ea"/>
                          <a:cs typeface="+mn-cs"/>
                        </a:rPr>
                        <a:t>reassignable</a:t>
                      </a:r>
                      <a:r>
                        <a:rPr lang="en-GB" sz="1800" kern="1200" dirty="0" smtClean="0">
                          <a:solidFill>
                            <a:schemeClr val="tx1"/>
                          </a:solidFill>
                          <a:effectLst/>
                          <a:latin typeface="+mn-lt"/>
                          <a:ea typeface="+mn-ea"/>
                          <a:cs typeface="+mn-cs"/>
                        </a:rPr>
                        <a:t>, non-targeted, unique identifier within the EGI environment. In addition to this identifier, there is a set of attributes required during registration to collect basic information about the user. Ideally, these attributes should be provided by the user’s Home Organisation.</a:t>
                      </a:r>
                    </a:p>
                    <a:p>
                      <a:pPr>
                        <a:lnSpc>
                          <a:spcPct val="150000"/>
                        </a:lnSpc>
                      </a:pPr>
                      <a:endParaRPr lang="en-GB" sz="1800" kern="1200" dirty="0" smtClean="0">
                        <a:solidFill>
                          <a:schemeClr val="tx1"/>
                        </a:solidFill>
                        <a:effectLst/>
                        <a:latin typeface="+mn-lt"/>
                        <a:ea typeface="+mn-ea"/>
                        <a:cs typeface="+mn-cs"/>
                      </a:endParaRPr>
                    </a:p>
                    <a:p>
                      <a:pPr algn="just">
                        <a:lnSpc>
                          <a:spcPct val="150000"/>
                        </a:lnSpc>
                      </a:pPr>
                      <a:r>
                        <a:rPr lang="en-GB" sz="1800" kern="1200" dirty="0" smtClean="0">
                          <a:solidFill>
                            <a:schemeClr val="tx1"/>
                          </a:solidFill>
                          <a:effectLst/>
                          <a:latin typeface="+mn-lt"/>
                          <a:ea typeface="+mn-ea"/>
                          <a:cs typeface="+mn-cs"/>
                        </a:rPr>
                        <a:t>Account linking allows</a:t>
                      </a:r>
                      <a:r>
                        <a:rPr lang="en-GB" sz="1800" kern="1200" baseline="0" dirty="0" smtClean="0">
                          <a:solidFill>
                            <a:schemeClr val="tx1"/>
                          </a:solidFill>
                          <a:effectLst/>
                          <a:latin typeface="+mn-lt"/>
                          <a:ea typeface="+mn-ea"/>
                          <a:cs typeface="+mn-cs"/>
                        </a:rPr>
                        <a:t> </a:t>
                      </a:r>
                      <a:r>
                        <a:rPr lang="en-GB" sz="1800" kern="1200" dirty="0" smtClean="0">
                          <a:solidFill>
                            <a:schemeClr val="tx1"/>
                          </a:solidFill>
                          <a:effectLst/>
                          <a:latin typeface="+mn-lt"/>
                          <a:ea typeface="+mn-ea"/>
                          <a:cs typeface="+mn-cs"/>
                        </a:rPr>
                        <a:t>registered users to access EGI resources with their existing personal EGI ID, so they can </a:t>
                      </a:r>
                      <a:r>
                        <a:rPr lang="en-GB" sz="1800" b="1" kern="1200" dirty="0" smtClean="0">
                          <a:solidFill>
                            <a:srgbClr val="0066B0"/>
                          </a:solidFill>
                          <a:effectLst/>
                          <a:latin typeface="+mn-lt"/>
                          <a:ea typeface="+mn-ea"/>
                          <a:cs typeface="+mn-cs"/>
                        </a:rPr>
                        <a:t>use any of the login credentials they have linked to their account</a:t>
                      </a:r>
                      <a:endParaRPr lang="en-GB" sz="3200" b="1" kern="1200" dirty="0" smtClean="0">
                        <a:solidFill>
                          <a:srgbClr val="0066B0"/>
                        </a:solidFill>
                        <a:effectLst/>
                        <a:latin typeface="+mn-lt"/>
                        <a:ea typeface="+mn-ea"/>
                        <a:cs typeface="+mn-cs"/>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354798">
                <a:tc>
                  <a:txBody>
                    <a:bodyPr/>
                    <a:lstStyle/>
                    <a:p>
                      <a:r>
                        <a:rPr lang="en-US" b="1" dirty="0" smtClean="0">
                          <a:solidFill>
                            <a:schemeClr val="bg1"/>
                          </a:solidFill>
                        </a:rPr>
                        <a:t>Priority</a:t>
                      </a:r>
                      <a:endParaRPr lang="en-US" b="1" dirty="0">
                        <a:solidFill>
                          <a:schemeClr val="bg1"/>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tx2">
                        <a:lumMod val="60000"/>
                        <a:lumOff val="40000"/>
                      </a:schemeClr>
                    </a:solidFill>
                  </a:tcPr>
                </a:tc>
                <a:tc gridSpan="2">
                  <a:txBody>
                    <a:bodyPr/>
                    <a:lstStyle/>
                    <a:p>
                      <a:pPr algn="ctr"/>
                      <a:r>
                        <a:rPr lang="en-US" b="1" dirty="0" smtClean="0"/>
                        <a:t>High</a:t>
                      </a:r>
                      <a:endParaRPr lang="en-US" b="1"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pattFill prst="pct70">
                      <a:fgClr>
                        <a:schemeClr val="bg1">
                          <a:lumMod val="85000"/>
                        </a:schemeClr>
                      </a:fgClr>
                      <a:bgClr>
                        <a:schemeClr val="bg1"/>
                      </a:bgClr>
                    </a:pattFill>
                  </a:tcPr>
                </a:tc>
                <a:tc hMerge="1">
                  <a:txBody>
                    <a:bodyPr/>
                    <a:lstStyle/>
                    <a:p>
                      <a:endParaRPr lang="en-US"/>
                    </a:p>
                  </a:txBody>
                  <a:tcPr/>
                </a:tc>
                <a:tc>
                  <a:txBody>
                    <a:bodyPr/>
                    <a:lstStyle/>
                    <a:p>
                      <a:r>
                        <a:rPr lang="en-US" b="1" dirty="0" smtClean="0">
                          <a:solidFill>
                            <a:schemeClr val="bg1"/>
                          </a:solidFill>
                        </a:rPr>
                        <a:t>Status</a:t>
                      </a:r>
                      <a:endParaRPr lang="en-US" b="1" dirty="0">
                        <a:solidFill>
                          <a:schemeClr val="bg1"/>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4F85C3"/>
                    </a:solidFill>
                  </a:tcPr>
                </a:tc>
                <a:tc>
                  <a:txBody>
                    <a:bodyPr/>
                    <a:lstStyle/>
                    <a:p>
                      <a:r>
                        <a:rPr lang="en-US" b="1" dirty="0" smtClean="0"/>
                        <a:t>In progress</a:t>
                      </a:r>
                      <a:endParaRPr lang="en-US" b="1"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pattFill prst="pct70">
                      <a:fgClr>
                        <a:schemeClr val="bg1">
                          <a:lumMod val="85000"/>
                        </a:schemeClr>
                      </a:fgClr>
                      <a:bgClr>
                        <a:schemeClr val="bg1"/>
                      </a:bgClr>
                    </a:pattFill>
                  </a:tcPr>
                </a:tc>
                <a:tc>
                  <a:txBody>
                    <a:bodyPr/>
                    <a:lstStyle/>
                    <a:p>
                      <a:r>
                        <a:rPr lang="en-US" b="1" dirty="0" smtClean="0">
                          <a:solidFill>
                            <a:schemeClr val="bg1"/>
                          </a:solidFill>
                        </a:rPr>
                        <a:t>Partners</a:t>
                      </a:r>
                      <a:endParaRPr lang="en-US" b="1" dirty="0">
                        <a:solidFill>
                          <a:schemeClr val="bg1"/>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4F85C3"/>
                    </a:solidFill>
                  </a:tcPr>
                </a:tc>
                <a:tc>
                  <a:txBody>
                    <a:bodyPr/>
                    <a:lstStyle/>
                    <a:p>
                      <a:pPr marL="0" algn="l" defTabSz="914400" rtl="0" eaLnBrk="1" latinLnBrk="0" hangingPunct="1"/>
                      <a:r>
                        <a:rPr lang="en-US" sz="1800" b="1" kern="1200" dirty="0" smtClean="0">
                          <a:solidFill>
                            <a:schemeClr val="tx1"/>
                          </a:solidFill>
                          <a:latin typeface="+mn-lt"/>
                          <a:ea typeface="+mn-ea"/>
                          <a:cs typeface="+mn-cs"/>
                        </a:rPr>
                        <a:t>GRNET</a:t>
                      </a:r>
                      <a:endParaRPr lang="en-US" sz="1800" b="1" kern="1200" dirty="0">
                        <a:solidFill>
                          <a:schemeClr val="tx1"/>
                        </a:solidFill>
                        <a:latin typeface="+mn-lt"/>
                        <a:ea typeface="+mn-ea"/>
                        <a:cs typeface="+mn-cs"/>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pattFill prst="pct70">
                      <a:fgClr>
                        <a:schemeClr val="bg1">
                          <a:lumMod val="85000"/>
                        </a:schemeClr>
                      </a:fgClr>
                      <a:bgClr>
                        <a:schemeClr val="bg1"/>
                      </a:bgClr>
                    </a:pattFill>
                  </a:tcPr>
                </a:tc>
              </a:tr>
            </a:tbl>
          </a:graphicData>
        </a:graphic>
      </p:graphicFrame>
      <p:sp>
        <p:nvSpPr>
          <p:cNvPr id="4" name="Footer Placeholder 3"/>
          <p:cNvSpPr>
            <a:spLocks noGrp="1"/>
          </p:cNvSpPr>
          <p:nvPr>
            <p:ph type="ftr" sz="quarter" idx="11"/>
          </p:nvPr>
        </p:nvSpPr>
        <p:spPr/>
        <p:txBody>
          <a:bodyPr/>
          <a:lstStyle/>
          <a:p>
            <a:r>
              <a:rPr lang="en-US" dirty="0"/>
              <a:t>EGI Core Infrastructure and Collaborative services Technical Coordination Board</a:t>
            </a:r>
            <a:endParaRPr lang="en-GB" dirty="0"/>
          </a:p>
        </p:txBody>
      </p:sp>
    </p:spTree>
    <p:extLst>
      <p:ext uri="{BB962C8B-B14F-4D97-AF65-F5344CB8AC3E}">
        <p14:creationId xmlns:p14="http://schemas.microsoft.com/office/powerpoint/2010/main" val="1850025931"/>
      </p:ext>
    </p:extLst>
  </p:cSld>
  <p:clrMapOvr>
    <a:masterClrMapping/>
  </p:clrMapOvr>
  <p:timing>
    <p:tnLst>
      <p:par>
        <p:cTn id="1" dur="indefinite" restart="never" nodeType="tmRoot"/>
      </p:par>
    </p:tnLst>
  </p:timing>
</p:sld>
</file>

<file path=ppt/theme/theme1.xml><?xml version="1.0" encoding="utf-8"?>
<a:theme xmlns:a="http://schemas.openxmlformats.org/drawingml/2006/main" name="EGI Engage powerpoint presentation v3.2">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dirty="0" err="1" smtClean="0"/>
        </a:defPPr>
      </a:lstStyle>
    </a:txDef>
  </a:objectDefaults>
  <a:extraClrSchemeLst/>
</a:theme>
</file>

<file path=ppt/theme/theme2.xml><?xml version="1.0" encoding="utf-8"?>
<a:theme xmlns:a="http://schemas.openxmlformats.org/drawingml/2006/main" name="EGI Powerpoint Presentation (body)">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EGI Powerpoint Presentation (closing)">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dirty="0" err="1" smtClean="0"/>
        </a:defPPr>
      </a:lstStyle>
    </a:txDef>
  </a:objectDefaults>
  <a:extraClrSchemeLst/>
</a:theme>
</file>

<file path=ppt/theme/theme4.xml><?xml version="1.0" encoding="utf-8"?>
<a:theme xmlns:a="http://schemas.openxmlformats.org/drawingml/2006/main" name="Kantoor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EGI Engage powerpoint presentation v3.2.potx</Template>
  <TotalTime>4302</TotalTime>
  <Words>2024</Words>
  <Application>Microsoft Macintosh PowerPoint</Application>
  <PresentationFormat>On-screen Show (4:3)</PresentationFormat>
  <Paragraphs>245</Paragraphs>
  <Slides>20</Slides>
  <Notes>1</Notes>
  <HiddenSlides>0</HiddenSlides>
  <MMClips>0</MMClips>
  <ScaleCrop>false</ScaleCrop>
  <HeadingPairs>
    <vt:vector size="6" baseType="variant">
      <vt:variant>
        <vt:lpstr>Fonts Used</vt:lpstr>
      </vt:variant>
      <vt:variant>
        <vt:i4>4</vt:i4>
      </vt:variant>
      <vt:variant>
        <vt:lpstr>Theme</vt:lpstr>
      </vt:variant>
      <vt:variant>
        <vt:i4>3</vt:i4>
      </vt:variant>
      <vt:variant>
        <vt:lpstr>Slide Titles</vt:lpstr>
      </vt:variant>
      <vt:variant>
        <vt:i4>20</vt:i4>
      </vt:variant>
    </vt:vector>
  </HeadingPairs>
  <TitlesOfParts>
    <vt:vector size="27" baseType="lpstr">
      <vt:lpstr>Calibri</vt:lpstr>
      <vt:lpstr>Segoe UI</vt:lpstr>
      <vt:lpstr>Verdana</vt:lpstr>
      <vt:lpstr>Arial</vt:lpstr>
      <vt:lpstr>EGI Engage powerpoint presentation v3.2</vt:lpstr>
      <vt:lpstr>EGI Powerpoint Presentation (body)</vt:lpstr>
      <vt:lpstr>EGI Powerpoint Presentation (closing)</vt:lpstr>
      <vt:lpstr>Core Infrastructure and Collaborative Services TCB</vt:lpstr>
      <vt:lpstr>EGI AAI Goals</vt:lpstr>
      <vt:lpstr>EGI AAI Timeline</vt:lpstr>
      <vt:lpstr>EGI AAI Roadmap - http://go.egi.eu/AAI-roadmap</vt:lpstr>
      <vt:lpstr>EGI AAI Roadmap - http://go.egi.eu/AAI-roadmap</vt:lpstr>
      <vt:lpstr>Short term (2017) 1/4</vt:lpstr>
      <vt:lpstr>Short term (2017) 2/5</vt:lpstr>
      <vt:lpstr>Short term (2017) 3/5</vt:lpstr>
      <vt:lpstr>Short term (2017) 4/5</vt:lpstr>
      <vt:lpstr>Short term (2017) 5/5</vt:lpstr>
      <vt:lpstr>Medium term (2017 – 2018) 1/1</vt:lpstr>
      <vt:lpstr>Longer term (2018 – 2020) 1/8</vt:lpstr>
      <vt:lpstr>Longer term (2018 – 2020) 2/8</vt:lpstr>
      <vt:lpstr>Longer term (2018 – 2020) 3/8</vt:lpstr>
      <vt:lpstr>Longer term (2018 – 2020) 4/8</vt:lpstr>
      <vt:lpstr>Longer term (2018 – 2020) 5/8</vt:lpstr>
      <vt:lpstr>Longer term (2018 – 2020) 6/8</vt:lpstr>
      <vt:lpstr>Longer term (2018 – 2020) 7/8</vt:lpstr>
      <vt:lpstr>Longer term (2018 – 2020) 8/8</vt:lpstr>
      <vt:lpstr>PowerPoint Presentation</vt:lpstr>
    </vt:vector>
  </TitlesOfParts>
  <Manager/>
  <Company/>
  <LinksUpToDate>false</LinksUpToDate>
  <SharedDoc>false</SharedDoc>
  <HyperlinkBase/>
  <HyperlinksChanged>false</HyperlinksChanged>
  <AppVersion>15.0033</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CheckIn: The AAI platform for EGI</dc:title>
  <dc:subject/>
  <dc:creator>Nicolas Liampotis</dc:creator>
  <cp:keywords/>
  <dc:description/>
  <cp:lastModifiedBy>Nicolas Liampotis</cp:lastModifiedBy>
  <cp:revision>142</cp:revision>
  <dcterms:created xsi:type="dcterms:W3CDTF">2015-06-16T10:07:50Z</dcterms:created>
  <dcterms:modified xsi:type="dcterms:W3CDTF">2017-06-15T11:36:01Z</dcterms:modified>
  <cp:category/>
</cp:coreProperties>
</file>