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7"/>
  </p:notesMasterIdLst>
  <p:handoutMasterIdLst>
    <p:handoutMasterId r:id="rId8"/>
  </p:handoutMasterIdLst>
  <p:sldIdLst>
    <p:sldId id="481" r:id="rId4"/>
    <p:sldId id="482" r:id="rId5"/>
    <p:sldId id="47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21D"/>
    <a:srgbClr val="0066B0"/>
    <a:srgbClr val="6C9FCA"/>
    <a:srgbClr val="4F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8221" autoAdjust="0"/>
  </p:normalViewPr>
  <p:slideViewPr>
    <p:cSldViewPr showGuides="1">
      <p:cViewPr>
        <p:scale>
          <a:sx n="65" d="100"/>
          <a:sy n="65" d="100"/>
        </p:scale>
        <p:origin x="-14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15-6-2017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rica-grid.org/CODE-RADE/overview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digitalinfrastructures.eu/content/code-rade-community-infrastructure-automated-cross-platform-application-delivery" TargetMode="External"/><Relationship Id="rId4" Type="http://schemas.openxmlformats.org/officeDocument/2006/relationships/hyperlink" Target="https://github.com/SouthAfricaDigitalScienc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308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b="1" dirty="0" err="1" smtClean="0">
                <a:latin typeface="Candara" panose="020E0502030303020204" pitchFamily="34" charset="0"/>
              </a:rPr>
              <a:t>COntinuous</a:t>
            </a:r>
            <a:r>
              <a:rPr lang="en-GB" sz="2400" b="1" dirty="0" smtClean="0">
                <a:latin typeface="Candara" panose="020E0502030303020204" pitchFamily="34" charset="0"/>
              </a:rPr>
              <a:t> </a:t>
            </a:r>
            <a:r>
              <a:rPr lang="en-GB" sz="2400" b="1" dirty="0" err="1" smtClean="0">
                <a:latin typeface="Candara" panose="020E0502030303020204" pitchFamily="34" charset="0"/>
              </a:rPr>
              <a:t>DElivery</a:t>
            </a:r>
            <a:r>
              <a:rPr lang="en-GB" sz="2400" b="1" dirty="0" smtClean="0">
                <a:latin typeface="Candara" panose="020E0502030303020204" pitchFamily="34" charset="0"/>
              </a:rPr>
              <a:t> of Research Applications in a Distributed Environment (CODE-RADE) approach:</a:t>
            </a:r>
          </a:p>
          <a:p>
            <a:r>
              <a:rPr lang="en-GB" sz="2400" b="1" dirty="0" smtClean="0">
                <a:latin typeface="Candara" panose="020E0502030303020204" pitchFamily="34" charset="0"/>
                <a:hlinkClick r:id="rId3"/>
              </a:rPr>
              <a:t>http://www.africa-grid.org/CODE-RADE/overview/</a:t>
            </a:r>
            <a:endParaRPr lang="en-GB" sz="2400" b="1" dirty="0" smtClean="0">
              <a:latin typeface="Candara" panose="020E0502030303020204" pitchFamily="34" charset="0"/>
            </a:endParaRPr>
          </a:p>
          <a:p>
            <a:r>
              <a:rPr lang="en-GB" sz="2000" b="1" dirty="0" smtClean="0">
                <a:latin typeface="Candara" panose="020E0502030303020204" pitchFamily="34" charset="0"/>
                <a:hlinkClick r:id="rId4"/>
              </a:rPr>
              <a:t>https://github.com/SouthAfricaDigitalScience</a:t>
            </a:r>
            <a:endParaRPr lang="en-GB" sz="2000" b="1" dirty="0" smtClean="0">
              <a:latin typeface="Candara" panose="020E0502030303020204" pitchFamily="34" charset="0"/>
            </a:endParaRPr>
          </a:p>
          <a:p>
            <a:r>
              <a:rPr lang="en-GB" sz="2000" b="1" dirty="0" smtClean="0">
                <a:latin typeface="Candara" panose="020E0502030303020204" pitchFamily="34" charset="0"/>
                <a:hlinkClick r:id="rId5"/>
              </a:rPr>
              <a:t>https://www.digitalinfrastructures.eu/content/code-rade-community-infrastructure-automated-cross-platform-application-delivery</a:t>
            </a:r>
            <a:r>
              <a:rPr lang="en-GB" sz="2000" b="1" dirty="0" smtClean="0">
                <a:latin typeface="Candara" panose="020E0502030303020204" pitchFamily="34" charset="0"/>
              </a:rPr>
              <a:t> </a:t>
            </a:r>
          </a:p>
          <a:p>
            <a:pPr marL="0" indent="0">
              <a:buFontTx/>
              <a:buNone/>
            </a:pP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88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Status report of the LToS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Status report of the LToS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Status report of the LToS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97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Status report of the LToS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6/15/2017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800" dirty="0" smtClean="0">
              <a:solidFill>
                <a:srgbClr val="0066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5.jp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indico.egi.eu/indico/event/3378/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://access.egi.eu/" TargetMode="External"/><Relationship Id="rId10" Type="http://schemas.microsoft.com/office/2007/relationships/hdphoto" Target="../media/hdphoto1.wdp"/><Relationship Id="rId4" Type="http://schemas.openxmlformats.org/officeDocument/2006/relationships/image" Target="../media/image6.gif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1727411" y="3933627"/>
            <a:ext cx="5689178" cy="431477"/>
          </a:xfrm>
        </p:spPr>
        <p:txBody>
          <a:bodyPr>
            <a:noAutofit/>
          </a:bodyPr>
          <a:lstStyle/>
          <a:p>
            <a:r>
              <a:rPr lang="en-GB" sz="2400" dirty="0" smtClean="0"/>
              <a:t>Technical Outreach Expert</a:t>
            </a:r>
            <a:endParaRPr lang="en-GB" sz="2400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Applications on Demand (</a:t>
            </a:r>
            <a:r>
              <a:rPr lang="en-GB" dirty="0" err="1" smtClean="0"/>
              <a:t>AoD</a:t>
            </a:r>
            <a:r>
              <a:rPr lang="en-GB" dirty="0" smtClean="0"/>
              <a:t>) service</a:t>
            </a:r>
            <a:endParaRPr lang="en-GB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Giuseppe La Rocca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7829" y="369869"/>
            <a:ext cx="7968343" cy="976003"/>
          </a:xfrm>
          <a:prstGeom prst="rect">
            <a:avLst/>
          </a:prstGeom>
          <a:noFill/>
        </p:spPr>
        <p:txBody>
          <a:bodyPr wrap="square" lIns="80220" tIns="40110" rIns="80220" bIns="40110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Applications on Demand (</a:t>
            </a:r>
            <a:r>
              <a:rPr lang="en-GB" sz="2800" dirty="0" err="1" smtClean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AoD</a:t>
            </a:r>
            <a:r>
              <a:rPr lang="en-GB" sz="2800" dirty="0" smtClean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service</a:t>
            </a:r>
            <a:endParaRPr lang="en-GB" sz="2800" dirty="0">
              <a:solidFill>
                <a:srgbClr val="0067B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2800" spc="397" dirty="0">
                <a:solidFill>
                  <a:srgbClr val="0067B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GB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07504" y="4344659"/>
            <a:ext cx="2860350" cy="1892653"/>
            <a:chOff x="1259632" y="1484783"/>
            <a:chExt cx="6768752" cy="4435063"/>
          </a:xfrm>
        </p:grpSpPr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632" y="1484783"/>
              <a:ext cx="6768752" cy="4435063"/>
            </a:xfrm>
            <a:prstGeom prst="rect">
              <a:avLst/>
            </a:prstGeom>
          </p:spPr>
        </p:pic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5808" y="4563712"/>
              <a:ext cx="980816" cy="980816"/>
            </a:xfrm>
            <a:prstGeom prst="rect">
              <a:avLst/>
            </a:prstGeom>
          </p:spPr>
        </p:pic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35495" y="1268760"/>
            <a:ext cx="5312341" cy="259161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/>
            <a:r>
              <a:rPr lang="en-US" sz="2000" dirty="0" smtClean="0">
                <a:latin typeface="Open Sans"/>
              </a:rPr>
              <a:t>Open for users: </a:t>
            </a:r>
            <a:r>
              <a:rPr lang="en-US" sz="2000" dirty="0" smtClean="0">
                <a:latin typeface="Open Sans"/>
                <a:hlinkClick r:id="rId5"/>
              </a:rPr>
              <a:t>http://access.egi.eu</a:t>
            </a:r>
            <a:r>
              <a:rPr lang="en-US" sz="2000" dirty="0">
                <a:latin typeface="Open Sans"/>
              </a:rPr>
              <a:t/>
            </a:r>
            <a:br>
              <a:rPr lang="en-US" sz="2000" dirty="0">
                <a:latin typeface="Open Sans"/>
              </a:rPr>
            </a:br>
            <a:r>
              <a:rPr lang="en-US" sz="2000" dirty="0" smtClean="0">
                <a:latin typeface="Open Sans"/>
              </a:rPr>
              <a:t>Webinar: </a:t>
            </a:r>
            <a:r>
              <a:rPr lang="en-US" sz="1800" dirty="0" smtClean="0">
                <a:latin typeface="Open Sans"/>
                <a:hlinkClick r:id="rId6"/>
              </a:rPr>
              <a:t>https</a:t>
            </a:r>
            <a:r>
              <a:rPr lang="en-US" sz="1800" dirty="0">
                <a:latin typeface="Open Sans"/>
                <a:hlinkClick r:id="rId6"/>
              </a:rPr>
              <a:t>://indico.egi.eu/indico/event/3378</a:t>
            </a:r>
            <a:r>
              <a:rPr lang="en-US" sz="1800" dirty="0" smtClean="0">
                <a:latin typeface="Open Sans"/>
                <a:hlinkClick r:id="rId6"/>
              </a:rPr>
              <a:t>/</a:t>
            </a:r>
            <a:r>
              <a:rPr lang="en-US" sz="1800" dirty="0" smtClean="0">
                <a:latin typeface="Open Sans"/>
              </a:rPr>
              <a:t> </a:t>
            </a:r>
            <a:r>
              <a:rPr lang="en-US" sz="1600" dirty="0" smtClean="0">
                <a:latin typeface="Open Sans"/>
              </a:rPr>
              <a:t>  </a:t>
            </a:r>
            <a:endParaRPr lang="en-US" sz="2000" dirty="0" smtClean="0">
              <a:latin typeface="Open Sans"/>
            </a:endParaRPr>
          </a:p>
          <a:p>
            <a:pPr marL="269875" indent="-269875"/>
            <a:endParaRPr lang="en-US" sz="2000" dirty="0" smtClean="0">
              <a:latin typeface="Open Sans"/>
            </a:endParaRPr>
          </a:p>
          <a:p>
            <a:pPr marL="269875" indent="-269875"/>
            <a:r>
              <a:rPr lang="en-US" sz="2000" dirty="0" smtClean="0">
                <a:latin typeface="Open Sans"/>
              </a:rPr>
              <a:t>Open for providers: </a:t>
            </a:r>
          </a:p>
          <a:p>
            <a:pPr marL="627063" lvl="1"/>
            <a:r>
              <a:rPr lang="en-US" sz="1800" dirty="0" smtClean="0">
                <a:latin typeface="Open Sans"/>
              </a:rPr>
              <a:t>Add new applications</a:t>
            </a:r>
          </a:p>
          <a:p>
            <a:pPr marL="627063" lvl="1"/>
            <a:r>
              <a:rPr lang="en-US" sz="1800" dirty="0" smtClean="0">
                <a:latin typeface="Open Sans"/>
              </a:rPr>
              <a:t>Add science gateways</a:t>
            </a:r>
          </a:p>
          <a:p>
            <a:pPr marL="627063" lvl="1"/>
            <a:r>
              <a:rPr lang="en-US" sz="1800" dirty="0" smtClean="0">
                <a:latin typeface="Open Sans"/>
              </a:rPr>
              <a:t>Add cloud providers</a:t>
            </a:r>
          </a:p>
          <a:p>
            <a:pPr marL="627063" lvl="1"/>
            <a:r>
              <a:rPr lang="en-US" sz="1800" dirty="0" smtClean="0">
                <a:latin typeface="Open Sans"/>
              </a:rPr>
              <a:t>Join the support team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2915816" y="1484784"/>
            <a:ext cx="6048672" cy="5256584"/>
            <a:chOff x="2987824" y="1196752"/>
            <a:chExt cx="6048672" cy="5256584"/>
          </a:xfrm>
        </p:grpSpPr>
        <p:pic>
          <p:nvPicPr>
            <p:cNvPr id="12" name="Picture 1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87824" y="3789040"/>
              <a:ext cx="1017623" cy="715516"/>
            </a:xfrm>
            <a:prstGeom prst="rect">
              <a:avLst/>
            </a:prstGeom>
          </p:spPr>
        </p:pic>
        <p:sp>
          <p:nvSpPr>
            <p:cNvPr id="13" name="Rounded Rectangle 4"/>
            <p:cNvSpPr/>
            <p:nvPr/>
          </p:nvSpPr>
          <p:spPr>
            <a:xfrm>
              <a:off x="7891011" y="3717033"/>
              <a:ext cx="1145485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Infra. certificate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Cloud 5"/>
            <p:cNvSpPr/>
            <p:nvPr/>
          </p:nvSpPr>
          <p:spPr>
            <a:xfrm>
              <a:off x="4986233" y="4989200"/>
              <a:ext cx="3690224" cy="1464136"/>
            </a:xfrm>
            <a:prstGeom prst="cloud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00037" y="2158772"/>
              <a:ext cx="943341" cy="948112"/>
            </a:xfrm>
            <a:prstGeom prst="rect">
              <a:avLst/>
            </a:prstGeom>
          </p:spPr>
        </p:pic>
        <p:sp>
          <p:nvSpPr>
            <p:cNvPr id="16" name="Rounded Rectangle 7"/>
            <p:cNvSpPr/>
            <p:nvPr/>
          </p:nvSpPr>
          <p:spPr>
            <a:xfrm>
              <a:off x="5419845" y="1603086"/>
              <a:ext cx="1684537" cy="1151279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User </a:t>
              </a:r>
              <a:br>
                <a:rPr lang="en-US" sz="1600" dirty="0" smtClean="0">
                  <a:solidFill>
                    <a:schemeClr val="bg1"/>
                  </a:solidFill>
                </a:rPr>
              </a:br>
              <a:r>
                <a:rPr lang="en-US" sz="1600" dirty="0" smtClean="0">
                  <a:solidFill>
                    <a:schemeClr val="bg1"/>
                  </a:solidFill>
                </a:rPr>
                <a:t>Registration </a:t>
              </a:r>
              <a:br>
                <a:rPr lang="en-US" sz="1600" dirty="0" smtClean="0">
                  <a:solidFill>
                    <a:schemeClr val="bg1"/>
                  </a:solidFill>
                </a:rPr>
              </a:br>
              <a:r>
                <a:rPr lang="en-US" sz="1600" dirty="0" smtClean="0">
                  <a:solidFill>
                    <a:schemeClr val="bg1"/>
                  </a:solidFill>
                </a:rPr>
                <a:t>Portal (URP)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7" name="Rounded Rectangle 8"/>
            <p:cNvSpPr/>
            <p:nvPr/>
          </p:nvSpPr>
          <p:spPr>
            <a:xfrm>
              <a:off x="5610140" y="3429000"/>
              <a:ext cx="1303941" cy="1077533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Applications hosted in VRE gateways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Can 9"/>
            <p:cNvSpPr/>
            <p:nvPr/>
          </p:nvSpPr>
          <p:spPr>
            <a:xfrm>
              <a:off x="6969620" y="1786007"/>
              <a:ext cx="808578" cy="570763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User DB</a:t>
              </a:r>
            </a:p>
          </p:txBody>
        </p:sp>
        <p:cxnSp>
          <p:nvCxnSpPr>
            <p:cNvPr id="19" name="Straight Arrow Connector 10"/>
            <p:cNvCxnSpPr>
              <a:endCxn id="16" idx="1"/>
            </p:cNvCxnSpPr>
            <p:nvPr/>
          </p:nvCxnSpPr>
          <p:spPr>
            <a:xfrm>
              <a:off x="3830253" y="2178725"/>
              <a:ext cx="15895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1"/>
            <p:cNvCxnSpPr>
              <a:stCxn id="16" idx="2"/>
              <a:endCxn id="17" idx="0"/>
            </p:cNvCxnSpPr>
            <p:nvPr/>
          </p:nvCxnSpPr>
          <p:spPr>
            <a:xfrm flipH="1">
              <a:off x="6262111" y="2754365"/>
              <a:ext cx="3" cy="6746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12"/>
            <p:cNvCxnSpPr>
              <a:stCxn id="17" idx="2"/>
            </p:cNvCxnSpPr>
            <p:nvPr/>
          </p:nvCxnSpPr>
          <p:spPr>
            <a:xfrm>
              <a:off x="6262111" y="4506533"/>
              <a:ext cx="0" cy="5478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13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99678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723059" y="5168120"/>
              <a:ext cx="539052" cy="1040081"/>
            </a:xfrm>
            <a:prstGeom prst="rect">
              <a:avLst/>
            </a:prstGeom>
          </p:spPr>
        </p:pic>
        <p:pic>
          <p:nvPicPr>
            <p:cNvPr id="23" name="Picture 14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99678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497949" y="5168120"/>
              <a:ext cx="539052" cy="1040081"/>
            </a:xfrm>
            <a:prstGeom prst="rect">
              <a:avLst/>
            </a:prstGeom>
          </p:spPr>
        </p:pic>
        <p:cxnSp>
          <p:nvCxnSpPr>
            <p:cNvPr id="24" name="Straight Arrow Connector 15"/>
            <p:cNvCxnSpPr>
              <a:endCxn id="17" idx="1"/>
            </p:cNvCxnSpPr>
            <p:nvPr/>
          </p:nvCxnSpPr>
          <p:spPr>
            <a:xfrm>
              <a:off x="3871789" y="3104297"/>
              <a:ext cx="1738351" cy="8634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25" name="Picture 1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859566" y="1196752"/>
              <a:ext cx="808578" cy="812667"/>
            </a:xfrm>
            <a:prstGeom prst="rect">
              <a:avLst/>
            </a:prstGeom>
          </p:spPr>
        </p:pic>
        <p:sp>
          <p:nvSpPr>
            <p:cNvPr id="26" name="TextBox 18"/>
            <p:cNvSpPr txBox="1"/>
            <p:nvPr/>
          </p:nvSpPr>
          <p:spPr>
            <a:xfrm>
              <a:off x="7841699" y="1917113"/>
              <a:ext cx="8882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User support team</a:t>
              </a:r>
              <a:endParaRPr lang="en-US" sz="1600" dirty="0"/>
            </a:p>
          </p:txBody>
        </p:sp>
        <p:cxnSp>
          <p:nvCxnSpPr>
            <p:cNvPr id="27" name="Straight Arrow Connector 19"/>
            <p:cNvCxnSpPr>
              <a:stCxn id="13" idx="1"/>
              <a:endCxn id="17" idx="3"/>
            </p:cNvCxnSpPr>
            <p:nvPr/>
          </p:nvCxnSpPr>
          <p:spPr>
            <a:xfrm flipH="1" flipV="1">
              <a:off x="6914081" y="3967767"/>
              <a:ext cx="976930" cy="372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12" descr="http://www.eu-emi.eu/image/image_gallery?uuid=b241911a-8d40-4f49-8b5d-3789250404a6&amp;groupId=14057&amp;t=1291898123178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0253" y="2836912"/>
              <a:ext cx="424078" cy="248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6" descr="https://upload.wikimedia.org/wikipedia/commons/thumb/c/c2/F_icon.svg/2000px-F_icon.svg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3378" y="2558784"/>
              <a:ext cx="222048" cy="231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0" descr="http://images.dailytech.com/frontpage/fp__G_is_For_Google_New_Logo_Thumb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1715" y="2234301"/>
              <a:ext cx="293999" cy="306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23"/>
            <p:cNvSpPr txBox="1"/>
            <p:nvPr/>
          </p:nvSpPr>
          <p:spPr>
            <a:xfrm>
              <a:off x="7111395" y="5282044"/>
              <a:ext cx="1360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err="1"/>
                <a:t>a</a:t>
              </a:r>
              <a:r>
                <a:rPr lang="en-GB" sz="1400" b="1" dirty="0" err="1" smtClean="0"/>
                <a:t>ccess.egi.eu</a:t>
              </a:r>
              <a:r>
                <a:rPr lang="en-GB" sz="1400" b="1" dirty="0" smtClean="0"/>
                <a:t> resource pool</a:t>
              </a:r>
              <a:endParaRPr lang="en-GB" sz="1400" b="1" dirty="0"/>
            </a:p>
          </p:txBody>
        </p:sp>
        <p:cxnSp>
          <p:nvCxnSpPr>
            <p:cNvPr id="33" name="Straight Arrow Connector 24"/>
            <p:cNvCxnSpPr>
              <a:stCxn id="14" idx="2"/>
            </p:cNvCxnSpPr>
            <p:nvPr/>
          </p:nvCxnSpPr>
          <p:spPr>
            <a:xfrm flipH="1">
              <a:off x="4165428" y="5721268"/>
              <a:ext cx="8322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25"/>
            <p:cNvSpPr txBox="1"/>
            <p:nvPr/>
          </p:nvSpPr>
          <p:spPr>
            <a:xfrm>
              <a:off x="2987824" y="4773052"/>
              <a:ext cx="1324973" cy="6001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300" b="1" dirty="0" smtClean="0"/>
                <a:t>Support team monitors user activity</a:t>
              </a:r>
              <a:endParaRPr lang="en-GB" sz="1300" b="1" dirty="0"/>
            </a:p>
          </p:txBody>
        </p:sp>
        <p:sp>
          <p:nvSpPr>
            <p:cNvPr id="35" name="TextBox 26"/>
            <p:cNvSpPr txBox="1"/>
            <p:nvPr/>
          </p:nvSpPr>
          <p:spPr>
            <a:xfrm>
              <a:off x="3067419" y="1786299"/>
              <a:ext cx="577805" cy="347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User</a:t>
              </a:r>
              <a:endParaRPr lang="en-US" dirty="0"/>
            </a:p>
          </p:txBody>
        </p:sp>
        <p:sp>
          <p:nvSpPr>
            <p:cNvPr id="36" name="TextBox 27"/>
            <p:cNvSpPr txBox="1"/>
            <p:nvPr/>
          </p:nvSpPr>
          <p:spPr>
            <a:xfrm>
              <a:off x="3727730" y="1878651"/>
              <a:ext cx="12585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1. Request</a:t>
              </a:r>
              <a:endParaRPr lang="en-US" sz="1200" b="1" dirty="0"/>
            </a:p>
          </p:txBody>
        </p:sp>
        <p:sp>
          <p:nvSpPr>
            <p:cNvPr id="37" name="TextBox 28"/>
            <p:cNvSpPr txBox="1"/>
            <p:nvPr/>
          </p:nvSpPr>
          <p:spPr>
            <a:xfrm>
              <a:off x="6984475" y="1525494"/>
              <a:ext cx="1258502" cy="26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2. Approval</a:t>
              </a:r>
              <a:endParaRPr lang="en-US" sz="1200" b="1" dirty="0"/>
            </a:p>
          </p:txBody>
        </p:sp>
        <p:sp>
          <p:nvSpPr>
            <p:cNvPr id="38" name="TextBox 29"/>
            <p:cNvSpPr txBox="1"/>
            <p:nvPr/>
          </p:nvSpPr>
          <p:spPr>
            <a:xfrm>
              <a:off x="6216292" y="2852936"/>
              <a:ext cx="1524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3</a:t>
              </a:r>
              <a:r>
                <a:rPr lang="en-US" sz="1200" b="1" dirty="0" smtClean="0"/>
                <a:t>. Generate user account</a:t>
              </a:r>
              <a:endParaRPr lang="en-US" sz="1200" b="1" dirty="0"/>
            </a:p>
          </p:txBody>
        </p:sp>
        <p:sp>
          <p:nvSpPr>
            <p:cNvPr id="39" name="TextBox 30"/>
            <p:cNvSpPr txBox="1"/>
            <p:nvPr/>
          </p:nvSpPr>
          <p:spPr>
            <a:xfrm>
              <a:off x="6720348" y="3543399"/>
              <a:ext cx="1524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5</a:t>
              </a:r>
              <a:r>
                <a:rPr lang="en-US" sz="1200" b="1" dirty="0" smtClean="0"/>
                <a:t>. Obtain</a:t>
              </a:r>
              <a:br>
                <a:rPr lang="en-US" sz="1200" b="1" dirty="0" smtClean="0"/>
              </a:br>
              <a:r>
                <a:rPr lang="en-US" sz="1200" b="1" dirty="0" smtClean="0"/>
                <a:t>proxy</a:t>
              </a:r>
              <a:endParaRPr lang="en-US" sz="1200" b="1" dirty="0"/>
            </a:p>
          </p:txBody>
        </p:sp>
        <p:sp>
          <p:nvSpPr>
            <p:cNvPr id="40" name="TextBox 31"/>
            <p:cNvSpPr txBox="1"/>
            <p:nvPr/>
          </p:nvSpPr>
          <p:spPr>
            <a:xfrm>
              <a:off x="6146309" y="4592161"/>
              <a:ext cx="22421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6. Access  cloud/HTC/storage</a:t>
              </a:r>
              <a:endParaRPr lang="en-US" sz="1200" b="1" dirty="0"/>
            </a:p>
          </p:txBody>
        </p:sp>
        <p:sp>
          <p:nvSpPr>
            <p:cNvPr id="41" name="TextBox 32"/>
            <p:cNvSpPr txBox="1"/>
            <p:nvPr/>
          </p:nvSpPr>
          <p:spPr>
            <a:xfrm>
              <a:off x="3914174" y="5275311"/>
              <a:ext cx="1524060" cy="434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7. Accounting</a:t>
              </a:r>
              <a:br>
                <a:rPr lang="en-US" sz="1200" b="1" dirty="0" smtClean="0"/>
              </a:br>
              <a:r>
                <a:rPr lang="en-US" sz="1200" b="1" dirty="0" smtClean="0"/>
                <a:t>records</a:t>
              </a:r>
              <a:endParaRPr lang="en-US" sz="1200" b="1" dirty="0"/>
            </a:p>
          </p:txBody>
        </p:sp>
        <p:sp>
          <p:nvSpPr>
            <p:cNvPr id="42" name="TextBox 34"/>
            <p:cNvSpPr txBox="1"/>
            <p:nvPr/>
          </p:nvSpPr>
          <p:spPr>
            <a:xfrm>
              <a:off x="4200068" y="3111351"/>
              <a:ext cx="1524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4. Application</a:t>
              </a:r>
              <a:br>
                <a:rPr lang="en-US" sz="1200" b="1" dirty="0" smtClean="0"/>
              </a:br>
              <a:r>
                <a:rPr lang="en-US" sz="1200" b="1" dirty="0" smtClean="0"/>
                <a:t>use</a:t>
              </a:r>
              <a:endParaRPr lang="en-US" sz="1200" b="1" dirty="0"/>
            </a:p>
          </p:txBody>
        </p:sp>
        <p:sp>
          <p:nvSpPr>
            <p:cNvPr id="43" name="Rectangle 35"/>
            <p:cNvSpPr/>
            <p:nvPr/>
          </p:nvSpPr>
          <p:spPr>
            <a:xfrm>
              <a:off x="3139882" y="5383422"/>
              <a:ext cx="1004563" cy="706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rgbClr val="000000"/>
                  </a:solidFill>
                </a:rPr>
                <a:t>EGI Accounting system</a:t>
              </a:r>
              <a:endParaRPr lang="en-GB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44" name="Straight Arrow Connector 44"/>
            <p:cNvCxnSpPr/>
            <p:nvPr/>
          </p:nvCxnSpPr>
          <p:spPr>
            <a:xfrm>
              <a:off x="3491880" y="3140968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5"/>
            <p:cNvSpPr txBox="1"/>
            <p:nvPr/>
          </p:nvSpPr>
          <p:spPr>
            <a:xfrm>
              <a:off x="3191956" y="3356992"/>
              <a:ext cx="1524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8. Scientific</a:t>
              </a:r>
              <a:br>
                <a:rPr lang="en-US" sz="1200" b="1" dirty="0" smtClean="0"/>
              </a:br>
              <a:r>
                <a:rPr lang="en-US" sz="1200" b="1" dirty="0" smtClean="0"/>
                <a:t>papers</a:t>
              </a:r>
              <a:endParaRPr lang="en-US" sz="1200" b="1" dirty="0"/>
            </a:p>
          </p:txBody>
        </p:sp>
      </p:grpSp>
      <p:sp>
        <p:nvSpPr>
          <p:cNvPr id="80" name="Rectangle 3"/>
          <p:cNvSpPr/>
          <p:nvPr/>
        </p:nvSpPr>
        <p:spPr>
          <a:xfrm>
            <a:off x="2467783" y="971436"/>
            <a:ext cx="4192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9875" indent="-269875"/>
            <a:r>
              <a:rPr lang="en-US" dirty="0" smtClean="0"/>
              <a:t>Usability, Openness</a:t>
            </a:r>
            <a:r>
              <a:rPr lang="en-US" dirty="0"/>
              <a:t>, </a:t>
            </a:r>
            <a:r>
              <a:rPr lang="en-US" dirty="0" smtClean="0"/>
              <a:t>Transparency, Quality </a:t>
            </a:r>
            <a:endParaRPr lang="en-US" dirty="0"/>
          </a:p>
        </p:txBody>
      </p:sp>
      <p:cxnSp>
        <p:nvCxnSpPr>
          <p:cNvPr id="81" name="Straight Connector 16"/>
          <p:cNvCxnSpPr/>
          <p:nvPr/>
        </p:nvCxnSpPr>
        <p:spPr>
          <a:xfrm>
            <a:off x="1276169" y="908720"/>
            <a:ext cx="7716773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16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Applications on Demand: </a:t>
            </a:r>
            <a:br>
              <a:rPr lang="en-GB" sz="2800" dirty="0" smtClean="0"/>
            </a:br>
            <a:r>
              <a:rPr lang="en-GB" sz="2800" dirty="0" smtClean="0"/>
              <a:t>on-going and planned developments</a:t>
            </a:r>
            <a:endParaRPr lang="en-GB" sz="2800" dirty="0"/>
          </a:p>
        </p:txBody>
      </p:sp>
      <p:sp>
        <p:nvSpPr>
          <p:cNvPr id="24" name="Content Placeholder 22"/>
          <p:cNvSpPr>
            <a:spLocks noGrp="1"/>
          </p:cNvSpPr>
          <p:nvPr>
            <p:ph sz="half" idx="2"/>
          </p:nvPr>
        </p:nvSpPr>
        <p:spPr>
          <a:xfrm>
            <a:off x="156862" y="1164880"/>
            <a:ext cx="8796578" cy="4424360"/>
          </a:xfrm>
        </p:spPr>
        <p:txBody>
          <a:bodyPr/>
          <a:lstStyle/>
          <a:p>
            <a:pPr lvl="1"/>
            <a:r>
              <a:rPr lang="en-GB" sz="2800" b="1" dirty="0" smtClean="0">
                <a:latin typeface="Candara" panose="020E0502030303020204" pitchFamily="34" charset="0"/>
              </a:rPr>
              <a:t>Engage </a:t>
            </a:r>
            <a:r>
              <a:rPr lang="en-GB" sz="2800" b="1" dirty="0" smtClean="0">
                <a:latin typeface="Candara" panose="020E0502030303020204" pitchFamily="34" charset="0"/>
              </a:rPr>
              <a:t>with NGIs and scientific communities to extend the portfolio of offered applications and VREs</a:t>
            </a:r>
          </a:p>
          <a:p>
            <a:pPr lvl="2"/>
            <a:r>
              <a:rPr lang="en-GB" b="1" dirty="0" err="1" smtClean="0">
                <a:latin typeface="Candara" panose="020E0502030303020204" pitchFamily="34" charset="0"/>
              </a:rPr>
              <a:t>JupyterHub</a:t>
            </a:r>
            <a:r>
              <a:rPr lang="en-GB" b="1" dirty="0" smtClean="0">
                <a:latin typeface="Candara" panose="020E0502030303020204" pitchFamily="34" charset="0"/>
              </a:rPr>
              <a:t> </a:t>
            </a:r>
            <a:r>
              <a:rPr lang="en-GB" b="1" dirty="0" err="1" smtClean="0">
                <a:latin typeface="Candara" panose="020E0502030303020204" pitchFamily="34" charset="0"/>
              </a:rPr>
              <a:t>aaS</a:t>
            </a:r>
            <a:r>
              <a:rPr lang="en-GB" b="1" dirty="0" smtClean="0">
                <a:latin typeface="Candara" panose="020E0502030303020204" pitchFamily="34" charset="0"/>
              </a:rPr>
              <a:t> and Galaxy </a:t>
            </a:r>
            <a:r>
              <a:rPr lang="en-GB" b="1" dirty="0" err="1" smtClean="0">
                <a:latin typeface="Candara" panose="020E0502030303020204" pitchFamily="34" charset="0"/>
              </a:rPr>
              <a:t>aaS</a:t>
            </a:r>
            <a:r>
              <a:rPr lang="en-GB" b="1" dirty="0" smtClean="0">
                <a:latin typeface="Candara" panose="020E0502030303020204" pitchFamily="34" charset="0"/>
              </a:rPr>
              <a:t> in the pipeline</a:t>
            </a:r>
          </a:p>
          <a:p>
            <a:pPr lvl="2"/>
            <a:r>
              <a:rPr lang="en-GB" b="1" dirty="0" smtClean="0">
                <a:latin typeface="Candara" panose="020E0502030303020204" pitchFamily="34" charset="0"/>
              </a:rPr>
              <a:t>Preparing a prioritised list of future applications</a:t>
            </a:r>
          </a:p>
          <a:p>
            <a:pPr lvl="1"/>
            <a:r>
              <a:rPr lang="en-GB" sz="2800" b="1" dirty="0" smtClean="0">
                <a:latin typeface="Candara" panose="020E0502030303020204" pitchFamily="34" charset="0"/>
              </a:rPr>
              <a:t>Engage </a:t>
            </a:r>
            <a:r>
              <a:rPr lang="en-GB" sz="2800" b="1" dirty="0">
                <a:latin typeface="Candara" panose="020E0502030303020204" pitchFamily="34" charset="0"/>
              </a:rPr>
              <a:t>with </a:t>
            </a:r>
            <a:r>
              <a:rPr lang="en-GB" sz="2800" b="1" dirty="0" smtClean="0">
                <a:latin typeface="Candara" panose="020E0502030303020204" pitchFamily="34" charset="0"/>
              </a:rPr>
              <a:t>resource providers to expand the available capacity (cloud, HTC, storage)</a:t>
            </a:r>
            <a:endParaRPr lang="en-GB" sz="2800" b="1" dirty="0">
              <a:latin typeface="Candara" panose="020E0502030303020204" pitchFamily="34" charset="0"/>
            </a:endParaRPr>
          </a:p>
          <a:p>
            <a:pPr lvl="1"/>
            <a:endParaRPr lang="en-GB" sz="3200" b="1" dirty="0" smtClean="0">
              <a:latin typeface="Candara" panose="020E0502030303020204" pitchFamily="34" charset="0"/>
            </a:endParaRPr>
          </a:p>
          <a:p>
            <a:pPr lvl="1"/>
            <a:r>
              <a:rPr lang="en-GB" sz="2800" b="1" dirty="0" smtClean="0">
                <a:latin typeface="Candara" panose="020E0502030303020204" pitchFamily="34" charset="0"/>
              </a:rPr>
              <a:t>Harmonize </a:t>
            </a:r>
            <a:r>
              <a:rPr lang="en-GB" sz="2800" b="1" dirty="0" smtClean="0">
                <a:latin typeface="Candara" panose="020E0502030303020204" pitchFamily="34" charset="0"/>
              </a:rPr>
              <a:t>the access with the EGI Marketplace</a:t>
            </a:r>
          </a:p>
          <a:p>
            <a:pPr lvl="1"/>
            <a:r>
              <a:rPr lang="en-GB" sz="2800" b="1" dirty="0" smtClean="0">
                <a:latin typeface="Candara" panose="020E0502030303020204" pitchFamily="34" charset="0"/>
              </a:rPr>
              <a:t>Replace UNITY with the EGI AAI </a:t>
            </a:r>
            <a:r>
              <a:rPr lang="en-GB" sz="2800" b="1" dirty="0" err="1" smtClean="0">
                <a:latin typeface="Candara" panose="020E0502030303020204" pitchFamily="34" charset="0"/>
              </a:rPr>
              <a:t>CheckIn</a:t>
            </a:r>
            <a:r>
              <a:rPr lang="en-GB" sz="2800" b="1" dirty="0" smtClean="0">
                <a:latin typeface="Candara" panose="020E0502030303020204" pitchFamily="34" charset="0"/>
              </a:rPr>
              <a:t> service</a:t>
            </a:r>
          </a:p>
          <a:p>
            <a:pPr marL="400050" lvl="1" indent="0">
              <a:buNone/>
            </a:pPr>
            <a:endParaRPr lang="en-GB" sz="2000" b="1" dirty="0" smtClean="0">
              <a:latin typeface="Candara" panose="020E0502030303020204" pitchFamily="34" charset="0"/>
            </a:endParaRPr>
          </a:p>
          <a:p>
            <a:pPr marL="400050" lvl="1" indent="0">
              <a:buNone/>
            </a:pPr>
            <a:endParaRPr lang="it-IT" sz="2000" b="1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4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(Title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v2</Template>
  <TotalTime>6998</TotalTime>
  <Words>179</Words>
  <Application>Microsoft Office PowerPoint</Application>
  <PresentationFormat>Presentazione su schermo (4:3)</PresentationFormat>
  <Paragraphs>44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EGI Powerpoint Presentation (Title)</vt:lpstr>
      <vt:lpstr>EGI Powerpoint Presentation (body)</vt:lpstr>
      <vt:lpstr>EGI Powerpoint Presentation (closing)</vt:lpstr>
      <vt:lpstr>Applications on Demand (AoD) service</vt:lpstr>
      <vt:lpstr>Presentazione standard di PowerPoint</vt:lpstr>
      <vt:lpstr>Applications on Demand:  on-going and planned developments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larocca</cp:lastModifiedBy>
  <cp:revision>722</cp:revision>
  <dcterms:created xsi:type="dcterms:W3CDTF">2015-04-21T10:57:42Z</dcterms:created>
  <dcterms:modified xsi:type="dcterms:W3CDTF">2017-06-15T13:23:01Z</dcterms:modified>
</cp:coreProperties>
</file>