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  <p:sldMasterId id="2147483648" r:id="rId2"/>
    <p:sldMasterId id="2147483685" r:id="rId3"/>
  </p:sldMasterIdLst>
  <p:notesMasterIdLst>
    <p:notesMasterId r:id="rId18"/>
  </p:notesMasterIdLst>
  <p:handoutMasterIdLst>
    <p:handoutMasterId r:id="rId19"/>
  </p:handoutMasterIdLst>
  <p:sldIdLst>
    <p:sldId id="280" r:id="rId4"/>
    <p:sldId id="291" r:id="rId5"/>
    <p:sldId id="311" r:id="rId6"/>
    <p:sldId id="342" r:id="rId7"/>
    <p:sldId id="366" r:id="rId8"/>
    <p:sldId id="352" r:id="rId9"/>
    <p:sldId id="361" r:id="rId10"/>
    <p:sldId id="367" r:id="rId11"/>
    <p:sldId id="368" r:id="rId12"/>
    <p:sldId id="369" r:id="rId13"/>
    <p:sldId id="370" r:id="rId14"/>
    <p:sldId id="360" r:id="rId15"/>
    <p:sldId id="362" r:id="rId16"/>
    <p:sldId id="284" r:id="rId17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5C3"/>
    <a:srgbClr val="0066B0"/>
    <a:srgbClr val="6C9F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368" autoAdjust="0"/>
    <p:restoredTop sz="94707" autoAdjust="0"/>
  </p:normalViewPr>
  <p:slideViewPr>
    <p:cSldViewPr showGuides="1">
      <p:cViewPr varScale="1">
        <p:scale>
          <a:sx n="72" d="100"/>
          <a:sy n="72" d="100"/>
        </p:scale>
        <p:origin x="1128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700" y="-7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98F682-7966-4F36-8C65-12C6AC282E64}" type="datetimeFigureOut">
              <a:rPr lang="en-GB" smtClean="0"/>
              <a:t>25/07/2017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7037CF-4AF3-4EA8-B0EF-23260E3D633F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82209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A4EA1F-7887-426C-BD0E-29F38E7AB4A2}" type="datetimeFigureOut">
              <a:rPr lang="nl-NL" smtClean="0"/>
              <a:t>25-7-2017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F58AE9-46A5-49CB-B815-3CC2120EE87D}" type="slidenum">
              <a:rPr lang="nl-NL" smtClean="0"/>
              <a:t>‹N›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248877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tekst 6"/>
          <p:cNvSpPr>
            <a:spLocks noGrp="1"/>
          </p:cNvSpPr>
          <p:nvPr>
            <p:ph type="body" sz="quarter" idx="10" hasCustomPrompt="1"/>
          </p:nvPr>
        </p:nvSpPr>
        <p:spPr>
          <a:xfrm>
            <a:off x="1727411" y="3643200"/>
            <a:ext cx="5689178" cy="431477"/>
          </a:xfrm>
        </p:spPr>
        <p:txBody>
          <a:bodyPr/>
          <a:lstStyle>
            <a:lvl1pPr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GB" noProof="0" dirty="0" smtClean="0"/>
              <a:t>function</a:t>
            </a: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1268761"/>
            <a:ext cx="7772400" cy="1440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smtClean="0"/>
              <a:t>Title</a:t>
            </a:r>
            <a:endParaRPr lang="en-GB" noProof="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1371600" y="2923200"/>
            <a:ext cx="6400800" cy="504056"/>
          </a:xfrm>
        </p:spPr>
        <p:txBody>
          <a:bodyPr>
            <a:noAutofit/>
          </a:bodyPr>
          <a:lstStyle>
            <a:lvl1pPr marL="0" indent="0" algn="ctr">
              <a:buNone/>
              <a:defRPr sz="28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smtClean="0"/>
              <a:t>Author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5075032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 hasCustomPrompt="1"/>
          </p:nvPr>
        </p:nvSpPr>
        <p:spPr>
          <a:xfrm>
            <a:off x="467544" y="1340768"/>
            <a:ext cx="3815655" cy="4784725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572000" y="1341438"/>
            <a:ext cx="4320480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28241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67544" y="1341438"/>
            <a:ext cx="8424936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4082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457200" y="1341041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 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94506" y="2378745"/>
            <a:ext cx="4040188" cy="377440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4850705" y="1341041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 hasCustomPrompt="1"/>
          </p:nvPr>
        </p:nvSpPr>
        <p:spPr>
          <a:xfrm>
            <a:off x="4822601" y="2391445"/>
            <a:ext cx="4041775" cy="377440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9860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GB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97322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85936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creativecommons.org/licenses/by/4.0/" TargetMode="Externa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79394" y="141277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GB" noProof="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79394" y="2636912"/>
            <a:ext cx="8229600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GB" noProof="0" dirty="0" smtClean="0"/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  <a:endParaRPr lang="nl-NL" sz="1200" b="1" dirty="0">
              <a:solidFill>
                <a:srgbClr val="0066B0"/>
              </a:solidFill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11" name="Afbeelding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381328"/>
            <a:ext cx="657870" cy="442623"/>
          </a:xfrm>
          <a:prstGeom prst="rect">
            <a:avLst/>
          </a:prstGeom>
        </p:spPr>
      </p:pic>
      <p:sp>
        <p:nvSpPr>
          <p:cNvPr id="13" name="Tekstvak 10"/>
          <p:cNvSpPr txBox="1"/>
          <p:nvPr/>
        </p:nvSpPr>
        <p:spPr>
          <a:xfrm>
            <a:off x="479394" y="6402584"/>
            <a:ext cx="7557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00" b="0" dirty="0" smtClean="0">
                <a:latin typeface="Segoe UI" pitchFamily="34" charset="0"/>
                <a:cs typeface="Segoe UI" pitchFamily="34" charset="0"/>
              </a:rPr>
              <a:t>EGI-Engage is co-funded by the Horizon 2020 Framework Programme</a:t>
            </a:r>
          </a:p>
          <a:p>
            <a:pPr algn="r"/>
            <a:r>
              <a:rPr lang="nl-NL" sz="1000" b="0" baseline="0" dirty="0" smtClean="0">
                <a:latin typeface="Segoe UI" pitchFamily="34" charset="0"/>
                <a:cs typeface="Segoe UI" pitchFamily="34" charset="0"/>
              </a:rPr>
              <a:t>  </a:t>
            </a:r>
            <a:r>
              <a:rPr lang="nl-NL" sz="1000" b="0" dirty="0" smtClean="0">
                <a:latin typeface="Segoe UI" pitchFamily="34" charset="0"/>
                <a:cs typeface="Segoe UI" pitchFamily="34" charset="0"/>
              </a:rPr>
              <a:t>of the European Union under grant number 654142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endParaRPr lang="nl-NL" sz="1000" b="0" dirty="0"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2493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Afbeelding 2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89" y="0"/>
            <a:ext cx="6534150" cy="4705350"/>
          </a:xfrm>
          <a:prstGeom prst="rect">
            <a:avLst/>
          </a:prstGeom>
        </p:spPr>
      </p:pic>
      <p:sp>
        <p:nvSpPr>
          <p:cNvPr id="4" name="Rechthoek 3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rgbClr val="4F85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1547664" y="188640"/>
            <a:ext cx="7344816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22" name="Tekstvak 21"/>
          <p:cNvSpPr txBox="1"/>
          <p:nvPr/>
        </p:nvSpPr>
        <p:spPr>
          <a:xfrm>
            <a:off x="8508016" y="6525344"/>
            <a:ext cx="31290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372553E7-13AD-41CB-B8D3-4C5279D6D1DB}" type="slidenum">
              <a:rPr lang="nl-NL" sz="800" b="1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‹N›</a:t>
            </a:fld>
            <a:endParaRPr lang="nl-NL" sz="105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1187624" y="6453336"/>
            <a:ext cx="67687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Segoe UI"/>
                <a:cs typeface="Segoe UI"/>
              </a:defRPr>
            </a:lvl1pPr>
          </a:lstStyle>
          <a:p>
            <a:endParaRPr lang="en-GB" dirty="0"/>
          </a:p>
        </p:txBody>
      </p:sp>
      <p:sp>
        <p:nvSpPr>
          <p:cNvPr id="9" name="Tekstvak 21"/>
          <p:cNvSpPr txBox="1"/>
          <p:nvPr/>
        </p:nvSpPr>
        <p:spPr>
          <a:xfrm>
            <a:off x="179512" y="6525344"/>
            <a:ext cx="59503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A83F7A1C-40F7-5F43-85CD-9B50E60F16AA}" type="datetime1">
              <a:rPr lang="en-US" sz="800" b="1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7/25/2017</a:t>
            </a:fld>
            <a:endParaRPr lang="nl-NL" sz="105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780" y="188640"/>
            <a:ext cx="1082732" cy="993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7275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52" r:id="rId2"/>
    <p:sldLayoutId id="2147483653" r:id="rId3"/>
    <p:sldLayoutId id="2147483688" r:id="rId4"/>
  </p:sldLayoutIdLst>
  <p:timing>
    <p:tnLst>
      <p:par>
        <p:cTn id="1" dur="indefinite" restart="never" nodeType="tmRoot"/>
      </p:par>
    </p:tnLst>
  </p:timing>
  <p:hf sldNum="0" hdr="0" dt="0"/>
  <p:txStyles>
    <p:titleStyle>
      <a:lvl1pPr algn="r" defTabSz="914400" rtl="0" eaLnBrk="1" latinLnBrk="0" hangingPunct="1">
        <a:spcBef>
          <a:spcPct val="0"/>
        </a:spcBef>
        <a:buNone/>
        <a:defRPr sz="3000" b="1" kern="1200">
          <a:solidFill>
            <a:srgbClr val="4F85C3"/>
          </a:solidFill>
          <a:latin typeface="Segoe UI" pitchFamily="34" charset="0"/>
          <a:ea typeface="+mj-ea"/>
          <a:cs typeface="Segoe UI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4pPr>
      <a:lvl5pPr marL="1828800" marR="0" indent="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anose="020B0604020202020204" pitchFamily="34" charset="0"/>
        <a:buNone/>
        <a:tabLst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845" userDrawn="1">
          <p15:clr>
            <a:srgbClr val="F26B43"/>
          </p15:clr>
        </p15:guide>
        <p15:guide id="2" pos="295" userDrawn="1">
          <p15:clr>
            <a:srgbClr val="F26B43"/>
          </p15:clr>
        </p15:guide>
        <p15:guide id="3" pos="5602" userDrawn="1">
          <p15:clr>
            <a:srgbClr val="F26B43"/>
          </p15:clr>
        </p15:guide>
        <p15:guide id="4" orient="horz" pos="3884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  <a:endParaRPr lang="nl-NL" sz="1200" b="1" dirty="0">
              <a:solidFill>
                <a:srgbClr val="0066B0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65659" y="1124744"/>
            <a:ext cx="7578749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3600" b="1" kern="120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Thank you</a:t>
            </a:r>
            <a:r>
              <a:rPr lang="en-GB" sz="3600" b="1" kern="1200" baseline="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 for your attention.</a:t>
            </a:r>
          </a:p>
          <a:p>
            <a:pPr algn="ctr"/>
            <a:endParaRPr lang="en-GB" sz="3600" b="1" kern="1200" noProof="0" dirty="0" smtClean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ctr"/>
            <a:endParaRPr lang="en-GB" sz="2400" b="1" i="1" kern="1200" noProof="0" dirty="0" smtClean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l"/>
            <a:r>
              <a:rPr lang="en-GB" sz="2800" b="1" i="1" kern="120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Questions?</a:t>
            </a:r>
          </a:p>
        </p:txBody>
      </p:sp>
      <p:pic>
        <p:nvPicPr>
          <p:cNvPr id="7" name="Afbeelding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381328"/>
            <a:ext cx="657870" cy="442623"/>
          </a:xfrm>
          <a:prstGeom prst="rect">
            <a:avLst/>
          </a:prstGeom>
        </p:spPr>
      </p:pic>
      <p:sp>
        <p:nvSpPr>
          <p:cNvPr id="10" name="Tekstvak 10"/>
          <p:cNvSpPr txBox="1"/>
          <p:nvPr/>
        </p:nvSpPr>
        <p:spPr>
          <a:xfrm>
            <a:off x="479394" y="6402584"/>
            <a:ext cx="7557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This work by Parties of the EGI-Engage Consortium</a:t>
            </a:r>
            <a:r>
              <a:rPr lang="en-GB" sz="1000" baseline="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is licensed under a </a:t>
            </a:r>
          </a:p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  <a:hlinkClick r:id="rId6"/>
              </a:rPr>
              <a:t>Creative Commons Attribution 4.0 International License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. </a:t>
            </a:r>
            <a:endParaRPr lang="nl-NL" sz="1000" b="0" dirty="0"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5638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it-IT" dirty="0" smtClean="0"/>
              <a:t>Technical </a:t>
            </a:r>
            <a:r>
              <a:rPr lang="it-IT" dirty="0" err="1" smtClean="0"/>
              <a:t>Outreach</a:t>
            </a:r>
            <a:r>
              <a:rPr lang="it-IT" dirty="0" smtClean="0"/>
              <a:t> Expert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e-</a:t>
            </a:r>
            <a:r>
              <a:rPr lang="it-IT" dirty="0" err="1" smtClean="0"/>
              <a:t>Infrastructure</a:t>
            </a:r>
            <a:r>
              <a:rPr lang="it-IT" dirty="0" smtClean="0"/>
              <a:t> </a:t>
            </a:r>
            <a:r>
              <a:rPr lang="it-IT" dirty="0" err="1" smtClean="0"/>
              <a:t>commons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err="1" smtClean="0"/>
              <a:t>Updates</a:t>
            </a:r>
            <a:endParaRPr lang="en-GB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Diego Scardaci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7804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1st </a:t>
            </a:r>
            <a:r>
              <a:rPr lang="it-IT" dirty="0" err="1" smtClean="0"/>
              <a:t>review</a:t>
            </a:r>
            <a:r>
              <a:rPr lang="it-IT" dirty="0" smtClean="0"/>
              <a:t> - Feedback on WP3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525963"/>
          </a:xfrm>
        </p:spPr>
        <p:txBody>
          <a:bodyPr/>
          <a:lstStyle/>
          <a:p>
            <a:r>
              <a:rPr lang="it-IT" dirty="0" smtClean="0"/>
              <a:t>Marketplace:</a:t>
            </a:r>
          </a:p>
          <a:p>
            <a:pPr lvl="1"/>
            <a:r>
              <a:rPr lang="it-IT" dirty="0" smtClean="0"/>
              <a:t>Service </a:t>
            </a:r>
            <a:r>
              <a:rPr lang="it-IT" dirty="0" err="1" smtClean="0"/>
              <a:t>discovery</a:t>
            </a:r>
            <a:r>
              <a:rPr lang="it-IT" dirty="0" smtClean="0"/>
              <a:t> in </a:t>
            </a:r>
            <a:r>
              <a:rPr lang="it-IT" dirty="0" err="1" smtClean="0"/>
              <a:t>function</a:t>
            </a:r>
            <a:r>
              <a:rPr lang="it-IT" dirty="0" smtClean="0"/>
              <a:t> of the </a:t>
            </a:r>
            <a:r>
              <a:rPr lang="it-IT" dirty="0" err="1" smtClean="0"/>
              <a:t>different</a:t>
            </a:r>
            <a:r>
              <a:rPr lang="it-IT" dirty="0" smtClean="0"/>
              <a:t> </a:t>
            </a:r>
            <a:r>
              <a:rPr lang="it-IT" dirty="0" err="1" smtClean="0"/>
              <a:t>type</a:t>
            </a:r>
            <a:r>
              <a:rPr lang="it-IT" dirty="0" smtClean="0"/>
              <a:t> of </a:t>
            </a:r>
            <a:r>
              <a:rPr lang="it-IT" dirty="0" err="1" smtClean="0"/>
              <a:t>users</a:t>
            </a:r>
            <a:endParaRPr lang="it-IT" dirty="0" smtClean="0"/>
          </a:p>
          <a:p>
            <a:pPr lvl="1"/>
            <a:r>
              <a:rPr lang="it-IT" dirty="0" err="1" smtClean="0"/>
              <a:t>Additional</a:t>
            </a:r>
            <a:r>
              <a:rPr lang="it-IT" dirty="0" smtClean="0"/>
              <a:t> </a:t>
            </a:r>
            <a:r>
              <a:rPr lang="it-IT" dirty="0" err="1" smtClean="0"/>
              <a:t>tools</a:t>
            </a:r>
            <a:r>
              <a:rPr lang="it-IT" dirty="0" smtClean="0"/>
              <a:t> to be </a:t>
            </a:r>
            <a:r>
              <a:rPr lang="it-IT" dirty="0" err="1" smtClean="0"/>
              <a:t>analysed</a:t>
            </a:r>
            <a:r>
              <a:rPr lang="it-IT" dirty="0" smtClean="0"/>
              <a:t>: </a:t>
            </a:r>
            <a:r>
              <a:rPr lang="it-IT" dirty="0" err="1" smtClean="0"/>
              <a:t>AppCara</a:t>
            </a:r>
            <a:r>
              <a:rPr lang="it-IT" dirty="0" smtClean="0"/>
              <a:t>, </a:t>
            </a:r>
            <a:r>
              <a:rPr lang="it-IT" dirty="0" err="1" smtClean="0"/>
              <a:t>App</a:t>
            </a:r>
            <a:r>
              <a:rPr lang="it-IT" dirty="0" smtClean="0"/>
              <a:t> Marketplace, </a:t>
            </a:r>
            <a:r>
              <a:rPr lang="it-IT" dirty="0" err="1" smtClean="0"/>
              <a:t>Juju</a:t>
            </a:r>
            <a:r>
              <a:rPr lang="it-IT" dirty="0" smtClean="0"/>
              <a:t>, Alien4Cloud and </a:t>
            </a:r>
            <a:r>
              <a:rPr lang="it-IT" dirty="0" err="1" smtClean="0"/>
              <a:t>Cloudify</a:t>
            </a:r>
            <a:endParaRPr lang="it-IT" dirty="0" smtClean="0"/>
          </a:p>
          <a:p>
            <a:pPr lvl="1"/>
            <a:r>
              <a:rPr lang="it-IT" dirty="0" err="1" smtClean="0"/>
              <a:t>Recomments</a:t>
            </a:r>
            <a:r>
              <a:rPr lang="it-IT" dirty="0" smtClean="0"/>
              <a:t> to take </a:t>
            </a:r>
            <a:r>
              <a:rPr lang="it-IT" dirty="0" err="1" smtClean="0"/>
              <a:t>into</a:t>
            </a:r>
            <a:r>
              <a:rPr lang="it-IT" dirty="0" smtClean="0"/>
              <a:t> account </a:t>
            </a:r>
            <a:r>
              <a:rPr lang="it-IT" dirty="0" err="1" smtClean="0"/>
              <a:t>tools</a:t>
            </a:r>
            <a:r>
              <a:rPr lang="it-IT" dirty="0" smtClean="0"/>
              <a:t> for open source </a:t>
            </a:r>
            <a:r>
              <a:rPr lang="it-IT" dirty="0" err="1" smtClean="0"/>
              <a:t>cloud</a:t>
            </a:r>
            <a:r>
              <a:rPr lang="it-IT" dirty="0" smtClean="0"/>
              <a:t> </a:t>
            </a:r>
            <a:r>
              <a:rPr lang="it-IT" dirty="0" err="1" smtClean="0"/>
              <a:t>orchestration</a:t>
            </a:r>
            <a:endParaRPr lang="it-IT" dirty="0" smtClean="0"/>
          </a:p>
          <a:p>
            <a:pPr lvl="1"/>
            <a:r>
              <a:rPr lang="it-IT" dirty="0" smtClean="0"/>
              <a:t>Architecture </a:t>
            </a:r>
            <a:r>
              <a:rPr lang="it-IT" dirty="0" err="1" smtClean="0"/>
              <a:t>still</a:t>
            </a:r>
            <a:r>
              <a:rPr lang="it-IT" dirty="0" smtClean="0"/>
              <a:t> in a </a:t>
            </a:r>
            <a:r>
              <a:rPr lang="it-IT" dirty="0" err="1" smtClean="0"/>
              <a:t>very</a:t>
            </a:r>
            <a:r>
              <a:rPr lang="it-IT" dirty="0" smtClean="0"/>
              <a:t> </a:t>
            </a:r>
            <a:r>
              <a:rPr lang="it-IT" dirty="0" err="1" smtClean="0"/>
              <a:t>conceptual</a:t>
            </a:r>
            <a:r>
              <a:rPr lang="it-IT" dirty="0" smtClean="0"/>
              <a:t> stage </a:t>
            </a:r>
            <a:r>
              <a:rPr lang="it-IT" dirty="0" smtClean="0">
                <a:sym typeface="Wingdings" panose="05000000000000000000" pitchFamily="2" charset="2"/>
              </a:rPr>
              <a:t> to be </a:t>
            </a:r>
            <a:r>
              <a:rPr lang="it-IT" dirty="0" err="1" smtClean="0">
                <a:sym typeface="Wingdings" panose="05000000000000000000" pitchFamily="2" charset="2"/>
              </a:rPr>
              <a:t>improved</a:t>
            </a:r>
            <a:r>
              <a:rPr lang="it-IT" dirty="0" smtClean="0">
                <a:sym typeface="Wingdings" panose="05000000000000000000" pitchFamily="2" charset="2"/>
              </a:rPr>
              <a:t> in D3.16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4693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Feedback on WP3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it-IT" b="1" dirty="0" smtClean="0"/>
              <a:t>For </a:t>
            </a:r>
            <a:r>
              <a:rPr lang="it-IT" b="1" dirty="0" err="1" smtClean="0"/>
              <a:t>all</a:t>
            </a:r>
            <a:r>
              <a:rPr lang="it-IT" b="1" dirty="0" smtClean="0"/>
              <a:t> </a:t>
            </a:r>
            <a:r>
              <a:rPr lang="it-IT" b="1" dirty="0" err="1" smtClean="0"/>
              <a:t>tools</a:t>
            </a:r>
            <a:r>
              <a:rPr lang="it-IT" b="1" dirty="0" smtClean="0"/>
              <a:t>:</a:t>
            </a:r>
          </a:p>
          <a:p>
            <a:pPr lvl="1"/>
            <a:r>
              <a:rPr lang="it-IT" b="1" dirty="0" smtClean="0"/>
              <a:t>Installation and </a:t>
            </a:r>
            <a:r>
              <a:rPr lang="it-IT" b="1" dirty="0" err="1" smtClean="0"/>
              <a:t>user</a:t>
            </a:r>
            <a:r>
              <a:rPr lang="it-IT" b="1" dirty="0" smtClean="0"/>
              <a:t> </a:t>
            </a:r>
            <a:r>
              <a:rPr lang="it-IT" b="1" dirty="0" err="1" smtClean="0"/>
              <a:t>guides</a:t>
            </a:r>
            <a:endParaRPr lang="it-IT" b="1" dirty="0" smtClean="0"/>
          </a:p>
          <a:p>
            <a:endParaRPr lang="it-IT" dirty="0" smtClean="0"/>
          </a:p>
          <a:p>
            <a:r>
              <a:rPr lang="it-IT" dirty="0" smtClean="0"/>
              <a:t>Accounting Portal:</a:t>
            </a:r>
          </a:p>
          <a:p>
            <a:pPr lvl="1"/>
            <a:r>
              <a:rPr lang="it-IT" dirty="0"/>
              <a:t>Architecture </a:t>
            </a:r>
            <a:r>
              <a:rPr lang="it-IT" dirty="0" err="1"/>
              <a:t>still</a:t>
            </a:r>
            <a:r>
              <a:rPr lang="it-IT" dirty="0"/>
              <a:t> in a </a:t>
            </a:r>
            <a:r>
              <a:rPr lang="it-IT" dirty="0" err="1"/>
              <a:t>very</a:t>
            </a:r>
            <a:r>
              <a:rPr lang="it-IT" dirty="0"/>
              <a:t> </a:t>
            </a:r>
            <a:r>
              <a:rPr lang="it-IT" dirty="0" err="1"/>
              <a:t>conceptual</a:t>
            </a:r>
            <a:r>
              <a:rPr lang="it-IT" dirty="0"/>
              <a:t> stage </a:t>
            </a:r>
            <a:r>
              <a:rPr lang="it-IT" dirty="0">
                <a:sym typeface="Wingdings" panose="05000000000000000000" pitchFamily="2" charset="2"/>
              </a:rPr>
              <a:t> to be </a:t>
            </a:r>
            <a:r>
              <a:rPr lang="it-IT" dirty="0" err="1">
                <a:sym typeface="Wingdings" panose="05000000000000000000" pitchFamily="2" charset="2"/>
              </a:rPr>
              <a:t>improved</a:t>
            </a:r>
            <a:r>
              <a:rPr lang="it-IT" dirty="0">
                <a:sym typeface="Wingdings" panose="05000000000000000000" pitchFamily="2" charset="2"/>
              </a:rPr>
              <a:t> in </a:t>
            </a:r>
            <a:r>
              <a:rPr lang="it-IT" dirty="0" smtClean="0">
                <a:sym typeface="Wingdings" panose="05000000000000000000" pitchFamily="2" charset="2"/>
              </a:rPr>
              <a:t>D3.17</a:t>
            </a:r>
            <a:endParaRPr lang="en-GB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6313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WP3 Activity </a:t>
            </a:r>
            <a:r>
              <a:rPr lang="it-IT" dirty="0" err="1" smtClean="0"/>
              <a:t>Metrics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C00000"/>
                </a:solidFill>
              </a:rPr>
              <a:t>M.JRA1.AAI.1:</a:t>
            </a:r>
            <a:r>
              <a:rPr lang="en-GB" dirty="0" smtClean="0"/>
              <a:t> </a:t>
            </a:r>
            <a:r>
              <a:rPr lang="en-GB" dirty="0"/>
              <a:t>Number of communities adopting federated </a:t>
            </a:r>
            <a:r>
              <a:rPr lang="en-GB" dirty="0" err="1" smtClean="0"/>
              <a:t>IdP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>
                <a:solidFill>
                  <a:srgbClr val="C00000"/>
                </a:solidFill>
              </a:rPr>
              <a:t>M.JRA1.Marketplace.1: </a:t>
            </a:r>
            <a:r>
              <a:rPr lang="en-GB" dirty="0"/>
              <a:t>Number of entries in the EGI Marketplace (i.e. services, applications etc</a:t>
            </a:r>
            <a:r>
              <a:rPr lang="en-GB" dirty="0" smtClean="0"/>
              <a:t>.)</a:t>
            </a:r>
          </a:p>
          <a:p>
            <a:endParaRPr lang="en-GB" dirty="0" smtClean="0"/>
          </a:p>
          <a:p>
            <a:r>
              <a:rPr lang="en-GB" dirty="0" smtClean="0">
                <a:solidFill>
                  <a:srgbClr val="C00000"/>
                </a:solidFill>
              </a:rPr>
              <a:t>M.JRA1.Accounting.1:</a:t>
            </a:r>
            <a:r>
              <a:rPr lang="en-GB" dirty="0" smtClean="0"/>
              <a:t> </a:t>
            </a:r>
            <a:r>
              <a:rPr lang="en-GB" dirty="0"/>
              <a:t>Number of kinds of data repository systems being integrated with the EGI accounting </a:t>
            </a:r>
            <a:r>
              <a:rPr lang="en-GB" dirty="0" smtClean="0"/>
              <a:t>software</a:t>
            </a:r>
          </a:p>
          <a:p>
            <a:endParaRPr lang="it-IT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4610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WP3 Activity </a:t>
            </a:r>
            <a:r>
              <a:rPr lang="it-IT" dirty="0" err="1" smtClean="0"/>
              <a:t>Metrics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>
                <a:solidFill>
                  <a:srgbClr val="C00000"/>
                </a:solidFill>
              </a:rPr>
              <a:t>M.JRA1.Accounting.2:</a:t>
            </a:r>
            <a:r>
              <a:rPr lang="en-GB" dirty="0"/>
              <a:t> Number of kinds of storage systems being integrated with the EGI accounting software</a:t>
            </a:r>
          </a:p>
          <a:p>
            <a:endParaRPr lang="en-GB" dirty="0" smtClean="0"/>
          </a:p>
          <a:p>
            <a:r>
              <a:rPr lang="en-GB" dirty="0" smtClean="0">
                <a:solidFill>
                  <a:srgbClr val="C00000"/>
                </a:solidFill>
              </a:rPr>
              <a:t>M.JRA1.OpsTools.1:</a:t>
            </a:r>
            <a:r>
              <a:rPr lang="en-GB" dirty="0" smtClean="0"/>
              <a:t> </a:t>
            </a:r>
            <a:r>
              <a:rPr lang="en-GB" dirty="0"/>
              <a:t>Number of new requirements introduced in the </a:t>
            </a:r>
            <a:r>
              <a:rPr lang="en-GB" dirty="0" smtClean="0"/>
              <a:t>roadmap</a:t>
            </a:r>
          </a:p>
          <a:p>
            <a:endParaRPr lang="en-GB" dirty="0" smtClean="0"/>
          </a:p>
          <a:p>
            <a:r>
              <a:rPr lang="en-GB" dirty="0" smtClean="0">
                <a:solidFill>
                  <a:srgbClr val="C00000"/>
                </a:solidFill>
              </a:rPr>
              <a:t>M.JRA1.OpsTools.2: </a:t>
            </a:r>
            <a:r>
              <a:rPr lang="en-GB" dirty="0"/>
              <a:t>Number of probes developed to monitor cloud resources</a:t>
            </a:r>
            <a:endParaRPr lang="it-IT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8692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31550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664" y="44624"/>
            <a:ext cx="7344816" cy="850106"/>
          </a:xfrm>
        </p:spPr>
        <p:txBody>
          <a:bodyPr/>
          <a:lstStyle/>
          <a:p>
            <a:r>
              <a:rPr lang="it-IT" dirty="0" err="1" smtClean="0"/>
              <a:t>Outline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EGI-</a:t>
            </a:r>
            <a:r>
              <a:rPr lang="it-IT" dirty="0" err="1" smtClean="0"/>
              <a:t>Engage</a:t>
            </a:r>
            <a:r>
              <a:rPr lang="it-IT" dirty="0" smtClean="0"/>
              <a:t> WP3 –e-</a:t>
            </a:r>
            <a:r>
              <a:rPr lang="it-IT" dirty="0" err="1" smtClean="0"/>
              <a:t>Inrastructure</a:t>
            </a:r>
            <a:r>
              <a:rPr lang="it-IT" dirty="0" smtClean="0"/>
              <a:t> </a:t>
            </a:r>
            <a:r>
              <a:rPr lang="it-IT" dirty="0" err="1" smtClean="0"/>
              <a:t>commons</a:t>
            </a:r>
            <a:r>
              <a:rPr lang="it-IT" dirty="0" smtClean="0"/>
              <a:t> – </a:t>
            </a:r>
            <a:r>
              <a:rPr lang="it-IT" dirty="0" err="1" smtClean="0"/>
              <a:t>monthly</a:t>
            </a:r>
            <a:r>
              <a:rPr lang="it-IT" dirty="0" smtClean="0"/>
              <a:t> meeting</a:t>
            </a:r>
            <a:endParaRPr lang="en-GB" dirty="0"/>
          </a:p>
        </p:txBody>
      </p:sp>
      <p:sp>
        <p:nvSpPr>
          <p:cNvPr id="5" name="Segnaposto contenuto 2"/>
          <p:cNvSpPr>
            <a:spLocks noGrp="1"/>
          </p:cNvSpPr>
          <p:nvPr>
            <p:ph sz="half" idx="2"/>
          </p:nvPr>
        </p:nvSpPr>
        <p:spPr>
          <a:xfrm>
            <a:off x="467544" y="1380904"/>
            <a:ext cx="8424936" cy="4784400"/>
          </a:xfrm>
        </p:spPr>
        <p:txBody>
          <a:bodyPr/>
          <a:lstStyle/>
          <a:p>
            <a:r>
              <a:rPr lang="it-IT" dirty="0" err="1" smtClean="0"/>
              <a:t>Milestones</a:t>
            </a:r>
            <a:r>
              <a:rPr lang="it-IT" dirty="0" smtClean="0"/>
              <a:t> &amp; </a:t>
            </a:r>
            <a:r>
              <a:rPr lang="it-IT" dirty="0" err="1" smtClean="0"/>
              <a:t>Deliverables</a:t>
            </a:r>
            <a:endParaRPr lang="it-IT" dirty="0" smtClean="0"/>
          </a:p>
          <a:p>
            <a:endParaRPr lang="it-IT" dirty="0" smtClean="0"/>
          </a:p>
          <a:p>
            <a:r>
              <a:rPr lang="it-IT" dirty="0" err="1" smtClean="0"/>
              <a:t>Final</a:t>
            </a:r>
            <a:r>
              <a:rPr lang="it-IT" dirty="0" smtClean="0"/>
              <a:t> </a:t>
            </a:r>
            <a:r>
              <a:rPr lang="it-IT" dirty="0" err="1" smtClean="0"/>
              <a:t>project</a:t>
            </a:r>
            <a:r>
              <a:rPr lang="it-IT" dirty="0" smtClean="0"/>
              <a:t> </a:t>
            </a:r>
            <a:r>
              <a:rPr lang="it-IT" dirty="0" err="1" smtClean="0"/>
              <a:t>review</a:t>
            </a:r>
            <a:endParaRPr lang="it-IT" dirty="0" smtClean="0"/>
          </a:p>
          <a:p>
            <a:pPr lvl="1"/>
            <a:endParaRPr lang="it-IT" dirty="0" smtClean="0"/>
          </a:p>
          <a:p>
            <a:r>
              <a:rPr lang="it-IT" dirty="0" smtClean="0"/>
              <a:t>Marketplace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2930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547664" y="2852936"/>
            <a:ext cx="7344816" cy="850106"/>
          </a:xfrm>
        </p:spPr>
        <p:txBody>
          <a:bodyPr/>
          <a:lstStyle/>
          <a:p>
            <a:r>
              <a:rPr lang="it-IT" dirty="0" smtClean="0"/>
              <a:t>WP3 </a:t>
            </a:r>
            <a:r>
              <a:rPr lang="it-IT" dirty="0" err="1" smtClean="0"/>
              <a:t>Milestones</a:t>
            </a:r>
            <a:r>
              <a:rPr lang="it-IT" dirty="0" smtClean="0"/>
              <a:t> &amp; </a:t>
            </a:r>
            <a:r>
              <a:rPr lang="it-IT" dirty="0" err="1" smtClean="0"/>
              <a:t>Deliverables</a:t>
            </a:r>
            <a:endParaRPr lang="en-GB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2531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WP3 </a:t>
            </a:r>
            <a:r>
              <a:rPr lang="it-IT" dirty="0" err="1"/>
              <a:t>Deliverables</a:t>
            </a:r>
            <a:r>
              <a:rPr lang="it-IT" dirty="0"/>
              <a:t> and </a:t>
            </a:r>
            <a:r>
              <a:rPr lang="it-IT" dirty="0" err="1" smtClean="0"/>
              <a:t>Milestones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 PY3 Status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2"/>
          </p:nvPr>
        </p:nvSpPr>
        <p:spPr>
          <a:xfrm>
            <a:off x="467544" y="908720"/>
            <a:ext cx="8424936" cy="4784400"/>
          </a:xfrm>
        </p:spPr>
        <p:txBody>
          <a:bodyPr/>
          <a:lstStyle/>
          <a:p>
            <a:r>
              <a:rPr lang="it-IT" sz="2200" b="1" dirty="0" smtClean="0"/>
              <a:t>April </a:t>
            </a:r>
            <a:r>
              <a:rPr lang="it-IT" sz="2200" b="1" dirty="0"/>
              <a:t>2017: D3.13 </a:t>
            </a:r>
            <a:r>
              <a:rPr lang="en-GB" sz="2200" dirty="0"/>
              <a:t>Second release of the EGI Service Registry and Marketplace prototype (DEM</a:t>
            </a:r>
            <a:r>
              <a:rPr lang="en-GB" sz="2200" dirty="0" smtClean="0"/>
              <a:t>) (FMI)</a:t>
            </a:r>
          </a:p>
          <a:p>
            <a:pPr lvl="1"/>
            <a:r>
              <a:rPr lang="it-IT" sz="1800" dirty="0" err="1">
                <a:solidFill>
                  <a:srgbClr val="FF0000"/>
                </a:solidFill>
              </a:rPr>
              <a:t>Current</a:t>
            </a:r>
            <a:r>
              <a:rPr lang="it-IT" sz="1800" dirty="0">
                <a:solidFill>
                  <a:srgbClr val="FF0000"/>
                </a:solidFill>
              </a:rPr>
              <a:t> status: </a:t>
            </a:r>
            <a:r>
              <a:rPr lang="it-IT" sz="1800" dirty="0" err="1">
                <a:solidFill>
                  <a:srgbClr val="FF0000"/>
                </a:solidFill>
              </a:rPr>
              <a:t>Submitted</a:t>
            </a:r>
            <a:r>
              <a:rPr lang="it-IT" sz="1800" dirty="0">
                <a:solidFill>
                  <a:srgbClr val="FF0000"/>
                </a:solidFill>
              </a:rPr>
              <a:t> to the </a:t>
            </a:r>
            <a:r>
              <a:rPr lang="it-IT" sz="1800" dirty="0" smtClean="0">
                <a:solidFill>
                  <a:srgbClr val="FF0000"/>
                </a:solidFill>
              </a:rPr>
              <a:t>EC</a:t>
            </a:r>
            <a:endParaRPr lang="en-GB" sz="1800" dirty="0"/>
          </a:p>
          <a:p>
            <a:r>
              <a:rPr lang="it-IT" sz="2200" b="1" u="sng" dirty="0" smtClean="0"/>
              <a:t>April 2017: M3.6 </a:t>
            </a:r>
            <a:r>
              <a:rPr lang="it-IT" sz="2200" u="sng" dirty="0" smtClean="0"/>
              <a:t>The </a:t>
            </a:r>
            <a:r>
              <a:rPr lang="it-IT" sz="2200" u="sng" dirty="0" err="1" smtClean="0"/>
              <a:t>second</a:t>
            </a:r>
            <a:r>
              <a:rPr lang="it-IT" sz="2200" u="sng" dirty="0" smtClean="0"/>
              <a:t> </a:t>
            </a:r>
            <a:r>
              <a:rPr lang="it-IT" sz="2200" u="sng" dirty="0" err="1" smtClean="0"/>
              <a:t>version</a:t>
            </a:r>
            <a:r>
              <a:rPr lang="it-IT" sz="2200" u="sng" dirty="0" smtClean="0"/>
              <a:t> of the EGI Marketplace </a:t>
            </a:r>
            <a:r>
              <a:rPr lang="it-IT" sz="2200" u="sng" dirty="0" err="1" smtClean="0"/>
              <a:t>is</a:t>
            </a:r>
            <a:r>
              <a:rPr lang="it-IT" sz="2200" u="sng" dirty="0" smtClean="0"/>
              <a:t> </a:t>
            </a:r>
            <a:r>
              <a:rPr lang="it-IT" sz="2200" u="sng" dirty="0" err="1" smtClean="0"/>
              <a:t>demonstrated</a:t>
            </a:r>
            <a:r>
              <a:rPr lang="it-IT" sz="2200" u="sng" dirty="0" smtClean="0"/>
              <a:t> (FMI)</a:t>
            </a:r>
          </a:p>
          <a:p>
            <a:pPr lvl="1"/>
            <a:r>
              <a:rPr lang="it-IT" sz="1800" dirty="0" err="1">
                <a:solidFill>
                  <a:srgbClr val="FF0000"/>
                </a:solidFill>
              </a:rPr>
              <a:t>Current</a:t>
            </a:r>
            <a:r>
              <a:rPr lang="it-IT" sz="1800" dirty="0">
                <a:solidFill>
                  <a:srgbClr val="FF0000"/>
                </a:solidFill>
              </a:rPr>
              <a:t> status: </a:t>
            </a:r>
            <a:r>
              <a:rPr lang="it-IT" sz="1800" dirty="0" err="1">
                <a:solidFill>
                  <a:srgbClr val="FF0000"/>
                </a:solidFill>
              </a:rPr>
              <a:t>Submitted</a:t>
            </a:r>
            <a:r>
              <a:rPr lang="it-IT" sz="1800" dirty="0">
                <a:solidFill>
                  <a:srgbClr val="FF0000"/>
                </a:solidFill>
              </a:rPr>
              <a:t> to the </a:t>
            </a:r>
            <a:r>
              <a:rPr lang="it-IT" sz="1800" dirty="0" smtClean="0">
                <a:solidFill>
                  <a:srgbClr val="FF0000"/>
                </a:solidFill>
              </a:rPr>
              <a:t>EC</a:t>
            </a:r>
            <a:endParaRPr lang="it-IT" sz="1800" dirty="0" smtClean="0"/>
          </a:p>
          <a:p>
            <a:r>
              <a:rPr lang="it-IT" sz="2200" b="1" dirty="0" err="1" smtClean="0"/>
              <a:t>June</a:t>
            </a:r>
            <a:r>
              <a:rPr lang="it-IT" sz="2200" b="1" dirty="0" smtClean="0"/>
              <a:t> 2017: D3.15 </a:t>
            </a:r>
            <a:r>
              <a:rPr lang="it-IT" sz="2200" dirty="0" smtClean="0"/>
              <a:t>Second Data Accounting </a:t>
            </a:r>
            <a:r>
              <a:rPr lang="it-IT" sz="2200" dirty="0" err="1" smtClean="0"/>
              <a:t>prototype</a:t>
            </a:r>
            <a:r>
              <a:rPr lang="it-IT" sz="2200" dirty="0" smtClean="0"/>
              <a:t> (DEM) (STFC) </a:t>
            </a:r>
            <a:r>
              <a:rPr lang="it-IT" sz="2200" b="1" dirty="0" smtClean="0">
                <a:solidFill>
                  <a:srgbClr val="FF0000"/>
                </a:solidFill>
              </a:rPr>
              <a:t>DELAYED</a:t>
            </a:r>
            <a:endParaRPr lang="it-IT" sz="2200" dirty="0" smtClean="0"/>
          </a:p>
          <a:p>
            <a:pPr lvl="1"/>
            <a:r>
              <a:rPr lang="it-IT" sz="1800" dirty="0" err="1" smtClean="0">
                <a:solidFill>
                  <a:srgbClr val="FF0000"/>
                </a:solidFill>
              </a:rPr>
              <a:t>External</a:t>
            </a:r>
            <a:r>
              <a:rPr lang="it-IT" sz="1800" dirty="0" smtClean="0">
                <a:solidFill>
                  <a:srgbClr val="FF0000"/>
                </a:solidFill>
              </a:rPr>
              <a:t> </a:t>
            </a:r>
            <a:r>
              <a:rPr lang="it-IT" sz="1800" dirty="0" err="1" smtClean="0">
                <a:solidFill>
                  <a:srgbClr val="FF0000"/>
                </a:solidFill>
              </a:rPr>
              <a:t>review</a:t>
            </a:r>
            <a:endParaRPr lang="it-IT" sz="1800" dirty="0">
              <a:solidFill>
                <a:srgbClr val="FF0000"/>
              </a:solidFill>
            </a:endParaRPr>
          </a:p>
          <a:p>
            <a:r>
              <a:rPr lang="it-IT" sz="2200" b="1" dirty="0" err="1" smtClean="0"/>
              <a:t>June</a:t>
            </a:r>
            <a:r>
              <a:rPr lang="it-IT" sz="2200" b="1" dirty="0" smtClean="0"/>
              <a:t> 2017: D3.16 </a:t>
            </a:r>
            <a:r>
              <a:rPr lang="it-IT" sz="2200" dirty="0" err="1" smtClean="0"/>
              <a:t>Final</a:t>
            </a:r>
            <a:r>
              <a:rPr lang="it-IT" sz="2200" dirty="0" smtClean="0"/>
              <a:t> report on the EGI Service </a:t>
            </a:r>
            <a:r>
              <a:rPr lang="it-IT" sz="2200" dirty="0" err="1" smtClean="0"/>
              <a:t>Registry</a:t>
            </a:r>
            <a:r>
              <a:rPr lang="it-IT" sz="2200" dirty="0" smtClean="0"/>
              <a:t> and Marketplace (R) (FMI) </a:t>
            </a:r>
            <a:r>
              <a:rPr lang="it-IT" sz="2200" b="1" dirty="0" smtClean="0">
                <a:solidFill>
                  <a:srgbClr val="FF0000"/>
                </a:solidFill>
              </a:rPr>
              <a:t>DELAYED</a:t>
            </a:r>
          </a:p>
          <a:p>
            <a:pPr lvl="1"/>
            <a:r>
              <a:rPr lang="it-IT" sz="1800" dirty="0" err="1">
                <a:solidFill>
                  <a:srgbClr val="FF0000"/>
                </a:solidFill>
              </a:rPr>
              <a:t>External</a:t>
            </a:r>
            <a:r>
              <a:rPr lang="it-IT" sz="1800" dirty="0">
                <a:solidFill>
                  <a:srgbClr val="FF0000"/>
                </a:solidFill>
              </a:rPr>
              <a:t> </a:t>
            </a:r>
            <a:r>
              <a:rPr lang="it-IT" sz="1800" dirty="0" err="1">
                <a:solidFill>
                  <a:srgbClr val="FF0000"/>
                </a:solidFill>
              </a:rPr>
              <a:t>review</a:t>
            </a:r>
            <a:endParaRPr lang="it-IT" sz="1800" dirty="0" smtClean="0"/>
          </a:p>
          <a:p>
            <a:r>
              <a:rPr lang="it-IT" sz="2200" b="1" dirty="0" smtClean="0"/>
              <a:t>August 2017: D3.17 </a:t>
            </a:r>
            <a:r>
              <a:rPr lang="it-IT" sz="2200" dirty="0" err="1" smtClean="0"/>
              <a:t>Final</a:t>
            </a:r>
            <a:r>
              <a:rPr lang="it-IT" sz="2200" dirty="0" smtClean="0"/>
              <a:t> release of the </a:t>
            </a:r>
            <a:r>
              <a:rPr lang="it-IT" sz="2200" dirty="0" err="1" smtClean="0"/>
              <a:t>accounting</a:t>
            </a:r>
            <a:r>
              <a:rPr lang="it-IT" sz="2200" dirty="0" smtClean="0"/>
              <a:t> and </a:t>
            </a:r>
            <a:r>
              <a:rPr lang="it-IT" sz="2200" dirty="0" err="1" smtClean="0"/>
              <a:t>operational</a:t>
            </a:r>
            <a:r>
              <a:rPr lang="it-IT" sz="2200" dirty="0" smtClean="0"/>
              <a:t> </a:t>
            </a:r>
            <a:r>
              <a:rPr lang="it-IT" sz="2200" dirty="0" err="1" smtClean="0"/>
              <a:t>tools</a:t>
            </a:r>
            <a:r>
              <a:rPr lang="it-IT" sz="2200" dirty="0" smtClean="0"/>
              <a:t> (OTHER) </a:t>
            </a:r>
            <a:r>
              <a:rPr lang="en-GB" sz="2200" dirty="0"/>
              <a:t>(CSIC, CNRS, STFC</a:t>
            </a:r>
            <a:r>
              <a:rPr lang="en-GB" sz="2200" dirty="0" smtClean="0"/>
              <a:t>)</a:t>
            </a:r>
          </a:p>
          <a:p>
            <a:pPr lvl="1"/>
            <a:r>
              <a:rPr lang="it-IT" sz="1800" dirty="0" err="1">
                <a:solidFill>
                  <a:srgbClr val="FF0000"/>
                </a:solidFill>
              </a:rPr>
              <a:t>Draft</a:t>
            </a:r>
            <a:r>
              <a:rPr lang="it-IT" sz="1800" dirty="0">
                <a:solidFill>
                  <a:srgbClr val="FF0000"/>
                </a:solidFill>
              </a:rPr>
              <a:t> in </a:t>
            </a:r>
            <a:r>
              <a:rPr lang="it-IT" sz="1800" dirty="0" err="1" smtClean="0">
                <a:solidFill>
                  <a:srgbClr val="FF0000"/>
                </a:solidFill>
              </a:rPr>
              <a:t>preparation</a:t>
            </a:r>
            <a:r>
              <a:rPr lang="it-IT" sz="1800" dirty="0" smtClean="0">
                <a:solidFill>
                  <a:srgbClr val="FF0000"/>
                </a:solidFill>
              </a:rPr>
              <a:t> (ready end of </a:t>
            </a:r>
            <a:r>
              <a:rPr lang="it-IT" sz="1800" dirty="0" err="1" smtClean="0">
                <a:solidFill>
                  <a:srgbClr val="FF0000"/>
                </a:solidFill>
              </a:rPr>
              <a:t>this</a:t>
            </a:r>
            <a:r>
              <a:rPr lang="it-IT" sz="1800" dirty="0" smtClean="0">
                <a:solidFill>
                  <a:srgbClr val="FF0000"/>
                </a:solidFill>
              </a:rPr>
              <a:t> week, </a:t>
            </a:r>
            <a:r>
              <a:rPr lang="it-IT" sz="1800" dirty="0" err="1" smtClean="0">
                <a:solidFill>
                  <a:srgbClr val="FF0000"/>
                </a:solidFill>
              </a:rPr>
              <a:t>early</a:t>
            </a:r>
            <a:r>
              <a:rPr lang="it-IT" sz="1800" dirty="0" smtClean="0">
                <a:solidFill>
                  <a:srgbClr val="FF0000"/>
                </a:solidFill>
              </a:rPr>
              <a:t> </a:t>
            </a:r>
            <a:r>
              <a:rPr lang="it-IT" sz="1800" dirty="0" err="1" smtClean="0">
                <a:solidFill>
                  <a:srgbClr val="FF0000"/>
                </a:solidFill>
              </a:rPr>
              <a:t>next</a:t>
            </a:r>
            <a:r>
              <a:rPr lang="it-IT" sz="1800" dirty="0" smtClean="0">
                <a:solidFill>
                  <a:srgbClr val="FF0000"/>
                </a:solidFill>
              </a:rPr>
              <a:t> week)</a:t>
            </a:r>
            <a:endParaRPr lang="it-IT" sz="1800" dirty="0">
              <a:solidFill>
                <a:srgbClr val="FF0000"/>
              </a:solidFill>
            </a:endParaRPr>
          </a:p>
          <a:p>
            <a:endParaRPr lang="en-GB" sz="22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0004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WP3 </a:t>
            </a:r>
            <a:r>
              <a:rPr lang="it-IT" dirty="0" err="1"/>
              <a:t>Deliverables</a:t>
            </a:r>
            <a:r>
              <a:rPr lang="it-IT" dirty="0"/>
              <a:t> and </a:t>
            </a:r>
            <a:r>
              <a:rPr lang="it-IT" dirty="0" err="1" smtClean="0"/>
              <a:t>Milestones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err="1" smtClean="0"/>
              <a:t>Next</a:t>
            </a:r>
            <a:r>
              <a:rPr lang="it-IT" dirty="0" smtClean="0"/>
              <a:t> </a:t>
            </a:r>
            <a:r>
              <a:rPr lang="it-IT" dirty="0" err="1" smtClean="0"/>
              <a:t>deadlines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2"/>
          </p:nvPr>
        </p:nvSpPr>
        <p:spPr>
          <a:xfrm>
            <a:off x="359532" y="1384402"/>
            <a:ext cx="8424936" cy="4784400"/>
          </a:xfrm>
        </p:spPr>
        <p:txBody>
          <a:bodyPr/>
          <a:lstStyle/>
          <a:p>
            <a:r>
              <a:rPr lang="it-IT" sz="2200" b="1" dirty="0" smtClean="0"/>
              <a:t>August 2017: D3.17 </a:t>
            </a:r>
            <a:r>
              <a:rPr lang="it-IT" sz="2200" dirty="0" err="1" smtClean="0"/>
              <a:t>Final</a:t>
            </a:r>
            <a:r>
              <a:rPr lang="it-IT" sz="2200" dirty="0" smtClean="0"/>
              <a:t> release of the </a:t>
            </a:r>
            <a:r>
              <a:rPr lang="it-IT" sz="2200" dirty="0" err="1" smtClean="0"/>
              <a:t>accounting</a:t>
            </a:r>
            <a:r>
              <a:rPr lang="it-IT" sz="2200" dirty="0" smtClean="0"/>
              <a:t> and </a:t>
            </a:r>
            <a:r>
              <a:rPr lang="it-IT" sz="2200" dirty="0" err="1" smtClean="0"/>
              <a:t>operational</a:t>
            </a:r>
            <a:r>
              <a:rPr lang="it-IT" sz="2200" dirty="0" smtClean="0"/>
              <a:t> </a:t>
            </a:r>
            <a:r>
              <a:rPr lang="it-IT" sz="2200" dirty="0" err="1" smtClean="0"/>
              <a:t>tools</a:t>
            </a:r>
            <a:r>
              <a:rPr lang="it-IT" sz="2200" dirty="0" smtClean="0"/>
              <a:t> (OTHER) </a:t>
            </a:r>
            <a:r>
              <a:rPr lang="en-GB" sz="2200" dirty="0"/>
              <a:t>(CSIC, CNRS, STFC</a:t>
            </a:r>
            <a:r>
              <a:rPr lang="en-GB" sz="2200" dirty="0" smtClean="0"/>
              <a:t>)</a:t>
            </a:r>
          </a:p>
          <a:p>
            <a:pPr marL="457200" lvl="1" indent="0">
              <a:buNone/>
            </a:pPr>
            <a:endParaRPr lang="it-IT" sz="1800" dirty="0">
              <a:solidFill>
                <a:srgbClr val="FF0000"/>
              </a:solidFill>
            </a:endParaRPr>
          </a:p>
          <a:p>
            <a:pPr lvl="1"/>
            <a:r>
              <a:rPr lang="it-IT" sz="1800" dirty="0" err="1" smtClean="0"/>
              <a:t>All</a:t>
            </a:r>
            <a:r>
              <a:rPr lang="it-IT" sz="1800" dirty="0" smtClean="0"/>
              <a:t> </a:t>
            </a:r>
            <a:r>
              <a:rPr lang="it-IT" sz="1800" dirty="0" err="1" smtClean="0"/>
              <a:t>contributions</a:t>
            </a:r>
            <a:r>
              <a:rPr lang="it-IT" sz="1800" dirty="0" smtClean="0"/>
              <a:t> </a:t>
            </a:r>
            <a:r>
              <a:rPr lang="it-IT" sz="1800" dirty="0" err="1" smtClean="0"/>
              <a:t>received</a:t>
            </a:r>
            <a:endParaRPr lang="it-IT" sz="1800" dirty="0" smtClean="0"/>
          </a:p>
          <a:p>
            <a:pPr lvl="1"/>
            <a:r>
              <a:rPr lang="it-IT" sz="1800" dirty="0" err="1" smtClean="0"/>
              <a:t>Working</a:t>
            </a:r>
            <a:r>
              <a:rPr lang="it-IT" sz="1800" dirty="0" smtClean="0"/>
              <a:t> on the full </a:t>
            </a:r>
            <a:r>
              <a:rPr lang="it-IT" sz="1800" dirty="0" err="1" smtClean="0"/>
              <a:t>draft</a:t>
            </a:r>
            <a:endParaRPr lang="it-IT" sz="1800" dirty="0" smtClean="0"/>
          </a:p>
          <a:p>
            <a:endParaRPr lang="en-GB" sz="22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2117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547664" y="2852936"/>
            <a:ext cx="7344816" cy="850106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WP3</a:t>
            </a:r>
            <a:br>
              <a:rPr lang="it-IT" dirty="0" smtClean="0"/>
            </a:br>
            <a:r>
              <a:rPr lang="it-IT" dirty="0" err="1" smtClean="0"/>
              <a:t>Final</a:t>
            </a:r>
            <a:r>
              <a:rPr lang="it-IT" dirty="0" smtClean="0"/>
              <a:t> </a:t>
            </a:r>
            <a:r>
              <a:rPr lang="it-IT" dirty="0" err="1" smtClean="0"/>
              <a:t>project</a:t>
            </a:r>
            <a:r>
              <a:rPr lang="it-IT" dirty="0" smtClean="0"/>
              <a:t> </a:t>
            </a:r>
            <a:r>
              <a:rPr lang="it-IT" dirty="0" err="1" smtClean="0"/>
              <a:t>review</a:t>
            </a:r>
            <a:endParaRPr lang="en-GB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5875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Final</a:t>
            </a:r>
            <a:r>
              <a:rPr lang="it-IT" dirty="0" smtClean="0"/>
              <a:t> </a:t>
            </a:r>
            <a:r>
              <a:rPr lang="it-IT" dirty="0" err="1" smtClean="0"/>
              <a:t>project</a:t>
            </a:r>
            <a:r>
              <a:rPr lang="it-IT" dirty="0" smtClean="0"/>
              <a:t> </a:t>
            </a:r>
            <a:r>
              <a:rPr lang="it-IT" dirty="0" err="1" smtClean="0"/>
              <a:t>review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it-IT" dirty="0" err="1" smtClean="0"/>
              <a:t>Final</a:t>
            </a:r>
            <a:r>
              <a:rPr lang="it-IT" dirty="0" smtClean="0"/>
              <a:t> </a:t>
            </a:r>
            <a:r>
              <a:rPr lang="it-IT" dirty="0" err="1" smtClean="0"/>
              <a:t>review</a:t>
            </a:r>
            <a:r>
              <a:rPr lang="it-IT" dirty="0" smtClean="0"/>
              <a:t> on 23-24 </a:t>
            </a:r>
            <a:r>
              <a:rPr lang="it-IT" dirty="0" err="1" smtClean="0"/>
              <a:t>October</a:t>
            </a:r>
            <a:r>
              <a:rPr lang="it-IT" dirty="0" smtClean="0"/>
              <a:t> in Bruxelles</a:t>
            </a:r>
          </a:p>
          <a:p>
            <a:pPr lvl="1"/>
            <a:r>
              <a:rPr lang="it-IT" dirty="0" err="1" smtClean="0"/>
              <a:t>Capacity</a:t>
            </a:r>
            <a:r>
              <a:rPr lang="it-IT" dirty="0" smtClean="0"/>
              <a:t> of the meeting room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limited</a:t>
            </a:r>
            <a:endParaRPr lang="it-IT" dirty="0"/>
          </a:p>
          <a:p>
            <a:pPr lvl="1"/>
            <a:r>
              <a:rPr lang="it-IT" dirty="0" err="1" smtClean="0"/>
              <a:t>Participants</a:t>
            </a:r>
            <a:r>
              <a:rPr lang="it-IT" dirty="0" smtClean="0"/>
              <a:t>:</a:t>
            </a:r>
          </a:p>
          <a:p>
            <a:pPr lvl="2"/>
            <a:r>
              <a:rPr lang="it-IT" dirty="0" smtClean="0"/>
              <a:t>Project and EGI Directors</a:t>
            </a:r>
          </a:p>
          <a:p>
            <a:pPr lvl="2"/>
            <a:r>
              <a:rPr lang="it-IT" dirty="0" smtClean="0"/>
              <a:t>WP </a:t>
            </a:r>
            <a:r>
              <a:rPr lang="it-IT" dirty="0" err="1" smtClean="0"/>
              <a:t>Leaders</a:t>
            </a:r>
            <a:endParaRPr lang="it-IT" dirty="0" smtClean="0"/>
          </a:p>
          <a:p>
            <a:pPr lvl="2"/>
            <a:r>
              <a:rPr lang="it-IT" dirty="0" smtClean="0"/>
              <a:t>Technical </a:t>
            </a:r>
            <a:r>
              <a:rPr lang="it-IT" dirty="0" err="1" smtClean="0"/>
              <a:t>experts</a:t>
            </a:r>
            <a:r>
              <a:rPr lang="it-IT" dirty="0" smtClean="0"/>
              <a:t> (by </a:t>
            </a:r>
            <a:r>
              <a:rPr lang="it-IT" dirty="0" err="1" smtClean="0"/>
              <a:t>invitation</a:t>
            </a:r>
            <a:r>
              <a:rPr lang="it-IT" dirty="0" smtClean="0"/>
              <a:t>)</a:t>
            </a:r>
          </a:p>
          <a:p>
            <a:pPr marL="0" indent="0">
              <a:buNone/>
            </a:pPr>
            <a:endParaRPr lang="it-IT" dirty="0" smtClean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7059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WP3 </a:t>
            </a:r>
            <a:r>
              <a:rPr lang="it-IT" dirty="0" err="1" smtClean="0"/>
              <a:t>Contribution</a:t>
            </a:r>
            <a:r>
              <a:rPr lang="it-IT" dirty="0" smtClean="0"/>
              <a:t> for the </a:t>
            </a:r>
            <a:r>
              <a:rPr lang="it-IT" dirty="0" err="1" smtClean="0"/>
              <a:t>review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it-IT" dirty="0" err="1" smtClean="0"/>
              <a:t>Slides</a:t>
            </a:r>
            <a:endParaRPr lang="it-IT" dirty="0" smtClean="0"/>
          </a:p>
          <a:p>
            <a:pPr lvl="1"/>
            <a:r>
              <a:rPr lang="it-IT" dirty="0" smtClean="0"/>
              <a:t>I </a:t>
            </a:r>
            <a:r>
              <a:rPr lang="it-IT" dirty="0" err="1" smtClean="0"/>
              <a:t>will</a:t>
            </a:r>
            <a:r>
              <a:rPr lang="it-IT" dirty="0" smtClean="0"/>
              <a:t> </a:t>
            </a:r>
            <a:r>
              <a:rPr lang="it-IT" dirty="0" err="1" smtClean="0"/>
              <a:t>ask</a:t>
            </a:r>
            <a:r>
              <a:rPr lang="it-IT" dirty="0" smtClean="0"/>
              <a:t> </a:t>
            </a:r>
            <a:r>
              <a:rPr lang="it-IT" dirty="0" err="1" smtClean="0"/>
              <a:t>your</a:t>
            </a:r>
            <a:r>
              <a:rPr lang="it-IT" dirty="0" smtClean="0"/>
              <a:t> help to </a:t>
            </a:r>
            <a:r>
              <a:rPr lang="it-IT" dirty="0" err="1" smtClean="0"/>
              <a:t>review</a:t>
            </a:r>
            <a:r>
              <a:rPr lang="it-IT" dirty="0" smtClean="0"/>
              <a:t> the </a:t>
            </a:r>
            <a:r>
              <a:rPr lang="it-IT" dirty="0" err="1" smtClean="0"/>
              <a:t>slides</a:t>
            </a:r>
            <a:r>
              <a:rPr lang="it-IT" dirty="0" smtClean="0"/>
              <a:t> (</a:t>
            </a:r>
            <a:r>
              <a:rPr lang="it-IT" dirty="0" err="1" smtClean="0"/>
              <a:t>Sept</a:t>
            </a:r>
            <a:r>
              <a:rPr lang="it-IT" dirty="0" smtClean="0"/>
              <a:t>/</a:t>
            </a:r>
            <a:r>
              <a:rPr lang="it-IT" dirty="0" err="1" smtClean="0"/>
              <a:t>Oct</a:t>
            </a:r>
            <a:r>
              <a:rPr lang="it-IT" dirty="0" smtClean="0"/>
              <a:t>)</a:t>
            </a:r>
          </a:p>
          <a:p>
            <a:endParaRPr lang="it-IT" dirty="0"/>
          </a:p>
          <a:p>
            <a:r>
              <a:rPr lang="it-IT" dirty="0" smtClean="0"/>
              <a:t>Activity </a:t>
            </a:r>
            <a:r>
              <a:rPr lang="it-IT" dirty="0" err="1" smtClean="0"/>
              <a:t>metrics</a:t>
            </a:r>
            <a:endParaRPr lang="it-IT" dirty="0" smtClean="0"/>
          </a:p>
          <a:p>
            <a:pPr lvl="1"/>
            <a:r>
              <a:rPr lang="it-IT" dirty="0" smtClean="0"/>
              <a:t>To be </a:t>
            </a:r>
            <a:r>
              <a:rPr lang="it-IT" dirty="0" err="1" smtClean="0"/>
              <a:t>provided</a:t>
            </a:r>
            <a:r>
              <a:rPr lang="it-IT" dirty="0" smtClean="0"/>
              <a:t> in the </a:t>
            </a:r>
            <a:r>
              <a:rPr lang="it-IT" dirty="0" err="1" smtClean="0"/>
              <a:t>next</a:t>
            </a:r>
            <a:r>
              <a:rPr lang="it-IT" dirty="0" smtClean="0"/>
              <a:t> weeks</a:t>
            </a:r>
          </a:p>
          <a:p>
            <a:endParaRPr lang="it-IT" dirty="0"/>
          </a:p>
          <a:p>
            <a:r>
              <a:rPr lang="it-IT" dirty="0" err="1" smtClean="0"/>
              <a:t>Contributions</a:t>
            </a:r>
            <a:r>
              <a:rPr lang="it-IT" dirty="0" smtClean="0"/>
              <a:t> for the </a:t>
            </a:r>
            <a:r>
              <a:rPr lang="it-IT" dirty="0" err="1" smtClean="0"/>
              <a:t>periodic</a:t>
            </a:r>
            <a:r>
              <a:rPr lang="it-IT" dirty="0" smtClean="0"/>
              <a:t> (M13-M30) and </a:t>
            </a:r>
            <a:r>
              <a:rPr lang="it-IT" dirty="0" err="1" smtClean="0"/>
              <a:t>final</a:t>
            </a:r>
            <a:r>
              <a:rPr lang="it-IT" dirty="0" smtClean="0"/>
              <a:t> reports</a:t>
            </a:r>
            <a:endParaRPr lang="en-GB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243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1st </a:t>
            </a:r>
            <a:r>
              <a:rPr lang="it-IT" dirty="0" err="1" smtClean="0"/>
              <a:t>review</a:t>
            </a:r>
            <a:r>
              <a:rPr lang="it-IT" dirty="0" smtClean="0"/>
              <a:t> - Feedback on WP3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4525963"/>
          </a:xfrm>
        </p:spPr>
        <p:txBody>
          <a:bodyPr/>
          <a:lstStyle/>
          <a:p>
            <a:r>
              <a:rPr lang="it-IT" dirty="0" err="1" smtClean="0"/>
              <a:t>Experts</a:t>
            </a:r>
            <a:r>
              <a:rPr lang="it-IT" dirty="0" smtClean="0"/>
              <a:t> </a:t>
            </a:r>
            <a:r>
              <a:rPr lang="it-IT" dirty="0" err="1" smtClean="0"/>
              <a:t>satisfied</a:t>
            </a:r>
            <a:r>
              <a:rPr lang="it-IT" dirty="0" smtClean="0"/>
              <a:t> of WP3 work</a:t>
            </a:r>
          </a:p>
          <a:p>
            <a:pPr lvl="1"/>
            <a:r>
              <a:rPr lang="it-IT" sz="2400" dirty="0" smtClean="0"/>
              <a:t>Services </a:t>
            </a:r>
            <a:r>
              <a:rPr lang="it-IT" sz="2400" dirty="0" err="1" smtClean="0"/>
              <a:t>developed</a:t>
            </a:r>
            <a:r>
              <a:rPr lang="it-IT" sz="2400" dirty="0" smtClean="0"/>
              <a:t> in a </a:t>
            </a:r>
            <a:r>
              <a:rPr lang="it-IT" sz="2400" dirty="0" err="1" smtClean="0"/>
              <a:t>user-driven</a:t>
            </a:r>
            <a:r>
              <a:rPr lang="it-IT" sz="2400" dirty="0" smtClean="0"/>
              <a:t> way</a:t>
            </a:r>
          </a:p>
          <a:p>
            <a:r>
              <a:rPr lang="it-IT" dirty="0" smtClean="0"/>
              <a:t>AAI:</a:t>
            </a:r>
          </a:p>
          <a:p>
            <a:pPr lvl="1"/>
            <a:r>
              <a:rPr lang="it-IT" sz="2400" dirty="0" err="1" smtClean="0"/>
              <a:t>Requirements</a:t>
            </a:r>
            <a:r>
              <a:rPr lang="it-IT" sz="2400" dirty="0" smtClean="0"/>
              <a:t> for AARC to </a:t>
            </a:r>
            <a:r>
              <a:rPr lang="it-IT" sz="2400" dirty="0" err="1" smtClean="0"/>
              <a:t>fix</a:t>
            </a:r>
            <a:r>
              <a:rPr lang="it-IT" sz="2400" dirty="0" smtClean="0"/>
              <a:t> the </a:t>
            </a:r>
            <a:r>
              <a:rPr lang="it-IT" sz="2400" dirty="0" err="1" smtClean="0"/>
              <a:t>granularity</a:t>
            </a:r>
            <a:r>
              <a:rPr lang="it-IT" sz="2400" dirty="0" smtClean="0"/>
              <a:t> </a:t>
            </a:r>
            <a:r>
              <a:rPr lang="it-IT" sz="2400" dirty="0" err="1" smtClean="0"/>
              <a:t>issues</a:t>
            </a:r>
            <a:r>
              <a:rPr lang="it-IT" sz="2400" dirty="0" smtClean="0"/>
              <a:t> of the </a:t>
            </a:r>
            <a:r>
              <a:rPr lang="it-IT" sz="2400" dirty="0" err="1" smtClean="0"/>
              <a:t>current</a:t>
            </a:r>
            <a:r>
              <a:rPr lang="it-IT" sz="2400" dirty="0" smtClean="0"/>
              <a:t> 4-layer domain model for </a:t>
            </a:r>
            <a:r>
              <a:rPr lang="it-IT" sz="2400" dirty="0" err="1" smtClean="0"/>
              <a:t>LoA</a:t>
            </a:r>
            <a:endParaRPr lang="it-IT" sz="2400" dirty="0" smtClean="0"/>
          </a:p>
          <a:p>
            <a:pPr lvl="1"/>
            <a:r>
              <a:rPr lang="it-IT" sz="2400" dirty="0" err="1" smtClean="0"/>
              <a:t>Consider</a:t>
            </a:r>
            <a:r>
              <a:rPr lang="it-IT" sz="2400" dirty="0" smtClean="0"/>
              <a:t> </a:t>
            </a:r>
            <a:r>
              <a:rPr lang="it-IT" sz="2400" dirty="0" err="1" smtClean="0"/>
              <a:t>prior</a:t>
            </a:r>
            <a:r>
              <a:rPr lang="it-IT" sz="2400" dirty="0" smtClean="0"/>
              <a:t> art in the </a:t>
            </a:r>
            <a:r>
              <a:rPr lang="it-IT" sz="2400" dirty="0" err="1" smtClean="0"/>
              <a:t>field</a:t>
            </a:r>
            <a:r>
              <a:rPr lang="it-IT" sz="2400" dirty="0" smtClean="0"/>
              <a:t> of </a:t>
            </a:r>
            <a:r>
              <a:rPr lang="it-IT" sz="2400" dirty="0" err="1" smtClean="0"/>
              <a:t>IdP</a:t>
            </a:r>
            <a:r>
              <a:rPr lang="it-IT" sz="2400" dirty="0" smtClean="0"/>
              <a:t> </a:t>
            </a:r>
            <a:r>
              <a:rPr lang="it-IT" sz="2400" dirty="0" err="1" smtClean="0"/>
              <a:t>discovery</a:t>
            </a:r>
            <a:r>
              <a:rPr lang="it-IT" sz="2400" dirty="0" smtClean="0"/>
              <a:t> and </a:t>
            </a:r>
            <a:r>
              <a:rPr lang="it-IT" sz="2400" dirty="0" err="1" smtClean="0"/>
              <a:t>its</a:t>
            </a:r>
            <a:r>
              <a:rPr lang="it-IT" sz="2400" dirty="0" smtClean="0"/>
              <a:t> impact on the </a:t>
            </a:r>
            <a:r>
              <a:rPr lang="it-IT" sz="2400" dirty="0" err="1" smtClean="0"/>
              <a:t>Uis</a:t>
            </a:r>
            <a:endParaRPr lang="it-IT" sz="2400" dirty="0" smtClean="0"/>
          </a:p>
          <a:p>
            <a:pPr lvl="1"/>
            <a:r>
              <a:rPr lang="it-IT" sz="2400" dirty="0" smtClean="0"/>
              <a:t>Accounting </a:t>
            </a:r>
            <a:r>
              <a:rPr lang="it-IT" sz="2400" dirty="0" err="1" smtClean="0"/>
              <a:t>linking</a:t>
            </a:r>
            <a:r>
              <a:rPr lang="it-IT" sz="2400" dirty="0" smtClean="0"/>
              <a:t>: educate </a:t>
            </a:r>
            <a:r>
              <a:rPr lang="it-IT" sz="2400" dirty="0" err="1" smtClean="0"/>
              <a:t>users</a:t>
            </a:r>
            <a:r>
              <a:rPr lang="it-IT" sz="2400" dirty="0" smtClean="0"/>
              <a:t> on </a:t>
            </a:r>
            <a:r>
              <a:rPr lang="it-IT" sz="2400" dirty="0" err="1" smtClean="0"/>
              <a:t>its</a:t>
            </a:r>
            <a:r>
              <a:rPr lang="it-IT" sz="2400" dirty="0" smtClean="0"/>
              <a:t> </a:t>
            </a:r>
            <a:r>
              <a:rPr lang="it-IT" sz="2400" dirty="0" err="1" smtClean="0"/>
              <a:t>implication</a:t>
            </a:r>
            <a:endParaRPr lang="it-IT" sz="2400" dirty="0" smtClean="0"/>
          </a:p>
          <a:p>
            <a:pPr lvl="1"/>
            <a:r>
              <a:rPr lang="it-IT" sz="2400" dirty="0" smtClean="0"/>
              <a:t>EIDAS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8603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GI Engage powerpoint presentation v3.2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EGI Powerpoint Presentation (body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EGI Powerpoint Presentation (closing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4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 Engage powerpoint presentation v3.2</Template>
  <TotalTime>3845</TotalTime>
  <Words>485</Words>
  <Application>Microsoft Office PowerPoint</Application>
  <PresentationFormat>Presentazione su schermo (4:3)</PresentationFormat>
  <Paragraphs>76</Paragraphs>
  <Slides>14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3</vt:i4>
      </vt:variant>
      <vt:variant>
        <vt:lpstr>Titoli diapositive</vt:lpstr>
      </vt:variant>
      <vt:variant>
        <vt:i4>14</vt:i4>
      </vt:variant>
    </vt:vector>
  </HeadingPairs>
  <TitlesOfParts>
    <vt:vector size="22" baseType="lpstr">
      <vt:lpstr>Arial</vt:lpstr>
      <vt:lpstr>Calibri</vt:lpstr>
      <vt:lpstr>Segoe UI</vt:lpstr>
      <vt:lpstr>Verdana</vt:lpstr>
      <vt:lpstr>Wingdings</vt:lpstr>
      <vt:lpstr>EGI Engage powerpoint presentation v3.2</vt:lpstr>
      <vt:lpstr>EGI Powerpoint Presentation (body)</vt:lpstr>
      <vt:lpstr>EGI Powerpoint Presentation (closing)</vt:lpstr>
      <vt:lpstr>e-Infrastructure commons Updates</vt:lpstr>
      <vt:lpstr>Outline</vt:lpstr>
      <vt:lpstr>WP3 Milestones &amp; Deliverables</vt:lpstr>
      <vt:lpstr>WP3 Deliverables and Milestones  PY3 Status</vt:lpstr>
      <vt:lpstr>WP3 Deliverables and Milestones Next deadlines</vt:lpstr>
      <vt:lpstr>WP3 Final project review</vt:lpstr>
      <vt:lpstr>Final project review</vt:lpstr>
      <vt:lpstr>WP3 Contribution for the review</vt:lpstr>
      <vt:lpstr>1st review - Feedback on WP3</vt:lpstr>
      <vt:lpstr>1st review - Feedback on WP3</vt:lpstr>
      <vt:lpstr>Feedback on WP3</vt:lpstr>
      <vt:lpstr>WP3 Activity Metrics</vt:lpstr>
      <vt:lpstr>WP3 Activity Metrics</vt:lpstr>
      <vt:lpstr>Presentazione standard di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dscardaci</dc:creator>
  <cp:lastModifiedBy>dscardaci</cp:lastModifiedBy>
  <cp:revision>161</cp:revision>
  <dcterms:created xsi:type="dcterms:W3CDTF">2015-06-17T09:10:49Z</dcterms:created>
  <dcterms:modified xsi:type="dcterms:W3CDTF">2017-07-25T16:01:50Z</dcterms:modified>
</cp:coreProperties>
</file>