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12"/>
  </p:notesMasterIdLst>
  <p:sldIdLst>
    <p:sldId id="256" r:id="rId3"/>
    <p:sldId id="265" r:id="rId4"/>
    <p:sldId id="269" r:id="rId5"/>
    <p:sldId id="267" r:id="rId6"/>
    <p:sldId id="262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705" autoAdjust="0"/>
  </p:normalViewPr>
  <p:slideViewPr>
    <p:cSldViewPr snapToGrid="0" snapToObjects="1">
      <p:cViewPr>
        <p:scale>
          <a:sx n="100" d="100"/>
          <a:sy n="100" d="100"/>
        </p:scale>
        <p:origin x="-10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E28D-BC6C-E64D-B800-0F318EDF5449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338A0-65D0-5C4A-8536-862F6020546F}" type="pres">
      <dgm:prSet presAssocID="{1849E28D-BC6C-E64D-B800-0F318EDF5449}" presName="cycle" presStyleCnt="0">
        <dgm:presLayoutVars>
          <dgm:dir/>
          <dgm:resizeHandles val="exact"/>
        </dgm:presLayoutVars>
      </dgm:prSet>
      <dgm:spPr/>
    </dgm:pt>
  </dgm:ptLst>
  <dgm:cxnLst>
    <dgm:cxn modelId="{A33F5684-5971-8543-9990-957CBEE46C62}" type="presOf" srcId="{1849E28D-BC6C-E64D-B800-0F318EDF5449}" destId="{8E5338A0-65D0-5C4A-8536-862F6020546F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8490B-6F51-664C-9640-46D699CEC637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F361E7-A6EE-884F-A7F8-A80E42BD014F}" type="pres">
      <dgm:prSet presAssocID="{0938490B-6F51-664C-9640-46D699CEC637}" presName="cycle" presStyleCnt="0">
        <dgm:presLayoutVars>
          <dgm:dir val="rev"/>
          <dgm:resizeHandles val="exact"/>
        </dgm:presLayoutVars>
      </dgm:prSet>
      <dgm:spPr/>
    </dgm:pt>
  </dgm:ptLst>
  <dgm:cxnLst>
    <dgm:cxn modelId="{7A21F05F-32B0-FD42-B6E6-2CA36E3276C0}" type="presOf" srcId="{0938490B-6F51-664C-9640-46D699CEC637}" destId="{ADF361E7-A6EE-884F-A7F8-A80E42BD014F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F620D-D94D-404E-B304-08B8B37FAD95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07D52-C348-1C4B-A6FD-ECF0A1458D9C}" type="pres">
      <dgm:prSet presAssocID="{10FF620D-D94D-404E-B304-08B8B37FAD95}" presName="cycle" presStyleCnt="0">
        <dgm:presLayoutVars>
          <dgm:dir/>
          <dgm:resizeHandles val="exact"/>
        </dgm:presLayoutVars>
      </dgm:prSet>
      <dgm:spPr/>
    </dgm:pt>
  </dgm:ptLst>
  <dgm:cxnLst>
    <dgm:cxn modelId="{DE5C10A0-66AF-3B42-BA39-14FEC742B4AA}" type="presOf" srcId="{10FF620D-D94D-404E-B304-08B8B37FAD95}" destId="{18307D52-C348-1C4B-A6FD-ECF0A1458D9C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8698C-5A07-8A41-A054-A3F968C9E6F2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2A1B4-CCC3-284F-A968-9050587BE935}">
      <dgm:prSet phldrT="[Text]"/>
      <dgm:spPr/>
      <dgm:t>
        <a:bodyPr/>
        <a:lstStyle/>
        <a:p>
          <a:r>
            <a:rPr lang="en-US" dirty="0" smtClean="0"/>
            <a:t>WP5 Service Pilots</a:t>
          </a:r>
          <a:endParaRPr lang="en-US" dirty="0"/>
        </a:p>
      </dgm:t>
    </dgm:pt>
    <dgm:pt modelId="{CBB0464B-C3E6-EF4A-92E0-F609CFC615D2}" type="parTrans" cxnId="{E4425E7E-F414-0C49-82CE-1A11084675D6}">
      <dgm:prSet/>
      <dgm:spPr/>
      <dgm:t>
        <a:bodyPr/>
        <a:lstStyle/>
        <a:p>
          <a:endParaRPr lang="en-US"/>
        </a:p>
      </dgm:t>
    </dgm:pt>
    <dgm:pt modelId="{291EC9DB-71EF-CE41-88D2-C6E6E0FF65CB}" type="sibTrans" cxnId="{E4425E7E-F414-0C49-82CE-1A11084675D6}">
      <dgm:prSet/>
      <dgm:spPr/>
      <dgm:t>
        <a:bodyPr/>
        <a:lstStyle/>
        <a:p>
          <a:endParaRPr lang="en-US"/>
        </a:p>
      </dgm:t>
    </dgm:pt>
    <dgm:pt modelId="{0A20F5C9-ABDA-0044-8C6B-FDC3D13B3394}">
      <dgm:prSet phldrT="[Text]"/>
      <dgm:spPr/>
      <dgm:t>
        <a:bodyPr/>
        <a:lstStyle/>
        <a:p>
          <a:r>
            <a:rPr lang="en-US" dirty="0" smtClean="0"/>
            <a:t>WP6 Interoperability</a:t>
          </a:r>
          <a:endParaRPr lang="en-US" dirty="0"/>
        </a:p>
      </dgm:t>
    </dgm:pt>
    <dgm:pt modelId="{F864335F-99DC-5841-A994-09A06A979226}" type="parTrans" cxnId="{82175E22-2225-AE43-A62E-A65E10BB6CAE}">
      <dgm:prSet/>
      <dgm:spPr/>
      <dgm:t>
        <a:bodyPr/>
        <a:lstStyle/>
        <a:p>
          <a:endParaRPr lang="en-US"/>
        </a:p>
      </dgm:t>
    </dgm:pt>
    <dgm:pt modelId="{66D0FCEA-BA0F-594D-89AA-3242C5FC90D4}" type="sibTrans" cxnId="{82175E22-2225-AE43-A62E-A65E10BB6CAE}">
      <dgm:prSet/>
      <dgm:spPr/>
      <dgm:t>
        <a:bodyPr/>
        <a:lstStyle/>
        <a:p>
          <a:endParaRPr lang="en-US"/>
        </a:p>
      </dgm:t>
    </dgm:pt>
    <dgm:pt modelId="{5DF9EFB9-9800-0049-955F-6046FD5FA5A1}">
      <dgm:prSet phldrT="[Text]"/>
      <dgm:spPr/>
      <dgm:t>
        <a:bodyPr/>
        <a:lstStyle/>
        <a:p>
          <a:r>
            <a:rPr lang="en-US" dirty="0" smtClean="0"/>
            <a:t>WP4 Demonstrators</a:t>
          </a:r>
          <a:endParaRPr lang="en-US" dirty="0"/>
        </a:p>
      </dgm:t>
    </dgm:pt>
    <dgm:pt modelId="{24997FA1-37FF-904F-9C4E-7E70484EE443}" type="parTrans" cxnId="{FD24ADD8-8B21-2646-8298-4D2729886897}">
      <dgm:prSet/>
      <dgm:spPr/>
      <dgm:t>
        <a:bodyPr/>
        <a:lstStyle/>
        <a:p>
          <a:endParaRPr lang="en-US"/>
        </a:p>
      </dgm:t>
    </dgm:pt>
    <dgm:pt modelId="{90ACD213-E235-DC4F-A460-F135339B972C}" type="sibTrans" cxnId="{FD24ADD8-8B21-2646-8298-4D2729886897}">
      <dgm:prSet/>
      <dgm:spPr/>
      <dgm:t>
        <a:bodyPr/>
        <a:lstStyle/>
        <a:p>
          <a:endParaRPr lang="en-US"/>
        </a:p>
      </dgm:t>
    </dgm:pt>
    <dgm:pt modelId="{C73BA71C-5235-214C-8E61-170526E0A509}" type="pres">
      <dgm:prSet presAssocID="{2558698C-5A07-8A41-A054-A3F968C9E6F2}" presName="Name0" presStyleCnt="0">
        <dgm:presLayoutVars>
          <dgm:dir/>
          <dgm:resizeHandles val="exact"/>
        </dgm:presLayoutVars>
      </dgm:prSet>
      <dgm:spPr/>
    </dgm:pt>
    <dgm:pt modelId="{869C1928-20AD-A34F-99E7-CD3B8B122641}" type="pres">
      <dgm:prSet presAssocID="{0712A1B4-CCC3-284F-A968-9050587BE9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36ED-4764-404C-B88E-2A0840A2C670}" type="pres">
      <dgm:prSet presAssocID="{291EC9DB-71EF-CE41-88D2-C6E6E0FF65CB}" presName="sibTrans" presStyleLbl="sibTrans2D1" presStyleIdx="0" presStyleCnt="3"/>
      <dgm:spPr/>
    </dgm:pt>
    <dgm:pt modelId="{9E0D0C3C-B30B-7C4C-8C4F-2D5CD9D6E5DD}" type="pres">
      <dgm:prSet presAssocID="{291EC9DB-71EF-CE41-88D2-C6E6E0FF65CB}" presName="connectorText" presStyleLbl="sibTrans2D1" presStyleIdx="0" presStyleCnt="3"/>
      <dgm:spPr/>
    </dgm:pt>
    <dgm:pt modelId="{021DF19D-EACA-604C-BF39-76BA11224FDB}" type="pres">
      <dgm:prSet presAssocID="{0A20F5C9-ABDA-0044-8C6B-FDC3D13B33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E7EB9-9F48-044F-ACF1-56FDE632F905}" type="pres">
      <dgm:prSet presAssocID="{66D0FCEA-BA0F-594D-89AA-3242C5FC90D4}" presName="sibTrans" presStyleLbl="sibTrans2D1" presStyleIdx="1" presStyleCnt="3"/>
      <dgm:spPr/>
    </dgm:pt>
    <dgm:pt modelId="{A187F62E-5DBB-9D4A-93C7-9C25CD05D4D2}" type="pres">
      <dgm:prSet presAssocID="{66D0FCEA-BA0F-594D-89AA-3242C5FC90D4}" presName="connectorText" presStyleLbl="sibTrans2D1" presStyleIdx="1" presStyleCnt="3"/>
      <dgm:spPr/>
    </dgm:pt>
    <dgm:pt modelId="{68E2561F-7282-C74C-A968-5499B8EABF3A}" type="pres">
      <dgm:prSet presAssocID="{5DF9EFB9-9800-0049-955F-6046FD5FA5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DC14C-45E0-A347-9B43-1D68C95FBF56}" type="pres">
      <dgm:prSet presAssocID="{90ACD213-E235-DC4F-A460-F135339B972C}" presName="sibTrans" presStyleLbl="sibTrans2D1" presStyleIdx="2" presStyleCnt="3"/>
      <dgm:spPr/>
    </dgm:pt>
    <dgm:pt modelId="{1F94DFC8-C0EF-644A-BB1F-72CFC4D90386}" type="pres">
      <dgm:prSet presAssocID="{90ACD213-E235-DC4F-A460-F135339B972C}" presName="connectorText" presStyleLbl="sibTrans2D1" presStyleIdx="2" presStyleCnt="3"/>
      <dgm:spPr/>
    </dgm:pt>
  </dgm:ptLst>
  <dgm:cxnLst>
    <dgm:cxn modelId="{FBC5F3F8-AFA4-8C49-B088-B6698C025403}" type="presOf" srcId="{66D0FCEA-BA0F-594D-89AA-3242C5FC90D4}" destId="{12FE7EB9-9F48-044F-ACF1-56FDE632F905}" srcOrd="0" destOrd="0" presId="urn:microsoft.com/office/officeart/2005/8/layout/cycle7"/>
    <dgm:cxn modelId="{33AB8BB2-7599-1D4D-84EA-CB686200B598}" type="presOf" srcId="{291EC9DB-71EF-CE41-88D2-C6E6E0FF65CB}" destId="{9E0D0C3C-B30B-7C4C-8C4F-2D5CD9D6E5DD}" srcOrd="1" destOrd="0" presId="urn:microsoft.com/office/officeart/2005/8/layout/cycle7"/>
    <dgm:cxn modelId="{FD24ADD8-8B21-2646-8298-4D2729886897}" srcId="{2558698C-5A07-8A41-A054-A3F968C9E6F2}" destId="{5DF9EFB9-9800-0049-955F-6046FD5FA5A1}" srcOrd="2" destOrd="0" parTransId="{24997FA1-37FF-904F-9C4E-7E70484EE443}" sibTransId="{90ACD213-E235-DC4F-A460-F135339B972C}"/>
    <dgm:cxn modelId="{AAA2A413-A3B9-DF4C-B054-281137EF3239}" type="presOf" srcId="{90ACD213-E235-DC4F-A460-F135339B972C}" destId="{1F94DFC8-C0EF-644A-BB1F-72CFC4D90386}" srcOrd="1" destOrd="0" presId="urn:microsoft.com/office/officeart/2005/8/layout/cycle7"/>
    <dgm:cxn modelId="{E4425E7E-F414-0C49-82CE-1A11084675D6}" srcId="{2558698C-5A07-8A41-A054-A3F968C9E6F2}" destId="{0712A1B4-CCC3-284F-A968-9050587BE935}" srcOrd="0" destOrd="0" parTransId="{CBB0464B-C3E6-EF4A-92E0-F609CFC615D2}" sibTransId="{291EC9DB-71EF-CE41-88D2-C6E6E0FF65CB}"/>
    <dgm:cxn modelId="{82175E22-2225-AE43-A62E-A65E10BB6CAE}" srcId="{2558698C-5A07-8A41-A054-A3F968C9E6F2}" destId="{0A20F5C9-ABDA-0044-8C6B-FDC3D13B3394}" srcOrd="1" destOrd="0" parTransId="{F864335F-99DC-5841-A994-09A06A979226}" sibTransId="{66D0FCEA-BA0F-594D-89AA-3242C5FC90D4}"/>
    <dgm:cxn modelId="{7EB47745-46FA-3D4D-88D2-61E227C4EFB2}" type="presOf" srcId="{2558698C-5A07-8A41-A054-A3F968C9E6F2}" destId="{C73BA71C-5235-214C-8E61-170526E0A509}" srcOrd="0" destOrd="0" presId="urn:microsoft.com/office/officeart/2005/8/layout/cycle7"/>
    <dgm:cxn modelId="{5E2801B6-4658-A647-A073-370A5AC7DB01}" type="presOf" srcId="{66D0FCEA-BA0F-594D-89AA-3242C5FC90D4}" destId="{A187F62E-5DBB-9D4A-93C7-9C25CD05D4D2}" srcOrd="1" destOrd="0" presId="urn:microsoft.com/office/officeart/2005/8/layout/cycle7"/>
    <dgm:cxn modelId="{15A65B06-8E56-B841-85DC-66259D5D3860}" type="presOf" srcId="{5DF9EFB9-9800-0049-955F-6046FD5FA5A1}" destId="{68E2561F-7282-C74C-A968-5499B8EABF3A}" srcOrd="0" destOrd="0" presId="urn:microsoft.com/office/officeart/2005/8/layout/cycle7"/>
    <dgm:cxn modelId="{80D0C836-C14C-1946-A128-D3953B7D797F}" type="presOf" srcId="{291EC9DB-71EF-CE41-88D2-C6E6E0FF65CB}" destId="{6DA236ED-4764-404C-B88E-2A0840A2C670}" srcOrd="0" destOrd="0" presId="urn:microsoft.com/office/officeart/2005/8/layout/cycle7"/>
    <dgm:cxn modelId="{5771E1D2-8D5E-464A-B781-85B949057609}" type="presOf" srcId="{0A20F5C9-ABDA-0044-8C6B-FDC3D13B3394}" destId="{021DF19D-EACA-604C-BF39-76BA11224FDB}" srcOrd="0" destOrd="0" presId="urn:microsoft.com/office/officeart/2005/8/layout/cycle7"/>
    <dgm:cxn modelId="{B8B5020A-A1C6-F446-AC28-DC693BD25981}" type="presOf" srcId="{0712A1B4-CCC3-284F-A968-9050587BE935}" destId="{869C1928-20AD-A34F-99E7-CD3B8B122641}" srcOrd="0" destOrd="0" presId="urn:microsoft.com/office/officeart/2005/8/layout/cycle7"/>
    <dgm:cxn modelId="{465C71C1-1259-A84E-97F3-D1305C689520}" type="presOf" srcId="{90ACD213-E235-DC4F-A460-F135339B972C}" destId="{0A6DC14C-45E0-A347-9B43-1D68C95FBF56}" srcOrd="0" destOrd="0" presId="urn:microsoft.com/office/officeart/2005/8/layout/cycle7"/>
    <dgm:cxn modelId="{A901B716-F592-5345-8F93-34792AB9FD4F}" type="presParOf" srcId="{C73BA71C-5235-214C-8E61-170526E0A509}" destId="{869C1928-20AD-A34F-99E7-CD3B8B122641}" srcOrd="0" destOrd="0" presId="urn:microsoft.com/office/officeart/2005/8/layout/cycle7"/>
    <dgm:cxn modelId="{882D057F-5A95-484E-B4E0-594740E3CB9E}" type="presParOf" srcId="{C73BA71C-5235-214C-8E61-170526E0A509}" destId="{6DA236ED-4764-404C-B88E-2A0840A2C670}" srcOrd="1" destOrd="0" presId="urn:microsoft.com/office/officeart/2005/8/layout/cycle7"/>
    <dgm:cxn modelId="{BCBEC977-DFF0-7849-B78F-E345BDB61FB0}" type="presParOf" srcId="{6DA236ED-4764-404C-B88E-2A0840A2C670}" destId="{9E0D0C3C-B30B-7C4C-8C4F-2D5CD9D6E5DD}" srcOrd="0" destOrd="0" presId="urn:microsoft.com/office/officeart/2005/8/layout/cycle7"/>
    <dgm:cxn modelId="{063F7DB1-2A2B-8C45-AFD7-1EBFC297EAB9}" type="presParOf" srcId="{C73BA71C-5235-214C-8E61-170526E0A509}" destId="{021DF19D-EACA-604C-BF39-76BA11224FDB}" srcOrd="2" destOrd="0" presId="urn:microsoft.com/office/officeart/2005/8/layout/cycle7"/>
    <dgm:cxn modelId="{61C3C22A-D655-F64C-856C-F0480CF80E87}" type="presParOf" srcId="{C73BA71C-5235-214C-8E61-170526E0A509}" destId="{12FE7EB9-9F48-044F-ACF1-56FDE632F905}" srcOrd="3" destOrd="0" presId="urn:microsoft.com/office/officeart/2005/8/layout/cycle7"/>
    <dgm:cxn modelId="{30512A2A-4161-8C4E-A420-0E5B7E050C5A}" type="presParOf" srcId="{12FE7EB9-9F48-044F-ACF1-56FDE632F905}" destId="{A187F62E-5DBB-9D4A-93C7-9C25CD05D4D2}" srcOrd="0" destOrd="0" presId="urn:microsoft.com/office/officeart/2005/8/layout/cycle7"/>
    <dgm:cxn modelId="{5408F00D-DCAD-514B-9E3F-E1FCEF90CF82}" type="presParOf" srcId="{C73BA71C-5235-214C-8E61-170526E0A509}" destId="{68E2561F-7282-C74C-A968-5499B8EABF3A}" srcOrd="4" destOrd="0" presId="urn:microsoft.com/office/officeart/2005/8/layout/cycle7"/>
    <dgm:cxn modelId="{33187189-736D-1D45-9829-E7A6F6B35A39}" type="presParOf" srcId="{C73BA71C-5235-214C-8E61-170526E0A509}" destId="{0A6DC14C-45E0-A347-9B43-1D68C95FBF56}" srcOrd="5" destOrd="0" presId="urn:microsoft.com/office/officeart/2005/8/layout/cycle7"/>
    <dgm:cxn modelId="{D965DE84-02A1-994B-AECE-DBCA0CFE983E}" type="presParOf" srcId="{0A6DC14C-45E0-A347-9B43-1D68C95FBF56}" destId="{1F94DFC8-C0EF-644A-BB1F-72CFC4D903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C1928-20AD-A34F-99E7-CD3B8B122641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WP5 Service Pilots</a:t>
          </a:r>
          <a:endParaRPr lang="en-US" sz="2300" kern="1200" dirty="0"/>
        </a:p>
      </dsp:txBody>
      <dsp:txXfrm>
        <a:off x="2026603" y="31997"/>
        <a:ext cx="2042793" cy="990578"/>
      </dsp:txXfrm>
    </dsp:sp>
    <dsp:sp modelId="{6DA236ED-4764-404C-B88E-2A0840A2C670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79006" y="1921517"/>
        <a:ext cx="875480" cy="220965"/>
      </dsp:txXfrm>
    </dsp:sp>
    <dsp:sp modelId="{021DF19D-EACA-604C-BF39-76BA11224FDB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WP6 Interoperability</a:t>
          </a:r>
          <a:endParaRPr lang="en-US" sz="2300" kern="1200" dirty="0"/>
        </a:p>
      </dsp:txBody>
      <dsp:txXfrm>
        <a:off x="3764096" y="3041423"/>
        <a:ext cx="2042793" cy="990578"/>
      </dsp:txXfrm>
    </dsp:sp>
    <dsp:sp modelId="{12FE7EB9-9F48-044F-ACF1-56FDE632F905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10259" y="3426230"/>
        <a:ext cx="875480" cy="220965"/>
      </dsp:txXfrm>
    </dsp:sp>
    <dsp:sp modelId="{68E2561F-7282-C74C-A968-5499B8EABF3A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WP4 Demonstrators</a:t>
          </a:r>
          <a:endParaRPr lang="en-US" sz="2300" kern="1200" dirty="0"/>
        </a:p>
      </dsp:txBody>
      <dsp:txXfrm>
        <a:off x="289109" y="3041423"/>
        <a:ext cx="2042793" cy="990578"/>
      </dsp:txXfrm>
    </dsp:sp>
    <dsp:sp modelId="{0A6DC14C-45E0-A347-9B43-1D68C95FBF56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12/06/17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51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5" y="1157833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5" y="2720777"/>
            <a:ext cx="6166786" cy="262124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1" y="1106907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1" y="2799166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1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3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7" y="987427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6" y="987427"/>
            <a:ext cx="36257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2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3" y="2280555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6356353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3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3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9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3"/>
            <a:ext cx="7886700" cy="305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6356353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3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3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6356353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3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3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2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image" Target="../media/image6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71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5" y="365127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5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oscpilot.eu/groups/wp5-services/wikipage/t54-regular-meet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31244" y="904250"/>
            <a:ext cx="7772400" cy="2387600"/>
          </a:xfrm>
        </p:spPr>
        <p:txBody>
          <a:bodyPr>
            <a:normAutofit/>
          </a:bodyPr>
          <a:lstStyle/>
          <a:p>
            <a:pPr algn="r"/>
            <a:r>
              <a:rPr lang="it-IT" sz="3600" b="1" dirty="0" err="1"/>
              <a:t>EOSCpilot</a:t>
            </a:r>
            <a:r>
              <a:rPr lang="it-IT" sz="3600" b="1" dirty="0"/>
              <a:t> </a:t>
            </a:r>
            <a:r>
              <a:rPr lang="it-IT" sz="3600" b="1" dirty="0" smtClean="0"/>
              <a:t>WP5.4 “</a:t>
            </a:r>
            <a:r>
              <a:rPr lang="it-IT" sz="3600" b="1" dirty="0" smtClean="0"/>
              <a:t>Service </a:t>
            </a:r>
            <a:r>
              <a:rPr lang="it-IT" sz="3600" b="1" dirty="0" err="1" smtClean="0"/>
              <a:t>Pilots</a:t>
            </a:r>
            <a:r>
              <a:rPr lang="it-IT" sz="3600" b="1" dirty="0" smtClean="0"/>
              <a:t>”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44808" y="3672290"/>
            <a:ext cx="3158836" cy="1757513"/>
          </a:xfrm>
        </p:spPr>
        <p:txBody>
          <a:bodyPr>
            <a:normAutofit/>
          </a:bodyPr>
          <a:lstStyle/>
          <a:p>
            <a:pPr algn="l"/>
            <a:r>
              <a:rPr lang="it-IT" dirty="0" smtClean="0"/>
              <a:t>13 </a:t>
            </a:r>
            <a:r>
              <a:rPr lang="it-IT" dirty="0" err="1" smtClean="0"/>
              <a:t>June</a:t>
            </a:r>
            <a:r>
              <a:rPr lang="it-IT" dirty="0" smtClean="0"/>
              <a:t>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7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75F0-EEB5-F149-98C1-3639952BCB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0773" y="186615"/>
            <a:ext cx="5395715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Project overview</a:t>
            </a:r>
            <a:endParaRPr lang="en-US" sz="2800" dirty="0"/>
          </a:p>
        </p:txBody>
      </p:sp>
      <p:pic>
        <p:nvPicPr>
          <p:cNvPr id="3" name="Picture 2" descr="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41" y="1143000"/>
            <a:ext cx="6679259" cy="50094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636812" y="3230195"/>
            <a:ext cx="1937502" cy="431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06" y="2153156"/>
            <a:ext cx="230445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WP5.4 Service pilots</a:t>
            </a:r>
          </a:p>
          <a:p>
            <a:endParaRPr lang="en-US" dirty="0"/>
          </a:p>
          <a:p>
            <a:r>
              <a:rPr lang="en-GB" dirty="0"/>
              <a:t>I</a:t>
            </a:r>
            <a:r>
              <a:rPr lang="en-GB" dirty="0" smtClean="0"/>
              <a:t>mplementation </a:t>
            </a:r>
            <a:r>
              <a:rPr lang="en-GB" dirty="0"/>
              <a:t>and testing in a pilot environment </a:t>
            </a:r>
            <a:r>
              <a:rPr lang="en-GB" dirty="0" smtClean="0"/>
              <a:t>of </a:t>
            </a:r>
            <a:r>
              <a:rPr lang="en-GB" dirty="0"/>
              <a:t>federated services that meet research challenges identified in </a:t>
            </a:r>
            <a:r>
              <a:rPr lang="en-GB" dirty="0" smtClean="0"/>
              <a:t>WP4 (</a:t>
            </a:r>
            <a:r>
              <a:rPr lang="en-GB" dirty="0"/>
              <a:t>S</a:t>
            </a:r>
            <a:r>
              <a:rPr lang="en-GB" dirty="0" smtClean="0"/>
              <a:t>cientific Demonstrators)</a:t>
            </a:r>
          </a:p>
          <a:p>
            <a:endParaRPr lang="en-GB" dirty="0"/>
          </a:p>
          <a:p>
            <a:pPr lvl="1"/>
            <a:r>
              <a:rPr lang="en-GB" sz="1500" dirty="0"/>
              <a:t>D5.6 Evaluation report of service pilots (M24)</a:t>
            </a:r>
          </a:p>
          <a:p>
            <a:pPr lvl="1"/>
            <a:endParaRPr lang="en-GB" sz="14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4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971" y="135732"/>
            <a:ext cx="7886700" cy="752476"/>
          </a:xfrm>
        </p:spPr>
        <p:txBody>
          <a:bodyPr/>
          <a:lstStyle/>
          <a:p>
            <a:r>
              <a:rPr lang="en-US" dirty="0" smtClean="0"/>
              <a:t>Subtasks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50" y="1096160"/>
            <a:ext cx="7886700" cy="3051209"/>
          </a:xfrm>
        </p:spPr>
        <p:txBody>
          <a:bodyPr>
            <a:noAutofit/>
          </a:bodyPr>
          <a:lstStyle/>
          <a:p>
            <a:r>
              <a:rPr lang="en-US" sz="2400" b="1" dirty="0"/>
              <a:t>Subtask 5.4.1 Definition of service pilots</a:t>
            </a:r>
            <a:r>
              <a:rPr lang="en-US" sz="2400" dirty="0"/>
              <a:t>: Provides (in working closely with WP4 and WP6, </a:t>
            </a:r>
            <a:r>
              <a:rPr lang="en-US" sz="2400" dirty="0" smtClean="0"/>
              <a:t>specifically the </a:t>
            </a:r>
            <a:r>
              <a:rPr lang="en-US" sz="2400" dirty="0"/>
              <a:t>RIs) the necessary expertise on existing services and solutions, to </a:t>
            </a:r>
            <a:r>
              <a:rPr lang="en-US" sz="2400" dirty="0" err="1"/>
              <a:t>analyse</a:t>
            </a:r>
            <a:r>
              <a:rPr lang="en-US" sz="2400" dirty="0"/>
              <a:t> science </a:t>
            </a:r>
            <a:r>
              <a:rPr lang="en-US" sz="2400" dirty="0" smtClean="0"/>
              <a:t>demonstrator requirements</a:t>
            </a:r>
            <a:r>
              <a:rPr lang="en-US" sz="2400" dirty="0"/>
              <a:t>, and to translate them into a set of service capabilities and workflows, underpinning </a:t>
            </a:r>
            <a:r>
              <a:rPr lang="en-US" sz="2400" dirty="0" smtClean="0"/>
              <a:t>technical solutions </a:t>
            </a:r>
            <a:r>
              <a:rPr lang="en-US" sz="2400" dirty="0"/>
              <a:t>and gaps, and service providers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Subtask </a:t>
            </a:r>
            <a:r>
              <a:rPr lang="en-US" sz="2400" b="1" dirty="0"/>
              <a:t>5.4.2 Execution of service </a:t>
            </a:r>
            <a:r>
              <a:rPr lang="en-US" sz="2400" b="1" dirty="0" smtClean="0"/>
              <a:t>pilots: </a:t>
            </a:r>
            <a:r>
              <a:rPr lang="en-US" sz="2400" dirty="0" smtClean="0"/>
              <a:t>Develops </a:t>
            </a:r>
            <a:r>
              <a:rPr lang="en-US" sz="2400" dirty="0"/>
              <a:t>the technical bridges identified in subtask 5.4.1 </a:t>
            </a:r>
            <a:r>
              <a:rPr lang="en-US" sz="2400" dirty="0" smtClean="0"/>
              <a:t>and provides </a:t>
            </a:r>
            <a:r>
              <a:rPr lang="en-US" sz="2400" dirty="0"/>
              <a:t>as a result of this, a technical infrastructure on which the selected Science Demonstrators (WP4</a:t>
            </a:r>
            <a:r>
              <a:rPr lang="en-US" sz="2400" dirty="0" smtClean="0"/>
              <a:t>) can </a:t>
            </a:r>
            <a:r>
              <a:rPr lang="en-US" sz="2400" dirty="0"/>
              <a:t>be exercised, as a series of concrete user-driven cross-infrastructure service pilots </a:t>
            </a:r>
            <a:r>
              <a:rPr lang="en-US" sz="2400" dirty="0" smtClean="0"/>
              <a:t>involving services</a:t>
            </a:r>
            <a:r>
              <a:rPr lang="en-US" sz="2400" dirty="0"/>
              <a:t>/capabilities from different providers: data providers, e-infrastructures, Research Infrastructures</a:t>
            </a:r>
            <a:r>
              <a:rPr lang="en-US" sz="2400" dirty="0" smtClean="0"/>
              <a:t>, VRE </a:t>
            </a:r>
            <a:r>
              <a:rPr lang="en-US" sz="2400" dirty="0"/>
              <a:t>operators.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8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75F0-EEB5-F149-98C1-3639952BCB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0773" y="186615"/>
            <a:ext cx="5395715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WP4 – WP5 </a:t>
            </a:r>
            <a:endParaRPr lang="en-US" sz="2800" dirty="0"/>
          </a:p>
        </p:txBody>
      </p:sp>
      <p:pic>
        <p:nvPicPr>
          <p:cNvPr id="3" name="Picture 2" descr="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87" y="1143000"/>
            <a:ext cx="4039511" cy="4628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6" y="1023265"/>
            <a:ext cx="478391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 (WP4)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Science demonstrator objectives, specifications, requirements</a:t>
            </a:r>
          </a:p>
          <a:p>
            <a:endParaRPr lang="en-US" dirty="0"/>
          </a:p>
          <a:p>
            <a:r>
              <a:rPr lang="en-US" dirty="0" smtClean="0"/>
              <a:t>PHASE 2 (WP5.4)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Analysis of requirements, gap analysis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Service </a:t>
            </a:r>
            <a:r>
              <a:rPr lang="en-US" dirty="0" smtClean="0"/>
              <a:t>pilot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 both assisted by WP4 shepherd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 of technical bridges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Testbed</a:t>
            </a:r>
            <a:r>
              <a:rPr lang="en-US" dirty="0" smtClean="0"/>
              <a:t> implementation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ccess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oordinated </a:t>
            </a:r>
            <a:r>
              <a:rPr lang="en-US" dirty="0"/>
              <a:t>service </a:t>
            </a:r>
            <a:r>
              <a:rPr lang="en-US" dirty="0" smtClean="0"/>
              <a:t>provisioning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Support</a:t>
            </a:r>
          </a:p>
          <a:p>
            <a:r>
              <a:rPr lang="en-US" dirty="0" smtClean="0"/>
              <a:t>(WP6.3: provisioning of generic e-Infrastructure components, validation of functional/non functional requirements, test suites)</a:t>
            </a:r>
          </a:p>
          <a:p>
            <a:endParaRPr lang="en-US" dirty="0" smtClean="0"/>
          </a:p>
          <a:p>
            <a:r>
              <a:rPr lang="en-US" dirty="0" smtClean="0"/>
              <a:t>PHASE 3 (WP4)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Validation reports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4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90" y="1044144"/>
            <a:ext cx="7610889" cy="752476"/>
          </a:xfrm>
        </p:spPr>
        <p:txBody>
          <a:bodyPr>
            <a:normAutofit/>
          </a:bodyPr>
          <a:lstStyle/>
          <a:p>
            <a:r>
              <a:rPr lang="en-GB" sz="3200" dirty="0"/>
              <a:t>WP5 partner </a:t>
            </a:r>
            <a:r>
              <a:rPr lang="en-GB" sz="3200"/>
              <a:t>effort distribution overview</a:t>
            </a:r>
            <a:endParaRPr lang="en-GB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653699"/>
              </p:ext>
            </p:extLst>
          </p:nvPr>
        </p:nvGraphicFramePr>
        <p:xfrm>
          <a:off x="4" y="1888697"/>
          <a:ext cx="9143996" cy="414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56"/>
                <a:gridCol w="447596"/>
                <a:gridCol w="387626"/>
                <a:gridCol w="477079"/>
                <a:gridCol w="695739"/>
                <a:gridCol w="427382"/>
                <a:gridCol w="437318"/>
                <a:gridCol w="427383"/>
                <a:gridCol w="457200"/>
                <a:gridCol w="477078"/>
                <a:gridCol w="576469"/>
                <a:gridCol w="477079"/>
                <a:gridCol w="387626"/>
                <a:gridCol w="377687"/>
                <a:gridCol w="636104"/>
                <a:gridCol w="695739"/>
                <a:gridCol w="745435"/>
              </a:tblGrid>
              <a:tr h="6855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STFC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CSC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EMBL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SURFsara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EGI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ARC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CNR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DESY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INGV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GEANT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INAF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ESS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PIN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CINECA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Future Science Demos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TOTAL</a:t>
                      </a:r>
                      <a:endParaRPr lang="en-US" sz="1000" b="0" dirty="0"/>
                    </a:p>
                  </a:txBody>
                  <a:tcPr/>
                </a:tc>
              </a:tr>
              <a:tr h="5812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5.1 EOSC Service Architecture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28</a:t>
                      </a:r>
                      <a:endParaRPr lang="en-US" sz="1400" b="1" dirty="0"/>
                    </a:p>
                  </a:txBody>
                  <a:tcPr/>
                </a:tc>
              </a:tr>
              <a:tr h="7851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5.2 EOSC Service portfolio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28</a:t>
                      </a:r>
                      <a:endParaRPr lang="en-US" sz="1400" b="1" dirty="0"/>
                    </a:p>
                  </a:txBody>
                  <a:tcPr/>
                </a:tc>
              </a:tr>
              <a:tr h="9715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5.3 EOSC Service</a:t>
                      </a:r>
                      <a:r>
                        <a:rPr lang="en-US" sz="1200" baseline="0" dirty="0" smtClean="0"/>
                        <a:t> Management Framework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28</a:t>
                      </a:r>
                      <a:endParaRPr lang="en-US" sz="1400" b="1" dirty="0"/>
                    </a:p>
                  </a:txBody>
                  <a:tcPr/>
                </a:tc>
              </a:tr>
              <a:tr h="6584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5.4 EOSC Service pilots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114</a:t>
                      </a:r>
                      <a:endParaRPr lang="en-US" sz="1400" b="1" dirty="0"/>
                    </a:p>
                  </a:txBody>
                  <a:tcPr/>
                </a:tc>
              </a:tr>
              <a:tr h="4075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/>
                        <a:t>16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198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7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771" y="135732"/>
            <a:ext cx="7886700" cy="7524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 involving T5.4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096160"/>
            <a:ext cx="7851797" cy="46569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Regular status updates from demonstrators (via WP4 shepherds)</a:t>
            </a:r>
          </a:p>
          <a:p>
            <a:r>
              <a:rPr lang="en-US" sz="2400" dirty="0"/>
              <a:t>Identification of technical gaps with demonstrators</a:t>
            </a:r>
          </a:p>
          <a:p>
            <a:r>
              <a:rPr lang="en-US" sz="2400" dirty="0" smtClean="0"/>
              <a:t>Input from Resource Providers (WP5, external)</a:t>
            </a:r>
          </a:p>
          <a:p>
            <a:pPr lvl="1"/>
            <a:r>
              <a:rPr lang="en-US" sz="2000" dirty="0" smtClean="0"/>
              <a:t>Problems </a:t>
            </a:r>
          </a:p>
          <a:p>
            <a:pPr lvl="1"/>
            <a:r>
              <a:rPr lang="en-US" sz="2000" dirty="0" smtClean="0"/>
              <a:t>New services, giving expertise to shepherds</a:t>
            </a:r>
          </a:p>
          <a:p>
            <a:r>
              <a:rPr lang="en-US" sz="2400" dirty="0" smtClean="0"/>
              <a:t>Liaison with WP6 T6.3 Interoperability Pilots</a:t>
            </a:r>
          </a:p>
          <a:p>
            <a:pPr lvl="1"/>
            <a:r>
              <a:rPr lang="en-US" sz="2000" dirty="0" smtClean="0"/>
              <a:t>same </a:t>
            </a:r>
            <a:r>
              <a:rPr lang="en-US" sz="2000" dirty="0" err="1" smtClean="0"/>
              <a:t>testbeds</a:t>
            </a:r>
            <a:r>
              <a:rPr lang="en-US" sz="2000" dirty="0" smtClean="0"/>
              <a:t>/RPs?</a:t>
            </a:r>
          </a:p>
          <a:p>
            <a:pPr lvl="1"/>
            <a:r>
              <a:rPr lang="en-US" sz="2000" dirty="0" smtClean="0"/>
              <a:t>issues from demonstrators may be interoperability </a:t>
            </a:r>
          </a:p>
          <a:p>
            <a:pPr marL="0" indent="0">
              <a:buNone/>
            </a:pPr>
            <a:r>
              <a:rPr lang="en-US" sz="2400" i="1" dirty="0" smtClean="0"/>
              <a:t>Avoiding content duplication across meetings, surplus reporting, irrelevant content</a:t>
            </a:r>
            <a:r>
              <a:rPr lang="mr-IN" sz="2400" i="1" dirty="0" smtClean="0"/>
              <a:t>…</a:t>
            </a:r>
            <a:endParaRPr lang="en-US" i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11494227"/>
              </p:ext>
            </p:extLst>
          </p:nvPr>
        </p:nvGraphicFramePr>
        <p:xfrm>
          <a:off x="6210300" y="2006600"/>
          <a:ext cx="191624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14419442"/>
              </p:ext>
            </p:extLst>
          </p:nvPr>
        </p:nvGraphicFramePr>
        <p:xfrm>
          <a:off x="5029200" y="3976132"/>
          <a:ext cx="180334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86446543"/>
              </p:ext>
            </p:extLst>
          </p:nvPr>
        </p:nvGraphicFramePr>
        <p:xfrm>
          <a:off x="7366055" y="3977164"/>
          <a:ext cx="180334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4469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77600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5771" y="135732"/>
            <a:ext cx="7886700" cy="7524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 involving T5.4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183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771" y="135732"/>
            <a:ext cx="7886700" cy="7524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Proposal for T5.4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096160"/>
            <a:ext cx="7851797" cy="4656940"/>
          </a:xfrm>
        </p:spPr>
        <p:txBody>
          <a:bodyPr>
            <a:noAutofit/>
          </a:bodyPr>
          <a:lstStyle/>
          <a:p>
            <a:r>
              <a:rPr lang="en-US" dirty="0" smtClean="0"/>
              <a:t>Monthly cross WP (5,4,6) meeting involving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Shepherds of current demonstrators</a:t>
            </a:r>
          </a:p>
          <a:p>
            <a:pPr lvl="1"/>
            <a:r>
              <a:rPr lang="en-US" dirty="0" smtClean="0"/>
              <a:t>Resource Providers of current demonstrators</a:t>
            </a:r>
          </a:p>
          <a:p>
            <a:pPr lvl="1"/>
            <a:r>
              <a:rPr lang="en-US" dirty="0" smtClean="0"/>
              <a:t>WP6.3 representative </a:t>
            </a:r>
            <a:endParaRPr lang="en-US" dirty="0"/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Status </a:t>
            </a:r>
            <a:r>
              <a:rPr lang="en-US" smtClean="0"/>
              <a:t>updates from Service </a:t>
            </a:r>
            <a:r>
              <a:rPr lang="en-US" dirty="0" smtClean="0"/>
              <a:t>Pilots and </a:t>
            </a:r>
            <a:r>
              <a:rPr lang="en-US" smtClean="0"/>
              <a:t>current demonstrators</a:t>
            </a:r>
            <a:endParaRPr lang="en-US" dirty="0" smtClean="0"/>
          </a:p>
          <a:p>
            <a:pPr lvl="1"/>
            <a:r>
              <a:rPr lang="en-US" dirty="0" smtClean="0"/>
              <a:t>Issues/reports from resource providers</a:t>
            </a:r>
          </a:p>
          <a:p>
            <a:pPr lvl="1"/>
            <a:r>
              <a:rPr lang="en-US" dirty="0" smtClean="0"/>
              <a:t>Interoperability </a:t>
            </a:r>
          </a:p>
          <a:p>
            <a:pPr lvl="1"/>
            <a:r>
              <a:rPr lang="en-US" dirty="0" smtClean="0"/>
              <a:t>Focus on services (special agenda item)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Keeping it high-level, spin-off meetings/communication can happen</a:t>
            </a:r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https://eoscpilot.eu/groups/wp5-services/wikipage/t54-regular-</a:t>
            </a:r>
            <a:r>
              <a:rPr lang="en-US" sz="1800" dirty="0" smtClean="0">
                <a:hlinkClick r:id="rId2"/>
              </a:rPr>
              <a:t>meeting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17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771" y="135732"/>
            <a:ext cx="7886700" cy="7524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monthly WP5 meetings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096160"/>
            <a:ext cx="8615251" cy="4656940"/>
          </a:xfrm>
        </p:spPr>
        <p:txBody>
          <a:bodyPr>
            <a:noAutofit/>
          </a:bodyPr>
          <a:lstStyle/>
          <a:p>
            <a:r>
              <a:rPr lang="en-US" dirty="0" smtClean="0"/>
              <a:t>T5.1 EOSC Architecture (Donatella </a:t>
            </a:r>
            <a:r>
              <a:rPr lang="en-US" dirty="0" err="1" smtClean="0"/>
              <a:t>Castelli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70AD47"/>
                </a:solidFill>
              </a:rPr>
              <a:t>20 Jun</a:t>
            </a:r>
          </a:p>
          <a:p>
            <a:r>
              <a:rPr lang="en-US" dirty="0" smtClean="0"/>
              <a:t>T5.2 EOSC Service Portfolio (Jan Bot) </a:t>
            </a:r>
            <a:r>
              <a:rPr lang="en-US" i="1" dirty="0" smtClean="0">
                <a:solidFill>
                  <a:srgbClr val="70AD47"/>
                </a:solidFill>
              </a:rPr>
              <a:t>4 Jul</a:t>
            </a:r>
          </a:p>
          <a:p>
            <a:r>
              <a:rPr lang="en-US" dirty="0" smtClean="0"/>
              <a:t>T5.3 EOSC Federated Service Management Framework </a:t>
            </a:r>
            <a:r>
              <a:rPr lang="en-US" dirty="0"/>
              <a:t>(Damien </a:t>
            </a:r>
            <a:r>
              <a:rPr lang="en-US" dirty="0" err="1" smtClean="0"/>
              <a:t>Lecarpentier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chemeClr val="accent6"/>
                </a:solidFill>
              </a:rPr>
              <a:t>after summer</a:t>
            </a:r>
          </a:p>
          <a:p>
            <a:r>
              <a:rPr lang="en-US" i="1" dirty="0" smtClean="0"/>
              <a:t>T5.4 Service Pilots (Matthew Viljoen)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All on Tuesdays between 14-15h CEST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39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5839DB8A-C209-3349-ABC7-DA4B5250EC3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75419A5B-DED1-8E4C-B77E-947CF7AFEC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EOSC-presentation_eng_3.0</Template>
  <TotalTime>4427</TotalTime>
  <Words>629</Words>
  <Application>Microsoft Macintosh PowerPoint</Application>
  <PresentationFormat>On-screen Show (4:3)</PresentationFormat>
  <Paragraphs>168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di Office</vt:lpstr>
      <vt:lpstr>Personalizza struttura</vt:lpstr>
      <vt:lpstr>EOSCpilot WP5.4 “Service Pilots” </vt:lpstr>
      <vt:lpstr>PowerPoint Presentation</vt:lpstr>
      <vt:lpstr>Subtasks</vt:lpstr>
      <vt:lpstr>PowerPoint Presentation</vt:lpstr>
      <vt:lpstr>WP5 partner effort distribution overview</vt:lpstr>
      <vt:lpstr>Communication involving T5.4</vt:lpstr>
      <vt:lpstr>Communication involving T5.4</vt:lpstr>
      <vt:lpstr>Proposal for T5.4 meeting</vt:lpstr>
      <vt:lpstr>Other monthly WP5 meetings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EOSCpilot Kick-off Meeting  17-18 Jan 2017 Amsterdam </dc:title>
  <dc:creator>Windows User</dc:creator>
  <cp:lastModifiedBy>Matthew Viljoen</cp:lastModifiedBy>
  <cp:revision>207</cp:revision>
  <dcterms:created xsi:type="dcterms:W3CDTF">2017-01-10T16:36:22Z</dcterms:created>
  <dcterms:modified xsi:type="dcterms:W3CDTF">2017-06-13T11:44:24Z</dcterms:modified>
</cp:coreProperties>
</file>