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58" r:id="rId4"/>
    <p:sldId id="259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5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6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8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0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81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92" algn="l" defTabSz="457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B9BC1-EC46-AB48-85CE-05FF4094D40F}" type="doc">
      <dgm:prSet loTypeId="urn:microsoft.com/office/officeart/2005/8/layout/cycle1" loCatId="" qsTypeId="urn:microsoft.com/office/officeart/2005/8/quickstyle/simple4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A3D86142-870E-7C4D-A3F3-E20AD32C1863}">
      <dgm:prSet phldrT="[Text]" phldr="1"/>
      <dgm:spPr/>
      <dgm:t>
        <a:bodyPr/>
        <a:lstStyle/>
        <a:p>
          <a:endParaRPr lang="en-US"/>
        </a:p>
      </dgm:t>
    </dgm:pt>
    <dgm:pt modelId="{A4DC6C20-47CD-234F-9102-CCE9242A597D}" type="parTrans" cxnId="{91EC948D-BB9B-3647-AC90-7D36D8866932}">
      <dgm:prSet/>
      <dgm:spPr/>
      <dgm:t>
        <a:bodyPr/>
        <a:lstStyle/>
        <a:p>
          <a:endParaRPr lang="en-US"/>
        </a:p>
      </dgm:t>
    </dgm:pt>
    <dgm:pt modelId="{B4D79FA4-9236-0B46-B1B2-6F20DC0179B2}" type="sibTrans" cxnId="{91EC948D-BB9B-3647-AC90-7D36D8866932}">
      <dgm:prSet/>
      <dgm:spPr/>
      <dgm:t>
        <a:bodyPr/>
        <a:lstStyle/>
        <a:p>
          <a:endParaRPr lang="en-US"/>
        </a:p>
      </dgm:t>
    </dgm:pt>
    <dgm:pt modelId="{123F0945-87F0-104B-B4F6-60B1ECA11E41}">
      <dgm:prSet phldrT="[Text]" phldr="1"/>
      <dgm:spPr/>
      <dgm:t>
        <a:bodyPr/>
        <a:lstStyle/>
        <a:p>
          <a:endParaRPr lang="en-US"/>
        </a:p>
      </dgm:t>
    </dgm:pt>
    <dgm:pt modelId="{5A4FD09E-79A1-7A4F-8FA6-0984A6695F62}" type="parTrans" cxnId="{50B2D051-06CC-DD4E-A93D-0EC612A45B94}">
      <dgm:prSet/>
      <dgm:spPr/>
      <dgm:t>
        <a:bodyPr/>
        <a:lstStyle/>
        <a:p>
          <a:endParaRPr lang="en-US"/>
        </a:p>
      </dgm:t>
    </dgm:pt>
    <dgm:pt modelId="{4969C647-D44A-5744-A494-E708C106E462}" type="sibTrans" cxnId="{50B2D051-06CC-DD4E-A93D-0EC612A45B94}">
      <dgm:prSet/>
      <dgm:spPr/>
      <dgm:t>
        <a:bodyPr/>
        <a:lstStyle/>
        <a:p>
          <a:endParaRPr lang="en-US"/>
        </a:p>
      </dgm:t>
    </dgm:pt>
    <dgm:pt modelId="{6CC9BF33-A7C3-BC4D-BF6B-E6E5B4ECB658}">
      <dgm:prSet phldrT="[Text]" phldr="1"/>
      <dgm:spPr/>
      <dgm:t>
        <a:bodyPr/>
        <a:lstStyle/>
        <a:p>
          <a:endParaRPr lang="en-US"/>
        </a:p>
      </dgm:t>
    </dgm:pt>
    <dgm:pt modelId="{2EC31932-EBCB-654D-9DA8-51F79948520A}" type="parTrans" cxnId="{3E7B1F43-4BBE-7F4F-98A9-9CD878C67009}">
      <dgm:prSet/>
      <dgm:spPr/>
      <dgm:t>
        <a:bodyPr/>
        <a:lstStyle/>
        <a:p>
          <a:endParaRPr lang="en-US"/>
        </a:p>
      </dgm:t>
    </dgm:pt>
    <dgm:pt modelId="{C6A054C8-C01F-FB46-82D1-59B54408BB2E}" type="sibTrans" cxnId="{3E7B1F43-4BBE-7F4F-98A9-9CD878C67009}">
      <dgm:prSet/>
      <dgm:spPr/>
      <dgm:t>
        <a:bodyPr/>
        <a:lstStyle/>
        <a:p>
          <a:endParaRPr lang="en-US"/>
        </a:p>
      </dgm:t>
    </dgm:pt>
    <dgm:pt modelId="{5FA24B84-8302-3845-BD56-D3D72ACC1B6A}">
      <dgm:prSet phldrT="[Text]" phldr="1"/>
      <dgm:spPr/>
      <dgm:t>
        <a:bodyPr/>
        <a:lstStyle/>
        <a:p>
          <a:endParaRPr lang="en-US"/>
        </a:p>
      </dgm:t>
    </dgm:pt>
    <dgm:pt modelId="{438D17A3-4302-A649-BEBC-1E3750B3753A}" type="parTrans" cxnId="{F9DFD7EB-655A-EB49-BDB5-4DA89FD368C9}">
      <dgm:prSet/>
      <dgm:spPr/>
      <dgm:t>
        <a:bodyPr/>
        <a:lstStyle/>
        <a:p>
          <a:endParaRPr lang="en-US"/>
        </a:p>
      </dgm:t>
    </dgm:pt>
    <dgm:pt modelId="{F3B7DA52-48C8-764C-A2F7-AD6C48D3E1D0}" type="sibTrans" cxnId="{F9DFD7EB-655A-EB49-BDB5-4DA89FD368C9}">
      <dgm:prSet/>
      <dgm:spPr/>
      <dgm:t>
        <a:bodyPr/>
        <a:lstStyle/>
        <a:p>
          <a:endParaRPr lang="en-US"/>
        </a:p>
      </dgm:t>
    </dgm:pt>
    <dgm:pt modelId="{3A91962B-23F8-694C-9F86-8E4F5A8F303B}">
      <dgm:prSet phldrT="[Text]" phldr="1"/>
      <dgm:spPr/>
      <dgm:t>
        <a:bodyPr/>
        <a:lstStyle/>
        <a:p>
          <a:endParaRPr lang="en-US"/>
        </a:p>
      </dgm:t>
    </dgm:pt>
    <dgm:pt modelId="{2E2ED8F4-B458-A04F-BE41-A042EF99B475}" type="parTrans" cxnId="{C7B5C1A4-EED2-CB45-8F17-1BFCAA3A440B}">
      <dgm:prSet/>
      <dgm:spPr/>
      <dgm:t>
        <a:bodyPr/>
        <a:lstStyle/>
        <a:p>
          <a:endParaRPr lang="en-US"/>
        </a:p>
      </dgm:t>
    </dgm:pt>
    <dgm:pt modelId="{D7084AC5-B8A3-7F4F-971A-392DE6FF407C}" type="sibTrans" cxnId="{C7B5C1A4-EED2-CB45-8F17-1BFCAA3A440B}">
      <dgm:prSet/>
      <dgm:spPr/>
      <dgm:t>
        <a:bodyPr/>
        <a:lstStyle/>
        <a:p>
          <a:endParaRPr lang="en-US"/>
        </a:p>
      </dgm:t>
    </dgm:pt>
    <dgm:pt modelId="{420A25C4-63CA-E148-B298-9227BCDEBBA5}" type="pres">
      <dgm:prSet presAssocID="{AD4B9BC1-EC46-AB48-85CE-05FF4094D4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C39A8-3893-B94E-9FB9-4466CC2FA02F}" type="pres">
      <dgm:prSet presAssocID="{A3D86142-870E-7C4D-A3F3-E20AD32C1863}" presName="dummy" presStyleCnt="0"/>
      <dgm:spPr/>
    </dgm:pt>
    <dgm:pt modelId="{E1F911EB-B2AD-D94F-88F3-72125565F65C}" type="pres">
      <dgm:prSet presAssocID="{A3D86142-870E-7C4D-A3F3-E20AD32C186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C92E0-5767-CA4C-AAC2-16ABFDBB283F}" type="pres">
      <dgm:prSet presAssocID="{B4D79FA4-9236-0B46-B1B2-6F20DC0179B2}" presName="sibTrans" presStyleLbl="node1" presStyleIdx="0" presStyleCnt="5"/>
      <dgm:spPr/>
      <dgm:t>
        <a:bodyPr/>
        <a:lstStyle/>
        <a:p>
          <a:endParaRPr lang="en-US"/>
        </a:p>
      </dgm:t>
    </dgm:pt>
    <dgm:pt modelId="{190E12CE-2B10-8549-AC6D-9079DEAEE3EE}" type="pres">
      <dgm:prSet presAssocID="{123F0945-87F0-104B-B4F6-60B1ECA11E41}" presName="dummy" presStyleCnt="0"/>
      <dgm:spPr/>
    </dgm:pt>
    <dgm:pt modelId="{F015359B-6F18-4E4B-8109-2C16C73F5E66}" type="pres">
      <dgm:prSet presAssocID="{123F0945-87F0-104B-B4F6-60B1ECA11E41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06477-7736-F141-A6DD-E2EFA32A93CA}" type="pres">
      <dgm:prSet presAssocID="{4969C647-D44A-5744-A494-E708C106E462}" presName="sibTrans" presStyleLbl="node1" presStyleIdx="1" presStyleCnt="5"/>
      <dgm:spPr/>
      <dgm:t>
        <a:bodyPr/>
        <a:lstStyle/>
        <a:p>
          <a:endParaRPr lang="en-US"/>
        </a:p>
      </dgm:t>
    </dgm:pt>
    <dgm:pt modelId="{9758F8AD-5DC3-C749-8756-5D48322D0D90}" type="pres">
      <dgm:prSet presAssocID="{6CC9BF33-A7C3-BC4D-BF6B-E6E5B4ECB658}" presName="dummy" presStyleCnt="0"/>
      <dgm:spPr/>
    </dgm:pt>
    <dgm:pt modelId="{A60BF017-6954-6A42-AD68-7457D8C40660}" type="pres">
      <dgm:prSet presAssocID="{6CC9BF33-A7C3-BC4D-BF6B-E6E5B4ECB65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FC4F2-C2EC-9F4E-933A-23EC6424ACD7}" type="pres">
      <dgm:prSet presAssocID="{C6A054C8-C01F-FB46-82D1-59B54408BB2E}" presName="sibTrans" presStyleLbl="node1" presStyleIdx="2" presStyleCnt="5"/>
      <dgm:spPr/>
      <dgm:t>
        <a:bodyPr/>
        <a:lstStyle/>
        <a:p>
          <a:endParaRPr lang="en-US"/>
        </a:p>
      </dgm:t>
    </dgm:pt>
    <dgm:pt modelId="{C334CF6F-CFDD-314F-807A-E887EBF50FE2}" type="pres">
      <dgm:prSet presAssocID="{5FA24B84-8302-3845-BD56-D3D72ACC1B6A}" presName="dummy" presStyleCnt="0"/>
      <dgm:spPr/>
    </dgm:pt>
    <dgm:pt modelId="{FFB5ACB9-C015-9B40-961C-31D228A5A647}" type="pres">
      <dgm:prSet presAssocID="{5FA24B84-8302-3845-BD56-D3D72ACC1B6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8536A-2312-474E-9BDC-6C667DB81706}" type="pres">
      <dgm:prSet presAssocID="{F3B7DA52-48C8-764C-A2F7-AD6C48D3E1D0}" presName="sibTrans" presStyleLbl="node1" presStyleIdx="3" presStyleCnt="5"/>
      <dgm:spPr/>
      <dgm:t>
        <a:bodyPr/>
        <a:lstStyle/>
        <a:p>
          <a:endParaRPr lang="en-US"/>
        </a:p>
      </dgm:t>
    </dgm:pt>
    <dgm:pt modelId="{4CBDDB0D-6A8F-7546-9A4E-482644186ADC}" type="pres">
      <dgm:prSet presAssocID="{3A91962B-23F8-694C-9F86-8E4F5A8F303B}" presName="dummy" presStyleCnt="0"/>
      <dgm:spPr/>
    </dgm:pt>
    <dgm:pt modelId="{D038E6A6-BBA4-F845-9B96-C69FF7179A44}" type="pres">
      <dgm:prSet presAssocID="{3A91962B-23F8-694C-9F86-8E4F5A8F303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AD895-61AF-7242-9288-9670A3705219}" type="pres">
      <dgm:prSet presAssocID="{D7084AC5-B8A3-7F4F-971A-392DE6FF407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DF6986C-ABFD-C74E-B853-DFAB87D4045B}" type="presOf" srcId="{3A91962B-23F8-694C-9F86-8E4F5A8F303B}" destId="{D038E6A6-BBA4-F845-9B96-C69FF7179A44}" srcOrd="0" destOrd="0" presId="urn:microsoft.com/office/officeart/2005/8/layout/cycle1"/>
    <dgm:cxn modelId="{3E7B1F43-4BBE-7F4F-98A9-9CD878C67009}" srcId="{AD4B9BC1-EC46-AB48-85CE-05FF4094D40F}" destId="{6CC9BF33-A7C3-BC4D-BF6B-E6E5B4ECB658}" srcOrd="2" destOrd="0" parTransId="{2EC31932-EBCB-654D-9DA8-51F79948520A}" sibTransId="{C6A054C8-C01F-FB46-82D1-59B54408BB2E}"/>
    <dgm:cxn modelId="{050C088C-25A2-9748-93DF-3ED208D47630}" type="presOf" srcId="{4969C647-D44A-5744-A494-E708C106E462}" destId="{DF906477-7736-F141-A6DD-E2EFA32A93CA}" srcOrd="0" destOrd="0" presId="urn:microsoft.com/office/officeart/2005/8/layout/cycle1"/>
    <dgm:cxn modelId="{C2064422-D3A4-2642-B176-B039E5B98A24}" type="presOf" srcId="{AD4B9BC1-EC46-AB48-85CE-05FF4094D40F}" destId="{420A25C4-63CA-E148-B298-9227BCDEBBA5}" srcOrd="0" destOrd="0" presId="urn:microsoft.com/office/officeart/2005/8/layout/cycle1"/>
    <dgm:cxn modelId="{3A0DA742-7047-1840-AF0C-14C04CE9B7C0}" type="presOf" srcId="{F3B7DA52-48C8-764C-A2F7-AD6C48D3E1D0}" destId="{E868536A-2312-474E-9BDC-6C667DB81706}" srcOrd="0" destOrd="0" presId="urn:microsoft.com/office/officeart/2005/8/layout/cycle1"/>
    <dgm:cxn modelId="{0BD71333-DB6D-C844-BCB0-58FD48138A96}" type="presOf" srcId="{C6A054C8-C01F-FB46-82D1-59B54408BB2E}" destId="{EC2FC4F2-C2EC-9F4E-933A-23EC6424ACD7}" srcOrd="0" destOrd="0" presId="urn:microsoft.com/office/officeart/2005/8/layout/cycle1"/>
    <dgm:cxn modelId="{56521298-03A4-0545-8A6F-85652867B562}" type="presOf" srcId="{6CC9BF33-A7C3-BC4D-BF6B-E6E5B4ECB658}" destId="{A60BF017-6954-6A42-AD68-7457D8C40660}" srcOrd="0" destOrd="0" presId="urn:microsoft.com/office/officeart/2005/8/layout/cycle1"/>
    <dgm:cxn modelId="{91EC948D-BB9B-3647-AC90-7D36D8866932}" srcId="{AD4B9BC1-EC46-AB48-85CE-05FF4094D40F}" destId="{A3D86142-870E-7C4D-A3F3-E20AD32C1863}" srcOrd="0" destOrd="0" parTransId="{A4DC6C20-47CD-234F-9102-CCE9242A597D}" sibTransId="{B4D79FA4-9236-0B46-B1B2-6F20DC0179B2}"/>
    <dgm:cxn modelId="{D646C57F-2E90-D747-AEB1-7B56557BBB76}" type="presOf" srcId="{123F0945-87F0-104B-B4F6-60B1ECA11E41}" destId="{F015359B-6F18-4E4B-8109-2C16C73F5E66}" srcOrd="0" destOrd="0" presId="urn:microsoft.com/office/officeart/2005/8/layout/cycle1"/>
    <dgm:cxn modelId="{C7B5C1A4-EED2-CB45-8F17-1BFCAA3A440B}" srcId="{AD4B9BC1-EC46-AB48-85CE-05FF4094D40F}" destId="{3A91962B-23F8-694C-9F86-8E4F5A8F303B}" srcOrd="4" destOrd="0" parTransId="{2E2ED8F4-B458-A04F-BE41-A042EF99B475}" sibTransId="{D7084AC5-B8A3-7F4F-971A-392DE6FF407C}"/>
    <dgm:cxn modelId="{3BE2C2F7-3399-4E42-B043-737CAEA2B9AC}" type="presOf" srcId="{B4D79FA4-9236-0B46-B1B2-6F20DC0179B2}" destId="{411C92E0-5767-CA4C-AAC2-16ABFDBB283F}" srcOrd="0" destOrd="0" presId="urn:microsoft.com/office/officeart/2005/8/layout/cycle1"/>
    <dgm:cxn modelId="{E5B075EC-EFD0-2C4A-BF76-79356043612C}" type="presOf" srcId="{5FA24B84-8302-3845-BD56-D3D72ACC1B6A}" destId="{FFB5ACB9-C015-9B40-961C-31D228A5A647}" srcOrd="0" destOrd="0" presId="urn:microsoft.com/office/officeart/2005/8/layout/cycle1"/>
    <dgm:cxn modelId="{F9DFD7EB-655A-EB49-BDB5-4DA89FD368C9}" srcId="{AD4B9BC1-EC46-AB48-85CE-05FF4094D40F}" destId="{5FA24B84-8302-3845-BD56-D3D72ACC1B6A}" srcOrd="3" destOrd="0" parTransId="{438D17A3-4302-A649-BEBC-1E3750B3753A}" sibTransId="{F3B7DA52-48C8-764C-A2F7-AD6C48D3E1D0}"/>
    <dgm:cxn modelId="{50B2D051-06CC-DD4E-A93D-0EC612A45B94}" srcId="{AD4B9BC1-EC46-AB48-85CE-05FF4094D40F}" destId="{123F0945-87F0-104B-B4F6-60B1ECA11E41}" srcOrd="1" destOrd="0" parTransId="{5A4FD09E-79A1-7A4F-8FA6-0984A6695F62}" sibTransId="{4969C647-D44A-5744-A494-E708C106E462}"/>
    <dgm:cxn modelId="{70896722-5A62-3B42-8F1D-60E7AAF33BEA}" type="presOf" srcId="{D7084AC5-B8A3-7F4F-971A-392DE6FF407C}" destId="{8DEAD895-61AF-7242-9288-9670A3705219}" srcOrd="0" destOrd="0" presId="urn:microsoft.com/office/officeart/2005/8/layout/cycle1"/>
    <dgm:cxn modelId="{B3C430E0-B328-A44D-A4AE-E987816AC580}" type="presOf" srcId="{A3D86142-870E-7C4D-A3F3-E20AD32C1863}" destId="{E1F911EB-B2AD-D94F-88F3-72125565F65C}" srcOrd="0" destOrd="0" presId="urn:microsoft.com/office/officeart/2005/8/layout/cycle1"/>
    <dgm:cxn modelId="{44743D67-3EAF-6345-B7AD-3FF3BCC91D23}" type="presParOf" srcId="{420A25C4-63CA-E148-B298-9227BCDEBBA5}" destId="{8E7C39A8-3893-B94E-9FB9-4466CC2FA02F}" srcOrd="0" destOrd="0" presId="urn:microsoft.com/office/officeart/2005/8/layout/cycle1"/>
    <dgm:cxn modelId="{7BFAB43E-235F-6344-84BC-04885E075060}" type="presParOf" srcId="{420A25C4-63CA-E148-B298-9227BCDEBBA5}" destId="{E1F911EB-B2AD-D94F-88F3-72125565F65C}" srcOrd="1" destOrd="0" presId="urn:microsoft.com/office/officeart/2005/8/layout/cycle1"/>
    <dgm:cxn modelId="{5F1527FA-D11C-2046-A86F-4F2347E43118}" type="presParOf" srcId="{420A25C4-63CA-E148-B298-9227BCDEBBA5}" destId="{411C92E0-5767-CA4C-AAC2-16ABFDBB283F}" srcOrd="2" destOrd="0" presId="urn:microsoft.com/office/officeart/2005/8/layout/cycle1"/>
    <dgm:cxn modelId="{C7264222-F168-7D48-86C4-A4C6B16018EC}" type="presParOf" srcId="{420A25C4-63CA-E148-B298-9227BCDEBBA5}" destId="{190E12CE-2B10-8549-AC6D-9079DEAEE3EE}" srcOrd="3" destOrd="0" presId="urn:microsoft.com/office/officeart/2005/8/layout/cycle1"/>
    <dgm:cxn modelId="{2DDF1CD1-8087-6D46-B3BE-237EF170DC08}" type="presParOf" srcId="{420A25C4-63CA-E148-B298-9227BCDEBBA5}" destId="{F015359B-6F18-4E4B-8109-2C16C73F5E66}" srcOrd="4" destOrd="0" presId="urn:microsoft.com/office/officeart/2005/8/layout/cycle1"/>
    <dgm:cxn modelId="{2A7CCBED-AD82-CE48-BDED-EAF573F15533}" type="presParOf" srcId="{420A25C4-63CA-E148-B298-9227BCDEBBA5}" destId="{DF906477-7736-F141-A6DD-E2EFA32A93CA}" srcOrd="5" destOrd="0" presId="urn:microsoft.com/office/officeart/2005/8/layout/cycle1"/>
    <dgm:cxn modelId="{14EA40FA-42DD-3A43-9676-04F23D1DF95D}" type="presParOf" srcId="{420A25C4-63CA-E148-B298-9227BCDEBBA5}" destId="{9758F8AD-5DC3-C749-8756-5D48322D0D90}" srcOrd="6" destOrd="0" presId="urn:microsoft.com/office/officeart/2005/8/layout/cycle1"/>
    <dgm:cxn modelId="{E8E42174-8B12-2542-B5C4-07817DF08B83}" type="presParOf" srcId="{420A25C4-63CA-E148-B298-9227BCDEBBA5}" destId="{A60BF017-6954-6A42-AD68-7457D8C40660}" srcOrd="7" destOrd="0" presId="urn:microsoft.com/office/officeart/2005/8/layout/cycle1"/>
    <dgm:cxn modelId="{9A7387FA-AB43-2041-A516-1F7A9882A5F0}" type="presParOf" srcId="{420A25C4-63CA-E148-B298-9227BCDEBBA5}" destId="{EC2FC4F2-C2EC-9F4E-933A-23EC6424ACD7}" srcOrd="8" destOrd="0" presId="urn:microsoft.com/office/officeart/2005/8/layout/cycle1"/>
    <dgm:cxn modelId="{38A106E5-2621-A847-BCD7-BDAFFFDEAE99}" type="presParOf" srcId="{420A25C4-63CA-E148-B298-9227BCDEBBA5}" destId="{C334CF6F-CFDD-314F-807A-E887EBF50FE2}" srcOrd="9" destOrd="0" presId="urn:microsoft.com/office/officeart/2005/8/layout/cycle1"/>
    <dgm:cxn modelId="{E712B87A-6732-8A41-B127-D287A9AC0D8F}" type="presParOf" srcId="{420A25C4-63CA-E148-B298-9227BCDEBBA5}" destId="{FFB5ACB9-C015-9B40-961C-31D228A5A647}" srcOrd="10" destOrd="0" presId="urn:microsoft.com/office/officeart/2005/8/layout/cycle1"/>
    <dgm:cxn modelId="{610803F8-9F4A-7C46-B33A-E303E15CA92D}" type="presParOf" srcId="{420A25C4-63CA-E148-B298-9227BCDEBBA5}" destId="{E868536A-2312-474E-9BDC-6C667DB81706}" srcOrd="11" destOrd="0" presId="urn:microsoft.com/office/officeart/2005/8/layout/cycle1"/>
    <dgm:cxn modelId="{DD27ECF9-82C6-FB47-9F67-6B97BBFD269A}" type="presParOf" srcId="{420A25C4-63CA-E148-B298-9227BCDEBBA5}" destId="{4CBDDB0D-6A8F-7546-9A4E-482644186ADC}" srcOrd="12" destOrd="0" presId="urn:microsoft.com/office/officeart/2005/8/layout/cycle1"/>
    <dgm:cxn modelId="{2518CEB2-04F6-234D-AA24-D541994A8AAE}" type="presParOf" srcId="{420A25C4-63CA-E148-B298-9227BCDEBBA5}" destId="{D038E6A6-BBA4-F845-9B96-C69FF7179A44}" srcOrd="13" destOrd="0" presId="urn:microsoft.com/office/officeart/2005/8/layout/cycle1"/>
    <dgm:cxn modelId="{3B8291C4-EC8A-9F46-8E39-FE6AED4648BA}" type="presParOf" srcId="{420A25C4-63CA-E148-B298-9227BCDEBBA5}" destId="{8DEAD895-61AF-7242-9288-9670A370521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911EB-B2AD-D94F-88F3-72125565F65C}">
      <dsp:nvSpPr>
        <dsp:cNvPr id="0" name=""/>
        <dsp:cNvSpPr/>
      </dsp:nvSpPr>
      <dsp:spPr>
        <a:xfrm>
          <a:off x="1320006" y="248150"/>
          <a:ext cx="514715" cy="51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320006" y="248150"/>
        <a:ext cx="514715" cy="514715"/>
      </dsp:txXfrm>
    </dsp:sp>
    <dsp:sp modelId="{411C92E0-5767-CA4C-AAC2-16ABFDBB283F}">
      <dsp:nvSpPr>
        <dsp:cNvPr id="0" name=""/>
        <dsp:cNvSpPr/>
      </dsp:nvSpPr>
      <dsp:spPr>
        <a:xfrm>
          <a:off x="107432" y="233046"/>
          <a:ext cx="1932054" cy="1932054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15359B-6F18-4E4B-8109-2C16C73F5E66}">
      <dsp:nvSpPr>
        <dsp:cNvPr id="0" name=""/>
        <dsp:cNvSpPr/>
      </dsp:nvSpPr>
      <dsp:spPr>
        <a:xfrm>
          <a:off x="1631436" y="1206633"/>
          <a:ext cx="514715" cy="51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31436" y="1206633"/>
        <a:ext cx="514715" cy="514715"/>
      </dsp:txXfrm>
    </dsp:sp>
    <dsp:sp modelId="{DF906477-7736-F141-A6DD-E2EFA32A93CA}">
      <dsp:nvSpPr>
        <dsp:cNvPr id="0" name=""/>
        <dsp:cNvSpPr/>
      </dsp:nvSpPr>
      <dsp:spPr>
        <a:xfrm>
          <a:off x="107432" y="233046"/>
          <a:ext cx="1932054" cy="1932054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0BF017-6954-6A42-AD68-7457D8C40660}">
      <dsp:nvSpPr>
        <dsp:cNvPr id="0" name=""/>
        <dsp:cNvSpPr/>
      </dsp:nvSpPr>
      <dsp:spPr>
        <a:xfrm>
          <a:off x="816101" y="1799008"/>
          <a:ext cx="514715" cy="51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816101" y="1799008"/>
        <a:ext cx="514715" cy="514715"/>
      </dsp:txXfrm>
    </dsp:sp>
    <dsp:sp modelId="{EC2FC4F2-C2EC-9F4E-933A-23EC6424ACD7}">
      <dsp:nvSpPr>
        <dsp:cNvPr id="0" name=""/>
        <dsp:cNvSpPr/>
      </dsp:nvSpPr>
      <dsp:spPr>
        <a:xfrm>
          <a:off x="107432" y="233046"/>
          <a:ext cx="1932054" cy="1932054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5ACB9-C015-9B40-961C-31D228A5A647}">
      <dsp:nvSpPr>
        <dsp:cNvPr id="0" name=""/>
        <dsp:cNvSpPr/>
      </dsp:nvSpPr>
      <dsp:spPr>
        <a:xfrm>
          <a:off x="767" y="1206633"/>
          <a:ext cx="514715" cy="51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67" y="1206633"/>
        <a:ext cx="514715" cy="514715"/>
      </dsp:txXfrm>
    </dsp:sp>
    <dsp:sp modelId="{E868536A-2312-474E-9BDC-6C667DB81706}">
      <dsp:nvSpPr>
        <dsp:cNvPr id="0" name=""/>
        <dsp:cNvSpPr/>
      </dsp:nvSpPr>
      <dsp:spPr>
        <a:xfrm>
          <a:off x="107432" y="233046"/>
          <a:ext cx="1932054" cy="1932054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38E6A6-BBA4-F845-9B96-C69FF7179A44}">
      <dsp:nvSpPr>
        <dsp:cNvPr id="0" name=""/>
        <dsp:cNvSpPr/>
      </dsp:nvSpPr>
      <dsp:spPr>
        <a:xfrm>
          <a:off x="312197" y="248150"/>
          <a:ext cx="514715" cy="51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12197" y="248150"/>
        <a:ext cx="514715" cy="514715"/>
      </dsp:txXfrm>
    </dsp:sp>
    <dsp:sp modelId="{8DEAD895-61AF-7242-9288-9670A3705219}">
      <dsp:nvSpPr>
        <dsp:cNvPr id="0" name=""/>
        <dsp:cNvSpPr/>
      </dsp:nvSpPr>
      <dsp:spPr>
        <a:xfrm>
          <a:off x="107432" y="233046"/>
          <a:ext cx="1932054" cy="1932054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A1D64-3706-AB4A-8B9E-CD59D49D83C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568F8-3189-D544-AF36-E83BCB878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5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6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8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0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1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2" algn="l" defTabSz="457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Content providers in scholarly communication: publications, datasets, processes, projects, organizations, researchers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B56E042-B23B-7F49-8303-F36D6EF37B55}" type="slidenum">
              <a:rPr lang="el-GR" sz="1200"/>
              <a:pPr eaLnBrk="1" hangingPunct="1"/>
              <a:t>2</a:t>
            </a:fld>
            <a:endParaRPr lang="el-G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5B063AB-E980-AA4C-8AB1-1BCC45FF7D77}" type="slidenum">
              <a:rPr lang="el-GR" sz="1200"/>
              <a:pPr eaLnBrk="1" hangingPunct="1"/>
              <a:t>4</a:t>
            </a:fld>
            <a:endParaRPr lang="el-G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6.png"/><Relationship Id="rId9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penaire.eu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7188" y="366713"/>
            <a:ext cx="365760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713"/>
            <a:ext cx="10821988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26" y="5389962"/>
            <a:ext cx="972348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96" y="6480575"/>
            <a:ext cx="838416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554" y="1808821"/>
            <a:ext cx="7857873" cy="1620180"/>
          </a:xfrm>
          <a:prstGeom prst="rect">
            <a:avLst/>
          </a:prstGeom>
        </p:spPr>
        <p:txBody>
          <a:bodyPr lIns="51420" tIns="25711" rIns="51420" bIns="25711" anchor="b">
            <a:noAutofit/>
          </a:bodyPr>
          <a:lstStyle>
            <a:lvl1pPr algn="ctr">
              <a:lnSpc>
                <a:spcPct val="100000"/>
              </a:lnSpc>
              <a:defRPr sz="5000" b="1" i="0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118" y="3429001"/>
            <a:ext cx="6858000" cy="9721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  <a:lvl2pPr marL="257100" indent="0" algn="ctr">
              <a:buNone/>
              <a:defRPr sz="1100"/>
            </a:lvl2pPr>
            <a:lvl3pPr marL="514200" indent="0" algn="ctr">
              <a:buNone/>
              <a:defRPr sz="1000"/>
            </a:lvl3pPr>
            <a:lvl4pPr marL="771301" indent="0" algn="ctr">
              <a:buNone/>
              <a:defRPr sz="900"/>
            </a:lvl4pPr>
            <a:lvl5pPr marL="1028401" indent="0" algn="ctr">
              <a:buNone/>
              <a:defRPr sz="900"/>
            </a:lvl5pPr>
            <a:lvl6pPr marL="1285502" indent="0" algn="ctr">
              <a:buNone/>
              <a:defRPr sz="900"/>
            </a:lvl6pPr>
            <a:lvl7pPr marL="1542603" indent="0" algn="ctr">
              <a:buNone/>
              <a:defRPr sz="900"/>
            </a:lvl7pPr>
            <a:lvl8pPr marL="1799703" indent="0" algn="ctr">
              <a:buNone/>
              <a:defRPr sz="900"/>
            </a:lvl8pPr>
            <a:lvl9pPr marL="2056803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77194" y="242903"/>
            <a:ext cx="5143500" cy="539353"/>
          </a:xfrm>
        </p:spPr>
        <p:txBody>
          <a:bodyPr anchor="b"/>
          <a:lstStyle>
            <a:lvl1pPr marL="149975" indent="0" algn="ctr">
              <a:lnSpc>
                <a:spcPct val="100000"/>
              </a:lnSpc>
              <a:buNone/>
              <a:defRPr sz="1400" baseline="0">
                <a:solidFill>
                  <a:srgbClr val="636363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63246" y="782708"/>
            <a:ext cx="4212133" cy="648891"/>
          </a:xfrm>
        </p:spPr>
        <p:txBody>
          <a:bodyPr/>
          <a:lstStyle>
            <a:lvl1pPr marL="149975" indent="0" algn="ctr">
              <a:lnSpc>
                <a:spcPct val="100000"/>
              </a:lnSpc>
              <a:buNone/>
              <a:defRPr sz="10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  <a:lvl2pPr marL="399934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00342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 userDrawn="1"/>
        </p:nvSpPr>
        <p:spPr bwMode="auto">
          <a:xfrm rot="10800000" flipH="1">
            <a:off x="86610" y="4311256"/>
            <a:ext cx="1157174" cy="132040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rot="10800000" flipH="1">
            <a:off x="4393870" y="104775"/>
            <a:ext cx="942883" cy="1115616"/>
          </a:xfrm>
          <a:prstGeom prst="line">
            <a:avLst/>
          </a:prstGeom>
          <a:noFill/>
          <a:ln w="12700">
            <a:solidFill>
              <a:srgbClr val="23C5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9" y="351235"/>
            <a:ext cx="1869694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91" y="6075762"/>
            <a:ext cx="838415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493662" y="4941178"/>
            <a:ext cx="5143500" cy="70137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rgbClr val="595959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93659" y="5642429"/>
            <a:ext cx="4212133" cy="6488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399934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493664" y="1592804"/>
            <a:ext cx="7088287" cy="178219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100" b="1" i="0" baseline="0">
                <a:solidFill>
                  <a:srgbClr val="28288C"/>
                </a:solidFill>
                <a:latin typeface="PF Paperback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493244" y="3429430"/>
            <a:ext cx="7088943" cy="809661"/>
          </a:xfrm>
        </p:spPr>
        <p:txBody>
          <a:bodyPr/>
          <a:lstStyle>
            <a:lvl1pPr marL="8603" indent="0">
              <a:spcBef>
                <a:spcPts val="0"/>
              </a:spcBef>
              <a:buNone/>
              <a:defRPr sz="18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07171" y="6506769"/>
            <a:ext cx="7412702" cy="3643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C5DD-1E35-884C-9A9B-7BADBD4D3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9094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rot="10800000" flipH="1">
            <a:off x="0" y="2900362"/>
            <a:ext cx="1157174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rot="10800000" flipH="1">
            <a:off x="3275983" y="0"/>
            <a:ext cx="41519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5" y="772717"/>
            <a:ext cx="891096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9" y="6453190"/>
            <a:ext cx="838416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75" y="503803"/>
            <a:ext cx="7112133" cy="1143000"/>
          </a:xfrm>
          <a:prstGeom prst="rect">
            <a:avLst/>
          </a:prstGeom>
        </p:spPr>
        <p:txBody>
          <a:bodyPr vert="horz" lIns="51420" tIns="25711" rIns="51420" bIns="25711" anchor="b" anchorCtr="0">
            <a:normAutofit/>
          </a:bodyPr>
          <a:lstStyle>
            <a:lvl1pPr algn="l">
              <a:defRPr sz="5100" b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74667" y="1701410"/>
            <a:ext cx="7129100" cy="4536281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DE70-1D8B-E34B-B10C-7368F0684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0403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2900362"/>
            <a:ext cx="1157174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3275983" y="0"/>
            <a:ext cx="41519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5" y="675087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534151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67" y="242660"/>
            <a:ext cx="6804756" cy="1241989"/>
          </a:xfrm>
          <a:prstGeom prst="rect">
            <a:avLst/>
          </a:prstGeom>
        </p:spPr>
        <p:txBody>
          <a:bodyPr lIns="51420" tIns="25711" rIns="51420" bIns="25711" anchor="b">
            <a:normAutofit/>
          </a:bodyPr>
          <a:lstStyle>
            <a:lvl1pPr algn="l">
              <a:lnSpc>
                <a:spcPct val="100000"/>
              </a:lnSpc>
              <a:defRPr sz="5100" b="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672" y="2024843"/>
            <a:ext cx="6845261" cy="4536765"/>
          </a:xfrm>
        </p:spPr>
        <p:txBody>
          <a:bodyPr/>
          <a:lstStyle>
            <a:lvl1pPr>
              <a:lnSpc>
                <a:spcPct val="130000"/>
              </a:lnSpc>
              <a:spcBef>
                <a:spcPts val="338"/>
              </a:spcBef>
              <a:spcAft>
                <a:spcPts val="0"/>
              </a:spcAft>
              <a:defRPr b="1"/>
            </a:lvl1pPr>
            <a:lvl2pPr>
              <a:lnSpc>
                <a:spcPct val="130000"/>
              </a:lnSpc>
              <a:defRPr sz="1600" b="1">
                <a:latin typeface="PF Paperback"/>
                <a:cs typeface="PF Paperback"/>
              </a:defRPr>
            </a:lvl2pPr>
            <a:lvl3pPr>
              <a:lnSpc>
                <a:spcPct val="130000"/>
              </a:lnSpc>
              <a:defRPr sz="1300" b="1">
                <a:latin typeface="PF Paperback"/>
                <a:cs typeface="PF Paperback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574312" y="1484216"/>
            <a:ext cx="6805119" cy="486631"/>
          </a:xfrm>
        </p:spPr>
        <p:txBody>
          <a:bodyPr>
            <a:noAutofit/>
          </a:bodyPr>
          <a:lstStyle>
            <a:lvl1pPr marL="20244" indent="0">
              <a:buNone/>
              <a:defRPr sz="1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9CC1-065A-A443-B854-AEA0E9BF7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5701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5" y="675087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4438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185" y="242661"/>
            <a:ext cx="6723747" cy="1325165"/>
          </a:xfrm>
          <a:prstGeom prst="rect">
            <a:avLst/>
          </a:prstGeom>
        </p:spPr>
        <p:txBody>
          <a:bodyPr lIns="51420" tIns="25711" rIns="51420" bIns="25711" anchor="b">
            <a:normAutofit/>
          </a:bodyPr>
          <a:lstStyle>
            <a:lvl1pPr algn="l">
              <a:defRPr sz="5100" b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8FFA-C11A-9649-9437-DE5A8E8B65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123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5" y="675087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683948" y="1916908"/>
            <a:ext cx="500907" cy="966788"/>
          </a:xfrm>
          <a:prstGeom prst="rect">
            <a:avLst/>
          </a:prstGeom>
        </p:spPr>
        <p:txBody>
          <a:bodyPr lIns="51420" tIns="25711" rIns="51420" bIns="25711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224" eaLnBrk="1" hangingPunct="1">
              <a:lnSpc>
                <a:spcPct val="90000"/>
              </a:lnSpc>
              <a:defRPr/>
            </a:pPr>
            <a:r>
              <a:rPr lang="en-US" sz="5100" b="1" spc="-169" dirty="0" smtClean="0">
                <a:solidFill>
                  <a:srgbClr val="2913A6"/>
                </a:solidFill>
                <a:latin typeface="PF Paperback" panose="02000503040000020004" pitchFamily="50" charset="0"/>
                <a:ea typeface="ヒラギノ角ゴ ProN W3"/>
                <a:cs typeface="ヒラギノ角ゴ ProN W3"/>
                <a:sym typeface="PF Paperback" panose="02000503040000020004" pitchFamily="50" charset="0"/>
              </a:rPr>
              <a:t>1</a:t>
            </a: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3073299" y="1863328"/>
            <a:ext cx="5268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566" tIns="28566" rIns="28566" bIns="28566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224" eaLnBrk="1" hangingPunct="1">
              <a:lnSpc>
                <a:spcPct val="90000"/>
              </a:lnSpc>
              <a:defRPr/>
            </a:pPr>
            <a:r>
              <a:rPr lang="en-US" sz="5100" b="1" spc="-169" dirty="0" smtClean="0">
                <a:solidFill>
                  <a:srgbClr val="2D73D7"/>
                </a:solidFill>
                <a:latin typeface="PF Paperback" panose="02000503040000020004" pitchFamily="50" charset="0"/>
                <a:ea typeface="ヒラギノ角ゴ ProN W3"/>
                <a:cs typeface="ヒラギノ角ゴ ProN W3"/>
                <a:sym typeface="PF Paperback" panose="02000503040000020004" pitchFamily="50" charset="0"/>
              </a:rPr>
              <a:t>2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5624261" y="1868092"/>
            <a:ext cx="5268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566" tIns="28566" rIns="28566" bIns="28566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224" eaLnBrk="1" hangingPunct="1">
              <a:lnSpc>
                <a:spcPct val="90000"/>
              </a:lnSpc>
              <a:defRPr/>
            </a:pPr>
            <a:r>
              <a:rPr lang="en-US" sz="5100" b="1" spc="-169" dirty="0" smtClean="0">
                <a:solidFill>
                  <a:srgbClr val="608BC0"/>
                </a:solidFill>
                <a:latin typeface="PF Paperback" panose="02000503040000020004" pitchFamily="50" charset="0"/>
                <a:ea typeface="ヒラギノ角ゴ ProN W3"/>
                <a:cs typeface="ヒラギノ角ゴ ProN W3"/>
                <a:sym typeface="PF Paperback" panose="02000503040000020004" pitchFamily="50" charset="0"/>
              </a:rPr>
              <a:t>3</a:t>
            </a:r>
          </a:p>
        </p:txBody>
      </p:sp>
      <p:pic>
        <p:nvPicPr>
          <p:cNvPr id="10" name="Picture 9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088577" y="2024845"/>
            <a:ext cx="1944218" cy="378042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3599612" y="2024845"/>
            <a:ext cx="1944216" cy="378042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6110893" y="2024855"/>
            <a:ext cx="1944218" cy="3834427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493662" y="404664"/>
            <a:ext cx="6885765" cy="1143000"/>
          </a:xfrm>
          <a:prstGeom prst="rect">
            <a:avLst/>
          </a:prstGeom>
        </p:spPr>
        <p:txBody>
          <a:bodyPr vert="horz" lIns="51420" tIns="25711" rIns="51420" bIns="25711" anchor="b" anchorCtr="0">
            <a:normAutofit/>
          </a:bodyPr>
          <a:lstStyle>
            <a:lvl1pPr>
              <a:defRPr sz="3400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C53A-3003-1A41-A474-5518AE9C1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5770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 userDrawn="1"/>
        </p:nvSpPr>
        <p:spPr bwMode="auto">
          <a:xfrm rot="10800000" flipH="1">
            <a:off x="0" y="2900362"/>
            <a:ext cx="1157174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 rot="10800000" flipH="1">
            <a:off x="3275983" y="0"/>
            <a:ext cx="41519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5" y="665562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72" y="458683"/>
            <a:ext cx="6804756" cy="1026115"/>
          </a:xfrm>
          <a:prstGeom prst="rect">
            <a:avLst/>
          </a:prstGeom>
        </p:spPr>
        <p:txBody>
          <a:bodyPr vert="horz" lIns="51420" tIns="25711" rIns="51420" bIns="25711" anchor="b" anchorCtr="0">
            <a:noAutofit/>
          </a:bodyPr>
          <a:lstStyle>
            <a:lvl1pPr algn="l">
              <a:defRPr sz="5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28981" y="1970839"/>
            <a:ext cx="3645405" cy="4320480"/>
          </a:xfrm>
        </p:spPr>
        <p:txBody>
          <a:bodyPr/>
          <a:lstStyle>
            <a:lvl1pPr>
              <a:spcBef>
                <a:spcPts val="338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615172" y="1484799"/>
            <a:ext cx="6804756" cy="540059"/>
          </a:xfrm>
        </p:spPr>
        <p:txBody>
          <a:bodyPr>
            <a:noAutofit/>
          </a:bodyPr>
          <a:lstStyle>
            <a:lvl1pPr marL="20244" indent="0">
              <a:buNone/>
              <a:defRPr sz="140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>
                <a:sym typeface="PF Paperback" charset="0"/>
              </a:rPr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17694" y="2456901"/>
            <a:ext cx="2268252" cy="3078343"/>
          </a:xfrm>
        </p:spPr>
        <p:txBody>
          <a:bodyPr>
            <a:normAutofit/>
          </a:bodyPr>
          <a:lstStyle>
            <a:lvl1pPr marL="149975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FA44-425B-E74C-A6E3-06CD8D722B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917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2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2900362"/>
            <a:ext cx="1157174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3275983" y="0"/>
            <a:ext cx="41519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5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71" y="341784"/>
            <a:ext cx="6926270" cy="1143000"/>
          </a:xfrm>
          <a:prstGeom prst="rect">
            <a:avLst/>
          </a:prstGeom>
        </p:spPr>
        <p:txBody>
          <a:bodyPr vert="horz" lIns="51420" tIns="25711" rIns="51420" bIns="25711" anchor="b">
            <a:normAutofit/>
          </a:bodyPr>
          <a:lstStyle>
            <a:lvl1pPr algn="l">
              <a:defRPr sz="5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777190" y="2078863"/>
            <a:ext cx="2916324" cy="4050451"/>
          </a:xfrm>
        </p:spPr>
        <p:txBody>
          <a:bodyPr anchor="ctr"/>
          <a:lstStyle>
            <a:lvl1pPr marL="149975" indent="0" algn="r">
              <a:lnSpc>
                <a:spcPct val="110000"/>
              </a:lnSpc>
              <a:buNone/>
              <a:defRPr sz="1400" baseline="0">
                <a:latin typeface="PF Paperback Light"/>
                <a:cs typeface="PF Paperback Light"/>
              </a:defRPr>
            </a:lvl1pPr>
            <a:lvl2pPr marL="399934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220077" y="3104969"/>
            <a:ext cx="1255494" cy="1782019"/>
          </a:xfrm>
        </p:spPr>
        <p:txBody>
          <a:bodyPr>
            <a:normAutofit/>
          </a:bodyPr>
          <a:lstStyle>
            <a:lvl1pPr marL="149975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759248" y="3104969"/>
            <a:ext cx="1255494" cy="1782019"/>
          </a:xfrm>
        </p:spPr>
        <p:txBody>
          <a:bodyPr>
            <a:normAutofit/>
          </a:bodyPr>
          <a:lstStyle>
            <a:lvl1pPr marL="149975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574305" y="1484216"/>
            <a:ext cx="6926632" cy="486631"/>
          </a:xfrm>
        </p:spPr>
        <p:txBody>
          <a:bodyPr>
            <a:noAutofit/>
          </a:bodyPr>
          <a:lstStyle>
            <a:lvl1pPr marL="48586" indent="0">
              <a:buNone/>
              <a:defRPr sz="1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15E2-9269-BD47-B301-423216D5C8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288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St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2900362"/>
            <a:ext cx="1157174" cy="1320404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3275983" y="0"/>
            <a:ext cx="415190" cy="513160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75" y="296661"/>
            <a:ext cx="7112133" cy="1197007"/>
          </a:xfrm>
          <a:prstGeom prst="rect">
            <a:avLst/>
          </a:prstGeom>
        </p:spPr>
        <p:txBody>
          <a:bodyPr vert="horz" lIns="51420" tIns="25711" rIns="51420" bIns="25711" anchor="b">
            <a:normAutofit/>
          </a:bodyPr>
          <a:lstStyle>
            <a:lvl1pPr algn="l">
              <a:defRPr sz="51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045446" y="2564992"/>
            <a:ext cx="2997333" cy="3348296"/>
          </a:xfrm>
        </p:spPr>
        <p:txBody>
          <a:bodyPr/>
          <a:lstStyle>
            <a:lvl1pPr marL="149975" indent="0">
              <a:lnSpc>
                <a:spcPct val="110000"/>
              </a:lnSpc>
              <a:buNone/>
              <a:defRPr sz="1400" baseline="0">
                <a:latin typeface="PF Paperback Light"/>
                <a:cs typeface="PF Paperback Light"/>
              </a:defRPr>
            </a:lvl1pPr>
            <a:lvl2pPr marL="399934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615172" y="2564919"/>
            <a:ext cx="2268252" cy="3347351"/>
          </a:xfrm>
        </p:spPr>
        <p:txBody>
          <a:bodyPr/>
          <a:lstStyle>
            <a:lvl1pPr marL="149975" indent="0" algn="ctr">
              <a:lnSpc>
                <a:spcPct val="110000"/>
              </a:lnSpc>
              <a:buNone/>
              <a:defRPr cap="small" baseline="0">
                <a:solidFill>
                  <a:srgbClr val="ED9109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574671" y="1539407"/>
            <a:ext cx="7088386" cy="863481"/>
          </a:xfrm>
        </p:spPr>
        <p:txBody>
          <a:bodyPr>
            <a:noAutofit/>
          </a:bodyPr>
          <a:lstStyle>
            <a:lvl1pPr marL="101221" indent="0">
              <a:buNone/>
              <a:defRPr sz="1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5076-CE26-134D-AF7F-DF2DE22DE1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0635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2" y="-2025254"/>
            <a:ext cx="9716337" cy="8883254"/>
            <a:chOff x="0" y="-2700338"/>
            <a:chExt cx="17273588" cy="11844338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6256094" cy="9144000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2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100">
                <a:solidFill>
                  <a:srgbClr val="646464"/>
                </a:solidFill>
                <a:latin typeface="PF Paperback Black"/>
                <a:ea typeface="ヒラギノ角ゴ ProN W3" charset="0"/>
                <a:cs typeface="PF Paperback Black"/>
                <a:sym typeface="Gill Sans" charset="0"/>
              </a:endParaRPr>
            </a:p>
          </p:txBody>
        </p:sp>
        <p:pic>
          <p:nvPicPr>
            <p:cNvPr id="7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-2700338"/>
              <a:ext cx="13274675" cy="1152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384757" y="2942959"/>
            <a:ext cx="4536504" cy="1134127"/>
          </a:xfrm>
        </p:spPr>
        <p:txBody>
          <a:bodyPr anchor="ctr">
            <a:noAutofit/>
          </a:bodyPr>
          <a:lstStyle>
            <a:lvl1pPr marL="149975" indent="0" algn="ctr">
              <a:lnSpc>
                <a:spcPct val="100000"/>
              </a:lnSpc>
              <a:buNone/>
              <a:defRPr sz="5400" b="0" cap="all">
                <a:solidFill>
                  <a:srgbClr val="28288C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384757" y="1484786"/>
            <a:ext cx="4536504" cy="1458981"/>
          </a:xfrm>
        </p:spPr>
        <p:txBody>
          <a:bodyPr anchor="b">
            <a:noAutofit/>
          </a:bodyPr>
          <a:lstStyle>
            <a:lvl1pPr marL="149975" indent="0" algn="ctr">
              <a:lnSpc>
                <a:spcPct val="100000"/>
              </a:lnSpc>
              <a:buNone/>
              <a:defRPr sz="50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384757" y="4077072"/>
            <a:ext cx="4536504" cy="1728192"/>
          </a:xfrm>
        </p:spPr>
        <p:txBody>
          <a:bodyPr>
            <a:noAutofit/>
          </a:bodyPr>
          <a:lstStyle>
            <a:lvl1pPr marL="149975" indent="0" algn="ctr">
              <a:lnSpc>
                <a:spcPct val="100000"/>
              </a:lnSpc>
              <a:buNone/>
              <a:defRPr sz="50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43DE2-9918-FB46-8B42-0883C89B07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7000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03" y="2996953"/>
            <a:ext cx="7250306" cy="1251012"/>
          </a:xfrm>
          <a:prstGeom prst="rect">
            <a:avLst/>
          </a:prstGeom>
          <a:solidFill>
            <a:srgbClr val="28288C"/>
          </a:solidFill>
        </p:spPr>
        <p:txBody>
          <a:bodyPr vert="horz" lIns="51420" tIns="25711" rIns="51420" bIns="25711" anchor="ctr">
            <a:noAutofit/>
          </a:bodyPr>
          <a:lstStyle>
            <a:lvl1pPr algn="ctr">
              <a:defRPr sz="5100" cap="all" baseline="0">
                <a:solidFill>
                  <a:schemeClr val="bg1"/>
                </a:solidFill>
                <a:latin typeface="PF Paperback Black"/>
                <a:cs typeface="PF Paperback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67103" y="890718"/>
            <a:ext cx="7250306" cy="2106420"/>
          </a:xfrm>
        </p:spPr>
        <p:txBody>
          <a:bodyPr anchor="b"/>
          <a:lstStyle>
            <a:lvl1pPr marL="149975" indent="0" algn="ctr">
              <a:lnSpc>
                <a:spcPct val="100000"/>
              </a:lnSpc>
              <a:spcAft>
                <a:spcPts val="338"/>
              </a:spcAft>
              <a:buNone/>
              <a:defRPr sz="45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7103" y="4239103"/>
            <a:ext cx="7250306" cy="1619251"/>
          </a:xfrm>
        </p:spPr>
        <p:txBody>
          <a:bodyPr/>
          <a:lstStyle>
            <a:lvl1pPr marL="149975" indent="0" algn="ctr">
              <a:lnSpc>
                <a:spcPct val="100000"/>
              </a:lnSpc>
              <a:spcAft>
                <a:spcPts val="338"/>
              </a:spcAft>
              <a:buNone/>
              <a:defRPr sz="45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14EE-5D1A-3549-B4FC-294ABC36D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6905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830434" y="2943227"/>
            <a:ext cx="4860847" cy="141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0" tIns="25711" rIns="51420" bIns="2571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224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818181"/>
                </a:solidFill>
                <a:latin typeface="PF Paperback Light"/>
                <a:cs typeface="PF Paperback Light"/>
                <a:hlinkClick r:id="rId2"/>
              </a:rPr>
              <a:t>www.openaire.eu</a:t>
            </a:r>
            <a:endParaRPr lang="en-GB" sz="16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 defTabSz="914224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@openaire_eu</a:t>
            </a:r>
          </a:p>
          <a:p>
            <a:pPr defTabSz="914224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facebook.com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 </a:t>
            </a:r>
          </a:p>
          <a:p>
            <a:pPr defTabSz="914224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linkedin.com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/OpenAIRE-3893548</a:t>
            </a:r>
            <a:endParaRPr lang="de-DE" sz="16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</p:txBody>
      </p:sp>
      <p:pic>
        <p:nvPicPr>
          <p:cNvPr id="6" name="Picture 6" descr="posterweb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57" y="2996804"/>
            <a:ext cx="22857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ostermailic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98" y="5588795"/>
            <a:ext cx="307151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osterlinkedin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85" y="4238625"/>
            <a:ext cx="257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osterfbico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37" y="3861197"/>
            <a:ext cx="10714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stertwitterico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80" y="3467100"/>
            <a:ext cx="26429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EC_logo_blue_mono_horizontal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129456" y="1808825"/>
            <a:ext cx="7088386" cy="810091"/>
          </a:xfrm>
        </p:spPr>
        <p:txBody>
          <a:bodyPr anchor="ctr">
            <a:noAutofit/>
          </a:bodyPr>
          <a:lstStyle>
            <a:lvl1pPr marL="48586" indent="0" algn="ctr">
              <a:buNone/>
              <a:defRPr sz="16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52101" y="5319224"/>
            <a:ext cx="3970139" cy="702079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1534461" y="783196"/>
            <a:ext cx="6358585" cy="10256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800">
                <a:solidFill>
                  <a:srgbClr val="2913A6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F8F-C715-2B4E-A8ED-BDA6B86BA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8069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301823" y="3051572"/>
            <a:ext cx="6521607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222740" y="1484786"/>
            <a:ext cx="4819353" cy="1512093"/>
          </a:xfrm>
        </p:spPr>
        <p:txBody>
          <a:bodyPr anchor="b">
            <a:noAutofit/>
          </a:bodyPr>
          <a:lstStyle>
            <a:lvl1pPr marL="0" indent="0" algn="ctr">
              <a:buNone/>
              <a:defRPr sz="3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27792" y="3158971"/>
            <a:ext cx="3928937" cy="2052228"/>
          </a:xfrm>
        </p:spPr>
        <p:txBody>
          <a:bodyPr/>
          <a:lstStyle>
            <a:lvl1pPr marL="0" indent="0" algn="ctr">
              <a:buNone/>
              <a:defRPr sz="3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453154" y="-1161511"/>
            <a:ext cx="1092952" cy="496855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1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354199" y="2618921"/>
            <a:ext cx="1093886" cy="469852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1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668192" y="5697153"/>
            <a:ext cx="4010323" cy="594121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3E30-802A-6047-A154-0FED0F79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2108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80575"/>
            <a:ext cx="838415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85" y="1709751"/>
            <a:ext cx="7886700" cy="2583359"/>
          </a:xfrm>
          <a:prstGeom prst="rect">
            <a:avLst/>
          </a:prstGeom>
        </p:spPr>
        <p:txBody>
          <a:bodyPr lIns="51420" tIns="25711" rIns="51420" bIns="25711" anchor="b"/>
          <a:lstStyle>
            <a:lvl1pPr>
              <a:defRPr sz="41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237" y="4319831"/>
            <a:ext cx="7886700" cy="1269411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257100" indent="0">
              <a:buNone/>
              <a:defRPr sz="1100"/>
            </a:lvl2pPr>
            <a:lvl3pPr marL="514200" indent="0">
              <a:buNone/>
              <a:defRPr sz="1000"/>
            </a:lvl3pPr>
            <a:lvl4pPr marL="771301" indent="0">
              <a:buNone/>
              <a:defRPr sz="900"/>
            </a:lvl4pPr>
            <a:lvl5pPr marL="1028401" indent="0">
              <a:buNone/>
              <a:defRPr sz="900"/>
            </a:lvl5pPr>
            <a:lvl6pPr marL="1285502" indent="0">
              <a:buNone/>
              <a:defRPr sz="900"/>
            </a:lvl6pPr>
            <a:lvl7pPr marL="1542603" indent="0">
              <a:buNone/>
              <a:defRPr sz="900"/>
            </a:lvl7pPr>
            <a:lvl8pPr marL="1799703" indent="0">
              <a:buNone/>
              <a:defRPr sz="900"/>
            </a:lvl8pPr>
            <a:lvl9pPr marL="205680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4045-B05D-5A47-A0C4-0FC27D6FE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539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2900362"/>
            <a:ext cx="1157174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3275983" y="0"/>
            <a:ext cx="41519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79" y="296664"/>
            <a:ext cx="6900179" cy="1173268"/>
          </a:xfrm>
          <a:prstGeom prst="rect">
            <a:avLst/>
          </a:prstGeom>
        </p:spPr>
        <p:txBody>
          <a:bodyPr lIns="51420" tIns="25711" rIns="51420" bIns="25711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370" y="1754816"/>
            <a:ext cx="3636169" cy="421736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268" y="1754816"/>
            <a:ext cx="3636169" cy="421736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E62F-9EB8-3D4B-8E37-1E54FDB6A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8730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76" y="275035"/>
            <a:ext cx="6895714" cy="1143000"/>
          </a:xfrm>
          <a:prstGeom prst="rect">
            <a:avLst/>
          </a:prstGeom>
        </p:spPr>
        <p:txBody>
          <a:bodyPr lIns="51420" tIns="25711" rIns="51420" bIns="25711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94" y="1489475"/>
            <a:ext cx="3866555" cy="64055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2D5BE5"/>
                </a:solidFill>
              </a:defRPr>
            </a:lvl1pPr>
            <a:lvl2pPr marL="257100" indent="0">
              <a:buNone/>
              <a:defRPr sz="1100" b="1"/>
            </a:lvl2pPr>
            <a:lvl3pPr marL="514200" indent="0">
              <a:buNone/>
              <a:defRPr sz="1000" b="1"/>
            </a:lvl3pPr>
            <a:lvl4pPr marL="771301" indent="0">
              <a:buNone/>
              <a:defRPr sz="900" b="1"/>
            </a:lvl4pPr>
            <a:lvl5pPr marL="1028401" indent="0">
              <a:buNone/>
              <a:defRPr sz="900" b="1"/>
            </a:lvl5pPr>
            <a:lvl6pPr marL="1285502" indent="0">
              <a:buNone/>
              <a:defRPr sz="900" b="1"/>
            </a:lvl6pPr>
            <a:lvl7pPr marL="1542603" indent="0">
              <a:buNone/>
              <a:defRPr sz="900" b="1"/>
            </a:lvl7pPr>
            <a:lvl8pPr marL="1799703" indent="0">
              <a:buNone/>
              <a:defRPr sz="900" b="1"/>
            </a:lvl8pPr>
            <a:lvl9pPr marL="205680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94" y="2194325"/>
            <a:ext cx="3866555" cy="3977877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546" y="1489475"/>
            <a:ext cx="3868341" cy="64055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2D5BE5"/>
                </a:solidFill>
              </a:defRPr>
            </a:lvl1pPr>
            <a:lvl2pPr marL="257100" indent="0">
              <a:buNone/>
              <a:defRPr sz="1100" b="1"/>
            </a:lvl2pPr>
            <a:lvl3pPr marL="514200" indent="0">
              <a:buNone/>
              <a:defRPr sz="1000" b="1"/>
            </a:lvl3pPr>
            <a:lvl4pPr marL="771301" indent="0">
              <a:buNone/>
              <a:defRPr sz="900" b="1"/>
            </a:lvl4pPr>
            <a:lvl5pPr marL="1028401" indent="0">
              <a:buNone/>
              <a:defRPr sz="900" b="1"/>
            </a:lvl5pPr>
            <a:lvl6pPr marL="1285502" indent="0">
              <a:buNone/>
              <a:defRPr sz="900" b="1"/>
            </a:lvl6pPr>
            <a:lvl7pPr marL="1542603" indent="0">
              <a:buNone/>
              <a:defRPr sz="900" b="1"/>
            </a:lvl7pPr>
            <a:lvl8pPr marL="1799703" indent="0">
              <a:buNone/>
              <a:defRPr sz="900" b="1"/>
            </a:lvl8pPr>
            <a:lvl9pPr marL="205680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546" y="2194325"/>
            <a:ext cx="3868341" cy="3977877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D5C8-79FC-AF43-A303-9BA73B7E6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8796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453190"/>
            <a:ext cx="83841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7" y="457200"/>
            <a:ext cx="2949476" cy="1600200"/>
          </a:xfrm>
          <a:prstGeom prst="rect">
            <a:avLst/>
          </a:prstGeom>
        </p:spPr>
        <p:txBody>
          <a:bodyPr lIns="51420" tIns="25711" rIns="51420" bIns="25711" anchor="b"/>
          <a:lstStyle>
            <a:lvl1pPr>
              <a:defRPr sz="18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93" y="987043"/>
            <a:ext cx="4629150" cy="48744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7" y="2101457"/>
            <a:ext cx="2949476" cy="3759993"/>
          </a:xfrm>
        </p:spPr>
        <p:txBody>
          <a:bodyPr/>
          <a:lstStyle>
            <a:lvl1pPr marL="0" indent="0">
              <a:buNone/>
              <a:defRPr sz="900">
                <a:solidFill>
                  <a:srgbClr val="595959"/>
                </a:solidFill>
              </a:defRPr>
            </a:lvl1pPr>
            <a:lvl2pPr marL="257100" indent="0">
              <a:buNone/>
              <a:defRPr sz="800"/>
            </a:lvl2pPr>
            <a:lvl3pPr marL="514200" indent="0">
              <a:buNone/>
              <a:defRPr sz="700"/>
            </a:lvl3pPr>
            <a:lvl4pPr marL="771301" indent="0">
              <a:buNone/>
              <a:defRPr sz="600"/>
            </a:lvl4pPr>
            <a:lvl5pPr marL="1028401" indent="0">
              <a:buNone/>
              <a:defRPr sz="600"/>
            </a:lvl5pPr>
            <a:lvl6pPr marL="1285502" indent="0">
              <a:buNone/>
              <a:defRPr sz="600"/>
            </a:lvl6pPr>
            <a:lvl7pPr marL="1542603" indent="0">
              <a:buNone/>
              <a:defRPr sz="600"/>
            </a:lvl7pPr>
            <a:lvl8pPr marL="1799703" indent="0">
              <a:buNone/>
              <a:defRPr sz="600"/>
            </a:lvl8pPr>
            <a:lvl9pPr marL="205680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FF41-2381-C04D-9444-24D941700B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1820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4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7" y="566740"/>
            <a:ext cx="891096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6399612"/>
            <a:ext cx="838415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7" y="457200"/>
            <a:ext cx="2949476" cy="1600200"/>
          </a:xfrm>
          <a:prstGeom prst="rect">
            <a:avLst/>
          </a:prstGeom>
        </p:spPr>
        <p:txBody>
          <a:bodyPr lIns="51420" tIns="25711" rIns="51420" bIns="25711" anchor="b"/>
          <a:lstStyle>
            <a:lvl1pPr>
              <a:defRPr sz="18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093" y="987043"/>
            <a:ext cx="4629150" cy="48744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57100" indent="0">
              <a:buNone/>
              <a:defRPr sz="1600"/>
            </a:lvl2pPr>
            <a:lvl3pPr marL="514200" indent="0">
              <a:buNone/>
              <a:defRPr sz="1400"/>
            </a:lvl3pPr>
            <a:lvl4pPr marL="771301" indent="0">
              <a:buNone/>
              <a:defRPr sz="1100"/>
            </a:lvl4pPr>
            <a:lvl5pPr marL="1028401" indent="0">
              <a:buNone/>
              <a:defRPr sz="1100"/>
            </a:lvl5pPr>
            <a:lvl6pPr marL="1285502" indent="0">
              <a:buNone/>
              <a:defRPr sz="1100"/>
            </a:lvl6pPr>
            <a:lvl7pPr marL="1542603" indent="0">
              <a:buNone/>
              <a:defRPr sz="1100"/>
            </a:lvl7pPr>
            <a:lvl8pPr marL="1799703" indent="0">
              <a:buNone/>
              <a:defRPr sz="1100"/>
            </a:lvl8pPr>
            <a:lvl9pPr marL="2056803" indent="0">
              <a:buNone/>
              <a:defRPr sz="1100"/>
            </a:lvl9pPr>
          </a:lstStyle>
          <a:p>
            <a:pPr lvl="0"/>
            <a:endParaRPr lang="el-GR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7" y="2101457"/>
            <a:ext cx="2949476" cy="3759993"/>
          </a:xfrm>
        </p:spPr>
        <p:txBody>
          <a:bodyPr/>
          <a:lstStyle>
            <a:lvl1pPr marL="0" indent="0">
              <a:buNone/>
              <a:defRPr sz="900"/>
            </a:lvl1pPr>
            <a:lvl2pPr marL="257100" indent="0">
              <a:buNone/>
              <a:defRPr sz="800"/>
            </a:lvl2pPr>
            <a:lvl3pPr marL="514200" indent="0">
              <a:buNone/>
              <a:defRPr sz="700"/>
            </a:lvl3pPr>
            <a:lvl4pPr marL="771301" indent="0">
              <a:buNone/>
              <a:defRPr sz="600"/>
            </a:lvl4pPr>
            <a:lvl5pPr marL="1028401" indent="0">
              <a:buNone/>
              <a:defRPr sz="600"/>
            </a:lvl5pPr>
            <a:lvl6pPr marL="1285502" indent="0">
              <a:buNone/>
              <a:defRPr sz="600"/>
            </a:lvl6pPr>
            <a:lvl7pPr marL="1542603" indent="0">
              <a:buNone/>
              <a:defRPr sz="600"/>
            </a:lvl7pPr>
            <a:lvl8pPr marL="1799703" indent="0">
              <a:buNone/>
              <a:defRPr sz="600"/>
            </a:lvl8pPr>
            <a:lvl9pPr marL="205680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B623-E0D5-0140-9FF1-CF0FC8E1C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12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755575" y="2132859"/>
            <a:ext cx="3888432" cy="3456383"/>
          </a:xfrm>
          <a:prstGeom prst="rect">
            <a:avLst/>
          </a:prstGeom>
          <a:noFill/>
          <a:ln>
            <a:noFill/>
          </a:ln>
        </p:spPr>
        <p:txBody>
          <a:bodyPr lIns="91398" tIns="91398" rIns="91398" bIns="91398"/>
          <a:lstStyle>
            <a:lvl1pPr marL="342801" marR="0" lvl="0" indent="-228534" algn="l" rtl="0">
              <a:spcBef>
                <a:spcPts val="360"/>
              </a:spcBef>
              <a:spcAft>
                <a:spcPts val="0"/>
              </a:spcAft>
              <a:buClr>
                <a:srgbClr val="58A618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734" marR="0" lvl="1" indent="-184096" algn="l" rtl="0">
              <a:spcBef>
                <a:spcPts val="320"/>
              </a:spcBef>
              <a:spcAft>
                <a:spcPts val="0"/>
              </a:spcAft>
              <a:buClr>
                <a:srgbClr val="703D29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668" marR="0" lvl="2" indent="-126964" algn="l" rtl="0">
              <a:spcBef>
                <a:spcPts val="320"/>
              </a:spcBef>
              <a:spcAft>
                <a:spcPts val="0"/>
              </a:spcAft>
              <a:buClr>
                <a:srgbClr val="E4D700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735" marR="0" lvl="3" indent="-114267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6803" marR="0" lvl="4" indent="-114267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3871" marR="0" lvl="5" indent="-114267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0937" marR="0" lvl="6" indent="-114267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005" marR="0" lvl="7" indent="-114267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072" marR="0" lvl="8" indent="-114267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716017" y="2132859"/>
            <a:ext cx="3889126" cy="3456383"/>
          </a:xfrm>
          <a:prstGeom prst="rect">
            <a:avLst/>
          </a:prstGeom>
          <a:noFill/>
          <a:ln>
            <a:noFill/>
          </a:ln>
        </p:spPr>
        <p:txBody>
          <a:bodyPr lIns="91398" tIns="91398" rIns="91398" bIns="91398"/>
          <a:lstStyle>
            <a:lvl1pPr marL="342801" marR="0" lvl="0" indent="-228534" algn="l" rtl="0">
              <a:spcBef>
                <a:spcPts val="360"/>
              </a:spcBef>
              <a:spcAft>
                <a:spcPts val="0"/>
              </a:spcAft>
              <a:buClr>
                <a:srgbClr val="58A618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734" marR="0" lvl="1" indent="-184096" algn="l" rtl="0">
              <a:spcBef>
                <a:spcPts val="320"/>
              </a:spcBef>
              <a:spcAft>
                <a:spcPts val="0"/>
              </a:spcAft>
              <a:buClr>
                <a:srgbClr val="703D29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668" marR="0" lvl="2" indent="-126964" algn="l" rtl="0">
              <a:spcBef>
                <a:spcPts val="320"/>
              </a:spcBef>
              <a:spcAft>
                <a:spcPts val="0"/>
              </a:spcAft>
              <a:buClr>
                <a:srgbClr val="E4D700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735" marR="0" lvl="3" indent="-114267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6803" marR="0" lvl="4" indent="-114267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3871" marR="0" lvl="5" indent="-114267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0937" marR="0" lvl="6" indent="-114267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005" marR="0" lvl="7" indent="-114267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072" marR="0" lvl="8" indent="-114267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755575" y="1349078"/>
            <a:ext cx="3888432" cy="639762"/>
          </a:xfrm>
          <a:prstGeom prst="rect">
            <a:avLst/>
          </a:prstGeom>
          <a:noFill/>
          <a:ln>
            <a:noFill/>
          </a:ln>
        </p:spPr>
        <p:txBody>
          <a:bodyPr lIns="91398" tIns="91398" rIns="91398" bIns="91398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068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135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202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269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337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404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471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538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  <a:noFill/>
          <a:ln>
            <a:noFill/>
          </a:ln>
        </p:spPr>
        <p:txBody>
          <a:bodyPr lIns="91398" tIns="91398" rIns="91398" bIns="91398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068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135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202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269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337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404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471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538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55578" y="0"/>
            <a:ext cx="7560839" cy="981074"/>
          </a:xfrm>
          <a:prstGeom prst="rect">
            <a:avLst/>
          </a:prstGeom>
          <a:noFill/>
          <a:ln>
            <a:noFill/>
          </a:ln>
        </p:spPr>
        <p:txBody>
          <a:bodyPr lIns="91398" tIns="91398" rIns="91398" bIns="91398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068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135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202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269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76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600" cy="763600"/>
          </a:xfrm>
          <a:prstGeom prst="rect">
            <a:avLst/>
          </a:prstGeom>
        </p:spPr>
        <p:txBody>
          <a:bodyPr lIns="102361" tIns="102361" rIns="102361" bIns="102361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600" cy="4555200"/>
          </a:xfrm>
          <a:prstGeom prst="rect">
            <a:avLst/>
          </a:prstGeom>
        </p:spPr>
        <p:txBody>
          <a:bodyPr lIns="102361" tIns="102361" rIns="102361" bIns="102361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556" y="6217444"/>
            <a:ext cx="548229" cy="525066"/>
          </a:xfrm>
        </p:spPr>
        <p:txBody>
          <a:bodyPr lIns="102361" tIns="102361" rIns="102361" bIns="102361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9A235486-C2B6-604E-A088-312DF82296BC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642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cs typeface="PF Paperback Light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2941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cs typeface="PF Paperback Light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2825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2" y="400064"/>
            <a:ext cx="8238319" cy="418644"/>
          </a:xfrm>
          <a:prstGeom prst="rect">
            <a:avLst/>
          </a:prstGeom>
          <a:noFill/>
          <a:ln>
            <a:noFill/>
          </a:ln>
        </p:spPr>
        <p:txBody>
          <a:bodyPr lIns="91398" tIns="91398" rIns="91398" bIns="91398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068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135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202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269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500111"/>
            <a:ext cx="8238317" cy="4898146"/>
          </a:xfrm>
          <a:prstGeom prst="rect">
            <a:avLst/>
          </a:prstGeom>
          <a:noFill/>
          <a:ln>
            <a:noFill/>
          </a:ln>
        </p:spPr>
        <p:txBody>
          <a:bodyPr lIns="91398" tIns="91398" rIns="91398" bIns="91398"/>
          <a:lstStyle>
            <a:lvl1pPr marL="342801" marR="0" lvl="0" indent="-165052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734" marR="0" lvl="1" indent="-133311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668" marR="0" lvl="2" indent="-7617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735" marR="0" lvl="3" indent="-10157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6803" marR="0" lvl="4" indent="-10157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3871" marR="0" lvl="5" indent="-10157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0937" marR="0" lvl="6" indent="-10157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005" marR="0" lvl="7" indent="-10157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072" marR="0" lvl="8" indent="-10157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ftr" idx="10"/>
          </p:nvPr>
        </p:nvSpPr>
        <p:spPr>
          <a:xfrm>
            <a:off x="8915422" y="36910"/>
            <a:ext cx="0" cy="126206"/>
          </a:xfrm>
        </p:spPr>
        <p:txBody>
          <a:bodyPr lIns="91398" tIns="91398" rIns="91398" bIns="91398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068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135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202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269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337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404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471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538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1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102361" tIns="102361" rIns="102361" bIns="102361" anchor="b" anchorCtr="0"/>
          <a:lstStyle>
            <a:lvl1pPr lvl="0" algn="ctr">
              <a:spcBef>
                <a:spcPts val="0"/>
              </a:spcBef>
              <a:buSzPct val="100000"/>
              <a:defRPr sz="5800"/>
            </a:lvl1pPr>
            <a:lvl2pPr lvl="1" algn="ctr">
              <a:spcBef>
                <a:spcPts val="0"/>
              </a:spcBef>
              <a:buSzPct val="100000"/>
              <a:defRPr sz="5800"/>
            </a:lvl2pPr>
            <a:lvl3pPr lvl="2" algn="ctr">
              <a:spcBef>
                <a:spcPts val="0"/>
              </a:spcBef>
              <a:buSzPct val="100000"/>
              <a:defRPr sz="5800"/>
            </a:lvl3pPr>
            <a:lvl4pPr lvl="3" algn="ctr">
              <a:spcBef>
                <a:spcPts val="0"/>
              </a:spcBef>
              <a:buSzPct val="100000"/>
              <a:defRPr sz="5800"/>
            </a:lvl4pPr>
            <a:lvl5pPr lvl="4" algn="ctr">
              <a:spcBef>
                <a:spcPts val="0"/>
              </a:spcBef>
              <a:buSzPct val="100000"/>
              <a:defRPr sz="5800"/>
            </a:lvl5pPr>
            <a:lvl6pPr lvl="5" algn="ctr">
              <a:spcBef>
                <a:spcPts val="0"/>
              </a:spcBef>
              <a:buSzPct val="100000"/>
              <a:defRPr sz="5800"/>
            </a:lvl6pPr>
            <a:lvl7pPr lvl="6" algn="ctr">
              <a:spcBef>
                <a:spcPts val="0"/>
              </a:spcBef>
              <a:buSzPct val="100000"/>
              <a:defRPr sz="5800"/>
            </a:lvl7pPr>
            <a:lvl8pPr lvl="7" algn="ctr">
              <a:spcBef>
                <a:spcPts val="0"/>
              </a:spcBef>
              <a:buSzPct val="100000"/>
              <a:defRPr sz="5800"/>
            </a:lvl8pPr>
            <a:lvl9pPr lvl="8" algn="ctr">
              <a:spcBef>
                <a:spcPts val="0"/>
              </a:spcBef>
              <a:buSzPct val="100000"/>
              <a:defRPr sz="5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1" y="3778834"/>
            <a:ext cx="8520600" cy="1056800"/>
          </a:xfrm>
          <a:prstGeom prst="rect">
            <a:avLst/>
          </a:prstGeom>
        </p:spPr>
        <p:txBody>
          <a:bodyPr lIns="102361" tIns="102361" rIns="102361" bIns="10236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8472556" y="6217444"/>
            <a:ext cx="548229" cy="525066"/>
          </a:xfrm>
        </p:spPr>
        <p:txBody>
          <a:bodyPr lIns="102361" tIns="102361" rIns="102361" bIns="102361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B04AF0E2-57CA-1D46-A782-64064B849982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42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1"/>
            <a:ext cx="72390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2133601"/>
            <a:ext cx="7240588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8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5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8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1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5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8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1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4" indent="0">
              <a:buNone/>
              <a:defRPr sz="1000"/>
            </a:lvl3pPr>
            <a:lvl4pPr marL="1371335" indent="0">
              <a:buNone/>
              <a:defRPr sz="900"/>
            </a:lvl4pPr>
            <a:lvl5pPr marL="1828446" indent="0">
              <a:buNone/>
              <a:defRPr sz="900"/>
            </a:lvl5pPr>
            <a:lvl6pPr marL="2285558" indent="0">
              <a:buNone/>
              <a:defRPr sz="900"/>
            </a:lvl6pPr>
            <a:lvl7pPr marL="2742670" indent="0">
              <a:buNone/>
              <a:defRPr sz="900"/>
            </a:lvl7pPr>
            <a:lvl8pPr marL="3199781" indent="0">
              <a:buNone/>
              <a:defRPr sz="900"/>
            </a:lvl8pPr>
            <a:lvl9pPr marL="36568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4" indent="0">
              <a:buNone/>
              <a:defRPr sz="2400"/>
            </a:lvl3pPr>
            <a:lvl4pPr marL="1371335" indent="0">
              <a:buNone/>
              <a:defRPr sz="2000"/>
            </a:lvl4pPr>
            <a:lvl5pPr marL="1828446" indent="0">
              <a:buNone/>
              <a:defRPr sz="2000"/>
            </a:lvl5pPr>
            <a:lvl6pPr marL="2285558" indent="0">
              <a:buNone/>
              <a:defRPr sz="2000"/>
            </a:lvl6pPr>
            <a:lvl7pPr marL="2742670" indent="0">
              <a:buNone/>
              <a:defRPr sz="2000"/>
            </a:lvl7pPr>
            <a:lvl8pPr marL="3199781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4" indent="0">
              <a:buNone/>
              <a:defRPr sz="1000"/>
            </a:lvl3pPr>
            <a:lvl4pPr marL="1371335" indent="0">
              <a:buNone/>
              <a:defRPr sz="900"/>
            </a:lvl4pPr>
            <a:lvl5pPr marL="1828446" indent="0">
              <a:buNone/>
              <a:defRPr sz="900"/>
            </a:lvl5pPr>
            <a:lvl6pPr marL="2285558" indent="0">
              <a:buNone/>
              <a:defRPr sz="900"/>
            </a:lvl6pPr>
            <a:lvl7pPr marL="2742670" indent="0">
              <a:buNone/>
              <a:defRPr sz="900"/>
            </a:lvl7pPr>
            <a:lvl8pPr marL="3199781" indent="0">
              <a:buNone/>
              <a:defRPr sz="900"/>
            </a:lvl8pPr>
            <a:lvl9pPr marL="36568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27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3A56-34AB-9B47-9311-2E0748734914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1CFA-DB55-BD46-8125-D91DA7C0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45711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6" algn="l" defTabSz="45711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8" indent="-228556" algn="l" defTabSz="4571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0" indent="-228556" algn="l" defTabSz="45711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2" indent="-228556" algn="l" defTabSz="45711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4" indent="-228556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6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7" indent="-228556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8" indent="-228556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5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8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1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2539" y="1484712"/>
            <a:ext cx="6885902" cy="48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8566" tIns="28566" rIns="28566" bIns="28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</a:t>
            </a:r>
            <a:r>
              <a:rPr lang="en-US" dirty="0" smtClean="0">
                <a:sym typeface="Gill Sans" charset="0"/>
              </a:rPr>
              <a:t>level</a:t>
            </a:r>
            <a:endParaRPr lang="en-US" dirty="0">
              <a:sym typeface="Gill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12539" y="6467478"/>
            <a:ext cx="7169839" cy="364331"/>
          </a:xfrm>
          <a:prstGeom prst="rect">
            <a:avLst/>
          </a:prstGeom>
        </p:spPr>
        <p:txBody>
          <a:bodyPr vert="horz" lIns="51420" tIns="25711" rIns="51420" bIns="25711" rtlCol="0" anchor="ctr"/>
          <a:lstStyle>
            <a:lvl1pPr algn="l" eaLnBrk="0" hangingPunct="0">
              <a:defRPr sz="900">
                <a:solidFill>
                  <a:srgbClr val="595959"/>
                </a:solidFill>
                <a:latin typeface="PF Paperback Light"/>
                <a:ea typeface="ヒラギノ角ゴ ProN W3" charset="0"/>
                <a:cs typeface="PF Paperback Light"/>
                <a:sym typeface="Gill Sans" charset="0"/>
              </a:defRPr>
            </a:lvl1pPr>
          </a:lstStyle>
          <a:p>
            <a:pPr defTabSz="9142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OpenAIRE2020 Review - Brussels - Italy, February 3rd, 2016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3989" y="6467478"/>
            <a:ext cx="405368" cy="364331"/>
          </a:xfrm>
          <a:prstGeom prst="rect">
            <a:avLst/>
          </a:prstGeom>
        </p:spPr>
        <p:txBody>
          <a:bodyPr vert="horz" wrap="square" lIns="51420" tIns="25711" rIns="51420" bIns="25711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595959"/>
                </a:solidFill>
                <a:latin typeface="PF Paperback Light" charset="0"/>
                <a:cs typeface="PF Paperback Light" charset="0"/>
              </a:defRPr>
            </a:lvl1pPr>
          </a:lstStyle>
          <a:p>
            <a:pPr defTabSz="914224" fontAlgn="base">
              <a:spcBef>
                <a:spcPct val="0"/>
              </a:spcBef>
              <a:spcAft>
                <a:spcPct val="0"/>
              </a:spcAft>
              <a:defRPr/>
            </a:pPr>
            <a:fld id="{3B0B72B3-CF31-234E-85E2-DF9152DACBE6}" type="slidenum">
              <a:rPr lang="en-GB" smtClean="0">
                <a:ea typeface="ヒラギノ角ゴ ProN W3" charset="0"/>
                <a:sym typeface="Gill Sans" charset="0"/>
              </a:rPr>
              <a:pPr defTabSz="91422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571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14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713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0284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40968" indent="-194956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1800" b="1" kern="1200">
          <a:solidFill>
            <a:srgbClr val="595959"/>
          </a:solidFill>
          <a:latin typeface="PF Paperback"/>
          <a:ea typeface="+mn-ea"/>
          <a:cs typeface="PF Paperback"/>
          <a:sym typeface="Gill Sans" charset="0"/>
        </a:defRPr>
      </a:lvl1pPr>
      <a:lvl2pPr marL="504885" indent="-194956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1600" b="1" kern="1200">
          <a:solidFill>
            <a:srgbClr val="7F7F7F"/>
          </a:solidFill>
          <a:latin typeface="PF Paperback"/>
          <a:ea typeface="+mn-ea"/>
          <a:cs typeface="PF Paperback"/>
          <a:sym typeface="Gill Sans" charset="0"/>
        </a:defRPr>
      </a:lvl2pPr>
      <a:lvl3pPr marL="970780" indent="-194956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1300" b="1" kern="1200">
          <a:solidFill>
            <a:srgbClr val="7D7D7D"/>
          </a:solidFill>
          <a:latin typeface="PF Paperback"/>
          <a:ea typeface="+mn-ea"/>
          <a:cs typeface="PF Paperback"/>
          <a:sym typeface="Gill Sans" charset="0"/>
        </a:defRPr>
      </a:lvl3pPr>
      <a:lvl4pPr marL="1220723" indent="-194956" algn="l" rtl="0" eaLnBrk="0" fontAlgn="base" hangingPunct="0">
        <a:spcBef>
          <a:spcPts val="339"/>
        </a:spcBef>
        <a:spcAft>
          <a:spcPct val="0"/>
        </a:spcAft>
        <a:buSzPct val="110000"/>
        <a:buFont typeface="Gill Sans" charset="0"/>
        <a:buChar char="•"/>
        <a:defRPr sz="1600" kern="1200">
          <a:solidFill>
            <a:srgbClr val="818181"/>
          </a:solidFill>
          <a:latin typeface="Arial"/>
          <a:ea typeface="MS PGothic" pitchFamily="34" charset="-128"/>
          <a:cs typeface="Arial"/>
          <a:sym typeface="Gill Sans" charset="0"/>
        </a:defRPr>
      </a:lvl4pPr>
      <a:lvl5pPr marL="1470667" indent="-194956" algn="l" rtl="0" eaLnBrk="0" fontAlgn="base" hangingPunct="0">
        <a:spcBef>
          <a:spcPts val="339"/>
        </a:spcBef>
        <a:spcAft>
          <a:spcPct val="0"/>
        </a:spcAft>
        <a:buSzPct val="110000"/>
        <a:buFont typeface="Gill Sans" charset="0"/>
        <a:buChar char="•"/>
        <a:defRPr sz="1600" kern="1200">
          <a:solidFill>
            <a:srgbClr val="818181"/>
          </a:solidFill>
          <a:latin typeface="Arial"/>
          <a:ea typeface="Arial" charset="0"/>
          <a:cs typeface="Arial"/>
          <a:sym typeface="Gill Sans" charset="0"/>
        </a:defRPr>
      </a:lvl5pPr>
      <a:lvl6pPr marL="1414052" indent="-128551" algn="l" defTabSz="5142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52" indent="-128551" algn="l" defTabSz="5142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254" indent="-128551" algn="l" defTabSz="5142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354" indent="-128551" algn="l" defTabSz="5142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00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00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01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01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502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603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703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803" algn="l" defTabSz="5142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1.xml"/><Relationship Id="rId12" Type="http://schemas.openxmlformats.org/officeDocument/2006/relationships/diagramLayout" Target="../diagrams/layout1.xml"/><Relationship Id="rId13" Type="http://schemas.openxmlformats.org/officeDocument/2006/relationships/diagramQuickStyle" Target="../diagrams/quickStyle1.xml"/><Relationship Id="rId14" Type="http://schemas.openxmlformats.org/officeDocument/2006/relationships/diagramColors" Target="../diagrams/colors1.xml"/><Relationship Id="rId15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.jpe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6" Type="http://schemas.openxmlformats.org/officeDocument/2006/relationships/image" Target="../media/image25.tiff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OpenAIRE infrastructure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2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1632190" y="17860"/>
            <a:ext cx="735466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>
                <a:latin typeface="PF Paperback Light" charset="0"/>
                <a:ea typeface="ヒラギノ角ゴ ProN W3" charset="0"/>
                <a:cs typeface="PF Paperback Light" charset="0"/>
              </a:rPr>
              <a:t>Service infrastructure for Open Science</a:t>
            </a:r>
          </a:p>
        </p:txBody>
      </p:sp>
      <p:pic>
        <p:nvPicPr>
          <p:cNvPr id="307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5" y="192883"/>
            <a:ext cx="1417896" cy="18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238401" y="2250284"/>
            <a:ext cx="3767067" cy="35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7" tIns="28794" rIns="57587" bIns="28794">
            <a:spAutoFit/>
          </a:bodyPr>
          <a:lstStyle>
            <a:lvl1pPr marL="571500" indent="-5715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300" b="1">
                <a:latin typeface="PF Paperback" charset="0"/>
                <a:cs typeface="PF Paperback" charset="0"/>
              </a:rPr>
              <a:t>Foster</a:t>
            </a:r>
            <a:r>
              <a:rPr lang="en-US" sz="2300">
                <a:latin typeface="PF Paperback" charset="0"/>
                <a:cs typeface="PF Paperback" charset="0"/>
              </a:rPr>
              <a:t> and </a:t>
            </a:r>
            <a:r>
              <a:rPr lang="en-US" sz="2300" b="1">
                <a:latin typeface="PF Paperback" charset="0"/>
                <a:cs typeface="PF Paperback" charset="0"/>
              </a:rPr>
              <a:t>facilitate</a:t>
            </a:r>
            <a:r>
              <a:rPr lang="en-US" sz="2300">
                <a:latin typeface="PF Paperback" charset="0"/>
                <a:cs typeface="PF Paperback" charset="0"/>
              </a:rPr>
              <a:t> the shift of scholarly communication towards making science Open and Reproducible (OpenAIRE-Connect)</a:t>
            </a:r>
          </a:p>
          <a:p>
            <a:pPr eaLnBrk="1" hangingPunct="1">
              <a:buFont typeface="Arial" charset="0"/>
              <a:buChar char="•"/>
            </a:pPr>
            <a:r>
              <a:rPr lang="en-US" sz="2300" b="1">
                <a:latin typeface="PF Paperback" charset="0"/>
                <a:cs typeface="PF Paperback" charset="0"/>
              </a:rPr>
              <a:t>Collaborative</a:t>
            </a:r>
            <a:r>
              <a:rPr lang="en-US" sz="2300">
                <a:latin typeface="PF Paperback" charset="0"/>
                <a:cs typeface="PF Paperback" charset="0"/>
              </a:rPr>
              <a:t> and </a:t>
            </a:r>
            <a:r>
              <a:rPr lang="en-US" sz="2300" b="1">
                <a:latin typeface="PF Paperback" charset="0"/>
                <a:cs typeface="PF Paperback" charset="0"/>
              </a:rPr>
              <a:t>participatory</a:t>
            </a:r>
            <a:r>
              <a:rPr lang="en-US" sz="2300">
                <a:latin typeface="PF Paperback" charset="0"/>
                <a:cs typeface="PF Paperback" charset="0"/>
              </a:rPr>
              <a:t> approach at European and Global level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61771" y="6529390"/>
            <a:ext cx="1701832" cy="6798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725" name="Group 18"/>
          <p:cNvGrpSpPr>
            <a:grpSpLocks/>
          </p:cNvGrpSpPr>
          <p:nvPr/>
        </p:nvGrpSpPr>
        <p:grpSpPr bwMode="auto">
          <a:xfrm>
            <a:off x="3815283" y="1214440"/>
            <a:ext cx="4564410" cy="5432822"/>
            <a:chOff x="6782926" y="1619672"/>
            <a:chExt cx="8113826" cy="7243484"/>
          </a:xfrm>
        </p:grpSpPr>
        <p:grpSp>
          <p:nvGrpSpPr>
            <p:cNvPr id="30727" name="Group 9"/>
            <p:cNvGrpSpPr>
              <a:grpSpLocks/>
            </p:cNvGrpSpPr>
            <p:nvPr/>
          </p:nvGrpSpPr>
          <p:grpSpPr bwMode="auto">
            <a:xfrm>
              <a:off x="6782926" y="3995936"/>
              <a:ext cx="2569210" cy="2346940"/>
              <a:chOff x="7070958" y="2123728"/>
              <a:chExt cx="2569210" cy="2346940"/>
            </a:xfrm>
          </p:grpSpPr>
          <p:grpSp>
            <p:nvGrpSpPr>
              <p:cNvPr id="30755" name="Group 32"/>
              <p:cNvGrpSpPr>
                <a:grpSpLocks/>
              </p:cNvGrpSpPr>
              <p:nvPr/>
            </p:nvGrpSpPr>
            <p:grpSpPr bwMode="auto">
              <a:xfrm>
                <a:off x="7719030" y="2123728"/>
                <a:ext cx="1296144" cy="1440160"/>
                <a:chOff x="783184" y="6084168"/>
                <a:chExt cx="1019324" cy="1019324"/>
              </a:xfrm>
            </p:grpSpPr>
            <p:sp>
              <p:nvSpPr>
                <p:cNvPr id="30757" name="Rounded Rectangle 33"/>
                <p:cNvSpPr>
                  <a:spLocks noChangeArrowheads="1"/>
                </p:cNvSpPr>
                <p:nvPr/>
              </p:nvSpPr>
              <p:spPr bwMode="auto">
                <a:xfrm>
                  <a:off x="1143224" y="6660232"/>
                  <a:ext cx="144016" cy="216024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400"/>
                </a:p>
              </p:txBody>
            </p:sp>
            <p:pic>
              <p:nvPicPr>
                <p:cNvPr id="30758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184" y="6084168"/>
                  <a:ext cx="1019324" cy="1019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2" name="Rectangle 61"/>
              <p:cNvSpPr/>
              <p:nvPr/>
            </p:nvSpPr>
            <p:spPr>
              <a:xfrm>
                <a:off x="7070958" y="3563667"/>
                <a:ext cx="2569695" cy="9064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95250" rIns="95250" bIns="95250" spcCol="1270" anchor="ctr"/>
              <a:lstStyle/>
              <a:p>
                <a:pPr algn="ctr" defTabSz="6998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latin typeface="PF Paperback"/>
                    <a:cs typeface="PF Paperback"/>
                  </a:rPr>
                  <a:t>Research communities</a:t>
                </a: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8992325" y="3521424"/>
              <a:ext cx="2569695" cy="906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0729" name="Group 10"/>
            <p:cNvGrpSpPr>
              <a:grpSpLocks/>
            </p:cNvGrpSpPr>
            <p:nvPr/>
          </p:nvGrpSpPr>
          <p:grpSpPr bwMode="auto">
            <a:xfrm>
              <a:off x="8488040" y="1691680"/>
              <a:ext cx="2209170" cy="2274932"/>
              <a:chOff x="8992096" y="2051720"/>
              <a:chExt cx="2209170" cy="2274932"/>
            </a:xfrm>
          </p:grpSpPr>
          <p:grpSp>
            <p:nvGrpSpPr>
              <p:cNvPr id="30751" name="Group 36"/>
              <p:cNvGrpSpPr>
                <a:grpSpLocks/>
              </p:cNvGrpSpPr>
              <p:nvPr/>
            </p:nvGrpSpPr>
            <p:grpSpPr bwMode="auto">
              <a:xfrm>
                <a:off x="9401066" y="2051720"/>
                <a:ext cx="1368152" cy="1512168"/>
                <a:chOff x="1215232" y="6228184"/>
                <a:chExt cx="946944" cy="946944"/>
              </a:xfrm>
            </p:grpSpPr>
            <p:sp>
              <p:nvSpPr>
                <p:cNvPr id="30753" name="Rounded Rectangle 37"/>
                <p:cNvSpPr>
                  <a:spLocks noChangeArrowheads="1"/>
                </p:cNvSpPr>
                <p:nvPr/>
              </p:nvSpPr>
              <p:spPr bwMode="auto">
                <a:xfrm>
                  <a:off x="1431256" y="6588224"/>
                  <a:ext cx="360040" cy="36004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400"/>
                </a:p>
              </p:txBody>
            </p:sp>
            <p:pic>
              <p:nvPicPr>
                <p:cNvPr id="30754" name="Picture 3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5232" y="6228184"/>
                  <a:ext cx="946944" cy="946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4" name="Rectangle 63"/>
              <p:cNvSpPr/>
              <p:nvPr/>
            </p:nvSpPr>
            <p:spPr>
              <a:xfrm>
                <a:off x="8991647" y="3419519"/>
                <a:ext cx="2209399" cy="9064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95250" rIns="95250" bIns="95250" spcCol="1270" anchor="ctr"/>
              <a:lstStyle/>
              <a:p>
                <a:pPr algn="ctr" defTabSz="6998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latin typeface="PF Paperback"/>
                    <a:cs typeface="PF Paperback"/>
                  </a:rPr>
                  <a:t>Research admins</a:t>
                </a:r>
              </a:p>
            </p:txBody>
          </p:sp>
        </p:grpSp>
        <p:grpSp>
          <p:nvGrpSpPr>
            <p:cNvPr id="30730" name="Group 8"/>
            <p:cNvGrpSpPr>
              <a:grpSpLocks/>
            </p:cNvGrpSpPr>
            <p:nvPr/>
          </p:nvGrpSpPr>
          <p:grpSpPr bwMode="auto">
            <a:xfrm>
              <a:off x="10959390" y="1619672"/>
              <a:ext cx="2569210" cy="2304256"/>
              <a:chOff x="10864304" y="1979712"/>
              <a:chExt cx="2569210" cy="2304256"/>
            </a:xfrm>
          </p:grpSpPr>
          <p:pic>
            <p:nvPicPr>
              <p:cNvPr id="30749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6312" y="1979712"/>
                <a:ext cx="2436912" cy="1883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10863793" y="3378246"/>
                <a:ext cx="2569696" cy="9064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95250" rIns="95250" bIns="95250" spcCol="1270" anchor="ctr"/>
              <a:lstStyle/>
              <a:p>
                <a:pPr algn="ctr" defTabSz="6998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latin typeface="PF Paperback"/>
                    <a:cs typeface="PF Paperback"/>
                  </a:rPr>
                  <a:t>Researchers</a:t>
                </a:r>
              </a:p>
            </p:txBody>
          </p:sp>
        </p:grp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12327542" y="4283968"/>
              <a:ext cx="2569210" cy="2202924"/>
              <a:chOff x="14183548" y="2195736"/>
              <a:chExt cx="2569210" cy="2202924"/>
            </a:xfrm>
          </p:grpSpPr>
          <p:grpSp>
            <p:nvGrpSpPr>
              <p:cNvPr id="30745" name="Group 55"/>
              <p:cNvGrpSpPr>
                <a:grpSpLocks/>
              </p:cNvGrpSpPr>
              <p:nvPr/>
            </p:nvGrpSpPr>
            <p:grpSpPr bwMode="auto">
              <a:xfrm>
                <a:off x="14680728" y="2195736"/>
                <a:ext cx="1456780" cy="1456780"/>
                <a:chOff x="711176" y="5076056"/>
                <a:chExt cx="1456780" cy="1456780"/>
              </a:xfrm>
            </p:grpSpPr>
            <p:sp>
              <p:nvSpPr>
                <p:cNvPr id="30747" name="Rectangle 56"/>
                <p:cNvSpPr>
                  <a:spLocks noChangeArrowheads="1"/>
                </p:cNvSpPr>
                <p:nvPr/>
              </p:nvSpPr>
              <p:spPr bwMode="auto">
                <a:xfrm>
                  <a:off x="1215232" y="5292080"/>
                  <a:ext cx="288032" cy="216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400"/>
                </a:p>
              </p:txBody>
            </p:sp>
            <p:pic>
              <p:nvPicPr>
                <p:cNvPr id="30748" name="Picture 57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1176" y="5076056"/>
                  <a:ext cx="1456780" cy="1456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8" name="Rectangle 67"/>
              <p:cNvSpPr/>
              <p:nvPr/>
            </p:nvSpPr>
            <p:spPr>
              <a:xfrm>
                <a:off x="14183062" y="3492100"/>
                <a:ext cx="2569696" cy="9064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95250" rIns="95250" bIns="95250" spcCol="1270" anchor="ctr"/>
              <a:lstStyle/>
              <a:p>
                <a:pPr algn="ctr" defTabSz="6998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latin typeface="PF Paperback"/>
                    <a:cs typeface="PF Paperback"/>
                  </a:rPr>
                  <a:t>Funders</a:t>
                </a: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10225588" y="7409062"/>
              <a:ext cx="2568108" cy="9080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0733" name="Group 12"/>
            <p:cNvGrpSpPr>
              <a:grpSpLocks/>
            </p:cNvGrpSpPr>
            <p:nvPr/>
          </p:nvGrpSpPr>
          <p:grpSpPr bwMode="auto">
            <a:xfrm>
              <a:off x="11080328" y="6588224"/>
              <a:ext cx="2569210" cy="2088232"/>
              <a:chOff x="14176672" y="4211960"/>
              <a:chExt cx="2569210" cy="208823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4177439" y="5393147"/>
                <a:ext cx="2568108" cy="9064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95250" rIns="95250" bIns="95250" spcCol="1270" anchor="ctr"/>
              <a:lstStyle/>
              <a:p>
                <a:pPr algn="ctr" defTabSz="6998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latin typeface="PF Paperback"/>
                    <a:cs typeface="PF Paperback"/>
                  </a:rPr>
                  <a:t>SMEs</a:t>
                </a:r>
              </a:p>
            </p:txBody>
          </p:sp>
          <p:grpSp>
            <p:nvGrpSpPr>
              <p:cNvPr id="30742" name="Group 70"/>
              <p:cNvGrpSpPr>
                <a:grpSpLocks/>
              </p:cNvGrpSpPr>
              <p:nvPr/>
            </p:nvGrpSpPr>
            <p:grpSpPr bwMode="auto">
              <a:xfrm>
                <a:off x="14752762" y="4211960"/>
                <a:ext cx="1374800" cy="1374800"/>
                <a:chOff x="13816632" y="3275856"/>
                <a:chExt cx="1374800" cy="1374800"/>
              </a:xfrm>
            </p:grpSpPr>
            <p:sp>
              <p:nvSpPr>
                <p:cNvPr id="30743" name="Oval 71"/>
                <p:cNvSpPr>
                  <a:spLocks noChangeArrowheads="1"/>
                </p:cNvSpPr>
                <p:nvPr/>
              </p:nvSpPr>
              <p:spPr bwMode="auto">
                <a:xfrm>
                  <a:off x="14176672" y="3635896"/>
                  <a:ext cx="648072" cy="648072"/>
                </a:xfrm>
                <a:prstGeom prst="ellipse">
                  <a:avLst/>
                </a:prstGeom>
                <a:blipFill dpi="0" rotWithShape="0">
                  <a:blip r:embed="rId8"/>
                  <a:srcRect/>
                  <a:tile tx="0" ty="0" sx="100000" sy="100000" flip="none" algn="tl"/>
                </a:blip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sz="2400"/>
                </a:p>
              </p:txBody>
            </p:sp>
            <p:pic>
              <p:nvPicPr>
                <p:cNvPr id="30744" name="Picture 72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16632" y="3275856"/>
                  <a:ext cx="1374800" cy="137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0734" name="Group 13"/>
            <p:cNvGrpSpPr>
              <a:grpSpLocks/>
            </p:cNvGrpSpPr>
            <p:nvPr/>
          </p:nvGrpSpPr>
          <p:grpSpPr bwMode="auto">
            <a:xfrm>
              <a:off x="7551936" y="6545540"/>
              <a:ext cx="4248472" cy="2317616"/>
              <a:chOff x="6759848" y="4788024"/>
              <a:chExt cx="4248472" cy="2317616"/>
            </a:xfrm>
          </p:grpSpPr>
          <p:grpSp>
            <p:nvGrpSpPr>
              <p:cNvPr id="30737" name="Group 39"/>
              <p:cNvGrpSpPr>
                <a:grpSpLocks/>
              </p:cNvGrpSpPr>
              <p:nvPr/>
            </p:nvGrpSpPr>
            <p:grpSpPr bwMode="auto">
              <a:xfrm>
                <a:off x="8055992" y="4788024"/>
                <a:ext cx="1656184" cy="1584176"/>
                <a:chOff x="567160" y="6372200"/>
                <a:chExt cx="917848" cy="917848"/>
              </a:xfrm>
            </p:grpSpPr>
            <p:sp>
              <p:nvSpPr>
                <p:cNvPr id="30739" name="Rectangle 40"/>
                <p:cNvSpPr>
                  <a:spLocks noChangeArrowheads="1"/>
                </p:cNvSpPr>
                <p:nvPr/>
              </p:nvSpPr>
              <p:spPr bwMode="auto">
                <a:xfrm>
                  <a:off x="855192" y="6660232"/>
                  <a:ext cx="288032" cy="288032"/>
                </a:xfrm>
                <a:prstGeom prst="rect">
                  <a:avLst/>
                </a:prstGeom>
                <a:blipFill dpi="0" rotWithShape="0">
                  <a:blip r:embed="rId8"/>
                  <a:srcRect/>
                  <a:tile tx="0" ty="0" sx="100000" sy="100000" flip="none" algn="tl"/>
                </a:blip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sz="2400"/>
                </a:p>
              </p:txBody>
            </p:sp>
            <p:pic>
              <p:nvPicPr>
                <p:cNvPr id="30740" name="Picture 50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160" y="6372200"/>
                  <a:ext cx="917848" cy="917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6" name="Rectangle 75"/>
              <p:cNvSpPr/>
              <p:nvPr/>
            </p:nvSpPr>
            <p:spPr>
              <a:xfrm>
                <a:off x="6760635" y="6199212"/>
                <a:ext cx="4247378" cy="9064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95250" rIns="95250" bIns="95250" spcCol="1270" anchor="ctr"/>
              <a:lstStyle/>
              <a:p>
                <a:pPr algn="ctr" defTabSz="6998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latin typeface="PF Paperback"/>
                    <a:cs typeface="PF Paperback"/>
                  </a:rPr>
                  <a:t>Content providers in scholarly communication</a:t>
                </a:r>
              </a:p>
            </p:txBody>
          </p:sp>
        </p:grpSp>
        <p:graphicFrame>
          <p:nvGraphicFramePr>
            <p:cNvPr id="15" name="Diagram 14"/>
            <p:cNvGraphicFramePr/>
            <p:nvPr/>
          </p:nvGraphicFramePr>
          <p:xfrm>
            <a:off x="9064104" y="3695859"/>
            <a:ext cx="3816424" cy="33964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30736" name="TextBox 15"/>
            <p:cNvSpPr txBox="1">
              <a:spLocks noChangeArrowheads="1"/>
            </p:cNvSpPr>
            <p:nvPr/>
          </p:nvSpPr>
          <p:spPr bwMode="auto">
            <a:xfrm>
              <a:off x="9463627" y="4842029"/>
              <a:ext cx="3157931" cy="86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6600"/>
                  </a:solidFill>
                  <a:latin typeface="PF Paperback" charset="0"/>
                  <a:cs typeface="PF Paperback" charset="0"/>
                </a:rPr>
                <a:t>Neworking &amp;</a:t>
              </a:r>
            </a:p>
            <a:p>
              <a:pPr algn="ctr" eaLnBrk="1" hangingPunct="1"/>
              <a:r>
                <a:rPr lang="en-US" sz="1800" b="1">
                  <a:solidFill>
                    <a:srgbClr val="FF6600"/>
                  </a:solidFill>
                  <a:latin typeface="PF Paperback" charset="0"/>
                  <a:cs typeface="PF Paperback" charset="0"/>
                </a:rPr>
                <a:t>e-Infrastructure</a:t>
              </a:r>
            </a:p>
          </p:txBody>
        </p:sp>
      </p:grpSp>
      <p:sp>
        <p:nvSpPr>
          <p:cNvPr id="30726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1412539" y="6467478"/>
            <a:ext cx="7169839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87" tIns="28794" rIns="57587" bIns="28794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7893" indent="-179959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19836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7771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5706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3640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1575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59509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7443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OpenAIRE General Assembly </a:t>
            </a:r>
            <a:r>
              <a:rPr lang="mr-IN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–</a:t>
            </a:r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 Oslo, February 14rd, 2016 </a:t>
            </a:r>
          </a:p>
        </p:txBody>
      </p:sp>
    </p:spTree>
    <p:extLst>
      <p:ext uri="{BB962C8B-B14F-4D97-AF65-F5344CB8AC3E}">
        <p14:creationId xmlns:p14="http://schemas.microsoft.com/office/powerpoint/2010/main" val="20690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0191" y="-406003"/>
            <a:ext cx="8773454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4200">
                <a:latin typeface="PF Paperback Light" charset="0"/>
                <a:ea typeface="ヒラギノ角ゴ ProN W3" charset="0"/>
                <a:cs typeface="PF Paperback Light" charset="0"/>
              </a:rPr>
              <a:t>OpenAIRE’s e-infrastructure Commons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7189" y="6467478"/>
            <a:ext cx="365188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7" tIns="28794" rIns="57587" bIns="28794"/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7893" indent="-179959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19836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7771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5706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3640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1575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59509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7443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fld id="{A86C0F32-6AAE-0643-925A-00BD4D72FE19}" type="slidenum"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 algn="r"/>
              <a:t>3</a:t>
            </a:fld>
            <a:endParaRPr lang="en-GB" sz="9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81264" y="837010"/>
            <a:ext cx="8101114" cy="57245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endParaRPr lang="en-US" sz="240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842962" y="1646637"/>
            <a:ext cx="4622448" cy="4597003"/>
          </a:xfrm>
          <a:prstGeom prst="roundRect">
            <a:avLst>
              <a:gd name="adj" fmla="val 16667"/>
            </a:avLst>
          </a:prstGeom>
          <a:solidFill>
            <a:srgbClr val="5996F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endParaRPr lang="en-US" sz="2400"/>
          </a:p>
        </p:txBody>
      </p:sp>
      <p:sp>
        <p:nvSpPr>
          <p:cNvPr id="7" name="Rounded Rectangle 6"/>
          <p:cNvSpPr/>
          <p:nvPr/>
        </p:nvSpPr>
        <p:spPr bwMode="auto">
          <a:xfrm>
            <a:off x="4167078" y="3914775"/>
            <a:ext cx="4181364" cy="22276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57587" tIns="28794" rIns="57587" bIns="28794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2774" name="Rounded Rectangle 7"/>
          <p:cNvSpPr>
            <a:spLocks noChangeArrowheads="1"/>
          </p:cNvSpPr>
          <p:nvPr/>
        </p:nvSpPr>
        <p:spPr bwMode="auto">
          <a:xfrm>
            <a:off x="4248331" y="4563666"/>
            <a:ext cx="1295571" cy="7012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Publications repositories</a:t>
            </a:r>
          </a:p>
        </p:txBody>
      </p:sp>
      <p:sp>
        <p:nvSpPr>
          <p:cNvPr id="32775" name="Rounded Rectangle 8"/>
          <p:cNvSpPr>
            <a:spLocks noChangeArrowheads="1"/>
          </p:cNvSpPr>
          <p:nvPr/>
        </p:nvSpPr>
        <p:spPr bwMode="auto">
          <a:xfrm>
            <a:off x="5625154" y="4563666"/>
            <a:ext cx="1296464" cy="7012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Research Data repositories</a:t>
            </a:r>
          </a:p>
        </p:txBody>
      </p:sp>
      <p:sp>
        <p:nvSpPr>
          <p:cNvPr id="32776" name="Rounded Rectangle 9"/>
          <p:cNvSpPr>
            <a:spLocks noChangeArrowheads="1"/>
          </p:cNvSpPr>
          <p:nvPr/>
        </p:nvSpPr>
        <p:spPr bwMode="auto">
          <a:xfrm>
            <a:off x="7001977" y="4563666"/>
            <a:ext cx="1296464" cy="7012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CRIS </a:t>
            </a:r>
          </a:p>
          <a:p>
            <a:pPr algn="ctr"/>
            <a:r>
              <a:rPr lang="en-US" sz="1500">
                <a:latin typeface="PF Paperback" charset="0"/>
                <a:cs typeface="PF Paperback" charset="0"/>
              </a:rPr>
              <a:t>systems</a:t>
            </a:r>
          </a:p>
        </p:txBody>
      </p:sp>
      <p:sp>
        <p:nvSpPr>
          <p:cNvPr id="32777" name="Rounded Rectangle 10"/>
          <p:cNvSpPr>
            <a:spLocks noChangeArrowheads="1"/>
          </p:cNvSpPr>
          <p:nvPr/>
        </p:nvSpPr>
        <p:spPr bwMode="auto">
          <a:xfrm>
            <a:off x="4248331" y="5319714"/>
            <a:ext cx="1295571" cy="701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Registries</a:t>
            </a:r>
          </a:p>
          <a:p>
            <a:pPr algn="ctr"/>
            <a:r>
              <a:rPr lang="en-US" sz="1500">
                <a:latin typeface="PF Paperback" charset="0"/>
                <a:cs typeface="PF Paperback" charset="0"/>
              </a:rPr>
              <a:t>(e.g. projects)</a:t>
            </a:r>
          </a:p>
        </p:txBody>
      </p:sp>
      <p:sp>
        <p:nvSpPr>
          <p:cNvPr id="32778" name="Rounded Rectangle 11"/>
          <p:cNvSpPr>
            <a:spLocks noChangeArrowheads="1"/>
          </p:cNvSpPr>
          <p:nvPr/>
        </p:nvSpPr>
        <p:spPr bwMode="auto">
          <a:xfrm>
            <a:off x="5625154" y="5319714"/>
            <a:ext cx="1296464" cy="701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OA</a:t>
            </a:r>
          </a:p>
          <a:p>
            <a:pPr algn="ctr"/>
            <a:r>
              <a:rPr lang="en-US" sz="1500">
                <a:latin typeface="PF Paperback" charset="0"/>
                <a:cs typeface="PF Paperback" charset="0"/>
              </a:rPr>
              <a:t>Journals</a:t>
            </a:r>
          </a:p>
        </p:txBody>
      </p:sp>
      <p:sp>
        <p:nvSpPr>
          <p:cNvPr id="32779" name="Rounded Rectangle 12"/>
          <p:cNvSpPr>
            <a:spLocks noChangeArrowheads="1"/>
          </p:cNvSpPr>
          <p:nvPr/>
        </p:nvSpPr>
        <p:spPr bwMode="auto">
          <a:xfrm>
            <a:off x="7001977" y="5319714"/>
            <a:ext cx="1296464" cy="701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Software</a:t>
            </a:r>
          </a:p>
          <a:p>
            <a:pPr algn="ctr"/>
            <a:r>
              <a:rPr lang="en-US" sz="1500">
                <a:latin typeface="PF Paperback" charset="0"/>
                <a:cs typeface="PF Paperback" charset="0"/>
              </a:rPr>
              <a:t>Repositories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964394" y="3050383"/>
            <a:ext cx="1215212" cy="5941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Validation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964394" y="2240758"/>
            <a:ext cx="1215212" cy="5941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Cleaning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01038" y="2240758"/>
            <a:ext cx="1215211" cy="5941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De-duplication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5301038" y="3050383"/>
            <a:ext cx="1215211" cy="5941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87" tIns="28794" rIns="57587" bIns="28794"/>
          <a:lstStyle/>
          <a:p>
            <a:pPr algn="ctr"/>
            <a:r>
              <a:rPr lang="en-US" sz="1500">
                <a:latin typeface="PF Paperback" charset="0"/>
                <a:cs typeface="PF Paperback" charset="0"/>
              </a:rPr>
              <a:t>Enrichment</a:t>
            </a:r>
          </a:p>
          <a:p>
            <a:pPr algn="ctr"/>
            <a:r>
              <a:rPr lang="en-US" sz="1500">
                <a:latin typeface="PF Paperback" charset="0"/>
                <a:cs typeface="PF Paperback" charset="0"/>
              </a:rPr>
              <a:t>By inference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3571" y="1484784"/>
            <a:ext cx="2875819" cy="1620180"/>
            <a:chOff x="320887" y="1965229"/>
            <a:chExt cx="1925323" cy="1792120"/>
          </a:xfrm>
          <a:solidFill>
            <a:srgbClr val="FFFFFF"/>
          </a:solidFill>
        </p:grpSpPr>
        <p:sp>
          <p:nvSpPr>
            <p:cNvPr id="26" name="Rounded Rectangle 25"/>
            <p:cNvSpPr/>
            <p:nvPr/>
          </p:nvSpPr>
          <p:spPr>
            <a:xfrm>
              <a:off x="320887" y="1965229"/>
              <a:ext cx="1925323" cy="1792120"/>
            </a:xfrm>
            <a:prstGeom prst="roundRect">
              <a:avLst>
                <a:gd name="adj" fmla="val 10500"/>
              </a:avLst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76001" y="2020343"/>
              <a:ext cx="1815095" cy="1681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defTabSz="67184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latin typeface="PF Paperback"/>
                  <a:cs typeface="PF Paperback"/>
                </a:rPr>
                <a:t>Funders, research admins, research communities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solidFill>
                    <a:srgbClr val="404040"/>
                  </a:solidFill>
                  <a:latin typeface="PF Paperback"/>
                  <a:cs typeface="PF Paperback"/>
                </a:rPr>
                <a:t>Research impact (evaluation)</a:t>
              </a:r>
              <a:endParaRPr lang="en-US" sz="1100" dirty="0">
                <a:latin typeface="PF Paperback"/>
                <a:cs typeface="PF Paperback"/>
              </a:endParaRP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latin typeface="PF Paperback"/>
                  <a:cs typeface="PF Paperback"/>
                </a:rPr>
                <a:t>Research trends (analysis)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solidFill>
                    <a:srgbClr val="404040"/>
                  </a:solidFill>
                  <a:latin typeface="PF Paperback"/>
                  <a:cs typeface="PF Paperback"/>
                </a:rPr>
                <a:t>Open Access trends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3571" y="3158973"/>
            <a:ext cx="2875819" cy="1255175"/>
            <a:chOff x="320887" y="3820054"/>
            <a:chExt cx="1925323" cy="1792120"/>
          </a:xfrm>
          <a:solidFill>
            <a:srgbClr val="FFFFFF"/>
          </a:solidFill>
        </p:grpSpPr>
        <p:sp>
          <p:nvSpPr>
            <p:cNvPr id="24" name="Rounded Rectangle 23"/>
            <p:cNvSpPr/>
            <p:nvPr/>
          </p:nvSpPr>
          <p:spPr>
            <a:xfrm>
              <a:off x="320887" y="3820054"/>
              <a:ext cx="1925323" cy="1792120"/>
            </a:xfrm>
            <a:prstGeom prst="roundRect">
              <a:avLst>
                <a:gd name="adj" fmla="val 105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6"/>
            <p:cNvSpPr/>
            <p:nvPr/>
          </p:nvSpPr>
          <p:spPr>
            <a:xfrm>
              <a:off x="376001" y="3875168"/>
              <a:ext cx="1815095" cy="1681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defTabSz="67184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latin typeface="PF Paperback"/>
                  <a:cs typeface="PF Paperback"/>
                </a:rPr>
                <a:t>Content providers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solidFill>
                    <a:srgbClr val="404040"/>
                  </a:solidFill>
                  <a:latin typeface="PF Paperback"/>
                  <a:cs typeface="PF Paperback"/>
                </a:rPr>
                <a:t>Repository validation</a:t>
              </a:r>
              <a:endParaRPr lang="en-US" sz="1100" dirty="0">
                <a:latin typeface="PF Paperback"/>
                <a:cs typeface="PF Paperback"/>
              </a:endParaRP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latin typeface="PF Paperback"/>
                  <a:cs typeface="PF Paperback"/>
                </a:rPr>
                <a:t>Repository notification broker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solidFill>
                    <a:srgbClr val="404040"/>
                  </a:solidFill>
                  <a:latin typeface="PF Paperback"/>
                  <a:cs typeface="PF Paperback"/>
                </a:rPr>
                <a:t>Repository analytics and usage stats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571" y="4482934"/>
            <a:ext cx="2875819" cy="1754378"/>
            <a:chOff x="320887" y="5674765"/>
            <a:chExt cx="1925323" cy="1792233"/>
          </a:xfrm>
          <a:solidFill>
            <a:srgbClr val="FFFFFF"/>
          </a:solidFill>
        </p:grpSpPr>
        <p:sp>
          <p:nvSpPr>
            <p:cNvPr id="22" name="Rounded Rectangle 21"/>
            <p:cNvSpPr/>
            <p:nvPr/>
          </p:nvSpPr>
          <p:spPr>
            <a:xfrm>
              <a:off x="320887" y="5674878"/>
              <a:ext cx="1925323" cy="1792120"/>
            </a:xfrm>
            <a:prstGeom prst="roundRect">
              <a:avLst>
                <a:gd name="adj" fmla="val 10500"/>
              </a:avLst>
            </a:prstGeom>
            <a:grp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8"/>
            <p:cNvSpPr/>
            <p:nvPr/>
          </p:nvSpPr>
          <p:spPr>
            <a:xfrm>
              <a:off x="376001" y="5674765"/>
              <a:ext cx="1815095" cy="1681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defTabSz="67184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404040"/>
                  </a:solidFill>
                  <a:latin typeface="PF Paperback"/>
                  <a:cs typeface="PF Paperback"/>
                </a:rPr>
                <a:t>Researchers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solidFill>
                    <a:srgbClr val="404040"/>
                  </a:solidFill>
                  <a:latin typeface="PF Paperback"/>
                  <a:cs typeface="PF Paperback"/>
                </a:rPr>
                <a:t>Claim publications, datasets, software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latin typeface="PF Paperback"/>
                  <a:cs typeface="PF Paperback"/>
                </a:rPr>
                <a:t>Deposit publications, datasets, software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solidFill>
                    <a:srgbClr val="404040"/>
                  </a:solidFill>
                  <a:latin typeface="PF Paperback"/>
                  <a:cs typeface="PF Paperback"/>
                </a:rPr>
                <a:t>Search &amp; browse: interlinked publications, datasets, projects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solidFill>
                    <a:srgbClr val="404040"/>
                  </a:solidFill>
                  <a:latin typeface="PF Paperback"/>
                  <a:cs typeface="PF Paperback"/>
                </a:rPr>
                <a:t>Open Access &amp; DMP Helpdesk</a:t>
              </a:r>
            </a:p>
            <a:p>
              <a:pPr marL="107976" lvl="1" indent="-107976" defTabSz="44789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100" dirty="0">
                  <a:solidFill>
                    <a:srgbClr val="404040"/>
                  </a:solidFill>
                  <a:latin typeface="PF Paperback"/>
                  <a:cs typeface="PF Paperback"/>
                </a:rPr>
                <a:t>End-User feedback</a:t>
              </a:r>
            </a:p>
          </p:txBody>
        </p:sp>
      </p:grpSp>
      <p:sp>
        <p:nvSpPr>
          <p:cNvPr id="32787" name="TextBox 27"/>
          <p:cNvSpPr txBox="1">
            <a:spLocks noChangeArrowheads="1"/>
          </p:cNvSpPr>
          <p:nvPr/>
        </p:nvSpPr>
        <p:spPr bwMode="auto">
          <a:xfrm>
            <a:off x="5294788" y="3861198"/>
            <a:ext cx="3227610" cy="5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87" tIns="28794" rIns="57587" bIns="28794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PF Paperback" charset="0"/>
                <a:cs typeface="PF Paperback" charset="0"/>
              </a:rPr>
              <a:t>Content Providers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95671" y="1593057"/>
            <a:ext cx="3526807" cy="5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87" tIns="28794" rIns="57587" bIns="28794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PF Paperback" charset="0"/>
                <a:cs typeface="PF Paperback" charset="0"/>
              </a:rPr>
              <a:t>Info Space Services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81342" y="837010"/>
            <a:ext cx="3294898" cy="5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87" tIns="28794" rIns="57587" bIns="28794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PF Paperback" charset="0"/>
                <a:cs typeface="PF Paperback" charset="0"/>
              </a:rPr>
              <a:t>End-User Services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597225" y="2078850"/>
            <a:ext cx="1782198" cy="1674186"/>
            <a:chOff x="9568160" y="3128488"/>
            <a:chExt cx="4654391" cy="453985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Oval 31"/>
            <p:cNvSpPr/>
            <p:nvPr/>
          </p:nvSpPr>
          <p:spPr>
            <a:xfrm>
              <a:off x="9843639" y="4709312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Project</a:t>
              </a:r>
            </a:p>
          </p:txBody>
        </p:sp>
        <p:cxnSp>
          <p:nvCxnSpPr>
            <p:cNvPr id="33" name="Straight Connector 32"/>
            <p:cNvCxnSpPr>
              <a:stCxn id="32" idx="0"/>
              <a:endCxn id="36" idx="4"/>
            </p:cNvCxnSpPr>
            <p:nvPr/>
          </p:nvCxnSpPr>
          <p:spPr>
            <a:xfrm flipV="1">
              <a:off x="10658667" y="3793440"/>
              <a:ext cx="7768" cy="915872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12402601" y="4709312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initiative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2402601" y="3128488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Funder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9851407" y="3142016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Funding</a:t>
              </a:r>
            </a:p>
          </p:txBody>
        </p:sp>
        <p:cxnSp>
          <p:nvCxnSpPr>
            <p:cNvPr id="37" name="Straight Connector 36"/>
            <p:cNvCxnSpPr>
              <a:stCxn id="35" idx="2"/>
              <a:endCxn id="36" idx="6"/>
            </p:cNvCxnSpPr>
            <p:nvPr/>
          </p:nvCxnSpPr>
          <p:spPr>
            <a:xfrm flipH="1">
              <a:off x="11481462" y="3454200"/>
              <a:ext cx="921139" cy="13528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1152336" y="5936800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Result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9568160" y="7016920"/>
              <a:ext cx="1774071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Publication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1152336" y="7016920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Data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12592496" y="7016920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Software</a:t>
              </a:r>
            </a:p>
          </p:txBody>
        </p:sp>
        <p:cxnSp>
          <p:nvCxnSpPr>
            <p:cNvPr id="42" name="Straight Arrow Connector 41"/>
            <p:cNvCxnSpPr>
              <a:stCxn id="39" idx="0"/>
              <a:endCxn id="38" idx="4"/>
            </p:cNvCxnSpPr>
            <p:nvPr/>
          </p:nvCxnSpPr>
          <p:spPr bwMode="auto">
            <a:xfrm flipV="1">
              <a:off x="10455196" y="6588224"/>
              <a:ext cx="1512168" cy="428696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40" idx="0"/>
              <a:endCxn id="38" idx="4"/>
            </p:cNvCxnSpPr>
            <p:nvPr/>
          </p:nvCxnSpPr>
          <p:spPr bwMode="auto">
            <a:xfrm flipV="1">
              <a:off x="11967364" y="6588224"/>
              <a:ext cx="0" cy="428696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41" idx="0"/>
              <a:endCxn id="38" idx="4"/>
            </p:cNvCxnSpPr>
            <p:nvPr/>
          </p:nvCxnSpPr>
          <p:spPr bwMode="auto">
            <a:xfrm flipH="1" flipV="1">
              <a:off x="11967364" y="6588224"/>
              <a:ext cx="1440160" cy="428696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>
              <a:stCxn id="34" idx="4"/>
              <a:endCxn id="38" idx="0"/>
            </p:cNvCxnSpPr>
            <p:nvPr/>
          </p:nvCxnSpPr>
          <p:spPr>
            <a:xfrm flipH="1">
              <a:off x="11967364" y="5360736"/>
              <a:ext cx="1250265" cy="576064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4"/>
              <a:endCxn id="38" idx="0"/>
            </p:cNvCxnSpPr>
            <p:nvPr/>
          </p:nvCxnSpPr>
          <p:spPr>
            <a:xfrm>
              <a:off x="10658667" y="5360736"/>
              <a:ext cx="1308697" cy="576064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0936312" y="3917224"/>
              <a:ext cx="201622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b="1" dirty="0">
                  <a:solidFill>
                    <a:schemeClr val="tx1"/>
                  </a:solidFill>
                  <a:latin typeface="PF Paperback"/>
                  <a:cs typeface="PF Paperback"/>
                </a:rPr>
                <a:t>Organization</a:t>
              </a:r>
            </a:p>
          </p:txBody>
        </p:sp>
        <p:cxnSp>
          <p:nvCxnSpPr>
            <p:cNvPr id="48" name="Straight Connector 47"/>
            <p:cNvCxnSpPr>
              <a:stCxn id="32" idx="0"/>
              <a:endCxn id="47" idx="2"/>
            </p:cNvCxnSpPr>
            <p:nvPr/>
          </p:nvCxnSpPr>
          <p:spPr>
            <a:xfrm flipV="1">
              <a:off x="10658667" y="4242936"/>
              <a:ext cx="277645" cy="466376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8" idx="0"/>
              <a:endCxn id="47" idx="4"/>
            </p:cNvCxnSpPr>
            <p:nvPr/>
          </p:nvCxnSpPr>
          <p:spPr>
            <a:xfrm flipH="1" flipV="1">
              <a:off x="11944425" y="4568648"/>
              <a:ext cx="22939" cy="1368152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4" idx="0"/>
              <a:endCxn id="47" idx="6"/>
            </p:cNvCxnSpPr>
            <p:nvPr/>
          </p:nvCxnSpPr>
          <p:spPr>
            <a:xfrm flipH="1" flipV="1">
              <a:off x="12952537" y="4242936"/>
              <a:ext cx="265092" cy="466376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96" y="3158731"/>
            <a:ext cx="508050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99" y="1484711"/>
            <a:ext cx="40536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99" y="2025256"/>
            <a:ext cx="405368" cy="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99" y="2564607"/>
            <a:ext cx="405368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87" y="4455321"/>
            <a:ext cx="741092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3" y="675087"/>
            <a:ext cx="530372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7" name="Group 64"/>
          <p:cNvGrpSpPr>
            <a:grpSpLocks/>
          </p:cNvGrpSpPr>
          <p:nvPr/>
        </p:nvGrpSpPr>
        <p:grpSpPr bwMode="auto">
          <a:xfrm>
            <a:off x="4328690" y="3699272"/>
            <a:ext cx="810736" cy="864394"/>
            <a:chOff x="-1449064" y="4355976"/>
            <a:chExt cx="5080001" cy="5080000"/>
          </a:xfrm>
        </p:grpSpPr>
        <p:pic>
          <p:nvPicPr>
            <p:cNvPr id="32806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9064" y="4355976"/>
              <a:ext cx="5080001" cy="5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7" name="TextBox 63"/>
            <p:cNvSpPr txBox="1">
              <a:spLocks noChangeArrowheads="1"/>
            </p:cNvSpPr>
            <p:nvPr/>
          </p:nvSpPr>
          <p:spPr bwMode="auto">
            <a:xfrm>
              <a:off x="-860526" y="5943475"/>
              <a:ext cx="3728437" cy="217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</a:rPr>
                <a:t>GUIDE</a:t>
              </a:r>
            </a:p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</a:rPr>
                <a:t>LINES</a:t>
              </a:r>
            </a:p>
          </p:txBody>
        </p:sp>
      </p:grpSp>
      <p:pic>
        <p:nvPicPr>
          <p:cNvPr id="32798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63" y="4941096"/>
            <a:ext cx="567873" cy="72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94" y="3807620"/>
            <a:ext cx="530372" cy="7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7285913" y="1107283"/>
            <a:ext cx="809844" cy="863204"/>
            <a:chOff x="-1449064" y="4355976"/>
            <a:chExt cx="5080001" cy="5080000"/>
          </a:xfrm>
        </p:grpSpPr>
        <p:pic>
          <p:nvPicPr>
            <p:cNvPr id="32804" name="Picture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9064" y="4355976"/>
              <a:ext cx="5080001" cy="5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5" name="TextBox 67"/>
            <p:cNvSpPr txBox="1">
              <a:spLocks noChangeArrowheads="1"/>
            </p:cNvSpPr>
            <p:nvPr/>
          </p:nvSpPr>
          <p:spPr bwMode="auto">
            <a:xfrm>
              <a:off x="-985120" y="5943475"/>
              <a:ext cx="3977604" cy="217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</a:rPr>
                <a:t>TERMS </a:t>
              </a:r>
            </a:p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</a:rPr>
                <a:t>OF USE</a:t>
              </a: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54" y="1214440"/>
            <a:ext cx="530372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26" y="4268392"/>
            <a:ext cx="90716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1412539" y="6574634"/>
            <a:ext cx="7169839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87" tIns="28794" rIns="57587" bIns="28794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7893" indent="-179959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19836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7771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5706" indent="-143967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3640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1575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59509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7443" indent="-1439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OpenAIRE General Assembly </a:t>
            </a:r>
            <a:r>
              <a:rPr lang="mr-IN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–</a:t>
            </a:r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 Oslo, February 14rd, 2016 </a:t>
            </a:r>
          </a:p>
        </p:txBody>
      </p:sp>
    </p:spTree>
    <p:extLst>
      <p:ext uri="{BB962C8B-B14F-4D97-AF65-F5344CB8AC3E}">
        <p14:creationId xmlns:p14="http://schemas.microsoft.com/office/powerpoint/2010/main" val="40606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1565225" y="179785"/>
            <a:ext cx="7111801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200" dirty="0">
                <a:latin typeface="PF Paperback Light" charset="0"/>
                <a:ea typeface="ヒラギノ角ゴ ProN W3" charset="0"/>
                <a:cs typeface="PF Paperback Light" charset="0"/>
              </a:rPr>
              <a:t>Open Science as-a-Service (</a:t>
            </a:r>
            <a:r>
              <a:rPr lang="en-US" sz="4200" dirty="0" err="1">
                <a:latin typeface="PF Paperback Light" charset="0"/>
                <a:ea typeface="ヒラギノ角ゴ ProN W3" charset="0"/>
                <a:cs typeface="PF Paperback Light" charset="0"/>
              </a:rPr>
              <a:t>OSaaS</a:t>
            </a:r>
            <a:r>
              <a:rPr lang="en-US" sz="4200" dirty="0">
                <a:latin typeface="PF Paperback Light" charset="0"/>
                <a:ea typeface="ヒラギノ角ゴ ProN W3" charset="0"/>
                <a:cs typeface="PF Paperback Light" charset="0"/>
              </a:rPr>
              <a:t>)</a:t>
            </a:r>
            <a:br>
              <a:rPr lang="en-US" sz="4200" dirty="0">
                <a:latin typeface="PF Paperback Light" charset="0"/>
                <a:ea typeface="ヒラギノ角ゴ ProN W3" charset="0"/>
                <a:cs typeface="PF Paperback Light" charset="0"/>
              </a:rPr>
            </a:br>
            <a:r>
              <a:rPr lang="en-US" sz="4200" dirty="0">
                <a:latin typeface="PF Paperback Light" charset="0"/>
                <a:ea typeface="ヒラギノ角ゴ ProN W3" charset="0"/>
                <a:cs typeface="PF Paperback Light" charset="0"/>
              </a:rPr>
              <a:t>Jan </a:t>
            </a:r>
            <a:r>
              <a:rPr lang="en-US" sz="4200" i="1" dirty="0">
                <a:latin typeface="PF Paperback Light" charset="0"/>
                <a:ea typeface="ヒラギノ角ゴ ProN W3" charset="0"/>
                <a:cs typeface="PF Paperback Light" charset="0"/>
              </a:rPr>
              <a:t>2017- June 2019</a:t>
            </a:r>
          </a:p>
        </p:txBody>
      </p:sp>
      <p:grpSp>
        <p:nvGrpSpPr>
          <p:cNvPr id="60418" name="Group 45"/>
          <p:cNvGrpSpPr>
            <a:grpSpLocks noChangeAspect="1"/>
          </p:cNvGrpSpPr>
          <p:nvPr/>
        </p:nvGrpSpPr>
        <p:grpSpPr bwMode="auto">
          <a:xfrm>
            <a:off x="3339377" y="1735932"/>
            <a:ext cx="2537569" cy="3398044"/>
            <a:chOff x="1292647" y="384831"/>
            <a:chExt cx="6238083" cy="626472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292647" y="384831"/>
              <a:ext cx="6238083" cy="62647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58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dirty="0">
                <a:solidFill>
                  <a:srgbClr val="000000">
                    <a:lumMod val="85000"/>
                    <a:lumOff val="15000"/>
                  </a:srgbClr>
                </a:solidFill>
                <a:latin typeface="PF Paperback"/>
                <a:ea typeface="ヒラギノ角ゴ ProN W3"/>
                <a:cs typeface="PF Paperback"/>
                <a:sym typeface="Gill Sans" charset="0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 rot="16200000">
              <a:off x="2304000" y="324000"/>
              <a:ext cx="4229310" cy="5267683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>
              <a:prstTxWarp prst="textCircle">
                <a:avLst>
                  <a:gd name="adj" fmla="val 18336737"/>
                </a:avLst>
              </a:prstTxWarp>
              <a:spAutoFit/>
            </a:bodyPr>
            <a:lstStyle/>
            <a:p>
              <a:pPr algn="ctr" defTabSz="57586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 b="1" dirty="0" err="1">
                  <a:ln w="12700">
                    <a:solidFill>
                      <a:srgbClr val="434342">
                        <a:satMod val="155000"/>
                      </a:srgbClr>
                    </a:solidFill>
                    <a:prstDash val="solid"/>
                  </a:ln>
                  <a:solidFill>
                    <a:srgbClr val="CDD7D9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PF Paperback"/>
                  <a:ea typeface="ヒラギノ角ゴ ProN W3" charset="0"/>
                  <a:cs typeface="PF Paperback"/>
                  <a:sym typeface="Gill Sans" charset="0"/>
                </a:rPr>
                <a:t>OSaaS</a:t>
              </a:r>
              <a:endParaRPr lang="en-US" sz="3000" b="1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CDD7D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F Paperback"/>
                <a:ea typeface="ヒラギノ角ゴ ProN W3" charset="0"/>
                <a:cs typeface="PF Paperback"/>
                <a:sym typeface="Gill Sans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902847" y="997256"/>
              <a:ext cx="5017684" cy="5039878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758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00" dirty="0">
                <a:solidFill>
                  <a:srgbClr val="000000">
                    <a:lumMod val="85000"/>
                    <a:lumOff val="15000"/>
                  </a:srgbClr>
                </a:solidFill>
                <a:latin typeface="PF Paperback"/>
                <a:ea typeface="ヒラギノ角ゴ ProN W3"/>
                <a:cs typeface="PF Paperback"/>
                <a:sym typeface="Gill Sans" charset="0"/>
              </a:endParaRPr>
            </a:p>
          </p:txBody>
        </p:sp>
      </p:grpSp>
      <p:sp>
        <p:nvSpPr>
          <p:cNvPr id="50" name="Curved Up Arrow 49"/>
          <p:cNvSpPr/>
          <p:nvPr/>
        </p:nvSpPr>
        <p:spPr>
          <a:xfrm rot="12694790">
            <a:off x="5686763" y="1919288"/>
            <a:ext cx="1262534" cy="971550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000000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51" name="Curved Up Arrow 50"/>
          <p:cNvSpPr/>
          <p:nvPr/>
        </p:nvSpPr>
        <p:spPr>
          <a:xfrm rot="1608249">
            <a:off x="2135773" y="3633788"/>
            <a:ext cx="1261642" cy="971550"/>
          </a:xfrm>
          <a:prstGeom prst="curvedUpArrow">
            <a:avLst/>
          </a:prstGeom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000000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51058" y="3106341"/>
            <a:ext cx="1510756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>
                <a:solidFill>
                  <a:srgbClr val="08A1D9">
                    <a:lumMod val="50000"/>
                  </a:srgbClr>
                </a:solidFill>
                <a:latin typeface="PF Paperback"/>
                <a:ea typeface="ヒラギノ角ゴ ProN W3"/>
                <a:cs typeface="PF Paperback"/>
                <a:sym typeface="Gill Sans" charset="0"/>
              </a:rPr>
              <a:t>Catch-All-Notification Broker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55438" y="3562350"/>
            <a:ext cx="680546" cy="242810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C00000"/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Methods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42947" y="4248150"/>
            <a:ext cx="731842" cy="242810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C00000"/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Packages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25120" y="6340081"/>
            <a:ext cx="631429" cy="258199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srgbClr val="C2AD8D">
                    <a:lumMod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Articles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23370" y="6340081"/>
            <a:ext cx="436889" cy="258199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srgbClr val="C2AD8D">
                    <a:lumMod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Data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32280" y="6340081"/>
            <a:ext cx="671107" cy="258199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srgbClr val="C2AD8D">
                    <a:lumMod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Projects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528614" y="2899173"/>
            <a:ext cx="1757191" cy="5786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96A1B"/>
                </a:solidFill>
                <a:latin typeface="PF Paperback"/>
                <a:ea typeface="ヒラギノ角ゴ ProN W3"/>
                <a:cs typeface="PF Paperback"/>
                <a:sym typeface="Gill Sans" charset="0"/>
              </a:rPr>
              <a:t>Research Community Dashboard</a:t>
            </a:r>
          </a:p>
        </p:txBody>
      </p:sp>
      <p:sp>
        <p:nvSpPr>
          <p:cNvPr id="59" name="Can 58"/>
          <p:cNvSpPr/>
          <p:nvPr/>
        </p:nvSpPr>
        <p:spPr>
          <a:xfrm>
            <a:off x="4419765" y="5782869"/>
            <a:ext cx="387511" cy="50006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75" tIns="38388" rIns="76775" bIns="38388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FFFFFF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60" name="Can 59"/>
          <p:cNvSpPr/>
          <p:nvPr/>
        </p:nvSpPr>
        <p:spPr>
          <a:xfrm>
            <a:off x="5033176" y="5782869"/>
            <a:ext cx="387511" cy="50006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75" tIns="38388" rIns="76775" bIns="38388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FFFFFF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61" name="Can 60"/>
          <p:cNvSpPr/>
          <p:nvPr/>
        </p:nvSpPr>
        <p:spPr>
          <a:xfrm>
            <a:off x="6420712" y="4506519"/>
            <a:ext cx="386617" cy="500063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FFFFFF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grpSp>
        <p:nvGrpSpPr>
          <p:cNvPr id="60431" name="Group 3"/>
          <p:cNvGrpSpPr>
            <a:grpSpLocks/>
          </p:cNvGrpSpPr>
          <p:nvPr/>
        </p:nvGrpSpPr>
        <p:grpSpPr bwMode="auto">
          <a:xfrm>
            <a:off x="3222410" y="4394601"/>
            <a:ext cx="2706324" cy="1282303"/>
            <a:chOff x="5195843" y="5780117"/>
            <a:chExt cx="4812460" cy="1708961"/>
          </a:xfrm>
        </p:grpSpPr>
        <p:sp>
          <p:nvSpPr>
            <p:cNvPr id="62" name="Up Arrow Callout 61"/>
            <p:cNvSpPr/>
            <p:nvPr/>
          </p:nvSpPr>
          <p:spPr>
            <a:xfrm>
              <a:off x="5195843" y="5780117"/>
              <a:ext cx="4812460" cy="1708961"/>
            </a:xfrm>
            <a:prstGeom prst="upArrowCallout">
              <a:avLst>
                <a:gd name="adj1" fmla="val 22073"/>
                <a:gd name="adj2" fmla="val 24625"/>
                <a:gd name="adj3" fmla="val 36711"/>
                <a:gd name="adj4" fmla="val 26693"/>
              </a:avLst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758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800">
                <a:solidFill>
                  <a:srgbClr val="000000"/>
                </a:solidFill>
                <a:latin typeface="PF Paperback"/>
                <a:ea typeface="ヒラギノ角ゴ ProN W3"/>
                <a:cs typeface="PF Paperback"/>
                <a:sym typeface="Gill Sans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95843" y="7054300"/>
              <a:ext cx="4806108" cy="3896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57586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latin typeface="PF Paperback"/>
                  <a:ea typeface="ヒラギノ角ゴ ProN W3" charset="0"/>
                  <a:cs typeface="PF Paperback"/>
                  <a:sym typeface="Gill Sans" charset="0"/>
                </a:rPr>
                <a:t>Aggregation</a:t>
              </a:r>
              <a:endParaRPr lang="en-GB" sz="13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194" y="1564508"/>
            <a:ext cx="485953" cy="6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083" y="1394451"/>
            <a:ext cx="431958" cy="657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/>
          <a:srcRect l="6284" t="6727" r="40984" b="57637"/>
          <a:stretch/>
        </p:blipFill>
        <p:spPr>
          <a:xfrm>
            <a:off x="6202278" y="5185158"/>
            <a:ext cx="398762" cy="5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/>
          <a:srcRect r="9081" b="16481"/>
          <a:stretch/>
        </p:blipFill>
        <p:spPr>
          <a:xfrm>
            <a:off x="6613950" y="5240114"/>
            <a:ext cx="353270" cy="5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TextBox 67"/>
          <p:cNvSpPr txBox="1"/>
          <p:nvPr/>
        </p:nvSpPr>
        <p:spPr>
          <a:xfrm>
            <a:off x="1711655" y="2126456"/>
            <a:ext cx="1369680" cy="612142"/>
          </a:xfrm>
          <a:prstGeom prst="rect">
            <a:avLst/>
          </a:prstGeom>
          <a:noFill/>
        </p:spPr>
        <p:txBody>
          <a:bodyPr lIns="57582" tIns="28791" rIns="57582" bIns="28791">
            <a:spAutoFit/>
          </a:bodyPr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Deposit-Search-Browse-Monitor-Research Impact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34088" y="3964782"/>
            <a:ext cx="2176542" cy="242810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Subscribe &amp; Receive Notification</a:t>
            </a:r>
          </a:p>
        </p:txBody>
      </p:sp>
      <p:sp>
        <p:nvSpPr>
          <p:cNvPr id="70" name="Can 69"/>
          <p:cNvSpPr/>
          <p:nvPr/>
        </p:nvSpPr>
        <p:spPr>
          <a:xfrm>
            <a:off x="5576046" y="5756675"/>
            <a:ext cx="386617" cy="50006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75" tIns="38388" rIns="76775" bIns="38388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FFFFFF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71" name="Can 70"/>
          <p:cNvSpPr/>
          <p:nvPr/>
        </p:nvSpPr>
        <p:spPr>
          <a:xfrm>
            <a:off x="6672506" y="4633915"/>
            <a:ext cx="387511" cy="500063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FFFFFF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72" name="Can 71"/>
          <p:cNvSpPr/>
          <p:nvPr/>
        </p:nvSpPr>
        <p:spPr>
          <a:xfrm>
            <a:off x="6852868" y="4430319"/>
            <a:ext cx="387511" cy="500063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FFFFFF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0879" y="4892281"/>
            <a:ext cx="631429" cy="258199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srgbClr val="C2AD8D">
                    <a:lumMod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Articles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77877" y="5036344"/>
            <a:ext cx="436889" cy="258199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srgbClr val="C2AD8D">
                    <a:lumMod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Data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43790" y="1398985"/>
            <a:ext cx="783138" cy="212033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000000">
                    <a:lumMod val="50000"/>
                    <a:lumOff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Researchers</a:t>
            </a:r>
            <a:endParaRPr lang="en-GB" sz="1000" dirty="0">
              <a:solidFill>
                <a:srgbClr val="000000">
                  <a:lumMod val="50000"/>
                  <a:lumOff val="50000"/>
                </a:srgbClr>
              </a:solidFill>
              <a:latin typeface="PF Paperback"/>
              <a:ea typeface="ヒラギノ角ゴ ProN W3" charset="0"/>
              <a:cs typeface="PF Paperback"/>
              <a:sym typeface="Gill Sans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51078" y="5644754"/>
            <a:ext cx="1065266" cy="212033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Content Providers</a:t>
            </a:r>
          </a:p>
        </p:txBody>
      </p:sp>
      <p:pic>
        <p:nvPicPr>
          <p:cNvPr id="60445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32" y="2759871"/>
            <a:ext cx="1255391" cy="3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6" name="Picture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04" y="3192067"/>
            <a:ext cx="1055386" cy="12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7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07" y="1394225"/>
            <a:ext cx="680376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2475962" y="3908824"/>
            <a:ext cx="631429" cy="258199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srgbClr val="C2AD8D">
                    <a:lumMod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Articles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61671" y="4562476"/>
            <a:ext cx="436889" cy="258199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srgbClr val="C2AD8D">
                    <a:lumMod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Data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17907" y="4108849"/>
            <a:ext cx="671107" cy="258199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srgbClr val="C2AD8D">
                    <a:lumMod val="50000"/>
                  </a:srgbClr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Projects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96530" y="6343650"/>
            <a:ext cx="680546" cy="242810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00000"/>
                </a:solidFill>
              </a:defRPr>
            </a:lvl1pPr>
          </a:lstStyle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>
                <a:latin typeface="PF Paperback"/>
                <a:ea typeface="ヒラギノ角ゴ ProN W3" charset="0"/>
                <a:cs typeface="PF Paperback"/>
                <a:sym typeface="Gill Sans" charset="0"/>
              </a:rPr>
              <a:t>Methods</a:t>
            </a:r>
            <a:endParaRPr lang="en-GB" sz="1200" dirty="0">
              <a:latin typeface="PF Paperback"/>
              <a:ea typeface="ヒラギノ角ゴ ProN W3" charset="0"/>
              <a:cs typeface="PF Paperback"/>
              <a:sym typeface="Gill Sans" charset="0"/>
            </a:endParaRPr>
          </a:p>
        </p:txBody>
      </p:sp>
      <p:sp>
        <p:nvSpPr>
          <p:cNvPr id="84" name="Can 83"/>
          <p:cNvSpPr/>
          <p:nvPr/>
        </p:nvSpPr>
        <p:spPr>
          <a:xfrm>
            <a:off x="3800104" y="5812634"/>
            <a:ext cx="386618" cy="500063"/>
          </a:xfrm>
          <a:prstGeom prst="can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000000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85" name="Curved Up Arrow 84"/>
          <p:cNvSpPr/>
          <p:nvPr/>
        </p:nvSpPr>
        <p:spPr>
          <a:xfrm rot="12694790" flipH="1">
            <a:off x="5563545" y="1877616"/>
            <a:ext cx="1259856" cy="853678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000000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60454" name="Rectangle 2"/>
          <p:cNvSpPr>
            <a:spLocks noChangeArrowheads="1"/>
          </p:cNvSpPr>
          <p:nvPr/>
        </p:nvSpPr>
        <p:spPr bwMode="auto">
          <a:xfrm>
            <a:off x="266972" y="4995864"/>
            <a:ext cx="2225953" cy="12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2" tIns="28791" rIns="57582" bIns="28791">
            <a:spAutoFit/>
          </a:bodyPr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PF Paperback" charset="0"/>
                <a:ea typeface="ヒラギノ角ゴ ProN W3" charset="0"/>
                <a:cs typeface="PF Paperback" charset="0"/>
                <a:sym typeface="Gill Sans" charset="0"/>
              </a:rPr>
              <a:t>OpenAIRE as a mediation gateway between research communities and the scientific communication landscape</a:t>
            </a:r>
            <a:endParaRPr lang="en-GB" sz="1500">
              <a:solidFill>
                <a:srgbClr val="000000"/>
              </a:solidFill>
              <a:latin typeface="PF Paperback" charset="0"/>
              <a:ea typeface="ヒラギノ角ゴ ProN W3" charset="0"/>
              <a:cs typeface="PF Paperback" charset="0"/>
              <a:sym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43055" y="4338639"/>
            <a:ext cx="680546" cy="242810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C00000"/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Methods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99192" y="6350794"/>
            <a:ext cx="731842" cy="242810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00000"/>
                </a:solidFill>
              </a:defRPr>
            </a:lvl1pPr>
          </a:lstStyle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latin typeface="PF Paperback"/>
                <a:ea typeface="ヒラギノ角ゴ ProN W3" charset="0"/>
                <a:cs typeface="PF Paperback"/>
                <a:sym typeface="Gill Sans" charset="0"/>
              </a:rPr>
              <a:t>Packages</a:t>
            </a:r>
          </a:p>
        </p:txBody>
      </p:sp>
      <p:sp>
        <p:nvSpPr>
          <p:cNvPr id="86" name="Can 85"/>
          <p:cNvSpPr/>
          <p:nvPr/>
        </p:nvSpPr>
        <p:spPr>
          <a:xfrm>
            <a:off x="3202767" y="5819778"/>
            <a:ext cx="386617" cy="500063"/>
          </a:xfrm>
          <a:prstGeom prst="can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7582" tIns="28791" rIns="57582" bIns="28791" anchor="ctr"/>
          <a:lstStyle/>
          <a:p>
            <a:pPr algn="ctr" defTabSz="57586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F96A1B"/>
              </a:solidFill>
              <a:latin typeface="PF Paperback"/>
              <a:ea typeface="ヒラギノ角ゴ ProN W3"/>
              <a:cs typeface="PF Paperback"/>
              <a:sym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68950" y="4713685"/>
            <a:ext cx="731842" cy="242810"/>
          </a:xfrm>
          <a:prstGeom prst="rect">
            <a:avLst/>
          </a:prstGeom>
          <a:noFill/>
        </p:spPr>
        <p:txBody>
          <a:bodyPr wrap="none" lIns="57582" tIns="28791" rIns="57582" bIns="28791">
            <a:spAutoFit/>
          </a:bodyPr>
          <a:lstStyle/>
          <a:p>
            <a:pPr defTabSz="575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C00000"/>
                </a:solidFill>
                <a:latin typeface="PF Paperback"/>
                <a:ea typeface="ヒラギノ角ゴ ProN W3" charset="0"/>
                <a:cs typeface="PF Paperback"/>
                <a:sym typeface="Gill Sans" charset="0"/>
              </a:rPr>
              <a:t>Packages</a:t>
            </a:r>
          </a:p>
        </p:txBody>
      </p:sp>
      <p:pic>
        <p:nvPicPr>
          <p:cNvPr id="77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42" y="3158729"/>
            <a:ext cx="670554" cy="4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60" name="Footer Placeholder 2"/>
          <p:cNvSpPr>
            <a:spLocks noGrp="1"/>
          </p:cNvSpPr>
          <p:nvPr>
            <p:ph type="ftr" sz="quarter" idx="13"/>
          </p:nvPr>
        </p:nvSpPr>
        <p:spPr bwMode="auto">
          <a:xfrm>
            <a:off x="1412539" y="6506770"/>
            <a:ext cx="7169839" cy="364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7848" indent="-179942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19767" indent="-143953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7674" indent="-143953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5581" indent="-143953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3487" indent="-1439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1394" indent="-1439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59300" indent="-1439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7206" indent="-1439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OpenAIRE General Assembly </a:t>
            </a:r>
            <a:r>
              <a:rPr lang="mr-IN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–</a:t>
            </a:r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 Oslo, February 14rd, 2016 </a:t>
            </a:r>
          </a:p>
        </p:txBody>
      </p:sp>
    </p:spTree>
    <p:extLst>
      <p:ext uri="{BB962C8B-B14F-4D97-AF65-F5344CB8AC3E}">
        <p14:creationId xmlns:p14="http://schemas.microsoft.com/office/powerpoint/2010/main" val="82322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372360" y="1916907"/>
            <a:ext cx="1822371" cy="4589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7592" tIns="28797" rIns="57592" bIns="28797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5043" y="620316"/>
            <a:ext cx="711180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Technical </a:t>
            </a:r>
            <a:r>
              <a:rPr lang="pl-PL" dirty="0" err="1" smtClean="0"/>
              <a:t>infrastructure</a:t>
            </a:r>
            <a:r>
              <a:rPr lang="pl-PL" dirty="0" smtClean="0"/>
              <a:t> </a:t>
            </a:r>
            <a:r>
              <a:rPr lang="pl-PL" dirty="0" err="1" smtClean="0"/>
              <a:t>numbers</a:t>
            </a:r>
            <a:endParaRPr lang="pl-PL" dirty="0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14"/>
          </p:nvPr>
        </p:nvSpPr>
        <p:spPr bwMode="auto">
          <a:xfrm>
            <a:off x="1412539" y="6467477"/>
            <a:ext cx="7169839" cy="364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7939" indent="-179976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19906" indent="-143981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7868" indent="-143981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5831" indent="-143981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3793" indent="-14398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1756" indent="-14398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59718" indent="-14398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7680" indent="-14398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fld id="{2D51A993-C628-1242-9672-F1BADDFCB356}" type="slidenum"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 algn="l"/>
              <a:t>5</a:t>
            </a:fld>
            <a:endParaRPr lang="en-GB" sz="9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75" y="4670822"/>
            <a:ext cx="534836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67" y="3784998"/>
            <a:ext cx="624124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91" y="5643564"/>
            <a:ext cx="44554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51" y="2834879"/>
            <a:ext cx="831273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tekstu 2"/>
          <p:cNvSpPr txBox="1">
            <a:spLocks/>
          </p:cNvSpPr>
          <p:nvPr/>
        </p:nvSpPr>
        <p:spPr bwMode="auto">
          <a:xfrm>
            <a:off x="1633974" y="1863330"/>
            <a:ext cx="1377716" cy="48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28569" tIns="28569" rIns="28569" bIns="28569"/>
          <a:lstStyle>
            <a:lvl1pPr marL="223838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900" b="1" kern="1200">
                <a:solidFill>
                  <a:srgbClr val="595959"/>
                </a:solidFill>
                <a:latin typeface="PF Paperback"/>
                <a:ea typeface="+mn-ea"/>
                <a:cs typeface="PF Paperback"/>
                <a:sym typeface="Gill Sans" charset="0"/>
              </a:defRPr>
            </a:lvl1pPr>
            <a:lvl2pPr marL="801688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1463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8338" indent="-309563" algn="l" rtl="0" eaLnBrk="0" fontAlgn="base" hangingPunct="0">
              <a:lnSpc>
                <a:spcPct val="130000"/>
              </a:lnSpc>
              <a:spcBef>
                <a:spcPts val="538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MS PGothic" pitchFamily="34" charset="-128"/>
                <a:cs typeface="Arial"/>
                <a:sym typeface="Gill Sans" charset="0"/>
              </a:defRPr>
            </a:lvl4pPr>
            <a:lvl5pPr marL="2335213" indent="-309563" algn="l" rtl="0" eaLnBrk="0" fontAlgn="base" hangingPunct="0">
              <a:lnSpc>
                <a:spcPct val="130000"/>
              </a:lnSpc>
              <a:spcBef>
                <a:spcPts val="538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l-PL" sz="2000" dirty="0"/>
              <a:t>Public</a:t>
            </a:r>
          </a:p>
          <a:p>
            <a:pPr marL="0" indent="0" algn="ctr">
              <a:buNone/>
              <a:defRPr/>
            </a:pPr>
            <a:r>
              <a:rPr lang="pl-PL" sz="2000" dirty="0"/>
              <a:t>system</a:t>
            </a:r>
            <a:endParaRPr lang="pl-PL" sz="700" dirty="0"/>
          </a:p>
          <a:p>
            <a:pPr marL="0" indent="0" algn="ctr">
              <a:buNone/>
              <a:defRPr/>
            </a:pPr>
            <a:r>
              <a:rPr lang="pl-PL" sz="2300" dirty="0">
                <a:solidFill>
                  <a:srgbClr val="7F7F7F"/>
                </a:solidFill>
                <a:latin typeface="Courier"/>
                <a:cs typeface="Courier"/>
              </a:rPr>
              <a:t>8srv</a:t>
            </a:r>
          </a:p>
          <a:p>
            <a:pPr marL="0" indent="0" algn="ctr">
              <a:buNone/>
              <a:defRPr/>
            </a:pPr>
            <a:endParaRPr lang="pl-PL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48CPU </a:t>
            </a:r>
          </a:p>
          <a:p>
            <a:pPr marL="309960" lvl="1" indent="0" algn="ctr">
              <a:buNone/>
              <a:defRPr/>
            </a:pPr>
            <a:endParaRPr lang="pl-PL" sz="1300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120GB</a:t>
            </a:r>
          </a:p>
          <a:p>
            <a:pPr marL="309960" lvl="1" indent="0" algn="ctr">
              <a:buNone/>
              <a:defRPr/>
            </a:pPr>
            <a:endParaRPr lang="pl-PL" sz="1800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5TB</a:t>
            </a:r>
            <a:endParaRPr lang="pl-PL" dirty="0">
              <a:latin typeface="Courier"/>
              <a:cs typeface="Courier"/>
            </a:endParaRPr>
          </a:p>
          <a:p>
            <a:pPr algn="ctr">
              <a:defRPr/>
            </a:pPr>
            <a:endParaRPr lang="pl-PL" sz="2000" b="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3681352" y="1916907"/>
            <a:ext cx="1822371" cy="4589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7592" tIns="28797" rIns="57592" bIns="28797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3380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74" y="4670822"/>
            <a:ext cx="534836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59" y="3784998"/>
            <a:ext cx="623231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83" y="5643564"/>
            <a:ext cx="44554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49" y="2834879"/>
            <a:ext cx="831272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ymbol zastępczy tekstu 2"/>
          <p:cNvSpPr txBox="1">
            <a:spLocks/>
          </p:cNvSpPr>
          <p:nvPr/>
        </p:nvSpPr>
        <p:spPr bwMode="auto">
          <a:xfrm>
            <a:off x="3983145" y="1863330"/>
            <a:ext cx="1479504" cy="48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28569" tIns="28569" rIns="28569" bIns="28569"/>
          <a:lstStyle>
            <a:lvl1pPr marL="223838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900" b="1" kern="1200">
                <a:solidFill>
                  <a:srgbClr val="595959"/>
                </a:solidFill>
                <a:latin typeface="PF Paperback"/>
                <a:ea typeface="+mn-ea"/>
                <a:cs typeface="PF Paperback"/>
                <a:sym typeface="Gill Sans" charset="0"/>
              </a:defRPr>
            </a:lvl1pPr>
            <a:lvl2pPr marL="801688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1463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8338" indent="-309563" algn="l" rtl="0" eaLnBrk="0" fontAlgn="base" hangingPunct="0">
              <a:lnSpc>
                <a:spcPct val="130000"/>
              </a:lnSpc>
              <a:spcBef>
                <a:spcPts val="538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MS PGothic" pitchFamily="34" charset="-128"/>
                <a:cs typeface="Arial"/>
                <a:sym typeface="Gill Sans" charset="0"/>
              </a:defRPr>
            </a:lvl4pPr>
            <a:lvl5pPr marL="2335213" indent="-309563" algn="l" rtl="0" eaLnBrk="0" fontAlgn="base" hangingPunct="0">
              <a:lnSpc>
                <a:spcPct val="130000"/>
              </a:lnSpc>
              <a:spcBef>
                <a:spcPts val="538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l-PL" sz="2000" dirty="0" err="1"/>
              <a:t>Mining</a:t>
            </a:r>
            <a:endParaRPr lang="pl-PL" sz="2000" dirty="0"/>
          </a:p>
          <a:p>
            <a:pPr marL="0" indent="0" algn="ctr">
              <a:buNone/>
              <a:defRPr/>
            </a:pPr>
            <a:r>
              <a:rPr lang="pl-PL" sz="2000" dirty="0"/>
              <a:t>System</a:t>
            </a:r>
            <a:endParaRPr lang="pl-PL" sz="700" dirty="0"/>
          </a:p>
          <a:p>
            <a:pPr marL="0" indent="0" algn="ctr">
              <a:buNone/>
              <a:defRPr/>
            </a:pPr>
            <a:r>
              <a:rPr lang="pl-PL" sz="2300" dirty="0">
                <a:solidFill>
                  <a:srgbClr val="7F7F7F"/>
                </a:solidFill>
                <a:latin typeface="Courier"/>
                <a:cs typeface="Courier"/>
              </a:rPr>
              <a:t>21srv</a:t>
            </a:r>
          </a:p>
          <a:p>
            <a:pPr marL="0" indent="0" algn="ctr">
              <a:buNone/>
              <a:defRPr/>
            </a:pPr>
            <a:endParaRPr lang="pl-PL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406CPU </a:t>
            </a:r>
          </a:p>
          <a:p>
            <a:pPr marL="309960" lvl="1" indent="0" algn="ctr">
              <a:buNone/>
              <a:defRPr/>
            </a:pPr>
            <a:endParaRPr lang="pl-PL" sz="1300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2TB</a:t>
            </a:r>
          </a:p>
          <a:p>
            <a:pPr marL="309960" lvl="1" indent="0" algn="ctr">
              <a:buNone/>
              <a:defRPr/>
            </a:pPr>
            <a:endParaRPr lang="pl-PL" sz="1800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385TB</a:t>
            </a:r>
            <a:endParaRPr lang="pl-PL" dirty="0">
              <a:latin typeface="Courier"/>
              <a:cs typeface="Courier"/>
            </a:endParaRPr>
          </a:p>
          <a:p>
            <a:pPr algn="ctr">
              <a:defRPr/>
            </a:pPr>
            <a:endParaRPr lang="pl-PL" sz="2000" b="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029630" y="1970485"/>
            <a:ext cx="1823264" cy="4591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7592" tIns="28797" rIns="57592" bIns="28797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33808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5" y="4725591"/>
            <a:ext cx="534836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30" y="3839767"/>
            <a:ext cx="623231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55" y="5697142"/>
            <a:ext cx="444655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21" y="2888458"/>
            <a:ext cx="831273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ymbol zastępczy tekstu 2"/>
          <p:cNvSpPr txBox="1">
            <a:spLocks/>
          </p:cNvSpPr>
          <p:nvPr/>
        </p:nvSpPr>
        <p:spPr bwMode="auto">
          <a:xfrm>
            <a:off x="6151955" y="1916907"/>
            <a:ext cx="1781299" cy="480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28569" tIns="28569" rIns="28569" bIns="28569"/>
          <a:lstStyle>
            <a:lvl1pPr marL="223838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900" b="1" kern="1200">
                <a:solidFill>
                  <a:srgbClr val="595959"/>
                </a:solidFill>
                <a:latin typeface="PF Paperback"/>
                <a:ea typeface="+mn-ea"/>
                <a:cs typeface="PF Paperback"/>
                <a:sym typeface="Gill Sans" charset="0"/>
              </a:defRPr>
            </a:lvl1pPr>
            <a:lvl2pPr marL="801688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b="1" kern="1200">
                <a:solidFill>
                  <a:srgbClr val="7F7F7F"/>
                </a:solidFill>
                <a:latin typeface="PF Paperback"/>
                <a:ea typeface="+mn-ea"/>
                <a:cs typeface="PF Paperback"/>
                <a:sym typeface="Gill Sans" charset="0"/>
              </a:defRPr>
            </a:lvl2pPr>
            <a:lvl3pPr marL="1541463" indent="-309563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000" b="1" kern="1200">
                <a:solidFill>
                  <a:srgbClr val="7D7D7D"/>
                </a:solidFill>
                <a:latin typeface="PF Paperback"/>
                <a:ea typeface="+mn-ea"/>
                <a:cs typeface="PF Paperback"/>
                <a:sym typeface="Gill Sans" charset="0"/>
              </a:defRPr>
            </a:lvl3pPr>
            <a:lvl4pPr marL="1938338" indent="-309563" algn="l" rtl="0" eaLnBrk="0" fontAlgn="base" hangingPunct="0">
              <a:lnSpc>
                <a:spcPct val="130000"/>
              </a:lnSpc>
              <a:spcBef>
                <a:spcPts val="538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MS PGothic" pitchFamily="34" charset="-128"/>
                <a:cs typeface="Arial"/>
                <a:sym typeface="Gill Sans" charset="0"/>
              </a:defRPr>
            </a:lvl4pPr>
            <a:lvl5pPr marL="2335213" indent="-309563" algn="l" rtl="0" eaLnBrk="0" fontAlgn="base" hangingPunct="0">
              <a:lnSpc>
                <a:spcPct val="130000"/>
              </a:lnSpc>
              <a:spcBef>
                <a:spcPts val="538"/>
              </a:spcBef>
              <a:spcAft>
                <a:spcPct val="0"/>
              </a:spcAft>
              <a:buSzPct val="110000"/>
              <a:buFont typeface="Gill Sans" charset="0"/>
              <a:buChar char="•"/>
              <a:defRPr sz="2500" kern="1200">
                <a:solidFill>
                  <a:srgbClr val="818181"/>
                </a:solidFill>
                <a:latin typeface="Arial"/>
                <a:ea typeface="Arial" charset="0"/>
                <a:cs typeface="Arial"/>
                <a:sym typeface="Gill Sans" charset="0"/>
              </a:defRPr>
            </a:lvl5pPr>
            <a:lvl6pPr marL="2245319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8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1" algn="l" defTabSz="816479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l-PL" sz="2000" dirty="0"/>
              <a:t>Data </a:t>
            </a:r>
            <a:r>
              <a:rPr lang="pl-PL" sz="2000" dirty="0" err="1"/>
              <a:t>provision</a:t>
            </a:r>
            <a:endParaRPr lang="pl-PL" sz="2000" dirty="0"/>
          </a:p>
          <a:p>
            <a:pPr marL="0" indent="0" algn="ctr">
              <a:buNone/>
              <a:defRPr/>
            </a:pPr>
            <a:r>
              <a:rPr lang="pl-PL" sz="2000" dirty="0"/>
              <a:t>System</a:t>
            </a:r>
            <a:endParaRPr lang="pl-PL" sz="700" dirty="0"/>
          </a:p>
          <a:p>
            <a:pPr marL="0" indent="0" algn="ctr">
              <a:buNone/>
              <a:defRPr/>
            </a:pPr>
            <a:r>
              <a:rPr lang="pl-PL" sz="2300" dirty="0">
                <a:solidFill>
                  <a:srgbClr val="7F7F7F"/>
                </a:solidFill>
                <a:latin typeface="Courier"/>
                <a:cs typeface="Courier"/>
              </a:rPr>
              <a:t>23srv</a:t>
            </a:r>
          </a:p>
          <a:p>
            <a:pPr marL="0" indent="0" algn="ctr">
              <a:buNone/>
              <a:defRPr/>
            </a:pPr>
            <a:endParaRPr lang="pl-PL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154CPU </a:t>
            </a:r>
          </a:p>
          <a:p>
            <a:pPr marL="309960" lvl="1" indent="0" algn="ctr">
              <a:buNone/>
              <a:defRPr/>
            </a:pPr>
            <a:endParaRPr lang="pl-PL" sz="1300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430GB</a:t>
            </a:r>
          </a:p>
          <a:p>
            <a:pPr marL="309960" lvl="1" indent="0" algn="ctr">
              <a:buNone/>
              <a:defRPr/>
            </a:pPr>
            <a:endParaRPr lang="pl-PL" sz="1800" dirty="0">
              <a:latin typeface="Courier"/>
              <a:cs typeface="Courier"/>
            </a:endParaRPr>
          </a:p>
          <a:p>
            <a:pPr marL="309960" lvl="1" indent="0" algn="ctr">
              <a:buNone/>
              <a:defRPr/>
            </a:pPr>
            <a:r>
              <a:rPr lang="pl-PL" sz="2300" dirty="0">
                <a:latin typeface="Courier"/>
                <a:cs typeface="Courier"/>
              </a:rPr>
              <a:t>23TB</a:t>
            </a:r>
            <a:endParaRPr lang="pl-PL" dirty="0">
              <a:latin typeface="Courier"/>
              <a:cs typeface="Courier"/>
            </a:endParaRPr>
          </a:p>
          <a:p>
            <a:pPr algn="ctr">
              <a:defRPr/>
            </a:pPr>
            <a:endParaRPr lang="pl-PL" sz="2000" b="0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4960" y="4887162"/>
            <a:ext cx="283504" cy="162018"/>
          </a:xfrm>
          <a:prstGeom prst="rect">
            <a:avLst/>
          </a:prstGeom>
          <a:noFill/>
        </p:spPr>
        <p:txBody>
          <a:bodyPr wrap="none" lIns="57592" tIns="28797" rIns="57592" bIns="2879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83491" y="4887162"/>
            <a:ext cx="283504" cy="162018"/>
          </a:xfrm>
          <a:prstGeom prst="rect">
            <a:avLst/>
          </a:prstGeom>
          <a:noFill/>
        </p:spPr>
        <p:txBody>
          <a:bodyPr wrap="none" lIns="57592" tIns="28797" rIns="57592" bIns="2879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32522" y="4941168"/>
            <a:ext cx="283504" cy="162018"/>
          </a:xfrm>
          <a:prstGeom prst="rect">
            <a:avLst/>
          </a:prstGeom>
          <a:noFill/>
        </p:spPr>
        <p:txBody>
          <a:bodyPr wrap="none" lIns="57592" tIns="28797" rIns="57592" bIns="2879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74960" y="5913276"/>
            <a:ext cx="283504" cy="162018"/>
          </a:xfrm>
          <a:prstGeom prst="rect">
            <a:avLst/>
          </a:prstGeom>
          <a:noFill/>
        </p:spPr>
        <p:txBody>
          <a:bodyPr wrap="none" lIns="57592" tIns="28797" rIns="57592" bIns="2879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Disk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83491" y="5913276"/>
            <a:ext cx="283504" cy="162018"/>
          </a:xfrm>
          <a:prstGeom prst="rect">
            <a:avLst/>
          </a:prstGeom>
          <a:noFill/>
        </p:spPr>
        <p:txBody>
          <a:bodyPr wrap="none" lIns="57592" tIns="28797" rIns="57592" bIns="2879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Disk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32522" y="5967282"/>
            <a:ext cx="283504" cy="162018"/>
          </a:xfrm>
          <a:prstGeom prst="rect">
            <a:avLst/>
          </a:prstGeom>
          <a:noFill/>
        </p:spPr>
        <p:txBody>
          <a:bodyPr wrap="none" lIns="57592" tIns="28797" rIns="57592" bIns="2879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Disk</a:t>
            </a:r>
          </a:p>
        </p:txBody>
      </p:sp>
      <p:sp>
        <p:nvSpPr>
          <p:cNvPr id="33819" name="Footer Placeholder 2"/>
          <p:cNvSpPr>
            <a:spLocks noGrp="1"/>
          </p:cNvSpPr>
          <p:nvPr>
            <p:ph type="ftr" sz="quarter" idx="13"/>
          </p:nvPr>
        </p:nvSpPr>
        <p:spPr bwMode="auto">
          <a:xfrm>
            <a:off x="1498255" y="6581777"/>
            <a:ext cx="7169839" cy="364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7939" indent="-179976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19906" indent="-143981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7868" indent="-143981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5831" indent="-143981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3793" indent="-14398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1756" indent="-14398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59718" indent="-14398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7680" indent="-14398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OpenAIRE General Assembly </a:t>
            </a:r>
            <a:r>
              <a:rPr lang="mr-IN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–</a:t>
            </a:r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 Oslo, February 14rd, 2016 </a:t>
            </a:r>
          </a:p>
        </p:txBody>
      </p:sp>
    </p:spTree>
    <p:extLst>
      <p:ext uri="{BB962C8B-B14F-4D97-AF65-F5344CB8AC3E}">
        <p14:creationId xmlns:p14="http://schemas.microsoft.com/office/powerpoint/2010/main" val="45875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1575043" y="772716"/>
            <a:ext cx="7111802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GB" sz="5500" dirty="0"/>
              <a:t>Aggregation Activities and Results</a:t>
            </a:r>
            <a:endParaRPr lang="en-US" dirty="0">
              <a:latin typeface="PF Paperback Light" charset="0"/>
              <a:ea typeface="ヒラギノ角ゴ ProN W3" charset="0"/>
              <a:cs typeface="PF Paperback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75043" y="1970485"/>
            <a:ext cx="7128766" cy="453628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/>
              <a:t>Regular bibliographic metadata harvesting, validation and normalization</a:t>
            </a:r>
          </a:p>
          <a:p>
            <a:pPr>
              <a:defRPr/>
            </a:pPr>
            <a:r>
              <a:rPr lang="en-US" b="0" dirty="0"/>
              <a:t>18M+ </a:t>
            </a:r>
            <a:r>
              <a:rPr lang="en-US" dirty="0"/>
              <a:t>publications</a:t>
            </a:r>
            <a:r>
              <a:rPr lang="en-US" b="0" dirty="0"/>
              <a:t> (de-duplicated)</a:t>
            </a:r>
          </a:p>
          <a:p>
            <a:pPr>
              <a:defRPr/>
            </a:pPr>
            <a:r>
              <a:rPr lang="en-GB" b="0" dirty="0"/>
              <a:t>~</a:t>
            </a:r>
            <a:r>
              <a:rPr lang="en-US" b="0" dirty="0"/>
              <a:t>5 M </a:t>
            </a:r>
            <a:r>
              <a:rPr lang="en-US" dirty="0"/>
              <a:t>full-texts</a:t>
            </a:r>
          </a:p>
          <a:p>
            <a:pPr>
              <a:defRPr/>
            </a:pPr>
            <a:r>
              <a:rPr lang="en-US" b="0" dirty="0"/>
              <a:t>300,000+ links </a:t>
            </a:r>
            <a:r>
              <a:rPr lang="en-US" dirty="0"/>
              <a:t>publication-project </a:t>
            </a:r>
            <a:r>
              <a:rPr lang="en-US" b="0" dirty="0"/>
              <a:t>from 6 funders </a:t>
            </a:r>
          </a:p>
          <a:p>
            <a:pPr>
              <a:defRPr/>
            </a:pPr>
            <a:r>
              <a:rPr lang="en-US" b="0" dirty="0"/>
              <a:t>40,000+ </a:t>
            </a:r>
            <a:r>
              <a:rPr lang="en-US" dirty="0"/>
              <a:t>datasets linked to publications or projects</a:t>
            </a:r>
          </a:p>
          <a:p>
            <a:pPr>
              <a:defRPr/>
            </a:pPr>
            <a:r>
              <a:rPr lang="en-US" b="0" dirty="0"/>
              <a:t>60,000+ </a:t>
            </a:r>
            <a:r>
              <a:rPr lang="en-US" dirty="0"/>
              <a:t>organizations</a:t>
            </a:r>
            <a:r>
              <a:rPr lang="en-US" b="0" dirty="0"/>
              <a:t> (de-duplicated)</a:t>
            </a:r>
          </a:p>
          <a:p>
            <a:pPr marL="0" indent="0">
              <a:buNone/>
              <a:defRPr/>
            </a:pPr>
            <a:r>
              <a:rPr lang="en-US" dirty="0"/>
              <a:t>Collected from:</a:t>
            </a:r>
          </a:p>
          <a:p>
            <a:pPr>
              <a:defRPr/>
            </a:pPr>
            <a:r>
              <a:rPr lang="en-US" b="0" dirty="0"/>
              <a:t>800+ “direct” data providers</a:t>
            </a:r>
          </a:p>
          <a:p>
            <a:pPr marL="140996" lvl="1">
              <a:defRPr/>
            </a:pPr>
            <a:r>
              <a:rPr lang="en-GB" sz="1800" b="0" dirty="0">
                <a:solidFill>
                  <a:srgbClr val="595959"/>
                </a:solidFill>
              </a:rPr>
              <a:t>Key-regional aggregators: CORE-RIOXX, JAIRO (Japan), LA </a:t>
            </a:r>
            <a:r>
              <a:rPr lang="en-GB" sz="1800" b="0" dirty="0" err="1">
                <a:solidFill>
                  <a:srgbClr val="595959"/>
                </a:solidFill>
              </a:rPr>
              <a:t>Referencia</a:t>
            </a:r>
            <a:endParaRPr lang="en-US" sz="1800" b="0" dirty="0">
              <a:solidFill>
                <a:srgbClr val="595959"/>
              </a:solidFill>
            </a:endParaRPr>
          </a:p>
          <a:p>
            <a:pPr>
              <a:defRPr/>
            </a:pPr>
            <a:r>
              <a:rPr lang="en-US" b="0" dirty="0"/>
              <a:t>6,000+ “indirect” data providers (inherited from aggregators)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7984" indent="-179994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19976" indent="-143995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7966" indent="-143995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5956" indent="-143995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3947" indent="-1439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1937" indent="-1439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59927" indent="-1439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7917" indent="-1439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4E597BB7-17C4-BB49-95E1-933A56FAC8BA}" type="slidenum"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6</a:t>
            </a:fld>
            <a:endParaRPr lang="en-GB" sz="9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7984" indent="-179994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19976" indent="-143995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7966" indent="-143995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5956" indent="-143995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3947" indent="-1439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1937" indent="-1439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59927" indent="-1439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7917" indent="-1439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OpenAIRE General Assembly </a:t>
            </a:r>
            <a:r>
              <a:rPr lang="mr-IN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–</a:t>
            </a:r>
            <a:r>
              <a:rPr lang="en-GB" sz="9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t> Oslo, February 14rd, 2016 </a:t>
            </a:r>
          </a:p>
        </p:txBody>
      </p:sp>
    </p:spTree>
    <p:extLst>
      <p:ext uri="{BB962C8B-B14F-4D97-AF65-F5344CB8AC3E}">
        <p14:creationId xmlns:p14="http://schemas.microsoft.com/office/powerpoint/2010/main" val="1160730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llet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424</Words>
  <Application>Microsoft Macintosh PowerPoint</Application>
  <PresentationFormat>On-screen Show (4:3)</PresentationFormat>
  <Paragraphs>138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Bullets</vt:lpstr>
      <vt:lpstr>The OpenAIRE infrastructure</vt:lpstr>
      <vt:lpstr>Service infrastructure for Open Science</vt:lpstr>
      <vt:lpstr>OpenAIRE’s e-infrastructure Commons</vt:lpstr>
      <vt:lpstr>Open Science as-a-Service (OSaaS) Jan 2017- June 2019</vt:lpstr>
      <vt:lpstr>Technical infrastructure numbers</vt:lpstr>
      <vt:lpstr>Aggregation Activities and Results</vt:lpstr>
    </vt:vector>
  </TitlesOfParts>
  <Company>ISTI-CNR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infrastructure for Open Science</dc:title>
  <dc:creator>Paolo Manghi</dc:creator>
  <cp:lastModifiedBy>Paolo Manghi</cp:lastModifiedBy>
  <cp:revision>2</cp:revision>
  <dcterms:created xsi:type="dcterms:W3CDTF">2017-07-11T12:43:43Z</dcterms:created>
  <dcterms:modified xsi:type="dcterms:W3CDTF">2017-07-12T08:46:55Z</dcterms:modified>
</cp:coreProperties>
</file>