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8"/>
  </p:notesMasterIdLst>
  <p:handoutMasterIdLst>
    <p:handoutMasterId r:id="rId19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1435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EGI-Engage: Final Review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24/10/2017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15E62-4213-48BD-A0B6-249E3FD55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559076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body"/>
          </p:nvPr>
        </p:nvSpPr>
        <p:spPr>
          <a:xfrm>
            <a:off x="783125" y="5684240"/>
            <a:ext cx="6264628" cy="538485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12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98390" cy="597959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15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EGI-Engage: Final Review</a:t>
            </a:r>
            <a:endParaRPr lang="en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dt"/>
          </p:nvPr>
        </p:nvSpPr>
        <p:spPr>
          <a:xfrm>
            <a:off x="4432488" y="0"/>
            <a:ext cx="3398390" cy="597959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5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24/10/2017</a:t>
            </a:r>
            <a:endParaRPr lang="en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ftr"/>
          </p:nvPr>
        </p:nvSpPr>
        <p:spPr>
          <a:xfrm>
            <a:off x="0" y="11368882"/>
            <a:ext cx="3398390" cy="597959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131" name="PlaceHolder 5"/>
          <p:cNvSpPr>
            <a:spLocks noGrp="1"/>
          </p:cNvSpPr>
          <p:nvPr>
            <p:ph type="sldNum"/>
          </p:nvPr>
        </p:nvSpPr>
        <p:spPr>
          <a:xfrm>
            <a:off x="4432488" y="11368882"/>
            <a:ext cx="3398390" cy="597959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39288E1D-C7E9-4F00-8F1F-0740C64C6428}" type="slidenum">
              <a:rPr lang="en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114643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body"/>
          </p:nvPr>
        </p:nvSpPr>
        <p:spPr>
          <a:xfrm>
            <a:off x="710406" y="4861441"/>
            <a:ext cx="5681013" cy="460315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Introduce the ELIXIR RI (not the CC!)</a:t>
            </a:r>
          </a:p>
          <a:p>
            <a:endParaRPr lang="en-US" sz="2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 slide</a:t>
            </a:r>
          </a:p>
        </p:txBody>
      </p:sp>
      <p:sp>
        <p:nvSpPr>
          <p:cNvPr id="211" name="CustomShape 2"/>
          <p:cNvSpPr/>
          <p:nvPr/>
        </p:nvSpPr>
        <p:spPr>
          <a:xfrm>
            <a:off x="4024144" y="9721271"/>
            <a:ext cx="3076190" cy="509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7515" tIns="48758" rIns="97515" bIns="48758" anchor="b"/>
          <a:lstStyle/>
          <a:p>
            <a:pPr algn="r">
              <a:lnSpc>
                <a:spcPct val="100000"/>
              </a:lnSpc>
            </a:pPr>
            <a:fld id="{0690A439-B0EA-4174-BA58-F778DC8FB702}" type="slidenum">
              <a:rPr lang="en-US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2</a:t>
            </a:fld>
            <a:endParaRPr lang="en-US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r"/>
            <a:r>
              <a:rPr lang="en-US" sz="15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24/10/2017</a:t>
            </a:r>
            <a:endParaRPr lang="en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Header Placeholder 2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r>
              <a:rPr lang="en-GB" sz="15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EGI-Engage: Final Review</a:t>
            </a:r>
            <a:endParaRPr lang="en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514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body"/>
          </p:nvPr>
        </p:nvSpPr>
        <p:spPr>
          <a:xfrm>
            <a:off x="710406" y="4861441"/>
            <a:ext cx="5681013" cy="4603158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2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CustomShape 2"/>
          <p:cNvSpPr/>
          <p:nvPr/>
        </p:nvSpPr>
        <p:spPr>
          <a:xfrm>
            <a:off x="4024144" y="9721271"/>
            <a:ext cx="3076190" cy="509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7515" tIns="48758" rIns="97515" bIns="48758" anchor="b"/>
          <a:lstStyle/>
          <a:p>
            <a:pPr algn="r">
              <a:lnSpc>
                <a:spcPct val="100000"/>
              </a:lnSpc>
            </a:pPr>
            <a:fld id="{AD9D3D82-051E-443A-944B-0D6A04A04952}" type="slidenum">
              <a:rPr lang="en-US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11</a:t>
            </a:fld>
            <a:endParaRPr lang="en-US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r"/>
            <a:r>
              <a:rPr lang="en-US" sz="15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24/10/2017</a:t>
            </a:r>
            <a:endParaRPr lang="en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Header Placeholder 2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r>
              <a:rPr lang="en-GB" sz="15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EGI-Engage: Final Review</a:t>
            </a:r>
            <a:endParaRPr lang="en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537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body"/>
          </p:nvPr>
        </p:nvSpPr>
        <p:spPr>
          <a:xfrm>
            <a:off x="710406" y="4861441"/>
            <a:ext cx="5681013" cy="4603158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2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CustomShape 2"/>
          <p:cNvSpPr/>
          <p:nvPr/>
        </p:nvSpPr>
        <p:spPr>
          <a:xfrm>
            <a:off x="4024144" y="9721271"/>
            <a:ext cx="3076190" cy="509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7515" tIns="48758" rIns="97515" bIns="48758" anchor="b"/>
          <a:lstStyle/>
          <a:p>
            <a:pPr algn="r">
              <a:lnSpc>
                <a:spcPct val="100000"/>
              </a:lnSpc>
            </a:pPr>
            <a:fld id="{68C7A256-3162-4EE5-BC0F-E2290FF79B12}" type="slidenum">
              <a:rPr lang="en-US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12</a:t>
            </a:fld>
            <a:endParaRPr lang="en-US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r"/>
            <a:r>
              <a:rPr lang="en-US" sz="15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24/10/2017</a:t>
            </a:r>
            <a:endParaRPr lang="en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Header Placeholder 2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r>
              <a:rPr lang="en-GB" sz="15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EGI-Engage: Final Review</a:t>
            </a:r>
            <a:endParaRPr lang="en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78586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body"/>
          </p:nvPr>
        </p:nvSpPr>
        <p:spPr>
          <a:xfrm>
            <a:off x="710406" y="4861441"/>
            <a:ext cx="5681013" cy="460315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Here you can mention how the results will be picked up in the Comp Platform, in EXCELERATE, in the follow-up CC, and/or maybe in a new cluster project for biomedical RIs</a:t>
            </a:r>
          </a:p>
        </p:txBody>
      </p:sp>
      <p:sp>
        <p:nvSpPr>
          <p:cNvPr id="233" name="CustomShape 2"/>
          <p:cNvSpPr/>
          <p:nvPr/>
        </p:nvSpPr>
        <p:spPr>
          <a:xfrm>
            <a:off x="4024144" y="9721271"/>
            <a:ext cx="3076190" cy="509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7515" tIns="48758" rIns="97515" bIns="48758" anchor="b"/>
          <a:lstStyle/>
          <a:p>
            <a:pPr algn="r">
              <a:lnSpc>
                <a:spcPct val="100000"/>
              </a:lnSpc>
            </a:pPr>
            <a:fld id="{54513817-84D6-4F35-A674-3429C1076C96}" type="slidenum">
              <a:rPr lang="en-US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13</a:t>
            </a:fld>
            <a:endParaRPr lang="en-US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r"/>
            <a:r>
              <a:rPr lang="en-US" sz="15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24/10/2017</a:t>
            </a:r>
            <a:endParaRPr lang="en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Header Placeholder 2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r>
              <a:rPr lang="en-GB" sz="15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EGI-Engage: Final Review</a:t>
            </a:r>
            <a:endParaRPr lang="en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412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body"/>
          </p:nvPr>
        </p:nvSpPr>
        <p:spPr>
          <a:xfrm>
            <a:off x="710406" y="4861441"/>
            <a:ext cx="5681013" cy="460315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Introduce the ELIXIR RI (not the CC!)</a:t>
            </a:r>
          </a:p>
          <a:p>
            <a:endParaRPr lang="en-US" sz="2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 slide</a:t>
            </a:r>
          </a:p>
        </p:txBody>
      </p:sp>
      <p:sp>
        <p:nvSpPr>
          <p:cNvPr id="213" name="CustomShape 2"/>
          <p:cNvSpPr/>
          <p:nvPr/>
        </p:nvSpPr>
        <p:spPr>
          <a:xfrm>
            <a:off x="4024144" y="9721271"/>
            <a:ext cx="3076190" cy="509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7515" tIns="48758" rIns="97515" bIns="48758" anchor="b"/>
          <a:lstStyle/>
          <a:p>
            <a:pPr algn="r">
              <a:lnSpc>
                <a:spcPct val="100000"/>
              </a:lnSpc>
            </a:pPr>
            <a:fld id="{1AFE1D8A-64FC-4377-9E00-D041213ECCF1}" type="slidenum">
              <a:rPr lang="en-US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3</a:t>
            </a:fld>
            <a:endParaRPr lang="en-US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r"/>
            <a:r>
              <a:rPr lang="en-US" sz="15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24/10/2017</a:t>
            </a:r>
            <a:endParaRPr lang="en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Header Placeholder 2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r>
              <a:rPr lang="en-GB" sz="15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EGI-Engage: Final Review</a:t>
            </a:r>
            <a:endParaRPr lang="en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6618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body"/>
          </p:nvPr>
        </p:nvSpPr>
        <p:spPr>
          <a:xfrm>
            <a:off x="710406" y="4861441"/>
            <a:ext cx="5681013" cy="460315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Introduce the CC, including why ELIXIR needed it (how it intends to help ELIXIR), why now, why the chosen membership, and how was their work organized (expertise, monthly calls, etc.)</a:t>
            </a:r>
          </a:p>
          <a:p>
            <a:endParaRPr lang="en-US" sz="2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 slide</a:t>
            </a:r>
          </a:p>
        </p:txBody>
      </p:sp>
      <p:sp>
        <p:nvSpPr>
          <p:cNvPr id="215" name="CustomShape 2"/>
          <p:cNvSpPr/>
          <p:nvPr/>
        </p:nvSpPr>
        <p:spPr>
          <a:xfrm>
            <a:off x="4024144" y="9721271"/>
            <a:ext cx="3076190" cy="509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7515" tIns="48758" rIns="97515" bIns="48758" anchor="b"/>
          <a:lstStyle/>
          <a:p>
            <a:pPr algn="r">
              <a:lnSpc>
                <a:spcPct val="100000"/>
              </a:lnSpc>
            </a:pPr>
            <a:fld id="{F98539DF-51B3-4B65-8368-106CB3ADED6D}" type="slidenum">
              <a:rPr lang="en-US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4</a:t>
            </a:fld>
            <a:endParaRPr lang="en-US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r"/>
            <a:r>
              <a:rPr lang="en-US" sz="15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24/10/2017</a:t>
            </a:r>
            <a:endParaRPr lang="en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Header Placeholder 2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r>
              <a:rPr lang="en-GB" sz="15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EGI-Engage: Final Review</a:t>
            </a:r>
            <a:endParaRPr lang="en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4260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body"/>
          </p:nvPr>
        </p:nvSpPr>
        <p:spPr>
          <a:xfrm>
            <a:off x="710406" y="4861441"/>
            <a:ext cx="5681013" cy="460315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Introduce the CC, including why ELIXIR needed it (how it intends to help ELIXIR), why now, why the chosen membership, and how was their work organized (expertise, monthly calls, etc.)</a:t>
            </a:r>
            <a:endParaRPr lang="en-US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 slide</a:t>
            </a:r>
            <a:endParaRPr lang="en-US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4024144" y="9721271"/>
            <a:ext cx="3076190" cy="509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7515" tIns="48758" rIns="97515" bIns="48758" anchor="b"/>
          <a:lstStyle/>
          <a:p>
            <a:pPr algn="r">
              <a:lnSpc>
                <a:spcPct val="100000"/>
              </a:lnSpc>
            </a:pPr>
            <a:fld id="{7F4F91C7-65F9-4691-8908-565709D1B6D4}" type="slidenum">
              <a:rPr lang="en-US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5</a:t>
            </a:fld>
            <a:endParaRPr lang="en-US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r"/>
            <a:r>
              <a:rPr lang="en-US" sz="15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24/10/2017</a:t>
            </a:r>
            <a:endParaRPr lang="en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Header Placeholder 2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r>
              <a:rPr lang="en-GB" sz="15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EGI-Engage: Final Review</a:t>
            </a:r>
            <a:endParaRPr lang="en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7783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body"/>
          </p:nvPr>
        </p:nvSpPr>
        <p:spPr>
          <a:xfrm>
            <a:off x="710406" y="4861441"/>
            <a:ext cx="5681013" cy="460315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is the main part of the talk – What was achieved</a:t>
            </a:r>
          </a:p>
        </p:txBody>
      </p:sp>
      <p:sp>
        <p:nvSpPr>
          <p:cNvPr id="219" name="CustomShape 2"/>
          <p:cNvSpPr/>
          <p:nvPr/>
        </p:nvSpPr>
        <p:spPr>
          <a:xfrm>
            <a:off x="4024144" y="9721271"/>
            <a:ext cx="3076190" cy="509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7515" tIns="48758" rIns="97515" bIns="48758" anchor="b"/>
          <a:lstStyle/>
          <a:p>
            <a:pPr algn="r">
              <a:lnSpc>
                <a:spcPct val="100000"/>
              </a:lnSpc>
            </a:pPr>
            <a:fld id="{60A0D07E-94CF-4D92-BF3F-D42981F68028}" type="slidenum">
              <a:rPr lang="en-US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6</a:t>
            </a:fld>
            <a:endParaRPr lang="en-US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r"/>
            <a:r>
              <a:rPr lang="en-US" sz="15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24/10/2017</a:t>
            </a:r>
            <a:endParaRPr lang="en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Header Placeholder 2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r>
              <a:rPr lang="en-GB" sz="15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EGI-Engage: Final Review</a:t>
            </a:r>
            <a:endParaRPr lang="en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1128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body"/>
          </p:nvPr>
        </p:nvSpPr>
        <p:spPr>
          <a:xfrm>
            <a:off x="710406" y="4861441"/>
            <a:ext cx="5681013" cy="460315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is the main part of the talk – What was achieved</a:t>
            </a:r>
            <a:endParaRPr lang="en-US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4024144" y="9721271"/>
            <a:ext cx="3076190" cy="509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7515" tIns="48758" rIns="97515" bIns="48758" anchor="b"/>
          <a:lstStyle/>
          <a:p>
            <a:pPr algn="r">
              <a:lnSpc>
                <a:spcPct val="100000"/>
              </a:lnSpc>
            </a:pPr>
            <a:fld id="{1DD7CAEB-9694-484C-A61E-3AE686B2826A}" type="slidenum">
              <a:rPr lang="en-US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7</a:t>
            </a:fld>
            <a:endParaRPr lang="en-US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r"/>
            <a:r>
              <a:rPr lang="en-US" sz="15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24/10/2017</a:t>
            </a:r>
            <a:endParaRPr lang="en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Header Placeholder 2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r>
              <a:rPr lang="en-GB" sz="15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EGI-Engage: Final Review</a:t>
            </a:r>
            <a:endParaRPr lang="en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7030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body"/>
          </p:nvPr>
        </p:nvSpPr>
        <p:spPr>
          <a:xfrm>
            <a:off x="710406" y="4861441"/>
            <a:ext cx="5681013" cy="460315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is the main part of the talk – What was achieved</a:t>
            </a:r>
            <a:endParaRPr lang="en-US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CustomShape 2"/>
          <p:cNvSpPr/>
          <p:nvPr/>
        </p:nvSpPr>
        <p:spPr>
          <a:xfrm>
            <a:off x="4024144" y="9721271"/>
            <a:ext cx="3076190" cy="509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7515" tIns="48758" rIns="97515" bIns="48758" anchor="b"/>
          <a:lstStyle/>
          <a:p>
            <a:pPr algn="r">
              <a:lnSpc>
                <a:spcPct val="100000"/>
              </a:lnSpc>
            </a:pPr>
            <a:fld id="{8924C8DF-49EE-4A60-9CBA-7067712CDFDC}" type="slidenum">
              <a:rPr lang="en-US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8</a:t>
            </a:fld>
            <a:endParaRPr lang="en-US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r"/>
            <a:r>
              <a:rPr lang="en-US" sz="15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24/10/2017</a:t>
            </a:r>
            <a:endParaRPr lang="en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Header Placeholder 2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r>
              <a:rPr lang="en-GB" sz="15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EGI-Engage: Final Review</a:t>
            </a:r>
            <a:endParaRPr lang="en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3649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body"/>
          </p:nvPr>
        </p:nvSpPr>
        <p:spPr>
          <a:xfrm>
            <a:off x="710406" y="4861441"/>
            <a:ext cx="5681013" cy="460315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is the main part of the talk – What was achieved</a:t>
            </a:r>
          </a:p>
        </p:txBody>
      </p:sp>
      <p:sp>
        <p:nvSpPr>
          <p:cNvPr id="225" name="CustomShape 2"/>
          <p:cNvSpPr/>
          <p:nvPr/>
        </p:nvSpPr>
        <p:spPr>
          <a:xfrm>
            <a:off x="4024144" y="9721271"/>
            <a:ext cx="3076190" cy="509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7515" tIns="48758" rIns="97515" bIns="48758" anchor="b"/>
          <a:lstStyle/>
          <a:p>
            <a:pPr algn="r">
              <a:lnSpc>
                <a:spcPct val="100000"/>
              </a:lnSpc>
            </a:pPr>
            <a:fld id="{51C80E2A-F3AF-4E39-BA0F-2EF03D451856}" type="slidenum">
              <a:rPr lang="en-US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9</a:t>
            </a:fld>
            <a:endParaRPr lang="en-US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r"/>
            <a:r>
              <a:rPr lang="en-US" sz="15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24/10/2017</a:t>
            </a:r>
            <a:endParaRPr lang="en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Header Placeholder 2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r>
              <a:rPr lang="en-GB" sz="15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EGI-Engage: Final Review</a:t>
            </a:r>
            <a:endParaRPr lang="en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8493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body"/>
          </p:nvPr>
        </p:nvSpPr>
        <p:spPr>
          <a:xfrm>
            <a:off x="710406" y="4861441"/>
            <a:ext cx="5681013" cy="4603158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2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CustomShape 2"/>
          <p:cNvSpPr/>
          <p:nvPr/>
        </p:nvSpPr>
        <p:spPr>
          <a:xfrm>
            <a:off x="4024144" y="9721271"/>
            <a:ext cx="3076190" cy="509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7515" tIns="48758" rIns="97515" bIns="48758" anchor="b"/>
          <a:lstStyle/>
          <a:p>
            <a:pPr algn="r">
              <a:lnSpc>
                <a:spcPct val="100000"/>
              </a:lnSpc>
            </a:pPr>
            <a:fld id="{B2D616DD-8400-485F-8FC6-571587395A67}" type="slidenum">
              <a:rPr lang="en-US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10</a:t>
            </a:fld>
            <a:endParaRPr lang="en-US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r"/>
            <a:r>
              <a:rPr lang="en-US" sz="15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24/10/2017</a:t>
            </a:r>
            <a:endParaRPr lang="en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Header Placeholder 2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r>
              <a:rPr lang="en-GB" sz="15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EGI-Engage: Final Review</a:t>
            </a:r>
            <a:endParaRPr lang="en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4203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" name="Picture 39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1" name="Picture 40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" name="Picture 81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83" name="Picture 82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5" name="Picture 12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26" name="Picture 12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hyperlink" Target="http://creativecommons.org/licenses/by/4.0/" TargetMode="Externa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3"/>
          <p:cNvPicPr/>
          <p:nvPr/>
        </p:nvPicPr>
        <p:blipFill>
          <a:blip r:embed="rId14"/>
          <a:stretch/>
        </p:blipFill>
        <p:spPr>
          <a:xfrm>
            <a:off x="0" y="0"/>
            <a:ext cx="9141840" cy="6855840"/>
          </a:xfrm>
          <a:prstGeom prst="rect">
            <a:avLst/>
          </a:prstGeom>
          <a:ln>
            <a:noFill/>
          </a:ln>
        </p:spPr>
      </p:pic>
      <p:pic>
        <p:nvPicPr>
          <p:cNvPr id="9" name="Afbeelding 8"/>
          <p:cNvPicPr/>
          <p:nvPr/>
        </p:nvPicPr>
        <p:blipFill>
          <a:blip r:embed="rId15"/>
          <a:stretch/>
        </p:blipFill>
        <p:spPr>
          <a:xfrm>
            <a:off x="437040" y="4581000"/>
            <a:ext cx="1726200" cy="1311120"/>
          </a:xfrm>
          <a:prstGeom prst="rect">
            <a:avLst/>
          </a:prstGeom>
          <a:ln>
            <a:noFill/>
          </a:ln>
        </p:spPr>
      </p:pic>
      <p:sp>
        <p:nvSpPr>
          <p:cNvPr id="2" name="CustomShape 1"/>
          <p:cNvSpPr/>
          <p:nvPr/>
        </p:nvSpPr>
        <p:spPr>
          <a:xfrm>
            <a:off x="437040" y="6021360"/>
            <a:ext cx="8462880" cy="43560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2"/>
          <p:cNvSpPr/>
          <p:nvPr/>
        </p:nvSpPr>
        <p:spPr>
          <a:xfrm>
            <a:off x="752760" y="6153480"/>
            <a:ext cx="1094760" cy="45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" sz="1200" b="1" strike="noStrike" spc="-1">
                <a:solidFill>
                  <a:srgbClr val="0066B0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www.egi.eu</a:t>
            </a:r>
            <a:endParaRPr lang="e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Afbeelding 9"/>
          <p:cNvPicPr/>
          <p:nvPr/>
        </p:nvPicPr>
        <p:blipFill>
          <a:blip r:embed="rId16"/>
          <a:stretch/>
        </p:blipFill>
        <p:spPr>
          <a:xfrm>
            <a:off x="8244360" y="6381360"/>
            <a:ext cx="655560" cy="4406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479520" y="6402600"/>
            <a:ext cx="7555320" cy="39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EGI-Engage is co-funded by the Horizon 2020 Framework Programme</a:t>
            </a:r>
            <a:endParaRPr lang="e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  of the European Union under grant number 654142 </a:t>
            </a:r>
            <a:endParaRPr lang="e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Afbeelding 20"/>
          <p:cNvPicPr/>
          <p:nvPr/>
        </p:nvPicPr>
        <p:blipFill>
          <a:blip r:embed="rId14"/>
          <a:stretch/>
        </p:blipFill>
        <p:spPr>
          <a:xfrm>
            <a:off x="19800" y="0"/>
            <a:ext cx="6531840" cy="4703040"/>
          </a:xfrm>
          <a:prstGeom prst="rect">
            <a:avLst/>
          </a:prstGeom>
          <a:ln>
            <a:noFill/>
          </a:ln>
        </p:spPr>
      </p:pic>
      <p:sp>
        <p:nvSpPr>
          <p:cNvPr id="43" name="CustomShape 1"/>
          <p:cNvSpPr/>
          <p:nvPr/>
        </p:nvSpPr>
        <p:spPr>
          <a:xfrm>
            <a:off x="0" y="6390238"/>
            <a:ext cx="9141840" cy="474480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CustomShape 2"/>
          <p:cNvSpPr/>
          <p:nvPr/>
        </p:nvSpPr>
        <p:spPr>
          <a:xfrm>
            <a:off x="8266680" y="6525360"/>
            <a:ext cx="793440" cy="21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fld id="{E19DB93E-8FA3-4AD0-A85E-9FCA512137C9}" type="slidenum">
              <a:rPr lang="en" sz="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‹#›</a:t>
            </a:fld>
            <a:endParaRPr lang="e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CustomShape 3"/>
          <p:cNvSpPr/>
          <p:nvPr/>
        </p:nvSpPr>
        <p:spPr>
          <a:xfrm>
            <a:off x="283320" y="6525360"/>
            <a:ext cx="538920" cy="21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" sz="8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24/10/2017</a:t>
            </a:r>
            <a:endParaRPr lang="e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" name="Picture 9"/>
          <p:cNvPicPr/>
          <p:nvPr/>
        </p:nvPicPr>
        <p:blipFill>
          <a:blip r:embed="rId15"/>
          <a:stretch/>
        </p:blipFill>
        <p:spPr>
          <a:xfrm>
            <a:off x="117720" y="188640"/>
            <a:ext cx="1080720" cy="991440"/>
          </a:xfrm>
          <a:prstGeom prst="rect">
            <a:avLst/>
          </a:prstGeom>
          <a:ln>
            <a:noFill/>
          </a:ln>
        </p:spPr>
      </p:pic>
      <p:pic>
        <p:nvPicPr>
          <p:cNvPr id="47" name="Picture 2"/>
          <p:cNvPicPr/>
          <p:nvPr/>
        </p:nvPicPr>
        <p:blipFill>
          <a:blip r:embed="rId16"/>
          <a:stretch/>
        </p:blipFill>
        <p:spPr>
          <a:xfrm>
            <a:off x="7890840" y="328320"/>
            <a:ext cx="950400" cy="712440"/>
          </a:xfrm>
          <a:prstGeom prst="rect">
            <a:avLst/>
          </a:prstGeom>
          <a:ln>
            <a:noFill/>
          </a:ln>
        </p:spPr>
      </p:pic>
      <p:sp>
        <p:nvSpPr>
          <p:cNvPr id="4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Afbeelding 3"/>
          <p:cNvPicPr/>
          <p:nvPr/>
        </p:nvPicPr>
        <p:blipFill>
          <a:blip r:embed="rId14"/>
          <a:stretch/>
        </p:blipFill>
        <p:spPr>
          <a:xfrm>
            <a:off x="0" y="0"/>
            <a:ext cx="9141840" cy="6855840"/>
          </a:xfrm>
          <a:prstGeom prst="rect">
            <a:avLst/>
          </a:prstGeom>
          <a:ln>
            <a:noFill/>
          </a:ln>
        </p:spPr>
      </p:pic>
      <p:pic>
        <p:nvPicPr>
          <p:cNvPr id="85" name="Afbeelding 8"/>
          <p:cNvPicPr/>
          <p:nvPr/>
        </p:nvPicPr>
        <p:blipFill>
          <a:blip r:embed="rId15"/>
          <a:stretch/>
        </p:blipFill>
        <p:spPr>
          <a:xfrm>
            <a:off x="437040" y="4581000"/>
            <a:ext cx="1726200" cy="1311120"/>
          </a:xfrm>
          <a:prstGeom prst="rect">
            <a:avLst/>
          </a:prstGeom>
          <a:ln>
            <a:noFill/>
          </a:ln>
        </p:spPr>
      </p:pic>
      <p:sp>
        <p:nvSpPr>
          <p:cNvPr id="86" name="CustomShape 1"/>
          <p:cNvSpPr/>
          <p:nvPr/>
        </p:nvSpPr>
        <p:spPr>
          <a:xfrm>
            <a:off x="437040" y="6021360"/>
            <a:ext cx="8462880" cy="43560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CustomShape 2"/>
          <p:cNvSpPr/>
          <p:nvPr/>
        </p:nvSpPr>
        <p:spPr>
          <a:xfrm>
            <a:off x="752760" y="6153480"/>
            <a:ext cx="1094760" cy="45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" sz="1200" b="1" strike="noStrike" spc="-1">
                <a:solidFill>
                  <a:srgbClr val="0066B0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www.egi.eu</a:t>
            </a:r>
            <a:endParaRPr lang="e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665640" y="1124640"/>
            <a:ext cx="7576560" cy="252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" sz="3600" b="1" strike="noStrike" spc="-1">
                <a:solidFill>
                  <a:srgbClr val="0066B0"/>
                </a:solidFill>
                <a:uFill>
                  <a:solidFill>
                    <a:srgbClr val="FFFFFF"/>
                  </a:solidFill>
                </a:uFill>
                <a:latin typeface="Segoe UI"/>
                <a:ea typeface="Verdana"/>
              </a:rPr>
              <a:t>Thank you for your attention.</a:t>
            </a:r>
            <a:endParaRPr lang="e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" sz="2800" b="1" i="1" strike="noStrike" spc="-1">
                <a:solidFill>
                  <a:srgbClr val="0066B0"/>
                </a:solidFill>
                <a:uFill>
                  <a:solidFill>
                    <a:srgbClr val="FFFFFF"/>
                  </a:solidFill>
                </a:uFill>
                <a:latin typeface="Segoe UI"/>
                <a:ea typeface="Verdana"/>
              </a:rPr>
              <a:t>Questions?</a:t>
            </a:r>
            <a:endParaRPr lang="e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9" name="Afbeelding 9"/>
          <p:cNvPicPr/>
          <p:nvPr/>
        </p:nvPicPr>
        <p:blipFill>
          <a:blip r:embed="rId16"/>
          <a:stretch/>
        </p:blipFill>
        <p:spPr>
          <a:xfrm>
            <a:off x="8244360" y="6381360"/>
            <a:ext cx="655560" cy="440640"/>
          </a:xfrm>
          <a:prstGeom prst="rect">
            <a:avLst/>
          </a:prstGeom>
          <a:ln>
            <a:noFill/>
          </a:ln>
        </p:spPr>
      </p:pic>
      <p:sp>
        <p:nvSpPr>
          <p:cNvPr id="90" name="CustomShape 4"/>
          <p:cNvSpPr/>
          <p:nvPr/>
        </p:nvSpPr>
        <p:spPr>
          <a:xfrm>
            <a:off x="479520" y="6402600"/>
            <a:ext cx="7555320" cy="39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This work by Parties of the EGI-Engage Consortium is licensed under a </a:t>
            </a:r>
            <a:endParaRPr lang="e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" sz="10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  <a:hlinkClick r:id="rId17"/>
              </a:rPr>
              <a:t>Creative Commons Attribution 4.0 International License</a:t>
            </a:r>
            <a:r>
              <a:rPr lang="en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. </a:t>
            </a:r>
            <a:endParaRPr lang="e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1727280" y="3643200"/>
            <a:ext cx="5686920" cy="42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CustomShape 2"/>
          <p:cNvSpPr/>
          <p:nvPr/>
        </p:nvSpPr>
        <p:spPr>
          <a:xfrm>
            <a:off x="685800" y="1700640"/>
            <a:ext cx="7770240" cy="143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1" strike="noStrike" spc="-1">
                <a:solidFill>
                  <a:srgbClr val="0066B0"/>
                </a:solidFill>
                <a:uFill>
                  <a:solidFill>
                    <a:srgbClr val="FFFFFF"/>
                  </a:solidFill>
                </a:uFill>
                <a:latin typeface="Segoe UI"/>
                <a:ea typeface="Verdana"/>
              </a:rPr>
              <a:t>Lightning talk: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800" b="1" strike="noStrike" spc="-1">
                <a:solidFill>
                  <a:srgbClr val="0066B0"/>
                </a:solidFill>
                <a:uFill>
                  <a:solidFill>
                    <a:srgbClr val="FFFFFF"/>
                  </a:solidFill>
                </a:uFill>
                <a:latin typeface="Segoe UI"/>
                <a:ea typeface="Verdana"/>
              </a:rPr>
              <a:t>ELIXIR Competence Center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CustomShape 3"/>
          <p:cNvSpPr/>
          <p:nvPr/>
        </p:nvSpPr>
        <p:spPr>
          <a:xfrm>
            <a:off x="1371600" y="2923200"/>
            <a:ext cx="6398640" cy="50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Segoe UI"/>
                <a:ea typeface="Verdana"/>
              </a:rPr>
              <a:t>Kimmo Mattila – CSC – IT Center for Science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Segoe UI"/>
                <a:ea typeface="Verdana"/>
              </a:rPr>
              <a:t>Coordinator of the ELIXIR CC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5" name="Picture 5"/>
          <p:cNvPicPr/>
          <p:nvPr/>
        </p:nvPicPr>
        <p:blipFill>
          <a:blip r:embed="rId2"/>
          <a:stretch/>
        </p:blipFill>
        <p:spPr>
          <a:xfrm>
            <a:off x="7324920" y="76320"/>
            <a:ext cx="1726200" cy="1293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1187640" y="188640"/>
            <a:ext cx="6406560" cy="84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000" b="1" strike="noStrike" spc="-1">
                <a:solidFill>
                  <a:srgbClr val="4F85C3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 Summary of results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CustomShape 3"/>
          <p:cNvSpPr/>
          <p:nvPr/>
        </p:nvSpPr>
        <p:spPr>
          <a:xfrm>
            <a:off x="1187640" y="6381360"/>
            <a:ext cx="676656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EGI-Engage Final Review: Lightning talk Elixir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TextShape 4"/>
          <p:cNvSpPr txBox="1"/>
          <p:nvPr/>
        </p:nvSpPr>
        <p:spPr>
          <a:xfrm>
            <a:off x="457200" y="1298880"/>
            <a:ext cx="8190360" cy="5048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Federated community cloud for ELIXIR was </a:t>
            </a:r>
            <a:r>
              <a:rPr 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established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33950" indent="-285750">
              <a:buClr>
                <a:srgbClr val="000000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blending together EGI and ELIXIR services, technologies and </a:t>
            </a: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policies</a:t>
            </a:r>
          </a:p>
          <a:p>
            <a:pPr marL="733950" indent="-285750">
              <a:buClr>
                <a:srgbClr val="000000"/>
              </a:buClr>
              <a:buSzPct val="60000"/>
              <a:buFont typeface="Arial" panose="020B0604020202020204" pitchFamily="34" charset="0"/>
              <a:buChar char="•"/>
            </a:pPr>
            <a:endParaRPr lang="en-US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33950" indent="-285750">
              <a:buClr>
                <a:srgbClr val="000000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Cloud service providers have a tested process for EGI Federated Cloud integration. </a:t>
            </a:r>
            <a:endParaRPr lang="en-US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UI" panose="020B0502040204020203" pitchFamily="34" charset="0"/>
              <a:ea typeface="DejaVu Sans"/>
              <a:cs typeface="Segoe UI" panose="020B0502040204020203" pitchFamily="34" charset="0"/>
            </a:endParaRPr>
          </a:p>
          <a:p>
            <a:pPr marL="733950" indent="-285750">
              <a:buClr>
                <a:srgbClr val="000000"/>
              </a:buClr>
              <a:buSzPct val="60000"/>
              <a:buFont typeface="Arial" panose="020B0604020202020204" pitchFamily="34" charset="0"/>
              <a:buChar char="•"/>
            </a:pPr>
            <a:endParaRPr lang="en-US" sz="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UI" panose="020B0502040204020203" pitchFamily="34" charset="0"/>
              <a:ea typeface="WenQuanYi Zen Hei Sharp"/>
              <a:cs typeface="Segoe UI" panose="020B0502040204020203" pitchFamily="34" charset="0"/>
            </a:endParaRPr>
          </a:p>
          <a:p>
            <a:pPr marL="733950" indent="-285750">
              <a:buClr>
                <a:srgbClr val="000000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Tools available to manage the user community of the federated resources (ELIXIR VO and ELIXIR compatible authentication</a:t>
            </a: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).</a:t>
            </a:r>
          </a:p>
          <a:p>
            <a:pPr marL="733950" indent="-285750">
              <a:buClr>
                <a:srgbClr val="000000"/>
              </a:buClr>
              <a:buSzPct val="60000"/>
              <a:buFont typeface="Arial" panose="020B0604020202020204" pitchFamily="34" charset="0"/>
              <a:buChar char="•"/>
            </a:pPr>
            <a:endParaRPr lang="en-US" sz="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UI" panose="020B0502040204020203" pitchFamily="34" charset="0"/>
              <a:ea typeface="WenQuanYi Zen Hei Sharp"/>
              <a:cs typeface="Segoe UI" panose="020B0502040204020203" pitchFamily="34" charset="0"/>
            </a:endParaRPr>
          </a:p>
          <a:p>
            <a:pPr marL="733950" indent="-285750">
              <a:buClr>
                <a:srgbClr val="000000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Virtual appliances can be distributed through a common interface (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AppDB</a:t>
            </a: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).</a:t>
            </a:r>
          </a:p>
          <a:p>
            <a:pPr marL="733950" indent="-285750">
              <a:buClr>
                <a:srgbClr val="000000"/>
              </a:buClr>
              <a:buSzPct val="60000"/>
              <a:buFont typeface="Arial" panose="020B0604020202020204" pitchFamily="34" charset="0"/>
              <a:buChar char="•"/>
            </a:pPr>
            <a:endParaRPr lang="en-US" sz="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UI" panose="020B0502040204020203" pitchFamily="34" charset="0"/>
              <a:ea typeface="WenQuanYi Zen Hei Sharp"/>
              <a:cs typeface="Segoe UI" panose="020B0502040204020203" pitchFamily="34" charset="0"/>
            </a:endParaRPr>
          </a:p>
          <a:p>
            <a:pPr marL="733950" indent="-285750">
              <a:buClr>
                <a:srgbClr val="000000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Interoperability problems between already adopted tools were  tackled which led to a ready-to-use toolkit for operating and using community clouds (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rOCCI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, 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jOCCI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, OpenStack 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Cli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, </a:t>
            </a: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Terraform 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RCAuth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 portal</a:t>
            </a: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).</a:t>
            </a:r>
          </a:p>
          <a:p>
            <a:pPr marL="733950" indent="-285750">
              <a:buClr>
                <a:srgbClr val="000000"/>
              </a:buClr>
              <a:buSzPct val="60000"/>
              <a:buFont typeface="Arial" panose="020B0604020202020204" pitchFamily="34" charset="0"/>
              <a:buChar char="•"/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UI" panose="020B0502040204020203" pitchFamily="34" charset="0"/>
              <a:ea typeface="WenQuanYi Zen Hei Sharp"/>
              <a:cs typeface="Segoe UI" panose="020B0502040204020203" pitchFamily="34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Demonstration level thematic </a:t>
            </a:r>
            <a:r>
              <a:rPr 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service available </a:t>
            </a:r>
            <a:r>
              <a:rPr lang="en-US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for ELIXIR</a:t>
            </a:r>
            <a:endParaRPr lang="en-US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1187640" y="188640"/>
            <a:ext cx="6406560" cy="84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000" b="1" strike="noStrike" spc="-1">
                <a:solidFill>
                  <a:srgbClr val="4F85C3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Lesson learned and doors opened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537480" y="1576800"/>
            <a:ext cx="8220154" cy="462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ELIXIR perspective</a:t>
            </a:r>
            <a:endParaRPr lang="en-US" sz="2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980" indent="-34290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The effort of setting up and managing Federated Clouds is 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better understood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6830" indent="-28575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980" indent="-34290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Experience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gained in managing service and tools in a Federated Clouds.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980" indent="-34290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ELIXIR can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now start to create business models and OLAs that bring together resource providers to the user communities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6830" indent="-28575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980" indent="-34290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ELIXIR can 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list 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priorities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for adding new features to 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its federated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Cloud.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">
              <a:lnSpc>
                <a:spcPct val="100000"/>
              </a:lnSpc>
              <a:buClr>
                <a:srgbClr val="000000"/>
              </a:buClr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CustomShape 3"/>
          <p:cNvSpPr/>
          <p:nvPr/>
        </p:nvSpPr>
        <p:spPr>
          <a:xfrm>
            <a:off x="1187640" y="6417360"/>
            <a:ext cx="676656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EGI-Engage Final Review: Lightning talk Elixir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1187640" y="188640"/>
            <a:ext cx="6406560" cy="84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000" b="1" strike="noStrike" spc="-1">
                <a:solidFill>
                  <a:srgbClr val="4F85C3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Lesson learned and doors opened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537480" y="1576800"/>
            <a:ext cx="8422920" cy="462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EGI </a:t>
            </a: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perspective</a:t>
            </a:r>
            <a:endParaRPr lang="en-US" sz="2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">
              <a:lnSpc>
                <a:spcPct val="100000"/>
              </a:lnSpc>
              <a:buClr>
                <a:srgbClr val="000000"/>
              </a:buClr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980" indent="-34290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New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role 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when supporting research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infrastructure 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collaborations:  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technology provider, consultant (to build community cloud federation)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611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980" indent="-34290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Evolved the EGI Federated Cloud technologies based on community requirements from ELIXIR (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authentication, environment orchestration, user interfaces and repositories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26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CustomShape 3"/>
          <p:cNvSpPr/>
          <p:nvPr/>
        </p:nvSpPr>
        <p:spPr>
          <a:xfrm>
            <a:off x="1187640" y="6417360"/>
            <a:ext cx="676656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EGI-Engage Final Review: Lightning talk Elixir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1187640" y="188640"/>
            <a:ext cx="6406560" cy="84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000" b="1" strike="noStrike" spc="-1" dirty="0">
                <a:solidFill>
                  <a:srgbClr val="4F85C3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ELIXIR Competence Center: </a:t>
            </a:r>
            <a:endParaRPr lang="en-US" sz="3000" b="1" spc="-1" dirty="0">
              <a:solidFill>
                <a:srgbClr val="4F85C3"/>
              </a:solidFill>
              <a:uFill>
                <a:solidFill>
                  <a:srgbClr val="FFFFFF"/>
                </a:solidFill>
              </a:uFill>
              <a:latin typeface="Segoe U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en-US" sz="3000" b="1" strike="noStrike" spc="-1" dirty="0" smtClean="0">
                <a:solidFill>
                  <a:srgbClr val="4F85C3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Future </a:t>
            </a:r>
            <a:r>
              <a:rPr lang="en-US" sz="3000" b="1" strike="noStrike" spc="-1" dirty="0">
                <a:solidFill>
                  <a:srgbClr val="4F85C3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Plans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290160" y="1330200"/>
            <a:ext cx="8600400" cy="476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6560" indent="-28512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All 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the scientific use cases will continue to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evolve.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WenQuanYi Zen Hei Sharp"/>
            </a:endParaRPr>
          </a:p>
          <a:p>
            <a:pPr marL="286560" indent="-28512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EOSC-hub project (EGI, ELIXIR and EUDAT) will continue to build 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Segoe UI"/>
              </a:rPr>
              <a:t>federated services including: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WenQuanYi Zen Hei Sharp"/>
            </a:endParaRPr>
          </a:p>
          <a:p>
            <a:pPr marL="44820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Segoe UI"/>
              </a:rPr>
              <a:t> Expanding 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Segoe UI"/>
              </a:rPr>
              <a:t>to data federation: E.g. staging reference datasets from EBI to partner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Segoe UI"/>
              </a:rPr>
              <a:t>clouds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Segoe UI"/>
              </a:rPr>
              <a:t>.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WenQuanYi Zen Hei Sharp"/>
            </a:endParaRPr>
          </a:p>
          <a:p>
            <a:pPr marL="44820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Segoe UI"/>
              </a:rPr>
              <a:t> Business 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Segoe UI"/>
              </a:rPr>
              <a:t>models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WenQuanYi Zen Hei Sharp"/>
            </a:endParaRPr>
          </a:p>
          <a:p>
            <a:pPr marL="44820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Segoe UI"/>
              </a:rPr>
              <a:t> Policy 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Segoe UI"/>
              </a:rPr>
              <a:t>work to create cloud certification scheme for clouds for sensitive data (BBMRI)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WenQuanYi Zen Hei Sharp"/>
            </a:endParaRPr>
          </a:p>
          <a:p>
            <a:pPr marL="286560" indent="-28512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Segoe UI"/>
              </a:rPr>
              <a:t>Final results of the CC will be demonstrated in the ELIXIR all-hands meeting (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Segoe UI"/>
              </a:rPr>
              <a:t>June 7</a:t>
            </a:r>
            <a:r>
              <a:rPr lang="en-US" sz="2400" b="0" strike="noStrike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Segoe UI"/>
              </a:rPr>
              <a:t>th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Segoe UI"/>
              </a:rPr>
              <a:t> 2018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Segoe UI"/>
              </a:rPr>
              <a:t>, Berlin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Segoe UI"/>
              </a:rPr>
              <a:t>)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 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CustomShape 3"/>
          <p:cNvSpPr/>
          <p:nvPr/>
        </p:nvSpPr>
        <p:spPr>
          <a:xfrm>
            <a:off x="1187640" y="6093360"/>
            <a:ext cx="676656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EGI-Engage Final Review: Lightning talk Elixir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8"/>
          <p:cNvPicPr/>
          <p:nvPr/>
        </p:nvPicPr>
        <p:blipFill>
          <a:blip r:embed="rId3"/>
          <a:stretch/>
        </p:blipFill>
        <p:spPr>
          <a:xfrm>
            <a:off x="3556962" y="1342161"/>
            <a:ext cx="5587560" cy="5045760"/>
          </a:xfrm>
          <a:prstGeom prst="rect">
            <a:avLst/>
          </a:prstGeom>
          <a:ln>
            <a:noFill/>
          </a:ln>
        </p:spPr>
      </p:pic>
      <p:sp>
        <p:nvSpPr>
          <p:cNvPr id="137" name="CustomShape 1"/>
          <p:cNvSpPr/>
          <p:nvPr/>
        </p:nvSpPr>
        <p:spPr>
          <a:xfrm>
            <a:off x="1547640" y="188640"/>
            <a:ext cx="6118560" cy="84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000" b="1" strike="noStrike" spc="-1">
                <a:solidFill>
                  <a:srgbClr val="4F85C3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ELIXIR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1187640" y="6453360"/>
            <a:ext cx="676656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EGI-Engage Final Review: Lightning talk Elixir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CustomShape 3"/>
          <p:cNvSpPr/>
          <p:nvPr/>
        </p:nvSpPr>
        <p:spPr>
          <a:xfrm>
            <a:off x="365760" y="1188720"/>
            <a:ext cx="5852160" cy="505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ELIXIR connects national bioinformatics </a:t>
            </a:r>
            <a:r>
              <a:rPr lang="en-US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centers 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and EMBL-EBI into a sustainable  European infrastructure including databases, software, training, </a:t>
            </a:r>
            <a:r>
              <a:rPr lang="en-US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storage 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and computing. </a:t>
            </a:r>
            <a:endParaRPr lang="en-US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14200" indent="-203040">
              <a:lnSpc>
                <a:spcPct val="100000"/>
              </a:lnSpc>
            </a:pP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14200" indent="-203040">
              <a:lnSpc>
                <a:spcPct val="100000"/>
              </a:lnSpc>
            </a:pP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14200" indent="-203040">
              <a:lnSpc>
                <a:spcPct val="100000"/>
              </a:lnSpc>
            </a:pP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14200" indent="-203040">
              <a:lnSpc>
                <a:spcPct val="100000"/>
              </a:lnSpc>
            </a:pP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14200" indent="-203040">
              <a:lnSpc>
                <a:spcPct val="100000"/>
              </a:lnSpc>
            </a:pP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14200" indent="-203040">
              <a:lnSpc>
                <a:spcPct val="100000"/>
              </a:lnSpc>
            </a:pP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0" name="CustomShape 4"/>
          <p:cNvSpPr/>
          <p:nvPr/>
        </p:nvSpPr>
        <p:spPr>
          <a:xfrm>
            <a:off x="7382520" y="2926080"/>
            <a:ext cx="19443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74600" indent="-1742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ea typeface="Geneva"/>
              </a:rPr>
              <a:t>20 Members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4600" indent="-1742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ea typeface="Geneva"/>
              </a:rPr>
              <a:t>1 Observer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CustomShape 5"/>
          <p:cNvSpPr/>
          <p:nvPr/>
        </p:nvSpPr>
        <p:spPr>
          <a:xfrm>
            <a:off x="7004880" y="3569040"/>
            <a:ext cx="2170080" cy="82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ea typeface="Geneva"/>
              </a:rPr>
              <a:t>ELIXIR Hub based 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ea typeface="Geneva"/>
              </a:rPr>
              <a:t>alongside EMBL-EBI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ea typeface="Geneva"/>
              </a:rPr>
              <a:t>in Hinxton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2" name="Picture 2"/>
          <p:cNvPicPr/>
          <p:nvPr/>
        </p:nvPicPr>
        <p:blipFill>
          <a:blip r:embed="rId4"/>
          <a:stretch/>
        </p:blipFill>
        <p:spPr>
          <a:xfrm>
            <a:off x="571680" y="2798093"/>
            <a:ext cx="3108960" cy="340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1547640" y="188640"/>
            <a:ext cx="6118560" cy="84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3000" b="1" strike="noStrike" spc="-1">
                <a:solidFill>
                  <a:srgbClr val="4F85C3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ELIXIR Competence Center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247650" y="1413000"/>
            <a:ext cx="3684270" cy="420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buClr>
                <a:srgbClr val="000000"/>
              </a:buClr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ELIXIR resources today: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WenQuanYi Zen Hei Sharp"/>
            </a:endParaRPr>
          </a:p>
          <a:p>
            <a:pPr marL="448200" indent="-21456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ＭＳ Ｐゴシック"/>
              </a:rPr>
              <a:t>Computing 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WenQuanYi Zen Hei Sharp"/>
            </a:endParaRPr>
          </a:p>
          <a:p>
            <a:pPr marL="448200" indent="-21456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ＭＳ Ｐゴシック"/>
              </a:rPr>
              <a:t>Authentication and authorization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WenQuanYi Zen Hei Sharp"/>
            </a:endParaRPr>
          </a:p>
          <a:p>
            <a:pPr marL="448200" indent="-21456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ＭＳ Ｐゴシック"/>
              </a:rPr>
              <a:t>Applications and tools</a:t>
            </a:r>
            <a:r>
              <a:rPr lang="en-US" sz="2000" b="0" strike="noStrike" spc="-1" dirty="0">
                <a:solidFill>
                  <a:srgbClr val="004080"/>
                </a:solidFill>
                <a:uFill>
                  <a:solidFill>
                    <a:srgbClr val="FFFFFF"/>
                  </a:solidFill>
                </a:uFill>
                <a:latin typeface="Corbel"/>
                <a:ea typeface="ＭＳ Ｐゴシック"/>
              </a:rPr>
              <a:t> </a:t>
            </a:r>
            <a:endParaRPr lang="en-US" sz="2000" b="0" strike="noStrike" spc="-1" dirty="0" smtClean="0">
              <a:solidFill>
                <a:srgbClr val="004080"/>
              </a:solidFill>
              <a:uFill>
                <a:solidFill>
                  <a:srgbClr val="FFFFFF"/>
                </a:solidFill>
              </a:uFill>
              <a:latin typeface="Corbel"/>
              <a:ea typeface="ＭＳ Ｐゴシック"/>
            </a:endParaRPr>
          </a:p>
          <a:p>
            <a:pPr marL="448200" indent="-21456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WenQuanYi Zen Hei Sharp"/>
            </a:endParaRPr>
          </a:p>
          <a:p>
            <a:pPr marL="216000" indent="-216000">
              <a:buClr>
                <a:srgbClr val="000000"/>
              </a:buClr>
              <a:buFont typeface="Wingdings" charset="2"/>
              <a:buChar char=""/>
            </a:pPr>
            <a:r>
              <a:rPr lang="en-US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Challenge: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Services provided by ELIXIR are mostly site specific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.</a:t>
            </a:r>
          </a:p>
          <a:p>
            <a:pPr marL="216000" indent="-216000">
              <a:buClr>
                <a:srgbClr val="000000"/>
              </a:buClr>
              <a:buFont typeface="Wingdings" charset="2"/>
              <a:buChar char=""/>
            </a:pPr>
            <a:endParaRPr lang="en-US" sz="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WenQuanYi Zen Hei Sharp"/>
            </a:endParaRPr>
          </a:p>
          <a:p>
            <a:pPr marL="216000" indent="-216000">
              <a:buClr>
                <a:srgbClr val="000000"/>
              </a:buClr>
              <a:buFont typeface="Wingdings" charset="2"/>
              <a:buChar char=""/>
            </a:pPr>
            <a:r>
              <a:rPr lang="en-US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Goal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: Using EGI technologies 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to federate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ELIXIR 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services.</a:t>
            </a:r>
          </a:p>
          <a:p>
            <a:pPr marL="216000" indent="-216000">
              <a:buClr>
                <a:srgbClr val="000000"/>
              </a:buClr>
              <a:buFont typeface="Wingdings" charset="2"/>
              <a:buChar char=""/>
            </a:pPr>
            <a:endParaRPr lang="en-US" sz="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WenQuanYi Zen Hei Sharp"/>
            </a:endParaRPr>
          </a:p>
          <a:p>
            <a:pPr marL="216000" indent="-216000">
              <a:buClr>
                <a:srgbClr val="000000"/>
              </a:buClr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Development in collaboration with the </a:t>
            </a:r>
            <a:r>
              <a:rPr lang="en-US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ELIXIR Compute Platform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 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project.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WenQuanYi Zen Hei Sharp"/>
            </a:endParaRPr>
          </a:p>
        </p:txBody>
      </p:sp>
      <p:sp>
        <p:nvSpPr>
          <p:cNvPr id="145" name="CustomShape 3"/>
          <p:cNvSpPr/>
          <p:nvPr/>
        </p:nvSpPr>
        <p:spPr>
          <a:xfrm>
            <a:off x="1187640" y="6453360"/>
            <a:ext cx="676656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EGI-Engage Final Review: Lightning talk Elixir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6" name="Picture 145"/>
          <p:cNvPicPr/>
          <p:nvPr/>
        </p:nvPicPr>
        <p:blipFill>
          <a:blip r:embed="rId3"/>
          <a:stretch/>
        </p:blipFill>
        <p:spPr>
          <a:xfrm>
            <a:off x="3898080" y="1463040"/>
            <a:ext cx="5154480" cy="399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1331640" y="188640"/>
            <a:ext cx="6262560" cy="84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000" b="1" strike="noStrike" spc="-1">
                <a:solidFill>
                  <a:srgbClr val="4F85C3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ELIXIR Competence center: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000" b="1" strike="noStrike" spc="-1">
                <a:solidFill>
                  <a:srgbClr val="4F85C3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Time-line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400965" y="1508760"/>
            <a:ext cx="8676360" cy="420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1. Establishing an ELIXIR federated cloud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 (9/2015 – 6/2016)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344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Applying EGI 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Federated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Could in ELIXIR related clouds.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UI" panose="020B0502040204020203" pitchFamily="34" charset="0"/>
              <a:ea typeface="WenQuanYi Zen Hei Sharp"/>
              <a:cs typeface="Segoe UI" panose="020B0502040204020203" pitchFamily="34" charset="0"/>
            </a:endParaRPr>
          </a:p>
          <a:p>
            <a:pPr marL="34344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Customizing EGI Federated Cloud to match ELIXIR technologies (AAI) and policies (OLAs)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UI" panose="020B0502040204020203" pitchFamily="34" charset="0"/>
              <a:ea typeface="WenQuanYi Zen Hei Sharp"/>
              <a:cs typeface="Segoe UI" panose="020B0502040204020203" pitchFamily="34" charset="0"/>
            </a:endParaRPr>
          </a:p>
          <a:p>
            <a:pPr marL="34344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collaboration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UI" panose="020B0502040204020203" pitchFamily="34" charset="0"/>
              <a:ea typeface="WenQuanYi Zen Hei Sharp"/>
              <a:cs typeface="Segoe UI" panose="020B0502040204020203" pitchFamily="34" charset="0"/>
            </a:endParaRPr>
          </a:p>
          <a:p>
            <a:pPr marL="34344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best-practices and experiences reported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UI" panose="020B0502040204020203" pitchFamily="34" charset="0"/>
              <a:ea typeface="WenQuanYi Zen Hei Sharp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2. Scientific use cases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  (12/2015 – 8/2017)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344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selection of five use cases representing different usage scenarios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UI" panose="020B0502040204020203" pitchFamily="34" charset="0"/>
              <a:ea typeface="WenQuanYi Zen Hei Sharp"/>
              <a:cs typeface="Segoe UI" panose="020B0502040204020203" pitchFamily="34" charset="0"/>
            </a:endParaRPr>
          </a:p>
          <a:p>
            <a:pPr marL="34344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development, implementation and testing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UI" panose="020B0502040204020203" pitchFamily="34" charset="0"/>
              <a:ea typeface="WenQuanYi Zen Hei Sharp"/>
              <a:cs typeface="Segoe UI" panose="020B0502040204020203" pitchFamily="34" charset="0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reporting the results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UI" panose="020B0502040204020203" pitchFamily="34" charset="0"/>
              <a:ea typeface="WenQuanYi Zen Hei Sharp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9" name="CustomShape 3"/>
          <p:cNvSpPr/>
          <p:nvPr/>
        </p:nvSpPr>
        <p:spPr>
          <a:xfrm>
            <a:off x="1187640" y="6453360"/>
            <a:ext cx="676656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EGI-Engage Final Review: Lightning talk Elixir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1331640" y="188640"/>
            <a:ext cx="6262560" cy="84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000" b="1" strike="noStrike" spc="-1">
                <a:solidFill>
                  <a:srgbClr val="4F85C3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ELIXIR Competence center members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CustomShape 2"/>
          <p:cNvSpPr/>
          <p:nvPr/>
        </p:nvSpPr>
        <p:spPr>
          <a:xfrm>
            <a:off x="1187640" y="6453360"/>
            <a:ext cx="676656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EGI-Engage Final Review: Lightning talk Elixir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CustomShape 3"/>
          <p:cNvSpPr/>
          <p:nvPr/>
        </p:nvSpPr>
        <p:spPr>
          <a:xfrm>
            <a:off x="477720" y="353880"/>
            <a:ext cx="8150040" cy="758520"/>
          </a:xfrm>
          <a:custGeom>
            <a:avLst/>
            <a:gdLst/>
            <a:ahLst/>
            <a:cxn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CustomShape 4"/>
          <p:cNvSpPr/>
          <p:nvPr/>
        </p:nvSpPr>
        <p:spPr>
          <a:xfrm>
            <a:off x="401400" y="1184040"/>
            <a:ext cx="8150040" cy="4348080"/>
          </a:xfrm>
          <a:custGeom>
            <a:avLst/>
            <a:gdLst/>
            <a:ahLst/>
            <a:cxn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5640" indent="-203040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4480" indent="-202680">
              <a:lnSpc>
                <a:spcPct val="100000"/>
              </a:lnSpc>
              <a:buClr>
                <a:srgbClr val="000000"/>
              </a:buClr>
              <a:buSzPct val="2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ＭＳ Ｐゴシック"/>
              </a:rPr>
              <a:t>CESNET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ＭＳ Ｐゴシック"/>
              </a:rPr>
              <a:t> – Use case and cloud provider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4480" indent="-202680">
              <a:lnSpc>
                <a:spcPct val="100000"/>
              </a:lnSpc>
              <a:buClr>
                <a:srgbClr val="000000"/>
              </a:buClr>
              <a:buSzPct val="2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ＭＳ Ｐゴシック"/>
              </a:rPr>
              <a:t>CNRS IFB-core – 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ＭＳ Ｐゴシック"/>
              </a:rPr>
              <a:t>Use case provider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4480" indent="-202680">
              <a:lnSpc>
                <a:spcPct val="100000"/>
              </a:lnSpc>
              <a:buClr>
                <a:srgbClr val="000000"/>
              </a:buClr>
              <a:buSzPct val="2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ＭＳ Ｐゴシック"/>
              </a:rPr>
              <a:t>CSC - 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ＭＳ Ｐゴシック"/>
              </a:rPr>
              <a:t>Use case provider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4480" indent="-202680">
              <a:lnSpc>
                <a:spcPct val="100000"/>
              </a:lnSpc>
              <a:buClr>
                <a:srgbClr val="000000"/>
              </a:buClr>
              <a:buSzPct val="2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ＭＳ Ｐゴシック"/>
              </a:rPr>
              <a:t>EMBL-EBI -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ＭＳ Ｐゴシック"/>
              </a:rPr>
              <a:t> Use case and cloud provider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4480" indent="-202680">
              <a:lnSpc>
                <a:spcPct val="100000"/>
              </a:lnSpc>
              <a:buClr>
                <a:srgbClr val="000000"/>
              </a:buClr>
              <a:buSzPct val="2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ＭＳ Ｐゴシック"/>
              </a:rPr>
              <a:t>GRNET - 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ＭＳ Ｐゴシック"/>
              </a:rPr>
              <a:t>Cloud provider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4480" indent="-202680">
              <a:lnSpc>
                <a:spcPct val="100000"/>
              </a:lnSpc>
              <a:buClr>
                <a:srgbClr val="000000"/>
              </a:buClr>
              <a:buSzPct val="25000"/>
              <a:buFont typeface="Wingdings" charset="2"/>
              <a:buChar char=""/>
            </a:pP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ＭＳ Ｐゴシック"/>
              </a:rPr>
              <a:t>JetStream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ＭＳ Ｐゴシック"/>
              </a:rPr>
              <a:t> 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ＭＳ Ｐゴシック"/>
              </a:rPr>
              <a:t>-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ＭＳ Ｐゴシック"/>
              </a:rPr>
              <a:t> Use case provider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4480" indent="-202680">
              <a:lnSpc>
                <a:spcPct val="100000"/>
              </a:lnSpc>
              <a:buClr>
                <a:srgbClr val="000000"/>
              </a:buClr>
              <a:buSzPct val="25000"/>
              <a:buFont typeface="Wingdings" charset="2"/>
              <a:buChar char=""/>
            </a:pP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ＭＳ Ｐゴシック"/>
              </a:rPr>
              <a:t>SurfSara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ＭＳ Ｐゴシック"/>
              </a:rPr>
              <a:t> - 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ＭＳ Ｐゴシック"/>
              </a:rPr>
              <a:t>Cloud provider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ＭＳ Ｐゴシック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4480" indent="-202680">
              <a:lnSpc>
                <a:spcPct val="100000"/>
              </a:lnSpc>
              <a:buClr>
                <a:srgbClr val="000000"/>
              </a:buClr>
              <a:buSzPct val="25000"/>
              <a:buFont typeface="Wingdings" charset="2"/>
              <a:buChar char=""/>
            </a:pPr>
            <a:r>
              <a:rPr lang="en-US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ＭＳ Ｐゴシック"/>
              </a:rPr>
              <a:t>Other collaborators representing users and service developers. (Open Science Grid, other ELIXIR nodes)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4" name="Picture 146"/>
          <p:cNvPicPr/>
          <p:nvPr/>
        </p:nvPicPr>
        <p:blipFill>
          <a:blip r:embed="rId3"/>
          <a:stretch/>
        </p:blipFill>
        <p:spPr>
          <a:xfrm>
            <a:off x="447480" y="5304600"/>
            <a:ext cx="2284200" cy="950760"/>
          </a:xfrm>
          <a:prstGeom prst="rect">
            <a:avLst/>
          </a:prstGeom>
          <a:ln>
            <a:noFill/>
          </a:ln>
        </p:spPr>
      </p:pic>
      <p:pic>
        <p:nvPicPr>
          <p:cNvPr id="155" name="Picture 147"/>
          <p:cNvPicPr/>
          <p:nvPr/>
        </p:nvPicPr>
        <p:blipFill>
          <a:blip r:embed="rId4"/>
          <a:stretch/>
        </p:blipFill>
        <p:spPr>
          <a:xfrm>
            <a:off x="2946240" y="5305320"/>
            <a:ext cx="1964880" cy="718920"/>
          </a:xfrm>
          <a:prstGeom prst="rect">
            <a:avLst/>
          </a:prstGeom>
          <a:ln>
            <a:noFill/>
          </a:ln>
        </p:spPr>
      </p:pic>
      <p:pic>
        <p:nvPicPr>
          <p:cNvPr id="156" name="Picture 148"/>
          <p:cNvPicPr/>
          <p:nvPr/>
        </p:nvPicPr>
        <p:blipFill>
          <a:blip r:embed="rId5"/>
          <a:stretch/>
        </p:blipFill>
        <p:spPr>
          <a:xfrm>
            <a:off x="7719840" y="5233680"/>
            <a:ext cx="712440" cy="788760"/>
          </a:xfrm>
          <a:prstGeom prst="rect">
            <a:avLst/>
          </a:prstGeom>
          <a:ln>
            <a:noFill/>
          </a:ln>
        </p:spPr>
      </p:pic>
      <p:pic>
        <p:nvPicPr>
          <p:cNvPr id="157" name="Picture 150"/>
          <p:cNvPicPr/>
          <p:nvPr/>
        </p:nvPicPr>
        <p:blipFill>
          <a:blip r:embed="rId6"/>
          <a:stretch/>
        </p:blipFill>
        <p:spPr>
          <a:xfrm>
            <a:off x="5661360" y="5303520"/>
            <a:ext cx="1379520" cy="893520"/>
          </a:xfrm>
          <a:prstGeom prst="rect">
            <a:avLst/>
          </a:prstGeom>
          <a:ln>
            <a:noFill/>
          </a:ln>
        </p:spPr>
      </p:pic>
      <p:pic>
        <p:nvPicPr>
          <p:cNvPr id="158" name="Picture 151"/>
          <p:cNvPicPr/>
          <p:nvPr/>
        </p:nvPicPr>
        <p:blipFill>
          <a:blip r:embed="rId7"/>
          <a:stretch/>
        </p:blipFill>
        <p:spPr>
          <a:xfrm>
            <a:off x="7252200" y="1554480"/>
            <a:ext cx="1641600" cy="661680"/>
          </a:xfrm>
          <a:prstGeom prst="rect">
            <a:avLst/>
          </a:prstGeom>
          <a:ln>
            <a:noFill/>
          </a:ln>
        </p:spPr>
      </p:pic>
      <p:pic>
        <p:nvPicPr>
          <p:cNvPr id="159" name="Picture 152"/>
          <p:cNvPicPr/>
          <p:nvPr/>
        </p:nvPicPr>
        <p:blipFill>
          <a:blip r:embed="rId8"/>
          <a:stretch/>
        </p:blipFill>
        <p:spPr>
          <a:xfrm>
            <a:off x="7680960" y="3292560"/>
            <a:ext cx="1096560" cy="1096560"/>
          </a:xfrm>
          <a:prstGeom prst="rect">
            <a:avLst/>
          </a:prstGeom>
          <a:ln>
            <a:noFill/>
          </a:ln>
        </p:spPr>
      </p:pic>
      <p:pic>
        <p:nvPicPr>
          <p:cNvPr id="160" name="Picture 159"/>
          <p:cNvPicPr/>
          <p:nvPr/>
        </p:nvPicPr>
        <p:blipFill>
          <a:blip r:embed="rId9"/>
          <a:stretch/>
        </p:blipFill>
        <p:spPr>
          <a:xfrm>
            <a:off x="7182000" y="2377440"/>
            <a:ext cx="1870560" cy="791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1187640" y="188640"/>
            <a:ext cx="6676200" cy="84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000" b="1" strike="noStrike" spc="-1">
                <a:solidFill>
                  <a:srgbClr val="4F85C3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Results of Scientific use cases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1187640" y="6417360"/>
            <a:ext cx="676656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EGI-Engage Final Review: Lightning talk Elixir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CustomShape 3"/>
          <p:cNvSpPr/>
          <p:nvPr/>
        </p:nvSpPr>
        <p:spPr>
          <a:xfrm>
            <a:off x="370800" y="1609920"/>
            <a:ext cx="7949520" cy="99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</a:t>
            </a: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Supporting</a:t>
            </a: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life-scientist to instantiate their own data analysis environment in the cloud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980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TextShape 4"/>
          <p:cNvSpPr txBox="1"/>
          <p:nvPr/>
        </p:nvSpPr>
        <p:spPr>
          <a:xfrm>
            <a:off x="3017520" y="4299840"/>
            <a:ext cx="5760720" cy="1882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PhenoMeNal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 (EMBL-EBI).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32000" indent="-322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Tools for (Human) phenotyping based on metabolomics data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32000" indent="-322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Testing the portability of </a:t>
            </a:r>
            <a:r>
              <a:rPr lang="en-GB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PhenoMeNal</a:t>
            </a: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 VRE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32000" indent="-322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to various cloud platforms, including  the EGI Federated Cloud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5" name="TextShape 5"/>
          <p:cNvSpPr txBox="1"/>
          <p:nvPr/>
        </p:nvSpPr>
        <p:spPr>
          <a:xfrm>
            <a:off x="298800" y="2798640"/>
            <a:ext cx="4932720" cy="1370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Insyght</a:t>
            </a: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 Comparative Genomics</a:t>
            </a: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/CNRS- IFB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Launching a user specific bacterial genome comparison environment in the EGI Federated Cloud as a cluster of VMs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6" name="Picture 165"/>
          <p:cNvPicPr/>
          <p:nvPr/>
        </p:nvPicPr>
        <p:blipFill>
          <a:blip r:embed="rId3"/>
          <a:stretch/>
        </p:blipFill>
        <p:spPr>
          <a:xfrm>
            <a:off x="5450400" y="2795400"/>
            <a:ext cx="2359800" cy="1316520"/>
          </a:xfrm>
          <a:prstGeom prst="rect">
            <a:avLst/>
          </a:prstGeom>
          <a:ln>
            <a:noFill/>
          </a:ln>
        </p:spPr>
      </p:pic>
      <p:pic>
        <p:nvPicPr>
          <p:cNvPr id="167" name="Picture 166"/>
          <p:cNvPicPr/>
          <p:nvPr/>
        </p:nvPicPr>
        <p:blipFill>
          <a:blip r:embed="rId4"/>
          <a:stretch/>
        </p:blipFill>
        <p:spPr>
          <a:xfrm>
            <a:off x="1074960" y="4317120"/>
            <a:ext cx="1828800" cy="1828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1187640" y="188640"/>
            <a:ext cx="6676200" cy="84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000" b="1" strike="noStrike" spc="-1">
                <a:solidFill>
                  <a:srgbClr val="4F85C3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Results of Scientific use cases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1371600" y="6400800"/>
            <a:ext cx="676656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EGI-Engage Final Review: Lightning talk Elixir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CustomShape 3"/>
          <p:cNvSpPr/>
          <p:nvPr/>
        </p:nvSpPr>
        <p:spPr>
          <a:xfrm>
            <a:off x="548640" y="1249920"/>
            <a:ext cx="7949520" cy="121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2. Burst out the compute-intensive part of analysis services to federated cloud resources (thematic service)</a:t>
            </a:r>
            <a:r>
              <a:rPr lang="en-US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1" name="CustomShape 4"/>
          <p:cNvSpPr/>
          <p:nvPr/>
        </p:nvSpPr>
        <p:spPr>
          <a:xfrm>
            <a:off x="6787440" y="4082400"/>
            <a:ext cx="1828800" cy="1463040"/>
          </a:xfrm>
          <a:custGeom>
            <a:avLst/>
            <a:gdLst/>
            <a:ahLst/>
            <a:cxnLst/>
            <a:rect l="0" t="0" r="r" b="b"/>
            <a:pathLst>
              <a:path w="5082" h="4066">
                <a:moveTo>
                  <a:pt x="677" y="0"/>
                </a:moveTo>
                <a:cubicBezTo>
                  <a:pt x="338" y="0"/>
                  <a:pt x="0" y="338"/>
                  <a:pt x="0" y="677"/>
                </a:cubicBezTo>
                <a:lnTo>
                  <a:pt x="0" y="3387"/>
                </a:lnTo>
                <a:cubicBezTo>
                  <a:pt x="0" y="3726"/>
                  <a:pt x="338" y="4065"/>
                  <a:pt x="677" y="4065"/>
                </a:cubicBezTo>
                <a:lnTo>
                  <a:pt x="4403" y="4065"/>
                </a:lnTo>
                <a:cubicBezTo>
                  <a:pt x="4742" y="4065"/>
                  <a:pt x="5081" y="3726"/>
                  <a:pt x="5081" y="3387"/>
                </a:cubicBezTo>
                <a:lnTo>
                  <a:pt x="5081" y="677"/>
                </a:lnTo>
                <a:cubicBezTo>
                  <a:pt x="5081" y="338"/>
                  <a:pt x="4742" y="0"/>
                  <a:pt x="4403" y="0"/>
                </a:cubicBezTo>
                <a:lnTo>
                  <a:pt x="677" y="0"/>
                </a:lnTo>
              </a:path>
            </a:pathLst>
          </a:custGeom>
          <a:solidFill>
            <a:srgbClr val="CCCCFF"/>
          </a:solidFill>
          <a:ln w="5472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CustomShape 5"/>
          <p:cNvSpPr/>
          <p:nvPr/>
        </p:nvSpPr>
        <p:spPr>
          <a:xfrm>
            <a:off x="4501440" y="2785680"/>
            <a:ext cx="1645920" cy="3108960"/>
          </a:xfrm>
          <a:custGeom>
            <a:avLst/>
            <a:gdLst/>
            <a:ahLst/>
            <a:cxnLst/>
            <a:rect l="0" t="0" r="r" b="b"/>
            <a:pathLst>
              <a:path w="4574" h="8637">
                <a:moveTo>
                  <a:pt x="762" y="0"/>
                </a:moveTo>
                <a:cubicBezTo>
                  <a:pt x="381" y="0"/>
                  <a:pt x="0" y="381"/>
                  <a:pt x="0" y="762"/>
                </a:cubicBezTo>
                <a:lnTo>
                  <a:pt x="0" y="7874"/>
                </a:lnTo>
                <a:cubicBezTo>
                  <a:pt x="0" y="8255"/>
                  <a:pt x="381" y="8636"/>
                  <a:pt x="762" y="8636"/>
                </a:cubicBezTo>
                <a:lnTo>
                  <a:pt x="3810" y="8636"/>
                </a:lnTo>
                <a:cubicBezTo>
                  <a:pt x="4191" y="8636"/>
                  <a:pt x="4573" y="8255"/>
                  <a:pt x="4573" y="7874"/>
                </a:cubicBezTo>
                <a:lnTo>
                  <a:pt x="4573" y="762"/>
                </a:lnTo>
                <a:cubicBezTo>
                  <a:pt x="4573" y="381"/>
                  <a:pt x="4191" y="0"/>
                  <a:pt x="3810" y="0"/>
                </a:cubicBezTo>
                <a:lnTo>
                  <a:pt x="762" y="0"/>
                </a:lnTo>
              </a:path>
            </a:pathLst>
          </a:custGeom>
          <a:noFill/>
          <a:ln w="5472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CustomShape 6"/>
          <p:cNvSpPr/>
          <p:nvPr/>
        </p:nvSpPr>
        <p:spPr>
          <a:xfrm>
            <a:off x="7133760" y="4484160"/>
            <a:ext cx="1097280" cy="731520"/>
          </a:xfrm>
          <a:custGeom>
            <a:avLst/>
            <a:gdLst/>
            <a:ahLst/>
            <a:cxnLst/>
            <a:rect l="0" t="0" r="r" b="b"/>
            <a:pathLst>
              <a:path w="3049" h="2034">
                <a:moveTo>
                  <a:pt x="338" y="0"/>
                </a:moveTo>
                <a:cubicBezTo>
                  <a:pt x="169" y="0"/>
                  <a:pt x="0" y="169"/>
                  <a:pt x="0" y="338"/>
                </a:cubicBezTo>
                <a:lnTo>
                  <a:pt x="0" y="1694"/>
                </a:lnTo>
                <a:cubicBezTo>
                  <a:pt x="0" y="1863"/>
                  <a:pt x="169" y="2033"/>
                  <a:pt x="338" y="2033"/>
                </a:cubicBezTo>
                <a:lnTo>
                  <a:pt x="2710" y="2033"/>
                </a:lnTo>
                <a:cubicBezTo>
                  <a:pt x="2879" y="2033"/>
                  <a:pt x="3048" y="1863"/>
                  <a:pt x="3048" y="1694"/>
                </a:cubicBezTo>
                <a:lnTo>
                  <a:pt x="3048" y="338"/>
                </a:lnTo>
                <a:cubicBezTo>
                  <a:pt x="3048" y="169"/>
                  <a:pt x="2879" y="0"/>
                  <a:pt x="2710" y="0"/>
                </a:cubicBezTo>
                <a:lnTo>
                  <a:pt x="338" y="0"/>
                </a:lnTo>
              </a:path>
            </a:pathLst>
          </a:custGeom>
          <a:solidFill>
            <a:srgbClr val="AECF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Analysis </a:t>
            </a:r>
          </a:p>
          <a:p>
            <a:pPr algn="ctr"/>
            <a:r>
              <a:rPr lang="en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step 2</a:t>
            </a:r>
          </a:p>
        </p:txBody>
      </p:sp>
      <p:sp>
        <p:nvSpPr>
          <p:cNvPr id="174" name="CustomShape 7"/>
          <p:cNvSpPr/>
          <p:nvPr/>
        </p:nvSpPr>
        <p:spPr>
          <a:xfrm>
            <a:off x="4867200" y="4023360"/>
            <a:ext cx="1097280" cy="640080"/>
          </a:xfrm>
          <a:custGeom>
            <a:avLst/>
            <a:gdLst/>
            <a:ahLst/>
            <a:cxnLst/>
            <a:rect l="0" t="0" r="r" b="b"/>
            <a:pathLst>
              <a:path w="3050" h="1780">
                <a:moveTo>
                  <a:pt x="296" y="0"/>
                </a:moveTo>
                <a:cubicBezTo>
                  <a:pt x="148" y="0"/>
                  <a:pt x="0" y="148"/>
                  <a:pt x="0" y="296"/>
                </a:cubicBezTo>
                <a:lnTo>
                  <a:pt x="0" y="1482"/>
                </a:lnTo>
                <a:cubicBezTo>
                  <a:pt x="0" y="1630"/>
                  <a:pt x="148" y="1779"/>
                  <a:pt x="296" y="1779"/>
                </a:cubicBezTo>
                <a:lnTo>
                  <a:pt x="2752" y="1779"/>
                </a:lnTo>
                <a:cubicBezTo>
                  <a:pt x="2900" y="1779"/>
                  <a:pt x="3049" y="1630"/>
                  <a:pt x="3049" y="1482"/>
                </a:cubicBezTo>
                <a:lnTo>
                  <a:pt x="3049" y="296"/>
                </a:lnTo>
                <a:cubicBezTo>
                  <a:pt x="3049" y="148"/>
                  <a:pt x="2900" y="0"/>
                  <a:pt x="2752" y="0"/>
                </a:cubicBezTo>
                <a:lnTo>
                  <a:pt x="296" y="0"/>
                </a:lnTo>
              </a:path>
            </a:pathLst>
          </a:custGeom>
          <a:solidFill>
            <a:srgbClr val="AECF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Analysis</a:t>
            </a:r>
          </a:p>
          <a:p>
            <a:pPr algn="ctr"/>
            <a:r>
              <a:rPr lang="en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step 1</a:t>
            </a:r>
          </a:p>
        </p:txBody>
      </p:sp>
      <p:sp>
        <p:nvSpPr>
          <p:cNvPr id="175" name="CustomShape 8"/>
          <p:cNvSpPr/>
          <p:nvPr/>
        </p:nvSpPr>
        <p:spPr>
          <a:xfrm>
            <a:off x="4867200" y="5107680"/>
            <a:ext cx="1097280" cy="640080"/>
          </a:xfrm>
          <a:custGeom>
            <a:avLst/>
            <a:gdLst/>
            <a:ahLst/>
            <a:cxnLst/>
            <a:rect l="0" t="0" r="r" b="b"/>
            <a:pathLst>
              <a:path w="3050" h="1780">
                <a:moveTo>
                  <a:pt x="296" y="0"/>
                </a:moveTo>
                <a:cubicBezTo>
                  <a:pt x="148" y="0"/>
                  <a:pt x="0" y="148"/>
                  <a:pt x="0" y="296"/>
                </a:cubicBezTo>
                <a:lnTo>
                  <a:pt x="0" y="1482"/>
                </a:lnTo>
                <a:cubicBezTo>
                  <a:pt x="0" y="1630"/>
                  <a:pt x="148" y="1779"/>
                  <a:pt x="296" y="1779"/>
                </a:cubicBezTo>
                <a:lnTo>
                  <a:pt x="2752" y="1779"/>
                </a:lnTo>
                <a:cubicBezTo>
                  <a:pt x="2900" y="1779"/>
                  <a:pt x="3049" y="1630"/>
                  <a:pt x="3049" y="1482"/>
                </a:cubicBezTo>
                <a:lnTo>
                  <a:pt x="3049" y="296"/>
                </a:lnTo>
                <a:cubicBezTo>
                  <a:pt x="3049" y="148"/>
                  <a:pt x="2900" y="0"/>
                  <a:pt x="2752" y="0"/>
                </a:cubicBezTo>
                <a:lnTo>
                  <a:pt x="296" y="0"/>
                </a:lnTo>
              </a:path>
            </a:pathLst>
          </a:custGeom>
          <a:solidFill>
            <a:srgbClr val="AECF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Analysis</a:t>
            </a:r>
          </a:p>
          <a:p>
            <a:pPr algn="ctr"/>
            <a:r>
              <a:rPr lang="en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step 3</a:t>
            </a:r>
          </a:p>
        </p:txBody>
      </p:sp>
      <p:sp>
        <p:nvSpPr>
          <p:cNvPr id="176" name="TextShape 9"/>
          <p:cNvSpPr txBox="1"/>
          <p:nvPr/>
        </p:nvSpPr>
        <p:spPr>
          <a:xfrm>
            <a:off x="4501439" y="2181600"/>
            <a:ext cx="1976633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cs typeface="Segoe UI" panose="020B0502040204020203" pitchFamily="34" charset="0"/>
              </a:rPr>
              <a:t>Metagenomics</a:t>
            </a:r>
          </a:p>
          <a:p>
            <a:r>
              <a:rPr lang="en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cs typeface="Segoe UI" panose="020B0502040204020203" pitchFamily="34" charset="0"/>
              </a:rPr>
              <a:t>analysis server</a:t>
            </a:r>
          </a:p>
        </p:txBody>
      </p:sp>
      <p:sp>
        <p:nvSpPr>
          <p:cNvPr id="177" name="CustomShape 10"/>
          <p:cNvSpPr/>
          <p:nvPr/>
        </p:nvSpPr>
        <p:spPr>
          <a:xfrm>
            <a:off x="4867200" y="3004560"/>
            <a:ext cx="1097280" cy="640080"/>
          </a:xfrm>
          <a:custGeom>
            <a:avLst/>
            <a:gdLst/>
            <a:ahLst/>
            <a:cxnLst/>
            <a:rect l="0" t="0" r="r" b="b"/>
            <a:pathLst>
              <a:path w="3050" h="1780">
                <a:moveTo>
                  <a:pt x="296" y="0"/>
                </a:moveTo>
                <a:cubicBezTo>
                  <a:pt x="148" y="0"/>
                  <a:pt x="0" y="148"/>
                  <a:pt x="0" y="296"/>
                </a:cubicBezTo>
                <a:lnTo>
                  <a:pt x="0" y="1482"/>
                </a:lnTo>
                <a:cubicBezTo>
                  <a:pt x="0" y="1630"/>
                  <a:pt x="148" y="1779"/>
                  <a:pt x="296" y="1779"/>
                </a:cubicBezTo>
                <a:lnTo>
                  <a:pt x="2752" y="1779"/>
                </a:lnTo>
                <a:cubicBezTo>
                  <a:pt x="2900" y="1779"/>
                  <a:pt x="3049" y="1630"/>
                  <a:pt x="3049" y="1482"/>
                </a:cubicBezTo>
                <a:lnTo>
                  <a:pt x="3049" y="296"/>
                </a:lnTo>
                <a:cubicBezTo>
                  <a:pt x="3049" y="148"/>
                  <a:pt x="2900" y="0"/>
                  <a:pt x="2752" y="0"/>
                </a:cubicBezTo>
                <a:lnTo>
                  <a:pt x="296" y="0"/>
                </a:lnTo>
              </a:path>
            </a:pathLst>
          </a:custGeom>
          <a:solidFill>
            <a:srgbClr val="FFCC99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WWW </a:t>
            </a:r>
          </a:p>
          <a:p>
            <a:pPr algn="ctr"/>
            <a:r>
              <a:rPr lang="en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interface</a:t>
            </a:r>
          </a:p>
        </p:txBody>
      </p:sp>
      <p:sp>
        <p:nvSpPr>
          <p:cNvPr id="178" name="TextShape 11"/>
          <p:cNvSpPr txBox="1"/>
          <p:nvPr/>
        </p:nvSpPr>
        <p:spPr>
          <a:xfrm>
            <a:off x="6847560" y="3444840"/>
            <a:ext cx="186012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cs typeface="Segoe UI" panose="020B0502040204020203" pitchFamily="34" charset="0"/>
              </a:rPr>
              <a:t>ELIXIR </a:t>
            </a:r>
          </a:p>
          <a:p>
            <a:r>
              <a:rPr lang="en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cs typeface="Segoe UI" panose="020B0502040204020203" pitchFamily="34" charset="0"/>
              </a:rPr>
              <a:t>Federated cloud</a:t>
            </a:r>
          </a:p>
        </p:txBody>
      </p:sp>
      <p:sp>
        <p:nvSpPr>
          <p:cNvPr id="179" name="TextShape 12"/>
          <p:cNvSpPr txBox="1"/>
          <p:nvPr/>
        </p:nvSpPr>
        <p:spPr>
          <a:xfrm>
            <a:off x="6914880" y="4176720"/>
            <a:ext cx="17928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Virtual cluster</a:t>
            </a:r>
          </a:p>
        </p:txBody>
      </p:sp>
      <p:cxnSp>
        <p:nvCxnSpPr>
          <p:cNvPr id="180" name="Line 13"/>
          <p:cNvCxnSpPr/>
          <p:nvPr/>
        </p:nvCxnSpPr>
        <p:spPr>
          <a:xfrm>
            <a:off x="0" y="0"/>
            <a:ext cx="360" cy="360"/>
          </a:xfrm>
          <a:prstGeom prst="line">
            <a:avLst/>
          </a:prstGeom>
          <a:ln w="36720">
            <a:solidFill>
              <a:srgbClr val="000000"/>
            </a:solidFill>
            <a:round/>
            <a:tailEnd type="triangle" w="med" len="med"/>
          </a:ln>
        </p:spPr>
      </p:cxnSp>
      <p:cxnSp>
        <p:nvCxnSpPr>
          <p:cNvPr id="181" name="Line 14"/>
          <p:cNvCxnSpPr/>
          <p:nvPr/>
        </p:nvCxnSpPr>
        <p:spPr>
          <a:xfrm>
            <a:off x="0" y="0"/>
            <a:ext cx="360" cy="360"/>
          </a:xfrm>
          <a:prstGeom prst="line">
            <a:avLst/>
          </a:prstGeom>
          <a:ln w="36720">
            <a:solidFill>
              <a:srgbClr val="000000"/>
            </a:solidFill>
            <a:round/>
            <a:tailEnd type="triangle" w="med" len="med"/>
          </a:ln>
        </p:spPr>
      </p:cxnSp>
      <p:cxnSp>
        <p:nvCxnSpPr>
          <p:cNvPr id="182" name="Line 15"/>
          <p:cNvCxnSpPr/>
          <p:nvPr/>
        </p:nvCxnSpPr>
        <p:spPr>
          <a:xfrm>
            <a:off x="0" y="0"/>
            <a:ext cx="360" cy="360"/>
          </a:xfrm>
          <a:prstGeom prst="line">
            <a:avLst/>
          </a:prstGeom>
          <a:ln w="36720">
            <a:solidFill>
              <a:srgbClr val="000000"/>
            </a:solidFill>
            <a:round/>
            <a:tailEnd type="triangle" w="med" len="med"/>
          </a:ln>
        </p:spPr>
      </p:cxnSp>
      <p:cxnSp>
        <p:nvCxnSpPr>
          <p:cNvPr id="183" name="Line 16"/>
          <p:cNvCxnSpPr/>
          <p:nvPr/>
        </p:nvCxnSpPr>
        <p:spPr>
          <a:xfrm>
            <a:off x="0" y="0"/>
            <a:ext cx="360" cy="360"/>
          </a:xfrm>
          <a:prstGeom prst="line">
            <a:avLst/>
          </a:prstGeom>
          <a:ln w="36720">
            <a:solidFill>
              <a:srgbClr val="000000"/>
            </a:solidFill>
            <a:round/>
            <a:tailEnd type="triangle" w="med" len="med"/>
          </a:ln>
        </p:spPr>
      </p:cxnSp>
      <p:sp>
        <p:nvSpPr>
          <p:cNvPr id="184" name="TextShape 17"/>
          <p:cNvSpPr txBox="1"/>
          <p:nvPr/>
        </p:nvSpPr>
        <p:spPr>
          <a:xfrm>
            <a:off x="548640" y="2935440"/>
            <a:ext cx="3657600" cy="261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Offloading  computationally heavy parts of two environmental microbiome analyzing workflows from a central server to an external cloud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32000" indent="-322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META-Pipe metagenomics/CSC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UI" panose="020B0502040204020203" pitchFamily="34" charset="0"/>
              <a:ea typeface="WenQuanYi Zen Hei Sharp"/>
              <a:cs typeface="Segoe UI" panose="020B0502040204020203" pitchFamily="34" charset="0"/>
            </a:endParaRPr>
          </a:p>
          <a:p>
            <a:pPr marL="432000" indent="-322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Marine metagenomics/ EMBL-EBI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UI" panose="020B0502040204020203" pitchFamily="34" charset="0"/>
              <a:ea typeface="WenQuanYi Zen Hei Sharp"/>
              <a:cs typeface="Segoe UI" panose="020B0502040204020203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370490" y="3644640"/>
            <a:ext cx="0" cy="3787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Elbow Connector 6"/>
          <p:cNvCxnSpPr/>
          <p:nvPr/>
        </p:nvCxnSpPr>
        <p:spPr>
          <a:xfrm>
            <a:off x="5964480" y="4340180"/>
            <a:ext cx="1169280" cy="476519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rot="10800000" flipV="1">
            <a:off x="5964480" y="5215680"/>
            <a:ext cx="1737360" cy="212040"/>
          </a:xfrm>
          <a:prstGeom prst="bentConnector3">
            <a:avLst>
              <a:gd name="adj1" fmla="val 1075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649273" y="5427720"/>
            <a:ext cx="21792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5400000" flipH="1" flipV="1">
            <a:off x="3706676" y="4267197"/>
            <a:ext cx="2103120" cy="217927"/>
          </a:xfrm>
          <a:prstGeom prst="bentConnector3">
            <a:avLst>
              <a:gd name="adj1" fmla="val 99602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1187640" y="188640"/>
            <a:ext cx="6406560" cy="84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000" b="1" strike="noStrike" spc="-1">
                <a:solidFill>
                  <a:srgbClr val="4F85C3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Results of Scientific use cases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1187640" y="6417360"/>
            <a:ext cx="676656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EGI-Engage Final Review: Lightning talk Elixir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CustomShape 3"/>
          <p:cNvSpPr/>
          <p:nvPr/>
        </p:nvSpPr>
        <p:spPr>
          <a:xfrm>
            <a:off x="370800" y="1321920"/>
            <a:ext cx="7949520" cy="466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3. Hosting long-running service (a portal) on the EGI Federated Cloud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32000" indent="-322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hosting a 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cBioPortal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 Cancer Genomics platform for the 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EuroPDX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 cancer research consortium.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8" name="Picture 187"/>
          <p:cNvPicPr/>
          <p:nvPr/>
        </p:nvPicPr>
        <p:blipFill>
          <a:blip r:embed="rId3"/>
          <a:stretch/>
        </p:blipFill>
        <p:spPr>
          <a:xfrm>
            <a:off x="4934160" y="3928320"/>
            <a:ext cx="2198160" cy="2198160"/>
          </a:xfrm>
          <a:prstGeom prst="rect">
            <a:avLst/>
          </a:prstGeom>
          <a:ln>
            <a:noFill/>
          </a:ln>
        </p:spPr>
      </p:pic>
      <p:pic>
        <p:nvPicPr>
          <p:cNvPr id="189" name="Picture 188"/>
          <p:cNvPicPr/>
          <p:nvPr/>
        </p:nvPicPr>
        <p:blipFill>
          <a:blip r:embed="rId4"/>
          <a:stretch/>
        </p:blipFill>
        <p:spPr>
          <a:xfrm>
            <a:off x="1390680" y="3657600"/>
            <a:ext cx="3708000" cy="2376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1187640" y="188640"/>
            <a:ext cx="6406560" cy="84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000" b="1" strike="noStrike" spc="-1">
                <a:solidFill>
                  <a:srgbClr val="4F85C3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Results of Scientific use cases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1187640" y="6453360"/>
            <a:ext cx="676656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EGI-Engage Final Review: Lightning talk Elixir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CustomShape 3"/>
          <p:cNvSpPr/>
          <p:nvPr/>
        </p:nvSpPr>
        <p:spPr>
          <a:xfrm>
            <a:off x="370800" y="1645920"/>
            <a:ext cx="7949520" cy="466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4. Sharing applications between cloud federations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32000" indent="-322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Sharing Visualized applications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 between the 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JetStream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 cloud and the ELIXIR federated cloud was tested.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3" name="TextShape 4"/>
          <p:cNvSpPr txBox="1"/>
          <p:nvPr/>
        </p:nvSpPr>
        <p:spPr>
          <a:xfrm>
            <a:off x="2709720" y="4474800"/>
            <a:ext cx="180720" cy="232560"/>
          </a:xfrm>
          <a:prstGeom prst="rect">
            <a:avLst/>
          </a:prstGeom>
          <a:noFill/>
          <a:ln>
            <a:noFill/>
          </a:ln>
        </p:spPr>
      </p:sp>
      <p:pic>
        <p:nvPicPr>
          <p:cNvPr id="194" name="Picture 193"/>
          <p:cNvPicPr/>
          <p:nvPr/>
        </p:nvPicPr>
        <p:blipFill>
          <a:blip r:embed="rId3"/>
          <a:stretch/>
        </p:blipFill>
        <p:spPr>
          <a:xfrm>
            <a:off x="548640" y="4389120"/>
            <a:ext cx="2743200" cy="795600"/>
          </a:xfrm>
          <a:prstGeom prst="rect">
            <a:avLst/>
          </a:prstGeom>
          <a:ln>
            <a:noFill/>
          </a:ln>
        </p:spPr>
      </p:pic>
      <p:pic>
        <p:nvPicPr>
          <p:cNvPr id="195" name="Picture 194"/>
          <p:cNvPicPr/>
          <p:nvPr/>
        </p:nvPicPr>
        <p:blipFill>
          <a:blip r:embed="rId4"/>
          <a:stretch/>
        </p:blipFill>
        <p:spPr>
          <a:xfrm>
            <a:off x="5643000" y="3465720"/>
            <a:ext cx="2286000" cy="2286000"/>
          </a:xfrm>
          <a:prstGeom prst="rect">
            <a:avLst/>
          </a:prstGeom>
          <a:ln>
            <a:noFill/>
          </a:ln>
        </p:spPr>
      </p:pic>
      <p:sp>
        <p:nvSpPr>
          <p:cNvPr id="196" name="CustomShape 5"/>
          <p:cNvSpPr/>
          <p:nvPr/>
        </p:nvSpPr>
        <p:spPr>
          <a:xfrm>
            <a:off x="3840480" y="4087440"/>
            <a:ext cx="1371600" cy="1371600"/>
          </a:xfrm>
          <a:custGeom>
            <a:avLst/>
            <a:gdLst/>
            <a:ahLst/>
            <a:cxnLst/>
            <a:rect l="0" t="0" r="r" b="b"/>
            <a:pathLst>
              <a:path w="3812" h="3812">
                <a:moveTo>
                  <a:pt x="0" y="1905"/>
                </a:moveTo>
                <a:lnTo>
                  <a:pt x="758" y="0"/>
                </a:lnTo>
                <a:lnTo>
                  <a:pt x="758" y="952"/>
                </a:lnTo>
                <a:lnTo>
                  <a:pt x="3052" y="952"/>
                </a:lnTo>
                <a:lnTo>
                  <a:pt x="3052" y="0"/>
                </a:lnTo>
                <a:lnTo>
                  <a:pt x="3811" y="1905"/>
                </a:lnTo>
                <a:lnTo>
                  <a:pt x="3052" y="3811"/>
                </a:lnTo>
                <a:lnTo>
                  <a:pt x="3052" y="2858"/>
                </a:lnTo>
                <a:lnTo>
                  <a:pt x="758" y="2858"/>
                </a:lnTo>
                <a:lnTo>
                  <a:pt x="758" y="3811"/>
                </a:lnTo>
                <a:lnTo>
                  <a:pt x="0" y="1905"/>
                </a:lnTo>
              </a:path>
            </a:pathLst>
          </a:custGeom>
          <a:solidFill>
            <a:srgbClr val="3465A4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 Engage powerpoint presentation v3.2</Template>
  <TotalTime>3963</TotalTime>
  <Words>995</Words>
  <Application>Microsoft Office PowerPoint</Application>
  <PresentationFormat>On-screen Show (4:3)</PresentationFormat>
  <Paragraphs>199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WPX [name]</dc:title>
  <dc:creator>Malgorzata Krakowian</dc:creator>
  <cp:lastModifiedBy>S C</cp:lastModifiedBy>
  <cp:revision>90</cp:revision>
  <cp:lastPrinted>2017-10-17T13:57:22Z</cp:lastPrinted>
  <dcterms:created xsi:type="dcterms:W3CDTF">2016-02-16T14:19:42Z</dcterms:created>
  <dcterms:modified xsi:type="dcterms:W3CDTF">2017-10-17T13:57:35Z</dcterms:modified>
  <dc:language>en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9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