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48" r:id="rId2"/>
    <p:sldMasterId id="2147483685" r:id="rId3"/>
  </p:sldMasterIdLst>
  <p:notesMasterIdLst>
    <p:notesMasterId r:id="rId18"/>
  </p:notesMasterIdLst>
  <p:handoutMasterIdLst>
    <p:handoutMasterId r:id="rId19"/>
  </p:handoutMasterIdLst>
  <p:sldIdLst>
    <p:sldId id="280" r:id="rId4"/>
    <p:sldId id="323" r:id="rId5"/>
    <p:sldId id="337" r:id="rId6"/>
    <p:sldId id="334" r:id="rId7"/>
    <p:sldId id="335" r:id="rId8"/>
    <p:sldId id="338" r:id="rId9"/>
    <p:sldId id="294" r:id="rId10"/>
    <p:sldId id="339" r:id="rId11"/>
    <p:sldId id="329" r:id="rId12"/>
    <p:sldId id="330" r:id="rId13"/>
    <p:sldId id="331" r:id="rId14"/>
    <p:sldId id="340" r:id="rId15"/>
    <p:sldId id="332" r:id="rId16"/>
    <p:sldId id="284" r:id="rId17"/>
  </p:sldIdLst>
  <p:sldSz cx="9144000" cy="6858000" type="screen4x3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266D91-0535-EA48-A8C6-C076554800FC}">
          <p14:sldIdLst>
            <p14:sldId id="280"/>
            <p14:sldId id="323"/>
            <p14:sldId id="337"/>
            <p14:sldId id="334"/>
            <p14:sldId id="335"/>
            <p14:sldId id="338"/>
            <p14:sldId id="294"/>
            <p14:sldId id="339"/>
            <p14:sldId id="329"/>
            <p14:sldId id="330"/>
            <p14:sldId id="331"/>
            <p14:sldId id="340"/>
            <p14:sldId id="332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93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5054" autoAdjust="0"/>
  </p:normalViewPr>
  <p:slideViewPr>
    <p:cSldViewPr snapToGrid="0" showGuides="1">
      <p:cViewPr varScale="1">
        <p:scale>
          <a:sx n="80" d="100"/>
          <a:sy n="80" d="100"/>
        </p:scale>
        <p:origin x="-1430" y="-86"/>
      </p:cViewPr>
      <p:guideLst>
        <p:guide orient="horz" pos="9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700" y="-7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GB" smtClean="0"/>
              <a:t>EGI-Engage Final Review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nl-NL" smtClean="0"/>
              <a:t>24-10-2017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489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main part of the presentation</a:t>
            </a:r>
          </a:p>
          <a:p>
            <a:endParaRPr lang="en-GB" dirty="0" smtClean="0"/>
          </a:p>
          <a:p>
            <a:r>
              <a:rPr lang="en-GB" dirty="0" smtClean="0"/>
              <a:t>Screen</a:t>
            </a:r>
            <a:r>
              <a:rPr lang="en-GB" baseline="0" dirty="0" smtClean="0"/>
              <a:t> shots of the next steps will be included. Updated version of footprint tool will be deployed in the next days.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78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main part of the presentation</a:t>
            </a:r>
          </a:p>
          <a:p>
            <a:endParaRPr lang="en-GB" dirty="0" smtClean="0"/>
          </a:p>
          <a:p>
            <a:r>
              <a:rPr lang="en-GB" dirty="0" smtClean="0"/>
              <a:t>Screen</a:t>
            </a:r>
            <a:r>
              <a:rPr lang="en-GB" baseline="0" dirty="0" smtClean="0"/>
              <a:t> shots of the next steps will be included. Updated version of footprint tool will be deployed in the next days.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122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493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01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7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the</a:t>
            </a:r>
            <a:r>
              <a:rPr lang="en-GB" baseline="0" dirty="0" smtClean="0"/>
              <a:t> ICOS RI, and it’s envisioned e-infrastructure </a:t>
            </a:r>
          </a:p>
          <a:p>
            <a:endParaRPr lang="en-GB" baseline="0" dirty="0" smtClean="0"/>
          </a:p>
          <a:p>
            <a:r>
              <a:rPr lang="en-GB" dirty="0" err="1" smtClean="0"/>
              <a:t>Approx</a:t>
            </a:r>
            <a:r>
              <a:rPr lang="en-GB" dirty="0" smtClean="0"/>
              <a:t> 1-2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55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the</a:t>
            </a:r>
            <a:r>
              <a:rPr lang="en-GB" baseline="0" dirty="0" smtClean="0"/>
              <a:t> ICOS RI, and it’s envisioned e-infrastructure </a:t>
            </a:r>
          </a:p>
          <a:p>
            <a:r>
              <a:rPr lang="en-GB" baseline="0" dirty="0" smtClean="0"/>
              <a:t>This decribes the whole ICOS infrastructure but highlights the information/datta flow in the use case – the diagram can be further simplified</a:t>
            </a:r>
            <a:r>
              <a:rPr lang="is-IS" baseline="0" dirty="0" smtClean="0"/>
              <a:t>…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dirty="0" err="1" smtClean="0"/>
              <a:t>Approx</a:t>
            </a:r>
            <a:r>
              <a:rPr lang="en-GB" dirty="0" smtClean="0"/>
              <a:t> 1-2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68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the</a:t>
            </a:r>
            <a:r>
              <a:rPr lang="en-GB" baseline="0" dirty="0" smtClean="0"/>
              <a:t> ICOS RI, and it’s envisioned e-infrastructure </a:t>
            </a:r>
          </a:p>
          <a:p>
            <a:endParaRPr lang="en-GB" baseline="0" dirty="0" smtClean="0"/>
          </a:p>
          <a:p>
            <a:r>
              <a:rPr lang="en-GB" dirty="0" err="1" smtClean="0"/>
              <a:t>Approx</a:t>
            </a:r>
            <a:r>
              <a:rPr lang="en-GB" dirty="0" smtClean="0"/>
              <a:t> 1-2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88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the</a:t>
            </a:r>
            <a:r>
              <a:rPr lang="en-GB" baseline="0" dirty="0" smtClean="0"/>
              <a:t> ICOS RI, and it’s envisioned e-infrastructure </a:t>
            </a:r>
          </a:p>
          <a:p>
            <a:endParaRPr lang="en-GB" baseline="0" dirty="0" smtClean="0"/>
          </a:p>
          <a:p>
            <a:r>
              <a:rPr lang="en-GB" dirty="0" err="1" smtClean="0"/>
              <a:t>Approx</a:t>
            </a:r>
            <a:r>
              <a:rPr lang="en-GB" dirty="0" smtClean="0"/>
              <a:t> 1-2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61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48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main part of the presentation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34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main part of the presentation</a:t>
            </a:r>
          </a:p>
          <a:p>
            <a:endParaRPr lang="en-GB" dirty="0" smtClean="0"/>
          </a:p>
          <a:p>
            <a:r>
              <a:rPr lang="en-GB" dirty="0" smtClean="0"/>
              <a:t>Screen</a:t>
            </a:r>
            <a:r>
              <a:rPr lang="en-GB" baseline="0" dirty="0" smtClean="0"/>
              <a:t> shots of the next steps will be included. Updated version of footprint tool will be deployed in the next days.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72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948264" y="4869160"/>
            <a:ext cx="1944687" cy="122396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916832"/>
            <a:ext cx="8424936" cy="42090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461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7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2068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24/10/2017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6029"/>
            <a:ext cx="1830116" cy="5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emf"/><Relationship Id="rId21" Type="http://schemas.openxmlformats.org/officeDocument/2006/relationships/image" Target="../media/image32.jpeg"/><Relationship Id="rId7" Type="http://schemas.openxmlformats.org/officeDocument/2006/relationships/image" Target="../media/image18.wmf"/><Relationship Id="rId12" Type="http://schemas.openxmlformats.org/officeDocument/2006/relationships/image" Target="../media/image23.jpeg"/><Relationship Id="rId17" Type="http://schemas.openxmlformats.org/officeDocument/2006/relationships/image" Target="../media/image28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wm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jp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ICOS Carbon Portal at Lund University, Sweden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Lightning talk: </a:t>
            </a:r>
            <a:r>
              <a:rPr lang="en-GB" dirty="0" smtClean="0"/>
              <a:t>ICOS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Ute </a:t>
            </a:r>
            <a:r>
              <a:rPr lang="en-GB" dirty="0" err="1"/>
              <a:t>Karstens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3491880" cy="97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EGI-Engage and ICOS: Achievements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"/>
          <a:stretch/>
        </p:blipFill>
        <p:spPr>
          <a:xfrm>
            <a:off x="539552" y="1196752"/>
            <a:ext cx="7830984" cy="51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EGI-Engage and ICOS: Achievements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"/>
          <a:stretch/>
        </p:blipFill>
        <p:spPr>
          <a:xfrm>
            <a:off x="539552" y="1196752"/>
            <a:ext cx="8028384" cy="51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850106"/>
          </a:xfrm>
        </p:spPr>
        <p:txBody>
          <a:bodyPr>
            <a:normAutofit fontScale="90000"/>
          </a:bodyPr>
          <a:lstStyle/>
          <a:p>
            <a:r>
              <a:rPr lang="en-GB" dirty="0"/>
              <a:t>EGI-Engage and </a:t>
            </a:r>
            <a:r>
              <a:rPr lang="en-GB" dirty="0" smtClean="0"/>
              <a:t>ICOS: </a:t>
            </a:r>
            <a:r>
              <a:rPr lang="en-GB" dirty="0"/>
              <a:t>Lessons learned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420900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GB" sz="2200" dirty="0"/>
              <a:t>Essential steps to set up the use case: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Initial workshop to develop roadmap in direct discussion with EGI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Definition of</a:t>
            </a:r>
            <a:r>
              <a:rPr lang="en-GB" sz="2200" b="1" dirty="0"/>
              <a:t> </a:t>
            </a:r>
            <a:r>
              <a:rPr lang="en-GB" sz="2200" dirty="0"/>
              <a:t>contact persons at EGI and ICOS 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Regular web-meetings to monitor progress, identify problems, and develop new strategies 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Documentation for users on different expert-levels</a:t>
            </a:r>
          </a:p>
          <a:p>
            <a:pPr>
              <a:spcBef>
                <a:spcPts val="2400"/>
              </a:spcBef>
              <a:buFont typeface="Arial" charset="0"/>
              <a:buChar char="•"/>
            </a:pPr>
            <a:r>
              <a:rPr lang="en-GB" sz="2200" dirty="0"/>
              <a:t>Testing by ICOS of software/infrastructure tools helped to identify deficiencies and stimulate improvements, e.g. EGI DataHub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48337"/>
            <a:ext cx="8424936" cy="481184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Arial" charset="0"/>
              <a:buChar char="•"/>
            </a:pPr>
            <a:r>
              <a:rPr lang="en-GB" sz="2200" dirty="0"/>
              <a:t>Bring footprint tool to production quality and fully embed the application in the ICOS Carbon Portal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GB" sz="2200" dirty="0"/>
              <a:t>Add more applications to ICOS Carbon Portal: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200" dirty="0"/>
              <a:t>Establish operational data processing services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200" dirty="0"/>
              <a:t>Extend on-demand model simulation services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GB" sz="2200" dirty="0"/>
              <a:t>Enhance interoperability between observations and modelling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GB" sz="2200" dirty="0"/>
              <a:t>Improve data integration services based on metadata ontologies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GB" sz="2200" dirty="0"/>
              <a:t>Extend cooperation between environmental research infrastructures and e-infrastructure providers</a:t>
            </a:r>
          </a:p>
          <a:p>
            <a:pPr marL="400050">
              <a:spcBef>
                <a:spcPts val="1200"/>
              </a:spcBef>
              <a:buSzPct val="80000"/>
              <a:buFont typeface="ZapfDingbatsITC" charset="0"/>
              <a:buChar char="➤"/>
            </a:pPr>
            <a:r>
              <a:rPr lang="en-GB" sz="2200" dirty="0" err="1" smtClean="0">
                <a:solidFill>
                  <a:srgbClr val="0066B0"/>
                </a:solidFill>
              </a:rPr>
              <a:t>EOSCpilot</a:t>
            </a:r>
            <a:r>
              <a:rPr lang="en-GB" sz="2200" dirty="0">
                <a:solidFill>
                  <a:srgbClr val="0066B0"/>
                </a:solidFill>
              </a:rPr>
              <a:t>: ENVRI Radiative Forcing Integration </a:t>
            </a:r>
          </a:p>
          <a:p>
            <a:pPr marL="400050">
              <a:spcBef>
                <a:spcPts val="300"/>
              </a:spcBef>
              <a:buSzPct val="80000"/>
              <a:buFont typeface="ZapfDingbatsITC" charset="0"/>
              <a:buChar char="➤"/>
            </a:pPr>
            <a:r>
              <a:rPr lang="en-GB" sz="2200" dirty="0" smtClean="0">
                <a:solidFill>
                  <a:srgbClr val="0066B0"/>
                </a:solidFill>
              </a:rPr>
              <a:t>EOSC-hub</a:t>
            </a:r>
            <a:r>
              <a:rPr lang="en-GB" sz="2200" dirty="0">
                <a:solidFill>
                  <a:srgbClr val="0066B0"/>
                </a:solidFill>
              </a:rPr>
              <a:t>: ICOS + eLTER Competence Centre</a:t>
            </a:r>
            <a:endParaRPr lang="en-US" sz="2200" dirty="0">
              <a:solidFill>
                <a:srgbClr val="0066B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5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836714"/>
            <a:ext cx="8424936" cy="420900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dirty="0"/>
              <a:t>ICOS Research Infrastructure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ICOS use case: ‘Footprint tool for Atmospheric stations’ 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EGI-Engage and ICOS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Status of the application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Lessons learned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Future 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7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2295946"/>
            <a:ext cx="5832648" cy="40583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1"/>
                </a:solidFill>
              </a:rPr>
              <a:t>Mission:</a:t>
            </a:r>
            <a:endParaRPr lang="en-US" sz="2000" dirty="0">
              <a:solidFill>
                <a:schemeClr val="accent1"/>
              </a:solidFill>
            </a:endParaRPr>
          </a:p>
          <a:p>
            <a:pPr marL="361950" indent="-311150">
              <a:lnSpc>
                <a:spcPct val="80000"/>
              </a:lnSpc>
              <a:spcBef>
                <a:spcPts val="600"/>
              </a:spcBef>
            </a:pPr>
            <a:r>
              <a:rPr lang="en-US" sz="2000" dirty="0"/>
              <a:t>Collect high-quality observational data on the greenhouse gas (GHG) budget of Europe</a:t>
            </a:r>
          </a:p>
          <a:p>
            <a:pPr marL="361950" indent="-311150">
              <a:lnSpc>
                <a:spcPct val="80000"/>
              </a:lnSpc>
              <a:spcBef>
                <a:spcPts val="600"/>
              </a:spcBef>
            </a:pPr>
            <a:r>
              <a:rPr lang="en-US" sz="2000" dirty="0"/>
              <a:t>Promote the use of ICOS data </a:t>
            </a:r>
          </a:p>
          <a:p>
            <a:pPr marL="361950" indent="-311150">
              <a:lnSpc>
                <a:spcPct val="80000"/>
              </a:lnSpc>
              <a:spcBef>
                <a:spcPts val="600"/>
              </a:spcBef>
            </a:pPr>
            <a:r>
              <a:rPr lang="en-US" sz="2000" dirty="0"/>
              <a:t>Support </a:t>
            </a:r>
            <a:r>
              <a:rPr lang="en-GB" sz="2000" dirty="0"/>
              <a:t>modelling activities of GHG fluxes</a:t>
            </a:r>
          </a:p>
          <a:p>
            <a:pPr marL="361950" indent="-3111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/>
              <a:t>Support verification of GHG emission data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accent1"/>
                </a:solidFill>
              </a:rPr>
              <a:t>Members:</a:t>
            </a:r>
          </a:p>
          <a:p>
            <a:pPr marL="361950" indent="-311150">
              <a:lnSpc>
                <a:spcPct val="80000"/>
              </a:lnSpc>
              <a:spcBef>
                <a:spcPts val="400"/>
              </a:spcBef>
            </a:pPr>
            <a:r>
              <a:rPr lang="en-US" sz="2000" dirty="0"/>
              <a:t>12 European countries </a:t>
            </a:r>
          </a:p>
          <a:p>
            <a:pPr marL="361950" indent="-311150">
              <a:lnSpc>
                <a:spcPct val="80000"/>
              </a:lnSpc>
              <a:spcBef>
                <a:spcPts val="200"/>
              </a:spcBef>
            </a:pPr>
            <a:r>
              <a:rPr lang="en-US" sz="2000" dirty="0"/>
              <a:t>&gt; 120 measurement stations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Target Groups:</a:t>
            </a:r>
          </a:p>
          <a:p>
            <a:pPr marL="361950" indent="-311150">
              <a:lnSpc>
                <a:spcPct val="80000"/>
              </a:lnSpc>
              <a:spcBef>
                <a:spcPts val="400"/>
              </a:spcBef>
            </a:pPr>
            <a:r>
              <a:rPr lang="en-US" sz="2000" dirty="0"/>
              <a:t>Scientific community</a:t>
            </a:r>
          </a:p>
          <a:p>
            <a:pPr marL="361950" indent="-311150">
              <a:lnSpc>
                <a:spcPct val="80000"/>
              </a:lnSpc>
              <a:spcBef>
                <a:spcPts val="200"/>
              </a:spcBef>
            </a:pPr>
            <a:r>
              <a:rPr lang="en-US" sz="2000" dirty="0"/>
              <a:t>Governments, policy makers</a:t>
            </a:r>
          </a:p>
          <a:p>
            <a:pPr marL="361950" indent="-311150">
              <a:lnSpc>
                <a:spcPct val="80000"/>
              </a:lnSpc>
              <a:spcBef>
                <a:spcPts val="200"/>
              </a:spcBef>
            </a:pPr>
            <a:r>
              <a:rPr lang="en-US" sz="2000" dirty="0"/>
              <a:t>Citizen scientists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ICOS: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9532" y="1196752"/>
            <a:ext cx="8424936" cy="10801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3700" b="1" dirty="0">
                <a:solidFill>
                  <a:schemeClr val="accent1"/>
                </a:solidFill>
              </a:rPr>
              <a:t>I</a:t>
            </a:r>
            <a:r>
              <a:rPr lang="en-GB" sz="3700" dirty="0">
                <a:solidFill>
                  <a:schemeClr val="accent1"/>
                </a:solidFill>
              </a:rPr>
              <a:t>ntegrated </a:t>
            </a:r>
            <a:r>
              <a:rPr lang="en-GB" sz="3700" b="1" dirty="0">
                <a:solidFill>
                  <a:schemeClr val="accent1"/>
                </a:solidFill>
              </a:rPr>
              <a:t>C</a:t>
            </a:r>
            <a:r>
              <a:rPr lang="en-GB" sz="3700" dirty="0">
                <a:solidFill>
                  <a:schemeClr val="accent1"/>
                </a:solidFill>
              </a:rPr>
              <a:t>arbon </a:t>
            </a:r>
            <a:r>
              <a:rPr lang="en-GB" sz="3700" b="1" dirty="0">
                <a:solidFill>
                  <a:schemeClr val="accent1"/>
                </a:solidFill>
              </a:rPr>
              <a:t>O</a:t>
            </a:r>
            <a:r>
              <a:rPr lang="en-GB" sz="3700" dirty="0">
                <a:solidFill>
                  <a:schemeClr val="accent1"/>
                </a:solidFill>
              </a:rPr>
              <a:t>bservation </a:t>
            </a:r>
            <a:r>
              <a:rPr lang="en-GB" sz="3700" b="1" dirty="0">
                <a:solidFill>
                  <a:schemeClr val="accent1"/>
                </a:solidFill>
              </a:rPr>
              <a:t>S</a:t>
            </a:r>
            <a:r>
              <a:rPr lang="en-GB" sz="3700" dirty="0">
                <a:solidFill>
                  <a:schemeClr val="accent1"/>
                </a:solidFill>
              </a:rPr>
              <a:t>ystem</a:t>
            </a:r>
          </a:p>
          <a:p>
            <a:pPr marL="0" indent="0" algn="ctr">
              <a:buNone/>
            </a:pPr>
            <a:r>
              <a:rPr lang="en-US" sz="3100" dirty="0"/>
              <a:t>“A pan-European research infrastructure for quantifying and understanding the greenhouse gas balance of the European continent”</a:t>
            </a:r>
            <a:endParaRPr lang="en-US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099668" y="2492896"/>
            <a:ext cx="2787521" cy="3672408"/>
            <a:chOff x="5940152" y="2564904"/>
            <a:chExt cx="2787521" cy="36724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5" t="16933" r="8103" b="5359"/>
            <a:stretch/>
          </p:blipFill>
          <p:spPr>
            <a:xfrm>
              <a:off x="5940152" y="2564904"/>
              <a:ext cx="2787521" cy="36724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-764" r="59465" b="77639"/>
            <a:stretch/>
          </p:blipFill>
          <p:spPr>
            <a:xfrm>
              <a:off x="5940152" y="2564904"/>
              <a:ext cx="1342984" cy="95877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54" y="4203700"/>
            <a:ext cx="1460500" cy="1947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33" y="5334000"/>
            <a:ext cx="1320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ICOS: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39168"/>
            <a:ext cx="8204200" cy="4209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ICOS Research Infrastructure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 </a:t>
            </a:r>
            <a:endParaRPr lang="en-GB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10972" b="12593"/>
          <a:stretch/>
        </p:blipFill>
        <p:spPr>
          <a:xfrm>
            <a:off x="533400" y="1625600"/>
            <a:ext cx="81407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49399" r="1967" b="2077"/>
          <a:stretch/>
        </p:blipFill>
        <p:spPr>
          <a:xfrm>
            <a:off x="897381" y="3401883"/>
            <a:ext cx="7598920" cy="2938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ICOS: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7004" y="1280808"/>
            <a:ext cx="7629993" cy="4209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dirty="0" smtClean="0"/>
              <a:t>ICOS use case: ‘Footprint tool for atmospheric stations’ </a:t>
            </a:r>
            <a:endParaRPr lang="en-GB" sz="2200" dirty="0"/>
          </a:p>
          <a:p>
            <a:pPr marL="0" indent="0" algn="ctr">
              <a:buNone/>
            </a:pPr>
            <a:r>
              <a:rPr lang="en-GB" sz="2400" dirty="0"/>
              <a:t>A web-based tool to help users explore the sensitivity of atmospheric GHG concentrations at ICOS atmospheric sites to European GHG emissions and ecosystem fluxes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5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ICOS: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9532" y="1280808"/>
            <a:ext cx="8424936" cy="4209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dirty="0" smtClean="0"/>
              <a:t>ICOS use case: ‘Footprint tool for atmospheric stations’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79512" y="1789708"/>
            <a:ext cx="8767915" cy="4582210"/>
            <a:chOff x="179512" y="1789708"/>
            <a:chExt cx="8767915" cy="4582210"/>
          </a:xfrm>
        </p:grpSpPr>
        <p:grpSp>
          <p:nvGrpSpPr>
            <p:cNvPr id="6" name="Group 5"/>
            <p:cNvGrpSpPr/>
            <p:nvPr/>
          </p:nvGrpSpPr>
          <p:grpSpPr>
            <a:xfrm>
              <a:off x="179512" y="1789708"/>
              <a:ext cx="8767915" cy="4582210"/>
              <a:chOff x="179512" y="1700808"/>
              <a:chExt cx="8767915" cy="458221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79512" y="1700808"/>
                <a:ext cx="8767915" cy="4536504"/>
                <a:chOff x="179512" y="1700808"/>
                <a:chExt cx="8767915" cy="4536504"/>
              </a:xfrm>
            </p:grpSpPr>
            <p:grpSp>
              <p:nvGrpSpPr>
                <p:cNvPr id="55" name="Group 54"/>
                <p:cNvGrpSpPr>
                  <a:grpSpLocks noChangeAspect="1"/>
                </p:cNvGrpSpPr>
                <p:nvPr/>
              </p:nvGrpSpPr>
              <p:grpSpPr>
                <a:xfrm>
                  <a:off x="179512" y="1700808"/>
                  <a:ext cx="2937091" cy="3979106"/>
                  <a:chOff x="12454554" y="18334193"/>
                  <a:chExt cx="4781567" cy="6480000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12454554" y="18516278"/>
                    <a:ext cx="3982896" cy="5936156"/>
                    <a:chOff x="13375287" y="18158259"/>
                    <a:chExt cx="4212785" cy="6278787"/>
                  </a:xfrm>
                </p:grpSpPr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13375287" y="18158259"/>
                      <a:ext cx="3864984" cy="2051827"/>
                      <a:chOff x="2875133" y="458973"/>
                      <a:chExt cx="3864984" cy="2051827"/>
                    </a:xfrm>
                  </p:grpSpPr>
                  <p:pic>
                    <p:nvPicPr>
                      <p:cNvPr id="104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971" y="1764994"/>
                        <a:ext cx="1917822" cy="745806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  <p:pic>
                    <p:nvPicPr>
                      <p:cNvPr id="105" name="Picture 104" descr="https://www.icos-ri.eu/sites/default/files/styles/icos_original/public/content_block_pane/field_image/ICOS2015_etrs89lcc_v4_all_cb_0.jpg?itok=CInleAf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648" t="26378" r="10911" b="5583"/>
                      <a:stretch>
                        <a:fillRect/>
                      </a:stretch>
                    </p:blipFill>
                    <p:spPr bwMode="auto">
                      <a:xfrm>
                        <a:off x="3083893" y="980098"/>
                        <a:ext cx="1009357" cy="1495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106" name="TextBox 105"/>
                      <p:cNvSpPr txBox="1"/>
                      <p:nvPr/>
                    </p:nvSpPr>
                    <p:spPr>
                      <a:xfrm>
                        <a:off x="2875133" y="458973"/>
                        <a:ext cx="3864984" cy="5301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n-US" sz="1400" dirty="0">
                            <a:cs typeface="Arial"/>
                          </a:rPr>
                          <a:t>Atmospheric observations</a:t>
                        </a:r>
                      </a:p>
                    </p:txBody>
                  </p:sp>
                  <p:pic>
                    <p:nvPicPr>
                      <p:cNvPr id="107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146" y="1058538"/>
                        <a:ext cx="719330" cy="934554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  <p:pic>
                    <p:nvPicPr>
                      <p:cNvPr id="108" name="Picture 107" descr="11193936.jpg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rcRect l="35000" r="14000"/>
                      <a:stretch>
                        <a:fillRect/>
                      </a:stretch>
                    </p:blipFill>
                    <p:spPr>
                      <a:xfrm>
                        <a:off x="4821627" y="945887"/>
                        <a:ext cx="635497" cy="93455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9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r="13042"/>
                      <a:stretch>
                        <a:fillRect/>
                      </a:stretch>
                    </p:blipFill>
                    <p:spPr bwMode="auto">
                      <a:xfrm rot="5400000">
                        <a:off x="4002794" y="1178363"/>
                        <a:ext cx="902052" cy="774188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grpSp>
                <p:grpSp>
                  <p:nvGrpSpPr>
                    <p:cNvPr id="93" name="Group 92"/>
                    <p:cNvGrpSpPr/>
                    <p:nvPr/>
                  </p:nvGrpSpPr>
                  <p:grpSpPr>
                    <a:xfrm>
                      <a:off x="13375288" y="22813175"/>
                      <a:ext cx="3216268" cy="1623871"/>
                      <a:chOff x="3249495" y="5970420"/>
                      <a:chExt cx="3216268" cy="1623871"/>
                    </a:xfrm>
                  </p:grpSpPr>
                  <p:grpSp>
                    <p:nvGrpSpPr>
                      <p:cNvPr id="97" name="Group 96"/>
                      <p:cNvGrpSpPr/>
                      <p:nvPr/>
                    </p:nvGrpSpPr>
                    <p:grpSpPr>
                      <a:xfrm>
                        <a:off x="3481807" y="6146166"/>
                        <a:ext cx="2983956" cy="1448125"/>
                        <a:chOff x="146233" y="5350384"/>
                        <a:chExt cx="2983956" cy="1448125"/>
                      </a:xfrm>
                    </p:grpSpPr>
                    <p:pic>
                      <p:nvPicPr>
                        <p:cNvPr id="99" name="Picture 98" descr="v42_CO2_excl_short-cycle_org_C_2008_TOT.jpg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8"/>
                        <a:srcRect l="8934" r="20372" b="6367"/>
                        <a:stretch/>
                      </p:blipFill>
                      <p:spPr>
                        <a:xfrm>
                          <a:off x="146233" y="5711381"/>
                          <a:ext cx="1808899" cy="102678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100" name="Group 99"/>
                        <p:cNvGrpSpPr/>
                        <p:nvPr/>
                      </p:nvGrpSpPr>
                      <p:grpSpPr>
                        <a:xfrm>
                          <a:off x="1311611" y="5350384"/>
                          <a:ext cx="1818578" cy="1448125"/>
                          <a:chOff x="1573045" y="5322765"/>
                          <a:chExt cx="2060138" cy="1640476"/>
                        </a:xfrm>
                      </p:grpSpPr>
                      <p:pic>
                        <p:nvPicPr>
                          <p:cNvPr id="101" name="Picture 10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rcRect l="6931" r="45215"/>
                          <a:stretch>
                            <a:fillRect/>
                          </a:stretch>
                        </p:blipFill>
                        <p:spPr>
                          <a:xfrm>
                            <a:off x="1573045" y="5689861"/>
                            <a:ext cx="942318" cy="12733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02" name="Picture 10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rcRect l="36667" r="9028"/>
                          <a:stretch>
                            <a:fillRect/>
                          </a:stretch>
                        </p:blipFill>
                        <p:spPr>
                          <a:xfrm>
                            <a:off x="2702126" y="5612424"/>
                            <a:ext cx="931057" cy="12827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03" name="Picture 10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058081" y="5322765"/>
                            <a:ext cx="959280" cy="1273378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98" name="TextBox 97"/>
                      <p:cNvSpPr txBox="1"/>
                      <p:nvPr/>
                    </p:nvSpPr>
                    <p:spPr>
                      <a:xfrm>
                        <a:off x="3249495" y="5970420"/>
                        <a:ext cx="1623615" cy="53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n-US" sz="1400" dirty="0">
                            <a:cs typeface="Arial"/>
                          </a:rPr>
                          <a:t>Emissions</a:t>
                        </a:r>
                      </a:p>
                    </p:txBody>
                  </p:sp>
                </p:grpSp>
                <p:grpSp>
                  <p:nvGrpSpPr>
                    <p:cNvPr id="94" name="Group 93"/>
                    <p:cNvGrpSpPr/>
                    <p:nvPr/>
                  </p:nvGrpSpPr>
                  <p:grpSpPr>
                    <a:xfrm>
                      <a:off x="13375287" y="20609645"/>
                      <a:ext cx="4212785" cy="1805681"/>
                      <a:chOff x="2788814" y="3464794"/>
                      <a:chExt cx="3760108" cy="1805681"/>
                    </a:xfrm>
                  </p:grpSpPr>
                  <p:pic>
                    <p:nvPicPr>
                      <p:cNvPr id="95" name="Picture 94" descr="Wheelock College r.jpg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>
                        <a:alphaModFix/>
                      </a:blip>
                      <a:srcRect b="8144"/>
                      <a:stretch/>
                    </p:blipFill>
                    <p:spPr>
                      <a:xfrm>
                        <a:off x="3267548" y="3947720"/>
                        <a:ext cx="2026258" cy="13227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6" name="TextBox 95"/>
                      <p:cNvSpPr txBox="1"/>
                      <p:nvPr/>
                    </p:nvSpPr>
                    <p:spPr>
                      <a:xfrm>
                        <a:off x="2788814" y="3464794"/>
                        <a:ext cx="3760108" cy="53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n-US" sz="1400" dirty="0">
                            <a:cs typeface="Arial"/>
                          </a:rPr>
                          <a:t>Meteorological driver fields </a:t>
                        </a:r>
                      </a:p>
                    </p:txBody>
                  </p:sp>
                </p:grpSp>
              </p:grpSp>
              <p:sp>
                <p:nvSpPr>
                  <p:cNvPr id="81" name="Rectangle 80"/>
                  <p:cNvSpPr/>
                  <p:nvPr/>
                </p:nvSpPr>
                <p:spPr>
                  <a:xfrm>
                    <a:off x="12454557" y="18334193"/>
                    <a:ext cx="4781564" cy="6480000"/>
                  </a:xfrm>
                  <a:prstGeom prst="rect">
                    <a:avLst/>
                  </a:prstGeom>
                  <a:noFill/>
                  <a:ln w="28575">
                    <a:solidFill>
                      <a:srgbClr val="1C41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089267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178534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267801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357067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446334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535601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624868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714135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000" dirty="0"/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5656929" y="20284005"/>
                    <a:ext cx="1023517" cy="451095"/>
                  </a:xfrm>
                  <a:prstGeom prst="rect">
                    <a:avLst/>
                  </a:prstGeom>
                  <a:solidFill>
                    <a:srgbClr val="FFF394"/>
                  </a:solidFill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089267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178534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267801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357067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446334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535601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624868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714135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200" dirty="0">
                        <a:solidFill>
                          <a:srgbClr val="000000"/>
                        </a:solidFill>
                        <a:cs typeface="Arial"/>
                      </a:rPr>
                      <a:t>≈ 1 GB</a:t>
                    </a: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15656929" y="24013609"/>
                    <a:ext cx="1439188" cy="451095"/>
                  </a:xfrm>
                  <a:prstGeom prst="rect">
                    <a:avLst/>
                  </a:prstGeom>
                  <a:solidFill>
                    <a:srgbClr val="FFF394"/>
                  </a:solidFill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089267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178534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267801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357067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446334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535601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624868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714135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200" dirty="0">
                        <a:solidFill>
                          <a:srgbClr val="000000"/>
                        </a:solidFill>
                        <a:cs typeface="Arial"/>
                      </a:rPr>
                      <a:t>≈ 0.5-1 TB</a:t>
                    </a: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15656929" y="22272304"/>
                    <a:ext cx="1217364" cy="451095"/>
                  </a:xfrm>
                  <a:prstGeom prst="rect">
                    <a:avLst/>
                  </a:prstGeom>
                  <a:solidFill>
                    <a:srgbClr val="FFF394"/>
                  </a:solidFill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089267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178534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267801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357067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446334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535601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624868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714135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200" dirty="0">
                        <a:solidFill>
                          <a:srgbClr val="000000"/>
                        </a:solidFill>
                        <a:cs typeface="Arial"/>
                      </a:rPr>
                      <a:t>≈ 2-3 TB</a:t>
                    </a:r>
                  </a:p>
                </p:txBody>
              </p: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15672781" y="23052264"/>
                    <a:ext cx="1219200" cy="935036"/>
                    <a:chOff x="381000" y="4017964"/>
                    <a:chExt cx="1219200" cy="935036"/>
                  </a:xfrm>
                </p:grpSpPr>
                <p:pic>
                  <p:nvPicPr>
                    <p:cNvPr id="90" name="Picture 89" descr="B2STAGE.png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rcRect l="1618" t="46889" r="89702" b="31328"/>
                    <a:stretch>
                      <a:fillRect/>
                    </a:stretch>
                  </p:blipFill>
                  <p:spPr>
                    <a:xfrm>
                      <a:off x="990600" y="4132365"/>
                      <a:ext cx="609600" cy="82063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Picture 90" descr="B2STAGE.png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rcRect l="1618" t="46889" r="89702" b="31328"/>
                    <a:stretch>
                      <a:fillRect/>
                    </a:stretch>
                  </p:blipFill>
                  <p:spPr>
                    <a:xfrm>
                      <a:off x="381000" y="4017964"/>
                      <a:ext cx="609600" cy="82063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6" name="Picture 85" descr="B2STAGE.png"/>
                  <p:cNvPicPr>
                    <a:picLocks noChangeAspect="1"/>
                  </p:cNvPicPr>
                  <p:nvPr/>
                </p:nvPicPr>
                <p:blipFill>
                  <a:blip r:embed="rId13"/>
                  <a:srcRect l="1618" t="46889" r="89702" b="31328"/>
                  <a:stretch>
                    <a:fillRect/>
                  </a:stretch>
                </p:blipFill>
                <p:spPr>
                  <a:xfrm>
                    <a:off x="15773030" y="19291949"/>
                    <a:ext cx="609600" cy="820635"/>
                  </a:xfrm>
                  <a:prstGeom prst="rect">
                    <a:avLst/>
                  </a:prstGeom>
                </p:spPr>
              </p:pic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15585577" y="21314556"/>
                    <a:ext cx="1219200" cy="935036"/>
                    <a:chOff x="381000" y="4017964"/>
                    <a:chExt cx="1219200" cy="935036"/>
                  </a:xfrm>
                </p:grpSpPr>
                <p:pic>
                  <p:nvPicPr>
                    <p:cNvPr id="88" name="Picture 87" descr="B2STAGE.png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rcRect l="1618" t="46889" r="89702" b="31328"/>
                    <a:stretch>
                      <a:fillRect/>
                    </a:stretch>
                  </p:blipFill>
                  <p:spPr>
                    <a:xfrm>
                      <a:off x="990600" y="4132365"/>
                      <a:ext cx="609600" cy="82063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 descr="B2STAGE.png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rcRect l="1618" t="46889" r="89702" b="31328"/>
                    <a:stretch>
                      <a:fillRect/>
                    </a:stretch>
                  </p:blipFill>
                  <p:spPr>
                    <a:xfrm>
                      <a:off x="381000" y="4017964"/>
                      <a:ext cx="609600" cy="82063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56" name="Group 55"/>
                <p:cNvGrpSpPr>
                  <a:grpSpLocks noChangeAspect="1"/>
                </p:cNvGrpSpPr>
                <p:nvPr/>
              </p:nvGrpSpPr>
              <p:grpSpPr>
                <a:xfrm>
                  <a:off x="6516223" y="1707368"/>
                  <a:ext cx="2431204" cy="4241301"/>
                  <a:chOff x="1909683" y="18335162"/>
                  <a:chExt cx="3960000" cy="6908327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1909683" y="18335162"/>
                    <a:ext cx="3960000" cy="6908327"/>
                    <a:chOff x="1724626" y="18335162"/>
                    <a:chExt cx="3960000" cy="6908327"/>
                  </a:xfrm>
                </p:grpSpPr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1724626" y="18335162"/>
                      <a:ext cx="3960000" cy="648000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1C41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089267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178534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267801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357067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446334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2535601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4624868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6714135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GB" sz="1000" dirty="0"/>
                    </a:p>
                  </p:txBody>
                </p:sp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2371668" y="24792307"/>
                      <a:ext cx="2665922" cy="4511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089267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178534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267801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357067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446334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2535601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4624868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6714135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GB" sz="1200" b="1" dirty="0">
                        <a:solidFill>
                          <a:srgbClr val="1C418F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2494575" y="18444638"/>
                    <a:ext cx="2927558" cy="6077937"/>
                    <a:chOff x="2309518" y="18444638"/>
                    <a:chExt cx="2927558" cy="6077937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2372712" y="23587539"/>
                      <a:ext cx="1219200" cy="935036"/>
                      <a:chOff x="381000" y="4017964"/>
                      <a:chExt cx="1219200" cy="935036"/>
                    </a:xfrm>
                  </p:grpSpPr>
                  <p:pic>
                    <p:nvPicPr>
                      <p:cNvPr id="76" name="Picture 75" descr="B2STAGE.png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rcRect l="1618" t="46889" r="89702" b="31328"/>
                      <a:stretch>
                        <a:fillRect/>
                      </a:stretch>
                    </p:blipFill>
                    <p:spPr>
                      <a:xfrm>
                        <a:off x="990600" y="4132365"/>
                        <a:ext cx="609600" cy="82063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7" name="Picture 76" descr="B2STAGE.png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rcRect l="1618" t="46889" r="89702" b="31328"/>
                      <a:stretch>
                        <a:fillRect/>
                      </a:stretch>
                    </p:blipFill>
                    <p:spPr>
                      <a:xfrm>
                        <a:off x="381000" y="4017964"/>
                        <a:ext cx="609600" cy="82063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3758429" y="23747915"/>
                      <a:ext cx="1232918" cy="751970"/>
                    </a:xfrm>
                    <a:prstGeom prst="rect">
                      <a:avLst/>
                    </a:prstGeom>
                    <a:solidFill>
                      <a:srgbClr val="FFF394"/>
                    </a:solidFill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089267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178534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267801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357067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446334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2535601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4624868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6714135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a typeface="ＭＳ ゴシック"/>
                          <a:cs typeface="Arial"/>
                        </a:rPr>
                        <a:t>≈ 1-2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cs typeface="Arial"/>
                        </a:rPr>
                        <a:t>TB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cs typeface="Arial"/>
                        </a:rPr>
                        <a:t>per year</a:t>
                      </a:r>
                    </a:p>
                  </p:txBody>
                </p:sp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2323148" y="18444638"/>
                      <a:ext cx="2766139" cy="2712777"/>
                      <a:chOff x="2534653" y="19186171"/>
                      <a:chExt cx="2766139" cy="2712777"/>
                    </a:xfrm>
                  </p:grpSpPr>
                  <p:pic>
                    <p:nvPicPr>
                      <p:cNvPr id="71" name="Picture 7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40" t="13891" r="49374" b="16654"/>
                      <a:stretch/>
                    </p:blipFill>
                    <p:spPr>
                      <a:xfrm>
                        <a:off x="2534653" y="19569635"/>
                        <a:ext cx="2308939" cy="187211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2775005" y="19186171"/>
                        <a:ext cx="2434504" cy="5013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n-US" sz="1400" dirty="0" smtClean="0">
                            <a:cs typeface="Arial"/>
                          </a:rPr>
                          <a:t>Station Footprints</a:t>
                        </a:r>
                        <a:endParaRPr lang="en-US" sz="1400" dirty="0">
                          <a:cs typeface="Arial"/>
                        </a:endParaRPr>
                      </a:p>
                    </p:txBody>
                  </p:sp>
                  <p:pic>
                    <p:nvPicPr>
                      <p:cNvPr id="73" name="Picture 72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40" t="13891" r="49374" b="16654"/>
                      <a:stretch/>
                    </p:blipFill>
                    <p:spPr>
                      <a:xfrm>
                        <a:off x="2687053" y="19722035"/>
                        <a:ext cx="2308939" cy="187211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4" name="Picture 73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40" t="13891" r="49374" b="16654"/>
                      <a:stretch/>
                    </p:blipFill>
                    <p:spPr>
                      <a:xfrm>
                        <a:off x="2839453" y="19874435"/>
                        <a:ext cx="2308939" cy="187211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Picture 74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40" t="13891" r="49374" b="16654"/>
                      <a:stretch/>
                    </p:blipFill>
                    <p:spPr>
                      <a:xfrm>
                        <a:off x="2991853" y="20026835"/>
                        <a:ext cx="2308939" cy="187211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2309518" y="21498685"/>
                      <a:ext cx="2927558" cy="1873026"/>
                      <a:chOff x="2461918" y="21981285"/>
                      <a:chExt cx="2927558" cy="1873026"/>
                    </a:xfrm>
                  </p:grpSpPr>
                  <p:pic>
                    <p:nvPicPr>
                      <p:cNvPr id="66" name="Picture 65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2149" b="5695"/>
                      <a:stretch/>
                    </p:blipFill>
                    <p:spPr>
                      <a:xfrm>
                        <a:off x="2461918" y="22355711"/>
                        <a:ext cx="2470357" cy="104139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2584852" y="21981285"/>
                        <a:ext cx="2692159" cy="5013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n-US" sz="1400" dirty="0" smtClean="0">
                            <a:cs typeface="Arial"/>
                          </a:rPr>
                          <a:t>GHG concentrations</a:t>
                        </a:r>
                        <a:endParaRPr lang="en-US" sz="1400" dirty="0">
                          <a:cs typeface="Arial"/>
                        </a:endParaRPr>
                      </a:p>
                    </p:txBody>
                  </p:sp>
                  <p:pic>
                    <p:nvPicPr>
                      <p:cNvPr id="68" name="Picture 6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2149" b="5695"/>
                      <a:stretch/>
                    </p:blipFill>
                    <p:spPr>
                      <a:xfrm>
                        <a:off x="2614319" y="22508112"/>
                        <a:ext cx="2470357" cy="10413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" name="Picture 68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2149" b="5695"/>
                      <a:stretch/>
                    </p:blipFill>
                    <p:spPr>
                      <a:xfrm>
                        <a:off x="2766718" y="22660511"/>
                        <a:ext cx="2470357" cy="10413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0" name="Picture 6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2149" b="5695"/>
                      <a:stretch/>
                    </p:blipFill>
                    <p:spPr>
                      <a:xfrm>
                        <a:off x="2919119" y="22812912"/>
                        <a:ext cx="2470357" cy="104139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53867" y="5504012"/>
                  <a:ext cx="632267" cy="733300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9543" y="5504012"/>
                  <a:ext cx="632267" cy="733300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1789" y="5318661"/>
                  <a:ext cx="712134" cy="788187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2619009" y="1952517"/>
                <a:ext cx="4126447" cy="4330501"/>
                <a:chOff x="2619009" y="1952517"/>
                <a:chExt cx="4126447" cy="4330501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19009" y="1952517"/>
                  <a:ext cx="3867429" cy="4330501"/>
                  <a:chOff x="2619009" y="1952517"/>
                  <a:chExt cx="3867429" cy="4330501"/>
                </a:xfrm>
              </p:grpSpPr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047408" y="5975241"/>
                    <a:ext cx="1400896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089267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178534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267801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357067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446334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535601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624868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714135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400" b="1" dirty="0">
                        <a:solidFill>
                          <a:srgbClr val="005A9D"/>
                        </a:solidFill>
                      </a:rPr>
                      <a:t>Federated Cloud</a:t>
                    </a:r>
                  </a:p>
                </p:txBody>
              </p:sp>
              <p:sp>
                <p:nvSpPr>
                  <p:cNvPr id="19" name="Cloud 18"/>
                  <p:cNvSpPr/>
                  <p:nvPr/>
                </p:nvSpPr>
                <p:spPr>
                  <a:xfrm rot="11559687">
                    <a:off x="3485975" y="3037110"/>
                    <a:ext cx="2670827" cy="2331939"/>
                  </a:xfrm>
                  <a:prstGeom prst="cloud">
                    <a:avLst/>
                  </a:prstGeom>
                  <a:noFill/>
                  <a:ln w="12700">
                    <a:solidFill>
                      <a:srgbClr val="005A9D"/>
                    </a:solidFill>
                  </a:ln>
                  <a:effectLst>
                    <a:innerShdw blurRad="63500" dist="1016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089267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178534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267801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357067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446334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535601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624868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714135" algn="l" defTabSz="4178534" rtl="0" eaLnBrk="1" latinLnBrk="0" hangingPunct="1">
                      <a:defRPr sz="8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000" dirty="0"/>
                  </a:p>
                </p:txBody>
              </p: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078561" y="3476778"/>
                    <a:ext cx="1462783" cy="887051"/>
                    <a:chOff x="7607280" y="22179323"/>
                    <a:chExt cx="3441998" cy="2087273"/>
                  </a:xfrm>
                </p:grpSpPr>
                <p:sp>
                  <p:nvSpPr>
                    <p:cNvPr id="53" name="Rounded Rectangle 52"/>
                    <p:cNvSpPr/>
                    <p:nvPr/>
                  </p:nvSpPr>
                  <p:spPr>
                    <a:xfrm>
                      <a:off x="7631069" y="22179323"/>
                      <a:ext cx="3390971" cy="2087273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F0632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089267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178534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267801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357067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446334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2535601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4624868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6714135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GB" sz="1000" dirty="0"/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7607280" y="22325523"/>
                      <a:ext cx="3441998" cy="19191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089267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178534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267801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357067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446334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2535601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4624868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6714135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cs typeface="Arial"/>
                        </a:rPr>
                        <a:t>STILT</a:t>
                      </a:r>
                    </a:p>
                    <a:p>
                      <a:pPr algn="ctr"/>
                      <a:r>
                        <a:rPr lang="en-US" sz="1400" dirty="0">
                          <a:cs typeface="Arial"/>
                        </a:rPr>
                        <a:t>Lagrangian transport model</a:t>
                      </a:r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885289" y="4503836"/>
                    <a:ext cx="1778563" cy="441011"/>
                  </a:xfrm>
                  <a:prstGeom prst="rect">
                    <a:avLst/>
                  </a:prstGeom>
                  <a:solidFill>
                    <a:srgbClr val="FFF394"/>
                  </a:solidFill>
                </p:spPr>
                <p:txBody>
                  <a:bodyPr wrap="square" lIns="36000" tIns="36000" rIns="36000" bIns="36000" rtlCol="0">
                    <a:noAutofit/>
                  </a:bodyPr>
                  <a:lstStyle>
                    <a:defPPr>
                      <a:defRPr lang="en-US"/>
                    </a:defPPr>
                    <a:lvl1pPr marL="0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089267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178534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267801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357067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446334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535601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624868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714135" algn="l" defTabSz="4178534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200" dirty="0">
                        <a:solidFill>
                          <a:srgbClr val="000000"/>
                        </a:solidFill>
                        <a:cs typeface="Arial"/>
                      </a:rPr>
                      <a:t>≈ 30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cs typeface="Arial"/>
                      </a:rPr>
                      <a:t>0 CPUs per footprint</a:t>
                    </a:r>
                  </a:p>
                  <a:p>
                    <a:r>
                      <a:rPr lang="en-US" sz="1200" dirty="0" smtClean="0">
                        <a:solidFill>
                          <a:srgbClr val="000000"/>
                        </a:solidFill>
                        <a:cs typeface="Arial"/>
                      </a:rPr>
                      <a:t> =&gt; 750 CPUh/station/year</a:t>
                    </a:r>
                    <a:endParaRPr lang="en-US" sz="1200" dirty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3638839" y="1952621"/>
                    <a:ext cx="641271" cy="474426"/>
                    <a:chOff x="1801906" y="931208"/>
                    <a:chExt cx="1600201" cy="1316691"/>
                  </a:xfrm>
                  <a:solidFill>
                    <a:schemeClr val="bg1">
                      <a:lumMod val="65000"/>
                    </a:schemeClr>
                  </a:solidFill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1801906" y="931208"/>
                      <a:ext cx="860612" cy="1062317"/>
                      <a:chOff x="1371600" y="1411941"/>
                      <a:chExt cx="860612" cy="1062317"/>
                    </a:xfrm>
                    <a:grpFill/>
                  </p:grpSpPr>
                  <p:sp>
                    <p:nvSpPr>
                      <p:cNvPr id="51" name="Delay 50"/>
                      <p:cNvSpPr/>
                      <p:nvPr/>
                    </p:nvSpPr>
                    <p:spPr>
                      <a:xfrm rot="16200000">
                        <a:off x="1465729" y="1707776"/>
                        <a:ext cx="672353" cy="860612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1586752" y="1411941"/>
                        <a:ext cx="430306" cy="430306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2541495" y="1004048"/>
                      <a:ext cx="860612" cy="1062317"/>
                      <a:chOff x="1371600" y="1411941"/>
                      <a:chExt cx="860612" cy="1062317"/>
                    </a:xfrm>
                    <a:grpFill/>
                  </p:grpSpPr>
                  <p:sp>
                    <p:nvSpPr>
                      <p:cNvPr id="49" name="Delay 48"/>
                      <p:cNvSpPr/>
                      <p:nvPr/>
                    </p:nvSpPr>
                    <p:spPr>
                      <a:xfrm rot="16200000">
                        <a:off x="1465729" y="1707776"/>
                        <a:ext cx="672353" cy="860612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1586752" y="1411941"/>
                        <a:ext cx="430306" cy="430306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2111189" y="1185582"/>
                      <a:ext cx="860612" cy="1062317"/>
                      <a:chOff x="1371600" y="1411941"/>
                      <a:chExt cx="860612" cy="1062317"/>
                    </a:xfrm>
                    <a:grpFill/>
                  </p:grpSpPr>
                  <p:sp>
                    <p:nvSpPr>
                      <p:cNvPr id="47" name="Delay 46"/>
                      <p:cNvSpPr/>
                      <p:nvPr/>
                    </p:nvSpPr>
                    <p:spPr>
                      <a:xfrm rot="16200000">
                        <a:off x="1465729" y="1707776"/>
                        <a:ext cx="672353" cy="860612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  <p:sp>
                    <p:nvSpPr>
                      <p:cNvPr id="48" name="Oval 47"/>
                      <p:cNvSpPr/>
                      <p:nvPr/>
                    </p:nvSpPr>
                    <p:spPr>
                      <a:xfrm>
                        <a:off x="1586752" y="1411941"/>
                        <a:ext cx="430306" cy="430306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</p:grp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290026" y="1952517"/>
                    <a:ext cx="641271" cy="474426"/>
                    <a:chOff x="1801906" y="931208"/>
                    <a:chExt cx="1600201" cy="1316691"/>
                  </a:xfrm>
                  <a:solidFill>
                    <a:schemeClr val="bg1">
                      <a:lumMod val="65000"/>
                    </a:schemeClr>
                  </a:solidFill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1801906" y="931208"/>
                      <a:ext cx="860612" cy="1062317"/>
                      <a:chOff x="1371600" y="1411941"/>
                      <a:chExt cx="860612" cy="1062317"/>
                    </a:xfrm>
                    <a:grpFill/>
                  </p:grpSpPr>
                  <p:sp>
                    <p:nvSpPr>
                      <p:cNvPr id="42" name="Delay 41"/>
                      <p:cNvSpPr/>
                      <p:nvPr/>
                    </p:nvSpPr>
                    <p:spPr>
                      <a:xfrm rot="16200000">
                        <a:off x="1465729" y="1707776"/>
                        <a:ext cx="672353" cy="860612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1586752" y="1411941"/>
                        <a:ext cx="430306" cy="430306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2541495" y="1004048"/>
                      <a:ext cx="860612" cy="1062317"/>
                      <a:chOff x="1371600" y="1411941"/>
                      <a:chExt cx="860612" cy="1062317"/>
                    </a:xfrm>
                    <a:grpFill/>
                  </p:grpSpPr>
                  <p:sp>
                    <p:nvSpPr>
                      <p:cNvPr id="40" name="Delay 39"/>
                      <p:cNvSpPr/>
                      <p:nvPr/>
                    </p:nvSpPr>
                    <p:spPr>
                      <a:xfrm rot="16200000">
                        <a:off x="1465729" y="1707776"/>
                        <a:ext cx="672353" cy="860612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1586752" y="1411941"/>
                        <a:ext cx="430306" cy="430306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2111189" y="1185582"/>
                      <a:ext cx="860612" cy="1062317"/>
                      <a:chOff x="1371600" y="1411941"/>
                      <a:chExt cx="860612" cy="1062317"/>
                    </a:xfrm>
                    <a:grpFill/>
                  </p:grpSpPr>
                  <p:sp>
                    <p:nvSpPr>
                      <p:cNvPr id="38" name="Delay 37"/>
                      <p:cNvSpPr/>
                      <p:nvPr/>
                    </p:nvSpPr>
                    <p:spPr>
                      <a:xfrm rot="16200000">
                        <a:off x="1465729" y="1707776"/>
                        <a:ext cx="672353" cy="860612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  <p:sp>
                    <p:nvSpPr>
                      <p:cNvPr id="39" name="Oval 38"/>
                      <p:cNvSpPr/>
                      <p:nvPr/>
                    </p:nvSpPr>
                    <p:spPr>
                      <a:xfrm>
                        <a:off x="1586752" y="1411941"/>
                        <a:ext cx="430306" cy="430306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0892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1785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2678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357067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446334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2535601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4624868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6714135" algn="l" defTabSz="4178534" rtl="0" eaLnBrk="1" latinLnBrk="0" hangingPunct="1">
                          <a:defRPr sz="82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sz="1000" dirty="0"/>
                      </a:p>
                    </p:txBody>
                  </p:sp>
                </p:grp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4064267" y="2388873"/>
                    <a:ext cx="1468223" cy="539552"/>
                    <a:chOff x="7490564" y="19399143"/>
                    <a:chExt cx="3454797" cy="1269591"/>
                  </a:xfrm>
                </p:grpSpPr>
                <p:sp>
                  <p:nvSpPr>
                    <p:cNvPr id="33" name="Hexagon 32"/>
                    <p:cNvSpPr/>
                    <p:nvPr/>
                  </p:nvSpPr>
                  <p:spPr>
                    <a:xfrm>
                      <a:off x="7490564" y="19399143"/>
                      <a:ext cx="3454797" cy="1173008"/>
                    </a:xfrm>
                    <a:prstGeom prst="hexagon">
                      <a:avLst/>
                    </a:prstGeom>
                    <a:solidFill>
                      <a:srgbClr val="FA9F42"/>
                    </a:solidFill>
                    <a:ln w="12700">
                      <a:solidFill>
                        <a:srgbClr val="F0632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089267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178534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267801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357067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446334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2535601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4624868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6714135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GB" sz="1000" dirty="0"/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7707240" y="19437573"/>
                      <a:ext cx="3021443" cy="12311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089267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178534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267801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357067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446334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2535601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4624868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6714135" algn="l" defTabSz="4178534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cs typeface="Arial"/>
                        </a:rPr>
                        <a:t>ICOS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cs typeface="Arial"/>
                        </a:rPr>
                        <a:t>Carbon Portal</a:t>
                      </a:r>
                    </a:p>
                  </p:txBody>
                </p:sp>
              </p:grp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5585229" y="3815918"/>
                    <a:ext cx="901209" cy="0"/>
                  </a:xfrm>
                  <a:prstGeom prst="straightConnector1">
                    <a:avLst/>
                  </a:prstGeom>
                  <a:ln w="44450">
                    <a:solidFill>
                      <a:srgbClr val="F06322"/>
                    </a:solidFill>
                    <a:headEnd type="none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/>
                  <p:nvPr/>
                </p:nvCxnSpPr>
                <p:spPr>
                  <a:xfrm>
                    <a:off x="2619009" y="2593370"/>
                    <a:ext cx="1321115" cy="856465"/>
                  </a:xfrm>
                  <a:prstGeom prst="straightConnector1">
                    <a:avLst/>
                  </a:prstGeom>
                  <a:ln w="44450">
                    <a:solidFill>
                      <a:srgbClr val="F06322"/>
                    </a:solidFill>
                    <a:headEnd type="none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>
                    <a:off x="2915816" y="3717032"/>
                    <a:ext cx="1019408" cy="109727"/>
                  </a:xfrm>
                  <a:prstGeom prst="straightConnector1">
                    <a:avLst/>
                  </a:prstGeom>
                  <a:ln w="44450">
                    <a:solidFill>
                      <a:srgbClr val="F06322"/>
                    </a:solidFill>
                    <a:headEnd type="none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 flipV="1">
                    <a:off x="2878543" y="4100429"/>
                    <a:ext cx="1029743" cy="567139"/>
                  </a:xfrm>
                  <a:prstGeom prst="straightConnector1">
                    <a:avLst/>
                  </a:prstGeom>
                  <a:ln w="44450">
                    <a:solidFill>
                      <a:srgbClr val="F06322"/>
                    </a:solidFill>
                    <a:headEnd type="none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>
                    <a:off x="4798378" y="2906112"/>
                    <a:ext cx="0" cy="449537"/>
                  </a:xfrm>
                  <a:prstGeom prst="straightConnector1">
                    <a:avLst/>
                  </a:prstGeom>
                  <a:ln w="44450">
                    <a:solidFill>
                      <a:srgbClr val="F06322"/>
                    </a:solidFill>
                    <a:headEnd type="none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327803" y="2221059"/>
                    <a:ext cx="941842" cy="121478"/>
                    <a:chOff x="8165478" y="19232505"/>
                    <a:chExt cx="2216197" cy="285845"/>
                  </a:xfrm>
                </p:grpSpPr>
                <p:sp>
                  <p:nvSpPr>
                    <p:cNvPr id="31" name="Bent Arrow 30"/>
                    <p:cNvSpPr/>
                    <p:nvPr/>
                  </p:nvSpPr>
                  <p:spPr>
                    <a:xfrm rot="5400000">
                      <a:off x="8316085" y="19081898"/>
                      <a:ext cx="285844" cy="587057"/>
                    </a:xfrm>
                    <a:prstGeom prst="bentArrow">
                      <a:avLst>
                        <a:gd name="adj1" fmla="val 8796"/>
                        <a:gd name="adj2" fmla="val 25000"/>
                        <a:gd name="adj3" fmla="val 25000"/>
                        <a:gd name="adj4" fmla="val 43750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089267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178534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267801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357067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446334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2535601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4624868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6714135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" name="Bent Arrow 31"/>
                    <p:cNvSpPr/>
                    <p:nvPr/>
                  </p:nvSpPr>
                  <p:spPr>
                    <a:xfrm rot="5400000">
                      <a:off x="9945225" y="19081899"/>
                      <a:ext cx="285844" cy="587057"/>
                    </a:xfrm>
                    <a:prstGeom prst="bentArrow">
                      <a:avLst>
                        <a:gd name="adj1" fmla="val 8796"/>
                        <a:gd name="adj2" fmla="val 25000"/>
                        <a:gd name="adj3" fmla="val 25000"/>
                        <a:gd name="adj4" fmla="val 43750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  <a:scene3d>
                      <a:camera prst="orthographicFront">
                        <a:rot lat="21599968" lon="10799999" rev="10799999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089267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178534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267801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357067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446334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2535601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4624868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6714135" algn="l" defTabSz="4178534" rtl="0" eaLnBrk="1" latinLnBrk="0" hangingPunct="1">
                        <a:defRPr sz="82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2732" y="3062982"/>
                  <a:ext cx="492760" cy="57150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2696" y="3126482"/>
                  <a:ext cx="492760" cy="571500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9628" y="4058419"/>
                  <a:ext cx="390525" cy="351473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3095" y="4686287"/>
                  <a:ext cx="399842" cy="556537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3598" y="4876799"/>
                  <a:ext cx="492114" cy="385710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TextBox 6"/>
            <p:cNvSpPr txBox="1"/>
            <p:nvPr/>
          </p:nvSpPr>
          <p:spPr>
            <a:xfrm>
              <a:off x="3225546" y="5302140"/>
              <a:ext cx="83869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89267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78534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67801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357067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446334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35601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624868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714135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dirty="0">
                  <a:solidFill>
                    <a:srgbClr val="005A9D"/>
                  </a:solidFill>
                </a:rPr>
                <a:t>Cloud Compute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67355" y="4447150"/>
              <a:ext cx="101341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89267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78534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67801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357067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446334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35601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624868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714135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dirty="0">
                  <a:solidFill>
                    <a:srgbClr val="005A9D"/>
                  </a:solidFill>
                </a:rPr>
                <a:t>Container Compute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57949" y="5296974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89267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78534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67801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357067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446334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35601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624868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714135" algn="l" defTabSz="4178534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dirty="0">
                  <a:solidFill>
                    <a:srgbClr val="005A9D"/>
                  </a:solidFill>
                </a:rPr>
                <a:t>Online 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7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26469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EGI and </a:t>
            </a:r>
            <a:r>
              <a:rPr lang="en-GB" dirty="0"/>
              <a:t>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Font typeface="Arial" charset="0"/>
              <a:buChar char="•"/>
            </a:pPr>
            <a:r>
              <a:rPr lang="en-GB" sz="2200" dirty="0"/>
              <a:t>ICOS use case </a:t>
            </a:r>
            <a:r>
              <a:rPr lang="en-GB" sz="2200" dirty="0" smtClean="0"/>
              <a:t>aiming to be an EGI </a:t>
            </a:r>
            <a:r>
              <a:rPr lang="en-GB" sz="2200" dirty="0"/>
              <a:t>Thematic Services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GB" sz="2200" dirty="0"/>
              <a:t>ICOS use case was initiated in the EUDAT2020 project to apply and test interoperability of EGI and EUDAT services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GB" sz="2200" dirty="0"/>
              <a:t>ICOS was invited to participate in the 1</a:t>
            </a:r>
            <a:r>
              <a:rPr lang="en-GB" sz="2200" baseline="30000" dirty="0"/>
              <a:t>st</a:t>
            </a:r>
            <a:r>
              <a:rPr lang="en-GB" sz="2200" dirty="0"/>
              <a:t> EGI ‘Design your e-infrastructure’ Workshop in 2016 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GB" sz="2200" dirty="0"/>
              <a:t>ICOS was able to set up the use case with support from EGI experts </a:t>
            </a:r>
          </a:p>
          <a:p>
            <a:pPr marL="342900" lvl="1" indent="-342900">
              <a:spcBef>
                <a:spcPts val="1200"/>
              </a:spcBef>
              <a:buFont typeface="Arial" charset="0"/>
              <a:buChar char="•"/>
            </a:pPr>
            <a:r>
              <a:rPr lang="en-GB" sz="2200" dirty="0"/>
              <a:t>ICOS use case is supported through the incubator VO fedcloud.egi.eu in the testing phase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4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EGI-Engage and ICOS: Achievements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340768"/>
            <a:ext cx="8424936" cy="49965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 smtClean="0"/>
              <a:t>Status of the ‘Footprint Tool for Atmospheric Stations’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Web-based service available at ICOS Carbon Portal </a:t>
            </a:r>
            <a:r>
              <a:rPr lang="en-US" sz="2200" dirty="0">
                <a:solidFill>
                  <a:srgbClr val="4F85C3"/>
                </a:solidFill>
              </a:rPr>
              <a:t>https://icos-cp.eu</a:t>
            </a:r>
            <a:endParaRPr lang="en-GB" sz="2200" dirty="0"/>
          </a:p>
          <a:p>
            <a:pPr marL="722313" lvl="1" indent="-322263">
              <a:spcBef>
                <a:spcPts val="1200"/>
              </a:spcBef>
              <a:buFont typeface="+mj-lt"/>
              <a:buAutoNum type="arabicPeriod"/>
            </a:pPr>
            <a:r>
              <a:rPr lang="en-GB" sz="2200" dirty="0"/>
              <a:t>Visualization of all existing footprints and GHG concentrations is available and open to all users</a:t>
            </a:r>
          </a:p>
          <a:p>
            <a:pPr marL="722313" lvl="1" indent="-322263">
              <a:spcBef>
                <a:spcPts val="1200"/>
              </a:spcBef>
              <a:buFont typeface="+mj-lt"/>
              <a:buAutoNum type="arabicPeriod"/>
            </a:pPr>
            <a:r>
              <a:rPr lang="en-GB" sz="2200" dirty="0"/>
              <a:t>On-demand computation using EGI resources </a:t>
            </a:r>
          </a:p>
          <a:p>
            <a:pPr marL="1165225" lvl="2" indent="-266700">
              <a:spcBef>
                <a:spcPts val="200"/>
              </a:spcBef>
              <a:buFont typeface="Arial" charset="0"/>
              <a:buChar char="•"/>
            </a:pPr>
            <a:r>
              <a:rPr lang="en-GB" sz="2200" dirty="0"/>
              <a:t>is available in Alpha mode for early adopter test users</a:t>
            </a:r>
          </a:p>
          <a:p>
            <a:pPr marL="1165225" lvl="2" indent="-266700">
              <a:spcBef>
                <a:spcPts val="200"/>
              </a:spcBef>
              <a:buFont typeface="Arial" charset="0"/>
              <a:buChar char="•"/>
            </a:pPr>
            <a:r>
              <a:rPr lang="en-GB" sz="2200" dirty="0"/>
              <a:t>requires registration at ICOS Carbon Portal</a:t>
            </a:r>
          </a:p>
          <a:p>
            <a:pPr>
              <a:spcBef>
                <a:spcPts val="2400"/>
              </a:spcBef>
            </a:pPr>
            <a:r>
              <a:rPr lang="en-GB" sz="2200" dirty="0"/>
              <a:t>Exploitation examples:</a:t>
            </a:r>
          </a:p>
          <a:p>
            <a:pPr marL="542925" lvl="1" indent="-236538"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Support for interpretation of GHG measurements</a:t>
            </a:r>
          </a:p>
          <a:p>
            <a:pPr marL="542925" lvl="1" indent="-236538"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Evaluation of measurement strategies, eg. in EU project RINGO </a:t>
            </a:r>
          </a:p>
          <a:p>
            <a:pPr marL="542925" lvl="1" indent="-236538"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Network design studies</a:t>
            </a:r>
          </a:p>
          <a:p>
            <a:pPr marL="542925" lvl="1" indent="-236538">
              <a:spcBef>
                <a:spcPts val="600"/>
              </a:spcBef>
              <a:buFont typeface="Arial" charset="0"/>
              <a:buChar char="•"/>
            </a:pPr>
            <a:endParaRPr lang="en-GB" dirty="0"/>
          </a:p>
          <a:p>
            <a:pPr>
              <a:spcBef>
                <a:spcPts val="1200"/>
              </a:spcBef>
            </a:pPr>
            <a:endParaRPr lang="en-GB" sz="2000" dirty="0"/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684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EGI-Engage and ICOS: Achievements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Review: Lightning talk ICOS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" b="1429"/>
          <a:stretch/>
        </p:blipFill>
        <p:spPr>
          <a:xfrm>
            <a:off x="539552" y="1196752"/>
            <a:ext cx="8080045" cy="518345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48264" y="1052736"/>
            <a:ext cx="1728192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11532</TotalTime>
  <Words>868</Words>
  <Application>Microsoft Office PowerPoint</Application>
  <PresentationFormat>On-screen Show (4:3)</PresentationFormat>
  <Paragraphs>170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EGI Engage powerpoint presentation v3.2</vt:lpstr>
      <vt:lpstr>EGI Powerpoint Presentation (body)</vt:lpstr>
      <vt:lpstr>EGI Powerpoint Presentation (closing)</vt:lpstr>
      <vt:lpstr>Lightning talk: ICOS</vt:lpstr>
      <vt:lpstr>Outline</vt:lpstr>
      <vt:lpstr>ICOS: Introduction</vt:lpstr>
      <vt:lpstr>ICOS: Introduction</vt:lpstr>
      <vt:lpstr>ICOS: Introduction</vt:lpstr>
      <vt:lpstr>ICOS: Introduction</vt:lpstr>
      <vt:lpstr>EGI and ICOS</vt:lpstr>
      <vt:lpstr>EGI-Engage and ICOS: Achievements </vt:lpstr>
      <vt:lpstr>EGI-Engage and ICOS: Achievements </vt:lpstr>
      <vt:lpstr>EGI-Engage and ICOS: Achievements </vt:lpstr>
      <vt:lpstr>EGI-Engage and ICOS: Achievements </vt:lpstr>
      <vt:lpstr>EGI-Engage and ICOS: Lessons learned </vt:lpstr>
      <vt:lpstr>Plans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S C</cp:lastModifiedBy>
  <cp:revision>157</cp:revision>
  <cp:lastPrinted>2017-10-17T14:13:38Z</cp:lastPrinted>
  <dcterms:created xsi:type="dcterms:W3CDTF">2016-02-16T14:19:42Z</dcterms:created>
  <dcterms:modified xsi:type="dcterms:W3CDTF">2017-10-17T14:29:09Z</dcterms:modified>
</cp:coreProperties>
</file>