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49"/>
  </p:notesMasterIdLst>
  <p:handoutMasterIdLst>
    <p:handoutMasterId r:id="rId50"/>
  </p:handoutMasterIdLst>
  <p:sldIdLst>
    <p:sldId id="280" r:id="rId4"/>
    <p:sldId id="291" r:id="rId5"/>
    <p:sldId id="315" r:id="rId6"/>
    <p:sldId id="319" r:id="rId7"/>
    <p:sldId id="337" r:id="rId8"/>
    <p:sldId id="339" r:id="rId9"/>
    <p:sldId id="340" r:id="rId10"/>
    <p:sldId id="347" r:id="rId11"/>
    <p:sldId id="341" r:id="rId12"/>
    <p:sldId id="342" r:id="rId13"/>
    <p:sldId id="343" r:id="rId14"/>
    <p:sldId id="344" r:id="rId15"/>
    <p:sldId id="345" r:id="rId16"/>
    <p:sldId id="346" r:id="rId17"/>
    <p:sldId id="312" r:id="rId18"/>
    <p:sldId id="377" r:id="rId19"/>
    <p:sldId id="349" r:id="rId20"/>
    <p:sldId id="326" r:id="rId21"/>
    <p:sldId id="350" r:id="rId22"/>
    <p:sldId id="353" r:id="rId23"/>
    <p:sldId id="333" r:id="rId24"/>
    <p:sldId id="354" r:id="rId25"/>
    <p:sldId id="370" r:id="rId26"/>
    <p:sldId id="355" r:id="rId27"/>
    <p:sldId id="356" r:id="rId28"/>
    <p:sldId id="357" r:id="rId29"/>
    <p:sldId id="359" r:id="rId30"/>
    <p:sldId id="378" r:id="rId31"/>
    <p:sldId id="360" r:id="rId32"/>
    <p:sldId id="361" r:id="rId33"/>
    <p:sldId id="375" r:id="rId34"/>
    <p:sldId id="379" r:id="rId35"/>
    <p:sldId id="368" r:id="rId36"/>
    <p:sldId id="369" r:id="rId37"/>
    <p:sldId id="376" r:id="rId38"/>
    <p:sldId id="380" r:id="rId39"/>
    <p:sldId id="364" r:id="rId40"/>
    <p:sldId id="371" r:id="rId41"/>
    <p:sldId id="365" r:id="rId42"/>
    <p:sldId id="372" r:id="rId43"/>
    <p:sldId id="366" r:id="rId44"/>
    <p:sldId id="373" r:id="rId45"/>
    <p:sldId id="374" r:id="rId46"/>
    <p:sldId id="362" r:id="rId47"/>
    <p:sldId id="284" r:id="rId4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266D91-0535-EA48-A8C6-C076554800FC}">
          <p14:sldIdLst>
            <p14:sldId id="280"/>
          </p14:sldIdLst>
        </p14:section>
        <p14:section name="Outline" id="{C4F791CD-6DF6-5944-A62C-E0B733AA566F}">
          <p14:sldIdLst>
            <p14:sldId id="291"/>
          </p14:sldIdLst>
        </p14:section>
        <p14:section name="Science" id="{C23872B5-543F-E84F-ADF0-679EA60AC528}">
          <p14:sldIdLst>
            <p14:sldId id="315"/>
            <p14:sldId id="319"/>
            <p14:sldId id="337"/>
            <p14:sldId id="339"/>
            <p14:sldId id="340"/>
            <p14:sldId id="347"/>
            <p14:sldId id="341"/>
            <p14:sldId id="342"/>
            <p14:sldId id="343"/>
            <p14:sldId id="344"/>
            <p14:sldId id="345"/>
            <p14:sldId id="346"/>
            <p14:sldId id="312"/>
            <p14:sldId id="377"/>
          </p14:sldIdLst>
        </p14:section>
        <p14:section name="Digital innovation" id="{931D4195-2262-B740-B097-A7C623D578BF}">
          <p14:sldIdLst>
            <p14:sldId id="349"/>
            <p14:sldId id="326"/>
            <p14:sldId id="350"/>
            <p14:sldId id="353"/>
            <p14:sldId id="333"/>
            <p14:sldId id="354"/>
            <p14:sldId id="370"/>
            <p14:sldId id="355"/>
            <p14:sldId id="356"/>
            <p14:sldId id="357"/>
            <p14:sldId id="359"/>
            <p14:sldId id="378"/>
          </p14:sldIdLst>
        </p14:section>
        <p14:section name="ERA" id="{53582310-829D-1040-B482-C7131A5BD8FB}">
          <p14:sldIdLst>
            <p14:sldId id="360"/>
            <p14:sldId id="361"/>
            <p14:sldId id="375"/>
            <p14:sldId id="379"/>
          </p14:sldIdLst>
        </p14:section>
        <p14:section name="Society and Economy" id="{35CDCE63-92E0-3846-8A15-C788CD4E5B0B}">
          <p14:sldIdLst>
            <p14:sldId id="368"/>
            <p14:sldId id="369"/>
            <p14:sldId id="376"/>
            <p14:sldId id="380"/>
          </p14:sldIdLst>
        </p14:section>
        <p14:section name="EOSC" id="{5CB962DA-4B58-4647-9912-6D4CBFEA86D9}">
          <p14:sldIdLst>
            <p14:sldId id="364"/>
            <p14:sldId id="371"/>
            <p14:sldId id="365"/>
            <p14:sldId id="372"/>
            <p14:sldId id="366"/>
            <p14:sldId id="373"/>
            <p14:sldId id="374"/>
          </p14:sldIdLst>
        </p14:section>
        <p14:section name="Summary" id="{2C9C992D-DEB3-8D47-B277-C554A479B1D2}">
          <p14:sldIdLst>
            <p14:sldId id="362"/>
            <p14:sldId id="28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5C3"/>
    <a:srgbClr val="6C9FCA"/>
    <a:srgbClr val="89A7D6"/>
    <a:srgbClr val="D2DCF0"/>
    <a:srgbClr val="0066B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90470" autoAdjust="0"/>
  </p:normalViewPr>
  <p:slideViewPr>
    <p:cSldViewPr showGuides="1">
      <p:cViewPr>
        <p:scale>
          <a:sx n="72" d="100"/>
          <a:sy n="72" d="100"/>
        </p:scale>
        <p:origin x="-1666" y="-1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ferrari:Google%20Drive:00%20EGI.eu%20-%20EGI-Engage:PY3%20Periodic%20report:impact%20report:cloud%20accounting%20-%20REFERENCE_lrvm_20171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Cloud CPU</a:t>
            </a:r>
            <a:r>
              <a:rPr lang="en-US" baseline="0"/>
              <a:t> time consumed (</a:t>
            </a:r>
            <a:r>
              <a:rPr lang="en-US"/>
              <a:t>hours per year)</a:t>
            </a:r>
          </a:p>
        </c:rich>
      </c:tx>
      <c:layout/>
      <c:overlay val="0"/>
    </c:title>
    <c:autoTitleDeleted val="0"/>
    <c:plotArea>
      <c:layout/>
      <c:barChart>
        <c:barDir val="col"/>
        <c:grouping val="stacked"/>
        <c:varyColors val="0"/>
        <c:ser>
          <c:idx val="0"/>
          <c:order val="0"/>
          <c:tx>
            <c:strRef>
              <c:f>'VO vs QuarterYear'!$T$9</c:f>
              <c:strCache>
                <c:ptCount val="1"/>
                <c:pt idx="0">
                  <c:v>All users (excluding LHC)</c:v>
                </c:pt>
              </c:strCache>
            </c:strRef>
          </c:tx>
          <c:invertIfNegative val="0"/>
          <c:dLbls>
            <c:delete val="1"/>
          </c:dLbls>
          <c:cat>
            <c:strRef>
              <c:f>'VO vs QuarterYear'!$U$8:$X$8</c:f>
              <c:strCache>
                <c:ptCount val="4"/>
                <c:pt idx="0">
                  <c:v>2014</c:v>
                </c:pt>
                <c:pt idx="1">
                  <c:v>2015</c:v>
                </c:pt>
                <c:pt idx="2">
                  <c:v>2016</c:v>
                </c:pt>
                <c:pt idx="3">
                  <c:v>2017 (partial)</c:v>
                </c:pt>
              </c:strCache>
            </c:strRef>
          </c:cat>
          <c:val>
            <c:numRef>
              <c:f>'VO vs QuarterYear'!$U$9:$X$9</c:f>
              <c:numCache>
                <c:formatCode>#,##0.."M"</c:formatCode>
                <c:ptCount val="4"/>
                <c:pt idx="0">
                  <c:v>6368552.1820999999</c:v>
                </c:pt>
                <c:pt idx="1">
                  <c:v>6169050.7710999995</c:v>
                </c:pt>
                <c:pt idx="2">
                  <c:v>10333007.2271</c:v>
                </c:pt>
                <c:pt idx="3">
                  <c:v>9331409.0033999998</c:v>
                </c:pt>
              </c:numCache>
            </c:numRef>
          </c:val>
        </c:ser>
        <c:ser>
          <c:idx val="1"/>
          <c:order val="1"/>
          <c:tx>
            <c:strRef>
              <c:f>'VO vs QuarterYear'!$T$10</c:f>
              <c:strCache>
                <c:ptCount val="1"/>
                <c:pt idx="0">
                  <c:v>LHC (testing)</c:v>
                </c:pt>
              </c:strCache>
            </c:strRef>
          </c:tx>
          <c:invertIfNegative val="0"/>
          <c:dLbls>
            <c:delete val="1"/>
          </c:dLbls>
          <c:cat>
            <c:strRef>
              <c:f>'VO vs QuarterYear'!$U$8:$X$8</c:f>
              <c:strCache>
                <c:ptCount val="4"/>
                <c:pt idx="0">
                  <c:v>2014</c:v>
                </c:pt>
                <c:pt idx="1">
                  <c:v>2015</c:v>
                </c:pt>
                <c:pt idx="2">
                  <c:v>2016</c:v>
                </c:pt>
                <c:pt idx="3">
                  <c:v>2017 (partial)</c:v>
                </c:pt>
              </c:strCache>
            </c:strRef>
          </c:cat>
          <c:val>
            <c:numRef>
              <c:f>'VO vs QuarterYear'!$U$10:$X$10</c:f>
              <c:numCache>
                <c:formatCode>#,##0.."M"</c:formatCode>
                <c:ptCount val="4"/>
                <c:pt idx="0">
                  <c:v>7280738.1851000004</c:v>
                </c:pt>
                <c:pt idx="1">
                  <c:v>5600834.0188999996</c:v>
                </c:pt>
                <c:pt idx="2">
                  <c:v>124343.7586</c:v>
                </c:pt>
                <c:pt idx="3">
                  <c:v>140241.17079999999</c:v>
                </c:pt>
              </c:numCache>
            </c:numRef>
          </c:val>
        </c:ser>
        <c:dLbls>
          <c:dLblPos val="ctr"/>
          <c:showLegendKey val="0"/>
          <c:showVal val="1"/>
          <c:showCatName val="0"/>
          <c:showSerName val="0"/>
          <c:showPercent val="0"/>
          <c:showBubbleSize val="0"/>
        </c:dLbls>
        <c:gapWidth val="150"/>
        <c:overlap val="100"/>
        <c:axId val="64760448"/>
        <c:axId val="64766336"/>
      </c:barChart>
      <c:catAx>
        <c:axId val="64760448"/>
        <c:scaling>
          <c:orientation val="minMax"/>
        </c:scaling>
        <c:delete val="0"/>
        <c:axPos val="b"/>
        <c:numFmt formatCode="General" sourceLinked="1"/>
        <c:majorTickMark val="out"/>
        <c:minorTickMark val="none"/>
        <c:tickLblPos val="nextTo"/>
        <c:crossAx val="64766336"/>
        <c:crosses val="autoZero"/>
        <c:auto val="1"/>
        <c:lblAlgn val="ctr"/>
        <c:lblOffset val="100"/>
        <c:noMultiLvlLbl val="0"/>
      </c:catAx>
      <c:valAx>
        <c:axId val="64766336"/>
        <c:scaling>
          <c:orientation val="minMax"/>
        </c:scaling>
        <c:delete val="0"/>
        <c:axPos val="l"/>
        <c:majorGridlines/>
        <c:numFmt formatCode="#,##0..&quot;M&quot;" sourceLinked="1"/>
        <c:majorTickMark val="out"/>
        <c:minorTickMark val="none"/>
        <c:tickLblPos val="nextTo"/>
        <c:crossAx val="64760448"/>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B203C-262E-7B46-9259-FA3926998B08}" type="doc">
      <dgm:prSet loTypeId="urn:microsoft.com/office/officeart/2005/8/layout/cycle8" loCatId="" qsTypeId="urn:microsoft.com/office/officeart/2005/8/quickstyle/simple5" qsCatId="simple" csTypeId="urn:microsoft.com/office/officeart/2005/8/colors/accent1_3" csCatId="accent1" phldr="1"/>
      <dgm:spPr/>
    </dgm:pt>
    <dgm:pt modelId="{71135018-F82D-1A42-AFE2-5E2F93DB2D45}">
      <dgm:prSet phldrT="[Text]" custT="1"/>
      <dgm:spPr/>
      <dgm:t>
        <a:bodyPr/>
        <a:lstStyle/>
        <a:p>
          <a:r>
            <a:rPr lang="en-US" sz="2400" dirty="0" smtClean="0"/>
            <a:t>Thematic Services</a:t>
          </a:r>
          <a:endParaRPr lang="en-US" sz="2400" dirty="0"/>
        </a:p>
      </dgm:t>
    </dgm:pt>
    <dgm:pt modelId="{711DC1DF-84CC-384B-B6F6-2DF7CFB7D517}" type="sibTrans" cxnId="{BB0F74D7-87ED-274F-A8E4-A708482C0613}">
      <dgm:prSet/>
      <dgm:spPr/>
      <dgm:t>
        <a:bodyPr/>
        <a:lstStyle/>
        <a:p>
          <a:endParaRPr lang="en-US" sz="2000"/>
        </a:p>
      </dgm:t>
    </dgm:pt>
    <dgm:pt modelId="{43948167-4669-C94F-976B-C1B2904E3A66}" type="parTrans" cxnId="{BB0F74D7-87ED-274F-A8E4-A708482C0613}">
      <dgm:prSet/>
      <dgm:spPr/>
      <dgm:t>
        <a:bodyPr/>
        <a:lstStyle/>
        <a:p>
          <a:endParaRPr lang="en-US" sz="2000"/>
        </a:p>
      </dgm:t>
    </dgm:pt>
    <dgm:pt modelId="{89749D62-30EE-B948-8416-ED90FF083E0D}">
      <dgm:prSet phldrT="[Text]" custT="1"/>
      <dgm:spPr/>
      <dgm:t>
        <a:bodyPr/>
        <a:lstStyle/>
        <a:p>
          <a:r>
            <a:rPr lang="en-US" sz="2400" dirty="0" smtClean="0"/>
            <a:t>Baseline compute/storage services</a:t>
          </a:r>
          <a:endParaRPr lang="en-US" sz="2400" dirty="0"/>
        </a:p>
      </dgm:t>
    </dgm:pt>
    <dgm:pt modelId="{FB0FAFBF-6851-6E4B-9EE1-E3A7D92BA2D9}" type="sibTrans" cxnId="{2009E63B-27B8-6146-AEA6-FD031737D93A}">
      <dgm:prSet/>
      <dgm:spPr/>
      <dgm:t>
        <a:bodyPr/>
        <a:lstStyle/>
        <a:p>
          <a:endParaRPr lang="en-US" sz="2000"/>
        </a:p>
      </dgm:t>
    </dgm:pt>
    <dgm:pt modelId="{69BD7ACD-FA58-D746-A00D-9FF4C6D7A60F}" type="parTrans" cxnId="{2009E63B-27B8-6146-AEA6-FD031737D93A}">
      <dgm:prSet/>
      <dgm:spPr/>
      <dgm:t>
        <a:bodyPr/>
        <a:lstStyle/>
        <a:p>
          <a:endParaRPr lang="en-US" sz="2000"/>
        </a:p>
      </dgm:t>
    </dgm:pt>
    <dgm:pt modelId="{0805E7D8-86B8-4D4E-B352-5534BE5ED544}">
      <dgm:prSet phldrT="[Text]" custT="1"/>
      <dgm:spPr/>
      <dgm:t>
        <a:bodyPr/>
        <a:lstStyle/>
        <a:p>
          <a:r>
            <a:rPr lang="en-US" sz="2000" dirty="0" smtClean="0"/>
            <a:t>Collaborative Services</a:t>
          </a:r>
          <a:endParaRPr lang="en-US" sz="2000" dirty="0"/>
        </a:p>
      </dgm:t>
    </dgm:pt>
    <dgm:pt modelId="{27C40A74-AA16-E744-9F7A-7C0864FF8F68}" type="parTrans" cxnId="{877C36FA-2DA8-1F48-953D-C002FA188260}">
      <dgm:prSet/>
      <dgm:spPr/>
      <dgm:t>
        <a:bodyPr/>
        <a:lstStyle/>
        <a:p>
          <a:endParaRPr lang="en-US" sz="2000"/>
        </a:p>
      </dgm:t>
    </dgm:pt>
    <dgm:pt modelId="{6F5EB3A4-29A0-3744-8F54-3BB86530E109}" type="sibTrans" cxnId="{877C36FA-2DA8-1F48-953D-C002FA188260}">
      <dgm:prSet/>
      <dgm:spPr/>
      <dgm:t>
        <a:bodyPr/>
        <a:lstStyle/>
        <a:p>
          <a:endParaRPr lang="en-US" sz="2000"/>
        </a:p>
      </dgm:t>
    </dgm:pt>
    <dgm:pt modelId="{C67799AA-C6AF-734A-9EAB-645156126645}">
      <dgm:prSet phldrT="[Text]" custT="1"/>
      <dgm:spPr/>
      <dgm:t>
        <a:bodyPr/>
        <a:lstStyle/>
        <a:p>
          <a:r>
            <a:rPr lang="en-US" sz="2400" dirty="0" smtClean="0"/>
            <a:t>Federation Services</a:t>
          </a:r>
          <a:endParaRPr lang="en-US" sz="2400" dirty="0"/>
        </a:p>
      </dgm:t>
    </dgm:pt>
    <dgm:pt modelId="{19CEA122-4D31-EC41-B702-E3F31E2F3161}" type="parTrans" cxnId="{B1D7A185-FA6E-7349-A8D0-29702EEB7EBA}">
      <dgm:prSet/>
      <dgm:spPr/>
      <dgm:t>
        <a:bodyPr/>
        <a:lstStyle/>
        <a:p>
          <a:endParaRPr lang="en-US" sz="2000"/>
        </a:p>
      </dgm:t>
    </dgm:pt>
    <dgm:pt modelId="{0D03B8ED-4CC0-5F41-8D0E-1515AB49C953}" type="sibTrans" cxnId="{B1D7A185-FA6E-7349-A8D0-29702EEB7EBA}">
      <dgm:prSet/>
      <dgm:spPr/>
      <dgm:t>
        <a:bodyPr/>
        <a:lstStyle/>
        <a:p>
          <a:endParaRPr lang="en-US" sz="2000"/>
        </a:p>
      </dgm:t>
    </dgm:pt>
    <dgm:pt modelId="{902B14E6-6A2E-264B-8244-B6A2134B7BB4}" type="pres">
      <dgm:prSet presAssocID="{B01B203C-262E-7B46-9259-FA3926998B08}" presName="compositeShape" presStyleCnt="0">
        <dgm:presLayoutVars>
          <dgm:chMax val="7"/>
          <dgm:dir/>
          <dgm:resizeHandles val="exact"/>
        </dgm:presLayoutVars>
      </dgm:prSet>
      <dgm:spPr/>
    </dgm:pt>
    <dgm:pt modelId="{D0B3E987-18D3-C24D-B505-1D6802161169}" type="pres">
      <dgm:prSet presAssocID="{B01B203C-262E-7B46-9259-FA3926998B08}" presName="wedge1" presStyleLbl="node1" presStyleIdx="0" presStyleCnt="4"/>
      <dgm:spPr/>
      <dgm:t>
        <a:bodyPr/>
        <a:lstStyle/>
        <a:p>
          <a:endParaRPr lang="en-US"/>
        </a:p>
      </dgm:t>
    </dgm:pt>
    <dgm:pt modelId="{F56F57BD-8333-0441-8D27-AFBACB357F35}" type="pres">
      <dgm:prSet presAssocID="{B01B203C-262E-7B46-9259-FA3926998B08}" presName="dummy1a" presStyleCnt="0"/>
      <dgm:spPr/>
    </dgm:pt>
    <dgm:pt modelId="{23A175F4-ACBE-E04A-B0AA-CA41C959DB9E}" type="pres">
      <dgm:prSet presAssocID="{B01B203C-262E-7B46-9259-FA3926998B08}" presName="dummy1b" presStyleCnt="0"/>
      <dgm:spPr/>
    </dgm:pt>
    <dgm:pt modelId="{32BC9FA2-A50D-C440-9D58-71F558FA8B55}" type="pres">
      <dgm:prSet presAssocID="{B01B203C-262E-7B46-9259-FA3926998B08}" presName="wedge1Tx" presStyleLbl="node1" presStyleIdx="0" presStyleCnt="4">
        <dgm:presLayoutVars>
          <dgm:chMax val="0"/>
          <dgm:chPref val="0"/>
          <dgm:bulletEnabled val="1"/>
        </dgm:presLayoutVars>
      </dgm:prSet>
      <dgm:spPr/>
      <dgm:t>
        <a:bodyPr/>
        <a:lstStyle/>
        <a:p>
          <a:endParaRPr lang="en-US"/>
        </a:p>
      </dgm:t>
    </dgm:pt>
    <dgm:pt modelId="{AF336B49-A346-994C-83B4-C6629DF5EA2C}" type="pres">
      <dgm:prSet presAssocID="{B01B203C-262E-7B46-9259-FA3926998B08}" presName="wedge2" presStyleLbl="node1" presStyleIdx="1" presStyleCnt="4"/>
      <dgm:spPr/>
      <dgm:t>
        <a:bodyPr/>
        <a:lstStyle/>
        <a:p>
          <a:endParaRPr lang="en-US"/>
        </a:p>
      </dgm:t>
    </dgm:pt>
    <dgm:pt modelId="{18198DD4-E352-FF49-B1C5-548B666F2C44}" type="pres">
      <dgm:prSet presAssocID="{B01B203C-262E-7B46-9259-FA3926998B08}" presName="dummy2a" presStyleCnt="0"/>
      <dgm:spPr/>
    </dgm:pt>
    <dgm:pt modelId="{62D300B8-C807-364E-8E84-F40B607EEACC}" type="pres">
      <dgm:prSet presAssocID="{B01B203C-262E-7B46-9259-FA3926998B08}" presName="dummy2b" presStyleCnt="0"/>
      <dgm:spPr/>
    </dgm:pt>
    <dgm:pt modelId="{2A11C325-5EF1-D849-B145-37C455B6208C}" type="pres">
      <dgm:prSet presAssocID="{B01B203C-262E-7B46-9259-FA3926998B08}" presName="wedge2Tx" presStyleLbl="node1" presStyleIdx="1" presStyleCnt="4">
        <dgm:presLayoutVars>
          <dgm:chMax val="0"/>
          <dgm:chPref val="0"/>
          <dgm:bulletEnabled val="1"/>
        </dgm:presLayoutVars>
      </dgm:prSet>
      <dgm:spPr/>
      <dgm:t>
        <a:bodyPr/>
        <a:lstStyle/>
        <a:p>
          <a:endParaRPr lang="en-US"/>
        </a:p>
      </dgm:t>
    </dgm:pt>
    <dgm:pt modelId="{3B5BFB86-71E1-AF4A-9696-79024AA8521C}" type="pres">
      <dgm:prSet presAssocID="{B01B203C-262E-7B46-9259-FA3926998B08}" presName="wedge3" presStyleLbl="node1" presStyleIdx="2" presStyleCnt="4"/>
      <dgm:spPr/>
      <dgm:t>
        <a:bodyPr/>
        <a:lstStyle/>
        <a:p>
          <a:endParaRPr lang="en-US"/>
        </a:p>
      </dgm:t>
    </dgm:pt>
    <dgm:pt modelId="{25F058A8-1D0E-5545-9535-1D99B8615E52}" type="pres">
      <dgm:prSet presAssocID="{B01B203C-262E-7B46-9259-FA3926998B08}" presName="dummy3a" presStyleCnt="0"/>
      <dgm:spPr/>
    </dgm:pt>
    <dgm:pt modelId="{26988A8E-23A4-3840-85D7-5FE57B7E050A}" type="pres">
      <dgm:prSet presAssocID="{B01B203C-262E-7B46-9259-FA3926998B08}" presName="dummy3b" presStyleCnt="0"/>
      <dgm:spPr/>
    </dgm:pt>
    <dgm:pt modelId="{51D1402B-AE38-1C47-8A68-F7F0B4534E14}" type="pres">
      <dgm:prSet presAssocID="{B01B203C-262E-7B46-9259-FA3926998B08}" presName="wedge3Tx" presStyleLbl="node1" presStyleIdx="2" presStyleCnt="4">
        <dgm:presLayoutVars>
          <dgm:chMax val="0"/>
          <dgm:chPref val="0"/>
          <dgm:bulletEnabled val="1"/>
        </dgm:presLayoutVars>
      </dgm:prSet>
      <dgm:spPr/>
      <dgm:t>
        <a:bodyPr/>
        <a:lstStyle/>
        <a:p>
          <a:endParaRPr lang="en-US"/>
        </a:p>
      </dgm:t>
    </dgm:pt>
    <dgm:pt modelId="{F359677D-287C-E949-AABD-5828C0E3B9DA}" type="pres">
      <dgm:prSet presAssocID="{B01B203C-262E-7B46-9259-FA3926998B08}" presName="wedge4" presStyleLbl="node1" presStyleIdx="3" presStyleCnt="4"/>
      <dgm:spPr/>
      <dgm:t>
        <a:bodyPr/>
        <a:lstStyle/>
        <a:p>
          <a:endParaRPr lang="en-US"/>
        </a:p>
      </dgm:t>
    </dgm:pt>
    <dgm:pt modelId="{018FFB2F-771A-2145-8705-96DD95150E74}" type="pres">
      <dgm:prSet presAssocID="{B01B203C-262E-7B46-9259-FA3926998B08}" presName="dummy4a" presStyleCnt="0"/>
      <dgm:spPr/>
    </dgm:pt>
    <dgm:pt modelId="{88591784-468A-E843-A6C6-E46820083C48}" type="pres">
      <dgm:prSet presAssocID="{B01B203C-262E-7B46-9259-FA3926998B08}" presName="dummy4b" presStyleCnt="0"/>
      <dgm:spPr/>
    </dgm:pt>
    <dgm:pt modelId="{ABEBA8D9-3F28-4D41-A1CA-6FAF3F987976}" type="pres">
      <dgm:prSet presAssocID="{B01B203C-262E-7B46-9259-FA3926998B08}" presName="wedge4Tx" presStyleLbl="node1" presStyleIdx="3" presStyleCnt="4">
        <dgm:presLayoutVars>
          <dgm:chMax val="0"/>
          <dgm:chPref val="0"/>
          <dgm:bulletEnabled val="1"/>
        </dgm:presLayoutVars>
      </dgm:prSet>
      <dgm:spPr/>
      <dgm:t>
        <a:bodyPr/>
        <a:lstStyle/>
        <a:p>
          <a:endParaRPr lang="en-US"/>
        </a:p>
      </dgm:t>
    </dgm:pt>
    <dgm:pt modelId="{245C96A6-9BE5-D049-9A67-A278D25596EF}" type="pres">
      <dgm:prSet presAssocID="{FB0FAFBF-6851-6E4B-9EE1-E3A7D92BA2D9}" presName="arrowWedge1" presStyleLbl="fgSibTrans2D1" presStyleIdx="0" presStyleCnt="4"/>
      <dgm:spPr/>
    </dgm:pt>
    <dgm:pt modelId="{AA9DD875-1A36-FF41-B1FA-914E3782386E}" type="pres">
      <dgm:prSet presAssocID="{711DC1DF-84CC-384B-B6F6-2DF7CFB7D517}" presName="arrowWedge2" presStyleLbl="fgSibTrans2D1" presStyleIdx="1" presStyleCnt="4"/>
      <dgm:spPr/>
    </dgm:pt>
    <dgm:pt modelId="{2E2F32A5-2A41-204E-A7EA-10E6EF73C931}" type="pres">
      <dgm:prSet presAssocID="{6F5EB3A4-29A0-3744-8F54-3BB86530E109}" presName="arrowWedge3" presStyleLbl="fgSibTrans2D1" presStyleIdx="2" presStyleCnt="4"/>
      <dgm:spPr/>
    </dgm:pt>
    <dgm:pt modelId="{5BB6A57A-6CFE-0648-BEB1-96DD9CF98C7C}" type="pres">
      <dgm:prSet presAssocID="{0D03B8ED-4CC0-5F41-8D0E-1515AB49C953}" presName="arrowWedge4" presStyleLbl="fgSibTrans2D1" presStyleIdx="3" presStyleCnt="4"/>
      <dgm:spPr/>
    </dgm:pt>
  </dgm:ptLst>
  <dgm:cxnLst>
    <dgm:cxn modelId="{F85918D6-00FC-AD40-A71C-6CA6116DCC9E}" type="presOf" srcId="{89749D62-30EE-B948-8416-ED90FF083E0D}" destId="{32BC9FA2-A50D-C440-9D58-71F558FA8B55}" srcOrd="1" destOrd="0" presId="urn:microsoft.com/office/officeart/2005/8/layout/cycle8"/>
    <dgm:cxn modelId="{49EFC598-D354-A843-AB40-9226B8491899}" type="presOf" srcId="{C67799AA-C6AF-734A-9EAB-645156126645}" destId="{ABEBA8D9-3F28-4D41-A1CA-6FAF3F987976}" srcOrd="1" destOrd="0" presId="urn:microsoft.com/office/officeart/2005/8/layout/cycle8"/>
    <dgm:cxn modelId="{AADA2736-01C0-784B-80DC-841D7AA95EE7}" type="presOf" srcId="{B01B203C-262E-7B46-9259-FA3926998B08}" destId="{902B14E6-6A2E-264B-8244-B6A2134B7BB4}" srcOrd="0" destOrd="0" presId="urn:microsoft.com/office/officeart/2005/8/layout/cycle8"/>
    <dgm:cxn modelId="{BB0F74D7-87ED-274F-A8E4-A708482C0613}" srcId="{B01B203C-262E-7B46-9259-FA3926998B08}" destId="{71135018-F82D-1A42-AFE2-5E2F93DB2D45}" srcOrd="1" destOrd="0" parTransId="{43948167-4669-C94F-976B-C1B2904E3A66}" sibTransId="{711DC1DF-84CC-384B-B6F6-2DF7CFB7D517}"/>
    <dgm:cxn modelId="{DC519E7F-0106-6C43-8DA4-BAAD0A3952E4}" type="presOf" srcId="{89749D62-30EE-B948-8416-ED90FF083E0D}" destId="{D0B3E987-18D3-C24D-B505-1D6802161169}" srcOrd="0" destOrd="0" presId="urn:microsoft.com/office/officeart/2005/8/layout/cycle8"/>
    <dgm:cxn modelId="{0A8208E7-051B-7147-85E5-1CB40EEBB4DA}" type="presOf" srcId="{C67799AA-C6AF-734A-9EAB-645156126645}" destId="{F359677D-287C-E949-AABD-5828C0E3B9DA}" srcOrd="0" destOrd="0" presId="urn:microsoft.com/office/officeart/2005/8/layout/cycle8"/>
    <dgm:cxn modelId="{ACF5D947-9531-3D42-95DC-D39B70DC0800}" type="presOf" srcId="{0805E7D8-86B8-4D4E-B352-5534BE5ED544}" destId="{51D1402B-AE38-1C47-8A68-F7F0B4534E14}" srcOrd="1" destOrd="0" presId="urn:microsoft.com/office/officeart/2005/8/layout/cycle8"/>
    <dgm:cxn modelId="{2009E63B-27B8-6146-AEA6-FD031737D93A}" srcId="{B01B203C-262E-7B46-9259-FA3926998B08}" destId="{89749D62-30EE-B948-8416-ED90FF083E0D}" srcOrd="0" destOrd="0" parTransId="{69BD7ACD-FA58-D746-A00D-9FF4C6D7A60F}" sibTransId="{FB0FAFBF-6851-6E4B-9EE1-E3A7D92BA2D9}"/>
    <dgm:cxn modelId="{7DFA908C-8B2C-F44D-AA19-0C9369D45748}" type="presOf" srcId="{71135018-F82D-1A42-AFE2-5E2F93DB2D45}" destId="{AF336B49-A346-994C-83B4-C6629DF5EA2C}" srcOrd="0" destOrd="0" presId="urn:microsoft.com/office/officeart/2005/8/layout/cycle8"/>
    <dgm:cxn modelId="{5D9F97DB-D882-EA43-8C2C-E9C7085845D7}" type="presOf" srcId="{71135018-F82D-1A42-AFE2-5E2F93DB2D45}" destId="{2A11C325-5EF1-D849-B145-37C455B6208C}" srcOrd="1" destOrd="0" presId="urn:microsoft.com/office/officeart/2005/8/layout/cycle8"/>
    <dgm:cxn modelId="{B1D7A185-FA6E-7349-A8D0-29702EEB7EBA}" srcId="{B01B203C-262E-7B46-9259-FA3926998B08}" destId="{C67799AA-C6AF-734A-9EAB-645156126645}" srcOrd="3" destOrd="0" parTransId="{19CEA122-4D31-EC41-B702-E3F31E2F3161}" sibTransId="{0D03B8ED-4CC0-5F41-8D0E-1515AB49C953}"/>
    <dgm:cxn modelId="{877C36FA-2DA8-1F48-953D-C002FA188260}" srcId="{B01B203C-262E-7B46-9259-FA3926998B08}" destId="{0805E7D8-86B8-4D4E-B352-5534BE5ED544}" srcOrd="2" destOrd="0" parTransId="{27C40A74-AA16-E744-9F7A-7C0864FF8F68}" sibTransId="{6F5EB3A4-29A0-3744-8F54-3BB86530E109}"/>
    <dgm:cxn modelId="{B31EFAD3-6C9B-4B4C-9DE4-DD6148D67C9F}" type="presOf" srcId="{0805E7D8-86B8-4D4E-B352-5534BE5ED544}" destId="{3B5BFB86-71E1-AF4A-9696-79024AA8521C}" srcOrd="0" destOrd="0" presId="urn:microsoft.com/office/officeart/2005/8/layout/cycle8"/>
    <dgm:cxn modelId="{4B3D0CE9-BD4D-FC4B-9447-016648755D66}" type="presParOf" srcId="{902B14E6-6A2E-264B-8244-B6A2134B7BB4}" destId="{D0B3E987-18D3-C24D-B505-1D6802161169}" srcOrd="0" destOrd="0" presId="urn:microsoft.com/office/officeart/2005/8/layout/cycle8"/>
    <dgm:cxn modelId="{B2B0F497-CCA5-6B42-848B-BCB4C98B30E1}" type="presParOf" srcId="{902B14E6-6A2E-264B-8244-B6A2134B7BB4}" destId="{F56F57BD-8333-0441-8D27-AFBACB357F35}" srcOrd="1" destOrd="0" presId="urn:microsoft.com/office/officeart/2005/8/layout/cycle8"/>
    <dgm:cxn modelId="{0FA138F5-E94C-4040-B193-25931F65302F}" type="presParOf" srcId="{902B14E6-6A2E-264B-8244-B6A2134B7BB4}" destId="{23A175F4-ACBE-E04A-B0AA-CA41C959DB9E}" srcOrd="2" destOrd="0" presId="urn:microsoft.com/office/officeart/2005/8/layout/cycle8"/>
    <dgm:cxn modelId="{7C1FB85E-69CE-C549-B175-155B1735B43F}" type="presParOf" srcId="{902B14E6-6A2E-264B-8244-B6A2134B7BB4}" destId="{32BC9FA2-A50D-C440-9D58-71F558FA8B55}" srcOrd="3" destOrd="0" presId="urn:microsoft.com/office/officeart/2005/8/layout/cycle8"/>
    <dgm:cxn modelId="{E513FEC9-A1DA-6644-AFD6-0406B0EBB593}" type="presParOf" srcId="{902B14E6-6A2E-264B-8244-B6A2134B7BB4}" destId="{AF336B49-A346-994C-83B4-C6629DF5EA2C}" srcOrd="4" destOrd="0" presId="urn:microsoft.com/office/officeart/2005/8/layout/cycle8"/>
    <dgm:cxn modelId="{BCD4FCBB-533B-BE47-83AF-E77E0F8A6B37}" type="presParOf" srcId="{902B14E6-6A2E-264B-8244-B6A2134B7BB4}" destId="{18198DD4-E352-FF49-B1C5-548B666F2C44}" srcOrd="5" destOrd="0" presId="urn:microsoft.com/office/officeart/2005/8/layout/cycle8"/>
    <dgm:cxn modelId="{A972DC31-4BB1-574D-9E7D-AB5AB8DC291E}" type="presParOf" srcId="{902B14E6-6A2E-264B-8244-B6A2134B7BB4}" destId="{62D300B8-C807-364E-8E84-F40B607EEACC}" srcOrd="6" destOrd="0" presId="urn:microsoft.com/office/officeart/2005/8/layout/cycle8"/>
    <dgm:cxn modelId="{F6E915F9-B896-0644-933E-922390396D30}" type="presParOf" srcId="{902B14E6-6A2E-264B-8244-B6A2134B7BB4}" destId="{2A11C325-5EF1-D849-B145-37C455B6208C}" srcOrd="7" destOrd="0" presId="urn:microsoft.com/office/officeart/2005/8/layout/cycle8"/>
    <dgm:cxn modelId="{A49C1F28-B950-854C-8553-455EAB7C8BF0}" type="presParOf" srcId="{902B14E6-6A2E-264B-8244-B6A2134B7BB4}" destId="{3B5BFB86-71E1-AF4A-9696-79024AA8521C}" srcOrd="8" destOrd="0" presId="urn:microsoft.com/office/officeart/2005/8/layout/cycle8"/>
    <dgm:cxn modelId="{E8DB378C-4D37-CE45-9630-FC1D238932D3}" type="presParOf" srcId="{902B14E6-6A2E-264B-8244-B6A2134B7BB4}" destId="{25F058A8-1D0E-5545-9535-1D99B8615E52}" srcOrd="9" destOrd="0" presId="urn:microsoft.com/office/officeart/2005/8/layout/cycle8"/>
    <dgm:cxn modelId="{752C3299-C051-C240-8CE1-543FB79ACB10}" type="presParOf" srcId="{902B14E6-6A2E-264B-8244-B6A2134B7BB4}" destId="{26988A8E-23A4-3840-85D7-5FE57B7E050A}" srcOrd="10" destOrd="0" presId="urn:microsoft.com/office/officeart/2005/8/layout/cycle8"/>
    <dgm:cxn modelId="{C087DF8A-888B-9144-BDFC-C4D1757E700D}" type="presParOf" srcId="{902B14E6-6A2E-264B-8244-B6A2134B7BB4}" destId="{51D1402B-AE38-1C47-8A68-F7F0B4534E14}" srcOrd="11" destOrd="0" presId="urn:microsoft.com/office/officeart/2005/8/layout/cycle8"/>
    <dgm:cxn modelId="{517E0EF1-EE95-084B-BF6B-77DC4472613B}" type="presParOf" srcId="{902B14E6-6A2E-264B-8244-B6A2134B7BB4}" destId="{F359677D-287C-E949-AABD-5828C0E3B9DA}" srcOrd="12" destOrd="0" presId="urn:microsoft.com/office/officeart/2005/8/layout/cycle8"/>
    <dgm:cxn modelId="{DAEC54CF-9C51-DF4D-8992-EFB865D9B172}" type="presParOf" srcId="{902B14E6-6A2E-264B-8244-B6A2134B7BB4}" destId="{018FFB2F-771A-2145-8705-96DD95150E74}" srcOrd="13" destOrd="0" presId="urn:microsoft.com/office/officeart/2005/8/layout/cycle8"/>
    <dgm:cxn modelId="{54F538E3-95E6-B04D-BDD7-1D5E6D6884B4}" type="presParOf" srcId="{902B14E6-6A2E-264B-8244-B6A2134B7BB4}" destId="{88591784-468A-E843-A6C6-E46820083C48}" srcOrd="14" destOrd="0" presId="urn:microsoft.com/office/officeart/2005/8/layout/cycle8"/>
    <dgm:cxn modelId="{1C62868A-5E8D-B048-B6B5-A4C19AE62D2F}" type="presParOf" srcId="{902B14E6-6A2E-264B-8244-B6A2134B7BB4}" destId="{ABEBA8D9-3F28-4D41-A1CA-6FAF3F987976}" srcOrd="15" destOrd="0" presId="urn:microsoft.com/office/officeart/2005/8/layout/cycle8"/>
    <dgm:cxn modelId="{AD65283C-427E-1A47-94A7-0E2FF42BB247}" type="presParOf" srcId="{902B14E6-6A2E-264B-8244-B6A2134B7BB4}" destId="{245C96A6-9BE5-D049-9A67-A278D25596EF}" srcOrd="16" destOrd="0" presId="urn:microsoft.com/office/officeart/2005/8/layout/cycle8"/>
    <dgm:cxn modelId="{0F099952-48BA-7E41-9B19-153465FED67E}" type="presParOf" srcId="{902B14E6-6A2E-264B-8244-B6A2134B7BB4}" destId="{AA9DD875-1A36-FF41-B1FA-914E3782386E}" srcOrd="17" destOrd="0" presId="urn:microsoft.com/office/officeart/2005/8/layout/cycle8"/>
    <dgm:cxn modelId="{61C4F6E1-795F-E346-9A0F-2DEE4B47FF2D}" type="presParOf" srcId="{902B14E6-6A2E-264B-8244-B6A2134B7BB4}" destId="{2E2F32A5-2A41-204E-A7EA-10E6EF73C931}" srcOrd="18" destOrd="0" presId="urn:microsoft.com/office/officeart/2005/8/layout/cycle8"/>
    <dgm:cxn modelId="{5CC4C386-177F-8945-BED4-31EF8DC625ED}" type="presParOf" srcId="{902B14E6-6A2E-264B-8244-B6A2134B7BB4}" destId="{5BB6A57A-6CFE-0648-BEB1-96DD9CF98C7C}"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3E987-18D3-C24D-B505-1D6802161169}">
      <dsp:nvSpPr>
        <dsp:cNvPr id="0" name=""/>
        <dsp:cNvSpPr/>
      </dsp:nvSpPr>
      <dsp:spPr>
        <a:xfrm>
          <a:off x="1620649" y="319957"/>
          <a:ext cx="4307808" cy="4307808"/>
        </a:xfrm>
        <a:prstGeom prst="pie">
          <a:avLst>
            <a:gd name="adj1" fmla="val 16200000"/>
            <a:gd name="adj2" fmla="val 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Baseline compute/storage services</a:t>
          </a:r>
          <a:endParaRPr lang="en-US" sz="2400" kern="1200" dirty="0"/>
        </a:p>
      </dsp:txBody>
      <dsp:txXfrm>
        <a:off x="3907377" y="1212802"/>
        <a:ext cx="1589786" cy="1179519"/>
      </dsp:txXfrm>
    </dsp:sp>
    <dsp:sp modelId="{AF336B49-A346-994C-83B4-C6629DF5EA2C}">
      <dsp:nvSpPr>
        <dsp:cNvPr id="0" name=""/>
        <dsp:cNvSpPr/>
      </dsp:nvSpPr>
      <dsp:spPr>
        <a:xfrm>
          <a:off x="1620649" y="464577"/>
          <a:ext cx="4307808" cy="4307808"/>
        </a:xfrm>
        <a:prstGeom prst="pie">
          <a:avLst>
            <a:gd name="adj1" fmla="val 0"/>
            <a:gd name="adj2" fmla="val 5400000"/>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Thematic Services</a:t>
          </a:r>
          <a:endParaRPr lang="en-US" sz="2400" kern="1200" dirty="0"/>
        </a:p>
      </dsp:txBody>
      <dsp:txXfrm>
        <a:off x="3907377" y="2700022"/>
        <a:ext cx="1589786" cy="1179519"/>
      </dsp:txXfrm>
    </dsp:sp>
    <dsp:sp modelId="{3B5BFB86-71E1-AF4A-9696-79024AA8521C}">
      <dsp:nvSpPr>
        <dsp:cNvPr id="0" name=""/>
        <dsp:cNvSpPr/>
      </dsp:nvSpPr>
      <dsp:spPr>
        <a:xfrm>
          <a:off x="1476029" y="464577"/>
          <a:ext cx="4307808" cy="4307808"/>
        </a:xfrm>
        <a:prstGeom prst="pie">
          <a:avLst>
            <a:gd name="adj1" fmla="val 5400000"/>
            <a:gd name="adj2" fmla="val 10800000"/>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Collaborative Services</a:t>
          </a:r>
          <a:endParaRPr lang="en-US" sz="2000" kern="1200" dirty="0"/>
        </a:p>
      </dsp:txBody>
      <dsp:txXfrm>
        <a:off x="1907323" y="2700022"/>
        <a:ext cx="1589786" cy="1179519"/>
      </dsp:txXfrm>
    </dsp:sp>
    <dsp:sp modelId="{F359677D-287C-E949-AABD-5828C0E3B9DA}">
      <dsp:nvSpPr>
        <dsp:cNvPr id="0" name=""/>
        <dsp:cNvSpPr/>
      </dsp:nvSpPr>
      <dsp:spPr>
        <a:xfrm>
          <a:off x="1476029" y="319957"/>
          <a:ext cx="4307808" cy="4307808"/>
        </a:xfrm>
        <a:prstGeom prst="pie">
          <a:avLst>
            <a:gd name="adj1" fmla="val 10800000"/>
            <a:gd name="adj2" fmla="val 1620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Federation Services</a:t>
          </a:r>
          <a:endParaRPr lang="en-US" sz="2400" kern="1200" dirty="0"/>
        </a:p>
      </dsp:txBody>
      <dsp:txXfrm>
        <a:off x="1907323" y="1212802"/>
        <a:ext cx="1589786" cy="1179519"/>
      </dsp:txXfrm>
    </dsp:sp>
    <dsp:sp modelId="{245C96A6-9BE5-D049-9A67-A278D25596EF}">
      <dsp:nvSpPr>
        <dsp:cNvPr id="0" name=""/>
        <dsp:cNvSpPr/>
      </dsp:nvSpPr>
      <dsp:spPr>
        <a:xfrm>
          <a:off x="1353975" y="53283"/>
          <a:ext cx="4841156" cy="4841156"/>
        </a:xfrm>
        <a:prstGeom prst="circularArrow">
          <a:avLst>
            <a:gd name="adj1" fmla="val 5085"/>
            <a:gd name="adj2" fmla="val 327528"/>
            <a:gd name="adj3" fmla="val 21272472"/>
            <a:gd name="adj4" fmla="val 16200000"/>
            <a:gd name="adj5" fmla="val 5932"/>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A9DD875-1A36-FF41-B1FA-914E3782386E}">
      <dsp:nvSpPr>
        <dsp:cNvPr id="0" name=""/>
        <dsp:cNvSpPr/>
      </dsp:nvSpPr>
      <dsp:spPr>
        <a:xfrm>
          <a:off x="1353975" y="197903"/>
          <a:ext cx="4841156" cy="4841156"/>
        </a:xfrm>
        <a:prstGeom prst="circularArrow">
          <a:avLst>
            <a:gd name="adj1" fmla="val 5085"/>
            <a:gd name="adj2" fmla="val 327528"/>
            <a:gd name="adj3" fmla="val 5072472"/>
            <a:gd name="adj4" fmla="val 0"/>
            <a:gd name="adj5" fmla="val 5932"/>
          </a:avLst>
        </a:prstGeom>
        <a:gradFill rotWithShape="0">
          <a:gsLst>
            <a:gs pos="0">
              <a:schemeClr val="accent1">
                <a:shade val="90000"/>
                <a:hueOff val="102100"/>
                <a:satOff val="-1418"/>
                <a:lumOff val="7651"/>
                <a:alphaOff val="0"/>
                <a:shade val="51000"/>
                <a:satMod val="130000"/>
              </a:schemeClr>
            </a:gs>
            <a:gs pos="80000">
              <a:schemeClr val="accent1">
                <a:shade val="90000"/>
                <a:hueOff val="102100"/>
                <a:satOff val="-1418"/>
                <a:lumOff val="7651"/>
                <a:alphaOff val="0"/>
                <a:shade val="93000"/>
                <a:satMod val="130000"/>
              </a:schemeClr>
            </a:gs>
            <a:gs pos="100000">
              <a:schemeClr val="accent1">
                <a:shade val="90000"/>
                <a:hueOff val="102100"/>
                <a:satOff val="-1418"/>
                <a:lumOff val="76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E2F32A5-2A41-204E-A7EA-10E6EF73C931}">
      <dsp:nvSpPr>
        <dsp:cNvPr id="0" name=""/>
        <dsp:cNvSpPr/>
      </dsp:nvSpPr>
      <dsp:spPr>
        <a:xfrm>
          <a:off x="1209355" y="197903"/>
          <a:ext cx="4841156" cy="4841156"/>
        </a:xfrm>
        <a:prstGeom prst="circularArrow">
          <a:avLst>
            <a:gd name="adj1" fmla="val 5085"/>
            <a:gd name="adj2" fmla="val 327528"/>
            <a:gd name="adj3" fmla="val 10472472"/>
            <a:gd name="adj4" fmla="val 5400000"/>
            <a:gd name="adj5" fmla="val 5932"/>
          </a:avLst>
        </a:prstGeom>
        <a:gradFill rotWithShape="0">
          <a:gsLst>
            <a:gs pos="0">
              <a:schemeClr val="accent1">
                <a:shade val="90000"/>
                <a:hueOff val="204200"/>
                <a:satOff val="-2837"/>
                <a:lumOff val="15303"/>
                <a:alphaOff val="0"/>
                <a:shade val="51000"/>
                <a:satMod val="130000"/>
              </a:schemeClr>
            </a:gs>
            <a:gs pos="80000">
              <a:schemeClr val="accent1">
                <a:shade val="90000"/>
                <a:hueOff val="204200"/>
                <a:satOff val="-2837"/>
                <a:lumOff val="15303"/>
                <a:alphaOff val="0"/>
                <a:shade val="93000"/>
                <a:satMod val="130000"/>
              </a:schemeClr>
            </a:gs>
            <a:gs pos="100000">
              <a:schemeClr val="accent1">
                <a:shade val="90000"/>
                <a:hueOff val="204200"/>
                <a:satOff val="-2837"/>
                <a:lumOff val="153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B6A57A-6CFE-0648-BEB1-96DD9CF98C7C}">
      <dsp:nvSpPr>
        <dsp:cNvPr id="0" name=""/>
        <dsp:cNvSpPr/>
      </dsp:nvSpPr>
      <dsp:spPr>
        <a:xfrm>
          <a:off x="1209355" y="53283"/>
          <a:ext cx="4841156" cy="4841156"/>
        </a:xfrm>
        <a:prstGeom prst="circularArrow">
          <a:avLst>
            <a:gd name="adj1" fmla="val 5085"/>
            <a:gd name="adj2" fmla="val 327528"/>
            <a:gd name="adj3" fmla="val 15872472"/>
            <a:gd name="adj4" fmla="val 10800000"/>
            <a:gd name="adj5" fmla="val 5932"/>
          </a:avLst>
        </a:prstGeom>
        <a:gradFill rotWithShape="0">
          <a:gsLst>
            <a:gs pos="0">
              <a:schemeClr val="accent1">
                <a:shade val="90000"/>
                <a:hueOff val="306300"/>
                <a:satOff val="-4255"/>
                <a:lumOff val="22954"/>
                <a:alphaOff val="0"/>
                <a:shade val="51000"/>
                <a:satMod val="130000"/>
              </a:schemeClr>
            </a:gs>
            <a:gs pos="80000">
              <a:schemeClr val="accent1">
                <a:shade val="90000"/>
                <a:hueOff val="306300"/>
                <a:satOff val="-4255"/>
                <a:lumOff val="22954"/>
                <a:alphaOff val="0"/>
                <a:shade val="93000"/>
                <a:satMod val="130000"/>
              </a:schemeClr>
            </a:gs>
            <a:gs pos="100000">
              <a:schemeClr val="accent1">
                <a:shade val="90000"/>
                <a:hueOff val="306300"/>
                <a:satOff val="-4255"/>
                <a:lumOff val="229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19/10/2017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19-10-2017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405822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13</a:t>
            </a:fld>
            <a:endParaRPr lang="nl-NL"/>
          </a:p>
        </p:txBody>
      </p:sp>
    </p:spTree>
    <p:extLst>
      <p:ext uri="{BB962C8B-B14F-4D97-AF65-F5344CB8AC3E}">
        <p14:creationId xmlns:p14="http://schemas.microsoft.com/office/powerpoint/2010/main" val="406342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14</a:t>
            </a:fld>
            <a:endParaRPr lang="nl-NL"/>
          </a:p>
        </p:txBody>
      </p:sp>
    </p:spTree>
    <p:extLst>
      <p:ext uri="{BB962C8B-B14F-4D97-AF65-F5344CB8AC3E}">
        <p14:creationId xmlns:p14="http://schemas.microsoft.com/office/powerpoint/2010/main" val="406342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18</a:t>
            </a:fld>
            <a:endParaRPr lang="nl-NL"/>
          </a:p>
        </p:txBody>
      </p:sp>
    </p:spTree>
    <p:extLst>
      <p:ext uri="{BB962C8B-B14F-4D97-AF65-F5344CB8AC3E}">
        <p14:creationId xmlns:p14="http://schemas.microsoft.com/office/powerpoint/2010/main" val="156782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29</a:t>
            </a:fld>
            <a:endParaRPr lang="nl-NL"/>
          </a:p>
        </p:txBody>
      </p:sp>
    </p:spTree>
    <p:extLst>
      <p:ext uri="{BB962C8B-B14F-4D97-AF65-F5344CB8AC3E}">
        <p14:creationId xmlns:p14="http://schemas.microsoft.com/office/powerpoint/2010/main" val="380423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31</a:t>
            </a:fld>
            <a:endParaRPr lang="nl-NL"/>
          </a:p>
        </p:txBody>
      </p:sp>
    </p:spTree>
    <p:extLst>
      <p:ext uri="{BB962C8B-B14F-4D97-AF65-F5344CB8AC3E}">
        <p14:creationId xmlns:p14="http://schemas.microsoft.com/office/powerpoint/2010/main" val="152860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33</a:t>
            </a:fld>
            <a:endParaRPr lang="nl-NL"/>
          </a:p>
        </p:txBody>
      </p:sp>
    </p:spTree>
    <p:extLst>
      <p:ext uri="{BB962C8B-B14F-4D97-AF65-F5344CB8AC3E}">
        <p14:creationId xmlns:p14="http://schemas.microsoft.com/office/powerpoint/2010/main" val="268017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1417799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37</a:t>
            </a:fld>
            <a:endParaRPr lang="nl-NL"/>
          </a:p>
        </p:txBody>
      </p:sp>
    </p:spTree>
    <p:extLst>
      <p:ext uri="{BB962C8B-B14F-4D97-AF65-F5344CB8AC3E}">
        <p14:creationId xmlns:p14="http://schemas.microsoft.com/office/powerpoint/2010/main" val="380423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44</a:t>
            </a:fld>
            <a:endParaRPr lang="nl-NL"/>
          </a:p>
        </p:txBody>
      </p:sp>
    </p:spTree>
    <p:extLst>
      <p:ext uri="{BB962C8B-B14F-4D97-AF65-F5344CB8AC3E}">
        <p14:creationId xmlns:p14="http://schemas.microsoft.com/office/powerpoint/2010/main" val="380423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a:t>
            </a:r>
            <a:r>
              <a:rPr lang="en-US" sz="1200" i="1" kern="1200" dirty="0" smtClean="0">
                <a:solidFill>
                  <a:schemeClr val="tx1"/>
                </a:solidFill>
                <a:effectLst/>
                <a:latin typeface="+mn-lt"/>
                <a:ea typeface="+mn-ea"/>
                <a:cs typeface="+mn-cs"/>
              </a:rPr>
              <a:t>Salmonella</a:t>
            </a:r>
            <a:r>
              <a:rPr lang="en-US" sz="1200" kern="1200" dirty="0" smtClean="0">
                <a:solidFill>
                  <a:schemeClr val="tx1"/>
                </a:solidFill>
                <a:effectLst/>
                <a:latin typeface="+mn-lt"/>
                <a:ea typeface="+mn-ea"/>
                <a:cs typeface="+mn-cs"/>
              </a:rPr>
              <a:t> infections end up with many unpleasant symptoms and a likely trip to the hospital. Konrad </a:t>
            </a:r>
            <a:r>
              <a:rPr lang="en-US" sz="1200" kern="1200" dirty="0" err="1" smtClean="0">
                <a:solidFill>
                  <a:schemeClr val="tx1"/>
                </a:solidFill>
                <a:effectLst/>
                <a:latin typeface="+mn-lt"/>
                <a:ea typeface="+mn-ea"/>
                <a:cs typeface="+mn-cs"/>
              </a:rPr>
              <a:t>Förstner</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bioinformatician</a:t>
            </a:r>
            <a:r>
              <a:rPr lang="en-US" sz="1200" kern="1200" dirty="0" smtClean="0">
                <a:solidFill>
                  <a:schemeClr val="tx1"/>
                </a:solidFill>
                <a:effectLst/>
                <a:latin typeface="+mn-lt"/>
                <a:ea typeface="+mn-ea"/>
                <a:cs typeface="+mn-cs"/>
              </a:rPr>
              <a:t> working at the University of </a:t>
            </a:r>
            <a:r>
              <a:rPr lang="en-US" sz="1200" kern="1200" dirty="0" err="1" smtClean="0">
                <a:solidFill>
                  <a:schemeClr val="tx1"/>
                </a:solidFill>
                <a:effectLst/>
                <a:latin typeface="+mn-lt"/>
                <a:ea typeface="+mn-ea"/>
                <a:cs typeface="+mn-cs"/>
              </a:rPr>
              <a:t>Würzburg</a:t>
            </a:r>
            <a:r>
              <a:rPr lang="en-US" sz="1200" kern="1200" dirty="0" smtClean="0">
                <a:solidFill>
                  <a:schemeClr val="tx1"/>
                </a:solidFill>
                <a:effectLst/>
                <a:latin typeface="+mn-lt"/>
                <a:ea typeface="+mn-ea"/>
                <a:cs typeface="+mn-cs"/>
              </a:rPr>
              <a:t> (Germany), investigated the invisible genetic battle going on inside the cells. </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Förstner</a:t>
            </a:r>
            <a:r>
              <a:rPr lang="en-US" sz="1200" kern="1200" dirty="0" smtClean="0">
                <a:solidFill>
                  <a:schemeClr val="tx1"/>
                </a:solidFill>
                <a:effectLst/>
                <a:latin typeface="+mn-lt"/>
                <a:ea typeface="+mn-ea"/>
                <a:cs typeface="+mn-cs"/>
              </a:rPr>
              <a:t> and his team took a groundbreaking approach and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the combined genetic material from the </a:t>
            </a:r>
            <a:r>
              <a:rPr lang="en-US" sz="1200" i="1" kern="1200" dirty="0" smtClean="0">
                <a:solidFill>
                  <a:schemeClr val="tx1"/>
                </a:solidFill>
                <a:effectLst/>
                <a:latin typeface="+mn-lt"/>
                <a:ea typeface="+mn-ea"/>
                <a:cs typeface="+mn-cs"/>
              </a:rPr>
              <a:t>Salmonella</a:t>
            </a:r>
            <a:r>
              <a:rPr lang="en-US" sz="1200" kern="1200" dirty="0" smtClean="0">
                <a:solidFill>
                  <a:schemeClr val="tx1"/>
                </a:solidFill>
                <a:effectLst/>
                <a:latin typeface="+mn-lt"/>
                <a:ea typeface="+mn-ea"/>
                <a:cs typeface="+mn-cs"/>
              </a:rPr>
              <a:t> bacteria and the host. They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the genetic sequences with </a:t>
            </a:r>
            <a:r>
              <a:rPr lang="en-US" sz="1200" kern="1200" dirty="0" err="1" smtClean="0">
                <a:solidFill>
                  <a:schemeClr val="tx1"/>
                </a:solidFill>
                <a:effectLst/>
                <a:latin typeface="+mn-lt"/>
                <a:ea typeface="+mn-ea"/>
                <a:cs typeface="+mn-cs"/>
              </a:rPr>
              <a:t>READemption</a:t>
            </a:r>
            <a:r>
              <a:rPr lang="en-US" sz="1200" kern="1200" dirty="0" smtClean="0">
                <a:solidFill>
                  <a:schemeClr val="tx1"/>
                </a:solidFill>
                <a:effectLst/>
                <a:latin typeface="+mn-lt"/>
                <a:ea typeface="+mn-ea"/>
                <a:cs typeface="+mn-cs"/>
              </a:rPr>
              <a:t>, a pipeline designed to process the computational tasks using EGI Cloud Compute.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found that a piece of </a:t>
            </a:r>
            <a:r>
              <a:rPr lang="en-US" sz="1200" i="1" kern="1200" dirty="0" smtClean="0">
                <a:solidFill>
                  <a:schemeClr val="tx1"/>
                </a:solidFill>
                <a:effectLst/>
                <a:latin typeface="+mn-lt"/>
                <a:ea typeface="+mn-ea"/>
                <a:cs typeface="+mn-cs"/>
              </a:rPr>
              <a:t>Salmonella </a:t>
            </a:r>
            <a:r>
              <a:rPr lang="en-US" sz="1200" kern="1200" dirty="0" smtClean="0">
                <a:solidFill>
                  <a:schemeClr val="tx1"/>
                </a:solidFill>
                <a:effectLst/>
                <a:latin typeface="+mn-lt"/>
                <a:ea typeface="+mn-ea"/>
                <a:cs typeface="+mn-cs"/>
              </a:rPr>
              <a:t>RNA has a strong influence on what happens inside the host cells. This result is key for a better understanding of the infection processes and immune responses and was published in </a:t>
            </a:r>
            <a:r>
              <a:rPr lang="en-US" sz="1200" i="1" kern="1200" dirty="0" smtClean="0">
                <a:solidFill>
                  <a:schemeClr val="tx1"/>
                </a:solidFill>
                <a:effectLst/>
                <a:latin typeface="+mn-lt"/>
                <a:ea typeface="+mn-ea"/>
                <a:cs typeface="+mn-cs"/>
              </a:rPr>
              <a:t>Nature</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Bioinformatics</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406342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Chemical reactions are at the core of everything that happens in the Universe. From the thermonuclear fusion that powers the Sun, to how antibiotics help to fight pneumonia, everything depends on what happens when molecules collide and interact to form new compounds.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Ernesto </a:t>
            </a:r>
            <a:r>
              <a:rPr lang="en-US" sz="1200" kern="1200" dirty="0" err="1" smtClean="0">
                <a:solidFill>
                  <a:schemeClr val="tx1"/>
                </a:solidFill>
                <a:effectLst/>
                <a:latin typeface="+mn-lt"/>
                <a:ea typeface="+mn-ea"/>
                <a:cs typeface="+mn-cs"/>
              </a:rPr>
              <a:t>García</a:t>
            </a:r>
            <a:r>
              <a:rPr lang="en-US" sz="1200" kern="1200" dirty="0" smtClean="0">
                <a:solidFill>
                  <a:schemeClr val="tx1"/>
                </a:solidFill>
                <a:effectLst/>
                <a:latin typeface="+mn-lt"/>
                <a:ea typeface="+mn-ea"/>
                <a:cs typeface="+mn-cs"/>
              </a:rPr>
              <a:t>, based at the University of the Basque Country in Spain creates computational models to describe chemical reactions. In the last two years, </a:t>
            </a:r>
            <a:r>
              <a:rPr lang="en-US" sz="1200" kern="1200" dirty="0" err="1" smtClean="0">
                <a:solidFill>
                  <a:schemeClr val="tx1"/>
                </a:solidFill>
                <a:effectLst/>
                <a:latin typeface="+mn-lt"/>
                <a:ea typeface="+mn-ea"/>
                <a:cs typeface="+mn-cs"/>
              </a:rPr>
              <a:t>García</a:t>
            </a:r>
            <a:r>
              <a:rPr lang="en-US" sz="1200" kern="1200" dirty="0" smtClean="0">
                <a:solidFill>
                  <a:schemeClr val="tx1"/>
                </a:solidFill>
                <a:effectLst/>
                <a:latin typeface="+mn-lt"/>
                <a:ea typeface="+mn-ea"/>
                <a:cs typeface="+mn-cs"/>
              </a:rPr>
              <a:t> worked in projects ranging from astronomy, to applied chemistry and atmospheric science. He has submitted about 2.5 million High-Throughput Compute jobs for a total of 31 million of CPU hours and published eight papers in peer-reviewed journals, including high-impact </a:t>
            </a:r>
            <a:r>
              <a:rPr lang="en-US" sz="1200" i="1" kern="1200" dirty="0" smtClean="0">
                <a:solidFill>
                  <a:schemeClr val="tx1"/>
                </a:solidFill>
                <a:effectLst/>
                <a:latin typeface="+mn-lt"/>
                <a:ea typeface="+mn-ea"/>
                <a:cs typeface="+mn-cs"/>
              </a:rPr>
              <a:t>MNRAS </a:t>
            </a:r>
            <a:r>
              <a:rPr lang="en-US" sz="1200" kern="1200" dirty="0" smtClean="0">
                <a:solidFill>
                  <a:schemeClr val="tx1"/>
                </a:solidFill>
                <a:effectLst/>
                <a:latin typeface="+mn-lt"/>
                <a:ea typeface="+mn-ea"/>
                <a:cs typeface="+mn-cs"/>
              </a:rPr>
              <a:t>and</a:t>
            </a:r>
            <a:r>
              <a:rPr lang="en-US" sz="1200" i="1" kern="1200" dirty="0" smtClean="0">
                <a:solidFill>
                  <a:schemeClr val="tx1"/>
                </a:solidFill>
                <a:effectLst/>
                <a:latin typeface="+mn-lt"/>
                <a:ea typeface="+mn-ea"/>
                <a:cs typeface="+mn-cs"/>
              </a:rPr>
              <a:t> Chemical Physics Letters</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4063427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Structural biology:</a:t>
            </a:r>
            <a:r>
              <a:rPr lang="en-GB" baseline="0" dirty="0" smtClean="0"/>
              <a:t> </a:t>
            </a:r>
            <a:r>
              <a:rPr lang="en-GB" sz="1200" dirty="0" smtClean="0">
                <a:latin typeface="Segoe UI" panose="020B0502040204020203" pitchFamily="34" charset="0"/>
                <a:ea typeface="Open Sans" panose="020B0606030504020204" pitchFamily="34" charset="0"/>
                <a:cs typeface="Segoe UI" panose="020B0502040204020203" pitchFamily="34" charset="0"/>
              </a:rPr>
              <a:t>Studies the structure of proteins, </a:t>
            </a:r>
            <a:r>
              <a:rPr lang="en-GB" sz="1200" dirty="0" err="1" smtClean="0">
                <a:latin typeface="Segoe UI" panose="020B0502040204020203" pitchFamily="34" charset="0"/>
                <a:ea typeface="Open Sans" panose="020B0606030504020204" pitchFamily="34" charset="0"/>
                <a:cs typeface="Segoe UI" panose="020B0502040204020203" pitchFamily="34" charset="0"/>
              </a:rPr>
              <a:t>aminoacids</a:t>
            </a:r>
            <a:r>
              <a:rPr lang="en-GB" sz="1200" dirty="0" smtClean="0">
                <a:latin typeface="Segoe UI" panose="020B0502040204020203" pitchFamily="34" charset="0"/>
                <a:ea typeface="Open Sans" panose="020B0606030504020204" pitchFamily="34" charset="0"/>
                <a:cs typeface="Segoe UI" panose="020B0502040204020203" pitchFamily="34" charset="0"/>
              </a:rPr>
              <a:t> and all the biomolecules essential to life</a:t>
            </a:r>
            <a:r>
              <a:rPr lang="en-GB" sz="1200" dirty="0" smtClean="0">
                <a:latin typeface="+mn-lt"/>
                <a:ea typeface="+mn-ea"/>
                <a:cs typeface="+mn-cs"/>
              </a:rPr>
              <a:t>;</a:t>
            </a:r>
            <a:r>
              <a:rPr lang="en-GB" sz="1200" baseline="0" dirty="0" smtClean="0">
                <a:latin typeface="+mn-lt"/>
                <a:ea typeface="+mn-ea"/>
                <a:cs typeface="+mn-cs"/>
              </a:rPr>
              <a:t> how they interact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err="1" smtClean="0">
                <a:latin typeface="+mn-lt"/>
                <a:ea typeface="+mn-ea"/>
                <a:cs typeface="+mn-cs"/>
              </a:rPr>
              <a:t>MoBrain</a:t>
            </a:r>
            <a:r>
              <a:rPr lang="en-GB" sz="1200" baseline="0" dirty="0" smtClean="0">
                <a:latin typeface="+mn-lt"/>
                <a:ea typeface="+mn-ea"/>
                <a:cs typeface="+mn-cs"/>
              </a:rPr>
              <a:t> portals: AMBER, FANTEN, </a:t>
            </a:r>
            <a:r>
              <a:rPr lang="en-GB" sz="1200" baseline="0" dirty="0" err="1" smtClean="0">
                <a:latin typeface="+mn-lt"/>
                <a:ea typeface="+mn-ea"/>
                <a:cs typeface="+mn-cs"/>
              </a:rPr>
              <a:t>DisVis</a:t>
            </a:r>
            <a:r>
              <a:rPr lang="en-GB" sz="1200" baseline="0" dirty="0" smtClean="0">
                <a:latin typeface="+mn-lt"/>
                <a:ea typeface="+mn-ea"/>
                <a:cs typeface="+mn-cs"/>
              </a:rPr>
              <a:t>, CS-Rosetta, HADDOCK, </a:t>
            </a:r>
            <a:r>
              <a:rPr lang="en-GB" sz="1200" baseline="0" dirty="0" err="1" smtClean="0">
                <a:latin typeface="+mn-lt"/>
                <a:ea typeface="+mn-ea"/>
                <a:cs typeface="+mn-cs"/>
              </a:rPr>
              <a:t>etc</a:t>
            </a:r>
            <a:endParaRPr lang="en-GB" sz="1200" dirty="0" smtClean="0">
              <a:latin typeface="Segoe UI" panose="020B0502040204020203" pitchFamily="34" charset="0"/>
              <a:ea typeface="Open Sans" panose="020B0606030504020204"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406342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Segoe UI" panose="020B0502040204020203" pitchFamily="34" charset="0"/>
              <a:ea typeface="Open Sans" panose="020B0606030504020204"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406342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HADDOCK consistently ranks at the top of protein prediction experiments and is one of the best programs available for molecular docking. </a:t>
            </a:r>
            <a:endParaRPr lang="en-GB" sz="1200" dirty="0" smtClean="0">
              <a:latin typeface="Segoe UI" panose="020B0502040204020203" pitchFamily="34" charset="0"/>
              <a:ea typeface="Open Sans" panose="020B0606030504020204"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406342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CTA collaboration brings together 1350 scientists and engineers from 32 countries with the goal of building the world’s largest and most sensitive very high-energy gamma-ray observatory. The CTA facility will be used to understand the role of high-energy particles in the most violent phenomena of the Universe and to search for annihilating dark matter particles.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EGI-Engage period, the team consumed +360 million core hours in High-Throughput Compute jobs made available by six EGI data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With these resources, the collaboration preformed Monte Carlo simulations to decide the best locations and the best geometrical configuration for the telescope arrays. This led to the selection of La Palma in Spain and </a:t>
            </a:r>
            <a:r>
              <a:rPr lang="en-US" sz="1200" kern="1200" dirty="0" err="1" smtClean="0">
                <a:solidFill>
                  <a:schemeClr val="tx1"/>
                </a:solidFill>
                <a:effectLst/>
                <a:latin typeface="+mn-lt"/>
                <a:ea typeface="+mn-ea"/>
                <a:cs typeface="+mn-cs"/>
              </a:rPr>
              <a:t>Paranal</a:t>
            </a:r>
            <a:r>
              <a:rPr lang="en-US" sz="1200" kern="1200" dirty="0" smtClean="0">
                <a:solidFill>
                  <a:schemeClr val="tx1"/>
                </a:solidFill>
                <a:effectLst/>
                <a:latin typeface="+mn-lt"/>
                <a:ea typeface="+mn-ea"/>
                <a:cs typeface="+mn-cs"/>
              </a:rPr>
              <a:t> in Chile. Construction is expected to start soon.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406342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Tree>
    <p:extLst>
      <p:ext uri="{BB962C8B-B14F-4D97-AF65-F5344CB8AC3E}">
        <p14:creationId xmlns:p14="http://schemas.microsoft.com/office/powerpoint/2010/main" val="406342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406342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46166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a:prstGeom prst="rect">
            <a:avLst/>
          </a:prstGeo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a:prstGeom prst="rect">
            <a:avLst/>
          </a:prstGeo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4133713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hyperlink" Target="http://creativecommons.org/licenses/by/4.0/" TargetMode="Externa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Impact Report</a:t>
            </a:r>
            <a:endParaRPr lang="en-GB" dirty="0"/>
          </a:p>
        </p:txBody>
      </p:sp>
      <p:sp>
        <p:nvSpPr>
          <p:cNvPr id="9" name="Tekstvak 21"/>
          <p:cNvSpPr txBox="1"/>
          <p:nvPr/>
        </p:nvSpPr>
        <p:spPr>
          <a:xfrm>
            <a:off x="179512" y="6525344"/>
            <a:ext cx="748923" cy="215444"/>
          </a:xfrm>
          <a:prstGeom prst="rect">
            <a:avLst/>
          </a:prstGeom>
          <a:noFill/>
        </p:spPr>
        <p:txBody>
          <a:bodyPr wrap="none" rtlCol="0">
            <a:spAutoFit/>
          </a:bodyPr>
          <a:lstStyle/>
          <a:p>
            <a:r>
              <a:rPr lang="en-GB" sz="800" b="1" dirty="0" smtClean="0">
                <a:solidFill>
                  <a:schemeClr val="bg1"/>
                </a:solidFill>
                <a:latin typeface="Segoe UI" pitchFamily="34" charset="0"/>
                <a:cs typeface="Segoe UI" pitchFamily="34" charset="0"/>
              </a:rPr>
              <a:t>24/10/2017</a:t>
            </a:r>
            <a:endParaRPr lang="nl-NL" sz="80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6.png"/><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iki.egi.eu/wiki/Federated_Cloud_Architecture" TargetMode="External"/><Relationship Id="rId2" Type="http://schemas.openxmlformats.org/officeDocument/2006/relationships/hyperlink" Target="https://wiki.egi.eu/wiki/Standards"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50.png"/><Relationship Id="rId4" Type="http://schemas.openxmlformats.org/officeDocument/2006/relationships/package" Target="../embeddings/Microsoft_Word_Document2.docx"/></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55.png"/><Relationship Id="rId4" Type="http://schemas.openxmlformats.org/officeDocument/2006/relationships/package" Target="../embeddings/Microsoft_Word_Document3.doc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hyperlink" Target="https://www.egi.eu/business" TargetMode="Externa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62.png"/><Relationship Id="rId4" Type="http://schemas.openxmlformats.org/officeDocument/2006/relationships/package" Target="../embeddings/Microsoft_Word_Document4.docx"/></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6.png"/><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image" Target="../media/image67.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68.png"/><Relationship Id="rId5" Type="http://schemas.openxmlformats.org/officeDocument/2006/relationships/diagramColors" Target="../diagrams/colors1.xml"/><Relationship Id="rId10" Type="http://schemas.openxmlformats.org/officeDocument/2006/relationships/image" Target="../media/image28.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hyperlink" Target="http://haddock.science.uu.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27411" y="3643200"/>
            <a:ext cx="5689178" cy="1586000"/>
          </a:xfrm>
        </p:spPr>
        <p:txBody>
          <a:bodyPr/>
          <a:lstStyle/>
          <a:p>
            <a:r>
              <a:rPr lang="en-GB" dirty="0" smtClean="0"/>
              <a:t>EGI-Engage Technical Coordinator</a:t>
            </a:r>
          </a:p>
          <a:p>
            <a:endParaRPr lang="en-GB" dirty="0"/>
          </a:p>
          <a:p>
            <a:r>
              <a:rPr lang="en-GB" dirty="0" smtClean="0"/>
              <a:t>EGI-Engage Final Review</a:t>
            </a:r>
          </a:p>
          <a:p>
            <a:r>
              <a:rPr lang="en-GB" dirty="0" smtClean="0"/>
              <a:t>23-24 October 2017</a:t>
            </a:r>
            <a:endParaRPr lang="en-GB" dirty="0"/>
          </a:p>
        </p:txBody>
      </p:sp>
      <p:sp>
        <p:nvSpPr>
          <p:cNvPr id="3" name="Title 2"/>
          <p:cNvSpPr>
            <a:spLocks noGrp="1"/>
          </p:cNvSpPr>
          <p:nvPr>
            <p:ph type="ctrTitle"/>
          </p:nvPr>
        </p:nvSpPr>
        <p:spPr/>
        <p:txBody>
          <a:bodyPr>
            <a:normAutofit/>
          </a:bodyPr>
          <a:lstStyle/>
          <a:p>
            <a:r>
              <a:rPr lang="en-GB" dirty="0" smtClean="0"/>
              <a:t>Impact Report</a:t>
            </a:r>
            <a:endParaRPr lang="en-GB" dirty="0"/>
          </a:p>
        </p:txBody>
      </p:sp>
      <p:sp>
        <p:nvSpPr>
          <p:cNvPr id="4" name="Subtitle 3"/>
          <p:cNvSpPr>
            <a:spLocks noGrp="1"/>
          </p:cNvSpPr>
          <p:nvPr>
            <p:ph type="subTitle" idx="1"/>
          </p:nvPr>
        </p:nvSpPr>
        <p:spPr/>
        <p:txBody>
          <a:bodyPr/>
          <a:lstStyle/>
          <a:p>
            <a:r>
              <a:rPr lang="en-GB" dirty="0" smtClean="0"/>
              <a:t>Tiziana Ferrari</a:t>
            </a:r>
            <a:endParaRPr lang="en-GB" dirty="0"/>
          </a:p>
        </p:txBody>
      </p:sp>
    </p:spTree>
    <p:extLst>
      <p:ext uri="{BB962C8B-B14F-4D97-AF65-F5344CB8AC3E}">
        <p14:creationId xmlns:p14="http://schemas.microsoft.com/office/powerpoint/2010/main" val="308780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Large research </a:t>
            </a:r>
            <a:r>
              <a:rPr lang="en-US" dirty="0" smtClean="0"/>
              <a:t>collaborations/CTA</a:t>
            </a:r>
            <a:br>
              <a:rPr lang="en-US" dirty="0" smtClean="0"/>
            </a:br>
            <a:r>
              <a:rPr lang="en-US" dirty="0" smtClean="0"/>
              <a:t>Case 4</a:t>
            </a:r>
            <a:endParaRPr lang="en-US"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 r="17031"/>
          <a:stretch/>
        </p:blipFill>
        <p:spPr>
          <a:xfrm>
            <a:off x="6012160" y="1274773"/>
            <a:ext cx="2836690" cy="1938021"/>
          </a:xfrm>
          <a:prstGeom prst="rect">
            <a:avLst/>
          </a:prstGeom>
        </p:spPr>
      </p:pic>
      <p:sp>
        <p:nvSpPr>
          <p:cNvPr id="18" name="TextBox 17"/>
          <p:cNvSpPr txBox="1"/>
          <p:nvPr/>
        </p:nvSpPr>
        <p:spPr>
          <a:xfrm>
            <a:off x="354792" y="1340768"/>
            <a:ext cx="5513352" cy="2291708"/>
          </a:xfrm>
          <a:prstGeom prst="rect">
            <a:avLst/>
          </a:prstGeom>
          <a:noFill/>
        </p:spPr>
        <p:txBody>
          <a:bodyPr wrap="square" lIns="91429" tIns="45715" rIns="91429" bIns="45715" rtlCol="0">
            <a:spAutoFit/>
          </a:bodyPr>
          <a:lstStyle/>
          <a:p>
            <a:pPr>
              <a:lnSpc>
                <a:spcPct val="114000"/>
              </a:lnSpc>
              <a:spcBef>
                <a:spcPts val="684"/>
              </a:spcBef>
            </a:pPr>
            <a:r>
              <a:rPr lang="en-GB" sz="2800" b="1" dirty="0">
                <a:latin typeface="Segoe UI" panose="020B0502040204020203" pitchFamily="34" charset="0"/>
                <a:ea typeface="Open Sans Semibold" panose="020B0706030804020204" pitchFamily="34" charset="0"/>
                <a:cs typeface="Segoe UI" panose="020B0502040204020203" pitchFamily="34" charset="0"/>
              </a:rPr>
              <a:t>Cherenkov Telescope Array</a:t>
            </a:r>
          </a:p>
          <a:p>
            <a:pPr marL="342900" indent="-342900">
              <a:spcBef>
                <a:spcPts val="600"/>
              </a:spcBef>
              <a:buFont typeface="Arial" panose="020B0604020202020204" pitchFamily="34" charset="0"/>
              <a:buChar char="•"/>
            </a:pPr>
            <a:r>
              <a:rPr lang="en-GB" sz="2400" dirty="0">
                <a:latin typeface="Segoe UI" panose="020B0502040204020203" pitchFamily="34" charset="0"/>
                <a:ea typeface="Open Sans" panose="020B0606030504020204" pitchFamily="34" charset="0"/>
                <a:cs typeface="Segoe UI" panose="020B0502040204020203" pitchFamily="34" charset="0"/>
              </a:rPr>
              <a:t>the world’s leading gamma-ray observatory</a:t>
            </a:r>
          </a:p>
          <a:p>
            <a:pPr marL="342900" indent="-342900">
              <a:spcBef>
                <a:spcPts val="600"/>
              </a:spcBef>
              <a:buFont typeface="Arial" panose="020B0604020202020204" pitchFamily="34" charset="0"/>
              <a:buChar char="•"/>
            </a:pPr>
            <a:r>
              <a:rPr lang="en-GB" sz="2400" dirty="0">
                <a:latin typeface="Segoe UI" panose="020B0502040204020203" pitchFamily="34" charset="0"/>
                <a:ea typeface="Open Sans" panose="020B0606030504020204" pitchFamily="34" charset="0"/>
                <a:cs typeface="Segoe UI" panose="020B0502040204020203" pitchFamily="34" charset="0"/>
              </a:rPr>
              <a:t>1350 scientists from 32 countries</a:t>
            </a:r>
          </a:p>
          <a:p>
            <a:pPr marL="342900" indent="-342900">
              <a:spcBef>
                <a:spcPts val="600"/>
              </a:spcBef>
              <a:buClr>
                <a:schemeClr val="tx2"/>
              </a:buClr>
              <a:buFont typeface="Arial" panose="020B0604020202020204" pitchFamily="34" charset="0"/>
              <a:buChar char="•"/>
            </a:pPr>
            <a:endParaRPr lang="en-GB" sz="2400" dirty="0">
              <a:latin typeface="Segoe UI" panose="020B0502040204020203" pitchFamily="34" charset="0"/>
              <a:ea typeface="Open Sans" panose="020B0606030504020204" pitchFamily="34" charset="0"/>
              <a:cs typeface="Segoe UI" panose="020B0502040204020203" pitchFamily="34" charset="0"/>
            </a:endParaRPr>
          </a:p>
        </p:txBody>
      </p:sp>
      <p:sp>
        <p:nvSpPr>
          <p:cNvPr id="19" name="TextBox 18"/>
          <p:cNvSpPr txBox="1"/>
          <p:nvPr/>
        </p:nvSpPr>
        <p:spPr>
          <a:xfrm>
            <a:off x="354791" y="3471322"/>
            <a:ext cx="5585361" cy="2837998"/>
          </a:xfrm>
          <a:prstGeom prst="rect">
            <a:avLst/>
          </a:prstGeom>
          <a:noFill/>
        </p:spPr>
        <p:txBody>
          <a:bodyPr wrap="square" lIns="91429" tIns="45715" rIns="91429" bIns="45715" rtlCol="0">
            <a:spAutoFit/>
          </a:bodyPr>
          <a:lstStyle/>
          <a:p>
            <a:pPr>
              <a:lnSpc>
                <a:spcPct val="114000"/>
              </a:lnSpc>
              <a:spcBef>
                <a:spcPts val="684"/>
              </a:spcBef>
            </a:pPr>
            <a:r>
              <a:rPr lang="en-GB" sz="2800" dirty="0" smtClean="0">
                <a:latin typeface="Segoe UI" panose="020B0502040204020203" pitchFamily="34" charset="0"/>
                <a:ea typeface="Open Sans Semibold" panose="020B0706030804020204" pitchFamily="34" charset="0"/>
                <a:cs typeface="Segoe UI" panose="020B0502040204020203" pitchFamily="34" charset="0"/>
              </a:rPr>
              <a:t>With EGI’s HTC and Online Storage</a:t>
            </a:r>
          </a:p>
          <a:p>
            <a:pPr marL="342900" indent="-342900">
              <a:lnSpc>
                <a:spcPct val="114000"/>
              </a:lnSpc>
              <a:spcBef>
                <a:spcPts val="684"/>
              </a:spcBef>
              <a:buFont typeface="Arial" panose="020B0604020202020204" pitchFamily="34" charset="0"/>
              <a:buChar char="•"/>
            </a:pPr>
            <a:r>
              <a:rPr lang="en-GB" sz="2400" dirty="0" smtClean="0">
                <a:latin typeface="Segoe UI" panose="020B0502040204020203" pitchFamily="34" charset="0"/>
                <a:ea typeface="Open Sans" panose="020B0606030504020204" pitchFamily="34" charset="0"/>
                <a:cs typeface="Segoe UI" panose="020B0502040204020203" pitchFamily="34" charset="0"/>
              </a:rPr>
              <a:t>CTA preformed Monte Carlo simulations to determine the best geometrical configurations for the array</a:t>
            </a:r>
            <a:endParaRPr lang="en-GB" sz="2400" dirty="0">
              <a:latin typeface="Segoe UI" panose="020B0502040204020203" pitchFamily="34" charset="0"/>
              <a:ea typeface="Open Sans" panose="020B0606030504020204" pitchFamily="34" charset="0"/>
              <a:cs typeface="Segoe UI" panose="020B0502040204020203" pitchFamily="34" charset="0"/>
            </a:endParaRPr>
          </a:p>
        </p:txBody>
      </p:sp>
      <p:sp>
        <p:nvSpPr>
          <p:cNvPr id="2" name="Footer Placeholder 1"/>
          <p:cNvSpPr>
            <a:spLocks noGrp="1"/>
          </p:cNvSpPr>
          <p:nvPr>
            <p:ph type="ftr" sz="quarter" idx="11"/>
          </p:nvPr>
        </p:nvSpPr>
        <p:spPr/>
        <p:txBody>
          <a:bodyPr/>
          <a:lstStyle/>
          <a:p>
            <a:r>
              <a:rPr lang="en-GB" smtClean="0"/>
              <a:t>Impact Report</a:t>
            </a:r>
            <a:endParaRPr lang="en-GB" dirty="0"/>
          </a:p>
        </p:txBody>
      </p:sp>
      <p:sp>
        <p:nvSpPr>
          <p:cNvPr id="14" name="TextBox 13"/>
          <p:cNvSpPr txBox="1"/>
          <p:nvPr/>
        </p:nvSpPr>
        <p:spPr>
          <a:xfrm>
            <a:off x="6009849" y="2938475"/>
            <a:ext cx="2839002" cy="259112"/>
          </a:xfrm>
          <a:prstGeom prst="rect">
            <a:avLst/>
          </a:prstGeom>
          <a:noFill/>
        </p:spPr>
        <p:txBody>
          <a:bodyPr wrap="square" lIns="104205" tIns="52103" rIns="104205" bIns="52103" rtlCol="0">
            <a:spAutoFit/>
          </a:bodyPr>
          <a:lstStyle/>
          <a:p>
            <a:r>
              <a:rPr lang="en-GB" sz="1000" dirty="0" smtClean="0">
                <a:solidFill>
                  <a:schemeClr val="bg1"/>
                </a:solidFill>
                <a:latin typeface="Segoe UI" panose="020B0502040204020203" pitchFamily="34" charset="0"/>
                <a:ea typeface="Open Sans" panose="020B0606030504020204" pitchFamily="34" charset="0"/>
                <a:cs typeface="Segoe UI" panose="020B0502040204020203" pitchFamily="34" charset="0"/>
              </a:rPr>
              <a:t>Credit: Akihiro </a:t>
            </a:r>
            <a:r>
              <a:rPr lang="en-GB" sz="1000" dirty="0" err="1" smtClean="0">
                <a:solidFill>
                  <a:schemeClr val="bg1"/>
                </a:solidFill>
                <a:latin typeface="Segoe UI" panose="020B0502040204020203" pitchFamily="34" charset="0"/>
                <a:ea typeface="Open Sans" panose="020B0606030504020204" pitchFamily="34" charset="0"/>
                <a:cs typeface="Segoe UI" panose="020B0502040204020203" pitchFamily="34" charset="0"/>
              </a:rPr>
              <a:t>Ikeshita</a:t>
            </a:r>
            <a:r>
              <a:rPr lang="en-GB" sz="1000" dirty="0" smtClean="0">
                <a:solidFill>
                  <a:schemeClr val="bg1"/>
                </a:solidFill>
                <a:latin typeface="Segoe UI" panose="020B0502040204020203" pitchFamily="34" charset="0"/>
                <a:ea typeface="Open Sans" panose="020B0606030504020204" pitchFamily="34" charset="0"/>
                <a:cs typeface="Segoe UI" panose="020B0502040204020203" pitchFamily="34" charset="0"/>
              </a:rPr>
              <a:t> Mero-TSK</a:t>
            </a:r>
            <a:endParaRPr lang="en-GB" sz="1000"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sp>
        <p:nvSpPr>
          <p:cNvPr id="8" name="Rectangle 7"/>
          <p:cNvSpPr/>
          <p:nvPr/>
        </p:nvSpPr>
        <p:spPr>
          <a:xfrm>
            <a:off x="6963046" y="4941168"/>
            <a:ext cx="1859704" cy="584776"/>
          </a:xfrm>
          <a:prstGeom prst="rect">
            <a:avLst/>
          </a:prstGeom>
        </p:spPr>
        <p:txBody>
          <a:bodyPr wrap="none">
            <a:spAutoFit/>
          </a:bodyPr>
          <a:lstStyle/>
          <a:p>
            <a:r>
              <a:rPr lang="en-GB" sz="1600" b="1" dirty="0">
                <a:latin typeface="Segoe UI" panose="020B0502040204020203" pitchFamily="34" charset="0"/>
                <a:ea typeface="Segoe UI" panose="020B0502040204020203" pitchFamily="34" charset="0"/>
                <a:cs typeface="Segoe UI" panose="020B0502040204020203" pitchFamily="34" charset="0"/>
              </a:rPr>
              <a:t>High-Throughput </a:t>
            </a:r>
            <a:endParaRPr lang="en-GB" sz="1600" b="1" dirty="0" smtClean="0">
              <a:latin typeface="Segoe UI" panose="020B0502040204020203" pitchFamily="34" charset="0"/>
              <a:ea typeface="Segoe UI" panose="020B0502040204020203" pitchFamily="34" charset="0"/>
              <a:cs typeface="Segoe UI" panose="020B0502040204020203" pitchFamily="34" charset="0"/>
            </a:endParaRPr>
          </a:p>
          <a:p>
            <a:r>
              <a:rPr lang="en-GB" sz="1600" b="1" dirty="0" smtClean="0">
                <a:latin typeface="Segoe UI" panose="020B0502040204020203" pitchFamily="34" charset="0"/>
                <a:ea typeface="Segoe UI" panose="020B0502040204020203" pitchFamily="34" charset="0"/>
                <a:cs typeface="Segoe UI" panose="020B0502040204020203" pitchFamily="34" charset="0"/>
              </a:rPr>
              <a:t>Compute</a:t>
            </a:r>
            <a:endParaRPr lang="en-GB"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2330" y="4983490"/>
            <a:ext cx="440716" cy="44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340" y="5786724"/>
            <a:ext cx="362084" cy="42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020272" y="5805264"/>
            <a:ext cx="1885805" cy="392369"/>
          </a:xfrm>
          <a:prstGeom prst="rect">
            <a:avLst/>
          </a:prstGeom>
          <a:noFill/>
        </p:spPr>
        <p:txBody>
          <a:bodyPr wrap="square" lIns="22814" tIns="11407" rIns="22814" bIns="11407" rtlCol="0">
            <a:spAutoFit/>
          </a:bodyPr>
          <a:lstStyle/>
          <a:p>
            <a:pPr fontAlgn="base">
              <a:lnSpc>
                <a:spcPct val="150000"/>
              </a:lnSpc>
              <a:spcBef>
                <a:spcPct val="0"/>
              </a:spcBef>
            </a:pPr>
            <a:r>
              <a:rPr lang="en-GB" sz="1600" b="1" dirty="0" smtClean="0">
                <a:latin typeface="Segoe UI" panose="020B0502040204020203" pitchFamily="34" charset="0"/>
                <a:ea typeface="Segoe UI" panose="020B0502040204020203" pitchFamily="34" charset="0"/>
                <a:cs typeface="Segoe UI" panose="020B0502040204020203" pitchFamily="34" charset="0"/>
              </a:rPr>
              <a:t>Online Storage</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9573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700" dirty="0"/>
              <a:t>Large research </a:t>
            </a:r>
            <a:r>
              <a:rPr lang="en-US" sz="2700" dirty="0" smtClean="0"/>
              <a:t>collaborations/ALICE &amp; </a:t>
            </a:r>
            <a:r>
              <a:rPr lang="en-US" sz="2700" dirty="0" err="1" smtClean="0"/>
              <a:t>LHCb</a:t>
            </a:r>
            <a:r>
              <a:rPr lang="en-US" sz="2700" dirty="0" smtClean="0"/>
              <a:t> </a:t>
            </a:r>
            <a:r>
              <a:rPr lang="en-US" dirty="0" smtClean="0"/>
              <a:t/>
            </a:r>
            <a:br>
              <a:rPr lang="en-US" dirty="0" smtClean="0"/>
            </a:br>
            <a:r>
              <a:rPr lang="en-US" dirty="0" smtClean="0"/>
              <a:t>Case </a:t>
            </a:r>
            <a:r>
              <a:rPr lang="en-US" dirty="0"/>
              <a:t>5</a:t>
            </a:r>
            <a:endParaRPr lang="en-US" i="1" dirty="0"/>
          </a:p>
        </p:txBody>
      </p:sp>
      <p:sp>
        <p:nvSpPr>
          <p:cNvPr id="18" name="TextBox 17"/>
          <p:cNvSpPr txBox="1"/>
          <p:nvPr/>
        </p:nvSpPr>
        <p:spPr>
          <a:xfrm>
            <a:off x="354792" y="1340768"/>
            <a:ext cx="5513352" cy="2476976"/>
          </a:xfrm>
          <a:prstGeom prst="rect">
            <a:avLst/>
          </a:prstGeom>
          <a:noFill/>
        </p:spPr>
        <p:txBody>
          <a:bodyPr wrap="square" lIns="91429" tIns="45715" rIns="91429" bIns="45715" rtlCol="0">
            <a:spAutoFit/>
          </a:bodyPr>
          <a:lstStyle/>
          <a:p>
            <a:pPr>
              <a:lnSpc>
                <a:spcPct val="114000"/>
              </a:lnSpc>
              <a:spcBef>
                <a:spcPts val="684"/>
              </a:spcBef>
            </a:pPr>
            <a:r>
              <a:rPr lang="en-GB" sz="2400" dirty="0">
                <a:solidFill>
                  <a:srgbClr val="4F81BD"/>
                </a:solidFill>
                <a:latin typeface="Segoe UI" panose="020B0502040204020203" pitchFamily="34" charset="0"/>
                <a:ea typeface="Open Sans Semibold" panose="020B0706030804020204" pitchFamily="34" charset="0"/>
                <a:cs typeface="Segoe UI" panose="020B0502040204020203" pitchFamily="34" charset="0"/>
              </a:rPr>
              <a:t>Strange and charming </a:t>
            </a:r>
            <a:r>
              <a:rPr lang="en-GB" sz="2400" dirty="0" smtClean="0">
                <a:solidFill>
                  <a:srgbClr val="4F81BD"/>
                </a:solidFill>
                <a:latin typeface="Segoe UI" panose="020B0502040204020203" pitchFamily="34" charset="0"/>
                <a:ea typeface="Open Sans Semibold" panose="020B0706030804020204" pitchFamily="34" charset="0"/>
                <a:cs typeface="Segoe UI" panose="020B0502040204020203" pitchFamily="34" charset="0"/>
              </a:rPr>
              <a:t>particles</a:t>
            </a:r>
          </a:p>
          <a:p>
            <a:pPr marL="342900" indent="-342900">
              <a:lnSpc>
                <a:spcPct val="114000"/>
              </a:lnSpc>
              <a:spcBef>
                <a:spcPts val="684"/>
              </a:spcBef>
              <a:buFont typeface="Arial" panose="020B0604020202020204" pitchFamily="34" charset="0"/>
              <a:buChar char="•"/>
            </a:pPr>
            <a:r>
              <a:rPr lang="en-GB" sz="2000" dirty="0" smtClean="0">
                <a:latin typeface="Segoe UI" panose="020B0502040204020203" pitchFamily="34" charset="0"/>
                <a:ea typeface="Open Sans" panose="020B0606030504020204" pitchFamily="34" charset="0"/>
                <a:cs typeface="Segoe UI" panose="020B0502040204020203" pitchFamily="34" charset="0"/>
              </a:rPr>
              <a:t>ALICE reported enhanced production of strange hadrons </a:t>
            </a:r>
          </a:p>
          <a:p>
            <a:pPr marL="342900" indent="-342900">
              <a:lnSpc>
                <a:spcPct val="114000"/>
              </a:lnSpc>
              <a:spcBef>
                <a:spcPts val="684"/>
              </a:spcBef>
              <a:buFont typeface="Arial" panose="020B0604020202020204" pitchFamily="34" charset="0"/>
              <a:buChar char="•"/>
            </a:pPr>
            <a:r>
              <a:rPr lang="en-GB" sz="2000" dirty="0" err="1" smtClean="0">
                <a:latin typeface="Segoe UI" panose="020B0502040204020203" pitchFamily="34" charset="0"/>
                <a:ea typeface="Open Sans" panose="020B0606030504020204" pitchFamily="34" charset="0"/>
                <a:cs typeface="Segoe UI" panose="020B0502040204020203" pitchFamily="34" charset="0"/>
              </a:rPr>
              <a:t>LHCb</a:t>
            </a:r>
            <a:r>
              <a:rPr lang="en-GB" sz="2000" dirty="0" smtClean="0">
                <a:latin typeface="Segoe UI" panose="020B0502040204020203" pitchFamily="34" charset="0"/>
                <a:ea typeface="Open Sans" panose="020B0606030504020204" pitchFamily="34" charset="0"/>
                <a:cs typeface="Segoe UI" panose="020B0502040204020203" pitchFamily="34" charset="0"/>
              </a:rPr>
              <a:t> announced the first ever observation of a doubly-charmed baryon</a:t>
            </a:r>
            <a:endParaRPr lang="en-GB" sz="2000" dirty="0">
              <a:latin typeface="Segoe UI" panose="020B0502040204020203" pitchFamily="34" charset="0"/>
              <a:ea typeface="Open Sans" panose="020B0606030504020204" pitchFamily="34" charset="0"/>
              <a:cs typeface="Segoe UI" panose="020B0502040204020203" pitchFamily="34" charset="0"/>
            </a:endParaRPr>
          </a:p>
          <a:p>
            <a:pPr marL="342900" indent="-342900">
              <a:spcBef>
                <a:spcPts val="600"/>
              </a:spcBef>
              <a:buClr>
                <a:schemeClr val="tx2"/>
              </a:buClr>
              <a:buFont typeface="Arial" panose="020B0604020202020204" pitchFamily="34" charset="0"/>
              <a:buChar char="•"/>
            </a:pPr>
            <a:endParaRPr lang="en-GB" sz="2000" dirty="0">
              <a:latin typeface="Segoe UI" panose="020B0502040204020203" pitchFamily="34" charset="0"/>
              <a:ea typeface="Open Sans" panose="020B0606030504020204" pitchFamily="34" charset="0"/>
              <a:cs typeface="Segoe UI" panose="020B0502040204020203" pitchFamily="34" charset="0"/>
            </a:endParaRPr>
          </a:p>
        </p:txBody>
      </p:sp>
      <p:sp>
        <p:nvSpPr>
          <p:cNvPr id="19" name="TextBox 18"/>
          <p:cNvSpPr txBox="1"/>
          <p:nvPr/>
        </p:nvSpPr>
        <p:spPr>
          <a:xfrm>
            <a:off x="354791" y="3356992"/>
            <a:ext cx="5657369" cy="1646492"/>
          </a:xfrm>
          <a:prstGeom prst="rect">
            <a:avLst/>
          </a:prstGeom>
          <a:noFill/>
        </p:spPr>
        <p:txBody>
          <a:bodyPr wrap="square" lIns="91429" tIns="45715" rIns="91429" bIns="45715" rtlCol="0">
            <a:spAutoFit/>
          </a:bodyPr>
          <a:lstStyle/>
          <a:p>
            <a:pPr>
              <a:lnSpc>
                <a:spcPct val="114000"/>
              </a:lnSpc>
              <a:spcBef>
                <a:spcPts val="684"/>
              </a:spcBef>
            </a:pPr>
            <a:r>
              <a:rPr lang="en-GB" sz="2400" dirty="0" smtClean="0">
                <a:solidFill>
                  <a:srgbClr val="4F81BD"/>
                </a:solidFill>
                <a:latin typeface="Segoe UI" panose="020B0502040204020203" pitchFamily="34" charset="0"/>
                <a:ea typeface="Open Sans Semibold" panose="020B0706030804020204" pitchFamily="34" charset="0"/>
                <a:cs typeface="Segoe UI" panose="020B0502040204020203" pitchFamily="34" charset="0"/>
              </a:rPr>
              <a:t>With EGI’s HTC and Data Transfer</a:t>
            </a:r>
          </a:p>
          <a:p>
            <a:pPr marL="342900" indent="-342900">
              <a:lnSpc>
                <a:spcPct val="114000"/>
              </a:lnSpc>
              <a:spcBef>
                <a:spcPts val="684"/>
              </a:spcBef>
              <a:buFont typeface="Arial" panose="020B0604020202020204" pitchFamily="34" charset="0"/>
              <a:buChar char="•"/>
            </a:pPr>
            <a:r>
              <a:rPr lang="en-GB" sz="2000" dirty="0" smtClean="0">
                <a:latin typeface="Segoe UI" panose="020B0502040204020203" pitchFamily="34" charset="0"/>
                <a:ea typeface="Open Sans" panose="020B0606030504020204" pitchFamily="34" charset="0"/>
                <a:cs typeface="Segoe UI" panose="020B0502040204020203" pitchFamily="34" charset="0"/>
              </a:rPr>
              <a:t>ALICE and </a:t>
            </a:r>
            <a:r>
              <a:rPr lang="en-GB" sz="2000" dirty="0" err="1" smtClean="0">
                <a:latin typeface="Segoe UI" panose="020B0502040204020203" pitchFamily="34" charset="0"/>
                <a:ea typeface="Open Sans" panose="020B0606030504020204" pitchFamily="34" charset="0"/>
                <a:cs typeface="Segoe UI" panose="020B0502040204020203" pitchFamily="34" charset="0"/>
              </a:rPr>
              <a:t>LHCb</a:t>
            </a:r>
            <a:r>
              <a:rPr lang="en-GB" sz="2000" dirty="0" smtClean="0">
                <a:latin typeface="Segoe UI" panose="020B0502040204020203" pitchFamily="34" charset="0"/>
                <a:ea typeface="Open Sans" panose="020B0606030504020204" pitchFamily="34" charset="0"/>
                <a:cs typeface="Segoe UI" panose="020B0502040204020203" pitchFamily="34" charset="0"/>
              </a:rPr>
              <a:t> rely on the EGI Federation to distribute and analyse the data collected by their LHC detectors</a:t>
            </a:r>
            <a:endParaRPr lang="en-GB" sz="2000" dirty="0">
              <a:latin typeface="Segoe UI" panose="020B0502040204020203" pitchFamily="34" charset="0"/>
              <a:ea typeface="Open Sans" panose="020B0606030504020204" pitchFamily="34" charset="0"/>
              <a:cs typeface="Segoe UI" panose="020B0502040204020203"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700" y="1509514"/>
            <a:ext cx="27813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GB" smtClean="0"/>
              <a:t>Impact Report</a:t>
            </a:r>
            <a:endParaRPr lang="en-GB" dirty="0"/>
          </a:p>
        </p:txBody>
      </p:sp>
      <p:grpSp>
        <p:nvGrpSpPr>
          <p:cNvPr id="7" name="Group 6"/>
          <p:cNvGrpSpPr/>
          <p:nvPr/>
        </p:nvGrpSpPr>
        <p:grpSpPr>
          <a:xfrm>
            <a:off x="1691680" y="4979968"/>
            <a:ext cx="1980000" cy="1329352"/>
            <a:chOff x="2472967" y="3115868"/>
            <a:chExt cx="1980000" cy="1329352"/>
          </a:xfrm>
        </p:grpSpPr>
        <p:sp>
          <p:nvSpPr>
            <p:cNvPr id="9" name="Rectangle 8"/>
            <p:cNvSpPr/>
            <p:nvPr/>
          </p:nvSpPr>
          <p:spPr>
            <a:xfrm>
              <a:off x="2472967" y="3115868"/>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472967" y="3882502"/>
              <a:ext cx="1980000" cy="562718"/>
            </a:xfrm>
            <a:prstGeom prst="rect">
              <a:avLst/>
            </a:prstGeom>
            <a:noFill/>
          </p:spPr>
          <p:txBody>
            <a:bodyPr wrap="square" rtlCol="0">
              <a:spAutoFit/>
            </a:bodyPr>
            <a:lstStyle/>
            <a:p>
              <a:pPr algn="ctr">
                <a:lnSpc>
                  <a:spcPct val="110000"/>
                </a:lnSpc>
              </a:pPr>
              <a:r>
                <a:rPr lang="en-GB" sz="1400" dirty="0">
                  <a:solidFill>
                    <a:schemeClr val="accent1"/>
                  </a:solidFill>
                  <a:latin typeface="Segoe UI" panose="020B0502040204020203" pitchFamily="34" charset="0"/>
                  <a:cs typeface="Segoe UI" panose="020B0502040204020203" pitchFamily="34" charset="0"/>
                </a:rPr>
                <a:t>Tools for federated service management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989" y="3270119"/>
              <a:ext cx="489205" cy="487681"/>
            </a:xfrm>
            <a:prstGeom prst="rect">
              <a:avLst/>
            </a:prstGeom>
          </p:spPr>
        </p:pic>
      </p:grpSp>
      <p:grpSp>
        <p:nvGrpSpPr>
          <p:cNvPr id="13" name="Group 12"/>
          <p:cNvGrpSpPr/>
          <p:nvPr/>
        </p:nvGrpSpPr>
        <p:grpSpPr>
          <a:xfrm>
            <a:off x="3779912" y="4991720"/>
            <a:ext cx="1994496" cy="1317600"/>
            <a:chOff x="4671047" y="1434585"/>
            <a:chExt cx="1994496" cy="1317600"/>
          </a:xfrm>
        </p:grpSpPr>
        <p:sp>
          <p:nvSpPr>
            <p:cNvPr id="14" name="Rectangle 13"/>
            <p:cNvSpPr/>
            <p:nvPr/>
          </p:nvSpPr>
          <p:spPr>
            <a:xfrm>
              <a:off x="4685543"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671047" y="2151908"/>
              <a:ext cx="1980000" cy="562718"/>
            </a:xfrm>
            <a:prstGeom prst="rect">
              <a:avLst/>
            </a:prstGeom>
            <a:noFill/>
          </p:spPr>
          <p:txBody>
            <a:bodyPr wrap="square" rtlCol="0">
              <a:spAutoFit/>
            </a:bodyPr>
            <a:lstStyle/>
            <a:p>
              <a:pPr algn="ctr">
                <a:lnSpc>
                  <a:spcPct val="110000"/>
                </a:lnSpc>
              </a:pPr>
              <a:r>
                <a:rPr lang="en-GB" sz="1400" dirty="0" smtClean="0">
                  <a:solidFill>
                    <a:schemeClr val="accent6">
                      <a:lumMod val="75000"/>
                    </a:schemeClr>
                  </a:solidFill>
                  <a:latin typeface="Segoe UI" panose="020B0502040204020203" pitchFamily="34" charset="0"/>
                  <a:cs typeface="Segoe UI" panose="020B0502040204020203" pitchFamily="34" charset="0"/>
                </a:rPr>
                <a:t>Improved EGI Service portfolio</a:t>
              </a:r>
              <a:endParaRPr lang="en-GB" sz="1400" dirty="0">
                <a:solidFill>
                  <a:schemeClr val="accent6">
                    <a:lumMod val="75000"/>
                  </a:schemeClr>
                </a:solidFill>
                <a:latin typeface="Segoe UI" panose="020B0502040204020203" pitchFamily="34" charset="0"/>
                <a:cs typeface="Segoe UI" panose="020B0502040204020203"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236" y="1539420"/>
              <a:ext cx="563538" cy="545983"/>
            </a:xfrm>
            <a:prstGeom prst="rect">
              <a:avLst/>
            </a:prstGeom>
          </p:spPr>
        </p:pic>
      </p:grpSp>
      <p:sp>
        <p:nvSpPr>
          <p:cNvPr id="17" name="Rectangle 16"/>
          <p:cNvSpPr/>
          <p:nvPr/>
        </p:nvSpPr>
        <p:spPr>
          <a:xfrm>
            <a:off x="6744744" y="4932456"/>
            <a:ext cx="1859704" cy="584776"/>
          </a:xfrm>
          <a:prstGeom prst="rect">
            <a:avLst/>
          </a:prstGeom>
        </p:spPr>
        <p:txBody>
          <a:bodyPr wrap="none">
            <a:spAutoFit/>
          </a:bodyPr>
          <a:lstStyle/>
          <a:p>
            <a:r>
              <a:rPr lang="en-GB" sz="1600" b="1" dirty="0">
                <a:latin typeface="Segoe UI" panose="020B0502040204020203" pitchFamily="34" charset="0"/>
                <a:ea typeface="Segoe UI" panose="020B0502040204020203" pitchFamily="34" charset="0"/>
                <a:cs typeface="Segoe UI" panose="020B0502040204020203" pitchFamily="34" charset="0"/>
              </a:rPr>
              <a:t>High-Throughput </a:t>
            </a:r>
            <a:endParaRPr lang="en-GB" sz="1600" b="1" dirty="0" smtClean="0">
              <a:latin typeface="Segoe UI" panose="020B0502040204020203" pitchFamily="34" charset="0"/>
              <a:ea typeface="Segoe UI" panose="020B0502040204020203" pitchFamily="34" charset="0"/>
              <a:cs typeface="Segoe UI" panose="020B0502040204020203" pitchFamily="34" charset="0"/>
            </a:endParaRPr>
          </a:p>
          <a:p>
            <a:r>
              <a:rPr lang="en-GB" sz="1600" b="1" dirty="0" smtClean="0">
                <a:latin typeface="Segoe UI" panose="020B0502040204020203" pitchFamily="34" charset="0"/>
                <a:ea typeface="Segoe UI" panose="020B0502040204020203" pitchFamily="34" charset="0"/>
                <a:cs typeface="Segoe UI" panose="020B0502040204020203" pitchFamily="34" charset="0"/>
              </a:rPr>
              <a:t>Compute</a:t>
            </a:r>
            <a:endParaRPr lang="en-GB"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8680" y="5004464"/>
            <a:ext cx="440716" cy="44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748285" y="5682734"/>
            <a:ext cx="1496123" cy="338554"/>
          </a:xfrm>
          <a:prstGeom prst="rect">
            <a:avLst/>
          </a:prstGeom>
        </p:spPr>
        <p:txBody>
          <a:bodyPr wrap="none">
            <a:spAutoFit/>
          </a:bodyPr>
          <a:lstStyle/>
          <a:p>
            <a:r>
              <a:rPr lang="en-GB" sz="1600" b="1" dirty="0" smtClean="0">
                <a:latin typeface="Segoe UI" panose="020B0502040204020203" pitchFamily="34" charset="0"/>
                <a:ea typeface="Segoe UI" panose="020B0502040204020203" pitchFamily="34" charset="0"/>
                <a:cs typeface="Segoe UI" panose="020B0502040204020203" pitchFamily="34" charset="0"/>
              </a:rPr>
              <a:t>Data </a:t>
            </a:r>
            <a:r>
              <a:rPr lang="en-GB" sz="1600" b="1" dirty="0">
                <a:latin typeface="Segoe UI" panose="020B0502040204020203" pitchFamily="34" charset="0"/>
                <a:ea typeface="Segoe UI" panose="020B0502040204020203" pitchFamily="34" charset="0"/>
                <a:cs typeface="Segoe UI" panose="020B0502040204020203" pitchFamily="34" charset="0"/>
              </a:rPr>
              <a:t>Transfer </a:t>
            </a:r>
          </a:p>
        </p:txBody>
      </p:sp>
      <p:pic>
        <p:nvPicPr>
          <p:cNvPr id="2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4128" y="5712296"/>
            <a:ext cx="486104"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067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ALICE’s increased demand for HTC</a:t>
            </a:r>
            <a:endParaRPr lang="en-US" dirty="0"/>
          </a:p>
        </p:txBody>
      </p:sp>
      <p:pic>
        <p:nvPicPr>
          <p:cNvPr id="6" name="Picture 5" descr="Screen Shot 2017-10-04 at 09.16.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84" y="1359382"/>
            <a:ext cx="8599693" cy="4702684"/>
          </a:xfrm>
          <a:prstGeom prst="rect">
            <a:avLst/>
          </a:prstGeom>
          <a:ln w="19050">
            <a:solidFill>
              <a:schemeClr val="accent6"/>
            </a:solidFill>
          </a:ln>
        </p:spPr>
      </p:pic>
      <p:pic>
        <p:nvPicPr>
          <p:cNvPr id="7" name="Picture 6" descr="Screen Shot 2017-10-05 at 05.52.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392174"/>
            <a:ext cx="1841500" cy="2108200"/>
          </a:xfrm>
          <a:prstGeom prst="rect">
            <a:avLst/>
          </a:prstGeom>
        </p:spPr>
      </p:pic>
      <p:sp>
        <p:nvSpPr>
          <p:cNvPr id="2" name="Footer Placeholder 1"/>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3756340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700" dirty="0"/>
              <a:t>Large research </a:t>
            </a:r>
            <a:r>
              <a:rPr lang="en-US" sz="2700" dirty="0" smtClean="0"/>
              <a:t>collaborations/LIGO and Virgo</a:t>
            </a:r>
            <a:br>
              <a:rPr lang="en-US" sz="2700" dirty="0" smtClean="0"/>
            </a:br>
            <a:r>
              <a:rPr lang="en-US" dirty="0" smtClean="0"/>
              <a:t>Case 6</a:t>
            </a:r>
            <a:endParaRPr lang="en-US" dirty="0"/>
          </a:p>
        </p:txBody>
      </p:sp>
      <p:sp>
        <p:nvSpPr>
          <p:cNvPr id="18" name="TextBox 17"/>
          <p:cNvSpPr txBox="1"/>
          <p:nvPr/>
        </p:nvSpPr>
        <p:spPr>
          <a:xfrm>
            <a:off x="354792" y="1226874"/>
            <a:ext cx="4398049" cy="2893411"/>
          </a:xfrm>
          <a:prstGeom prst="rect">
            <a:avLst/>
          </a:prstGeom>
          <a:noFill/>
        </p:spPr>
        <p:txBody>
          <a:bodyPr wrap="square" lIns="91429" tIns="45715" rIns="91429" bIns="45715" rtlCol="0">
            <a:spAutoFit/>
          </a:bodyPr>
          <a:lstStyle/>
          <a:p>
            <a:pPr>
              <a:lnSpc>
                <a:spcPct val="114000"/>
              </a:lnSpc>
              <a:spcBef>
                <a:spcPts val="684"/>
              </a:spcBef>
            </a:pPr>
            <a:r>
              <a:rPr lang="en-GB" sz="2800" dirty="0" smtClean="0">
                <a:solidFill>
                  <a:srgbClr val="4F81BD"/>
                </a:solidFill>
                <a:latin typeface="Segoe UI" panose="020B0502040204020203" pitchFamily="34" charset="0"/>
                <a:ea typeface="Open Sans Semibold" panose="020B0706030804020204" pitchFamily="34" charset="0"/>
                <a:cs typeface="Segoe UI" panose="020B0502040204020203" pitchFamily="34" charset="0"/>
              </a:rPr>
              <a:t>Gravitational waves</a:t>
            </a:r>
          </a:p>
          <a:p>
            <a:pPr marL="342900" indent="-342900">
              <a:lnSpc>
                <a:spcPct val="114000"/>
              </a:lnSpc>
              <a:spcBef>
                <a:spcPts val="684"/>
              </a:spcBef>
              <a:buFont typeface="Arial" panose="020B0604020202020204" pitchFamily="34" charset="0"/>
              <a:buChar char="•"/>
            </a:pPr>
            <a:r>
              <a:rPr lang="en-GB" sz="2400" dirty="0" smtClean="0">
                <a:latin typeface="Segoe UI" panose="020B0502040204020203" pitchFamily="34" charset="0"/>
                <a:ea typeface="Open Sans" panose="020B0606030504020204" pitchFamily="34" charset="0"/>
                <a:cs typeface="Segoe UI" panose="020B0502040204020203" pitchFamily="34" charset="0"/>
              </a:rPr>
              <a:t>1,250 scientists worldwide</a:t>
            </a:r>
          </a:p>
          <a:p>
            <a:pPr marL="342900" indent="-342900">
              <a:lnSpc>
                <a:spcPct val="114000"/>
              </a:lnSpc>
              <a:spcBef>
                <a:spcPts val="684"/>
              </a:spcBef>
              <a:buFont typeface="Arial" panose="020B0604020202020204" pitchFamily="34" charset="0"/>
              <a:buChar char="•"/>
            </a:pPr>
            <a:r>
              <a:rPr lang="en-GB" sz="2400" dirty="0" smtClean="0">
                <a:latin typeface="Segoe UI" panose="020B0502040204020203" pitchFamily="34" charset="0"/>
                <a:ea typeface="Open Sans" panose="020B0606030504020204" pitchFamily="34" charset="0"/>
                <a:cs typeface="Segoe UI" panose="020B0502040204020203" pitchFamily="34" charset="0"/>
              </a:rPr>
              <a:t>Detected various instances of gravitational waves in 2016 and 2017</a:t>
            </a:r>
            <a:endParaRPr lang="en-GB" sz="2400" dirty="0">
              <a:latin typeface="Segoe UI" panose="020B0502040204020203" pitchFamily="34" charset="0"/>
              <a:ea typeface="Open Sans" panose="020B0606030504020204" pitchFamily="34" charset="0"/>
              <a:cs typeface="Segoe UI" panose="020B0502040204020203" pitchFamily="34" charset="0"/>
            </a:endParaRPr>
          </a:p>
          <a:p>
            <a:pPr marL="342900" indent="-342900">
              <a:spcBef>
                <a:spcPts val="600"/>
              </a:spcBef>
              <a:buClr>
                <a:schemeClr val="tx2"/>
              </a:buClr>
              <a:buFont typeface="Arial" panose="020B0604020202020204" pitchFamily="34" charset="0"/>
              <a:buChar char="•"/>
            </a:pPr>
            <a:endParaRPr lang="en-GB" sz="2400" dirty="0">
              <a:latin typeface="Segoe UI" panose="020B0502040204020203" pitchFamily="34" charset="0"/>
              <a:ea typeface="Open Sans" panose="020B0606030504020204" pitchFamily="34" charset="0"/>
              <a:cs typeface="Segoe UI" panose="020B0502040204020203" pitchFamily="34" charset="0"/>
            </a:endParaRPr>
          </a:p>
        </p:txBody>
      </p:sp>
      <p:sp>
        <p:nvSpPr>
          <p:cNvPr id="19" name="TextBox 18"/>
          <p:cNvSpPr txBox="1"/>
          <p:nvPr/>
        </p:nvSpPr>
        <p:spPr>
          <a:xfrm>
            <a:off x="354791" y="3934193"/>
            <a:ext cx="8494059" cy="2447135"/>
          </a:xfrm>
          <a:prstGeom prst="rect">
            <a:avLst/>
          </a:prstGeom>
          <a:noFill/>
        </p:spPr>
        <p:txBody>
          <a:bodyPr wrap="square" lIns="91429" tIns="45715" rIns="91429" bIns="45715" rtlCol="0">
            <a:spAutoFit/>
          </a:bodyPr>
          <a:lstStyle/>
          <a:p>
            <a:pPr>
              <a:lnSpc>
                <a:spcPct val="114000"/>
              </a:lnSpc>
              <a:spcBef>
                <a:spcPts val="684"/>
              </a:spcBef>
            </a:pPr>
            <a:r>
              <a:rPr lang="en-GB" sz="2800" dirty="0" smtClean="0">
                <a:solidFill>
                  <a:srgbClr val="4F81BD"/>
                </a:solidFill>
                <a:latin typeface="Segoe UI" panose="020B0502040204020203" pitchFamily="34" charset="0"/>
                <a:ea typeface="Open Sans Semibold" panose="020B0706030804020204" pitchFamily="34" charset="0"/>
                <a:cs typeface="Segoe UI" panose="020B0502040204020203" pitchFamily="34" charset="0"/>
              </a:rPr>
              <a:t>Virgo </a:t>
            </a:r>
            <a:r>
              <a:rPr lang="en-GB" sz="2800" dirty="0">
                <a:solidFill>
                  <a:srgbClr val="4F81BD"/>
                </a:solidFill>
                <a:latin typeface="Segoe UI" panose="020B0502040204020203" pitchFamily="34" charset="0"/>
                <a:ea typeface="Open Sans Semibold" panose="020B0706030804020204" pitchFamily="34" charset="0"/>
                <a:cs typeface="Segoe UI" panose="020B0502040204020203" pitchFamily="34" charset="0"/>
              </a:rPr>
              <a:t>Virtual </a:t>
            </a:r>
            <a:r>
              <a:rPr lang="en-GB" sz="2800" dirty="0" err="1">
                <a:solidFill>
                  <a:srgbClr val="4F81BD"/>
                </a:solidFill>
                <a:latin typeface="Segoe UI" panose="020B0502040204020203" pitchFamily="34" charset="0"/>
                <a:ea typeface="Open Sans Semibold" panose="020B0706030804020204" pitchFamily="34" charset="0"/>
                <a:cs typeface="Segoe UI" panose="020B0502040204020203" pitchFamily="34" charset="0"/>
              </a:rPr>
              <a:t>Organistion</a:t>
            </a:r>
            <a:r>
              <a:rPr lang="en-GB" sz="2800" dirty="0">
                <a:solidFill>
                  <a:srgbClr val="4F81BD"/>
                </a:solidFill>
                <a:latin typeface="Segoe UI" panose="020B0502040204020203" pitchFamily="34" charset="0"/>
                <a:ea typeface="Open Sans Semibold" panose="020B0706030804020204" pitchFamily="34" charset="0"/>
                <a:cs typeface="Segoe UI" panose="020B0502040204020203" pitchFamily="34" charset="0"/>
              </a:rPr>
              <a:t> </a:t>
            </a:r>
            <a:r>
              <a:rPr lang="en-GB" sz="2800" dirty="0">
                <a:latin typeface="Segoe UI" panose="020B0502040204020203" pitchFamily="34" charset="0"/>
                <a:ea typeface="Open Sans Semibold" panose="020B0706030804020204" pitchFamily="34" charset="0"/>
                <a:cs typeface="Segoe UI" panose="020B0502040204020203" pitchFamily="34" charset="0"/>
              </a:rPr>
              <a:t>(VO</a:t>
            </a:r>
            <a:r>
              <a:rPr lang="en-GB" sz="2800" dirty="0" smtClean="0">
                <a:latin typeface="Segoe UI" panose="020B0502040204020203" pitchFamily="34" charset="0"/>
                <a:ea typeface="Open Sans Semibold" panose="020B0706030804020204" pitchFamily="34" charset="0"/>
                <a:cs typeface="Segoe UI" panose="020B0502040204020203" pitchFamily="34" charset="0"/>
              </a:rPr>
              <a:t>):</a:t>
            </a:r>
          </a:p>
          <a:p>
            <a:pPr marL="342900" indent="-342900">
              <a:lnSpc>
                <a:spcPct val="114000"/>
              </a:lnSpc>
              <a:spcBef>
                <a:spcPts val="684"/>
              </a:spcBef>
              <a:buFont typeface="Arial" panose="020B0604020202020204" pitchFamily="34" charset="0"/>
              <a:buChar char="•"/>
            </a:pPr>
            <a:r>
              <a:rPr lang="en-GB" sz="2400" dirty="0" smtClean="0">
                <a:latin typeface="Segoe UI" panose="020B0502040204020203" pitchFamily="34" charset="0"/>
                <a:ea typeface="Open Sans Semibold" panose="020B0706030804020204" pitchFamily="34" charset="0"/>
                <a:cs typeface="Segoe UI" panose="020B0502040204020203" pitchFamily="34" charset="0"/>
              </a:rPr>
              <a:t>Manages thousands </a:t>
            </a:r>
            <a:r>
              <a:rPr lang="en-GB" sz="2400" dirty="0">
                <a:latin typeface="Segoe UI" panose="020B0502040204020203" pitchFamily="34" charset="0"/>
                <a:ea typeface="Open Sans Semibold" panose="020B0706030804020204" pitchFamily="34" charset="0"/>
                <a:cs typeface="Segoe UI" panose="020B0502040204020203" pitchFamily="34" charset="0"/>
              </a:rPr>
              <a:t>of HTC computations submitted to resource centres of the EGI federation. </a:t>
            </a:r>
            <a:endParaRPr lang="en-GB" sz="2400" dirty="0" smtClean="0">
              <a:latin typeface="Segoe UI" panose="020B0502040204020203" pitchFamily="34" charset="0"/>
              <a:ea typeface="Open Sans Semibold" panose="020B0706030804020204" pitchFamily="34" charset="0"/>
              <a:cs typeface="Segoe UI" panose="020B0502040204020203" pitchFamily="34" charset="0"/>
            </a:endParaRPr>
          </a:p>
          <a:p>
            <a:pPr marL="342900" indent="-342900">
              <a:lnSpc>
                <a:spcPct val="114000"/>
              </a:lnSpc>
              <a:spcBef>
                <a:spcPts val="684"/>
              </a:spcBef>
              <a:buFont typeface="Arial" panose="020B0604020202020204" pitchFamily="34" charset="0"/>
              <a:buChar char="•"/>
            </a:pPr>
            <a:r>
              <a:rPr lang="en-GB" sz="2400" dirty="0">
                <a:latin typeface="Segoe UI" panose="020B0502040204020203" pitchFamily="34" charset="0"/>
                <a:ea typeface="Open Sans Semibold" panose="020B0706030804020204" pitchFamily="34" charset="0"/>
                <a:cs typeface="Segoe UI" panose="020B0502040204020203" pitchFamily="34" charset="0"/>
              </a:rPr>
              <a:t>VO consumed collectively 40 </a:t>
            </a:r>
            <a:r>
              <a:rPr lang="en-GB" sz="2400" dirty="0" smtClean="0">
                <a:latin typeface="Segoe UI" panose="020B0502040204020203" pitchFamily="34" charset="0"/>
                <a:ea typeface="Open Sans Semibold" panose="020B0706030804020204" pitchFamily="34" charset="0"/>
                <a:cs typeface="Segoe UI" panose="020B0502040204020203" pitchFamily="34" charset="0"/>
              </a:rPr>
              <a:t>million </a:t>
            </a:r>
            <a:r>
              <a:rPr lang="en-GB" sz="2400" dirty="0">
                <a:latin typeface="Segoe UI" panose="020B0502040204020203" pitchFamily="34" charset="0"/>
                <a:ea typeface="Open Sans Semibold" panose="020B0706030804020204" pitchFamily="34" charset="0"/>
                <a:cs typeface="Segoe UI" panose="020B0502040204020203" pitchFamily="34" charset="0"/>
              </a:rPr>
              <a:t>CPU hours in 2015 and </a:t>
            </a:r>
            <a:r>
              <a:rPr lang="en-GB" sz="2400" dirty="0" smtClean="0">
                <a:latin typeface="Segoe UI" panose="020B0502040204020203" pitchFamily="34" charset="0"/>
                <a:ea typeface="Open Sans Semibold" panose="020B0706030804020204" pitchFamily="34" charset="0"/>
                <a:cs typeface="Segoe UI" panose="020B0502040204020203" pitchFamily="34" charset="0"/>
              </a:rPr>
              <a:t>2016.</a:t>
            </a:r>
            <a:endParaRPr lang="en-GB" sz="2400" dirty="0">
              <a:latin typeface="Segoe UI" panose="020B0502040204020203" pitchFamily="34" charset="0"/>
              <a:ea typeface="Open Sans" panose="020B0606030504020204" pitchFamily="34" charset="0"/>
              <a:cs typeface="Segoe UI" panose="020B0502040204020203" pitchFamily="34" charset="0"/>
            </a:endParaRPr>
          </a:p>
        </p:txBody>
      </p:sp>
      <p:pic>
        <p:nvPicPr>
          <p:cNvPr id="6" name="Picture 5" descr="Screen Shot 2017-10-04 at 06.04.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841" y="1250405"/>
            <a:ext cx="4096010" cy="2610643"/>
          </a:xfrm>
          <a:prstGeom prst="rect">
            <a:avLst/>
          </a:prstGeom>
        </p:spPr>
      </p:pic>
      <p:sp>
        <p:nvSpPr>
          <p:cNvPr id="2" name="Footer Placeholder 1"/>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742203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7-10-04 at 09.14.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44898"/>
            <a:ext cx="8393283" cy="4556595"/>
          </a:xfrm>
          <a:prstGeom prst="rect">
            <a:avLst/>
          </a:prstGeom>
          <a:ln w="19050">
            <a:solidFill>
              <a:schemeClr val="accent6"/>
            </a:solidFill>
          </a:ln>
        </p:spPr>
      </p:pic>
      <p:pic>
        <p:nvPicPr>
          <p:cNvPr id="9" name="Picture 8" descr="Screen Shot 2017-10-04 at 08.51.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908" y="1628800"/>
            <a:ext cx="2324100" cy="596900"/>
          </a:xfrm>
          <a:prstGeom prst="rect">
            <a:avLst/>
          </a:prstGeom>
        </p:spPr>
      </p:pic>
      <p:sp>
        <p:nvSpPr>
          <p:cNvPr id="10" name="Title 4"/>
          <p:cNvSpPr>
            <a:spLocks noGrp="1"/>
          </p:cNvSpPr>
          <p:nvPr>
            <p:ph type="title"/>
          </p:nvPr>
        </p:nvSpPr>
        <p:spPr>
          <a:xfrm>
            <a:off x="1547664" y="188640"/>
            <a:ext cx="7344816" cy="850106"/>
          </a:xfrm>
        </p:spPr>
        <p:txBody>
          <a:bodyPr/>
          <a:lstStyle/>
          <a:p>
            <a:r>
              <a:rPr lang="en-US" dirty="0" smtClean="0"/>
              <a:t>Virgo’s increased demand for HTC</a:t>
            </a:r>
            <a:endParaRPr lang="en-US" dirty="0"/>
          </a:p>
        </p:txBody>
      </p:sp>
      <p:sp>
        <p:nvSpPr>
          <p:cNvPr id="2" name="Footer Placeholder 1"/>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512782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1640" y="188640"/>
            <a:ext cx="7560840" cy="850106"/>
          </a:xfrm>
        </p:spPr>
        <p:txBody>
          <a:bodyPr>
            <a:normAutofit/>
          </a:bodyPr>
          <a:lstStyle/>
          <a:p>
            <a:r>
              <a:rPr lang="en-US" dirty="0" smtClean="0"/>
              <a:t>… and the Nobel Prize for Physics 2017</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pic>
        <p:nvPicPr>
          <p:cNvPr id="14" name="Content Placeholder 13" descr="Screen Shot 2017-10-04 at 05.29.30.png"/>
          <p:cNvPicPr>
            <a:picLocks noGrp="1" noChangeAspect="1"/>
          </p:cNvPicPr>
          <p:nvPr>
            <p:ph sz="half" idx="2"/>
          </p:nvPr>
        </p:nvPicPr>
        <p:blipFill>
          <a:blip r:embed="rId2">
            <a:extLst>
              <a:ext uri="{28A0092B-C50C-407E-A947-70E740481C1C}">
                <a14:useLocalDpi xmlns:a14="http://schemas.microsoft.com/office/drawing/2010/main" val="0"/>
              </a:ext>
            </a:extLst>
          </a:blip>
          <a:srcRect t="4936" b="4936"/>
          <a:stretch>
            <a:fillRect/>
          </a:stretch>
        </p:blipFill>
        <p:spPr>
          <a:xfrm>
            <a:off x="5004048" y="1844824"/>
            <a:ext cx="3876080" cy="3528392"/>
          </a:xfrm>
        </p:spPr>
      </p:pic>
      <p:sp>
        <p:nvSpPr>
          <p:cNvPr id="7" name="TextBox 6"/>
          <p:cNvSpPr txBox="1"/>
          <p:nvPr/>
        </p:nvSpPr>
        <p:spPr>
          <a:xfrm>
            <a:off x="227544" y="1484784"/>
            <a:ext cx="4776504" cy="452431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The observation of gravitational waves confirmed </a:t>
            </a:r>
            <a:r>
              <a:rPr lang="en-US" sz="2400" dirty="0">
                <a:latin typeface="Segoe UI" panose="020B0502040204020203" pitchFamily="34" charset="0"/>
                <a:cs typeface="Segoe UI" panose="020B0502040204020203" pitchFamily="34" charset="0"/>
              </a:rPr>
              <a:t>a </a:t>
            </a:r>
            <a:r>
              <a:rPr lang="en-US" sz="2400" dirty="0" smtClean="0">
                <a:latin typeface="Segoe UI" panose="020B0502040204020203" pitchFamily="34" charset="0"/>
                <a:cs typeface="Segoe UI" panose="020B0502040204020203" pitchFamily="34" charset="0"/>
              </a:rPr>
              <a:t>1915 prediction of </a:t>
            </a:r>
            <a:r>
              <a:rPr lang="en-US" sz="2400" dirty="0">
                <a:latin typeface="Segoe UI" panose="020B0502040204020203" pitchFamily="34" charset="0"/>
                <a:cs typeface="Segoe UI" panose="020B0502040204020203" pitchFamily="34" charset="0"/>
              </a:rPr>
              <a:t>Albert Einstein’s </a:t>
            </a:r>
            <a:r>
              <a:rPr lang="en-US" sz="2400" dirty="0" smtClean="0">
                <a:latin typeface="Segoe UI" panose="020B0502040204020203" pitchFamily="34" charset="0"/>
                <a:cs typeface="Segoe UI" panose="020B0502040204020203" pitchFamily="34" charset="0"/>
              </a:rPr>
              <a:t>theory </a:t>
            </a:r>
            <a:r>
              <a:rPr lang="en-US" sz="2400" dirty="0">
                <a:latin typeface="Segoe UI" panose="020B0502040204020203" pitchFamily="34" charset="0"/>
                <a:cs typeface="Segoe UI" panose="020B0502040204020203" pitchFamily="34" charset="0"/>
              </a:rPr>
              <a:t>of relativity and opens an unprecedented new window onto the cosmos.</a:t>
            </a:r>
          </a:p>
          <a:p>
            <a:endParaRPr lang="en-US" sz="2400" dirty="0" smtClean="0">
              <a:latin typeface="Segoe UI" panose="020B0502040204020203" pitchFamily="34" charset="0"/>
              <a:cs typeface="Segoe UI" panose="020B0502040204020203" pitchFamily="34" charset="0"/>
            </a:endParaRPr>
          </a:p>
          <a:p>
            <a:r>
              <a:rPr lang="en-US" sz="2400" dirty="0" smtClean="0">
                <a:latin typeface="Segoe UI" panose="020B0502040204020203" pitchFamily="34" charset="0"/>
                <a:cs typeface="Segoe UI" panose="020B0502040204020203" pitchFamily="34" charset="0"/>
              </a:rPr>
              <a:t>In recognition of the achievement, the Nobel Committee awarded the 2017 Physics prize to members of the LIGO/Virgo collaboration.</a:t>
            </a:r>
            <a:endParaRPr lang="en-US"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2332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KPIs, targets and Performance</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850972358"/>
              </p:ext>
            </p:extLst>
          </p:nvPr>
        </p:nvGraphicFramePr>
        <p:xfrm>
          <a:off x="270103" y="1700808"/>
          <a:ext cx="8783040" cy="3528392"/>
        </p:xfrm>
        <a:graphic>
          <a:graphicData uri="http://schemas.openxmlformats.org/presentationml/2006/ole">
            <mc:AlternateContent xmlns:mc="http://schemas.openxmlformats.org/markup-compatibility/2006">
              <mc:Choice xmlns:v="urn:schemas-microsoft-com:vml" Requires="v">
                <p:oleObj spid="_x0000_s1036" name="Document" r:id="rId4" imgW="5880100" imgH="2362200" progId="Word.Document.12">
                  <p:embed/>
                </p:oleObj>
              </mc:Choice>
              <mc:Fallback>
                <p:oleObj name="Document" r:id="rId4" imgW="5880100" imgH="2362200" progId="Word.Document.12">
                  <p:embed/>
                  <p:pic>
                    <p:nvPicPr>
                      <p:cNvPr id="0" name=""/>
                      <p:cNvPicPr/>
                      <p:nvPr/>
                    </p:nvPicPr>
                    <p:blipFill>
                      <a:blip r:embed="rId5"/>
                      <a:stretch>
                        <a:fillRect/>
                      </a:stretch>
                    </p:blipFill>
                    <p:spPr>
                      <a:xfrm>
                        <a:off x="270103" y="1700808"/>
                        <a:ext cx="8783040" cy="3528392"/>
                      </a:xfrm>
                      <a:prstGeom prst="rect">
                        <a:avLst/>
                      </a:prstGeom>
                    </p:spPr>
                  </p:pic>
                </p:oleObj>
              </mc:Fallback>
            </mc:AlternateContent>
          </a:graphicData>
        </a:graphic>
      </p:graphicFrame>
    </p:spTree>
    <p:extLst>
      <p:ext uri="{BB962C8B-B14F-4D97-AF65-F5344CB8AC3E}">
        <p14:creationId xmlns:p14="http://schemas.microsoft.com/office/powerpoint/2010/main" val="240346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99792" y="2013079"/>
            <a:ext cx="6192687" cy="2462213"/>
          </a:xfrm>
          <a:prstGeom prst="rect">
            <a:avLst/>
          </a:prstGeom>
          <a:noFill/>
        </p:spPr>
        <p:txBody>
          <a:bodyPr wrap="square" rtlCol="0">
            <a:spAutoFit/>
          </a:bodyPr>
          <a:lstStyle/>
          <a:p>
            <a:pPr algn="r"/>
            <a:r>
              <a:rPr lang="en-GB" sz="4800" dirty="0" smtClean="0">
                <a:solidFill>
                  <a:srgbClr val="4F81BD"/>
                </a:solidFill>
                <a:latin typeface="Segoe UI" panose="020B0502040204020203" pitchFamily="34" charset="0"/>
                <a:ea typeface="Open Sans" panose="020B0606030504020204" pitchFamily="34" charset="0"/>
                <a:cs typeface="Segoe UI" panose="020B0502040204020203" pitchFamily="34" charset="0"/>
              </a:rPr>
              <a:t>Digital innovation</a:t>
            </a:r>
          </a:p>
          <a:p>
            <a:pPr algn="r">
              <a:spcBef>
                <a:spcPts val="1200"/>
              </a:spcBef>
            </a:pPr>
            <a:r>
              <a:rPr lang="en-US" sz="2400" i="1" dirty="0" smtClean="0">
                <a:latin typeface="Segoe UI" panose="020B0502040204020203" pitchFamily="34" charset="0"/>
                <a:cs typeface="Segoe UI" panose="020B0502040204020203" pitchFamily="34" charset="0"/>
              </a:rPr>
              <a:t>EGI</a:t>
            </a:r>
            <a:r>
              <a:rPr lang="en-US" sz="2400" i="1" dirty="0">
                <a:latin typeface="Segoe UI" panose="020B0502040204020203" pitchFamily="34" charset="0"/>
                <a:cs typeface="Segoe UI" panose="020B0502040204020203" pitchFamily="34" charset="0"/>
              </a:rPr>
              <a:t>-</a:t>
            </a:r>
            <a:r>
              <a:rPr lang="en-US" sz="2400" i="1" dirty="0" smtClean="0">
                <a:latin typeface="Segoe UI" panose="020B0502040204020203" pitchFamily="34" charset="0"/>
                <a:cs typeface="Segoe UI" panose="020B0502040204020203" pitchFamily="34" charset="0"/>
              </a:rPr>
              <a:t>Engage contributed to </a:t>
            </a:r>
            <a:r>
              <a:rPr lang="en-US" sz="2400" i="1" dirty="0">
                <a:latin typeface="Segoe UI" panose="020B0502040204020203" pitchFamily="34" charset="0"/>
                <a:cs typeface="Segoe UI" panose="020B0502040204020203" pitchFamily="34" charset="0"/>
              </a:rPr>
              <a:t>megatrends in digital </a:t>
            </a:r>
            <a:r>
              <a:rPr lang="en-US" sz="2400" i="1" dirty="0" smtClean="0">
                <a:latin typeface="Segoe UI" panose="020B0502040204020203" pitchFamily="34" charset="0"/>
                <a:cs typeface="Segoe UI" panose="020B0502040204020203" pitchFamily="34" charset="0"/>
              </a:rPr>
              <a:t>innovation for science with developments on Cloud, Grid, and Big </a:t>
            </a:r>
            <a:r>
              <a:rPr lang="en-US" sz="2400" i="1" dirty="0">
                <a:latin typeface="Segoe UI" panose="020B0502040204020203" pitchFamily="34" charset="0"/>
                <a:cs typeface="Segoe UI" panose="020B0502040204020203" pitchFamily="34" charset="0"/>
              </a:rPr>
              <a:t>D</a:t>
            </a:r>
            <a:r>
              <a:rPr lang="en-US" sz="2400" i="1" dirty="0" smtClean="0">
                <a:latin typeface="Segoe UI" panose="020B0502040204020203" pitchFamily="34" charset="0"/>
                <a:cs typeface="Segoe UI" panose="020B0502040204020203" pitchFamily="34" charset="0"/>
              </a:rPr>
              <a:t>ata Analytics</a:t>
            </a:r>
            <a:endParaRPr lang="en-GB" sz="2400" dirty="0" smtClean="0">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1671759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Increased availability of scientific </a:t>
            </a:r>
            <a:r>
              <a:rPr lang="en-GB" dirty="0" smtClean="0"/>
              <a:t>data</a:t>
            </a:r>
            <a:endParaRPr lang="en-US" dirty="0"/>
          </a:p>
        </p:txBody>
      </p:sp>
      <p:sp>
        <p:nvSpPr>
          <p:cNvPr id="3" name="Content Placeholder 2"/>
          <p:cNvSpPr>
            <a:spLocks noGrp="1"/>
          </p:cNvSpPr>
          <p:nvPr>
            <p:ph sz="half" idx="2"/>
          </p:nvPr>
        </p:nvSpPr>
        <p:spPr>
          <a:xfrm>
            <a:off x="179512" y="1340768"/>
            <a:ext cx="4608512" cy="2159570"/>
          </a:xfrm>
        </p:spPr>
        <p:txBody>
          <a:bodyPr>
            <a:normAutofit lnSpcReduction="10000"/>
          </a:bodyPr>
          <a:lstStyle/>
          <a:p>
            <a:r>
              <a:rPr lang="en-GB" sz="2400" dirty="0" smtClean="0"/>
              <a:t>EGI federates a total of 650 PB of stored data</a:t>
            </a:r>
          </a:p>
          <a:p>
            <a:r>
              <a:rPr lang="en-GB" sz="2400" dirty="0" smtClean="0"/>
              <a:t>EGI-Engage </a:t>
            </a:r>
            <a:r>
              <a:rPr lang="en-GB" sz="2400" dirty="0"/>
              <a:t>extended by +48% the availability of research data for processing and </a:t>
            </a:r>
            <a:r>
              <a:rPr lang="en-GB" sz="2400" dirty="0" smtClean="0"/>
              <a:t>analysis</a:t>
            </a:r>
            <a:endParaRPr lang="en-GB" sz="2400"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
        <p:nvSpPr>
          <p:cNvPr id="5" name="Rectangle 4"/>
          <p:cNvSpPr/>
          <p:nvPr/>
        </p:nvSpPr>
        <p:spPr>
          <a:xfrm>
            <a:off x="6372200" y="3618107"/>
            <a:ext cx="2274877" cy="1819901"/>
          </a:xfrm>
          <a:prstGeom prst="rect">
            <a:avLst/>
          </a:prstGeom>
          <a:blipFill>
            <a:blip r:embed="rId3">
              <a:extLst>
                <a:ext uri="{28A0092B-C50C-407E-A947-70E740481C1C}">
                  <a14:useLocalDpi xmlns:a14="http://schemas.microsoft.com/office/drawing/2010/main" val="0"/>
                </a:ext>
              </a:extLst>
            </a:blip>
            <a:srcRect/>
            <a:stretch>
              <a:fillRect t="-11000" b="-11000"/>
            </a:stretch>
          </a:blipFill>
        </p:spPr>
        <p:style>
          <a:lnRef idx="0">
            <a:schemeClr val="lt1">
              <a:hueOff val="0"/>
              <a:satOff val="0"/>
              <a:lumOff val="0"/>
              <a:alphaOff val="0"/>
            </a:schemeClr>
          </a:lnRef>
          <a:fillRef idx="1">
            <a:scrgbClr r="0" g="0" b="0"/>
          </a:fillRef>
          <a:effectRef idx="1">
            <a:schemeClr val="accent3">
              <a:tint val="50000"/>
              <a:hueOff val="8038998"/>
              <a:satOff val="-11797"/>
              <a:lumOff val="7995"/>
              <a:alphaOff val="0"/>
            </a:schemeClr>
          </a:effectRef>
          <a:fontRef idx="minor">
            <a:schemeClr val="lt1">
              <a:hueOff val="0"/>
              <a:satOff val="0"/>
              <a:lumOff val="0"/>
              <a:alphaOff val="0"/>
            </a:schemeClr>
          </a:fontRef>
        </p:style>
      </p:sp>
      <p:sp>
        <p:nvSpPr>
          <p:cNvPr id="6" name="Rectangle 5"/>
          <p:cNvSpPr/>
          <p:nvPr/>
        </p:nvSpPr>
        <p:spPr>
          <a:xfrm>
            <a:off x="6376928" y="5477605"/>
            <a:ext cx="2431115" cy="923330"/>
          </a:xfrm>
          <a:prstGeom prst="rect">
            <a:avLst/>
          </a:prstGeom>
        </p:spPr>
        <p:txBody>
          <a:bodyPr wrap="none">
            <a:spAutoFit/>
          </a:bodyPr>
          <a:lstStyle/>
          <a:p>
            <a:pPr lvl="0"/>
            <a:r>
              <a:rPr lang="en-US" b="1" dirty="0" smtClean="0"/>
              <a:t>LHC</a:t>
            </a:r>
          </a:p>
          <a:p>
            <a:pPr lvl="0"/>
            <a:r>
              <a:rPr lang="en-US" dirty="0" smtClean="0"/>
              <a:t>+ 200 PB archived </a:t>
            </a:r>
            <a:r>
              <a:rPr lang="en-US" dirty="0"/>
              <a:t>data, </a:t>
            </a:r>
            <a:endParaRPr lang="en-US" dirty="0" smtClean="0"/>
          </a:p>
          <a:p>
            <a:pPr lvl="0"/>
            <a:r>
              <a:rPr lang="en-US" dirty="0" smtClean="0"/>
              <a:t>+ 45 </a:t>
            </a:r>
            <a:r>
              <a:rPr lang="en-US" dirty="0"/>
              <a:t>PB </a:t>
            </a:r>
            <a:r>
              <a:rPr lang="en-US" dirty="0" smtClean="0"/>
              <a:t>in </a:t>
            </a:r>
            <a:r>
              <a:rPr lang="en-US" dirty="0"/>
              <a:t>2016</a:t>
            </a:r>
            <a:endParaRPr lang="en-GB"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43"/>
          <a:stretch/>
        </p:blipFill>
        <p:spPr bwMode="auto">
          <a:xfrm>
            <a:off x="3489261" y="3618107"/>
            <a:ext cx="2309494" cy="181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770899" y="5477605"/>
            <a:ext cx="1809213" cy="646331"/>
          </a:xfrm>
          <a:prstGeom prst="rect">
            <a:avLst/>
          </a:prstGeom>
        </p:spPr>
        <p:txBody>
          <a:bodyPr wrap="none">
            <a:spAutoFit/>
          </a:bodyPr>
          <a:lstStyle/>
          <a:p>
            <a:pPr lvl="0"/>
            <a:r>
              <a:rPr lang="en-US" b="1" dirty="0" smtClean="0"/>
              <a:t>Belle experiment</a:t>
            </a:r>
          </a:p>
          <a:p>
            <a:pPr lvl="0"/>
            <a:r>
              <a:rPr lang="en-US" dirty="0" smtClean="0"/>
              <a:t>10s PB per year</a:t>
            </a:r>
            <a:endParaRPr lang="en-GB"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618107"/>
            <a:ext cx="2448272" cy="184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76609" y="5477605"/>
            <a:ext cx="1951175" cy="646331"/>
          </a:xfrm>
          <a:prstGeom prst="rect">
            <a:avLst/>
          </a:prstGeom>
        </p:spPr>
        <p:txBody>
          <a:bodyPr wrap="none">
            <a:spAutoFit/>
          </a:bodyPr>
          <a:lstStyle/>
          <a:p>
            <a:pPr lvl="0"/>
            <a:r>
              <a:rPr lang="en-US" b="1" dirty="0" err="1" smtClean="0"/>
              <a:t>OpenCoasts</a:t>
            </a:r>
            <a:r>
              <a:rPr lang="en-US" b="1" dirty="0" smtClean="0"/>
              <a:t> portal</a:t>
            </a:r>
          </a:p>
          <a:p>
            <a:pPr lvl="0"/>
            <a:r>
              <a:rPr lang="en-US" dirty="0" smtClean="0"/>
              <a:t>2 TB per year</a:t>
            </a:r>
            <a:endParaRPr lang="en-GB" dirty="0"/>
          </a:p>
        </p:txBody>
      </p:sp>
      <p:sp>
        <p:nvSpPr>
          <p:cNvPr id="12" name="Oval 11"/>
          <p:cNvSpPr>
            <a:spLocks noChangeAspect="1"/>
          </p:cNvSpPr>
          <p:nvPr/>
        </p:nvSpPr>
        <p:spPr>
          <a:xfrm>
            <a:off x="6804248" y="1196752"/>
            <a:ext cx="2160000" cy="2160000"/>
          </a:xfrm>
          <a:prstGeom prst="ellipse">
            <a:avLst/>
          </a:prstGeom>
          <a:solidFill>
            <a:srgbClr val="0066B0"/>
          </a:solidFill>
          <a:ln>
            <a:noFill/>
          </a:ln>
          <a:effectLst>
            <a:outerShdw blurRad="76200" dist="101600" dir="84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a:grpSpLocks noChangeAspect="1"/>
          </p:cNvGrpSpPr>
          <p:nvPr/>
        </p:nvGrpSpPr>
        <p:grpSpPr>
          <a:xfrm>
            <a:off x="4474556" y="1196752"/>
            <a:ext cx="2545716" cy="2160000"/>
            <a:chOff x="760369" y="1052736"/>
            <a:chExt cx="2376264" cy="2016224"/>
          </a:xfrm>
        </p:grpSpPr>
        <p:sp>
          <p:nvSpPr>
            <p:cNvPr id="15" name="Oval 14"/>
            <p:cNvSpPr/>
            <p:nvPr/>
          </p:nvSpPr>
          <p:spPr>
            <a:xfrm>
              <a:off x="971600" y="1052736"/>
              <a:ext cx="2016224" cy="2016224"/>
            </a:xfrm>
            <a:prstGeom prst="ellipse">
              <a:avLst/>
            </a:prstGeom>
            <a:solidFill>
              <a:schemeClr val="accent6"/>
            </a:solidFill>
            <a:ln>
              <a:noFill/>
            </a:ln>
            <a:effectLst>
              <a:outerShdw blurRad="76200" dist="101600" dir="84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60369" y="1596919"/>
              <a:ext cx="2376264" cy="1203406"/>
            </a:xfrm>
            <a:prstGeom prst="rect">
              <a:avLst/>
            </a:prstGeom>
            <a:noFill/>
          </p:spPr>
          <p:txBody>
            <a:bodyPr wrap="square" rtlCol="0">
              <a:spAutoFit/>
            </a:bodyPr>
            <a:lstStyle/>
            <a:p>
              <a:pPr algn="ctr"/>
              <a:r>
                <a:rPr lang="en-GB" sz="2000" b="1" dirty="0" smtClean="0">
                  <a:solidFill>
                    <a:schemeClr val="bg1"/>
                  </a:solidFill>
                  <a:latin typeface="Segoe UI" panose="020B0502040204020203" pitchFamily="34" charset="0"/>
                  <a:cs typeface="Segoe UI" panose="020B0502040204020203" pitchFamily="34" charset="0"/>
                </a:rPr>
                <a:t>Online storage</a:t>
              </a:r>
            </a:p>
            <a:p>
              <a:pPr algn="ctr">
                <a:lnSpc>
                  <a:spcPct val="70000"/>
                </a:lnSpc>
              </a:pPr>
              <a:r>
                <a:rPr lang="en-GB" sz="2800" b="1" dirty="0" smtClean="0">
                  <a:solidFill>
                    <a:schemeClr val="bg1"/>
                  </a:solidFill>
                  <a:latin typeface="Segoe UI" panose="020B0502040204020203" pitchFamily="34" charset="0"/>
                  <a:cs typeface="Segoe UI" panose="020B0502040204020203" pitchFamily="34" charset="0"/>
                </a:rPr>
                <a:t>+12%</a:t>
              </a:r>
              <a:r>
                <a:rPr lang="en-GB" sz="3600" b="1" dirty="0" smtClean="0">
                  <a:solidFill>
                    <a:schemeClr val="bg1"/>
                  </a:solidFill>
                  <a:latin typeface="Segoe UI" panose="020B0502040204020203" pitchFamily="34" charset="0"/>
                  <a:cs typeface="Segoe UI" panose="020B0502040204020203" pitchFamily="34" charset="0"/>
                </a:rPr>
                <a:t> </a:t>
              </a:r>
              <a:r>
                <a:rPr lang="en-GB" sz="1400" b="1" dirty="0" smtClean="0">
                  <a:solidFill>
                    <a:schemeClr val="bg1"/>
                  </a:solidFill>
                  <a:latin typeface="Segoe UI" panose="020B0502040204020203" pitchFamily="34" charset="0"/>
                  <a:cs typeface="Segoe UI" panose="020B0502040204020203" pitchFamily="34" charset="0"/>
                </a:rPr>
                <a:t>2015</a:t>
              </a:r>
              <a:endParaRPr lang="en-GB" dirty="0">
                <a:solidFill>
                  <a:schemeClr val="bg1"/>
                </a:solidFill>
                <a:latin typeface="Segoe UI" panose="020B0502040204020203" pitchFamily="34" charset="0"/>
                <a:cs typeface="Segoe UI" panose="020B0502040204020203" pitchFamily="34" charset="0"/>
              </a:endParaRPr>
            </a:p>
            <a:p>
              <a:pPr algn="ctr">
                <a:lnSpc>
                  <a:spcPct val="70000"/>
                </a:lnSpc>
              </a:pPr>
              <a:r>
                <a:rPr lang="en-GB" sz="2800" b="1" dirty="0" smtClean="0">
                  <a:solidFill>
                    <a:schemeClr val="bg1"/>
                  </a:solidFill>
                  <a:latin typeface="Segoe UI" panose="020B0502040204020203" pitchFamily="34" charset="0"/>
                  <a:cs typeface="Segoe UI" panose="020B0502040204020203" pitchFamily="34" charset="0"/>
                </a:rPr>
                <a:t>+</a:t>
              </a:r>
              <a:r>
                <a:rPr lang="en-GB" sz="2800" b="1" dirty="0">
                  <a:solidFill>
                    <a:schemeClr val="bg1"/>
                  </a:solidFill>
                  <a:latin typeface="Segoe UI" panose="020B0502040204020203" pitchFamily="34" charset="0"/>
                  <a:cs typeface="Segoe UI" panose="020B0502040204020203" pitchFamily="34" charset="0"/>
                </a:rPr>
                <a:t>5%</a:t>
              </a:r>
              <a:r>
                <a:rPr lang="en-GB" sz="3600" b="1" dirty="0">
                  <a:solidFill>
                    <a:schemeClr val="bg1"/>
                  </a:solidFill>
                  <a:latin typeface="Segoe UI" panose="020B0502040204020203" pitchFamily="34" charset="0"/>
                  <a:cs typeface="Segoe UI" panose="020B0502040204020203" pitchFamily="34" charset="0"/>
                </a:rPr>
                <a:t> </a:t>
              </a:r>
              <a:r>
                <a:rPr lang="en-GB" sz="1600" b="1" dirty="0" smtClean="0">
                  <a:solidFill>
                    <a:schemeClr val="bg1"/>
                  </a:solidFill>
                  <a:latin typeface="Segoe UI" panose="020B0502040204020203" pitchFamily="34" charset="0"/>
                  <a:cs typeface="Segoe UI" panose="020B0502040204020203" pitchFamily="34" charset="0"/>
                </a:rPr>
                <a:t>2016</a:t>
              </a:r>
            </a:p>
          </p:txBody>
        </p:sp>
      </p:grpSp>
      <p:sp>
        <p:nvSpPr>
          <p:cNvPr id="17" name="TextBox 16"/>
          <p:cNvSpPr txBox="1"/>
          <p:nvPr/>
        </p:nvSpPr>
        <p:spPr>
          <a:xfrm>
            <a:off x="6660232" y="1793546"/>
            <a:ext cx="2376264" cy="1203406"/>
          </a:xfrm>
          <a:prstGeom prst="rect">
            <a:avLst/>
          </a:prstGeom>
          <a:noFill/>
        </p:spPr>
        <p:txBody>
          <a:bodyPr wrap="square" rtlCol="0">
            <a:spAutoFit/>
          </a:bodyPr>
          <a:lstStyle/>
          <a:p>
            <a:pPr algn="ctr"/>
            <a:r>
              <a:rPr lang="en-GB" sz="2000" b="1" dirty="0" smtClean="0">
                <a:solidFill>
                  <a:schemeClr val="bg1"/>
                </a:solidFill>
                <a:latin typeface="Segoe UI" panose="020B0502040204020203" pitchFamily="34" charset="0"/>
                <a:cs typeface="Segoe UI" panose="020B0502040204020203" pitchFamily="34" charset="0"/>
              </a:rPr>
              <a:t>Tape storage</a:t>
            </a:r>
          </a:p>
          <a:p>
            <a:pPr algn="ctr">
              <a:lnSpc>
                <a:spcPct val="70000"/>
              </a:lnSpc>
            </a:pPr>
            <a:r>
              <a:rPr lang="en-GB" sz="2800" b="1" dirty="0" smtClean="0">
                <a:solidFill>
                  <a:schemeClr val="bg1"/>
                </a:solidFill>
                <a:latin typeface="Segoe UI" panose="020B0502040204020203" pitchFamily="34" charset="0"/>
                <a:cs typeface="Segoe UI" panose="020B0502040204020203" pitchFamily="34" charset="0"/>
              </a:rPr>
              <a:t>+42%</a:t>
            </a:r>
            <a:r>
              <a:rPr lang="en-GB" sz="3600" b="1" dirty="0" smtClean="0">
                <a:solidFill>
                  <a:schemeClr val="bg1"/>
                </a:solidFill>
                <a:latin typeface="Segoe UI" panose="020B0502040204020203" pitchFamily="34" charset="0"/>
                <a:cs typeface="Segoe UI" panose="020B0502040204020203" pitchFamily="34" charset="0"/>
              </a:rPr>
              <a:t> </a:t>
            </a:r>
            <a:r>
              <a:rPr lang="en-GB" sz="1400" b="1" dirty="0" smtClean="0">
                <a:solidFill>
                  <a:schemeClr val="bg1"/>
                </a:solidFill>
                <a:latin typeface="Segoe UI" panose="020B0502040204020203" pitchFamily="34" charset="0"/>
                <a:cs typeface="Segoe UI" panose="020B0502040204020203" pitchFamily="34" charset="0"/>
              </a:rPr>
              <a:t>2015</a:t>
            </a:r>
            <a:endParaRPr lang="en-GB" dirty="0">
              <a:solidFill>
                <a:schemeClr val="bg1"/>
              </a:solidFill>
              <a:latin typeface="Segoe UI" panose="020B0502040204020203" pitchFamily="34" charset="0"/>
              <a:cs typeface="Segoe UI" panose="020B0502040204020203" pitchFamily="34" charset="0"/>
            </a:endParaRPr>
          </a:p>
          <a:p>
            <a:pPr algn="ctr">
              <a:lnSpc>
                <a:spcPct val="70000"/>
              </a:lnSpc>
            </a:pPr>
            <a:r>
              <a:rPr lang="en-GB" sz="2800" b="1" dirty="0" smtClean="0">
                <a:solidFill>
                  <a:schemeClr val="bg1"/>
                </a:solidFill>
                <a:latin typeface="Segoe UI" panose="020B0502040204020203" pitchFamily="34" charset="0"/>
                <a:cs typeface="Segoe UI" panose="020B0502040204020203" pitchFamily="34" charset="0"/>
              </a:rPr>
              <a:t>+23%</a:t>
            </a:r>
            <a:r>
              <a:rPr lang="en-GB" sz="3600" b="1" dirty="0" smtClean="0">
                <a:solidFill>
                  <a:schemeClr val="bg1"/>
                </a:solidFill>
                <a:latin typeface="Segoe UI" panose="020B0502040204020203" pitchFamily="34" charset="0"/>
                <a:cs typeface="Segoe UI" panose="020B0502040204020203" pitchFamily="34" charset="0"/>
              </a:rPr>
              <a:t> </a:t>
            </a:r>
            <a:r>
              <a:rPr lang="en-GB" sz="1600" b="1" dirty="0" smtClean="0">
                <a:solidFill>
                  <a:schemeClr val="bg1"/>
                </a:solidFill>
                <a:latin typeface="Segoe UI" panose="020B0502040204020203" pitchFamily="34" charset="0"/>
                <a:cs typeface="Segoe UI" panose="020B0502040204020203" pitchFamily="34" charset="0"/>
              </a:rPr>
              <a:t>2016</a:t>
            </a:r>
          </a:p>
        </p:txBody>
      </p:sp>
    </p:spTree>
    <p:extLst>
      <p:ext uri="{BB962C8B-B14F-4D97-AF65-F5344CB8AC3E}">
        <p14:creationId xmlns:p14="http://schemas.microsoft.com/office/powerpoint/2010/main" val="1495686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Increased availability of scientific </a:t>
            </a:r>
            <a:r>
              <a:rPr lang="en-GB" dirty="0" smtClean="0"/>
              <a:t>data</a:t>
            </a:r>
            <a:endParaRPr lang="en-US" dirty="0"/>
          </a:p>
        </p:txBody>
      </p:sp>
      <p:sp>
        <p:nvSpPr>
          <p:cNvPr id="3" name="Content Placeholder 2"/>
          <p:cNvSpPr>
            <a:spLocks noGrp="1"/>
          </p:cNvSpPr>
          <p:nvPr>
            <p:ph sz="half" idx="2"/>
          </p:nvPr>
        </p:nvSpPr>
        <p:spPr>
          <a:xfrm>
            <a:off x="467544" y="1341438"/>
            <a:ext cx="8208912" cy="4784400"/>
          </a:xfrm>
        </p:spPr>
        <p:txBody>
          <a:bodyPr>
            <a:normAutofit lnSpcReduction="10000"/>
          </a:bodyPr>
          <a:lstStyle/>
          <a:p>
            <a:pPr marL="0" indent="0">
              <a:buNone/>
            </a:pPr>
            <a:r>
              <a:rPr lang="en-US" dirty="0" smtClean="0">
                <a:solidFill>
                  <a:srgbClr val="4F81BD"/>
                </a:solidFill>
              </a:rPr>
              <a:t>EGI services for ESFRI</a:t>
            </a:r>
            <a:endParaRPr lang="en-US" dirty="0">
              <a:solidFill>
                <a:srgbClr val="4F81BD"/>
              </a:solidFill>
            </a:endParaRPr>
          </a:p>
          <a:p>
            <a:pPr>
              <a:spcBef>
                <a:spcPts val="1200"/>
              </a:spcBef>
            </a:pPr>
            <a:r>
              <a:rPr lang="en-US" sz="2400" dirty="0" smtClean="0"/>
              <a:t>To </a:t>
            </a:r>
            <a:r>
              <a:rPr lang="en-US" sz="2400" dirty="0"/>
              <a:t>date, EGI compute services are being tested and/or used for </a:t>
            </a:r>
            <a:r>
              <a:rPr lang="en-US" sz="2400" i="1" dirty="0">
                <a:solidFill>
                  <a:srgbClr val="4F81BD"/>
                </a:solidFill>
              </a:rPr>
              <a:t>production-level </a:t>
            </a:r>
            <a:r>
              <a:rPr lang="en-US" sz="2400" dirty="0"/>
              <a:t>data analysis by eight ESFRI </a:t>
            </a:r>
            <a:r>
              <a:rPr lang="en-US" sz="2400" dirty="0" smtClean="0"/>
              <a:t>projects</a:t>
            </a:r>
          </a:p>
          <a:p>
            <a:pPr lvl="1"/>
            <a:r>
              <a:rPr lang="en-US" sz="2000" dirty="0" smtClean="0"/>
              <a:t>BBMRI</a:t>
            </a:r>
            <a:r>
              <a:rPr lang="en-US" sz="2000" dirty="0"/>
              <a:t>, DARIAH, ELI, ELIXIR, EMSO, HL-LHC, INSTRUCT </a:t>
            </a:r>
            <a:r>
              <a:rPr lang="en-US" sz="2000" dirty="0" smtClean="0"/>
              <a:t>and </a:t>
            </a:r>
            <a:r>
              <a:rPr lang="en-US" sz="2000" dirty="0" err="1" smtClean="0"/>
              <a:t>LifeWatch</a:t>
            </a:r>
            <a:r>
              <a:rPr lang="en-US" sz="2000" dirty="0" smtClean="0"/>
              <a:t> </a:t>
            </a:r>
          </a:p>
          <a:p>
            <a:pPr>
              <a:spcBef>
                <a:spcPts val="1200"/>
              </a:spcBef>
            </a:pPr>
            <a:r>
              <a:rPr lang="en-US" sz="2400" dirty="0" smtClean="0"/>
              <a:t>With three others in </a:t>
            </a:r>
            <a:r>
              <a:rPr lang="en-US" sz="2400" i="1" dirty="0" smtClean="0">
                <a:solidFill>
                  <a:srgbClr val="4F81BD"/>
                </a:solidFill>
              </a:rPr>
              <a:t>discovery</a:t>
            </a:r>
            <a:r>
              <a:rPr lang="en-US" sz="2400" dirty="0" smtClean="0"/>
              <a:t> phase</a:t>
            </a:r>
            <a:endParaRPr lang="en-US" sz="2400" dirty="0"/>
          </a:p>
          <a:p>
            <a:pPr lvl="1"/>
            <a:r>
              <a:rPr lang="en-US" sz="2000" dirty="0" smtClean="0"/>
              <a:t>CTA</a:t>
            </a:r>
            <a:r>
              <a:rPr lang="en-US" sz="2000" dirty="0"/>
              <a:t>, EPOS and KM3NeT </a:t>
            </a:r>
            <a:r>
              <a:rPr lang="en-US" sz="2000" dirty="0" smtClean="0"/>
              <a:t>2.0</a:t>
            </a:r>
          </a:p>
          <a:p>
            <a:pPr>
              <a:spcBef>
                <a:spcPts val="1200"/>
              </a:spcBef>
            </a:pPr>
            <a:r>
              <a:rPr lang="en-US" sz="2400" dirty="0"/>
              <a:t>A</a:t>
            </a:r>
            <a:r>
              <a:rPr lang="en-US" sz="2400" dirty="0" smtClean="0"/>
              <a:t>mong </a:t>
            </a:r>
            <a:r>
              <a:rPr lang="en-US" sz="2400" dirty="0"/>
              <a:t>the 31 large-scale research initiatives currently supported, those which reached full adoption in 2015, </a:t>
            </a:r>
            <a:r>
              <a:rPr lang="en-US" sz="2400" dirty="0" smtClean="0">
                <a:effectLst>
                  <a:outerShdw blurRad="38100" dist="38100" dir="2700000" algn="tl">
                    <a:srgbClr val="000000">
                      <a:alpha val="43137"/>
                    </a:srgbClr>
                  </a:outerShdw>
                </a:effectLst>
              </a:rPr>
              <a:t>largely increased usage </a:t>
            </a:r>
            <a:r>
              <a:rPr lang="en-US" sz="2400" dirty="0"/>
              <a:t>in 2016 and </a:t>
            </a:r>
            <a:r>
              <a:rPr lang="en-US" sz="2400" dirty="0" smtClean="0"/>
              <a:t>2017</a:t>
            </a:r>
          </a:p>
          <a:p>
            <a:pPr lvl="1">
              <a:spcBef>
                <a:spcPts val="1200"/>
              </a:spcBef>
            </a:pPr>
            <a:r>
              <a:rPr lang="en-GB" sz="2000" b="1" dirty="0">
                <a:solidFill>
                  <a:srgbClr val="4F81BD"/>
                </a:solidFill>
              </a:rPr>
              <a:t>KPI.2.SA1.Integration: 31 (Target: 15)</a:t>
            </a:r>
            <a:r>
              <a:rPr lang="en-US" sz="2000" dirty="0">
                <a:solidFill>
                  <a:srgbClr val="4F81BD"/>
                </a:solidFill>
              </a:rPr>
              <a:t> </a:t>
            </a:r>
            <a:r>
              <a:rPr lang="en-US" sz="2000" dirty="0" smtClean="0"/>
              <a:t> </a:t>
            </a:r>
            <a:r>
              <a:rPr lang="en-US" sz="2000" dirty="0" smtClean="0">
                <a:sym typeface="Wingdings"/>
              </a:rPr>
              <a:t> </a:t>
            </a:r>
            <a:r>
              <a:rPr lang="en-US" sz="2000" b="1" dirty="0" smtClean="0">
                <a:solidFill>
                  <a:srgbClr val="4F81BD"/>
                </a:solidFill>
                <a:sym typeface="Wingdings"/>
              </a:rPr>
              <a:t>+52%</a:t>
            </a:r>
            <a:endParaRPr lang="en-US" sz="2000" b="1" dirty="0">
              <a:solidFill>
                <a:srgbClr val="4F81BD"/>
              </a:solidFill>
            </a:endParaRPr>
          </a:p>
        </p:txBody>
      </p:sp>
      <p:sp>
        <p:nvSpPr>
          <p:cNvPr id="4" name="Footer Placeholder 3"/>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322180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sz="half" idx="2"/>
          </p:nvPr>
        </p:nvSpPr>
        <p:spPr>
          <a:xfrm>
            <a:off x="467544" y="1341438"/>
            <a:ext cx="8424936" cy="4784400"/>
          </a:xfrm>
        </p:spPr>
        <p:txBody>
          <a:bodyPr>
            <a:normAutofit fontScale="92500" lnSpcReduction="20000"/>
          </a:bodyPr>
          <a:lstStyle/>
          <a:p>
            <a:pPr>
              <a:lnSpc>
                <a:spcPct val="110000"/>
              </a:lnSpc>
            </a:pPr>
            <a:r>
              <a:rPr lang="en-GB" dirty="0" smtClean="0">
                <a:solidFill>
                  <a:srgbClr val="4F81BD"/>
                </a:solidFill>
              </a:rPr>
              <a:t>Science</a:t>
            </a:r>
          </a:p>
          <a:p>
            <a:pPr lvl="1">
              <a:lnSpc>
                <a:spcPct val="110000"/>
              </a:lnSpc>
            </a:pPr>
            <a:r>
              <a:rPr lang="en-GB" dirty="0" smtClean="0"/>
              <a:t>Individual researchers</a:t>
            </a:r>
          </a:p>
          <a:p>
            <a:pPr lvl="1">
              <a:lnSpc>
                <a:spcPct val="110000"/>
              </a:lnSpc>
            </a:pPr>
            <a:r>
              <a:rPr lang="en-GB" dirty="0" smtClean="0"/>
              <a:t>Community innovators</a:t>
            </a:r>
          </a:p>
          <a:p>
            <a:pPr>
              <a:lnSpc>
                <a:spcPct val="110000"/>
              </a:lnSpc>
            </a:pPr>
            <a:r>
              <a:rPr lang="en-GB" dirty="0" smtClean="0">
                <a:solidFill>
                  <a:srgbClr val="4F81BD"/>
                </a:solidFill>
              </a:rPr>
              <a:t>Digital innovation for science</a:t>
            </a:r>
          </a:p>
          <a:p>
            <a:pPr lvl="1">
              <a:lnSpc>
                <a:spcPct val="110000"/>
              </a:lnSpc>
            </a:pPr>
            <a:r>
              <a:rPr lang="en-GB" dirty="0" smtClean="0"/>
              <a:t>Adoption </a:t>
            </a:r>
            <a:r>
              <a:rPr lang="en-GB" dirty="0"/>
              <a:t>of storage and computing </a:t>
            </a:r>
            <a:r>
              <a:rPr lang="en-GB" dirty="0" smtClean="0"/>
              <a:t>infrastructures</a:t>
            </a:r>
          </a:p>
          <a:p>
            <a:pPr lvl="1">
              <a:lnSpc>
                <a:spcPct val="110000"/>
              </a:lnSpc>
            </a:pPr>
            <a:r>
              <a:rPr lang="en-GB" dirty="0" smtClean="0"/>
              <a:t>Increased availability of scientific data</a:t>
            </a:r>
          </a:p>
          <a:p>
            <a:pPr lvl="1">
              <a:lnSpc>
                <a:spcPct val="110000"/>
              </a:lnSpc>
            </a:pPr>
            <a:r>
              <a:rPr lang="en-GB" dirty="0" smtClean="0"/>
              <a:t>More efficient use of IT equipment for research</a:t>
            </a:r>
          </a:p>
          <a:p>
            <a:pPr lvl="1">
              <a:lnSpc>
                <a:spcPct val="110000"/>
              </a:lnSpc>
            </a:pPr>
            <a:r>
              <a:rPr lang="en-GB" dirty="0" smtClean="0"/>
              <a:t>No lock-in to hardware and software solutions</a:t>
            </a:r>
          </a:p>
          <a:p>
            <a:pPr lvl="1">
              <a:lnSpc>
                <a:spcPct val="110000"/>
              </a:lnSpc>
            </a:pPr>
            <a:r>
              <a:rPr lang="en-GB" dirty="0" smtClean="0"/>
              <a:t>Contribution to Digital Innovation Megatrends</a:t>
            </a:r>
          </a:p>
          <a:p>
            <a:pPr>
              <a:lnSpc>
                <a:spcPct val="110000"/>
              </a:lnSpc>
            </a:pPr>
            <a:r>
              <a:rPr lang="en-GB" dirty="0">
                <a:solidFill>
                  <a:srgbClr val="4F81BD"/>
                </a:solidFill>
              </a:rPr>
              <a:t>Implementation of the </a:t>
            </a:r>
            <a:r>
              <a:rPr lang="en-GB" dirty="0" smtClean="0">
                <a:solidFill>
                  <a:srgbClr val="4F81BD"/>
                </a:solidFill>
              </a:rPr>
              <a:t>ERA</a:t>
            </a:r>
          </a:p>
          <a:p>
            <a:pPr>
              <a:lnSpc>
                <a:spcPct val="110000"/>
              </a:lnSpc>
            </a:pPr>
            <a:r>
              <a:rPr lang="en-GB" dirty="0" smtClean="0">
                <a:solidFill>
                  <a:srgbClr val="4F81BD"/>
                </a:solidFill>
              </a:rPr>
              <a:t>Society and Economy</a:t>
            </a:r>
          </a:p>
          <a:p>
            <a:pPr>
              <a:lnSpc>
                <a:spcPct val="110000"/>
              </a:lnSpc>
            </a:pPr>
            <a:r>
              <a:rPr lang="en-GB" dirty="0" smtClean="0">
                <a:solidFill>
                  <a:srgbClr val="4F81BD"/>
                </a:solidFill>
              </a:rPr>
              <a:t>European Open Science Cloud</a:t>
            </a:r>
          </a:p>
          <a:p>
            <a:pPr marL="0" indent="0">
              <a:lnSpc>
                <a:spcPct val="110000"/>
              </a:lnSpc>
              <a:buNone/>
            </a:pPr>
            <a:endParaRPr lang="en-GB" dirty="0"/>
          </a:p>
          <a:p>
            <a:pPr>
              <a:lnSpc>
                <a:spcPct val="110000"/>
              </a:lnSpc>
            </a:pPr>
            <a:endParaRPr lang="en-GB" dirty="0"/>
          </a:p>
        </p:txBody>
      </p:sp>
      <p:sp>
        <p:nvSpPr>
          <p:cNvPr id="4" name="Footer Placeholder 3"/>
          <p:cNvSpPr>
            <a:spLocks noGrp="1"/>
          </p:cNvSpPr>
          <p:nvPr>
            <p:ph type="ftr" sz="quarter" idx="11"/>
          </p:nvPr>
        </p:nvSpPr>
        <p:spPr/>
        <p:txBody>
          <a:bodyPr/>
          <a:lstStyle/>
          <a:p>
            <a:r>
              <a:rPr lang="en-GB" smtClean="0"/>
              <a:t>Impact Report</a:t>
            </a:r>
            <a:endParaRPr lang="en-GB" dirty="0" smtClean="0"/>
          </a:p>
        </p:txBody>
      </p:sp>
    </p:spTree>
    <p:extLst>
      <p:ext uri="{BB962C8B-B14F-4D97-AF65-F5344CB8AC3E}">
        <p14:creationId xmlns:p14="http://schemas.microsoft.com/office/powerpoint/2010/main" val="1122930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Efficient </a:t>
            </a:r>
            <a:r>
              <a:rPr lang="en-GB" dirty="0"/>
              <a:t>use of </a:t>
            </a:r>
            <a:r>
              <a:rPr lang="en-GB" dirty="0" smtClean="0"/>
              <a:t>IT for </a:t>
            </a:r>
            <a:r>
              <a:rPr lang="en-GB" dirty="0"/>
              <a:t>research</a:t>
            </a:r>
            <a:endParaRPr lang="en-US" dirty="0"/>
          </a:p>
        </p:txBody>
      </p:sp>
      <p:sp>
        <p:nvSpPr>
          <p:cNvPr id="3" name="Content Placeholder 2"/>
          <p:cNvSpPr>
            <a:spLocks noGrp="1"/>
          </p:cNvSpPr>
          <p:nvPr>
            <p:ph sz="half" idx="2"/>
          </p:nvPr>
        </p:nvSpPr>
        <p:spPr>
          <a:xfrm>
            <a:off x="467544" y="1341438"/>
            <a:ext cx="8208912" cy="4784400"/>
          </a:xfrm>
        </p:spPr>
        <p:txBody>
          <a:bodyPr>
            <a:normAutofit/>
          </a:bodyPr>
          <a:lstStyle/>
          <a:p>
            <a:pPr>
              <a:spcBef>
                <a:spcPts val="1200"/>
              </a:spcBef>
            </a:pPr>
            <a:r>
              <a:rPr lang="en-GB" sz="2400" dirty="0" smtClean="0"/>
              <a:t>The EGI </a:t>
            </a:r>
            <a:r>
              <a:rPr lang="en-GB" sz="2400" dirty="0"/>
              <a:t>Federation is the largest international digital infrastructure for scientific computing in the </a:t>
            </a:r>
            <a:r>
              <a:rPr lang="en-GB" sz="2400" dirty="0" smtClean="0"/>
              <a:t>world</a:t>
            </a:r>
          </a:p>
          <a:p>
            <a:pPr>
              <a:spcBef>
                <a:spcPts val="1200"/>
              </a:spcBef>
            </a:pPr>
            <a:r>
              <a:rPr lang="en-GB" sz="2400" dirty="0" smtClean="0"/>
              <a:t>EGI enables the </a:t>
            </a:r>
            <a:r>
              <a:rPr lang="en-GB" sz="2400" dirty="0"/>
              <a:t>sharing of </a:t>
            </a:r>
            <a:r>
              <a:rPr lang="en-GB" sz="2400" dirty="0" smtClean="0"/>
              <a:t>applications and </a:t>
            </a:r>
            <a:r>
              <a:rPr lang="en-GB" sz="2400" dirty="0"/>
              <a:t>access to distributed data and compute </a:t>
            </a:r>
            <a:r>
              <a:rPr lang="en-GB" sz="2400" dirty="0" smtClean="0"/>
              <a:t>facilities</a:t>
            </a:r>
            <a:endParaRPr lang="en-US" sz="2400" dirty="0" smtClean="0"/>
          </a:p>
        </p:txBody>
      </p:sp>
      <p:sp>
        <p:nvSpPr>
          <p:cNvPr id="4" name="Footer Placeholder 3"/>
          <p:cNvSpPr>
            <a:spLocks noGrp="1"/>
          </p:cNvSpPr>
          <p:nvPr>
            <p:ph type="ftr" sz="quarter" idx="11"/>
          </p:nvPr>
        </p:nvSpPr>
        <p:spPr/>
        <p:txBody>
          <a:bodyPr/>
          <a:lstStyle/>
          <a:p>
            <a:r>
              <a:rPr lang="en-GB" smtClean="0"/>
              <a:t>Impact Report</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140968"/>
            <a:ext cx="1926000" cy="1926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376" y="3140968"/>
            <a:ext cx="1926000" cy="1926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984" y="3152264"/>
            <a:ext cx="1926000" cy="1926000"/>
          </a:xfrm>
          <a:prstGeom prst="rect">
            <a:avLst/>
          </a:prstGeom>
        </p:spPr>
      </p:pic>
      <p:cxnSp>
        <p:nvCxnSpPr>
          <p:cNvPr id="9" name="Straight Arrow Connector 8"/>
          <p:cNvCxnSpPr/>
          <p:nvPr/>
        </p:nvCxnSpPr>
        <p:spPr>
          <a:xfrm flipV="1">
            <a:off x="1259632" y="5013176"/>
            <a:ext cx="0" cy="949171"/>
          </a:xfrm>
          <a:prstGeom prst="straightConnector1">
            <a:avLst/>
          </a:prstGeom>
          <a:ln w="762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83712" y="5131350"/>
            <a:ext cx="1375698" cy="830997"/>
          </a:xfrm>
          <a:prstGeom prst="rect">
            <a:avLst/>
          </a:prstGeom>
          <a:noFill/>
        </p:spPr>
        <p:txBody>
          <a:bodyPr wrap="none" rtlCol="0">
            <a:spAutoFit/>
          </a:bodyPr>
          <a:lstStyle/>
          <a:p>
            <a:r>
              <a:rPr lang="en-GB" sz="2400" b="1" dirty="0" smtClean="0">
                <a:latin typeface="Segoe UI" panose="020B0502040204020203" pitchFamily="34" charset="0"/>
                <a:cs typeface="Segoe UI" panose="020B0502040204020203" pitchFamily="34" charset="0"/>
              </a:rPr>
              <a:t>+ 23% *</a:t>
            </a:r>
          </a:p>
          <a:p>
            <a:r>
              <a:rPr lang="en-GB" sz="2400" b="1" dirty="0" smtClean="0">
                <a:latin typeface="Segoe UI" panose="020B0502040204020203" pitchFamily="34" charset="0"/>
                <a:cs typeface="Segoe UI" panose="020B0502040204020203" pitchFamily="34" charset="0"/>
              </a:rPr>
              <a:t>+ 12% </a:t>
            </a:r>
            <a:r>
              <a:rPr lang="en-GB" sz="2400" b="1" baseline="30000" dirty="0" smtClean="0">
                <a:latin typeface="Segoe UI" panose="020B0502040204020203" pitchFamily="34" charset="0"/>
                <a:cs typeface="Segoe UI" panose="020B0502040204020203" pitchFamily="34" charset="0"/>
              </a:rPr>
              <a:t>#</a:t>
            </a:r>
            <a:endParaRPr lang="en-GB" sz="2400" b="1" baseline="30000" dirty="0">
              <a:latin typeface="Segoe UI" panose="020B0502040204020203" pitchFamily="34" charset="0"/>
              <a:cs typeface="Segoe UI" panose="020B0502040204020203" pitchFamily="34" charset="0"/>
            </a:endParaRPr>
          </a:p>
        </p:txBody>
      </p:sp>
      <p:cxnSp>
        <p:nvCxnSpPr>
          <p:cNvPr id="17" name="Straight Arrow Connector 16"/>
          <p:cNvCxnSpPr/>
          <p:nvPr/>
        </p:nvCxnSpPr>
        <p:spPr>
          <a:xfrm flipV="1">
            <a:off x="6407936" y="5013176"/>
            <a:ext cx="0" cy="949171"/>
          </a:xfrm>
          <a:prstGeom prst="straightConnector1">
            <a:avLst/>
          </a:prstGeom>
          <a:ln w="762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1920" y="5114801"/>
            <a:ext cx="1332416" cy="830997"/>
          </a:xfrm>
          <a:prstGeom prst="rect">
            <a:avLst/>
          </a:prstGeom>
          <a:noFill/>
        </p:spPr>
        <p:txBody>
          <a:bodyPr wrap="none" rtlCol="0">
            <a:spAutoFit/>
          </a:bodyPr>
          <a:lstStyle/>
          <a:p>
            <a:r>
              <a:rPr lang="en-GB" sz="2400" b="1" dirty="0" smtClean="0">
                <a:latin typeface="Segoe UI" panose="020B0502040204020203" pitchFamily="34" charset="0"/>
                <a:cs typeface="Segoe UI" panose="020B0502040204020203" pitchFamily="34" charset="0"/>
              </a:rPr>
              <a:t>+ 12% *</a:t>
            </a:r>
          </a:p>
          <a:p>
            <a:r>
              <a:rPr lang="en-GB" sz="2400" b="1" dirty="0" smtClean="0">
                <a:latin typeface="Segoe UI" panose="020B0502040204020203" pitchFamily="34" charset="0"/>
                <a:cs typeface="Segoe UI" panose="020B0502040204020203" pitchFamily="34" charset="0"/>
              </a:rPr>
              <a:t>+ 5% </a:t>
            </a:r>
            <a:r>
              <a:rPr lang="en-GB" sz="2400" b="1" baseline="30000" dirty="0" smtClean="0">
                <a:latin typeface="Segoe UI" panose="020B0502040204020203" pitchFamily="34" charset="0"/>
                <a:cs typeface="Segoe UI" panose="020B0502040204020203" pitchFamily="34" charset="0"/>
              </a:rPr>
              <a:t>#</a:t>
            </a:r>
            <a:endParaRPr lang="en-GB" sz="2400" b="1" baseline="30000" dirty="0">
              <a:latin typeface="Segoe UI" panose="020B0502040204020203" pitchFamily="34" charset="0"/>
              <a:cs typeface="Segoe UI" panose="020B0502040204020203" pitchFamily="34" charset="0"/>
            </a:endParaRPr>
          </a:p>
        </p:txBody>
      </p:sp>
      <p:sp>
        <p:nvSpPr>
          <p:cNvPr id="19" name="TextBox 18"/>
          <p:cNvSpPr txBox="1"/>
          <p:nvPr/>
        </p:nvSpPr>
        <p:spPr>
          <a:xfrm>
            <a:off x="6444208" y="5131348"/>
            <a:ext cx="1332416" cy="830997"/>
          </a:xfrm>
          <a:prstGeom prst="rect">
            <a:avLst/>
          </a:prstGeom>
          <a:noFill/>
        </p:spPr>
        <p:txBody>
          <a:bodyPr wrap="none" rtlCol="0">
            <a:spAutoFit/>
          </a:bodyPr>
          <a:lstStyle/>
          <a:p>
            <a:r>
              <a:rPr lang="en-GB" sz="2400" b="1" dirty="0" smtClean="0">
                <a:latin typeface="Segoe UI" panose="020B0502040204020203" pitchFamily="34" charset="0"/>
                <a:cs typeface="Segoe UI" panose="020B0502040204020203" pitchFamily="34" charset="0"/>
              </a:rPr>
              <a:t>+ 42% *</a:t>
            </a:r>
          </a:p>
          <a:p>
            <a:r>
              <a:rPr lang="en-GB" sz="2400" b="1" dirty="0" smtClean="0">
                <a:latin typeface="Segoe UI" panose="020B0502040204020203" pitchFamily="34" charset="0"/>
                <a:cs typeface="Segoe UI" panose="020B0502040204020203" pitchFamily="34" charset="0"/>
              </a:rPr>
              <a:t>+ 23% </a:t>
            </a:r>
            <a:r>
              <a:rPr lang="en-GB" sz="2400" b="1" baseline="30000" dirty="0" smtClean="0">
                <a:latin typeface="Segoe UI" panose="020B0502040204020203" pitchFamily="34" charset="0"/>
                <a:cs typeface="Segoe UI" panose="020B0502040204020203" pitchFamily="34" charset="0"/>
              </a:rPr>
              <a:t>#</a:t>
            </a:r>
            <a:endParaRPr lang="en-GB" sz="2400" b="1" baseline="30000" dirty="0">
              <a:latin typeface="Segoe UI" panose="020B0502040204020203" pitchFamily="34" charset="0"/>
              <a:cs typeface="Segoe UI" panose="020B0502040204020203" pitchFamily="34" charset="0"/>
            </a:endParaRPr>
          </a:p>
        </p:txBody>
      </p:sp>
      <p:cxnSp>
        <p:nvCxnSpPr>
          <p:cNvPr id="20" name="Straight Arrow Connector 19"/>
          <p:cNvCxnSpPr/>
          <p:nvPr/>
        </p:nvCxnSpPr>
        <p:spPr>
          <a:xfrm flipV="1">
            <a:off x="3821288" y="5013176"/>
            <a:ext cx="0" cy="949171"/>
          </a:xfrm>
          <a:prstGeom prst="straightConnector1">
            <a:avLst/>
          </a:prstGeom>
          <a:ln w="762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76624" y="6093296"/>
            <a:ext cx="1403888" cy="307777"/>
          </a:xfrm>
          <a:prstGeom prst="rect">
            <a:avLst/>
          </a:prstGeom>
          <a:noFill/>
        </p:spPr>
        <p:txBody>
          <a:bodyPr wrap="square" rtlCol="0">
            <a:spAutoFit/>
          </a:bodyPr>
          <a:lstStyle/>
          <a:p>
            <a:r>
              <a:rPr lang="en-GB" sz="1400" dirty="0" smtClean="0">
                <a:latin typeface="Segoe UI" panose="020B0502040204020203" pitchFamily="34" charset="0"/>
                <a:cs typeface="Segoe UI" panose="020B0502040204020203" pitchFamily="34" charset="0"/>
              </a:rPr>
              <a:t>* PY1 / </a:t>
            </a:r>
            <a:r>
              <a:rPr lang="en-GB" sz="1400" baseline="30000" dirty="0" smtClean="0">
                <a:latin typeface="Segoe UI" panose="020B0502040204020203" pitchFamily="34" charset="0"/>
                <a:cs typeface="Segoe UI" panose="020B0502040204020203" pitchFamily="34" charset="0"/>
              </a:rPr>
              <a:t>#</a:t>
            </a:r>
            <a:r>
              <a:rPr lang="en-GB" sz="1400" dirty="0" smtClean="0">
                <a:latin typeface="Segoe UI" panose="020B0502040204020203" pitchFamily="34" charset="0"/>
                <a:cs typeface="Segoe UI" panose="020B0502040204020203" pitchFamily="34" charset="0"/>
              </a:rPr>
              <a:t> PY2</a:t>
            </a:r>
            <a:endParaRPr lang="en-GB"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6398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Efficient use of IT for </a:t>
            </a:r>
            <a:r>
              <a:rPr lang="en-GB" dirty="0" smtClean="0"/>
              <a:t>research</a:t>
            </a:r>
            <a:br>
              <a:rPr lang="en-GB" dirty="0" smtClean="0"/>
            </a:br>
            <a:r>
              <a:rPr lang="en-GB" dirty="0" smtClean="0"/>
              <a:t>2008-2017</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pic>
        <p:nvPicPr>
          <p:cNvPr id="6" name="Picture 5" descr="Screen Shot 2017-10-18 at 09.57.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8139696" cy="5184576"/>
          </a:xfrm>
          <a:prstGeom prst="rect">
            <a:avLst/>
          </a:prstGeom>
        </p:spPr>
      </p:pic>
      <p:cxnSp>
        <p:nvCxnSpPr>
          <p:cNvPr id="7" name="Straight Connector 6"/>
          <p:cNvCxnSpPr/>
          <p:nvPr/>
        </p:nvCxnSpPr>
        <p:spPr>
          <a:xfrm>
            <a:off x="6228184" y="1772816"/>
            <a:ext cx="0" cy="3456384"/>
          </a:xfrm>
          <a:prstGeom prst="line">
            <a:avLst/>
          </a:prstGeom>
          <a:ln w="762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a:off x="6372200" y="4941168"/>
            <a:ext cx="1584176"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72200" y="4653136"/>
            <a:ext cx="1248546" cy="369332"/>
          </a:xfrm>
          <a:prstGeom prst="rect">
            <a:avLst/>
          </a:prstGeom>
          <a:noFill/>
        </p:spPr>
        <p:txBody>
          <a:bodyPr wrap="none" rtlCol="0">
            <a:spAutoFit/>
          </a:bodyPr>
          <a:lstStyle/>
          <a:p>
            <a:r>
              <a:rPr lang="en-US" dirty="0" smtClean="0"/>
              <a:t>EGI-Engage</a:t>
            </a:r>
            <a:endParaRPr lang="en-US" dirty="0"/>
          </a:p>
        </p:txBody>
      </p:sp>
    </p:spTree>
    <p:extLst>
      <p:ext uri="{BB962C8B-B14F-4D97-AF65-F5344CB8AC3E}">
        <p14:creationId xmlns:p14="http://schemas.microsoft.com/office/powerpoint/2010/main" val="334310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No lock-in to particular hardware and software platforms </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
        <p:nvSpPr>
          <p:cNvPr id="11" name="Rectangle 10"/>
          <p:cNvSpPr/>
          <p:nvPr/>
        </p:nvSpPr>
        <p:spPr>
          <a:xfrm>
            <a:off x="323528" y="1268760"/>
            <a:ext cx="6624736" cy="5524589"/>
          </a:xfrm>
          <a:prstGeom prst="rect">
            <a:avLst/>
          </a:prstGeom>
        </p:spPr>
        <p:txBody>
          <a:bodyPr wrap="square">
            <a:spAutoFit/>
          </a:bodyPr>
          <a:lstStyle/>
          <a:p>
            <a:r>
              <a:rPr lang="is-IS" sz="2800" dirty="0">
                <a:solidFill>
                  <a:srgbClr val="4F81BD"/>
                </a:solidFill>
                <a:latin typeface="Segoe UI" panose="020B0502040204020203" pitchFamily="34" charset="0"/>
                <a:cs typeface="Segoe UI" panose="020B0502040204020203" pitchFamily="34" charset="0"/>
              </a:rPr>
              <a:t>EGI federates heterogeneous </a:t>
            </a:r>
            <a:r>
              <a:rPr lang="is-IS" sz="2800" dirty="0" smtClean="0">
                <a:solidFill>
                  <a:srgbClr val="4F81BD"/>
                </a:solidFill>
                <a:latin typeface="Segoe UI" panose="020B0502040204020203" pitchFamily="34" charset="0"/>
                <a:cs typeface="Segoe UI" panose="020B0502040204020203" pitchFamily="34" charset="0"/>
              </a:rPr>
              <a:t>e-Infrastructures worldwide</a:t>
            </a:r>
          </a:p>
          <a:p>
            <a:pPr marL="342900" indent="-342900">
              <a:spcBef>
                <a:spcPts val="600"/>
              </a:spcBef>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Community</a:t>
            </a:r>
            <a:r>
              <a:rPr lang="en-US" sz="2400" dirty="0">
                <a:latin typeface="Segoe UI" panose="020B0502040204020203" pitchFamily="34" charset="0"/>
                <a:cs typeface="Segoe UI" panose="020B0502040204020203" pitchFamily="34" charset="0"/>
              </a:rPr>
              <a:t>-defined standards roadmap</a:t>
            </a:r>
          </a:p>
          <a:p>
            <a:pPr marL="800100" lvl="1"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hlinkClick r:id="rId2"/>
              </a:rPr>
              <a:t>https://wiki.egi.eu/wiki/Standards</a:t>
            </a:r>
            <a:endParaRPr lang="en-US" sz="2400" dirty="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Contribution to the development and implementation of the OCCI cloud </a:t>
            </a:r>
            <a:r>
              <a:rPr lang="en-US" sz="2400" dirty="0" smtClean="0">
                <a:latin typeface="Segoe UI" panose="020B0502040204020203" pitchFamily="34" charset="0"/>
                <a:cs typeface="Segoe UI" panose="020B0502040204020203" pitchFamily="34" charset="0"/>
              </a:rPr>
              <a:t>standard</a:t>
            </a:r>
          </a:p>
          <a:p>
            <a:pPr marL="800100" lvl="1" indent="-342900">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Research data federation</a:t>
            </a:r>
            <a:endParaRPr lang="en-US" sz="24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dirty="0" smtClean="0">
                <a:solidFill>
                  <a:srgbClr val="4F81BD"/>
                </a:solidFill>
                <a:latin typeface="Segoe UI" panose="020B0502040204020203" pitchFamily="34" charset="0"/>
                <a:cs typeface="Segoe UI" panose="020B0502040204020203" pitchFamily="34" charset="0"/>
              </a:rPr>
              <a:t>21</a:t>
            </a:r>
            <a:r>
              <a:rPr lang="en-US" sz="2400" dirty="0" smtClean="0">
                <a:latin typeface="Segoe UI" panose="020B0502040204020203" pitchFamily="34" charset="0"/>
                <a:cs typeface="Segoe UI" panose="020B0502040204020203" pitchFamily="34" charset="0"/>
              </a:rPr>
              <a:t> Thematic </a:t>
            </a:r>
            <a:r>
              <a:rPr lang="en-US" sz="2400" dirty="0">
                <a:latin typeface="Segoe UI" panose="020B0502040204020203" pitchFamily="34" charset="0"/>
                <a:cs typeface="Segoe UI" panose="020B0502040204020203" pitchFamily="34" charset="0"/>
              </a:rPr>
              <a:t>services and Applications on Demand for sharing of scientific </a:t>
            </a:r>
            <a:r>
              <a:rPr lang="en-US" sz="2400" dirty="0" smtClean="0">
                <a:latin typeface="Segoe UI" panose="020B0502040204020203" pitchFamily="34" charset="0"/>
                <a:cs typeface="Segoe UI" panose="020B0502040204020203" pitchFamily="34" charset="0"/>
              </a:rPr>
              <a:t>software</a:t>
            </a:r>
          </a:p>
          <a:p>
            <a:pPr marL="342900" indent="-342900">
              <a:buFont typeface="Arial" panose="020B0604020202020204" pitchFamily="34" charset="0"/>
              <a:buChar char="•"/>
            </a:pPr>
            <a:r>
              <a:rPr lang="en-US" sz="2400" dirty="0" smtClean="0">
                <a:solidFill>
                  <a:srgbClr val="4F81BD"/>
                </a:solidFill>
                <a:latin typeface="Segoe UI" panose="020B0502040204020203" pitchFamily="34" charset="0"/>
                <a:cs typeface="Segoe UI" panose="020B0502040204020203" pitchFamily="34" charset="0"/>
              </a:rPr>
              <a:t>EGI Federated Cloud architecture blueprint</a:t>
            </a:r>
          </a:p>
          <a:p>
            <a:pPr marL="800100" lvl="1" indent="-342900">
              <a:buFont typeface="Arial" panose="020B0604020202020204" pitchFamily="34" charset="0"/>
              <a:buChar char="•"/>
            </a:pPr>
            <a:r>
              <a:rPr lang="en-US" sz="2400" dirty="0">
                <a:solidFill>
                  <a:srgbClr val="4F81BD"/>
                </a:solidFill>
                <a:latin typeface="Segoe UI" panose="020B0502040204020203" pitchFamily="34" charset="0"/>
                <a:cs typeface="Segoe UI" panose="020B0502040204020203" pitchFamily="34" charset="0"/>
                <a:hlinkClick r:id="rId3"/>
              </a:rPr>
              <a:t>https://wiki.egi.eu/wiki/</a:t>
            </a:r>
            <a:r>
              <a:rPr lang="en-US" sz="2400" dirty="0" smtClean="0">
                <a:solidFill>
                  <a:srgbClr val="4F81BD"/>
                </a:solidFill>
                <a:latin typeface="Segoe UI" panose="020B0502040204020203" pitchFamily="34" charset="0"/>
                <a:cs typeface="Segoe UI" panose="020B0502040204020203" pitchFamily="34" charset="0"/>
                <a:hlinkClick r:id="rId3"/>
              </a:rPr>
              <a:t>Federated_Cloud_Architecture</a:t>
            </a:r>
            <a:endParaRPr lang="en-US" sz="2400" dirty="0" smtClean="0">
              <a:solidFill>
                <a:srgbClr val="4F81BD"/>
              </a:solidFill>
              <a:latin typeface="Segoe UI" panose="020B0502040204020203" pitchFamily="34" charset="0"/>
              <a:cs typeface="Segoe UI" panose="020B0502040204020203" pitchFamily="34" charset="0"/>
            </a:endParaRPr>
          </a:p>
          <a:p>
            <a:endParaRPr lang="en-GB" sz="2800" b="1" dirty="0">
              <a:solidFill>
                <a:srgbClr val="4F81BD"/>
              </a:solidFill>
              <a:latin typeface="Segoe UI" panose="020B0502040204020203" pitchFamily="34" charset="0"/>
              <a:cs typeface="Segoe UI" panose="020B0502040204020203" pitchFamily="34" charset="0"/>
            </a:endParaRPr>
          </a:p>
        </p:txBody>
      </p:sp>
      <p:grpSp>
        <p:nvGrpSpPr>
          <p:cNvPr id="5" name="Group 4"/>
          <p:cNvGrpSpPr/>
          <p:nvPr/>
        </p:nvGrpSpPr>
        <p:grpSpPr>
          <a:xfrm>
            <a:off x="6905509" y="1657896"/>
            <a:ext cx="1980000" cy="1317600"/>
            <a:chOff x="255068" y="4797152"/>
            <a:chExt cx="1980000" cy="1317600"/>
          </a:xfrm>
        </p:grpSpPr>
        <p:sp>
          <p:nvSpPr>
            <p:cNvPr id="6" name="Rectangle 5"/>
            <p:cNvSpPr/>
            <p:nvPr/>
          </p:nvSpPr>
          <p:spPr>
            <a:xfrm>
              <a:off x="255068"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5068" y="5492134"/>
              <a:ext cx="1980000" cy="562718"/>
            </a:xfrm>
            <a:prstGeom prst="rect">
              <a:avLst/>
            </a:prstGeom>
            <a:noFill/>
          </p:spPr>
          <p:txBody>
            <a:bodyPr wrap="square" rtlCol="0">
              <a:spAutoFit/>
            </a:bodyPr>
            <a:lstStyle/>
            <a:p>
              <a:pPr algn="ctr">
                <a:lnSpc>
                  <a:spcPct val="110000"/>
                </a:lnSpc>
              </a:pPr>
              <a:r>
                <a:rPr lang="en-GB" sz="1400" dirty="0">
                  <a:solidFill>
                    <a:schemeClr val="accent1"/>
                  </a:solidFill>
                  <a:latin typeface="Segoe UI" panose="020B0502040204020203" pitchFamily="34" charset="0"/>
                  <a:cs typeface="Segoe UI" panose="020B0502040204020203" pitchFamily="34" charset="0"/>
                </a:rPr>
                <a:t>Federated Cloud Computing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994" y="4934021"/>
              <a:ext cx="612021" cy="481108"/>
            </a:xfrm>
            <a:prstGeom prst="rect">
              <a:avLst/>
            </a:prstGeom>
          </p:spPr>
        </p:pic>
      </p:grpSp>
      <p:grpSp>
        <p:nvGrpSpPr>
          <p:cNvPr id="10" name="Group 9"/>
          <p:cNvGrpSpPr/>
          <p:nvPr/>
        </p:nvGrpSpPr>
        <p:grpSpPr>
          <a:xfrm>
            <a:off x="6912480" y="3170064"/>
            <a:ext cx="1980000" cy="1317600"/>
            <a:chOff x="2472967" y="4797152"/>
            <a:chExt cx="1980000" cy="1317600"/>
          </a:xfrm>
        </p:grpSpPr>
        <p:sp>
          <p:nvSpPr>
            <p:cNvPr id="12" name="Rectangle 11"/>
            <p:cNvSpPr/>
            <p:nvPr/>
          </p:nvSpPr>
          <p:spPr>
            <a:xfrm>
              <a:off x="2472967"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472967" y="5505507"/>
              <a:ext cx="1980000" cy="562718"/>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Open Data </a:t>
              </a:r>
            </a:p>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Platform</a:t>
              </a:r>
              <a:endParaRPr lang="en-GB" sz="1400" dirty="0">
                <a:solidFill>
                  <a:schemeClr val="accent1"/>
                </a:solidFill>
                <a:latin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8833" y="4934022"/>
              <a:ext cx="474607" cy="481108"/>
            </a:xfrm>
            <a:prstGeom prst="rect">
              <a:avLst/>
            </a:prstGeom>
          </p:spPr>
        </p:pic>
      </p:grpSp>
      <p:grpSp>
        <p:nvGrpSpPr>
          <p:cNvPr id="20" name="Group 19"/>
          <p:cNvGrpSpPr/>
          <p:nvPr/>
        </p:nvGrpSpPr>
        <p:grpSpPr>
          <a:xfrm>
            <a:off x="6948264" y="4703688"/>
            <a:ext cx="1985311" cy="1317600"/>
            <a:chOff x="4680232" y="4797152"/>
            <a:chExt cx="1985311" cy="1317600"/>
          </a:xfrm>
        </p:grpSpPr>
        <p:sp>
          <p:nvSpPr>
            <p:cNvPr id="21" name="Rectangle 20"/>
            <p:cNvSpPr/>
            <p:nvPr/>
          </p:nvSpPr>
          <p:spPr>
            <a:xfrm>
              <a:off x="4685543"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4869160"/>
              <a:ext cx="547354" cy="547354"/>
            </a:xfrm>
            <a:prstGeom prst="rect">
              <a:avLst/>
            </a:prstGeom>
          </p:spPr>
        </p:pic>
        <p:sp>
          <p:nvSpPr>
            <p:cNvPr id="23" name="TextBox 22"/>
            <p:cNvSpPr txBox="1"/>
            <p:nvPr/>
          </p:nvSpPr>
          <p:spPr>
            <a:xfrm>
              <a:off x="4680232" y="5517232"/>
              <a:ext cx="1980000" cy="562718"/>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Integrated thematic</a:t>
              </a:r>
            </a:p>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services</a:t>
              </a:r>
              <a:endParaRPr lang="en-GB" sz="1400" dirty="0">
                <a:solidFill>
                  <a:schemeClr val="accent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768821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of federated cloud compute</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350985569"/>
              </p:ext>
            </p:extLst>
          </p:nvPr>
        </p:nvGraphicFramePr>
        <p:xfrm>
          <a:off x="611560" y="1124744"/>
          <a:ext cx="6184900" cy="45339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6732240" y="3068960"/>
            <a:ext cx="2376264" cy="2016224"/>
            <a:chOff x="792088" y="1052736"/>
            <a:chExt cx="2376264" cy="2016224"/>
          </a:xfrm>
        </p:grpSpPr>
        <p:sp>
          <p:nvSpPr>
            <p:cNvPr id="7" name="Oval 6"/>
            <p:cNvSpPr/>
            <p:nvPr/>
          </p:nvSpPr>
          <p:spPr>
            <a:xfrm>
              <a:off x="971600" y="1052736"/>
              <a:ext cx="2016224" cy="2016224"/>
            </a:xfrm>
            <a:prstGeom prst="ellipse">
              <a:avLst/>
            </a:prstGeom>
            <a:solidFill>
              <a:srgbClr val="0066B0"/>
            </a:solidFill>
            <a:ln>
              <a:noFill/>
            </a:ln>
            <a:effectLst>
              <a:outerShdw blurRad="76200" dist="101600" dir="84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92088" y="1375608"/>
              <a:ext cx="2376264" cy="1477328"/>
            </a:xfrm>
            <a:prstGeom prst="rect">
              <a:avLst/>
            </a:prstGeom>
            <a:noFill/>
          </p:spPr>
          <p:txBody>
            <a:bodyPr wrap="square" rtlCol="0">
              <a:spAutoFit/>
            </a:bodyPr>
            <a:lstStyle/>
            <a:p>
              <a:pPr algn="ctr"/>
              <a:r>
                <a:rPr lang="en-GB" sz="3600" b="1" dirty="0" smtClean="0">
                  <a:solidFill>
                    <a:schemeClr val="bg1"/>
                  </a:solidFill>
                  <a:latin typeface="Segoe UI" panose="020B0502040204020203" pitchFamily="34" charset="0"/>
                  <a:cs typeface="Segoe UI" panose="020B0502040204020203" pitchFamily="34" charset="0"/>
                </a:rPr>
                <a:t>+40%</a:t>
              </a:r>
            </a:p>
            <a:p>
              <a:pPr algn="ctr"/>
              <a:r>
                <a:rPr lang="en-GB" dirty="0" smtClean="0">
                  <a:solidFill>
                    <a:schemeClr val="bg1"/>
                  </a:solidFill>
                  <a:latin typeface="Segoe UI" panose="020B0502040204020203" pitchFamily="34" charset="0"/>
                  <a:cs typeface="Segoe UI" panose="020B0502040204020203" pitchFamily="34" charset="0"/>
                </a:rPr>
                <a:t>Cloud CPU hours</a:t>
              </a:r>
            </a:p>
            <a:p>
              <a:pPr algn="ctr"/>
              <a:r>
                <a:rPr lang="en-GB" dirty="0" smtClean="0">
                  <a:solidFill>
                    <a:schemeClr val="bg1"/>
                  </a:solidFill>
                  <a:latin typeface="Segoe UI" panose="020B0502040204020203" pitchFamily="34" charset="0"/>
                  <a:cs typeface="Segoe UI" panose="020B0502040204020203" pitchFamily="34" charset="0"/>
                </a:rPr>
                <a:t>Jan-Aug</a:t>
              </a:r>
            </a:p>
            <a:p>
              <a:pPr algn="ctr"/>
              <a:r>
                <a:rPr lang="en-GB" dirty="0" smtClean="0">
                  <a:solidFill>
                    <a:schemeClr val="bg1"/>
                  </a:solidFill>
                  <a:latin typeface="Segoe UI" panose="020B0502040204020203" pitchFamily="34" charset="0"/>
                  <a:cs typeface="Segoe UI" panose="020B0502040204020203" pitchFamily="34" charset="0"/>
                </a:rPr>
                <a:t>2017</a:t>
              </a:r>
            </a:p>
          </p:txBody>
        </p:sp>
      </p:grpSp>
      <p:grpSp>
        <p:nvGrpSpPr>
          <p:cNvPr id="9" name="Group 8"/>
          <p:cNvGrpSpPr/>
          <p:nvPr/>
        </p:nvGrpSpPr>
        <p:grpSpPr>
          <a:xfrm>
            <a:off x="6732240" y="1340768"/>
            <a:ext cx="2376264" cy="2016224"/>
            <a:chOff x="755576" y="1052736"/>
            <a:chExt cx="2376264" cy="2016224"/>
          </a:xfrm>
        </p:grpSpPr>
        <p:sp>
          <p:nvSpPr>
            <p:cNvPr id="10" name="Oval 9"/>
            <p:cNvSpPr/>
            <p:nvPr/>
          </p:nvSpPr>
          <p:spPr>
            <a:xfrm>
              <a:off x="971600" y="1052736"/>
              <a:ext cx="2016224" cy="2016224"/>
            </a:xfrm>
            <a:prstGeom prst="ellipse">
              <a:avLst/>
            </a:prstGeom>
            <a:solidFill>
              <a:schemeClr val="accent6"/>
            </a:solidFill>
            <a:ln>
              <a:noFill/>
            </a:ln>
            <a:effectLst>
              <a:outerShdw blurRad="76200" dist="101600" dir="84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55576" y="1447616"/>
              <a:ext cx="2376264" cy="1477328"/>
            </a:xfrm>
            <a:prstGeom prst="rect">
              <a:avLst/>
            </a:prstGeom>
            <a:noFill/>
          </p:spPr>
          <p:txBody>
            <a:bodyPr wrap="square" rtlCol="0">
              <a:spAutoFit/>
            </a:bodyPr>
            <a:lstStyle/>
            <a:p>
              <a:pPr algn="ctr"/>
              <a:r>
                <a:rPr lang="en-GB" sz="3600" b="1" dirty="0" smtClean="0">
                  <a:solidFill>
                    <a:schemeClr val="bg1"/>
                  </a:solidFill>
                  <a:latin typeface="Segoe UI" panose="020B0502040204020203" pitchFamily="34" charset="0"/>
                  <a:cs typeface="Segoe UI" panose="020B0502040204020203" pitchFamily="34" charset="0"/>
                </a:rPr>
                <a:t>+67.5%</a:t>
              </a:r>
              <a:endParaRPr lang="en-GB" dirty="0" smtClean="0">
                <a:solidFill>
                  <a:schemeClr val="bg1"/>
                </a:solidFill>
                <a:latin typeface="Segoe UI" panose="020B0502040204020203" pitchFamily="34" charset="0"/>
                <a:cs typeface="Segoe UI" panose="020B0502040204020203" pitchFamily="34" charset="0"/>
              </a:endParaRPr>
            </a:p>
            <a:p>
              <a:pPr algn="ctr"/>
              <a:r>
                <a:rPr lang="en-GB" dirty="0" smtClean="0">
                  <a:solidFill>
                    <a:schemeClr val="bg1"/>
                  </a:solidFill>
                  <a:latin typeface="Segoe UI" panose="020B0502040204020203" pitchFamily="34" charset="0"/>
                  <a:cs typeface="Segoe UI" panose="020B0502040204020203" pitchFamily="34" charset="0"/>
                </a:rPr>
                <a:t>Cloud </a:t>
              </a:r>
            </a:p>
            <a:p>
              <a:pPr algn="ctr"/>
              <a:r>
                <a:rPr lang="en-GB" dirty="0" smtClean="0">
                  <a:solidFill>
                    <a:schemeClr val="bg1"/>
                  </a:solidFill>
                  <a:latin typeface="Segoe UI" panose="020B0502040204020203" pitchFamily="34" charset="0"/>
                  <a:cs typeface="Segoe UI" panose="020B0502040204020203" pitchFamily="34" charset="0"/>
                </a:rPr>
                <a:t>CPU hours</a:t>
              </a:r>
            </a:p>
            <a:p>
              <a:pPr algn="ctr"/>
              <a:r>
                <a:rPr lang="en-GB" dirty="0" smtClean="0">
                  <a:solidFill>
                    <a:schemeClr val="bg1"/>
                  </a:solidFill>
                  <a:latin typeface="Segoe UI" panose="020B0502040204020203" pitchFamily="34" charset="0"/>
                  <a:cs typeface="Segoe UI" panose="020B0502040204020203" pitchFamily="34" charset="0"/>
                </a:rPr>
                <a:t>2016</a:t>
              </a:r>
            </a:p>
          </p:txBody>
        </p:sp>
      </p:grpSp>
      <p:sp>
        <p:nvSpPr>
          <p:cNvPr id="3" name="Rectangle 2"/>
          <p:cNvSpPr/>
          <p:nvPr/>
        </p:nvSpPr>
        <p:spPr>
          <a:xfrm>
            <a:off x="107504" y="5589240"/>
            <a:ext cx="8424936" cy="707886"/>
          </a:xfrm>
          <a:prstGeom prst="rect">
            <a:avLst/>
          </a:prstGeom>
        </p:spPr>
        <p:txBody>
          <a:bodyPr wrap="square">
            <a:spAutoFit/>
          </a:bodyPr>
          <a:lstStyle/>
          <a:p>
            <a:pPr lvl="1">
              <a:spcBef>
                <a:spcPts val="1200"/>
              </a:spcBef>
            </a:pPr>
            <a:r>
              <a:rPr lang="en-GB" sz="2000" b="1" dirty="0">
                <a:solidFill>
                  <a:srgbClr val="4F81BD"/>
                </a:solidFill>
              </a:rPr>
              <a:t>KPI.4.SA1.Cloud : </a:t>
            </a:r>
            <a:r>
              <a:rPr lang="en-GB" sz="2000" b="1" dirty="0" smtClean="0">
                <a:solidFill>
                  <a:srgbClr val="4F81BD"/>
                </a:solidFill>
              </a:rPr>
              <a:t>22 </a:t>
            </a:r>
            <a:r>
              <a:rPr lang="en-GB" sz="2000" b="1" dirty="0">
                <a:solidFill>
                  <a:srgbClr val="4F81BD"/>
                </a:solidFill>
              </a:rPr>
              <a:t>(Target: </a:t>
            </a:r>
            <a:r>
              <a:rPr lang="en-GB" sz="2000" b="1" dirty="0" smtClean="0">
                <a:solidFill>
                  <a:srgbClr val="4F81BD"/>
                </a:solidFill>
              </a:rPr>
              <a:t>28)</a:t>
            </a:r>
            <a:r>
              <a:rPr lang="en-US" sz="2000" dirty="0" smtClean="0">
                <a:solidFill>
                  <a:srgbClr val="4F81BD"/>
                </a:solidFill>
              </a:rPr>
              <a:t> </a:t>
            </a:r>
            <a:r>
              <a:rPr lang="en-US" sz="2000" dirty="0" smtClean="0"/>
              <a:t> </a:t>
            </a:r>
            <a:r>
              <a:rPr lang="en-US" sz="2000" dirty="0">
                <a:sym typeface="Wingdings"/>
              </a:rPr>
              <a:t> </a:t>
            </a:r>
            <a:r>
              <a:rPr lang="en-US" sz="2000" b="1" dirty="0" smtClean="0">
                <a:solidFill>
                  <a:srgbClr val="4F81BD"/>
                </a:solidFill>
                <a:sym typeface="Wingdings"/>
              </a:rPr>
              <a:t>-21%. Reluctance of providers in being part of the federation</a:t>
            </a:r>
            <a:endParaRPr lang="en-US" sz="2000" b="1" dirty="0">
              <a:solidFill>
                <a:srgbClr val="4F81BD"/>
              </a:solidFill>
            </a:endParaRPr>
          </a:p>
        </p:txBody>
      </p:sp>
    </p:spTree>
    <p:extLst>
      <p:ext uri="{BB962C8B-B14F-4D97-AF65-F5344CB8AC3E}">
        <p14:creationId xmlns:p14="http://schemas.microsoft.com/office/powerpoint/2010/main" val="2056836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6840760" cy="850106"/>
          </a:xfrm>
        </p:spPr>
        <p:txBody>
          <a:bodyPr>
            <a:normAutofit fontScale="90000"/>
          </a:bodyPr>
          <a:lstStyle/>
          <a:p>
            <a:r>
              <a:rPr lang="en-GB" dirty="0"/>
              <a:t>Contribution to </a:t>
            </a:r>
            <a:r>
              <a:rPr lang="en-GB" dirty="0" smtClean="0"/>
              <a:t>megatrends </a:t>
            </a:r>
            <a:br>
              <a:rPr lang="en-GB" dirty="0" smtClean="0"/>
            </a:br>
            <a:r>
              <a:rPr lang="en-GB" dirty="0" smtClean="0"/>
              <a:t>in digital innovation for science</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
        <p:nvSpPr>
          <p:cNvPr id="11" name="Rectangle 10"/>
          <p:cNvSpPr/>
          <p:nvPr/>
        </p:nvSpPr>
        <p:spPr>
          <a:xfrm>
            <a:off x="5292080" y="1844824"/>
            <a:ext cx="3851920" cy="3785652"/>
          </a:xfrm>
          <a:prstGeom prst="rect">
            <a:avLst/>
          </a:prstGeom>
        </p:spPr>
        <p:txBody>
          <a:bodyPr wrap="square">
            <a:spAutoFit/>
          </a:bodyPr>
          <a:lstStyle/>
          <a:p>
            <a:r>
              <a:rPr lang="en-GB" sz="2400" dirty="0" smtClean="0">
                <a:latin typeface="Segoe UI" panose="020B0502040204020203" pitchFamily="34" charset="0"/>
                <a:cs typeface="Segoe UI" panose="020B0502040204020203" pitchFamily="34" charset="0"/>
              </a:rPr>
              <a:t>Large-scale changes </a:t>
            </a:r>
            <a:r>
              <a:rPr lang="en-GB" sz="2400" dirty="0">
                <a:latin typeface="Segoe UI" panose="020B0502040204020203" pitchFamily="34" charset="0"/>
                <a:cs typeface="Segoe UI" panose="020B0502040204020203" pitchFamily="34" charset="0"/>
              </a:rPr>
              <a:t>that are slow to form </a:t>
            </a:r>
            <a:r>
              <a:rPr lang="en-GB" sz="2400" dirty="0" smtClean="0">
                <a:latin typeface="Segoe UI" panose="020B0502040204020203" pitchFamily="34" charset="0"/>
                <a:cs typeface="Segoe UI" panose="020B0502040204020203" pitchFamily="34" charset="0"/>
              </a:rPr>
              <a:t>but, when rooted, have </a:t>
            </a:r>
            <a:r>
              <a:rPr lang="en-GB" sz="2400" dirty="0">
                <a:latin typeface="Segoe UI" panose="020B0502040204020203" pitchFamily="34" charset="0"/>
                <a:cs typeface="Segoe UI" panose="020B0502040204020203" pitchFamily="34" charset="0"/>
              </a:rPr>
              <a:t>a profound lasting </a:t>
            </a:r>
            <a:r>
              <a:rPr lang="en-GB" sz="2400" dirty="0" smtClean="0">
                <a:latin typeface="Segoe UI" panose="020B0502040204020203" pitchFamily="34" charset="0"/>
                <a:cs typeface="Segoe UI" panose="020B0502040204020203" pitchFamily="34" charset="0"/>
              </a:rPr>
              <a:t>influence</a:t>
            </a:r>
          </a:p>
          <a:p>
            <a:endParaRPr lang="en-GB" sz="2400" dirty="0">
              <a:latin typeface="Segoe UI" panose="020B0502040204020203" pitchFamily="34" charset="0"/>
              <a:cs typeface="Segoe UI" panose="020B0502040204020203" pitchFamily="34" charset="0"/>
            </a:endParaRPr>
          </a:p>
          <a:p>
            <a:r>
              <a:rPr lang="en-GB" sz="2400" dirty="0" smtClean="0">
                <a:latin typeface="Segoe UI" panose="020B0502040204020203" pitchFamily="34" charset="0"/>
                <a:cs typeface="Segoe UI" panose="020B0502040204020203" pitchFamily="34" charset="0"/>
                <a:sym typeface="Wingdings"/>
              </a:rPr>
              <a:t> </a:t>
            </a:r>
            <a:r>
              <a:rPr lang="en-GB" sz="2400" dirty="0"/>
              <a:t>Organisation for Economic Co-operation and </a:t>
            </a:r>
            <a:r>
              <a:rPr lang="en-GB" sz="2400" dirty="0" smtClean="0"/>
              <a:t>Development: </a:t>
            </a:r>
            <a:r>
              <a:rPr lang="en-GB" sz="2400" dirty="0" smtClean="0">
                <a:solidFill>
                  <a:srgbClr val="4F81BD"/>
                </a:solidFill>
                <a:latin typeface="Segoe UI" panose="020B0502040204020203" pitchFamily="34" charset="0"/>
                <a:cs typeface="Segoe UI" panose="020B0502040204020203" pitchFamily="34" charset="0"/>
                <a:sym typeface="Wingdings"/>
              </a:rPr>
              <a:t>Science, Technology and Innovation Outlook 2016 </a:t>
            </a:r>
            <a:endParaRPr lang="en-GB" sz="2400" dirty="0" smtClean="0">
              <a:solidFill>
                <a:srgbClr val="4F81BD"/>
              </a:solidFill>
              <a:latin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16" y="1484784"/>
            <a:ext cx="4817668" cy="4758313"/>
          </a:xfrm>
          <a:prstGeom prst="rect">
            <a:avLst/>
          </a:prstGeom>
        </p:spPr>
      </p:pic>
    </p:spTree>
    <p:extLst>
      <p:ext uri="{BB962C8B-B14F-4D97-AF65-F5344CB8AC3E}">
        <p14:creationId xmlns:p14="http://schemas.microsoft.com/office/powerpoint/2010/main" val="4110069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6840760" cy="850106"/>
          </a:xfrm>
        </p:spPr>
        <p:txBody>
          <a:bodyPr>
            <a:normAutofit/>
          </a:bodyPr>
          <a:lstStyle/>
          <a:p>
            <a:r>
              <a:rPr lang="en-GB" dirty="0"/>
              <a:t>Contribution to </a:t>
            </a:r>
            <a:r>
              <a:rPr lang="en-GB" dirty="0" smtClean="0"/>
              <a:t>megatrends/Cloud</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
        <p:nvSpPr>
          <p:cNvPr id="11" name="Rectangle 10"/>
          <p:cNvSpPr/>
          <p:nvPr/>
        </p:nvSpPr>
        <p:spPr>
          <a:xfrm>
            <a:off x="5076056" y="1556792"/>
            <a:ext cx="4032448" cy="3877984"/>
          </a:xfrm>
          <a:prstGeom prst="rect">
            <a:avLst/>
          </a:prstGeom>
        </p:spPr>
        <p:txBody>
          <a:bodyPr wrap="square">
            <a:spAutoFit/>
          </a:bodyPr>
          <a:lstStyle/>
          <a:p>
            <a:pPr>
              <a:spcBef>
                <a:spcPts val="1200"/>
              </a:spcBef>
            </a:pPr>
            <a:r>
              <a:rPr lang="en-GB" sz="2400" dirty="0" smtClean="0">
                <a:solidFill>
                  <a:srgbClr val="4F85C3"/>
                </a:solidFill>
                <a:latin typeface="Segoe UI" panose="020B0502040204020203" pitchFamily="34" charset="0"/>
                <a:cs typeface="Segoe UI" panose="020B0502040204020203" pitchFamily="34" charset="0"/>
              </a:rPr>
              <a:t>EGI </a:t>
            </a:r>
            <a:r>
              <a:rPr lang="en-GB" sz="2400" dirty="0">
                <a:solidFill>
                  <a:srgbClr val="4F85C3"/>
                </a:solidFill>
                <a:latin typeface="Segoe UI" panose="020B0502040204020203" pitchFamily="34" charset="0"/>
                <a:cs typeface="Segoe UI" panose="020B0502040204020203" pitchFamily="34" charset="0"/>
              </a:rPr>
              <a:t>Federated </a:t>
            </a:r>
            <a:r>
              <a:rPr lang="en-GB" sz="2400" dirty="0" smtClean="0">
                <a:solidFill>
                  <a:srgbClr val="4F85C3"/>
                </a:solidFill>
                <a:latin typeface="Segoe UI" panose="020B0502040204020203" pitchFamily="34" charset="0"/>
                <a:cs typeface="Segoe UI" panose="020B0502040204020203" pitchFamily="34" charset="0"/>
              </a:rPr>
              <a:t>Cloud</a:t>
            </a:r>
          </a:p>
          <a:p>
            <a:pPr marL="342900" indent="-342900">
              <a:spcBef>
                <a:spcPts val="1200"/>
              </a:spcBef>
              <a:buFont typeface="Arial" panose="020B0604020202020204" pitchFamily="34" charset="0"/>
              <a:buChar char="•"/>
            </a:pPr>
            <a:r>
              <a:rPr lang="en-GB" sz="2400" dirty="0" smtClean="0">
                <a:latin typeface="Segoe UI" panose="020B0502040204020203" pitchFamily="34" charset="0"/>
                <a:cs typeface="Segoe UI" panose="020B0502040204020203" pitchFamily="34" charset="0"/>
              </a:rPr>
              <a:t>IaaS-type cloud</a:t>
            </a:r>
          </a:p>
          <a:p>
            <a:pPr marL="342900" indent="-342900">
              <a:spcBef>
                <a:spcPts val="1200"/>
              </a:spcBef>
              <a:buFont typeface="Arial" panose="020B0604020202020204" pitchFamily="34" charset="0"/>
              <a:buChar char="•"/>
            </a:pPr>
            <a:r>
              <a:rPr lang="en-GB" sz="2400" dirty="0" smtClean="0">
                <a:latin typeface="Segoe UI" panose="020B0502040204020203" pitchFamily="34" charset="0"/>
                <a:cs typeface="Segoe UI" panose="020B0502040204020203" pitchFamily="34" charset="0"/>
              </a:rPr>
              <a:t>only </a:t>
            </a:r>
            <a:r>
              <a:rPr lang="en-GB" sz="2400" dirty="0">
                <a:latin typeface="Segoe UI" panose="020B0502040204020203" pitchFamily="34" charset="0"/>
                <a:cs typeface="Segoe UI" panose="020B0502040204020203" pitchFamily="34" charset="0"/>
              </a:rPr>
              <a:t>existing publicly-funded distributed research cloud in </a:t>
            </a:r>
            <a:r>
              <a:rPr lang="en-GB" sz="2400" dirty="0" smtClean="0">
                <a:latin typeface="Segoe UI" panose="020B0502040204020203" pitchFamily="34" charset="0"/>
                <a:cs typeface="Segoe UI" panose="020B0502040204020203" pitchFamily="34" charset="0"/>
              </a:rPr>
              <a:t>Europe</a:t>
            </a:r>
          </a:p>
          <a:p>
            <a:pPr marL="342900" indent="-342900">
              <a:spcBef>
                <a:spcPts val="1200"/>
              </a:spcBef>
              <a:buFont typeface="Arial" panose="020B0604020202020204" pitchFamily="34" charset="0"/>
              <a:buChar char="•"/>
            </a:pPr>
            <a:r>
              <a:rPr lang="en-GB" sz="2400" dirty="0" smtClean="0">
                <a:latin typeface="Segoe UI" panose="020B0502040204020203" pitchFamily="34" charset="0"/>
                <a:cs typeface="Segoe UI" panose="020B0502040204020203" pitchFamily="34" charset="0"/>
              </a:rPr>
              <a:t>Offers ca. 10 million </a:t>
            </a:r>
            <a:r>
              <a:rPr lang="en-GB" sz="2400" dirty="0">
                <a:latin typeface="Segoe UI" panose="020B0502040204020203" pitchFamily="34" charset="0"/>
                <a:cs typeface="Segoe UI" panose="020B0502040204020203" pitchFamily="34" charset="0"/>
              </a:rPr>
              <a:t>CPU hours per year to researchers from all disciplines.</a:t>
            </a:r>
            <a:endParaRPr lang="en-GB" sz="2400" dirty="0" smtClean="0">
              <a:latin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71" y="1480888"/>
            <a:ext cx="4821613" cy="4762209"/>
          </a:xfrm>
          <a:prstGeom prst="rect">
            <a:avLst/>
          </a:prstGeom>
        </p:spPr>
      </p:pic>
      <p:sp>
        <p:nvSpPr>
          <p:cNvPr id="6" name="TextBox 5"/>
          <p:cNvSpPr txBox="1"/>
          <p:nvPr/>
        </p:nvSpPr>
        <p:spPr>
          <a:xfrm>
            <a:off x="6228184" y="5661248"/>
            <a:ext cx="1728192" cy="371850"/>
          </a:xfrm>
          <a:prstGeom prst="rect">
            <a:avLst/>
          </a:prstGeom>
          <a:noFill/>
        </p:spPr>
        <p:txBody>
          <a:bodyPr wrap="square" lIns="22814" tIns="11407" rIns="22814" bIns="11407" rtlCol="0">
            <a:spAutoFit/>
          </a:bodyPr>
          <a:lstStyle/>
          <a:p>
            <a:pPr fontAlgn="base">
              <a:lnSpc>
                <a:spcPct val="150000"/>
              </a:lnSpc>
              <a:spcBef>
                <a:spcPct val="0"/>
              </a:spcBef>
            </a:pPr>
            <a:r>
              <a:rPr lang="en-GB" sz="1600" b="1" dirty="0" smtClean="0">
                <a:latin typeface="Segoe UI" panose="020B0502040204020203" pitchFamily="34" charset="0"/>
                <a:ea typeface="Segoe UI" panose="020B0502040204020203" pitchFamily="34" charset="0"/>
                <a:cs typeface="Segoe UI" panose="020B0502040204020203" pitchFamily="34" charset="0"/>
              </a:rPr>
              <a:t>Cloud Compute</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616" y="5704887"/>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593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6840760" cy="850106"/>
          </a:xfrm>
        </p:spPr>
        <p:txBody>
          <a:bodyPr>
            <a:normAutofit/>
          </a:bodyPr>
          <a:lstStyle/>
          <a:p>
            <a:r>
              <a:rPr lang="en-GB" dirty="0"/>
              <a:t>Contribution to </a:t>
            </a:r>
            <a:r>
              <a:rPr lang="en-GB" dirty="0" smtClean="0"/>
              <a:t>megatrends/Grid</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
        <p:nvSpPr>
          <p:cNvPr id="11" name="Rectangle 10"/>
          <p:cNvSpPr/>
          <p:nvPr/>
        </p:nvSpPr>
        <p:spPr>
          <a:xfrm>
            <a:off x="5076056" y="1764099"/>
            <a:ext cx="4032448" cy="3139321"/>
          </a:xfrm>
          <a:prstGeom prst="rect">
            <a:avLst/>
          </a:prstGeom>
        </p:spPr>
        <p:txBody>
          <a:bodyPr wrap="square">
            <a:spAutoFit/>
          </a:bodyPr>
          <a:lstStyle/>
          <a:p>
            <a:r>
              <a:rPr lang="en-GB" sz="2400" dirty="0" smtClean="0">
                <a:solidFill>
                  <a:srgbClr val="4F81BD"/>
                </a:solidFill>
                <a:latin typeface="Segoe UI" panose="020B0502040204020203" pitchFamily="34" charset="0"/>
                <a:cs typeface="Segoe UI" panose="020B0502040204020203" pitchFamily="34" charset="0"/>
              </a:rPr>
              <a:t>Grid computing (HTC)</a:t>
            </a:r>
            <a:endParaRPr lang="en-GB" sz="2400" dirty="0">
              <a:solidFill>
                <a:srgbClr val="4F81BD"/>
              </a:solidFill>
              <a:latin typeface="Segoe UI" panose="020B0502040204020203" pitchFamily="34" charset="0"/>
              <a:cs typeface="Segoe UI" panose="020B0502040204020203" pitchFamily="34" charset="0"/>
            </a:endParaRPr>
          </a:p>
          <a:p>
            <a:pPr>
              <a:spcBef>
                <a:spcPts val="1200"/>
              </a:spcBef>
            </a:pPr>
            <a:r>
              <a:rPr lang="en-GB" sz="2400" dirty="0">
                <a:latin typeface="Segoe UI" panose="020B0502040204020203" pitchFamily="34" charset="0"/>
                <a:cs typeface="Segoe UI" panose="020B0502040204020203" pitchFamily="34" charset="0"/>
              </a:rPr>
              <a:t>EGI Federation is largest HTC distributed computing infrastructure in the </a:t>
            </a:r>
            <a:r>
              <a:rPr lang="en-GB" sz="2400" dirty="0" smtClean="0">
                <a:latin typeface="Segoe UI" panose="020B0502040204020203" pitchFamily="34" charset="0"/>
                <a:cs typeface="Segoe UI" panose="020B0502040204020203" pitchFamily="34" charset="0"/>
              </a:rPr>
              <a:t>world</a:t>
            </a:r>
          </a:p>
          <a:p>
            <a:pPr marL="342900" indent="-342900">
              <a:spcBef>
                <a:spcPts val="1200"/>
              </a:spcBef>
              <a:buFont typeface="Arial" panose="020B0604020202020204" pitchFamily="34" charset="0"/>
              <a:buChar char="•"/>
            </a:pPr>
            <a:r>
              <a:rPr lang="en-GB" sz="2400" dirty="0" smtClean="0">
                <a:latin typeface="Segoe UI" panose="020B0502040204020203" pitchFamily="34" charset="0"/>
                <a:cs typeface="Segoe UI" panose="020B0502040204020203" pitchFamily="34" charset="0"/>
              </a:rPr>
              <a:t>Offers ca. 730k cores</a:t>
            </a:r>
          </a:p>
          <a:p>
            <a:pPr marL="342900" indent="-342900">
              <a:spcBef>
                <a:spcPts val="1200"/>
              </a:spcBef>
              <a:buFont typeface="Arial" panose="020B0604020202020204" pitchFamily="34" charset="0"/>
              <a:buChar char="•"/>
            </a:pPr>
            <a:r>
              <a:rPr lang="en-GB" sz="2400" dirty="0" smtClean="0">
                <a:latin typeface="Segoe UI" panose="020B0502040204020203" pitchFamily="34" charset="0"/>
                <a:cs typeface="Segoe UI" panose="020B0502040204020203" pitchFamily="34" charset="0"/>
              </a:rPr>
              <a:t>Processes 1.7 million jobs per day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25" y="1480888"/>
            <a:ext cx="4821613" cy="4762209"/>
          </a:xfrm>
          <a:prstGeom prst="rect">
            <a:avLst/>
          </a:prstGeom>
        </p:spPr>
      </p:pic>
      <p:sp>
        <p:nvSpPr>
          <p:cNvPr id="6" name="Rectangle 5"/>
          <p:cNvSpPr/>
          <p:nvPr/>
        </p:nvSpPr>
        <p:spPr>
          <a:xfrm>
            <a:off x="6240688" y="5436512"/>
            <a:ext cx="1859704" cy="584776"/>
          </a:xfrm>
          <a:prstGeom prst="rect">
            <a:avLst/>
          </a:prstGeom>
        </p:spPr>
        <p:txBody>
          <a:bodyPr wrap="none">
            <a:spAutoFit/>
          </a:bodyPr>
          <a:lstStyle/>
          <a:p>
            <a:r>
              <a:rPr lang="en-GB" sz="1600" b="1" dirty="0">
                <a:latin typeface="Segoe UI" panose="020B0502040204020203" pitchFamily="34" charset="0"/>
                <a:ea typeface="Segoe UI" panose="020B0502040204020203" pitchFamily="34" charset="0"/>
                <a:cs typeface="Segoe UI" panose="020B0502040204020203" pitchFamily="34" charset="0"/>
              </a:rPr>
              <a:t>High-Throughput </a:t>
            </a:r>
            <a:endParaRPr lang="en-GB" sz="1600" b="1" dirty="0" smtClean="0">
              <a:latin typeface="Segoe UI" panose="020B0502040204020203" pitchFamily="34" charset="0"/>
              <a:ea typeface="Segoe UI" panose="020B0502040204020203" pitchFamily="34" charset="0"/>
              <a:cs typeface="Segoe UI" panose="020B0502040204020203" pitchFamily="34" charset="0"/>
            </a:endParaRPr>
          </a:p>
          <a:p>
            <a:r>
              <a:rPr lang="en-GB" sz="1600" b="1" dirty="0" smtClean="0">
                <a:latin typeface="Segoe UI" panose="020B0502040204020203" pitchFamily="34" charset="0"/>
                <a:ea typeface="Segoe UI" panose="020B0502040204020203" pitchFamily="34" charset="0"/>
                <a:cs typeface="Segoe UI" panose="020B0502040204020203" pitchFamily="34" charset="0"/>
              </a:rPr>
              <a:t>Compute</a:t>
            </a:r>
            <a:endParaRPr lang="en-GB" sz="1600" b="1"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624" y="5508520"/>
            <a:ext cx="440716" cy="44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050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6840760" cy="850106"/>
          </a:xfrm>
        </p:spPr>
        <p:txBody>
          <a:bodyPr>
            <a:normAutofit fontScale="90000"/>
          </a:bodyPr>
          <a:lstStyle/>
          <a:p>
            <a:r>
              <a:rPr lang="en-GB" dirty="0"/>
              <a:t>Contribution to </a:t>
            </a:r>
            <a:r>
              <a:rPr lang="en-GB" dirty="0" smtClean="0"/>
              <a:t>megatrends/Applications</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
        <p:nvSpPr>
          <p:cNvPr id="11" name="Rectangle 10"/>
          <p:cNvSpPr/>
          <p:nvPr/>
        </p:nvSpPr>
        <p:spPr>
          <a:xfrm>
            <a:off x="5076056" y="1412776"/>
            <a:ext cx="4032448" cy="1877437"/>
          </a:xfrm>
          <a:prstGeom prst="rect">
            <a:avLst/>
          </a:prstGeom>
        </p:spPr>
        <p:txBody>
          <a:bodyPr wrap="square">
            <a:spAutoFit/>
          </a:bodyPr>
          <a:lstStyle/>
          <a:p>
            <a:r>
              <a:rPr lang="en-GB" sz="2400" dirty="0" smtClean="0">
                <a:solidFill>
                  <a:srgbClr val="4F81BD"/>
                </a:solidFill>
                <a:latin typeface="Segoe UI" panose="020B0502040204020203" pitchFamily="34" charset="0"/>
                <a:cs typeface="Segoe UI" panose="020B0502040204020203" pitchFamily="34" charset="0"/>
              </a:rPr>
              <a:t>Simulations and big data analytics</a:t>
            </a:r>
            <a:endParaRPr lang="en-GB" sz="2400" dirty="0">
              <a:solidFill>
                <a:srgbClr val="4F81BD"/>
              </a:solidFill>
              <a:latin typeface="Segoe UI" panose="020B0502040204020203" pitchFamily="34" charset="0"/>
              <a:cs typeface="Segoe UI" panose="020B0502040204020203" pitchFamily="34" charset="0"/>
            </a:endParaRPr>
          </a:p>
          <a:p>
            <a:pPr marL="342900" indent="-342900">
              <a:spcBef>
                <a:spcPts val="1200"/>
              </a:spcBef>
              <a:buFont typeface="Arial" panose="020B0604020202020204" pitchFamily="34" charset="0"/>
              <a:buChar char="•"/>
            </a:pPr>
            <a:r>
              <a:rPr lang="en-GB" sz="2400" dirty="0" smtClean="0">
                <a:latin typeface="Segoe UI" panose="020B0502040204020203" pitchFamily="34" charset="0"/>
                <a:cs typeface="Segoe UI" panose="020B0502040204020203" pitchFamily="34" charset="0"/>
              </a:rPr>
              <a:t>19 Thematic Services</a:t>
            </a:r>
          </a:p>
          <a:p>
            <a:pPr marL="342900" indent="-342900">
              <a:spcBef>
                <a:spcPts val="1200"/>
              </a:spcBef>
              <a:buFont typeface="Arial" panose="020B0604020202020204" pitchFamily="34" charset="0"/>
              <a:buChar char="•"/>
            </a:pPr>
            <a:r>
              <a:rPr lang="en-GB" sz="2400" dirty="0" smtClean="0">
                <a:latin typeface="Segoe UI" panose="020B0502040204020203" pitchFamily="34" charset="0"/>
                <a:cs typeface="Segoe UI" panose="020B0502040204020203" pitchFamily="34" charset="0"/>
              </a:rPr>
              <a:t>Applications on Demand</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21" y="1503304"/>
            <a:ext cx="4798917" cy="4739793"/>
          </a:xfrm>
          <a:prstGeom prst="rect">
            <a:avLst/>
          </a:prstGeom>
        </p:spPr>
      </p:pic>
      <p:grpSp>
        <p:nvGrpSpPr>
          <p:cNvPr id="6" name="Group 5"/>
          <p:cNvGrpSpPr/>
          <p:nvPr/>
        </p:nvGrpSpPr>
        <p:grpSpPr>
          <a:xfrm>
            <a:off x="6372200" y="4919712"/>
            <a:ext cx="1980000" cy="1317600"/>
            <a:chOff x="6876256" y="4797152"/>
            <a:chExt cx="1980000" cy="1317600"/>
          </a:xfrm>
        </p:grpSpPr>
        <p:sp>
          <p:nvSpPr>
            <p:cNvPr id="7" name="Rectangle 6"/>
            <p:cNvSpPr/>
            <p:nvPr/>
          </p:nvSpPr>
          <p:spPr>
            <a:xfrm>
              <a:off x="6876256"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4869160"/>
              <a:ext cx="566678" cy="542782"/>
            </a:xfrm>
            <a:prstGeom prst="rect">
              <a:avLst/>
            </a:prstGeom>
          </p:spPr>
        </p:pic>
        <p:sp>
          <p:nvSpPr>
            <p:cNvPr id="10" name="TextBox 9"/>
            <p:cNvSpPr txBox="1"/>
            <p:nvPr/>
          </p:nvSpPr>
          <p:spPr>
            <a:xfrm>
              <a:off x="6876256" y="5517232"/>
              <a:ext cx="1980000" cy="562718"/>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Applications on Demand</a:t>
              </a:r>
              <a:endParaRPr lang="en-GB" sz="1400" dirty="0">
                <a:solidFill>
                  <a:schemeClr val="accent1"/>
                </a:solidFill>
                <a:latin typeface="Segoe UI" panose="020B0502040204020203" pitchFamily="34" charset="0"/>
                <a:cs typeface="Segoe UI" panose="020B0502040204020203" pitchFamily="34" charset="0"/>
              </a:endParaRPr>
            </a:p>
          </p:txBody>
        </p:sp>
      </p:grpSp>
      <p:grpSp>
        <p:nvGrpSpPr>
          <p:cNvPr id="13" name="Group 12"/>
          <p:cNvGrpSpPr/>
          <p:nvPr/>
        </p:nvGrpSpPr>
        <p:grpSpPr>
          <a:xfrm>
            <a:off x="6377408" y="3501008"/>
            <a:ext cx="1985311" cy="1317600"/>
            <a:chOff x="4680232" y="4797152"/>
            <a:chExt cx="1985311" cy="1317600"/>
          </a:xfrm>
        </p:grpSpPr>
        <p:sp>
          <p:nvSpPr>
            <p:cNvPr id="14" name="Rectangle 13"/>
            <p:cNvSpPr/>
            <p:nvPr/>
          </p:nvSpPr>
          <p:spPr>
            <a:xfrm>
              <a:off x="4685543"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869160"/>
              <a:ext cx="547354" cy="547354"/>
            </a:xfrm>
            <a:prstGeom prst="rect">
              <a:avLst/>
            </a:prstGeom>
          </p:spPr>
        </p:pic>
        <p:sp>
          <p:nvSpPr>
            <p:cNvPr id="16" name="TextBox 15"/>
            <p:cNvSpPr txBox="1"/>
            <p:nvPr/>
          </p:nvSpPr>
          <p:spPr>
            <a:xfrm>
              <a:off x="4680232" y="5517232"/>
              <a:ext cx="1980000" cy="562718"/>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Integrated thematic</a:t>
              </a:r>
            </a:p>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services</a:t>
              </a:r>
              <a:endParaRPr lang="en-GB" sz="1400" dirty="0">
                <a:solidFill>
                  <a:schemeClr val="accent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167922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KPIs, targets and </a:t>
            </a:r>
            <a:r>
              <a:rPr lang="en-US" dirty="0" smtClean="0"/>
              <a:t>Performance</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1943295110"/>
              </p:ext>
            </p:extLst>
          </p:nvPr>
        </p:nvGraphicFramePr>
        <p:xfrm>
          <a:off x="1631950" y="1140544"/>
          <a:ext cx="5880100" cy="5384800"/>
        </p:xfrm>
        <a:graphic>
          <a:graphicData uri="http://schemas.openxmlformats.org/presentationml/2006/ole">
            <mc:AlternateContent xmlns:mc="http://schemas.openxmlformats.org/markup-compatibility/2006">
              <mc:Choice xmlns:v="urn:schemas-microsoft-com:vml" Requires="v">
                <p:oleObj spid="_x0000_s2060" name="Document" r:id="rId4" imgW="5880100" imgH="5384800" progId="Word.Document.12">
                  <p:embed/>
                </p:oleObj>
              </mc:Choice>
              <mc:Fallback>
                <p:oleObj name="Document" r:id="rId4" imgW="5880100" imgH="5384800" progId="Word.Document.12">
                  <p:embed/>
                  <p:pic>
                    <p:nvPicPr>
                      <p:cNvPr id="0" name=""/>
                      <p:cNvPicPr/>
                      <p:nvPr/>
                    </p:nvPicPr>
                    <p:blipFill>
                      <a:blip r:embed="rId5"/>
                      <a:stretch>
                        <a:fillRect/>
                      </a:stretch>
                    </p:blipFill>
                    <p:spPr>
                      <a:xfrm>
                        <a:off x="1631950" y="1140544"/>
                        <a:ext cx="5880100" cy="5384800"/>
                      </a:xfrm>
                      <a:prstGeom prst="rect">
                        <a:avLst/>
                      </a:prstGeom>
                    </p:spPr>
                  </p:pic>
                </p:oleObj>
              </mc:Fallback>
            </mc:AlternateContent>
          </a:graphicData>
        </a:graphic>
      </p:graphicFrame>
    </p:spTree>
    <p:extLst>
      <p:ext uri="{BB962C8B-B14F-4D97-AF65-F5344CB8AC3E}">
        <p14:creationId xmlns:p14="http://schemas.microsoft.com/office/powerpoint/2010/main" val="107956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99592" y="2013079"/>
            <a:ext cx="7992887" cy="2800767"/>
          </a:xfrm>
          <a:prstGeom prst="rect">
            <a:avLst/>
          </a:prstGeom>
          <a:noFill/>
        </p:spPr>
        <p:txBody>
          <a:bodyPr wrap="square" rtlCol="0">
            <a:spAutoFit/>
          </a:bodyPr>
          <a:lstStyle/>
          <a:p>
            <a:pPr algn="r"/>
            <a:r>
              <a:rPr lang="en-GB" sz="4800" dirty="0">
                <a:solidFill>
                  <a:srgbClr val="4F81BD"/>
                </a:solidFill>
                <a:latin typeface="Segoe UI" panose="020B0502040204020203" pitchFamily="34" charset="0"/>
                <a:ea typeface="Open Sans" panose="020B0606030504020204" pitchFamily="34" charset="0"/>
                <a:cs typeface="Segoe UI" panose="020B0502040204020203" pitchFamily="34" charset="0"/>
              </a:rPr>
              <a:t>Implementation of the ERA</a:t>
            </a:r>
            <a:endParaRPr lang="en-GB" sz="4800" dirty="0" smtClean="0">
              <a:solidFill>
                <a:srgbClr val="4F81BD"/>
              </a:solidFill>
              <a:latin typeface="Segoe UI" panose="020B0502040204020203" pitchFamily="34" charset="0"/>
              <a:ea typeface="Open Sans" panose="020B0606030504020204" pitchFamily="34" charset="0"/>
              <a:cs typeface="Segoe UI" panose="020B0502040204020203" pitchFamily="34" charset="0"/>
            </a:endParaRPr>
          </a:p>
          <a:p>
            <a:pPr algn="r">
              <a:spcBef>
                <a:spcPts val="1200"/>
              </a:spcBef>
            </a:pPr>
            <a:r>
              <a:rPr lang="en-US" sz="2800" i="1" dirty="0" smtClean="0">
                <a:latin typeface="Segoe UI" panose="020B0502040204020203" pitchFamily="34" charset="0"/>
                <a:cs typeface="Segoe UI" panose="020B0502040204020203" pitchFamily="34" charset="0"/>
              </a:rPr>
              <a:t>An European Research Area </a:t>
            </a:r>
            <a:r>
              <a:rPr lang="en-GB" sz="2800" i="1" dirty="0" smtClean="0">
                <a:latin typeface="Segoe UI" panose="020B0502040204020203" pitchFamily="34" charset="0"/>
                <a:cs typeface="Segoe UI" panose="020B0502040204020203" pitchFamily="34" charset="0"/>
              </a:rPr>
              <a:t>open </a:t>
            </a:r>
            <a:r>
              <a:rPr lang="en-GB" sz="2800" i="1" dirty="0">
                <a:latin typeface="Segoe UI" panose="020B0502040204020203" pitchFamily="34" charset="0"/>
                <a:cs typeface="Segoe UI" panose="020B0502040204020203" pitchFamily="34" charset="0"/>
              </a:rPr>
              <a:t>to the world, in which scientific knowledge, technology and researchers circulate </a:t>
            </a:r>
            <a:r>
              <a:rPr lang="en-GB" sz="2800" i="1" dirty="0" smtClean="0">
                <a:latin typeface="Segoe UI" panose="020B0502040204020203" pitchFamily="34" charset="0"/>
                <a:cs typeface="Segoe UI" panose="020B0502040204020203" pitchFamily="34" charset="0"/>
              </a:rPr>
              <a:t>freely*. </a:t>
            </a:r>
            <a:endParaRPr lang="en-US" sz="2800" i="1" dirty="0" smtClean="0">
              <a:latin typeface="Segoe UI" panose="020B0502040204020203" pitchFamily="34" charset="0"/>
              <a:cs typeface="Segoe UI" panose="020B0502040204020203" pitchFamily="34" charset="0"/>
            </a:endParaRPr>
          </a:p>
          <a:p>
            <a:pPr algn="r">
              <a:lnSpc>
                <a:spcPct val="150000"/>
              </a:lnSpc>
            </a:pPr>
            <a:endParaRPr lang="en-GB" sz="2400" dirty="0" smtClean="0">
              <a:latin typeface="Segoe UI" panose="020B0502040204020203" pitchFamily="34" charset="0"/>
              <a:ea typeface="Open Sans" panose="020B0606030504020204" pitchFamily="34" charset="0"/>
              <a:cs typeface="Segoe UI" panose="020B0502040204020203" pitchFamily="34" charset="0"/>
            </a:endParaRPr>
          </a:p>
        </p:txBody>
      </p:sp>
      <p:sp>
        <p:nvSpPr>
          <p:cNvPr id="2" name="TextBox 1"/>
          <p:cNvSpPr txBox="1"/>
          <p:nvPr/>
        </p:nvSpPr>
        <p:spPr>
          <a:xfrm>
            <a:off x="4896035" y="5980443"/>
            <a:ext cx="3996735" cy="307777"/>
          </a:xfrm>
          <a:prstGeom prst="rect">
            <a:avLst/>
          </a:prstGeom>
          <a:noFill/>
        </p:spPr>
        <p:txBody>
          <a:bodyPr wrap="none" rtlCol="0">
            <a:spAutoFit/>
          </a:bodyPr>
          <a:lstStyle/>
          <a:p>
            <a:r>
              <a:rPr lang="en-GB" sz="1400" dirty="0">
                <a:latin typeface="Segoe UI" panose="020B0502040204020203" pitchFamily="34" charset="0"/>
                <a:cs typeface="Segoe UI" panose="020B0502040204020203" pitchFamily="34" charset="0"/>
              </a:rPr>
              <a:t>* http://ec.europa.eu/research/era/index_en.htm</a:t>
            </a:r>
          </a:p>
        </p:txBody>
      </p:sp>
    </p:spTree>
    <p:extLst>
      <p:ext uri="{BB962C8B-B14F-4D97-AF65-F5344CB8AC3E}">
        <p14:creationId xmlns:p14="http://schemas.microsoft.com/office/powerpoint/2010/main" val="4222645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99592" y="2013079"/>
            <a:ext cx="7632848" cy="3046988"/>
          </a:xfrm>
          <a:prstGeom prst="rect">
            <a:avLst/>
          </a:prstGeom>
          <a:noFill/>
        </p:spPr>
        <p:txBody>
          <a:bodyPr wrap="square" rtlCol="0">
            <a:spAutoFit/>
          </a:bodyPr>
          <a:lstStyle/>
          <a:p>
            <a:pPr algn="r">
              <a:lnSpc>
                <a:spcPct val="150000"/>
              </a:lnSpc>
            </a:pPr>
            <a:r>
              <a:rPr lang="en-GB" sz="4800" dirty="0" smtClean="0">
                <a:solidFill>
                  <a:srgbClr val="4F81BD"/>
                </a:solidFill>
                <a:latin typeface="Segoe UI" panose="020B0502040204020203" pitchFamily="34" charset="0"/>
                <a:ea typeface="Open Sans" panose="020B0606030504020204" pitchFamily="34" charset="0"/>
                <a:cs typeface="Segoe UI" panose="020B0502040204020203" pitchFamily="34" charset="0"/>
              </a:rPr>
              <a:t>Impact on Science</a:t>
            </a:r>
          </a:p>
          <a:p>
            <a:pPr algn="r"/>
            <a:endParaRPr lang="en-US" sz="2800" i="1" dirty="0" smtClean="0">
              <a:latin typeface="Segoe UI" panose="020B0502040204020203" pitchFamily="34" charset="0"/>
              <a:cs typeface="Segoe UI" panose="020B0502040204020203" pitchFamily="34" charset="0"/>
            </a:endParaRPr>
          </a:p>
          <a:p>
            <a:pPr algn="r"/>
            <a:r>
              <a:rPr lang="en-US" sz="2800" i="1" dirty="0" smtClean="0">
                <a:latin typeface="Segoe UI" panose="020B0502040204020203" pitchFamily="34" charset="0"/>
                <a:cs typeface="Segoe UI" panose="020B0502040204020203" pitchFamily="34" charset="0"/>
              </a:rPr>
              <a:t>With more 5,000 scientific papers* published, EGI-Engage supported science at all scales</a:t>
            </a:r>
          </a:p>
          <a:p>
            <a:pPr algn="r">
              <a:lnSpc>
                <a:spcPct val="150000"/>
              </a:lnSpc>
            </a:pPr>
            <a:endParaRPr lang="en-GB" sz="2400" dirty="0" smtClean="0">
              <a:latin typeface="Segoe UI" panose="020B0502040204020203" pitchFamily="34" charset="0"/>
              <a:ea typeface="Open Sans" panose="020B0606030504020204" pitchFamily="34" charset="0"/>
              <a:cs typeface="Segoe UI" panose="020B0502040204020203" pitchFamily="34" charset="0"/>
            </a:endParaRPr>
          </a:p>
        </p:txBody>
      </p:sp>
      <p:sp>
        <p:nvSpPr>
          <p:cNvPr id="3" name="TextBox 2"/>
          <p:cNvSpPr txBox="1"/>
          <p:nvPr/>
        </p:nvSpPr>
        <p:spPr>
          <a:xfrm>
            <a:off x="6732240" y="5949280"/>
            <a:ext cx="2174185" cy="369332"/>
          </a:xfrm>
          <a:prstGeom prst="rect">
            <a:avLst/>
          </a:prstGeom>
          <a:noFill/>
        </p:spPr>
        <p:txBody>
          <a:bodyPr wrap="none" rtlCol="0">
            <a:spAutoFit/>
          </a:bodyPr>
          <a:lstStyle/>
          <a:p>
            <a:r>
              <a:rPr lang="en-US" dirty="0" smtClean="0">
                <a:latin typeface="Segoe UI" panose="020B0502040204020203" pitchFamily="34" charset="0"/>
                <a:cs typeface="Segoe UI" panose="020B0502040204020203" pitchFamily="34" charset="0"/>
              </a:rPr>
              <a:t>* Source: </a:t>
            </a:r>
            <a:r>
              <a:rPr lang="en-US" dirty="0" err="1" smtClean="0">
                <a:latin typeface="Segoe UI" panose="020B0502040204020203" pitchFamily="34" charset="0"/>
                <a:cs typeface="Segoe UI" panose="020B0502040204020203" pitchFamily="34" charset="0"/>
              </a:rPr>
              <a:t>OpenAIRE</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06611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6840760" cy="850106"/>
          </a:xfrm>
        </p:spPr>
        <p:txBody>
          <a:bodyPr/>
          <a:lstStyle/>
          <a:p>
            <a:r>
              <a:rPr lang="en-GB" dirty="0" smtClean="0"/>
              <a:t>EGI-Engage contribution </a:t>
            </a:r>
            <a:r>
              <a:rPr lang="en-GB" dirty="0"/>
              <a:t>to </a:t>
            </a:r>
            <a:r>
              <a:rPr lang="en-GB" dirty="0" smtClean="0"/>
              <a:t>ERA</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
        <p:nvSpPr>
          <p:cNvPr id="3" name="TextBox 2"/>
          <p:cNvSpPr txBox="1"/>
          <p:nvPr/>
        </p:nvSpPr>
        <p:spPr>
          <a:xfrm>
            <a:off x="251520" y="1412776"/>
            <a:ext cx="8784976" cy="4623958"/>
          </a:xfrm>
          <a:prstGeom prst="rect">
            <a:avLst/>
          </a:prstGeom>
          <a:noFill/>
        </p:spPr>
        <p:txBody>
          <a:bodyPr wrap="square" rtlCol="0">
            <a:spAutoFit/>
          </a:bodyPr>
          <a:lstStyle/>
          <a:p>
            <a:pPr marL="285750" lvl="0" indent="-285750">
              <a:lnSpc>
                <a:spcPct val="114000"/>
              </a:lnSpc>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Strengthens </a:t>
            </a:r>
            <a:r>
              <a:rPr lang="en-US" sz="2000" dirty="0" smtClean="0">
                <a:solidFill>
                  <a:srgbClr val="4F81BD"/>
                </a:solidFill>
                <a:latin typeface="Segoe UI" panose="020B0502040204020203" pitchFamily="34" charset="0"/>
                <a:cs typeface="Segoe UI" panose="020B0502040204020203" pitchFamily="34" charset="0"/>
              </a:rPr>
              <a:t>national e-Infrastructures </a:t>
            </a:r>
            <a:r>
              <a:rPr lang="en-US" sz="2000" dirty="0" smtClean="0">
                <a:latin typeface="Segoe UI" panose="020B0502040204020203" pitchFamily="34" charset="0"/>
                <a:cs typeface="Segoe UI" panose="020B0502040204020203" pitchFamily="34" charset="0"/>
              </a:rPr>
              <a:t>(NGIs) </a:t>
            </a:r>
            <a:endParaRPr lang="en-GB" sz="2000" dirty="0">
              <a:latin typeface="Segoe UI" panose="020B0502040204020203" pitchFamily="34" charset="0"/>
              <a:cs typeface="Segoe UI" panose="020B0502040204020203" pitchFamily="34" charset="0"/>
            </a:endParaRPr>
          </a:p>
          <a:p>
            <a:pPr marL="285750" lvl="0" indent="-285750">
              <a:lnSpc>
                <a:spcPct val="114000"/>
              </a:lnSpc>
              <a:buFont typeface="Arial" panose="020B0604020202020204" pitchFamily="34" charset="0"/>
              <a:buChar char="•"/>
            </a:pPr>
            <a:r>
              <a:rPr lang="en-US" sz="2000" dirty="0" err="1" smtClean="0">
                <a:solidFill>
                  <a:srgbClr val="4F81BD"/>
                </a:solidFill>
                <a:latin typeface="Segoe UI" panose="020B0502040204020203" pitchFamily="34" charset="0"/>
                <a:cs typeface="Segoe UI" panose="020B0502040204020203" pitchFamily="34" charset="0"/>
              </a:rPr>
              <a:t>Optimises</a:t>
            </a:r>
            <a:r>
              <a:rPr lang="en-US" sz="2000" dirty="0" smtClean="0">
                <a:solidFill>
                  <a:srgbClr val="4F81BD"/>
                </a:solidFill>
                <a:latin typeface="Segoe UI" panose="020B0502040204020203" pitchFamily="34" charset="0"/>
                <a:cs typeface="Segoe UI" panose="020B0502040204020203" pitchFamily="34" charset="0"/>
              </a:rPr>
              <a:t> </a:t>
            </a:r>
            <a:r>
              <a:rPr lang="en-US" sz="2000" dirty="0">
                <a:solidFill>
                  <a:srgbClr val="4F81BD"/>
                </a:solidFill>
                <a:latin typeface="Segoe UI" panose="020B0502040204020203" pitchFamily="34" charset="0"/>
                <a:cs typeface="Segoe UI" panose="020B0502040204020203" pitchFamily="34" charset="0"/>
              </a:rPr>
              <a:t>transnational </a:t>
            </a:r>
            <a:r>
              <a:rPr lang="en-US" sz="2000" dirty="0" smtClean="0">
                <a:solidFill>
                  <a:srgbClr val="4F81BD"/>
                </a:solidFill>
                <a:latin typeface="Segoe UI" panose="020B0502040204020203" pitchFamily="34" charset="0"/>
                <a:cs typeface="Segoe UI" panose="020B0502040204020203" pitchFamily="34" charset="0"/>
              </a:rPr>
              <a:t>scientific cooperation</a:t>
            </a:r>
            <a:r>
              <a:rPr lang="en-US" sz="2000" dirty="0" smtClean="0">
                <a:latin typeface="Segoe UI" panose="020B0502040204020203" pitchFamily="34" charset="0"/>
                <a:cs typeface="Segoe UI" panose="020B0502040204020203" pitchFamily="34" charset="0"/>
              </a:rPr>
              <a:t> thanks to federated services</a:t>
            </a:r>
          </a:p>
          <a:p>
            <a:pPr marL="285750" lvl="0" indent="-285750">
              <a:lnSpc>
                <a:spcPct val="114000"/>
              </a:lnSpc>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Allows </a:t>
            </a:r>
            <a:r>
              <a:rPr lang="en-US" sz="2000" dirty="0">
                <a:solidFill>
                  <a:srgbClr val="4F81BD"/>
                </a:solidFill>
                <a:latin typeface="Segoe UI" panose="020B0502040204020203" pitchFamily="34" charset="0"/>
                <a:cs typeface="Segoe UI" panose="020B0502040204020203" pitchFamily="34" charset="0"/>
              </a:rPr>
              <a:t>knowledge circulation </a:t>
            </a:r>
            <a:r>
              <a:rPr lang="en-US" sz="2000" dirty="0">
                <a:latin typeface="Segoe UI" panose="020B0502040204020203" pitchFamily="34" charset="0"/>
                <a:cs typeface="Segoe UI" panose="020B0502040204020203" pitchFamily="34" charset="0"/>
              </a:rPr>
              <a:t>and </a:t>
            </a:r>
            <a:r>
              <a:rPr lang="en-US" sz="2000" dirty="0" smtClean="0">
                <a:latin typeface="Segoe UI" panose="020B0502040204020203" pitchFamily="34" charset="0"/>
                <a:cs typeface="Segoe UI" panose="020B0502040204020203" pitchFamily="34" charset="0"/>
              </a:rPr>
              <a:t>sharing</a:t>
            </a:r>
          </a:p>
          <a:p>
            <a:pPr marL="285750" lvl="0" indent="-285750">
              <a:lnSpc>
                <a:spcPct val="114000"/>
              </a:lnSpc>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Enables </a:t>
            </a:r>
            <a:r>
              <a:rPr lang="en-US" sz="2000" dirty="0">
                <a:solidFill>
                  <a:srgbClr val="4F81BD"/>
                </a:solidFill>
                <a:latin typeface="Segoe UI" panose="020B0502040204020203" pitchFamily="34" charset="0"/>
                <a:cs typeface="Segoe UI" panose="020B0502040204020203" pitchFamily="34" charset="0"/>
              </a:rPr>
              <a:t>international cooperation </a:t>
            </a:r>
            <a:r>
              <a:rPr lang="en-US" sz="2000" dirty="0">
                <a:latin typeface="Segoe UI" panose="020B0502040204020203" pitchFamily="34" charset="0"/>
                <a:cs typeface="Segoe UI" panose="020B0502040204020203" pitchFamily="34" charset="0"/>
              </a:rPr>
              <a:t>through </a:t>
            </a:r>
            <a:r>
              <a:rPr lang="en-US" sz="2000" dirty="0" smtClean="0">
                <a:latin typeface="Segoe UI" panose="020B0502040204020203" pitchFamily="34" charset="0"/>
                <a:cs typeface="Segoe UI" panose="020B0502040204020203" pitchFamily="34" charset="0"/>
              </a:rPr>
              <a:t>new agreements </a:t>
            </a:r>
            <a:r>
              <a:rPr lang="en-US" sz="2000" dirty="0">
                <a:latin typeface="Segoe UI" panose="020B0502040204020203" pitchFamily="34" charset="0"/>
                <a:cs typeface="Segoe UI" panose="020B0502040204020203" pitchFamily="34" charset="0"/>
              </a:rPr>
              <a:t>involving Compute Canada, </a:t>
            </a:r>
            <a:r>
              <a:rPr lang="en-US" sz="2000" dirty="0" smtClean="0">
                <a:latin typeface="Segoe UI" panose="020B0502040204020203" pitchFamily="34" charset="0"/>
                <a:cs typeface="Segoe UI" panose="020B0502040204020203" pitchFamily="34" charset="0"/>
              </a:rPr>
              <a:t>GÉANT </a:t>
            </a:r>
            <a:r>
              <a:rPr lang="en-US" sz="2000" dirty="0">
                <a:latin typeface="Segoe UI" panose="020B0502040204020203" pitchFamily="34" charset="0"/>
                <a:cs typeface="Segoe UI" panose="020B0502040204020203" pitchFamily="34" charset="0"/>
              </a:rPr>
              <a:t>and </a:t>
            </a:r>
            <a:r>
              <a:rPr lang="en-US" sz="2000" dirty="0" smtClean="0">
                <a:latin typeface="Segoe UI" panose="020B0502040204020203" pitchFamily="34" charset="0"/>
                <a:cs typeface="Segoe UI" panose="020B0502040204020203" pitchFamily="34" charset="0"/>
              </a:rPr>
              <a:t>PRACE</a:t>
            </a:r>
            <a:endParaRPr lang="en-GB" sz="2000" dirty="0" smtClean="0">
              <a:latin typeface="Segoe UI" panose="020B0502040204020203" pitchFamily="34" charset="0"/>
              <a:cs typeface="Segoe UI" panose="020B0502040204020203" pitchFamily="34" charset="0"/>
            </a:endParaRPr>
          </a:p>
          <a:p>
            <a:pPr marL="285750" lvl="0" indent="-285750">
              <a:lnSpc>
                <a:spcPct val="114000"/>
              </a:lnSpc>
              <a:buFont typeface="Arial" panose="020B0604020202020204" pitchFamily="34" charset="0"/>
              <a:buChar char="•"/>
            </a:pPr>
            <a:r>
              <a:rPr lang="en-US" sz="2000" dirty="0" smtClean="0">
                <a:solidFill>
                  <a:srgbClr val="4F81BD"/>
                </a:solidFill>
                <a:latin typeface="Segoe UI" panose="020B0502040204020203" pitchFamily="34" charset="0"/>
                <a:cs typeface="Segoe UI" panose="020B0502040204020203" pitchFamily="34" charset="0"/>
              </a:rPr>
              <a:t>Addresses societal </a:t>
            </a:r>
            <a:r>
              <a:rPr lang="en-US" sz="2000" dirty="0">
                <a:solidFill>
                  <a:srgbClr val="4F81BD"/>
                </a:solidFill>
                <a:latin typeface="Segoe UI" panose="020B0502040204020203" pitchFamily="34" charset="0"/>
                <a:cs typeface="Segoe UI" panose="020B0502040204020203" pitchFamily="34" charset="0"/>
              </a:rPr>
              <a:t>challenges </a:t>
            </a:r>
            <a:r>
              <a:rPr lang="en-US" sz="2000" dirty="0" smtClean="0">
                <a:latin typeface="Segoe UI" panose="020B0502040204020203" pitchFamily="34" charset="0"/>
                <a:cs typeface="Segoe UI" panose="020B0502040204020203" pitchFamily="34" charset="0"/>
              </a:rPr>
              <a:t>by</a:t>
            </a:r>
            <a:r>
              <a:rPr lang="en-US" sz="2000" dirty="0">
                <a:latin typeface="Segoe UI" panose="020B0502040204020203" pitchFamily="34" charset="0"/>
                <a:cs typeface="Segoe UI" panose="020B0502040204020203" pitchFamily="34" charset="0"/>
              </a:rPr>
              <a:t>: </a:t>
            </a:r>
            <a:endParaRPr lang="en-US" sz="2000" dirty="0" smtClean="0">
              <a:latin typeface="Segoe UI" panose="020B0502040204020203" pitchFamily="34" charset="0"/>
              <a:cs typeface="Segoe UI" panose="020B0502040204020203" pitchFamily="34" charset="0"/>
            </a:endParaRPr>
          </a:p>
          <a:p>
            <a:pPr marL="742950" lvl="1" indent="-285750">
              <a:lnSpc>
                <a:spcPct val="114000"/>
              </a:lnSpc>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Promoting </a:t>
            </a:r>
            <a:r>
              <a:rPr lang="en-US" sz="2000" dirty="0">
                <a:latin typeface="Segoe UI" panose="020B0502040204020203" pitchFamily="34" charset="0"/>
                <a:cs typeface="Segoe UI" panose="020B0502040204020203" pitchFamily="34" charset="0"/>
              </a:rPr>
              <a:t>research data exploitation in the </a:t>
            </a:r>
            <a:r>
              <a:rPr lang="en-US" sz="2000" dirty="0" err="1">
                <a:solidFill>
                  <a:srgbClr val="4F81BD"/>
                </a:solidFill>
                <a:latin typeface="Segoe UI" panose="020B0502040204020203" pitchFamily="34" charset="0"/>
                <a:cs typeface="Segoe UI" panose="020B0502040204020203" pitchFamily="34" charset="0"/>
              </a:rPr>
              <a:t>agrifood</a:t>
            </a:r>
            <a:r>
              <a:rPr lang="en-US" sz="2000" dirty="0">
                <a:solidFill>
                  <a:srgbClr val="4F81BD"/>
                </a:solidFill>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and </a:t>
            </a:r>
            <a:r>
              <a:rPr lang="en-US" sz="2000" dirty="0">
                <a:solidFill>
                  <a:srgbClr val="4F81BD"/>
                </a:solidFill>
                <a:latin typeface="Segoe UI" panose="020B0502040204020203" pitchFamily="34" charset="0"/>
                <a:cs typeface="Segoe UI" panose="020B0502040204020203" pitchFamily="34" charset="0"/>
              </a:rPr>
              <a:t>marine health </a:t>
            </a:r>
            <a:r>
              <a:rPr lang="en-US" sz="2000" dirty="0">
                <a:latin typeface="Segoe UI" panose="020B0502040204020203" pitchFamily="34" charset="0"/>
                <a:cs typeface="Segoe UI" panose="020B0502040204020203" pitchFamily="34" charset="0"/>
              </a:rPr>
              <a:t>sectors </a:t>
            </a:r>
            <a:endParaRPr lang="en-US" sz="2000" dirty="0" smtClean="0">
              <a:latin typeface="Segoe UI" panose="020B0502040204020203" pitchFamily="34" charset="0"/>
              <a:cs typeface="Segoe UI" panose="020B0502040204020203" pitchFamily="34" charset="0"/>
            </a:endParaRPr>
          </a:p>
          <a:p>
            <a:pPr marL="742950" lvl="1" indent="-285750">
              <a:lnSpc>
                <a:spcPct val="114000"/>
              </a:lnSpc>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Co-developing a </a:t>
            </a:r>
            <a:r>
              <a:rPr lang="en-US" sz="2000" dirty="0">
                <a:latin typeface="Segoe UI" panose="020B0502040204020203" pitchFamily="34" charset="0"/>
                <a:cs typeface="Segoe UI" panose="020B0502040204020203" pitchFamily="34" charset="0"/>
              </a:rPr>
              <a:t>Data Management Platform</a:t>
            </a:r>
            <a:r>
              <a:rPr lang="en-US" sz="2000" dirty="0" smtClean="0">
                <a:latin typeface="Segoe UI" panose="020B0502040204020203" pitchFamily="34" charset="0"/>
                <a:cs typeface="Segoe UI" panose="020B0502040204020203" pitchFamily="34" charset="0"/>
              </a:rPr>
              <a:t> with and for </a:t>
            </a:r>
            <a:r>
              <a:rPr lang="en-US" sz="2000" dirty="0" smtClean="0">
                <a:solidFill>
                  <a:srgbClr val="4F81BD"/>
                </a:solidFill>
                <a:latin typeface="Segoe UI" panose="020B0502040204020203" pitchFamily="34" charset="0"/>
                <a:cs typeface="Segoe UI" panose="020B0502040204020203" pitchFamily="34" charset="0"/>
              </a:rPr>
              <a:t>EMSO</a:t>
            </a:r>
            <a:r>
              <a:rPr lang="en-US" sz="2000" dirty="0" smtClean="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 </a:t>
            </a:r>
            <a:r>
              <a:rPr lang="en-US" sz="2000" dirty="0" smtClean="0">
                <a:latin typeface="Segoe UI" panose="020B0502040204020203" pitchFamily="34" charset="0"/>
                <a:cs typeface="Segoe UI" panose="020B0502040204020203" pitchFamily="34" charset="0"/>
              </a:rPr>
              <a:t>an </a:t>
            </a:r>
            <a:r>
              <a:rPr lang="en-US" sz="2000" dirty="0">
                <a:latin typeface="Segoe UI" panose="020B0502040204020203" pitchFamily="34" charset="0"/>
                <a:cs typeface="Segoe UI" panose="020B0502040204020203" pitchFamily="34" charset="0"/>
              </a:rPr>
              <a:t>ESFRI </a:t>
            </a:r>
            <a:r>
              <a:rPr lang="en-US" sz="2000" dirty="0" smtClean="0">
                <a:latin typeface="Segoe UI" panose="020B0502040204020203" pitchFamily="34" charset="0"/>
                <a:cs typeface="Segoe UI" panose="020B0502040204020203" pitchFamily="34" charset="0"/>
              </a:rPr>
              <a:t>dedicated </a:t>
            </a:r>
            <a:r>
              <a:rPr lang="en-US" sz="2000" dirty="0">
                <a:latin typeface="Segoe UI" panose="020B0502040204020203" pitchFamily="34" charset="0"/>
                <a:cs typeface="Segoe UI" panose="020B0502040204020203" pitchFamily="34" charset="0"/>
              </a:rPr>
              <a:t>to a better understanding of marine </a:t>
            </a:r>
            <a:r>
              <a:rPr lang="en-US" sz="2000" dirty="0" smtClean="0">
                <a:latin typeface="Segoe UI" panose="020B0502040204020203" pitchFamily="34" charset="0"/>
                <a:cs typeface="Segoe UI" panose="020B0502040204020203" pitchFamily="34" charset="0"/>
              </a:rPr>
              <a:t>ecosystems</a:t>
            </a:r>
          </a:p>
          <a:p>
            <a:pPr marL="742950" lvl="1" indent="-285750">
              <a:lnSpc>
                <a:spcPct val="114000"/>
              </a:lnSpc>
              <a:buFont typeface="Arial" panose="020B0604020202020204" pitchFamily="34" charset="0"/>
              <a:buChar char="•"/>
            </a:pPr>
            <a:r>
              <a:rPr lang="en-US" sz="2000" dirty="0">
                <a:latin typeface="Segoe UI" panose="020B0502040204020203" pitchFamily="34" charset="0"/>
                <a:cs typeface="Segoe UI" panose="020B0502040204020203" pitchFamily="34" charset="0"/>
              </a:rPr>
              <a:t>M</a:t>
            </a:r>
            <a:r>
              <a:rPr lang="en-US" sz="2000" dirty="0" smtClean="0">
                <a:latin typeface="Segoe UI" panose="020B0502040204020203" pitchFamily="34" charset="0"/>
                <a:cs typeface="Segoe UI" panose="020B0502040204020203" pitchFamily="34" charset="0"/>
              </a:rPr>
              <a:t>any other contributions in the area of biodiversity preservation, climate and environment, health (ELIXIR, BBMRI, WeNMR)</a:t>
            </a:r>
          </a:p>
        </p:txBody>
      </p:sp>
    </p:spTree>
    <p:extLst>
      <p:ext uri="{BB962C8B-B14F-4D97-AF65-F5344CB8AC3E}">
        <p14:creationId xmlns:p14="http://schemas.microsoft.com/office/powerpoint/2010/main" val="207416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Transnational Scientific Cooperation</a:t>
            </a:r>
            <a:endParaRPr lang="en-US" dirty="0"/>
          </a:p>
        </p:txBody>
      </p:sp>
      <p:sp>
        <p:nvSpPr>
          <p:cNvPr id="3" name="Rectangle 2"/>
          <p:cNvSpPr/>
          <p:nvPr/>
        </p:nvSpPr>
        <p:spPr>
          <a:xfrm>
            <a:off x="228328" y="1268760"/>
            <a:ext cx="8640960" cy="523220"/>
          </a:xfrm>
          <a:prstGeom prst="rect">
            <a:avLst/>
          </a:prstGeom>
        </p:spPr>
        <p:txBody>
          <a:bodyPr wrap="square">
            <a:spAutoFit/>
          </a:bodyPr>
          <a:lstStyle/>
          <a:p>
            <a:r>
              <a:rPr lang="en-GB" sz="2800" dirty="0" smtClean="0">
                <a:solidFill>
                  <a:srgbClr val="4F81BD"/>
                </a:solidFill>
                <a:latin typeface="Segoe UI" panose="020B0502040204020203" pitchFamily="34" charset="0"/>
                <a:cs typeface="Segoe UI" panose="020B0502040204020203" pitchFamily="34" charset="0"/>
              </a:rPr>
              <a:t>Research communities</a:t>
            </a:r>
          </a:p>
        </p:txBody>
      </p:sp>
      <p:grpSp>
        <p:nvGrpSpPr>
          <p:cNvPr id="26" name="Group 25"/>
          <p:cNvGrpSpPr/>
          <p:nvPr/>
        </p:nvGrpSpPr>
        <p:grpSpPr>
          <a:xfrm>
            <a:off x="4481776" y="1988840"/>
            <a:ext cx="4482712" cy="1754327"/>
            <a:chOff x="251520" y="1988840"/>
            <a:chExt cx="4482712" cy="1754327"/>
          </a:xfrm>
        </p:grpSpPr>
        <p:sp>
          <p:nvSpPr>
            <p:cNvPr id="17" name="TextBox 16"/>
            <p:cNvSpPr txBox="1"/>
            <p:nvPr/>
          </p:nvSpPr>
          <p:spPr>
            <a:xfrm>
              <a:off x="1907704" y="1988840"/>
              <a:ext cx="2826528" cy="1754327"/>
            </a:xfrm>
            <a:prstGeom prst="rect">
              <a:avLst/>
            </a:prstGeom>
            <a:noFill/>
          </p:spPr>
          <p:txBody>
            <a:bodyPr wrap="square" rtlCol="0">
              <a:spAutoFit/>
            </a:bodyPr>
            <a:lstStyle/>
            <a:p>
              <a:pPr>
                <a:tabLst>
                  <a:tab pos="182563" algn="l"/>
                </a:tabLst>
              </a:pPr>
              <a:r>
                <a:rPr lang="en-GB" dirty="0" smtClean="0">
                  <a:latin typeface="Segoe UI" panose="020B0502040204020203" pitchFamily="34" charset="0"/>
                  <a:cs typeface="Segoe UI" panose="020B0502040204020203" pitchFamily="34" charset="0"/>
                </a:rPr>
                <a:t>Increase driven by:</a:t>
              </a:r>
            </a:p>
            <a:p>
              <a:pPr marL="182563" indent="-182563">
                <a:buFont typeface="Arial" panose="020B0604020202020204" pitchFamily="34" charset="0"/>
                <a:buChar char="•"/>
                <a:tabLst>
                  <a:tab pos="182563" algn="l"/>
                </a:tabLst>
              </a:pPr>
              <a:r>
                <a:rPr lang="en-GB" dirty="0" smtClean="0">
                  <a:latin typeface="Segoe UI" panose="020B0502040204020203" pitchFamily="34" charset="0"/>
                  <a:cs typeface="Segoe UI" panose="020B0502040204020203" pitchFamily="34" charset="0"/>
                </a:rPr>
                <a:t>Physics, RIs</a:t>
              </a:r>
            </a:p>
            <a:p>
              <a:pPr marL="182563" indent="-182563">
                <a:buFont typeface="Arial" panose="020B0604020202020204" pitchFamily="34" charset="0"/>
                <a:buChar char="•"/>
                <a:tabLst>
                  <a:tab pos="182563" algn="l"/>
                </a:tabLst>
              </a:pPr>
              <a:r>
                <a:rPr lang="en-GB" dirty="0" smtClean="0">
                  <a:latin typeface="Segoe UI" panose="020B0502040204020203" pitchFamily="34" charset="0"/>
                  <a:cs typeface="Segoe UI" panose="020B0502040204020203" pitchFamily="34" charset="0"/>
                </a:rPr>
                <a:t>SaaS operated on top of the EGI Federated Cloud </a:t>
              </a:r>
            </a:p>
            <a:p>
              <a:pPr marL="182563" indent="-182563">
                <a:buFont typeface="Arial" panose="020B0604020202020204" pitchFamily="34" charset="0"/>
                <a:buChar char="•"/>
                <a:tabLst>
                  <a:tab pos="182563" algn="l"/>
                </a:tabLst>
              </a:pPr>
              <a:r>
                <a:rPr lang="en-GB" b="1" dirty="0">
                  <a:solidFill>
                    <a:srgbClr val="4F81BD"/>
                  </a:solidFill>
                </a:rPr>
                <a:t>KPI.5.SA2.</a:t>
              </a:r>
              <a:r>
                <a:rPr lang="en-GB" b="1" dirty="0" smtClean="0">
                  <a:solidFill>
                    <a:srgbClr val="4F81BD"/>
                  </a:solidFill>
                </a:rPr>
                <a:t>Users: 61,000</a:t>
              </a:r>
              <a:endParaRPr lang="en-GB" dirty="0" smtClean="0">
                <a:solidFill>
                  <a:srgbClr val="4F81BD"/>
                </a:solidFill>
                <a:latin typeface="Segoe UI" panose="020B0502040204020203" pitchFamily="34" charset="0"/>
                <a:cs typeface="Segoe UI" panose="020B0502040204020203"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88840"/>
              <a:ext cx="1620000" cy="1620000"/>
            </a:xfrm>
            <a:prstGeom prst="rect">
              <a:avLst/>
            </a:prstGeom>
          </p:spPr>
        </p:pic>
      </p:grpSp>
      <p:grpSp>
        <p:nvGrpSpPr>
          <p:cNvPr id="28" name="Group 27"/>
          <p:cNvGrpSpPr/>
          <p:nvPr/>
        </p:nvGrpSpPr>
        <p:grpSpPr>
          <a:xfrm>
            <a:off x="323528" y="4149080"/>
            <a:ext cx="3960440" cy="1754327"/>
            <a:chOff x="323528" y="4247983"/>
            <a:chExt cx="3960440" cy="1754327"/>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247983"/>
              <a:ext cx="1620000" cy="1620000"/>
            </a:xfrm>
            <a:prstGeom prst="rect">
              <a:avLst/>
            </a:prstGeom>
          </p:spPr>
        </p:pic>
        <p:sp>
          <p:nvSpPr>
            <p:cNvPr id="23" name="TextBox 22"/>
            <p:cNvSpPr txBox="1"/>
            <p:nvPr/>
          </p:nvSpPr>
          <p:spPr>
            <a:xfrm>
              <a:off x="1979712" y="4247983"/>
              <a:ext cx="2304256" cy="1754327"/>
            </a:xfrm>
            <a:prstGeom prst="rect">
              <a:avLst/>
            </a:prstGeom>
            <a:noFill/>
          </p:spPr>
          <p:txBody>
            <a:bodyPr wrap="square" rtlCol="0">
              <a:spAutoFit/>
            </a:bodyPr>
            <a:lstStyle/>
            <a:p>
              <a:pPr>
                <a:tabLst>
                  <a:tab pos="182563" algn="l"/>
                </a:tabLst>
              </a:pPr>
              <a:r>
                <a:rPr lang="en-GB" dirty="0" smtClean="0">
                  <a:latin typeface="Segoe UI" panose="020B0502040204020203" pitchFamily="34" charset="0"/>
                  <a:cs typeface="Segoe UI" panose="020B0502040204020203" pitchFamily="34" charset="0"/>
                </a:rPr>
                <a:t>Including:</a:t>
              </a:r>
            </a:p>
            <a:p>
              <a:pPr marL="182563" indent="-182563">
                <a:buFont typeface="Arial" panose="020B0604020202020204" pitchFamily="34" charset="0"/>
                <a:buChar char="•"/>
                <a:tabLst>
                  <a:tab pos="182563" algn="l"/>
                </a:tabLst>
              </a:pPr>
              <a:r>
                <a:rPr lang="en-GB" dirty="0" smtClean="0">
                  <a:latin typeface="Segoe UI" panose="020B0502040204020203" pitchFamily="34" charset="0"/>
                  <a:cs typeface="Segoe UI" panose="020B0502040204020203" pitchFamily="34" charset="0"/>
                </a:rPr>
                <a:t>19 Research Infrastructures</a:t>
              </a:r>
            </a:p>
            <a:p>
              <a:pPr marL="182563" indent="-182563">
                <a:buFont typeface="Arial" panose="020B0604020202020204" pitchFamily="34" charset="0"/>
                <a:buChar char="•"/>
                <a:tabLst>
                  <a:tab pos="182563" algn="l"/>
                </a:tabLst>
              </a:pPr>
              <a:r>
                <a:rPr lang="en-GB" dirty="0" smtClean="0">
                  <a:latin typeface="Segoe UI" panose="020B0502040204020203" pitchFamily="34" charset="0"/>
                  <a:cs typeface="Segoe UI" panose="020B0502040204020203" pitchFamily="34" charset="0"/>
                </a:rPr>
                <a:t>31 RIs and e-Infrastructures integrated</a:t>
              </a:r>
            </a:p>
          </p:txBody>
        </p: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976720"/>
            <a:ext cx="1620000" cy="1620000"/>
          </a:xfrm>
          <a:prstGeom prst="rect">
            <a:avLst/>
          </a:prstGeom>
        </p:spPr>
      </p:pic>
      <p:sp>
        <p:nvSpPr>
          <p:cNvPr id="24" name="TextBox 23"/>
          <p:cNvSpPr txBox="1"/>
          <p:nvPr/>
        </p:nvSpPr>
        <p:spPr>
          <a:xfrm>
            <a:off x="1997320" y="2204864"/>
            <a:ext cx="2466488" cy="1200329"/>
          </a:xfrm>
          <a:prstGeom prst="rect">
            <a:avLst/>
          </a:prstGeom>
          <a:noFill/>
        </p:spPr>
        <p:txBody>
          <a:bodyPr wrap="square" rtlCol="0">
            <a:spAutoFit/>
          </a:bodyPr>
          <a:lstStyle/>
          <a:p>
            <a:pPr>
              <a:tabLst>
                <a:tab pos="182563" algn="l"/>
              </a:tabLst>
            </a:pPr>
            <a:r>
              <a:rPr lang="en-GB" dirty="0" smtClean="0">
                <a:latin typeface="Segoe UI" panose="020B0502040204020203" pitchFamily="34" charset="0"/>
                <a:cs typeface="Segoe UI" panose="020B0502040204020203" pitchFamily="34" charset="0"/>
              </a:rPr>
              <a:t>In response to outreach activities and the Competence Centre programme</a:t>
            </a:r>
          </a:p>
        </p:txBody>
      </p:sp>
      <p:grpSp>
        <p:nvGrpSpPr>
          <p:cNvPr id="31" name="Group 30"/>
          <p:cNvGrpSpPr/>
          <p:nvPr/>
        </p:nvGrpSpPr>
        <p:grpSpPr>
          <a:xfrm>
            <a:off x="4520208" y="4149080"/>
            <a:ext cx="4243324" cy="1620000"/>
            <a:chOff x="4548808" y="4311312"/>
            <a:chExt cx="4243324" cy="1620000"/>
          </a:xfrm>
        </p:grpSpPr>
        <p:sp>
          <p:nvSpPr>
            <p:cNvPr id="25" name="TextBox 24"/>
            <p:cNvSpPr txBox="1"/>
            <p:nvPr/>
          </p:nvSpPr>
          <p:spPr>
            <a:xfrm>
              <a:off x="6184776" y="4479135"/>
              <a:ext cx="2607356" cy="1200329"/>
            </a:xfrm>
            <a:prstGeom prst="rect">
              <a:avLst/>
            </a:prstGeom>
            <a:noFill/>
          </p:spPr>
          <p:txBody>
            <a:bodyPr wrap="square" rtlCol="0">
              <a:spAutoFit/>
            </a:bodyPr>
            <a:lstStyle/>
            <a:p>
              <a:pPr>
                <a:tabLst>
                  <a:tab pos="182563" algn="l"/>
                </a:tabLst>
              </a:pPr>
              <a:r>
                <a:rPr lang="en-GB" dirty="0" smtClean="0">
                  <a:latin typeface="Segoe UI" panose="020B0502040204020203" pitchFamily="34" charset="0"/>
                  <a:cs typeface="Segoe UI" panose="020B0502040204020203" pitchFamily="34" charset="0"/>
                </a:rPr>
                <a:t>Examples:</a:t>
              </a:r>
            </a:p>
            <a:p>
              <a:pPr marL="182563" indent="-182563">
                <a:buFont typeface="Arial" panose="020B0604020202020204" pitchFamily="34" charset="0"/>
                <a:buChar char="•"/>
                <a:tabLst>
                  <a:tab pos="182563" algn="l"/>
                </a:tabLst>
              </a:pPr>
              <a:r>
                <a:rPr lang="en-GB" dirty="0" err="1" smtClean="0">
                  <a:latin typeface="Segoe UI" panose="020B0502040204020203" pitchFamily="34" charset="0"/>
                  <a:cs typeface="Segoe UI" panose="020B0502040204020203" pitchFamily="34" charset="0"/>
                </a:rPr>
                <a:t>Peachnote</a:t>
              </a:r>
              <a:r>
                <a:rPr lang="en-GB" dirty="0" smtClean="0">
                  <a:latin typeface="Segoe UI" panose="020B0502040204020203" pitchFamily="34" charset="0"/>
                  <a:cs typeface="Segoe UI" panose="020B0502040204020203" pitchFamily="34" charset="0"/>
                </a:rPr>
                <a:t> (platform)</a:t>
              </a:r>
            </a:p>
            <a:p>
              <a:pPr marL="182563" indent="-182563">
                <a:buFont typeface="Arial" panose="020B0604020202020204" pitchFamily="34" charset="0"/>
                <a:buChar char="•"/>
                <a:tabLst>
                  <a:tab pos="182563" algn="l"/>
                </a:tabLst>
              </a:pPr>
              <a:r>
                <a:rPr lang="en-GB" dirty="0" err="1" smtClean="0">
                  <a:latin typeface="Segoe UI" panose="020B0502040204020203" pitchFamily="34" charset="0"/>
                  <a:cs typeface="Segoe UI" panose="020B0502040204020203" pitchFamily="34" charset="0"/>
                </a:rPr>
                <a:t>EMSOdev</a:t>
              </a:r>
              <a:r>
                <a:rPr lang="en-GB" dirty="0" smtClean="0">
                  <a:latin typeface="Segoe UI" panose="020B0502040204020203" pitchFamily="34" charset="0"/>
                  <a:cs typeface="Segoe UI" panose="020B0502040204020203" pitchFamily="34" charset="0"/>
                </a:rPr>
                <a:t> (ESFRI)</a:t>
              </a:r>
            </a:p>
            <a:p>
              <a:pPr marL="182563" indent="-182563">
                <a:buFont typeface="Arial" panose="020B0604020202020204" pitchFamily="34" charset="0"/>
                <a:buChar char="•"/>
                <a:tabLst>
                  <a:tab pos="182563" algn="l"/>
                </a:tabLst>
              </a:pPr>
              <a:r>
                <a:rPr lang="en-GB" dirty="0" err="1" smtClean="0">
                  <a:latin typeface="Segoe UI" panose="020B0502040204020203" pitchFamily="34" charset="0"/>
                  <a:cs typeface="Segoe UI" panose="020B0502040204020203" pitchFamily="34" charset="0"/>
                </a:rPr>
                <a:t>EXTraS</a:t>
              </a:r>
              <a:r>
                <a:rPr lang="en-GB" dirty="0" smtClean="0">
                  <a:latin typeface="Segoe UI" panose="020B0502040204020203" pitchFamily="34" charset="0"/>
                  <a:cs typeface="Segoe UI" panose="020B0502040204020203" pitchFamily="34" charset="0"/>
                </a:rPr>
                <a:t> (</a:t>
              </a:r>
              <a:r>
                <a:rPr lang="en-GB" sz="1600" dirty="0" smtClean="0">
                  <a:latin typeface="Segoe UI" panose="020B0502040204020203" pitchFamily="34" charset="0"/>
                  <a:cs typeface="Segoe UI" panose="020B0502040204020203" pitchFamily="34" charset="0"/>
                </a:rPr>
                <a:t>H2020</a:t>
              </a:r>
              <a:r>
                <a:rPr lang="en-GB" dirty="0" smtClean="0">
                  <a:latin typeface="Segoe UI" panose="020B0502040204020203" pitchFamily="34" charset="0"/>
                  <a:cs typeface="Segoe UI" panose="020B0502040204020203" pitchFamily="34" charset="0"/>
                </a:rPr>
                <a:t> project)</a:t>
              </a:r>
              <a:endParaRPr lang="en-GB" dirty="0">
                <a:latin typeface="Segoe UI" panose="020B0502040204020203" pitchFamily="34" charset="0"/>
                <a:cs typeface="Segoe UI" panose="020B0502040204020203" pitchFamily="34" charset="0"/>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8808" y="4311312"/>
              <a:ext cx="1620000" cy="1620000"/>
            </a:xfrm>
            <a:prstGeom prst="rect">
              <a:avLst/>
            </a:prstGeom>
          </p:spPr>
        </p:pic>
      </p:grpSp>
      <p:sp>
        <p:nvSpPr>
          <p:cNvPr id="2" name="Footer Placeholder 1"/>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149657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KPIs, targets and </a:t>
            </a:r>
            <a:r>
              <a:rPr lang="en-US" dirty="0" smtClean="0"/>
              <a:t>Performance</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2460388524"/>
              </p:ext>
            </p:extLst>
          </p:nvPr>
        </p:nvGraphicFramePr>
        <p:xfrm>
          <a:off x="179512" y="1668148"/>
          <a:ext cx="8860355" cy="4497156"/>
        </p:xfrm>
        <a:graphic>
          <a:graphicData uri="http://schemas.openxmlformats.org/presentationml/2006/ole">
            <mc:AlternateContent xmlns:mc="http://schemas.openxmlformats.org/markup-compatibility/2006">
              <mc:Choice xmlns:v="urn:schemas-microsoft-com:vml" Requires="v">
                <p:oleObj spid="_x0000_s3084" name="Document" r:id="rId4" imgW="5880100" imgH="2984500" progId="Word.Document.12">
                  <p:embed/>
                </p:oleObj>
              </mc:Choice>
              <mc:Fallback>
                <p:oleObj name="Document" r:id="rId4" imgW="5880100" imgH="2984500" progId="Word.Document.12">
                  <p:embed/>
                  <p:pic>
                    <p:nvPicPr>
                      <p:cNvPr id="0" name=""/>
                      <p:cNvPicPr/>
                      <p:nvPr/>
                    </p:nvPicPr>
                    <p:blipFill>
                      <a:blip r:embed="rId5"/>
                      <a:stretch>
                        <a:fillRect/>
                      </a:stretch>
                    </p:blipFill>
                    <p:spPr>
                      <a:xfrm>
                        <a:off x="179512" y="1668148"/>
                        <a:ext cx="8860355" cy="4497156"/>
                      </a:xfrm>
                      <a:prstGeom prst="rect">
                        <a:avLst/>
                      </a:prstGeom>
                    </p:spPr>
                  </p:pic>
                </p:oleObj>
              </mc:Fallback>
            </mc:AlternateContent>
          </a:graphicData>
        </a:graphic>
      </p:graphicFrame>
    </p:spTree>
    <p:extLst>
      <p:ext uri="{BB962C8B-B14F-4D97-AF65-F5344CB8AC3E}">
        <p14:creationId xmlns:p14="http://schemas.microsoft.com/office/powerpoint/2010/main" val="3506962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3568" y="1916832"/>
            <a:ext cx="8280920" cy="3274742"/>
          </a:xfrm>
          <a:prstGeom prst="rect">
            <a:avLst/>
          </a:prstGeom>
          <a:noFill/>
        </p:spPr>
        <p:txBody>
          <a:bodyPr wrap="square" rtlCol="0">
            <a:spAutoFit/>
          </a:bodyPr>
          <a:lstStyle/>
          <a:p>
            <a:pPr algn="r">
              <a:lnSpc>
                <a:spcPct val="150000"/>
              </a:lnSpc>
            </a:pPr>
            <a:r>
              <a:rPr lang="en-GB" sz="4800" dirty="0" smtClean="0">
                <a:solidFill>
                  <a:srgbClr val="4F81BD"/>
                </a:solidFill>
                <a:latin typeface="Segoe UI" panose="020B0502040204020203" pitchFamily="34" charset="0"/>
                <a:ea typeface="Open Sans" panose="020B0606030504020204" pitchFamily="34" charset="0"/>
                <a:cs typeface="Segoe UI" panose="020B0502040204020203" pitchFamily="34" charset="0"/>
              </a:rPr>
              <a:t>Society &amp; Economy</a:t>
            </a:r>
          </a:p>
          <a:p>
            <a:pPr algn="r">
              <a:lnSpc>
                <a:spcPct val="120000"/>
              </a:lnSpc>
            </a:pPr>
            <a:endParaRPr lang="en-US" sz="2800" i="1" dirty="0" smtClean="0">
              <a:latin typeface="Segoe UI" panose="020B0502040204020203" pitchFamily="34" charset="0"/>
              <a:cs typeface="Segoe UI" panose="020B0502040204020203" pitchFamily="34" charset="0"/>
            </a:endParaRPr>
          </a:p>
          <a:p>
            <a:pPr algn="r">
              <a:lnSpc>
                <a:spcPct val="120000"/>
              </a:lnSpc>
            </a:pPr>
            <a:r>
              <a:rPr lang="en-US" sz="2800" i="1" dirty="0" smtClean="0">
                <a:latin typeface="Segoe UI" panose="020B0502040204020203" pitchFamily="34" charset="0"/>
                <a:cs typeface="Segoe UI" panose="020B0502040204020203" pitchFamily="34" charset="0"/>
              </a:rPr>
              <a:t>Long term impacts and active collaborations </a:t>
            </a:r>
          </a:p>
          <a:p>
            <a:pPr algn="r">
              <a:lnSpc>
                <a:spcPct val="120000"/>
              </a:lnSpc>
            </a:pPr>
            <a:r>
              <a:rPr lang="en-US" sz="2800" i="1" dirty="0" smtClean="0">
                <a:latin typeface="Segoe UI" panose="020B0502040204020203" pitchFamily="34" charset="0"/>
                <a:cs typeface="Segoe UI" panose="020B0502040204020203" pitchFamily="34" charset="0"/>
              </a:rPr>
              <a:t>with Industry and SMEs</a:t>
            </a:r>
            <a:endParaRPr lang="en-US" sz="2800" i="1" dirty="0">
              <a:latin typeface="Segoe UI" panose="020B0502040204020203" pitchFamily="34" charset="0"/>
              <a:cs typeface="Segoe UI" panose="020B0502040204020203" pitchFamily="34" charset="0"/>
            </a:endParaRPr>
          </a:p>
          <a:p>
            <a:pPr algn="r">
              <a:lnSpc>
                <a:spcPct val="150000"/>
              </a:lnSpc>
            </a:pPr>
            <a:endParaRPr lang="en-GB" sz="2400" dirty="0" smtClean="0">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1165478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1640" y="188640"/>
            <a:ext cx="7560840" cy="850106"/>
          </a:xfrm>
        </p:spPr>
        <p:txBody>
          <a:bodyPr>
            <a:noAutofit/>
          </a:bodyPr>
          <a:lstStyle/>
          <a:p>
            <a:r>
              <a:rPr lang="en-US" sz="3200" dirty="0" smtClean="0"/>
              <a:t>Long term impacts: </a:t>
            </a:r>
            <a:br>
              <a:rPr lang="en-US" sz="3200" dirty="0" smtClean="0"/>
            </a:br>
            <a:r>
              <a:rPr lang="en-US" sz="3200" dirty="0" smtClean="0"/>
              <a:t>the life sciences example</a:t>
            </a:r>
            <a:endParaRPr lang="en-US" sz="3200"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
        <p:nvSpPr>
          <p:cNvPr id="7" name="TextBox 6"/>
          <p:cNvSpPr txBox="1"/>
          <p:nvPr/>
        </p:nvSpPr>
        <p:spPr>
          <a:xfrm>
            <a:off x="227544" y="1484784"/>
            <a:ext cx="8592928"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M</a:t>
            </a:r>
            <a:r>
              <a:rPr lang="en-US" sz="2000" dirty="0" smtClean="0">
                <a:latin typeface="Segoe UI" panose="020B0502040204020203" pitchFamily="34" charset="0"/>
                <a:cs typeface="Segoe UI" panose="020B0502040204020203" pitchFamily="34" charset="0"/>
              </a:rPr>
              <a:t>any </a:t>
            </a:r>
            <a:r>
              <a:rPr lang="en-US" sz="2000" dirty="0">
                <a:latin typeface="Segoe UI" panose="020B0502040204020203" pitchFamily="34" charset="0"/>
                <a:cs typeface="Segoe UI" panose="020B0502040204020203" pitchFamily="34" charset="0"/>
              </a:rPr>
              <a:t>projects enabled by the use of an e-Infrastructure – for example those in structural biology – </a:t>
            </a:r>
            <a:r>
              <a:rPr lang="en-US" sz="2000" dirty="0" smtClean="0">
                <a:latin typeface="Segoe UI" panose="020B0502040204020203" pitchFamily="34" charset="0"/>
                <a:cs typeface="Segoe UI" panose="020B0502040204020203" pitchFamily="34" charset="0"/>
              </a:rPr>
              <a:t>contribute to our </a:t>
            </a:r>
            <a:r>
              <a:rPr lang="en-US" sz="2000" dirty="0">
                <a:latin typeface="Segoe UI" panose="020B0502040204020203" pitchFamily="34" charset="0"/>
                <a:cs typeface="Segoe UI" panose="020B0502040204020203" pitchFamily="34" charset="0"/>
              </a:rPr>
              <a:t>knowledge </a:t>
            </a:r>
            <a:endParaRPr lang="en-US" sz="200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In this knowledge lays the </a:t>
            </a:r>
            <a:r>
              <a:rPr lang="en-US" sz="2000" dirty="0">
                <a:latin typeface="Segoe UI" panose="020B0502040204020203" pitchFamily="34" charset="0"/>
                <a:cs typeface="Segoe UI" panose="020B0502040204020203" pitchFamily="34" charset="0"/>
              </a:rPr>
              <a:t>foundation to </a:t>
            </a:r>
            <a:r>
              <a:rPr lang="en-US" sz="2000" dirty="0">
                <a:solidFill>
                  <a:srgbClr val="4F81BD"/>
                </a:solidFill>
                <a:latin typeface="Segoe UI" panose="020B0502040204020203" pitchFamily="34" charset="0"/>
                <a:cs typeface="Segoe UI" panose="020B0502040204020203" pitchFamily="34" charset="0"/>
              </a:rPr>
              <a:t>improved crops, new drugs </a:t>
            </a:r>
            <a:r>
              <a:rPr lang="en-US" sz="2000" dirty="0" smtClean="0">
                <a:solidFill>
                  <a:srgbClr val="4F81BD"/>
                </a:solidFill>
                <a:latin typeface="Segoe UI" panose="020B0502040204020203" pitchFamily="34" charset="0"/>
                <a:cs typeface="Segoe UI" panose="020B0502040204020203" pitchFamily="34" charset="0"/>
              </a:rPr>
              <a:t>or personalized medicine</a:t>
            </a:r>
            <a:r>
              <a:rPr lang="en-US" sz="2000" dirty="0" smtClean="0">
                <a:latin typeface="Segoe UI" panose="020B0502040204020203" pitchFamily="34" charset="0"/>
                <a:cs typeface="Segoe UI" panose="020B0502040204020203" pitchFamily="34" charset="0"/>
              </a:rPr>
              <a:t> in the </a:t>
            </a:r>
            <a:r>
              <a:rPr lang="en-US" sz="2000" i="1" dirty="0" smtClean="0">
                <a:solidFill>
                  <a:srgbClr val="4F81BD"/>
                </a:solidFill>
                <a:latin typeface="Segoe UI" panose="020B0502040204020203" pitchFamily="34" charset="0"/>
                <a:cs typeface="Segoe UI" panose="020B0502040204020203" pitchFamily="34" charset="0"/>
              </a:rPr>
              <a:t>long term</a:t>
            </a:r>
          </a:p>
          <a:p>
            <a:r>
              <a:rPr lang="en-US" sz="2000" dirty="0">
                <a:latin typeface="Segoe UI" panose="020B0502040204020203" pitchFamily="34" charset="0"/>
                <a:cs typeface="Segoe UI" panose="020B0502040204020203" pitchFamily="34" charset="0"/>
              </a:rPr>
              <a:t> </a:t>
            </a:r>
            <a:endParaRPr lang="en-GB" sz="2000" dirty="0">
              <a:latin typeface="Segoe UI" panose="020B0502040204020203" pitchFamily="34" charset="0"/>
              <a:cs typeface="Segoe UI" panose="020B0502040204020203" pitchFamily="34" charset="0"/>
            </a:endParaRPr>
          </a:p>
        </p:txBody>
      </p:sp>
      <p:sp>
        <p:nvSpPr>
          <p:cNvPr id="3" name="TextBox 2"/>
          <p:cNvSpPr txBox="1"/>
          <p:nvPr/>
        </p:nvSpPr>
        <p:spPr>
          <a:xfrm>
            <a:off x="323528" y="3068960"/>
            <a:ext cx="8568952" cy="3046988"/>
          </a:xfrm>
          <a:prstGeom prst="rect">
            <a:avLst/>
          </a:prstGeom>
          <a:noFill/>
          <a:ln>
            <a:solidFill>
              <a:schemeClr val="accent1"/>
            </a:solidFill>
          </a:ln>
        </p:spPr>
        <p:txBody>
          <a:bodyPr wrap="square" rtlCol="0">
            <a:spAutoFit/>
          </a:bodyPr>
          <a:lstStyle/>
          <a:p>
            <a:pPr lvl="1"/>
            <a:r>
              <a:rPr lang="en-US" sz="2400" dirty="0">
                <a:latin typeface="Segoe UI" panose="020B0502040204020203" pitchFamily="34" charset="0"/>
                <a:cs typeface="Segoe UI" panose="020B0502040204020203" pitchFamily="34" charset="0"/>
              </a:rPr>
              <a:t>Example: </a:t>
            </a:r>
            <a:r>
              <a:rPr lang="en-US" sz="2400" dirty="0" smtClean="0">
                <a:latin typeface="Segoe UI" panose="020B0502040204020203" pitchFamily="34" charset="0"/>
                <a:cs typeface="Segoe UI" panose="020B0502040204020203" pitchFamily="34" charset="0"/>
              </a:rPr>
              <a:t>the </a:t>
            </a:r>
            <a:r>
              <a:rPr lang="en-US" sz="2400" dirty="0">
                <a:latin typeface="Segoe UI" panose="020B0502040204020203" pitchFamily="34" charset="0"/>
                <a:cs typeface="Segoe UI" panose="020B0502040204020203" pitchFamily="34" charset="0"/>
              </a:rPr>
              <a:t>pathway from the initial research to the </a:t>
            </a:r>
            <a:r>
              <a:rPr lang="en-US" sz="2400" dirty="0" smtClean="0">
                <a:latin typeface="Segoe UI" panose="020B0502040204020203" pitchFamily="34" charset="0"/>
                <a:cs typeface="Segoe UI" panose="020B0502040204020203" pitchFamily="34" charset="0"/>
              </a:rPr>
              <a:t>marketing of a </a:t>
            </a:r>
            <a:r>
              <a:rPr lang="en-US" sz="2400" dirty="0">
                <a:latin typeface="Segoe UI" panose="020B0502040204020203" pitchFamily="34" charset="0"/>
                <a:cs typeface="Segoe UI" panose="020B0502040204020203" pitchFamily="34" charset="0"/>
              </a:rPr>
              <a:t>new drug typically takes 10-15 years, with many projects abandoned </a:t>
            </a:r>
            <a:r>
              <a:rPr lang="en-US" sz="2400" dirty="0" smtClean="0">
                <a:latin typeface="Segoe UI" panose="020B0502040204020203" pitchFamily="34" charset="0"/>
                <a:cs typeface="Segoe UI" panose="020B0502040204020203" pitchFamily="34" charset="0"/>
              </a:rPr>
              <a:t>along </a:t>
            </a:r>
            <a:r>
              <a:rPr lang="en-US" sz="2400" dirty="0">
                <a:latin typeface="Segoe UI" panose="020B0502040204020203" pitchFamily="34" charset="0"/>
                <a:cs typeface="Segoe UI" panose="020B0502040204020203" pitchFamily="34" charset="0"/>
              </a:rPr>
              <a:t>the way. </a:t>
            </a:r>
            <a:endParaRPr lang="en-US" sz="2400" dirty="0" smtClean="0">
              <a:latin typeface="Segoe UI" panose="020B0502040204020203" pitchFamily="34" charset="0"/>
              <a:cs typeface="Segoe UI" panose="020B0502040204020203" pitchFamily="34" charset="0"/>
            </a:endParaRPr>
          </a:p>
          <a:p>
            <a:pPr lvl="1"/>
            <a:endParaRPr lang="en-US" sz="2400" dirty="0" smtClean="0">
              <a:latin typeface="Segoe UI" panose="020B0502040204020203" pitchFamily="34" charset="0"/>
              <a:cs typeface="Segoe UI" panose="020B0502040204020203" pitchFamily="34" charset="0"/>
            </a:endParaRPr>
          </a:p>
          <a:p>
            <a:pPr lvl="1"/>
            <a:r>
              <a:rPr lang="en-US" sz="2400" dirty="0" smtClean="0">
                <a:solidFill>
                  <a:srgbClr val="4F81BD"/>
                </a:solidFill>
                <a:latin typeface="Segoe UI" panose="020B0502040204020203" pitchFamily="34" charset="0"/>
                <a:cs typeface="Segoe UI" panose="020B0502040204020203" pitchFamily="34" charset="0"/>
              </a:rPr>
              <a:t>Researchers </a:t>
            </a:r>
            <a:r>
              <a:rPr lang="en-US" sz="2400" dirty="0">
                <a:solidFill>
                  <a:srgbClr val="4F81BD"/>
                </a:solidFill>
                <a:latin typeface="Segoe UI" panose="020B0502040204020203" pitchFamily="34" charset="0"/>
                <a:cs typeface="Segoe UI" panose="020B0502040204020203" pitchFamily="34" charset="0"/>
              </a:rPr>
              <a:t>using EGI resources, contribute to the initial stage of </a:t>
            </a:r>
            <a:r>
              <a:rPr lang="en-US" sz="2400" dirty="0" smtClean="0">
                <a:solidFill>
                  <a:srgbClr val="4F81BD"/>
                </a:solidFill>
                <a:latin typeface="Segoe UI" panose="020B0502040204020203" pitchFamily="34" charset="0"/>
                <a:cs typeface="Segoe UI" panose="020B0502040204020203" pitchFamily="34" charset="0"/>
              </a:rPr>
              <a:t>this </a:t>
            </a:r>
            <a:r>
              <a:rPr lang="en-US" sz="2400" dirty="0">
                <a:solidFill>
                  <a:srgbClr val="4F81BD"/>
                </a:solidFill>
                <a:latin typeface="Segoe UI" panose="020B0502040204020203" pitchFamily="34" charset="0"/>
                <a:cs typeface="Segoe UI" panose="020B0502040204020203" pitchFamily="34" charset="0"/>
              </a:rPr>
              <a:t>long process. </a:t>
            </a:r>
            <a:endParaRPr lang="en-US" sz="2400" dirty="0" smtClean="0">
              <a:solidFill>
                <a:srgbClr val="4F81BD"/>
              </a:solidFill>
              <a:latin typeface="Segoe UI" panose="020B0502040204020203" pitchFamily="34" charset="0"/>
              <a:cs typeface="Segoe UI" panose="020B0502040204020203" pitchFamily="34" charset="0"/>
            </a:endParaRPr>
          </a:p>
          <a:p>
            <a:pPr lvl="1"/>
            <a:r>
              <a:rPr lang="en-US" sz="2400" dirty="0" smtClean="0">
                <a:solidFill>
                  <a:srgbClr val="4F81BD"/>
                </a:solidFill>
                <a:latin typeface="Segoe UI" panose="020B0502040204020203" pitchFamily="34" charset="0"/>
                <a:cs typeface="Segoe UI" panose="020B0502040204020203" pitchFamily="34" charset="0"/>
              </a:rPr>
              <a:t>The </a:t>
            </a:r>
            <a:r>
              <a:rPr lang="en-US" sz="2400" dirty="0">
                <a:solidFill>
                  <a:srgbClr val="4F81BD"/>
                </a:solidFill>
                <a:latin typeface="Segoe UI" panose="020B0502040204020203" pitchFamily="34" charset="0"/>
                <a:cs typeface="Segoe UI" panose="020B0502040204020203" pitchFamily="34" charset="0"/>
              </a:rPr>
              <a:t>evaluation of the societal impact of a project like EGI-Engage </a:t>
            </a:r>
            <a:r>
              <a:rPr lang="en-US" sz="2400" dirty="0" smtClean="0">
                <a:solidFill>
                  <a:srgbClr val="4F81BD"/>
                </a:solidFill>
                <a:latin typeface="Segoe UI" panose="020B0502040204020203" pitchFamily="34" charset="0"/>
                <a:cs typeface="Segoe UI" panose="020B0502040204020203" pitchFamily="34" charset="0"/>
              </a:rPr>
              <a:t>requires decades.</a:t>
            </a:r>
            <a:endParaRPr lang="en-GB" sz="2400" dirty="0">
              <a:solidFill>
                <a:srgbClr val="4F81BD"/>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2944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Support to Economic Growth</a:t>
            </a:r>
            <a:br>
              <a:rPr lang="en-US" dirty="0" smtClean="0"/>
            </a:br>
            <a:r>
              <a:rPr lang="en-GB" sz="2200" b="0" dirty="0" smtClean="0">
                <a:hlinkClick r:id="rId2"/>
              </a:rPr>
              <a:t>https</a:t>
            </a:r>
            <a:r>
              <a:rPr lang="en-GB" sz="2200" b="0" dirty="0">
                <a:hlinkClick r:id="rId2"/>
              </a:rPr>
              <a:t>://www.egi.eu/</a:t>
            </a:r>
            <a:r>
              <a:rPr lang="en-GB" sz="2200" b="0" dirty="0" smtClean="0">
                <a:hlinkClick r:id="rId2"/>
              </a:rPr>
              <a:t>business</a:t>
            </a:r>
            <a:endParaRPr lang="en-US" b="0" dirty="0"/>
          </a:p>
        </p:txBody>
      </p:sp>
      <p:sp>
        <p:nvSpPr>
          <p:cNvPr id="3" name="Rectangle 2"/>
          <p:cNvSpPr/>
          <p:nvPr/>
        </p:nvSpPr>
        <p:spPr>
          <a:xfrm>
            <a:off x="228328" y="1268760"/>
            <a:ext cx="8520136" cy="1415772"/>
          </a:xfrm>
          <a:prstGeom prst="rect">
            <a:avLst/>
          </a:prstGeom>
        </p:spPr>
        <p:txBody>
          <a:bodyPr wrap="square">
            <a:spAutoFit/>
          </a:bodyPr>
          <a:lstStyle/>
          <a:p>
            <a:r>
              <a:rPr lang="en-GB" sz="2800" dirty="0" smtClean="0">
                <a:solidFill>
                  <a:srgbClr val="4F81BD"/>
                </a:solidFill>
                <a:latin typeface="Segoe UI" panose="020B0502040204020203" pitchFamily="34" charset="0"/>
                <a:cs typeface="Segoe UI" panose="020B0502040204020203" pitchFamily="34" charset="0"/>
              </a:rPr>
              <a:t>Business programme</a:t>
            </a:r>
          </a:p>
          <a:p>
            <a:pPr>
              <a:spcBef>
                <a:spcPts val="1200"/>
              </a:spcBef>
            </a:pPr>
            <a:r>
              <a:rPr lang="en-GB" sz="2400" dirty="0" smtClean="0">
                <a:latin typeface="Segoe UI" panose="020B0502040204020203" pitchFamily="34" charset="0"/>
                <a:cs typeface="Segoe UI" panose="020B0502040204020203" pitchFamily="34" charset="0"/>
              </a:rPr>
              <a:t>EGI partnered with industry and SMEs to co-develop support solutions for their computing needs</a:t>
            </a:r>
            <a:endParaRPr lang="en-GB" sz="2400" dirty="0"/>
          </a:p>
        </p:txBody>
      </p:sp>
      <p:sp>
        <p:nvSpPr>
          <p:cNvPr id="4" name="TextBox 3"/>
          <p:cNvSpPr txBox="1"/>
          <p:nvPr/>
        </p:nvSpPr>
        <p:spPr>
          <a:xfrm>
            <a:off x="323528" y="2888940"/>
            <a:ext cx="2232248" cy="461665"/>
          </a:xfrm>
          <a:prstGeom prst="rect">
            <a:avLst/>
          </a:prstGeom>
          <a:noFill/>
        </p:spPr>
        <p:txBody>
          <a:bodyPr wrap="square" rtlCol="0">
            <a:spAutoFit/>
          </a:bodyPr>
          <a:lstStyle/>
          <a:p>
            <a:r>
              <a:rPr lang="en-GB" sz="2400" dirty="0" smtClean="0">
                <a:latin typeface="Segoe UI" panose="020B0502040204020203" pitchFamily="34" charset="0"/>
                <a:cs typeface="Segoe UI" panose="020B0502040204020203" pitchFamily="34" charset="0"/>
              </a:rPr>
              <a:t>Use cases:</a:t>
            </a:r>
            <a:endParaRPr lang="en-GB" sz="2400" dirty="0">
              <a:latin typeface="Segoe UI" panose="020B0502040204020203" pitchFamily="34" charset="0"/>
              <a:cs typeface="Segoe UI" panose="020B0502040204020203" pitchFamily="34" charset="0"/>
            </a:endParaRPr>
          </a:p>
        </p:txBody>
      </p:sp>
      <p:sp>
        <p:nvSpPr>
          <p:cNvPr id="6" name="TextBox 5"/>
          <p:cNvSpPr txBox="1"/>
          <p:nvPr/>
        </p:nvSpPr>
        <p:spPr>
          <a:xfrm>
            <a:off x="323528" y="3356992"/>
            <a:ext cx="766152" cy="646331"/>
          </a:xfrm>
          <a:prstGeom prst="rect">
            <a:avLst/>
          </a:prstGeom>
          <a:noFill/>
        </p:spPr>
        <p:txBody>
          <a:bodyPr wrap="square" rtlCol="0">
            <a:spAutoFit/>
          </a:bodyPr>
          <a:lstStyle/>
          <a:p>
            <a:r>
              <a:rPr lang="en-GB" sz="3600" b="1" dirty="0" smtClean="0">
                <a:solidFill>
                  <a:srgbClr val="0066B0"/>
                </a:solidFill>
                <a:sym typeface="Wingdings"/>
              </a:rPr>
              <a:t></a:t>
            </a:r>
            <a:endParaRPr lang="en-GB" sz="3600" b="1" dirty="0">
              <a:solidFill>
                <a:srgbClr val="0066B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077072"/>
            <a:ext cx="577973" cy="577973"/>
          </a:xfrm>
          <a:prstGeom prst="rect">
            <a:avLst/>
          </a:prstGeom>
        </p:spPr>
      </p:pic>
      <p:sp>
        <p:nvSpPr>
          <p:cNvPr id="18" name="TextBox 17"/>
          <p:cNvSpPr txBox="1"/>
          <p:nvPr/>
        </p:nvSpPr>
        <p:spPr>
          <a:xfrm>
            <a:off x="395536" y="4653136"/>
            <a:ext cx="852304" cy="1015663"/>
          </a:xfrm>
          <a:prstGeom prst="rect">
            <a:avLst/>
          </a:prstGeom>
          <a:noFill/>
        </p:spPr>
        <p:txBody>
          <a:bodyPr wrap="square" rtlCol="0">
            <a:spAutoFit/>
          </a:bodyPr>
          <a:lstStyle/>
          <a:p>
            <a:r>
              <a:rPr lang="en-GB" sz="6000" dirty="0" smtClean="0">
                <a:solidFill>
                  <a:srgbClr val="0066B0"/>
                </a:solidFill>
                <a:sym typeface="Wingdings"/>
              </a:rPr>
              <a:t></a:t>
            </a:r>
            <a:endParaRPr lang="en-GB" sz="6000" dirty="0">
              <a:solidFill>
                <a:srgbClr val="0066B0"/>
              </a:solidFill>
            </a:endParaRPr>
          </a:p>
        </p:txBody>
      </p:sp>
      <p:sp>
        <p:nvSpPr>
          <p:cNvPr id="8" name="TextBox 7"/>
          <p:cNvSpPr txBox="1"/>
          <p:nvPr/>
        </p:nvSpPr>
        <p:spPr>
          <a:xfrm>
            <a:off x="1043608" y="3429000"/>
            <a:ext cx="2736304" cy="461665"/>
          </a:xfrm>
          <a:prstGeom prst="rect">
            <a:avLst/>
          </a:prstGeom>
          <a:noFill/>
        </p:spPr>
        <p:txBody>
          <a:bodyPr wrap="square" rtlCol="0">
            <a:spAutoFit/>
          </a:bodyPr>
          <a:lstStyle/>
          <a:p>
            <a:r>
              <a:rPr lang="en-GB" sz="2400" dirty="0" smtClean="0"/>
              <a:t>150 recorded</a:t>
            </a:r>
            <a:endParaRPr lang="en-GB" sz="2400" dirty="0"/>
          </a:p>
        </p:txBody>
      </p:sp>
      <p:sp>
        <p:nvSpPr>
          <p:cNvPr id="9" name="TextBox 8"/>
          <p:cNvSpPr txBox="1"/>
          <p:nvPr/>
        </p:nvSpPr>
        <p:spPr>
          <a:xfrm>
            <a:off x="1061279" y="4123901"/>
            <a:ext cx="2016224" cy="461665"/>
          </a:xfrm>
          <a:prstGeom prst="rect">
            <a:avLst/>
          </a:prstGeom>
          <a:noFill/>
        </p:spPr>
        <p:txBody>
          <a:bodyPr wrap="square" rtlCol="0">
            <a:spAutoFit/>
          </a:bodyPr>
          <a:lstStyle/>
          <a:p>
            <a:r>
              <a:rPr lang="en-GB" sz="2400" dirty="0" smtClean="0"/>
              <a:t>20 in progress</a:t>
            </a:r>
            <a:endParaRPr lang="en-GB" sz="2400" dirty="0"/>
          </a:p>
        </p:txBody>
      </p:sp>
      <p:sp>
        <p:nvSpPr>
          <p:cNvPr id="12" name="TextBox 11"/>
          <p:cNvSpPr txBox="1"/>
          <p:nvPr/>
        </p:nvSpPr>
        <p:spPr>
          <a:xfrm>
            <a:off x="1115616" y="4653136"/>
            <a:ext cx="3231323" cy="830997"/>
          </a:xfrm>
          <a:prstGeom prst="rect">
            <a:avLst/>
          </a:prstGeom>
          <a:noFill/>
        </p:spPr>
        <p:txBody>
          <a:bodyPr wrap="none" rtlCol="0">
            <a:spAutoFit/>
          </a:bodyPr>
          <a:lstStyle/>
          <a:p>
            <a:r>
              <a:rPr lang="en-GB" sz="2400" dirty="0" smtClean="0"/>
              <a:t>11 completed, 4 </a:t>
            </a:r>
            <a:r>
              <a:rPr lang="en-GB" sz="2400" dirty="0" err="1" smtClean="0"/>
              <a:t>MoUs</a:t>
            </a:r>
            <a:endParaRPr lang="en-GB" sz="2400" dirty="0" smtClean="0"/>
          </a:p>
          <a:p>
            <a:r>
              <a:rPr lang="en-GB" sz="2400" b="1" dirty="0" smtClean="0">
                <a:solidFill>
                  <a:schemeClr val="accent1"/>
                </a:solidFill>
              </a:rPr>
              <a:t>KPI</a:t>
            </a:r>
            <a:r>
              <a:rPr lang="en-GB" sz="2400" b="1" dirty="0">
                <a:solidFill>
                  <a:schemeClr val="accent1"/>
                </a:solidFill>
              </a:rPr>
              <a:t>.18.NA2.</a:t>
            </a:r>
            <a:r>
              <a:rPr lang="en-GB" sz="2400" b="1" dirty="0" smtClean="0">
                <a:solidFill>
                  <a:schemeClr val="accent1"/>
                </a:solidFill>
              </a:rPr>
              <a:t>Industry: 11</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265537"/>
            <a:ext cx="1033462" cy="103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193529"/>
            <a:ext cx="1799530" cy="155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513" y="4489673"/>
            <a:ext cx="27717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304" y="3104597"/>
            <a:ext cx="1711077" cy="137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1"/>
          </p:nvPr>
        </p:nvSpPr>
        <p:spPr/>
        <p:txBody>
          <a:bodyPr/>
          <a:lstStyle/>
          <a:p>
            <a:r>
              <a:rPr lang="en-GB" smtClean="0"/>
              <a:t>Impact Report</a:t>
            </a:r>
            <a:endParaRPr lang="en-GB" dirty="0"/>
          </a:p>
        </p:txBody>
      </p:sp>
      <p:pic>
        <p:nvPicPr>
          <p:cNvPr id="13" name="Picture 12" descr="Screen Shot 2017-10-18 at 19.15.1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1264" y="4633689"/>
            <a:ext cx="1439168" cy="671964"/>
          </a:xfrm>
          <a:prstGeom prst="rect">
            <a:avLst/>
          </a:prstGeom>
        </p:spPr>
      </p:pic>
    </p:spTree>
    <p:extLst>
      <p:ext uri="{BB962C8B-B14F-4D97-AF65-F5344CB8AC3E}">
        <p14:creationId xmlns:p14="http://schemas.microsoft.com/office/powerpoint/2010/main" val="3852817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KPIs, targets and </a:t>
            </a:r>
            <a:r>
              <a:rPr lang="en-US" dirty="0" smtClean="0"/>
              <a:t>Performance</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3442426047"/>
              </p:ext>
            </p:extLst>
          </p:nvPr>
        </p:nvGraphicFramePr>
        <p:xfrm>
          <a:off x="142081" y="2276872"/>
          <a:ext cx="8818890" cy="2952328"/>
        </p:xfrm>
        <a:graphic>
          <a:graphicData uri="http://schemas.openxmlformats.org/presentationml/2006/ole">
            <mc:AlternateContent xmlns:mc="http://schemas.openxmlformats.org/markup-compatibility/2006">
              <mc:Choice xmlns:v="urn:schemas-microsoft-com:vml" Requires="v">
                <p:oleObj spid="_x0000_s4108" name="Document" r:id="rId4" imgW="5880100" imgH="1968500" progId="Word.Document.12">
                  <p:embed/>
                </p:oleObj>
              </mc:Choice>
              <mc:Fallback>
                <p:oleObj name="Document" r:id="rId4" imgW="5880100" imgH="1968500" progId="Word.Document.12">
                  <p:embed/>
                  <p:pic>
                    <p:nvPicPr>
                      <p:cNvPr id="0" name=""/>
                      <p:cNvPicPr/>
                      <p:nvPr/>
                    </p:nvPicPr>
                    <p:blipFill>
                      <a:blip r:embed="rId5"/>
                      <a:stretch>
                        <a:fillRect/>
                      </a:stretch>
                    </p:blipFill>
                    <p:spPr>
                      <a:xfrm>
                        <a:off x="142081" y="2276872"/>
                        <a:ext cx="8818890" cy="2952328"/>
                      </a:xfrm>
                      <a:prstGeom prst="rect">
                        <a:avLst/>
                      </a:prstGeom>
                    </p:spPr>
                  </p:pic>
                </p:oleObj>
              </mc:Fallback>
            </mc:AlternateContent>
          </a:graphicData>
        </a:graphic>
      </p:graphicFrame>
    </p:spTree>
    <p:extLst>
      <p:ext uri="{BB962C8B-B14F-4D97-AF65-F5344CB8AC3E}">
        <p14:creationId xmlns:p14="http://schemas.microsoft.com/office/powerpoint/2010/main" val="2211915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9512" y="2013079"/>
            <a:ext cx="8712967" cy="3965188"/>
          </a:xfrm>
          <a:prstGeom prst="rect">
            <a:avLst/>
          </a:prstGeom>
          <a:noFill/>
        </p:spPr>
        <p:txBody>
          <a:bodyPr wrap="square" rtlCol="0">
            <a:spAutoFit/>
          </a:bodyPr>
          <a:lstStyle/>
          <a:p>
            <a:pPr algn="r"/>
            <a:r>
              <a:rPr lang="en-GB" sz="4800" dirty="0" smtClean="0">
                <a:solidFill>
                  <a:srgbClr val="4F81BD"/>
                </a:solidFill>
                <a:latin typeface="Segoe UI" panose="020B0502040204020203" pitchFamily="34" charset="0"/>
                <a:ea typeface="Open Sans" panose="020B0606030504020204" pitchFamily="34" charset="0"/>
                <a:cs typeface="Segoe UI" panose="020B0502040204020203" pitchFamily="34" charset="0"/>
              </a:rPr>
              <a:t>European Open Science Cloud</a:t>
            </a:r>
          </a:p>
          <a:p>
            <a:pPr algn="r"/>
            <a:endParaRPr lang="en-GB" sz="3600" i="1" dirty="0" smtClean="0">
              <a:latin typeface="Segoe UI" panose="020B0502040204020203" pitchFamily="34" charset="0"/>
              <a:ea typeface="Open Sans" panose="020B0606030504020204" pitchFamily="34" charset="0"/>
              <a:cs typeface="Segoe UI" panose="020B0502040204020203" pitchFamily="34" charset="0"/>
            </a:endParaRPr>
          </a:p>
          <a:p>
            <a:pPr algn="r"/>
            <a:r>
              <a:rPr lang="en-GB" sz="3200" i="1" dirty="0" smtClean="0">
                <a:latin typeface="Segoe UI" panose="020B0502040204020203" pitchFamily="34" charset="0"/>
                <a:ea typeface="Open Sans" panose="020B0606030504020204" pitchFamily="34" charset="0"/>
                <a:cs typeface="Segoe UI" panose="020B0502040204020203" pitchFamily="34" charset="0"/>
              </a:rPr>
              <a:t>A vision for a federated, globally accessible, multidisciplinary environment for</a:t>
            </a:r>
          </a:p>
          <a:p>
            <a:pPr algn="r"/>
            <a:r>
              <a:rPr lang="en-GB" sz="3200" i="1" dirty="0" smtClean="0">
                <a:latin typeface="Segoe UI" panose="020B0502040204020203" pitchFamily="34" charset="0"/>
                <a:ea typeface="Open Sans" panose="020B0606030504020204" pitchFamily="34" charset="0"/>
                <a:cs typeface="Segoe UI" panose="020B0502040204020203" pitchFamily="34" charset="0"/>
              </a:rPr>
              <a:t>Researchers, innovators, companies and citizens</a:t>
            </a:r>
          </a:p>
          <a:p>
            <a:pPr algn="r">
              <a:lnSpc>
                <a:spcPct val="150000"/>
              </a:lnSpc>
            </a:pPr>
            <a:endParaRPr lang="en-GB" sz="2400" i="1" dirty="0" smtClean="0">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2247509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Vision</a:t>
            </a:r>
            <a:endParaRPr lang="en-US" dirty="0"/>
          </a:p>
        </p:txBody>
      </p:sp>
      <p:sp>
        <p:nvSpPr>
          <p:cNvPr id="9" name="Content Placeholder 8"/>
          <p:cNvSpPr>
            <a:spLocks noGrp="1"/>
          </p:cNvSpPr>
          <p:nvPr>
            <p:ph sz="half" idx="2"/>
          </p:nvPr>
        </p:nvSpPr>
        <p:spPr/>
        <p:txBody>
          <a:bodyPr>
            <a:normAutofit lnSpcReduction="10000"/>
          </a:bodyPr>
          <a:lstStyle/>
          <a:p>
            <a:pPr marL="0" indent="0">
              <a:buNone/>
            </a:pPr>
            <a:r>
              <a:rPr lang="en-US" dirty="0" smtClean="0"/>
              <a:t>EOSC is </a:t>
            </a:r>
            <a:r>
              <a:rPr lang="en-US" dirty="0"/>
              <a:t>a vision for a federated, globally </a:t>
            </a:r>
            <a:r>
              <a:rPr lang="en-US" dirty="0" smtClean="0"/>
              <a:t>accessible,</a:t>
            </a:r>
            <a:r>
              <a:rPr lang="en-US" dirty="0"/>
              <a:t> </a:t>
            </a:r>
            <a:r>
              <a:rPr lang="en-US" dirty="0" smtClean="0"/>
              <a:t>multidisciplinary environment </a:t>
            </a:r>
            <a:r>
              <a:rPr lang="en-US" dirty="0"/>
              <a:t>where researchers, innovators, companies and citizens can </a:t>
            </a:r>
            <a:r>
              <a:rPr lang="en-US" dirty="0">
                <a:solidFill>
                  <a:srgbClr val="4F81BD"/>
                </a:solidFill>
              </a:rPr>
              <a:t>publish, find, use and reuse each </a:t>
            </a:r>
            <a:r>
              <a:rPr lang="en-US" dirty="0" smtClean="0">
                <a:solidFill>
                  <a:srgbClr val="4F81BD"/>
                </a:solidFill>
              </a:rPr>
              <a:t>other's </a:t>
            </a:r>
            <a:r>
              <a:rPr lang="en-US" dirty="0">
                <a:solidFill>
                  <a:srgbClr val="4F81BD"/>
                </a:solidFill>
              </a:rPr>
              <a:t>data, tools, publications and other outputs </a:t>
            </a:r>
            <a:r>
              <a:rPr lang="en-US" dirty="0"/>
              <a:t>for research, innovation and educational </a:t>
            </a:r>
            <a:r>
              <a:rPr lang="en-US" dirty="0" smtClean="0"/>
              <a:t>purposes.</a:t>
            </a:r>
          </a:p>
          <a:p>
            <a:pPr marL="0" indent="0">
              <a:buNone/>
            </a:pPr>
            <a:endParaRPr lang="en-US" dirty="0"/>
          </a:p>
          <a:p>
            <a:pPr marL="0" indent="0">
              <a:buNone/>
            </a:pPr>
            <a:r>
              <a:rPr lang="en-US" dirty="0" smtClean="0"/>
              <a:t>The </a:t>
            </a:r>
            <a:r>
              <a:rPr lang="en-US" dirty="0"/>
              <a:t>EOSC is </a:t>
            </a:r>
            <a:r>
              <a:rPr lang="en-US" dirty="0" smtClean="0"/>
              <a:t>one </a:t>
            </a:r>
            <a:r>
              <a:rPr lang="en-US" dirty="0"/>
              <a:t>of five broad policy action lines of the European open science agenda endorsed also by the EC </a:t>
            </a:r>
            <a:r>
              <a:rPr lang="en-US" dirty="0" smtClean="0"/>
              <a:t>Communications</a:t>
            </a:r>
            <a:r>
              <a:rPr lang="en-US" dirty="0"/>
              <a:t> </a:t>
            </a:r>
            <a:r>
              <a:rPr lang="en-US" dirty="0" smtClean="0"/>
              <a:t>on </a:t>
            </a:r>
            <a:r>
              <a:rPr lang="en-US" dirty="0"/>
              <a:t>the Digital Single Market (DSM) </a:t>
            </a:r>
            <a:r>
              <a:rPr lang="en-US" dirty="0" smtClean="0"/>
              <a:t>strategy.</a:t>
            </a:r>
            <a:endParaRPr lang="en-US" dirty="0"/>
          </a:p>
          <a:p>
            <a:endParaRPr lang="en-US" dirty="0"/>
          </a:p>
        </p:txBody>
      </p:sp>
      <p:sp>
        <p:nvSpPr>
          <p:cNvPr id="10" name="TextBox 9"/>
          <p:cNvSpPr txBox="1"/>
          <p:nvPr/>
        </p:nvSpPr>
        <p:spPr>
          <a:xfrm>
            <a:off x="3531621" y="5805264"/>
            <a:ext cx="5216843" cy="830997"/>
          </a:xfrm>
          <a:prstGeom prst="rect">
            <a:avLst/>
          </a:prstGeom>
          <a:noFill/>
        </p:spPr>
        <p:txBody>
          <a:bodyPr wrap="none" rtlCol="0">
            <a:spAutoFit/>
          </a:bodyPr>
          <a:lstStyle/>
          <a:p>
            <a:r>
              <a:rPr lang="en-US" sz="2400" i="1" dirty="0">
                <a:solidFill>
                  <a:srgbClr val="4F81BD"/>
                </a:solidFill>
              </a:rPr>
              <a:t>Open Science Policy </a:t>
            </a:r>
            <a:r>
              <a:rPr lang="en-US" sz="2400" i="1" dirty="0" smtClean="0">
                <a:solidFill>
                  <a:srgbClr val="4F81BD"/>
                </a:solidFill>
              </a:rPr>
              <a:t>Platform, May </a:t>
            </a:r>
            <a:r>
              <a:rPr lang="en-US" sz="2400" i="1" dirty="0">
                <a:solidFill>
                  <a:srgbClr val="4F81BD"/>
                </a:solidFill>
              </a:rPr>
              <a:t>2017</a:t>
            </a:r>
          </a:p>
          <a:p>
            <a:endParaRPr lang="en-US" sz="2400" i="1" dirty="0">
              <a:solidFill>
                <a:srgbClr val="4F81BD"/>
              </a:solidFill>
            </a:endParaRPr>
          </a:p>
        </p:txBody>
      </p:sp>
      <p:sp>
        <p:nvSpPr>
          <p:cNvPr id="11" name="Footer Placeholder 10"/>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3761618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EGI-Engage inputs to the vision</a:t>
            </a:r>
            <a:endParaRPr lang="en-US" dirty="0"/>
          </a:p>
        </p:txBody>
      </p:sp>
      <p:sp>
        <p:nvSpPr>
          <p:cNvPr id="3" name="Content Placeholder 2"/>
          <p:cNvSpPr>
            <a:spLocks noGrp="1"/>
          </p:cNvSpPr>
          <p:nvPr>
            <p:ph sz="half" idx="2"/>
          </p:nvPr>
        </p:nvSpPr>
        <p:spPr>
          <a:xfrm>
            <a:off x="467544" y="1196752"/>
            <a:ext cx="8280920" cy="4784400"/>
          </a:xfrm>
        </p:spPr>
        <p:txBody>
          <a:bodyPr>
            <a:normAutofit/>
          </a:bodyPr>
          <a:lstStyle/>
          <a:p>
            <a:pPr marL="0" indent="0">
              <a:buNone/>
            </a:pPr>
            <a:r>
              <a:rPr lang="en-US" dirty="0" smtClean="0">
                <a:solidFill>
                  <a:srgbClr val="4F81BD"/>
                </a:solidFill>
              </a:rPr>
              <a:t>Governance and funding</a:t>
            </a:r>
          </a:p>
          <a:p>
            <a:pPr lvl="1"/>
            <a:r>
              <a:rPr lang="en-GB" dirty="0" smtClean="0"/>
              <a:t>Support to the </a:t>
            </a:r>
            <a:r>
              <a:rPr lang="en-GB" dirty="0" smtClean="0">
                <a:solidFill>
                  <a:srgbClr val="4F81BD"/>
                </a:solidFill>
              </a:rPr>
              <a:t>Open Science Policy Platforms on EOSC </a:t>
            </a:r>
          </a:p>
          <a:p>
            <a:pPr lvl="1"/>
            <a:r>
              <a:rPr lang="en-GB" dirty="0" smtClean="0">
                <a:solidFill>
                  <a:srgbClr val="4F81BD"/>
                </a:solidFill>
              </a:rPr>
              <a:t>Policies, processes and tools </a:t>
            </a:r>
            <a:r>
              <a:rPr lang="en-GB" dirty="0" smtClean="0"/>
              <a:t>for federating resources and services from hundreds of providers worldwide</a:t>
            </a:r>
          </a:p>
          <a:p>
            <a:pPr lvl="1"/>
            <a:r>
              <a:rPr lang="en-US" dirty="0">
                <a:solidFill>
                  <a:srgbClr val="4F81BD"/>
                </a:solidFill>
              </a:rPr>
              <a:t>C</a:t>
            </a:r>
            <a:r>
              <a:rPr lang="en-GB" dirty="0" err="1" smtClean="0">
                <a:solidFill>
                  <a:srgbClr val="4F81BD"/>
                </a:solidFill>
              </a:rPr>
              <a:t>ommunity</a:t>
            </a:r>
            <a:r>
              <a:rPr lang="en-GB" dirty="0" smtClean="0">
                <a:solidFill>
                  <a:srgbClr val="4F81BD"/>
                </a:solidFill>
              </a:rPr>
              <a:t>-defined EOSC “</a:t>
            </a:r>
            <a:r>
              <a:rPr lang="en-GB" dirty="0">
                <a:solidFill>
                  <a:srgbClr val="4F81BD"/>
                </a:solidFill>
              </a:rPr>
              <a:t>rules of engagement</a:t>
            </a:r>
            <a:r>
              <a:rPr lang="en-GB" dirty="0" smtClean="0"/>
              <a:t>”</a:t>
            </a:r>
          </a:p>
          <a:p>
            <a:pPr lvl="2"/>
            <a:r>
              <a:rPr lang="en-GB" dirty="0" smtClean="0"/>
              <a:t>Multiple </a:t>
            </a:r>
            <a:r>
              <a:rPr lang="en-GB" dirty="0" smtClean="0">
                <a:solidFill>
                  <a:schemeClr val="accent1"/>
                </a:solidFill>
              </a:rPr>
              <a:t>actors</a:t>
            </a:r>
            <a:r>
              <a:rPr lang="en-GB" dirty="0" smtClean="0"/>
              <a:t> </a:t>
            </a:r>
            <a:r>
              <a:rPr lang="en-GB" dirty="0"/>
              <a:t>(e.g. end-users, customers and providers</a:t>
            </a:r>
            <a:r>
              <a:rPr lang="en-GB" dirty="0" smtClean="0"/>
              <a:t>)</a:t>
            </a:r>
          </a:p>
          <a:p>
            <a:pPr lvl="2"/>
            <a:r>
              <a:rPr lang="en-GB" dirty="0">
                <a:solidFill>
                  <a:srgbClr val="4F81BD"/>
                </a:solidFill>
              </a:rPr>
              <a:t>L</a:t>
            </a:r>
            <a:r>
              <a:rPr lang="en-GB" dirty="0" smtClean="0">
                <a:solidFill>
                  <a:srgbClr val="4F81BD"/>
                </a:solidFill>
              </a:rPr>
              <a:t>ightweight </a:t>
            </a:r>
            <a:r>
              <a:rPr lang="en-GB" dirty="0">
                <a:solidFill>
                  <a:srgbClr val="4F81BD"/>
                </a:solidFill>
              </a:rPr>
              <a:t>federation </a:t>
            </a:r>
            <a:r>
              <a:rPr lang="en-GB" dirty="0"/>
              <a:t>of services capabilities </a:t>
            </a:r>
            <a:endParaRPr lang="en-GB" dirty="0" smtClean="0"/>
          </a:p>
          <a:p>
            <a:pPr lvl="2"/>
            <a:r>
              <a:rPr lang="en-GB" dirty="0" smtClean="0">
                <a:solidFill>
                  <a:srgbClr val="4F81BD"/>
                </a:solidFill>
              </a:rPr>
              <a:t>Interoperability</a:t>
            </a:r>
            <a:r>
              <a:rPr lang="en-GB" dirty="0" smtClean="0"/>
              <a:t> among </a:t>
            </a:r>
            <a:r>
              <a:rPr lang="en-GB" dirty="0"/>
              <a:t>multiple suppliers at worldwide </a:t>
            </a:r>
            <a:r>
              <a:rPr lang="en-GB" dirty="0" smtClean="0"/>
              <a:t>scale</a:t>
            </a:r>
            <a:endParaRPr lang="en-US" dirty="0"/>
          </a:p>
          <a:p>
            <a:pPr lvl="1"/>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grpSp>
        <p:nvGrpSpPr>
          <p:cNvPr id="8" name="Group 7"/>
          <p:cNvGrpSpPr/>
          <p:nvPr/>
        </p:nvGrpSpPr>
        <p:grpSpPr>
          <a:xfrm>
            <a:off x="287744" y="5013176"/>
            <a:ext cx="1983548" cy="1317600"/>
            <a:chOff x="251520" y="1434585"/>
            <a:chExt cx="1983548" cy="1317600"/>
          </a:xfrm>
        </p:grpSpPr>
        <p:sp>
          <p:nvSpPr>
            <p:cNvPr id="9" name="Rectangle 8"/>
            <p:cNvSpPr/>
            <p:nvPr/>
          </p:nvSpPr>
          <p:spPr>
            <a:xfrm>
              <a:off x="255068"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1520" y="2142611"/>
              <a:ext cx="1940668" cy="566309"/>
            </a:xfrm>
            <a:prstGeom prst="rect">
              <a:avLst/>
            </a:prstGeom>
            <a:noFill/>
          </p:spPr>
          <p:txBody>
            <a:bodyPr wrap="square" rtlCol="0">
              <a:spAutoFit/>
            </a:bodyPr>
            <a:lstStyle/>
            <a:p>
              <a:pPr algn="ctr">
                <a:lnSpc>
                  <a:spcPct val="110000"/>
                </a:lnSpc>
              </a:pPr>
              <a:r>
                <a:rPr lang="en-GB" sz="1400" dirty="0" smtClean="0">
                  <a:solidFill>
                    <a:schemeClr val="accent6">
                      <a:lumMod val="75000"/>
                    </a:schemeClr>
                  </a:solidFill>
                  <a:latin typeface="Segoe UI" panose="020B0502040204020203" pitchFamily="34" charset="0"/>
                  <a:cs typeface="Segoe UI" panose="020B0502040204020203" pitchFamily="34" charset="0"/>
                </a:rPr>
                <a:t>Strategy, governance and procurement</a:t>
              </a:r>
              <a:endParaRPr lang="en-GB" sz="1400" dirty="0">
                <a:solidFill>
                  <a:schemeClr val="accent6">
                    <a:lumMod val="75000"/>
                  </a:schemeClr>
                </a:solidFill>
                <a:latin typeface="Segoe UI" panose="020B0502040204020203" pitchFamily="34" charset="0"/>
                <a:cs typeface="Segoe UI" panose="020B050204020402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272" y="1484784"/>
              <a:ext cx="505645" cy="553966"/>
            </a:xfrm>
            <a:prstGeom prst="rect">
              <a:avLst/>
            </a:prstGeom>
          </p:spPr>
        </p:pic>
      </p:grpSp>
      <p:grpSp>
        <p:nvGrpSpPr>
          <p:cNvPr id="12" name="Group 11"/>
          <p:cNvGrpSpPr/>
          <p:nvPr/>
        </p:nvGrpSpPr>
        <p:grpSpPr>
          <a:xfrm>
            <a:off x="2519992" y="5013176"/>
            <a:ext cx="1980000" cy="1317600"/>
            <a:chOff x="2472967" y="1434585"/>
            <a:chExt cx="1980000" cy="1317600"/>
          </a:xfrm>
        </p:grpSpPr>
        <p:sp>
          <p:nvSpPr>
            <p:cNvPr id="13" name="Rectangle 12"/>
            <p:cNvSpPr/>
            <p:nvPr/>
          </p:nvSpPr>
          <p:spPr>
            <a:xfrm>
              <a:off x="2472967"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868620" y="2142611"/>
              <a:ext cx="1249119" cy="566309"/>
            </a:xfrm>
            <a:prstGeom prst="rect">
              <a:avLst/>
            </a:prstGeom>
            <a:noFill/>
          </p:spPr>
          <p:txBody>
            <a:bodyPr wrap="square" rtlCol="0">
              <a:spAutoFit/>
            </a:bodyPr>
            <a:lstStyle/>
            <a:p>
              <a:pPr algn="ctr">
                <a:lnSpc>
                  <a:spcPct val="110000"/>
                </a:lnSpc>
              </a:pPr>
              <a:r>
                <a:rPr lang="en-GB" sz="1400" dirty="0">
                  <a:solidFill>
                    <a:schemeClr val="accent6">
                      <a:lumMod val="75000"/>
                    </a:schemeClr>
                  </a:solidFill>
                  <a:latin typeface="Segoe UI" panose="020B0502040204020203" pitchFamily="34" charset="0"/>
                  <a:cs typeface="Segoe UI" panose="020B0502040204020203" pitchFamily="34" charset="0"/>
                </a:rPr>
                <a:t>Policy </a:t>
              </a:r>
              <a:r>
                <a:rPr lang="en-GB" sz="1400" dirty="0" smtClean="0">
                  <a:solidFill>
                    <a:schemeClr val="accent6">
                      <a:lumMod val="75000"/>
                    </a:schemeClr>
                  </a:solidFill>
                  <a:latin typeface="Segoe UI" panose="020B0502040204020203" pitchFamily="34" charset="0"/>
                  <a:cs typeface="Segoe UI" panose="020B0502040204020203" pitchFamily="34" charset="0"/>
                </a:rPr>
                <a:t>papers</a:t>
              </a:r>
            </a:p>
            <a:p>
              <a:pPr algn="ctr">
                <a:lnSpc>
                  <a:spcPct val="110000"/>
                </a:lnSpc>
              </a:pPr>
              <a:r>
                <a:rPr lang="en-GB" sz="1400" dirty="0" smtClean="0">
                  <a:solidFill>
                    <a:schemeClr val="accent6">
                      <a:lumMod val="75000"/>
                    </a:schemeClr>
                  </a:solidFill>
                  <a:latin typeface="Segoe UI" panose="020B0502040204020203" pitchFamily="34" charset="0"/>
                  <a:cs typeface="Segoe UI" panose="020B0502040204020203" pitchFamily="34" charset="0"/>
                </a:rPr>
                <a:t>on </a:t>
              </a:r>
              <a:r>
                <a:rPr lang="en-GB" sz="1400" dirty="0">
                  <a:solidFill>
                    <a:schemeClr val="accent6">
                      <a:lumMod val="75000"/>
                    </a:schemeClr>
                  </a:solidFill>
                  <a:latin typeface="Segoe UI" panose="020B0502040204020203" pitchFamily="34" charset="0"/>
                  <a:cs typeface="Segoe UI" panose="020B0502040204020203" pitchFamily="34" charset="0"/>
                </a:rPr>
                <a:t>the EOSC</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890" y="1563995"/>
              <a:ext cx="658800" cy="576707"/>
            </a:xfrm>
            <a:prstGeom prst="rect">
              <a:avLst/>
            </a:prstGeom>
          </p:spPr>
        </p:pic>
      </p:grpSp>
      <p:grpSp>
        <p:nvGrpSpPr>
          <p:cNvPr id="16" name="Group 15"/>
          <p:cNvGrpSpPr/>
          <p:nvPr/>
        </p:nvGrpSpPr>
        <p:grpSpPr>
          <a:xfrm>
            <a:off x="4712908" y="5013176"/>
            <a:ext cx="1983548" cy="1317600"/>
            <a:chOff x="251520" y="3115868"/>
            <a:chExt cx="1983548" cy="1317600"/>
          </a:xfrm>
        </p:grpSpPr>
        <p:sp>
          <p:nvSpPr>
            <p:cNvPr id="17" name="Rectangle 16"/>
            <p:cNvSpPr/>
            <p:nvPr/>
          </p:nvSpPr>
          <p:spPr>
            <a:xfrm>
              <a:off x="255068" y="3115868"/>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51520" y="4009641"/>
              <a:ext cx="1980000" cy="325730"/>
            </a:xfrm>
            <a:prstGeom prst="rect">
              <a:avLst/>
            </a:prstGeom>
            <a:noFill/>
          </p:spPr>
          <p:txBody>
            <a:bodyPr wrap="square" rtlCol="0">
              <a:spAutoFit/>
            </a:bodyPr>
            <a:lstStyle/>
            <a:p>
              <a:pPr algn="ctr">
                <a:lnSpc>
                  <a:spcPct val="110000"/>
                </a:lnSpc>
              </a:pPr>
              <a:r>
                <a:rPr lang="en-GB" sz="1400" dirty="0">
                  <a:solidFill>
                    <a:srgbClr val="E46C0A"/>
                  </a:solidFill>
                  <a:latin typeface="Segoe UI" panose="020B0502040204020203" pitchFamily="34" charset="0"/>
                  <a:cs typeface="Segoe UI" panose="020B0502040204020203" pitchFamily="34" charset="0"/>
                </a:rPr>
                <a:t>Security policies</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272" y="3258031"/>
              <a:ext cx="416184" cy="511858"/>
            </a:xfrm>
            <a:prstGeom prst="rect">
              <a:avLst/>
            </a:prstGeom>
          </p:spPr>
        </p:pic>
      </p:grpSp>
      <p:grpSp>
        <p:nvGrpSpPr>
          <p:cNvPr id="20" name="Group 19"/>
          <p:cNvGrpSpPr/>
          <p:nvPr/>
        </p:nvGrpSpPr>
        <p:grpSpPr>
          <a:xfrm>
            <a:off x="6840472" y="5013176"/>
            <a:ext cx="1980000" cy="1317600"/>
            <a:chOff x="6922314" y="1434585"/>
            <a:chExt cx="1980000" cy="1317600"/>
          </a:xfrm>
        </p:grpSpPr>
        <p:sp>
          <p:nvSpPr>
            <p:cNvPr id="21" name="Rectangle 20"/>
            <p:cNvSpPr/>
            <p:nvPr/>
          </p:nvSpPr>
          <p:spPr>
            <a:xfrm>
              <a:off x="6922314"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922314" y="2270402"/>
              <a:ext cx="1980000" cy="325730"/>
            </a:xfrm>
            <a:prstGeom prst="rect">
              <a:avLst/>
            </a:prstGeom>
            <a:noFill/>
          </p:spPr>
          <p:txBody>
            <a:bodyPr wrap="square" rtlCol="0">
              <a:spAutoFit/>
            </a:bodyPr>
            <a:lstStyle/>
            <a:p>
              <a:pPr algn="ctr">
                <a:lnSpc>
                  <a:spcPct val="110000"/>
                </a:lnSpc>
              </a:pPr>
              <a:r>
                <a:rPr lang="en-GB" sz="1400" dirty="0" smtClean="0">
                  <a:solidFill>
                    <a:srgbClr val="E46C0A"/>
                  </a:solidFill>
                  <a:latin typeface="Segoe UI" panose="020B0502040204020203" pitchFamily="34" charset="0"/>
                  <a:cs typeface="Segoe UI" panose="020B0502040204020203" pitchFamily="34" charset="0"/>
                </a:rPr>
                <a:t>IMS &amp; Certification</a:t>
              </a:r>
              <a:endParaRPr lang="en-GB" sz="1400" dirty="0">
                <a:solidFill>
                  <a:srgbClr val="E46C0A"/>
                </a:solidFill>
                <a:latin typeface="Segoe UI" panose="020B0502040204020203" pitchFamily="34" charset="0"/>
                <a:cs typeface="Segoe UI" panose="020B0502040204020203" pitchFamily="34" charset="0"/>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031" y="1580465"/>
              <a:ext cx="570532" cy="463891"/>
            </a:xfrm>
            <a:prstGeom prst="rect">
              <a:avLst/>
            </a:prstGeom>
          </p:spPr>
        </p:pic>
      </p:grpSp>
    </p:spTree>
    <p:extLst>
      <p:ext uri="{BB962C8B-B14F-4D97-AF65-F5344CB8AC3E}">
        <p14:creationId xmlns:p14="http://schemas.microsoft.com/office/powerpoint/2010/main" val="187129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Excellence at all Scales</a:t>
            </a:r>
            <a:endParaRPr lang="en-US" dirty="0"/>
          </a:p>
        </p:txBody>
      </p:sp>
      <p:grpSp>
        <p:nvGrpSpPr>
          <p:cNvPr id="38" name="Group 37"/>
          <p:cNvGrpSpPr/>
          <p:nvPr/>
        </p:nvGrpSpPr>
        <p:grpSpPr>
          <a:xfrm>
            <a:off x="1619672" y="1052736"/>
            <a:ext cx="2376264" cy="2016224"/>
            <a:chOff x="827584" y="1052736"/>
            <a:chExt cx="2376264" cy="2016224"/>
          </a:xfrm>
        </p:grpSpPr>
        <p:sp>
          <p:nvSpPr>
            <p:cNvPr id="9" name="Oval 8"/>
            <p:cNvSpPr/>
            <p:nvPr/>
          </p:nvSpPr>
          <p:spPr>
            <a:xfrm>
              <a:off x="971600" y="1052736"/>
              <a:ext cx="2016224" cy="2016224"/>
            </a:xfrm>
            <a:prstGeom prst="ellipse">
              <a:avLst/>
            </a:prstGeom>
            <a:solidFill>
              <a:srgbClr val="0066B0"/>
            </a:solidFill>
            <a:ln>
              <a:noFill/>
            </a:ln>
            <a:effectLst>
              <a:outerShdw blurRad="76200" dist="101600" dir="84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27584" y="1508591"/>
              <a:ext cx="2376264" cy="1477328"/>
            </a:xfrm>
            <a:prstGeom prst="rect">
              <a:avLst/>
            </a:prstGeom>
            <a:noFill/>
          </p:spPr>
          <p:txBody>
            <a:bodyPr wrap="square" rtlCol="0">
              <a:spAutoFit/>
            </a:bodyPr>
            <a:lstStyle/>
            <a:p>
              <a:pPr algn="ctr"/>
              <a:r>
                <a:rPr lang="en-GB" sz="3600" b="1" dirty="0" smtClean="0">
                  <a:solidFill>
                    <a:schemeClr val="bg1"/>
                  </a:solidFill>
                  <a:latin typeface="Segoe UI" panose="020B0502040204020203" pitchFamily="34" charset="0"/>
                  <a:cs typeface="Segoe UI" panose="020B0502040204020203" pitchFamily="34" charset="0"/>
                </a:rPr>
                <a:t>2,000</a:t>
              </a:r>
            </a:p>
            <a:p>
              <a:pPr algn="ctr"/>
              <a:r>
                <a:rPr lang="en-GB" dirty="0" smtClean="0">
                  <a:solidFill>
                    <a:schemeClr val="bg1"/>
                  </a:solidFill>
                  <a:latin typeface="Segoe UI" panose="020B0502040204020203" pitchFamily="34" charset="0"/>
                  <a:cs typeface="Segoe UI" panose="020B0502040204020203" pitchFamily="34" charset="0"/>
                </a:rPr>
                <a:t>papers</a:t>
              </a:r>
            </a:p>
            <a:p>
              <a:pPr algn="ctr"/>
              <a:endParaRPr lang="en-GB" dirty="0" smtClean="0">
                <a:solidFill>
                  <a:schemeClr val="bg1"/>
                </a:solidFill>
                <a:latin typeface="Segoe UI" panose="020B0502040204020203" pitchFamily="34" charset="0"/>
                <a:cs typeface="Segoe UI" panose="020B0502040204020203" pitchFamily="34" charset="0"/>
              </a:endParaRPr>
            </a:p>
            <a:p>
              <a:pPr algn="ctr"/>
              <a:r>
                <a:rPr lang="en-GB" dirty="0" smtClean="0">
                  <a:solidFill>
                    <a:schemeClr val="bg1"/>
                  </a:solidFill>
                  <a:latin typeface="Segoe UI" panose="020B0502040204020203" pitchFamily="34" charset="0"/>
                  <a:cs typeface="Segoe UI" panose="020B0502040204020203" pitchFamily="34" charset="0"/>
                </a:rPr>
                <a:t>2015</a:t>
              </a:r>
            </a:p>
          </p:txBody>
        </p:sp>
      </p:grpSp>
      <p:sp>
        <p:nvSpPr>
          <p:cNvPr id="3" name="Footer Placeholder 2"/>
          <p:cNvSpPr>
            <a:spLocks noGrp="1"/>
          </p:cNvSpPr>
          <p:nvPr>
            <p:ph type="ftr" sz="quarter" idx="11"/>
          </p:nvPr>
        </p:nvSpPr>
        <p:spPr/>
        <p:txBody>
          <a:bodyPr/>
          <a:lstStyle/>
          <a:p>
            <a:r>
              <a:rPr lang="en-GB" smtClean="0"/>
              <a:t>Impact Report</a:t>
            </a:r>
            <a:endParaRPr lang="en-GB" dirty="0"/>
          </a:p>
        </p:txBody>
      </p:sp>
      <p:grpSp>
        <p:nvGrpSpPr>
          <p:cNvPr id="12" name="Group 11"/>
          <p:cNvGrpSpPr/>
          <p:nvPr/>
        </p:nvGrpSpPr>
        <p:grpSpPr>
          <a:xfrm>
            <a:off x="503768" y="4919712"/>
            <a:ext cx="1980000" cy="1317600"/>
            <a:chOff x="6876256" y="4797152"/>
            <a:chExt cx="1980000" cy="1317600"/>
          </a:xfrm>
        </p:grpSpPr>
        <p:sp>
          <p:nvSpPr>
            <p:cNvPr id="13" name="Rectangle 12"/>
            <p:cNvSpPr/>
            <p:nvPr/>
          </p:nvSpPr>
          <p:spPr>
            <a:xfrm>
              <a:off x="6876256"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4869160"/>
              <a:ext cx="566678" cy="542782"/>
            </a:xfrm>
            <a:prstGeom prst="rect">
              <a:avLst/>
            </a:prstGeom>
          </p:spPr>
        </p:pic>
        <p:sp>
          <p:nvSpPr>
            <p:cNvPr id="15" name="TextBox 14"/>
            <p:cNvSpPr txBox="1"/>
            <p:nvPr/>
          </p:nvSpPr>
          <p:spPr>
            <a:xfrm>
              <a:off x="6876256" y="5517232"/>
              <a:ext cx="1980000" cy="562718"/>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Applications on Demand</a:t>
              </a:r>
              <a:endParaRPr lang="en-GB" sz="1400" dirty="0">
                <a:solidFill>
                  <a:schemeClr val="accent1"/>
                </a:solidFill>
                <a:latin typeface="Segoe UI" panose="020B0502040204020203" pitchFamily="34" charset="0"/>
                <a:cs typeface="Segoe UI" panose="020B0502040204020203" pitchFamily="34" charset="0"/>
              </a:endParaRPr>
            </a:p>
          </p:txBody>
        </p:sp>
      </p:grpSp>
      <p:grpSp>
        <p:nvGrpSpPr>
          <p:cNvPr id="16" name="Group 15"/>
          <p:cNvGrpSpPr/>
          <p:nvPr/>
        </p:nvGrpSpPr>
        <p:grpSpPr>
          <a:xfrm>
            <a:off x="6948264" y="4919712"/>
            <a:ext cx="1994496" cy="1317600"/>
            <a:chOff x="4671047" y="1434585"/>
            <a:chExt cx="1994496" cy="1317600"/>
          </a:xfrm>
        </p:grpSpPr>
        <p:sp>
          <p:nvSpPr>
            <p:cNvPr id="17" name="Rectangle 16"/>
            <p:cNvSpPr/>
            <p:nvPr/>
          </p:nvSpPr>
          <p:spPr>
            <a:xfrm>
              <a:off x="4685543"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671047" y="2151908"/>
              <a:ext cx="1980000" cy="562718"/>
            </a:xfrm>
            <a:prstGeom prst="rect">
              <a:avLst/>
            </a:prstGeom>
            <a:noFill/>
          </p:spPr>
          <p:txBody>
            <a:bodyPr wrap="square" rtlCol="0">
              <a:spAutoFit/>
            </a:bodyPr>
            <a:lstStyle/>
            <a:p>
              <a:pPr algn="ctr">
                <a:lnSpc>
                  <a:spcPct val="110000"/>
                </a:lnSpc>
              </a:pPr>
              <a:r>
                <a:rPr lang="en-GB" sz="1400" dirty="0" smtClean="0">
                  <a:solidFill>
                    <a:schemeClr val="accent6">
                      <a:lumMod val="75000"/>
                    </a:schemeClr>
                  </a:solidFill>
                  <a:latin typeface="Segoe UI" panose="020B0502040204020203" pitchFamily="34" charset="0"/>
                  <a:cs typeface="Segoe UI" panose="020B0502040204020203" pitchFamily="34" charset="0"/>
                </a:rPr>
                <a:t>Improved EGI Service portfolio</a:t>
              </a:r>
              <a:endParaRPr lang="en-GB" sz="1400" dirty="0">
                <a:solidFill>
                  <a:schemeClr val="accent6">
                    <a:lumMod val="75000"/>
                  </a:schemeClr>
                </a:solidFill>
                <a:latin typeface="Segoe UI" panose="020B0502040204020203" pitchFamily="34" charset="0"/>
                <a:cs typeface="Segoe UI" panose="020B0502040204020203"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236" y="1539420"/>
              <a:ext cx="563538" cy="545983"/>
            </a:xfrm>
            <a:prstGeom prst="rect">
              <a:avLst/>
            </a:prstGeom>
          </p:spPr>
        </p:pic>
      </p:grpSp>
      <p:grpSp>
        <p:nvGrpSpPr>
          <p:cNvPr id="20" name="Group 19"/>
          <p:cNvGrpSpPr/>
          <p:nvPr/>
        </p:nvGrpSpPr>
        <p:grpSpPr>
          <a:xfrm>
            <a:off x="4824248" y="4919712"/>
            <a:ext cx="1980000" cy="1317600"/>
            <a:chOff x="255068" y="4797152"/>
            <a:chExt cx="1980000" cy="1317600"/>
          </a:xfrm>
        </p:grpSpPr>
        <p:sp>
          <p:nvSpPr>
            <p:cNvPr id="21" name="Rectangle 20"/>
            <p:cNvSpPr/>
            <p:nvPr/>
          </p:nvSpPr>
          <p:spPr>
            <a:xfrm>
              <a:off x="255068"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55068" y="5492134"/>
              <a:ext cx="1980000" cy="562718"/>
            </a:xfrm>
            <a:prstGeom prst="rect">
              <a:avLst/>
            </a:prstGeom>
            <a:noFill/>
          </p:spPr>
          <p:txBody>
            <a:bodyPr wrap="square" rtlCol="0">
              <a:spAutoFit/>
            </a:bodyPr>
            <a:lstStyle/>
            <a:p>
              <a:pPr algn="ctr">
                <a:lnSpc>
                  <a:spcPct val="110000"/>
                </a:lnSpc>
              </a:pPr>
              <a:r>
                <a:rPr lang="en-GB" sz="1400" dirty="0">
                  <a:solidFill>
                    <a:schemeClr val="accent1"/>
                  </a:solidFill>
                  <a:latin typeface="Segoe UI" panose="020B0502040204020203" pitchFamily="34" charset="0"/>
                  <a:cs typeface="Segoe UI" panose="020B0502040204020203" pitchFamily="34" charset="0"/>
                </a:rPr>
                <a:t>Federated Cloud Computing</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994" y="4934021"/>
              <a:ext cx="612021" cy="481108"/>
            </a:xfrm>
            <a:prstGeom prst="rect">
              <a:avLst/>
            </a:prstGeom>
          </p:spPr>
        </p:pic>
      </p:grpSp>
      <p:grpSp>
        <p:nvGrpSpPr>
          <p:cNvPr id="24" name="Group 23"/>
          <p:cNvGrpSpPr/>
          <p:nvPr/>
        </p:nvGrpSpPr>
        <p:grpSpPr>
          <a:xfrm>
            <a:off x="2658697" y="4919712"/>
            <a:ext cx="1985311" cy="1317600"/>
            <a:chOff x="4680232" y="4797152"/>
            <a:chExt cx="1985311" cy="1317600"/>
          </a:xfrm>
        </p:grpSpPr>
        <p:sp>
          <p:nvSpPr>
            <p:cNvPr id="25" name="Rectangle 24"/>
            <p:cNvSpPr/>
            <p:nvPr/>
          </p:nvSpPr>
          <p:spPr>
            <a:xfrm>
              <a:off x="4685543"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4869160"/>
              <a:ext cx="547354" cy="547354"/>
            </a:xfrm>
            <a:prstGeom prst="rect">
              <a:avLst/>
            </a:prstGeom>
          </p:spPr>
        </p:pic>
        <p:sp>
          <p:nvSpPr>
            <p:cNvPr id="27" name="TextBox 26"/>
            <p:cNvSpPr txBox="1"/>
            <p:nvPr/>
          </p:nvSpPr>
          <p:spPr>
            <a:xfrm>
              <a:off x="4680232" y="5517232"/>
              <a:ext cx="1980000" cy="562718"/>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Integrated thematic</a:t>
              </a:r>
            </a:p>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services</a:t>
              </a:r>
              <a:endParaRPr lang="en-GB" sz="1400" dirty="0">
                <a:solidFill>
                  <a:schemeClr val="accent1"/>
                </a:solidFill>
                <a:latin typeface="Segoe UI" panose="020B0502040204020203" pitchFamily="34" charset="0"/>
                <a:cs typeface="Segoe UI" panose="020B0502040204020203" pitchFamily="34" charset="0"/>
              </a:endParaRPr>
            </a:p>
          </p:txBody>
        </p:sp>
      </p:grpSp>
      <p:sp>
        <p:nvSpPr>
          <p:cNvPr id="28" name="Oval 27"/>
          <p:cNvSpPr/>
          <p:nvPr/>
        </p:nvSpPr>
        <p:spPr>
          <a:xfrm>
            <a:off x="3527884" y="980728"/>
            <a:ext cx="2079848" cy="2088232"/>
          </a:xfrm>
          <a:prstGeom prst="ellipse">
            <a:avLst/>
          </a:prstGeom>
          <a:solidFill>
            <a:schemeClr val="accent6"/>
          </a:solidFill>
          <a:ln>
            <a:noFill/>
          </a:ln>
          <a:effectLst>
            <a:outerShdw blurRad="76200" dist="101600" dir="84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347864" y="1466200"/>
            <a:ext cx="2376264" cy="1477328"/>
          </a:xfrm>
          <a:prstGeom prst="rect">
            <a:avLst/>
          </a:prstGeom>
          <a:noFill/>
        </p:spPr>
        <p:txBody>
          <a:bodyPr wrap="square" rtlCol="0">
            <a:spAutoFit/>
          </a:bodyPr>
          <a:lstStyle/>
          <a:p>
            <a:pPr algn="ctr"/>
            <a:r>
              <a:rPr lang="en-GB" sz="3600" b="1" dirty="0">
                <a:solidFill>
                  <a:schemeClr val="bg1"/>
                </a:solidFill>
                <a:latin typeface="Segoe UI" panose="020B0502040204020203" pitchFamily="34" charset="0"/>
                <a:cs typeface="Segoe UI" panose="020B0502040204020203" pitchFamily="34" charset="0"/>
              </a:rPr>
              <a:t>3</a:t>
            </a:r>
            <a:r>
              <a:rPr lang="en-GB" sz="3600" b="1" dirty="0" smtClean="0">
                <a:solidFill>
                  <a:schemeClr val="bg1"/>
                </a:solidFill>
                <a:latin typeface="Segoe UI" panose="020B0502040204020203" pitchFamily="34" charset="0"/>
                <a:cs typeface="Segoe UI" panose="020B0502040204020203" pitchFamily="34" charset="0"/>
              </a:rPr>
              <a:t>,000</a:t>
            </a:r>
          </a:p>
          <a:p>
            <a:pPr algn="ctr"/>
            <a:r>
              <a:rPr lang="en-GB" dirty="0" smtClean="0">
                <a:solidFill>
                  <a:schemeClr val="bg1"/>
                </a:solidFill>
                <a:latin typeface="Segoe UI" panose="020B0502040204020203" pitchFamily="34" charset="0"/>
                <a:cs typeface="Segoe UI" panose="020B0502040204020203" pitchFamily="34" charset="0"/>
              </a:rPr>
              <a:t>papers</a:t>
            </a:r>
          </a:p>
          <a:p>
            <a:pPr algn="ctr"/>
            <a:endParaRPr lang="en-GB" dirty="0" smtClean="0">
              <a:solidFill>
                <a:schemeClr val="bg1"/>
              </a:solidFill>
              <a:latin typeface="Segoe UI" panose="020B0502040204020203" pitchFamily="34" charset="0"/>
              <a:cs typeface="Segoe UI" panose="020B0502040204020203" pitchFamily="34" charset="0"/>
            </a:endParaRPr>
          </a:p>
          <a:p>
            <a:pPr algn="ctr"/>
            <a:r>
              <a:rPr lang="en-GB" dirty="0" smtClean="0">
                <a:solidFill>
                  <a:schemeClr val="bg1"/>
                </a:solidFill>
                <a:latin typeface="Segoe UI" panose="020B0502040204020203" pitchFamily="34" charset="0"/>
                <a:cs typeface="Segoe UI" panose="020B0502040204020203" pitchFamily="34" charset="0"/>
              </a:rPr>
              <a:t>2016</a:t>
            </a:r>
          </a:p>
        </p:txBody>
      </p:sp>
      <p:sp>
        <p:nvSpPr>
          <p:cNvPr id="30" name="Oval 29"/>
          <p:cNvSpPr/>
          <p:nvPr/>
        </p:nvSpPr>
        <p:spPr>
          <a:xfrm>
            <a:off x="5372472" y="980728"/>
            <a:ext cx="2079848" cy="2088232"/>
          </a:xfrm>
          <a:prstGeom prst="ellipse">
            <a:avLst/>
          </a:prstGeom>
          <a:solidFill>
            <a:schemeClr val="accent2">
              <a:lumMod val="75000"/>
            </a:schemeClr>
          </a:solidFill>
          <a:ln>
            <a:noFill/>
          </a:ln>
          <a:effectLst>
            <a:outerShdw blurRad="76200" dist="101600" dir="84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5292080" y="1466200"/>
            <a:ext cx="2376264" cy="1477328"/>
          </a:xfrm>
          <a:prstGeom prst="rect">
            <a:avLst/>
          </a:prstGeom>
          <a:noFill/>
        </p:spPr>
        <p:txBody>
          <a:bodyPr wrap="square" rtlCol="0">
            <a:spAutoFit/>
          </a:bodyPr>
          <a:lstStyle/>
          <a:p>
            <a:pPr algn="ctr"/>
            <a:r>
              <a:rPr lang="en-GB" sz="3600" b="1" dirty="0" smtClean="0">
                <a:solidFill>
                  <a:schemeClr val="bg1"/>
                </a:solidFill>
                <a:latin typeface="Segoe UI" panose="020B0502040204020203" pitchFamily="34" charset="0"/>
                <a:cs typeface="Segoe UI" panose="020B0502040204020203" pitchFamily="34" charset="0"/>
              </a:rPr>
              <a:t>23,000</a:t>
            </a:r>
          </a:p>
          <a:p>
            <a:pPr algn="ctr"/>
            <a:r>
              <a:rPr lang="en-GB" dirty="0">
                <a:solidFill>
                  <a:schemeClr val="bg1"/>
                </a:solidFill>
                <a:latin typeface="Segoe UI" panose="020B0502040204020203" pitchFamily="34" charset="0"/>
                <a:cs typeface="Segoe UI" panose="020B0502040204020203" pitchFamily="34" charset="0"/>
              </a:rPr>
              <a:t>papers</a:t>
            </a:r>
            <a:endParaRPr lang="en-GB" dirty="0" smtClean="0">
              <a:solidFill>
                <a:schemeClr val="bg1"/>
              </a:solidFill>
              <a:latin typeface="Segoe UI" panose="020B0502040204020203" pitchFamily="34" charset="0"/>
              <a:cs typeface="Segoe UI" panose="020B0502040204020203" pitchFamily="34" charset="0"/>
            </a:endParaRPr>
          </a:p>
          <a:p>
            <a:pPr algn="ctr"/>
            <a:endParaRPr lang="en-GB" dirty="0" smtClean="0">
              <a:solidFill>
                <a:schemeClr val="bg1"/>
              </a:solidFill>
              <a:latin typeface="Segoe UI" panose="020B0502040204020203" pitchFamily="34" charset="0"/>
              <a:cs typeface="Segoe UI" panose="020B0502040204020203" pitchFamily="34" charset="0"/>
            </a:endParaRPr>
          </a:p>
          <a:p>
            <a:pPr algn="ctr"/>
            <a:r>
              <a:rPr lang="en-GB" dirty="0">
                <a:solidFill>
                  <a:schemeClr val="bg1"/>
                </a:solidFill>
                <a:latin typeface="Segoe UI" panose="020B0502040204020203" pitchFamily="34" charset="0"/>
                <a:cs typeface="Segoe UI" panose="020B0502040204020203" pitchFamily="34" charset="0"/>
              </a:rPr>
              <a:t>s</a:t>
            </a:r>
            <a:r>
              <a:rPr lang="en-GB" dirty="0" smtClean="0">
                <a:solidFill>
                  <a:schemeClr val="bg1"/>
                </a:solidFill>
                <a:latin typeface="Segoe UI" panose="020B0502040204020203" pitchFamily="34" charset="0"/>
                <a:cs typeface="Segoe UI" panose="020B0502040204020203" pitchFamily="34" charset="0"/>
              </a:rPr>
              <a:t>ince 2008</a:t>
            </a:r>
          </a:p>
        </p:txBody>
      </p:sp>
      <p:pic>
        <p:nvPicPr>
          <p:cNvPr id="4" name="Picture 3" descr="Screen Shot 2017-10-17 at 20.17.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3391644"/>
            <a:ext cx="1358900" cy="1333500"/>
          </a:xfrm>
          <a:prstGeom prst="rect">
            <a:avLst/>
          </a:prstGeom>
        </p:spPr>
      </p:pic>
      <p:pic>
        <p:nvPicPr>
          <p:cNvPr id="32" name="Picture 31" descr="Screen Shot 2017-10-17 at 20.17.1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5076" y="3429000"/>
            <a:ext cx="1346200" cy="1308100"/>
          </a:xfrm>
          <a:prstGeom prst="rect">
            <a:avLst/>
          </a:prstGeom>
        </p:spPr>
      </p:pic>
      <p:pic>
        <p:nvPicPr>
          <p:cNvPr id="33" name="Picture 32" descr="Screen Shot 2017-10-17 at 20.17.1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460" y="3429000"/>
            <a:ext cx="1296144" cy="1296144"/>
          </a:xfrm>
          <a:prstGeom prst="rect">
            <a:avLst/>
          </a:prstGeom>
        </p:spPr>
      </p:pic>
      <p:pic>
        <p:nvPicPr>
          <p:cNvPr id="34" name="Picture 33" descr="Screen Shot 2017-10-17 at 20.17.0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9976" y="3429000"/>
            <a:ext cx="1346200" cy="1440160"/>
          </a:xfrm>
          <a:prstGeom prst="rect">
            <a:avLst/>
          </a:prstGeom>
        </p:spPr>
      </p:pic>
      <p:pic>
        <p:nvPicPr>
          <p:cNvPr id="35" name="Picture 34" descr="Screen Shot 2017-10-17 at 20.16.5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22268" y="3429000"/>
            <a:ext cx="1320800" cy="1320800"/>
          </a:xfrm>
          <a:prstGeom prst="rect">
            <a:avLst/>
          </a:prstGeom>
        </p:spPr>
      </p:pic>
      <p:pic>
        <p:nvPicPr>
          <p:cNvPr id="37" name="Picture 36" descr="Screen Shot 2017-10-17 at 20.17.47.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5856" y="3429000"/>
            <a:ext cx="1440160" cy="1296144"/>
          </a:xfrm>
          <a:prstGeom prst="rect">
            <a:avLst/>
          </a:prstGeom>
        </p:spPr>
      </p:pic>
    </p:spTree>
    <p:extLst>
      <p:ext uri="{BB962C8B-B14F-4D97-AF65-F5344CB8AC3E}">
        <p14:creationId xmlns:p14="http://schemas.microsoft.com/office/powerpoint/2010/main" val="3575672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 to Data culture and FAIR</a:t>
            </a:r>
            <a:endParaRPr lang="en-US" dirty="0"/>
          </a:p>
        </p:txBody>
      </p:sp>
      <p:sp>
        <p:nvSpPr>
          <p:cNvPr id="3" name="Content Placeholder 2"/>
          <p:cNvSpPr>
            <a:spLocks noGrp="1"/>
          </p:cNvSpPr>
          <p:nvPr>
            <p:ph sz="half" idx="2"/>
          </p:nvPr>
        </p:nvSpPr>
        <p:spPr/>
        <p:txBody>
          <a:bodyPr/>
          <a:lstStyle/>
          <a:p>
            <a:r>
              <a:rPr lang="en-GB" dirty="0"/>
              <a:t>I</a:t>
            </a:r>
            <a:r>
              <a:rPr lang="en-GB" dirty="0" smtClean="0"/>
              <a:t>mplementation </a:t>
            </a:r>
            <a:r>
              <a:rPr lang="en-GB" dirty="0"/>
              <a:t>guidelines for </a:t>
            </a:r>
            <a:r>
              <a:rPr lang="en-GB" dirty="0">
                <a:solidFill>
                  <a:srgbClr val="4F81BD"/>
                </a:solidFill>
              </a:rPr>
              <a:t>FAIR services </a:t>
            </a:r>
            <a:r>
              <a:rPr lang="en-GB" dirty="0"/>
              <a:t>in the area of advanced compute, federated identity provisioning, authentication and </a:t>
            </a:r>
            <a:r>
              <a:rPr lang="en-GB" dirty="0" smtClean="0"/>
              <a:t>authorization</a:t>
            </a:r>
          </a:p>
          <a:p>
            <a:r>
              <a:rPr lang="en-GB" dirty="0" smtClean="0"/>
              <a:t>EOSC </a:t>
            </a:r>
            <a:r>
              <a:rPr lang="en-GB" dirty="0"/>
              <a:t>minimum set of </a:t>
            </a:r>
            <a:r>
              <a:rPr lang="en-GB" dirty="0">
                <a:solidFill>
                  <a:srgbClr val="4F81BD"/>
                </a:solidFill>
              </a:rPr>
              <a:t>reference standards </a:t>
            </a:r>
            <a:r>
              <a:rPr lang="en-GB" dirty="0"/>
              <a:t>and interoperation agreements and service </a:t>
            </a:r>
            <a:r>
              <a:rPr lang="en-GB" dirty="0">
                <a:solidFill>
                  <a:srgbClr val="4F81BD"/>
                </a:solidFill>
              </a:rPr>
              <a:t>accreditation </a:t>
            </a:r>
            <a:r>
              <a:rPr lang="en-GB" dirty="0" smtClean="0">
                <a:solidFill>
                  <a:srgbClr val="4F81BD"/>
                </a:solidFill>
              </a:rPr>
              <a:t>models</a:t>
            </a:r>
            <a:r>
              <a:rPr lang="en-US" dirty="0" smtClean="0"/>
              <a:t> </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2607441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Input to research data services </a:t>
            </a:r>
            <a:br>
              <a:rPr lang="en-GB" dirty="0" smtClean="0"/>
            </a:br>
            <a:r>
              <a:rPr lang="en-GB" dirty="0" smtClean="0"/>
              <a:t>and architecture</a:t>
            </a:r>
            <a:endParaRPr lang="en-US" dirty="0"/>
          </a:p>
        </p:txBody>
      </p:sp>
      <p:sp>
        <p:nvSpPr>
          <p:cNvPr id="3" name="Content Placeholder 2"/>
          <p:cNvSpPr>
            <a:spLocks noGrp="1"/>
          </p:cNvSpPr>
          <p:nvPr>
            <p:ph sz="half" idx="2"/>
          </p:nvPr>
        </p:nvSpPr>
        <p:spPr/>
        <p:txBody>
          <a:bodyPr>
            <a:normAutofit/>
          </a:bodyPr>
          <a:lstStyle/>
          <a:p>
            <a:r>
              <a:rPr lang="en-GB" sz="2400" dirty="0"/>
              <a:t>Operate the </a:t>
            </a:r>
            <a:r>
              <a:rPr lang="en-GB" sz="2400" dirty="0">
                <a:solidFill>
                  <a:srgbClr val="4F81BD"/>
                </a:solidFill>
              </a:rPr>
              <a:t>EOSC Hub</a:t>
            </a:r>
            <a:r>
              <a:rPr lang="en-GB" sz="2400" dirty="0"/>
              <a:t>, the Service Integration and Management system (SIAM) </a:t>
            </a:r>
            <a:endParaRPr lang="en-GB" sz="2400" dirty="0" smtClean="0"/>
          </a:p>
          <a:p>
            <a:r>
              <a:rPr lang="en-GB" sz="2400" dirty="0"/>
              <a:t>Operate an open hybrid e-infrastructure offering data-driven </a:t>
            </a:r>
            <a:r>
              <a:rPr lang="en-GB" sz="2400" dirty="0">
                <a:solidFill>
                  <a:srgbClr val="4F81BD"/>
                </a:solidFill>
              </a:rPr>
              <a:t>advanced compute (Cloud and HTC) and data services</a:t>
            </a:r>
            <a:r>
              <a:rPr lang="en-US" sz="2400" dirty="0">
                <a:solidFill>
                  <a:srgbClr val="4F81BD"/>
                </a:solidFill>
              </a:rPr>
              <a:t> </a:t>
            </a:r>
            <a:endParaRPr lang="en-US" sz="2400" dirty="0" smtClean="0">
              <a:solidFill>
                <a:srgbClr val="4F81BD"/>
              </a:solidFill>
            </a:endParaRPr>
          </a:p>
          <a:p>
            <a:pPr lvl="0"/>
            <a:r>
              <a:rPr lang="en-GB" sz="2400" dirty="0"/>
              <a:t>Operate a </a:t>
            </a:r>
            <a:r>
              <a:rPr lang="en-GB" sz="2400" dirty="0">
                <a:solidFill>
                  <a:srgbClr val="4F81BD"/>
                </a:solidFill>
              </a:rPr>
              <a:t>federated identity provisioning, authentication and authorization </a:t>
            </a:r>
            <a:r>
              <a:rPr lang="en-GB" sz="2400" dirty="0"/>
              <a:t>services for the EOSC users and service providers.</a:t>
            </a:r>
            <a:endParaRPr lang="en-US" sz="2400" dirty="0"/>
          </a:p>
          <a:p>
            <a:endParaRPr lang="en-US" sz="2400"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grpSp>
        <p:nvGrpSpPr>
          <p:cNvPr id="7" name="Group 6"/>
          <p:cNvGrpSpPr/>
          <p:nvPr/>
        </p:nvGrpSpPr>
        <p:grpSpPr>
          <a:xfrm>
            <a:off x="251520" y="4847704"/>
            <a:ext cx="1994496" cy="1317600"/>
            <a:chOff x="4671047" y="1434585"/>
            <a:chExt cx="1994496" cy="1317600"/>
          </a:xfrm>
        </p:grpSpPr>
        <p:sp>
          <p:nvSpPr>
            <p:cNvPr id="8" name="Rectangle 7"/>
            <p:cNvSpPr/>
            <p:nvPr/>
          </p:nvSpPr>
          <p:spPr>
            <a:xfrm>
              <a:off x="4685543"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671047" y="2151908"/>
              <a:ext cx="1980000" cy="562718"/>
            </a:xfrm>
            <a:prstGeom prst="rect">
              <a:avLst/>
            </a:prstGeom>
            <a:noFill/>
          </p:spPr>
          <p:txBody>
            <a:bodyPr wrap="square" rtlCol="0">
              <a:spAutoFit/>
            </a:bodyPr>
            <a:lstStyle/>
            <a:p>
              <a:pPr algn="ctr">
                <a:lnSpc>
                  <a:spcPct val="110000"/>
                </a:lnSpc>
              </a:pPr>
              <a:r>
                <a:rPr lang="en-GB" sz="1400" dirty="0" smtClean="0">
                  <a:solidFill>
                    <a:schemeClr val="accent6">
                      <a:lumMod val="75000"/>
                    </a:schemeClr>
                  </a:solidFill>
                  <a:latin typeface="Segoe UI" panose="020B0502040204020203" pitchFamily="34" charset="0"/>
                  <a:cs typeface="Segoe UI" panose="020B0502040204020203" pitchFamily="34" charset="0"/>
                </a:rPr>
                <a:t>Improved EGI Service portfolio</a:t>
              </a:r>
              <a:endParaRPr lang="en-GB" sz="1400" dirty="0">
                <a:solidFill>
                  <a:schemeClr val="accent6">
                    <a:lumMod val="75000"/>
                  </a:schemeClr>
                </a:solidFill>
                <a:latin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0236" y="1539420"/>
              <a:ext cx="563538" cy="545983"/>
            </a:xfrm>
            <a:prstGeom prst="rect">
              <a:avLst/>
            </a:prstGeom>
          </p:spPr>
        </p:pic>
      </p:grpSp>
      <p:grpSp>
        <p:nvGrpSpPr>
          <p:cNvPr id="11" name="Group 10"/>
          <p:cNvGrpSpPr/>
          <p:nvPr/>
        </p:nvGrpSpPr>
        <p:grpSpPr>
          <a:xfrm>
            <a:off x="2502787" y="4847704"/>
            <a:ext cx="1980000" cy="1317600"/>
            <a:chOff x="6922314" y="1434585"/>
            <a:chExt cx="1980000" cy="1317600"/>
          </a:xfrm>
        </p:grpSpPr>
        <p:sp>
          <p:nvSpPr>
            <p:cNvPr id="12" name="Rectangle 11"/>
            <p:cNvSpPr/>
            <p:nvPr/>
          </p:nvSpPr>
          <p:spPr>
            <a:xfrm>
              <a:off x="6922314"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922314" y="2270402"/>
              <a:ext cx="1980000" cy="325730"/>
            </a:xfrm>
            <a:prstGeom prst="rect">
              <a:avLst/>
            </a:prstGeom>
            <a:noFill/>
          </p:spPr>
          <p:txBody>
            <a:bodyPr wrap="square" rtlCol="0">
              <a:spAutoFit/>
            </a:bodyPr>
            <a:lstStyle/>
            <a:p>
              <a:pPr algn="ctr">
                <a:lnSpc>
                  <a:spcPct val="110000"/>
                </a:lnSpc>
              </a:pPr>
              <a:r>
                <a:rPr lang="en-GB" sz="1400" dirty="0" smtClean="0">
                  <a:solidFill>
                    <a:srgbClr val="E46C0A"/>
                  </a:solidFill>
                  <a:latin typeface="Segoe UI" panose="020B0502040204020203" pitchFamily="34" charset="0"/>
                  <a:cs typeface="Segoe UI" panose="020B0502040204020203" pitchFamily="34" charset="0"/>
                </a:rPr>
                <a:t>IMS &amp; Certification</a:t>
              </a:r>
              <a:endParaRPr lang="en-GB" sz="1400" dirty="0">
                <a:solidFill>
                  <a:srgbClr val="E46C0A"/>
                </a:solidFill>
                <a:latin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031" y="1580465"/>
              <a:ext cx="570532" cy="463891"/>
            </a:xfrm>
            <a:prstGeom prst="rect">
              <a:avLst/>
            </a:prstGeom>
          </p:spPr>
        </p:pic>
      </p:grpSp>
      <p:grpSp>
        <p:nvGrpSpPr>
          <p:cNvPr id="16" name="Group 15"/>
          <p:cNvGrpSpPr/>
          <p:nvPr/>
        </p:nvGrpSpPr>
        <p:grpSpPr>
          <a:xfrm>
            <a:off x="4752240" y="4835952"/>
            <a:ext cx="1980000" cy="1329352"/>
            <a:chOff x="2472967" y="3115868"/>
            <a:chExt cx="1980000" cy="1329352"/>
          </a:xfrm>
        </p:grpSpPr>
        <p:sp>
          <p:nvSpPr>
            <p:cNvPr id="17" name="Rectangle 16"/>
            <p:cNvSpPr/>
            <p:nvPr/>
          </p:nvSpPr>
          <p:spPr>
            <a:xfrm>
              <a:off x="2472967" y="3115868"/>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472967" y="3882502"/>
              <a:ext cx="1980000" cy="562718"/>
            </a:xfrm>
            <a:prstGeom prst="rect">
              <a:avLst/>
            </a:prstGeom>
            <a:noFill/>
          </p:spPr>
          <p:txBody>
            <a:bodyPr wrap="square" rtlCol="0">
              <a:spAutoFit/>
            </a:bodyPr>
            <a:lstStyle/>
            <a:p>
              <a:pPr algn="ctr">
                <a:lnSpc>
                  <a:spcPct val="110000"/>
                </a:lnSpc>
              </a:pPr>
              <a:r>
                <a:rPr lang="en-GB" sz="1400" dirty="0">
                  <a:solidFill>
                    <a:schemeClr val="accent1"/>
                  </a:solidFill>
                  <a:latin typeface="Segoe UI" panose="020B0502040204020203" pitchFamily="34" charset="0"/>
                  <a:cs typeface="Segoe UI" panose="020B0502040204020203" pitchFamily="34" charset="0"/>
                </a:rPr>
                <a:t>Tools for federated service management</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989" y="3270119"/>
              <a:ext cx="489205" cy="487681"/>
            </a:xfrm>
            <a:prstGeom prst="rect">
              <a:avLst/>
            </a:prstGeom>
          </p:spPr>
        </p:pic>
      </p:grpSp>
      <p:grpSp>
        <p:nvGrpSpPr>
          <p:cNvPr id="21" name="Group 20"/>
          <p:cNvGrpSpPr/>
          <p:nvPr/>
        </p:nvGrpSpPr>
        <p:grpSpPr>
          <a:xfrm>
            <a:off x="6984488" y="4847704"/>
            <a:ext cx="1980000" cy="1317600"/>
            <a:chOff x="6922314" y="3115868"/>
            <a:chExt cx="1980000" cy="1317600"/>
          </a:xfrm>
        </p:grpSpPr>
        <p:sp>
          <p:nvSpPr>
            <p:cNvPr id="22" name="Rectangle 21"/>
            <p:cNvSpPr/>
            <p:nvPr/>
          </p:nvSpPr>
          <p:spPr>
            <a:xfrm>
              <a:off x="6922314" y="3115868"/>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922314" y="4009641"/>
              <a:ext cx="1980000" cy="325730"/>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Check-in</a:t>
              </a:r>
              <a:endParaRPr lang="en-GB" sz="1400" dirty="0">
                <a:solidFill>
                  <a:schemeClr val="accent1"/>
                </a:solidFill>
                <a:latin typeface="Segoe UI" panose="020B0502040204020203" pitchFamily="34" charset="0"/>
                <a:cs typeface="Segoe UI" panose="020B0502040204020203"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031" y="3258031"/>
              <a:ext cx="564975" cy="531534"/>
            </a:xfrm>
            <a:prstGeom prst="rect">
              <a:avLst/>
            </a:prstGeom>
          </p:spPr>
        </p:pic>
      </p:grpSp>
    </p:spTree>
    <p:extLst>
      <p:ext uri="{BB962C8B-B14F-4D97-AF65-F5344CB8AC3E}">
        <p14:creationId xmlns:p14="http://schemas.microsoft.com/office/powerpoint/2010/main" val="875083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EOSC Hub</a:t>
            </a:r>
            <a:endParaRPr lang="en-US" dirty="0"/>
          </a:p>
        </p:txBody>
      </p:sp>
      <p:sp>
        <p:nvSpPr>
          <p:cNvPr id="3" name="Content Placeholder 2"/>
          <p:cNvSpPr>
            <a:spLocks noGrp="1"/>
          </p:cNvSpPr>
          <p:nvPr>
            <p:ph sz="half" idx="2"/>
          </p:nvPr>
        </p:nvSpPr>
        <p:spPr/>
        <p:txBody>
          <a:bodyPr>
            <a:normAutofit/>
          </a:bodyPr>
          <a:lstStyle/>
          <a:p>
            <a:r>
              <a:rPr lang="en-US" sz="3200" dirty="0" smtClean="0"/>
              <a:t>EGI-Engage has shaped the concept of the EOSC Hub</a:t>
            </a:r>
          </a:p>
          <a:p>
            <a:pPr lvl="1"/>
            <a:r>
              <a:rPr lang="en-US" sz="2800" dirty="0" smtClean="0"/>
              <a:t>The </a:t>
            </a:r>
            <a:r>
              <a:rPr lang="en-US" sz="2800" dirty="0"/>
              <a:t>Hub acts as a European-level </a:t>
            </a:r>
            <a:r>
              <a:rPr lang="en-US" sz="2800" dirty="0">
                <a:solidFill>
                  <a:schemeClr val="tx2"/>
                </a:solidFill>
              </a:rPr>
              <a:t>contact point for researchers and innovators</a:t>
            </a:r>
            <a:r>
              <a:rPr lang="en-US" sz="2800" dirty="0"/>
              <a:t> to </a:t>
            </a:r>
            <a:r>
              <a:rPr lang="en-US" sz="2800" dirty="0">
                <a:solidFill>
                  <a:srgbClr val="1F497D"/>
                </a:solidFill>
              </a:rPr>
              <a:t>discover, access, use and reuse </a:t>
            </a:r>
            <a:r>
              <a:rPr lang="en-US" sz="2800" dirty="0"/>
              <a:t>a broad spectrum of resources for advanced data-driven research. </a:t>
            </a:r>
          </a:p>
          <a:p>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3756834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to EOSC Service Catalogue</a:t>
            </a:r>
            <a:endParaRPr lang="en-US" dirty="0"/>
          </a:p>
        </p:txBody>
      </p:sp>
      <p:sp>
        <p:nvSpPr>
          <p:cNvPr id="4" name="Footer Placeholder 3"/>
          <p:cNvSpPr>
            <a:spLocks noGrp="1"/>
          </p:cNvSpPr>
          <p:nvPr>
            <p:ph type="ftr" sz="quarter" idx="11"/>
          </p:nvPr>
        </p:nvSpPr>
        <p:spPr/>
        <p:txBody>
          <a:bodyPr/>
          <a:lstStyle/>
          <a:p>
            <a:r>
              <a:rPr lang="en-GB" smtClean="0"/>
              <a:t>Impact Report</a:t>
            </a:r>
            <a:endParaRPr lang="en-GB" dirty="0"/>
          </a:p>
        </p:txBody>
      </p:sp>
      <p:graphicFrame>
        <p:nvGraphicFramePr>
          <p:cNvPr id="5" name="Diagram 4"/>
          <p:cNvGraphicFramePr/>
          <p:nvPr>
            <p:extLst>
              <p:ext uri="{D42A27DB-BD31-4B8C-83A1-F6EECF244321}">
                <p14:modId xmlns:p14="http://schemas.microsoft.com/office/powerpoint/2010/main" val="2106823031"/>
              </p:ext>
            </p:extLst>
          </p:nvPr>
        </p:nvGraphicFramePr>
        <p:xfrm>
          <a:off x="1019944" y="1397000"/>
          <a:ext cx="7440488"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6980349" y="1196752"/>
            <a:ext cx="1994496" cy="1317600"/>
            <a:chOff x="4671047" y="1434585"/>
            <a:chExt cx="1994496" cy="1317600"/>
          </a:xfrm>
        </p:grpSpPr>
        <p:sp>
          <p:nvSpPr>
            <p:cNvPr id="7" name="Rectangle 6"/>
            <p:cNvSpPr/>
            <p:nvPr/>
          </p:nvSpPr>
          <p:spPr>
            <a:xfrm>
              <a:off x="4685543"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671047" y="2151908"/>
              <a:ext cx="1980000" cy="562718"/>
            </a:xfrm>
            <a:prstGeom prst="rect">
              <a:avLst/>
            </a:prstGeom>
            <a:noFill/>
          </p:spPr>
          <p:txBody>
            <a:bodyPr wrap="square" rtlCol="0">
              <a:spAutoFit/>
            </a:bodyPr>
            <a:lstStyle/>
            <a:p>
              <a:pPr algn="ctr">
                <a:lnSpc>
                  <a:spcPct val="110000"/>
                </a:lnSpc>
              </a:pPr>
              <a:r>
                <a:rPr lang="en-GB" sz="1400" dirty="0" smtClean="0">
                  <a:solidFill>
                    <a:schemeClr val="accent6">
                      <a:lumMod val="75000"/>
                    </a:schemeClr>
                  </a:solidFill>
                  <a:latin typeface="Segoe UI" panose="020B0502040204020203" pitchFamily="34" charset="0"/>
                  <a:cs typeface="Segoe UI" panose="020B0502040204020203" pitchFamily="34" charset="0"/>
                </a:rPr>
                <a:t>Improved EGI Service portfolio</a:t>
              </a:r>
              <a:endParaRPr lang="en-GB" sz="1400" dirty="0">
                <a:solidFill>
                  <a:schemeClr val="accent6">
                    <a:lumMod val="75000"/>
                  </a:schemeClr>
                </a:solidFill>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0236" y="1539420"/>
              <a:ext cx="563538" cy="545983"/>
            </a:xfrm>
            <a:prstGeom prst="rect">
              <a:avLst/>
            </a:prstGeom>
          </p:spPr>
        </p:pic>
      </p:grpSp>
      <p:grpSp>
        <p:nvGrpSpPr>
          <p:cNvPr id="10" name="Group 9"/>
          <p:cNvGrpSpPr/>
          <p:nvPr/>
        </p:nvGrpSpPr>
        <p:grpSpPr>
          <a:xfrm>
            <a:off x="7028348" y="4919712"/>
            <a:ext cx="1985311" cy="1317600"/>
            <a:chOff x="4680232" y="4797152"/>
            <a:chExt cx="1985311" cy="1317600"/>
          </a:xfrm>
        </p:grpSpPr>
        <p:sp>
          <p:nvSpPr>
            <p:cNvPr id="11" name="Rectangle 10"/>
            <p:cNvSpPr/>
            <p:nvPr/>
          </p:nvSpPr>
          <p:spPr>
            <a:xfrm>
              <a:off x="4685543"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4869160"/>
              <a:ext cx="547354" cy="547354"/>
            </a:xfrm>
            <a:prstGeom prst="rect">
              <a:avLst/>
            </a:prstGeom>
          </p:spPr>
        </p:pic>
        <p:sp>
          <p:nvSpPr>
            <p:cNvPr id="13" name="TextBox 12"/>
            <p:cNvSpPr txBox="1"/>
            <p:nvPr/>
          </p:nvSpPr>
          <p:spPr>
            <a:xfrm>
              <a:off x="4680232" y="5517232"/>
              <a:ext cx="1980000" cy="562718"/>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Integrated thematic</a:t>
              </a:r>
            </a:p>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services</a:t>
              </a:r>
              <a:endParaRPr lang="en-GB" sz="1400" dirty="0">
                <a:solidFill>
                  <a:schemeClr val="accent1"/>
                </a:solidFill>
                <a:latin typeface="Segoe UI" panose="020B0502040204020203" pitchFamily="34" charset="0"/>
                <a:cs typeface="Segoe UI" panose="020B0502040204020203" pitchFamily="34" charset="0"/>
              </a:endParaRPr>
            </a:p>
          </p:txBody>
        </p:sp>
      </p:grpSp>
      <p:sp>
        <p:nvSpPr>
          <p:cNvPr id="16" name="Rectangle 15"/>
          <p:cNvSpPr/>
          <p:nvPr/>
        </p:nvSpPr>
        <p:spPr>
          <a:xfrm>
            <a:off x="2159952" y="5063728"/>
            <a:ext cx="1980000" cy="1317600"/>
          </a:xfrm>
          <a:prstGeom prst="rect">
            <a:avLst/>
          </a:prstGeom>
          <a:solidFill>
            <a:schemeClr val="bg1"/>
          </a:solid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31960" y="5135736"/>
            <a:ext cx="566678" cy="542782"/>
          </a:xfrm>
          <a:prstGeom prst="rect">
            <a:avLst/>
          </a:prstGeom>
        </p:spPr>
      </p:pic>
      <p:sp>
        <p:nvSpPr>
          <p:cNvPr id="18" name="TextBox 17"/>
          <p:cNvSpPr txBox="1"/>
          <p:nvPr/>
        </p:nvSpPr>
        <p:spPr>
          <a:xfrm>
            <a:off x="2231960" y="5783808"/>
            <a:ext cx="1763975" cy="562718"/>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Applications on Demand</a:t>
            </a:r>
            <a:endParaRPr lang="en-GB" sz="1400" dirty="0">
              <a:solidFill>
                <a:schemeClr val="accent1"/>
              </a:solidFill>
              <a:latin typeface="Segoe UI" panose="020B0502040204020203" pitchFamily="34" charset="0"/>
              <a:cs typeface="Segoe UI" panose="020B0502040204020203" pitchFamily="34" charset="0"/>
            </a:endParaRPr>
          </a:p>
        </p:txBody>
      </p:sp>
      <p:grpSp>
        <p:nvGrpSpPr>
          <p:cNvPr id="19" name="Group 18"/>
          <p:cNvGrpSpPr/>
          <p:nvPr/>
        </p:nvGrpSpPr>
        <p:grpSpPr>
          <a:xfrm>
            <a:off x="107504" y="1196752"/>
            <a:ext cx="1980000" cy="1329352"/>
            <a:chOff x="2472967" y="3115868"/>
            <a:chExt cx="1980000" cy="1329352"/>
          </a:xfrm>
        </p:grpSpPr>
        <p:sp>
          <p:nvSpPr>
            <p:cNvPr id="20" name="Rectangle 19"/>
            <p:cNvSpPr/>
            <p:nvPr/>
          </p:nvSpPr>
          <p:spPr>
            <a:xfrm>
              <a:off x="2472967" y="3115868"/>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2472967" y="3882502"/>
              <a:ext cx="1980000" cy="562718"/>
            </a:xfrm>
            <a:prstGeom prst="rect">
              <a:avLst/>
            </a:prstGeom>
            <a:noFill/>
          </p:spPr>
          <p:txBody>
            <a:bodyPr wrap="square" rtlCol="0">
              <a:spAutoFit/>
            </a:bodyPr>
            <a:lstStyle/>
            <a:p>
              <a:pPr algn="ctr">
                <a:lnSpc>
                  <a:spcPct val="110000"/>
                </a:lnSpc>
              </a:pPr>
              <a:r>
                <a:rPr lang="en-GB" sz="1400" dirty="0">
                  <a:solidFill>
                    <a:schemeClr val="accent1"/>
                  </a:solidFill>
                  <a:latin typeface="Segoe UI" panose="020B0502040204020203" pitchFamily="34" charset="0"/>
                  <a:cs typeface="Segoe UI" panose="020B0502040204020203" pitchFamily="34" charset="0"/>
                </a:rPr>
                <a:t>Tools for federated service management</a:t>
              </a: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84989" y="3270119"/>
              <a:ext cx="489205" cy="487681"/>
            </a:xfrm>
            <a:prstGeom prst="rect">
              <a:avLst/>
            </a:prstGeom>
          </p:spPr>
        </p:pic>
      </p:grpSp>
      <p:grpSp>
        <p:nvGrpSpPr>
          <p:cNvPr id="24" name="Group 23"/>
          <p:cNvGrpSpPr/>
          <p:nvPr/>
        </p:nvGrpSpPr>
        <p:grpSpPr>
          <a:xfrm>
            <a:off x="107504" y="2615456"/>
            <a:ext cx="1980000" cy="1317600"/>
            <a:chOff x="4685543" y="3115868"/>
            <a:chExt cx="1980000" cy="1317600"/>
          </a:xfrm>
        </p:grpSpPr>
        <p:sp>
          <p:nvSpPr>
            <p:cNvPr id="25" name="Rectangle 24"/>
            <p:cNvSpPr/>
            <p:nvPr/>
          </p:nvSpPr>
          <p:spPr>
            <a:xfrm>
              <a:off x="4685543" y="3115868"/>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685543" y="4009641"/>
              <a:ext cx="1980000" cy="325730"/>
            </a:xfrm>
            <a:prstGeom prst="rect">
              <a:avLst/>
            </a:prstGeom>
            <a:noFill/>
          </p:spPr>
          <p:txBody>
            <a:bodyPr wrap="square" rtlCol="0">
              <a:spAutoFit/>
            </a:bodyPr>
            <a:lstStyle/>
            <a:p>
              <a:pPr algn="ctr">
                <a:lnSpc>
                  <a:spcPct val="110000"/>
                </a:lnSpc>
              </a:pPr>
              <a:r>
                <a:rPr lang="en-GB" sz="1400" dirty="0">
                  <a:solidFill>
                    <a:schemeClr val="accent1"/>
                  </a:solidFill>
                  <a:latin typeface="Segoe UI" panose="020B0502040204020203" pitchFamily="34" charset="0"/>
                  <a:cs typeface="Segoe UI" panose="020B0502040204020203" pitchFamily="34" charset="0"/>
                </a:rPr>
                <a:t>Marketplace</a:t>
              </a:r>
            </a:p>
          </p:txBody>
        </p:sp>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30236" y="3256760"/>
              <a:ext cx="629862" cy="504282"/>
            </a:xfrm>
            <a:prstGeom prst="rect">
              <a:avLst/>
            </a:prstGeom>
          </p:spPr>
        </p:pic>
      </p:grpSp>
      <p:sp>
        <p:nvSpPr>
          <p:cNvPr id="30" name="Rectangle 29"/>
          <p:cNvSpPr/>
          <p:nvPr/>
        </p:nvSpPr>
        <p:spPr>
          <a:xfrm>
            <a:off x="2159952" y="1196752"/>
            <a:ext cx="1980000" cy="1317600"/>
          </a:xfrm>
          <a:prstGeom prst="rect">
            <a:avLst/>
          </a:prstGeom>
          <a:solidFill>
            <a:schemeClr val="bg1"/>
          </a:solid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2326668" y="2090525"/>
            <a:ext cx="1669267" cy="329321"/>
          </a:xfrm>
          <a:prstGeom prst="rect">
            <a:avLst/>
          </a:prstGeom>
          <a:solidFill>
            <a:schemeClr val="bg1"/>
          </a:solid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Check-in</a:t>
            </a:r>
            <a:endParaRPr lang="en-GB" sz="1400" dirty="0">
              <a:solidFill>
                <a:schemeClr val="accent1"/>
              </a:solidFill>
              <a:latin typeface="Segoe UI" panose="020B0502040204020203" pitchFamily="34" charset="0"/>
              <a:cs typeface="Segoe UI" panose="020B0502040204020203" pitchFamily="34" charset="0"/>
            </a:endParaRPr>
          </a:p>
        </p:txBody>
      </p:sp>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6669" y="1338915"/>
            <a:ext cx="564975" cy="531534"/>
          </a:xfrm>
          <a:prstGeom prst="rect">
            <a:avLst/>
          </a:prstGeom>
          <a:solidFill>
            <a:schemeClr val="bg1"/>
          </a:solidFill>
        </p:spPr>
      </p:pic>
      <p:grpSp>
        <p:nvGrpSpPr>
          <p:cNvPr id="33" name="Group 32"/>
          <p:cNvGrpSpPr/>
          <p:nvPr/>
        </p:nvGrpSpPr>
        <p:grpSpPr>
          <a:xfrm>
            <a:off x="107504" y="4055616"/>
            <a:ext cx="1980000" cy="1317600"/>
            <a:chOff x="6922314" y="1434585"/>
            <a:chExt cx="1980000" cy="1317600"/>
          </a:xfrm>
        </p:grpSpPr>
        <p:sp>
          <p:nvSpPr>
            <p:cNvPr id="34" name="Rectangle 33"/>
            <p:cNvSpPr/>
            <p:nvPr/>
          </p:nvSpPr>
          <p:spPr>
            <a:xfrm>
              <a:off x="6922314"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6922314" y="2270402"/>
              <a:ext cx="1980000" cy="325730"/>
            </a:xfrm>
            <a:prstGeom prst="rect">
              <a:avLst/>
            </a:prstGeom>
            <a:noFill/>
          </p:spPr>
          <p:txBody>
            <a:bodyPr wrap="square" rtlCol="0">
              <a:spAutoFit/>
            </a:bodyPr>
            <a:lstStyle/>
            <a:p>
              <a:pPr algn="ctr">
                <a:lnSpc>
                  <a:spcPct val="110000"/>
                </a:lnSpc>
              </a:pPr>
              <a:r>
                <a:rPr lang="en-GB" sz="1400" dirty="0" smtClean="0">
                  <a:solidFill>
                    <a:srgbClr val="E46C0A"/>
                  </a:solidFill>
                  <a:latin typeface="Segoe UI" panose="020B0502040204020203" pitchFamily="34" charset="0"/>
                  <a:cs typeface="Segoe UI" panose="020B0502040204020203" pitchFamily="34" charset="0"/>
                </a:rPr>
                <a:t>IMS &amp; Certification</a:t>
              </a:r>
              <a:endParaRPr lang="en-GB" sz="1400" dirty="0">
                <a:solidFill>
                  <a:srgbClr val="E46C0A"/>
                </a:solidFill>
                <a:latin typeface="Segoe UI" panose="020B0502040204020203" pitchFamily="34" charset="0"/>
                <a:cs typeface="Segoe UI" panose="020B0502040204020203" pitchFamily="34" charset="0"/>
              </a:endParaRPr>
            </a:p>
          </p:txBody>
        </p:sp>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89031" y="1580465"/>
              <a:ext cx="570532" cy="463891"/>
            </a:xfrm>
            <a:prstGeom prst="rect">
              <a:avLst/>
            </a:prstGeom>
          </p:spPr>
        </p:pic>
      </p:grpSp>
    </p:spTree>
    <p:extLst>
      <p:ext uri="{BB962C8B-B14F-4D97-AF65-F5344CB8AC3E}">
        <p14:creationId xmlns:p14="http://schemas.microsoft.com/office/powerpoint/2010/main" val="1184439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99592" y="2013079"/>
            <a:ext cx="7992887" cy="3354765"/>
          </a:xfrm>
          <a:prstGeom prst="rect">
            <a:avLst/>
          </a:prstGeom>
          <a:noFill/>
        </p:spPr>
        <p:txBody>
          <a:bodyPr wrap="square" rtlCol="0">
            <a:spAutoFit/>
          </a:bodyPr>
          <a:lstStyle/>
          <a:p>
            <a:pPr algn="r"/>
            <a:r>
              <a:rPr lang="en-GB" sz="4800" dirty="0" smtClean="0">
                <a:solidFill>
                  <a:srgbClr val="4F81BD"/>
                </a:solidFill>
                <a:latin typeface="Segoe UI" panose="020B0502040204020203" pitchFamily="34" charset="0"/>
                <a:ea typeface="Open Sans" panose="020B0606030504020204" pitchFamily="34" charset="0"/>
                <a:cs typeface="Segoe UI" panose="020B0502040204020203" pitchFamily="34" charset="0"/>
              </a:rPr>
              <a:t>Summary</a:t>
            </a:r>
          </a:p>
          <a:p>
            <a:pPr algn="r">
              <a:spcBef>
                <a:spcPts val="1200"/>
              </a:spcBef>
            </a:pPr>
            <a:r>
              <a:rPr lang="en-GB" sz="2400" i="1" dirty="0" smtClean="0">
                <a:latin typeface="Segoe UI" panose="020B0502040204020203" pitchFamily="34" charset="0"/>
                <a:cs typeface="Segoe UI" panose="020B0502040204020203" pitchFamily="34" charset="0"/>
              </a:rPr>
              <a:t>EGI-</a:t>
            </a:r>
            <a:r>
              <a:rPr lang="en-GB" sz="2400" i="1" dirty="0" err="1" smtClean="0">
                <a:latin typeface="Segoe UI" panose="020B0502040204020203" pitchFamily="34" charset="0"/>
                <a:cs typeface="Segoe UI" panose="020B0502040204020203" pitchFamily="34" charset="0"/>
              </a:rPr>
              <a:t>Engage’s</a:t>
            </a:r>
            <a:r>
              <a:rPr lang="en-GB" sz="2400" i="1" dirty="0" smtClean="0">
                <a:latin typeface="Segoe UI" panose="020B0502040204020203" pitchFamily="34" charset="0"/>
                <a:cs typeface="Segoe UI" panose="020B0502040204020203" pitchFamily="34" charset="0"/>
              </a:rPr>
              <a:t> impact is observable on all scales the European Research Area, from individual research, to large collaborations and business, promoting digital innovation and the implementation of the EOSC vision and the FAIR principles</a:t>
            </a:r>
            <a:endParaRPr lang="en-US" sz="2400" i="1" dirty="0" smtClean="0">
              <a:latin typeface="Segoe UI" panose="020B0502040204020203" pitchFamily="34" charset="0"/>
              <a:cs typeface="Segoe UI" panose="020B0502040204020203" pitchFamily="34" charset="0"/>
            </a:endParaRPr>
          </a:p>
          <a:p>
            <a:pPr algn="r">
              <a:lnSpc>
                <a:spcPct val="150000"/>
              </a:lnSpc>
            </a:pPr>
            <a:endParaRPr lang="en-GB" sz="2400" dirty="0" smtClean="0">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3506906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Individual researchers</a:t>
            </a:r>
            <a:br>
              <a:rPr lang="en-US" dirty="0" smtClean="0"/>
            </a:br>
            <a:r>
              <a:rPr lang="en-US" dirty="0" smtClean="0"/>
              <a:t>Case 1</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870"/>
          <a:stretch/>
        </p:blipFill>
        <p:spPr>
          <a:xfrm>
            <a:off x="5148064" y="1282135"/>
            <a:ext cx="3661032" cy="1930841"/>
          </a:xfrm>
          <a:prstGeom prst="rect">
            <a:avLst/>
          </a:prstGeom>
        </p:spPr>
      </p:pic>
      <p:sp>
        <p:nvSpPr>
          <p:cNvPr id="7" name="TextBox 6"/>
          <p:cNvSpPr txBox="1"/>
          <p:nvPr/>
        </p:nvSpPr>
        <p:spPr>
          <a:xfrm>
            <a:off x="354792" y="1340768"/>
            <a:ext cx="4793272" cy="4388499"/>
          </a:xfrm>
          <a:prstGeom prst="rect">
            <a:avLst/>
          </a:prstGeom>
          <a:noFill/>
        </p:spPr>
        <p:txBody>
          <a:bodyPr wrap="square" lIns="91429" tIns="45715" rIns="91429" bIns="45715" rtlCol="0">
            <a:spAutoFit/>
          </a:bodyPr>
          <a:lstStyle/>
          <a:p>
            <a:pPr>
              <a:lnSpc>
                <a:spcPct val="114000"/>
              </a:lnSpc>
              <a:spcBef>
                <a:spcPts val="684"/>
              </a:spcBef>
            </a:pPr>
            <a:r>
              <a:rPr lang="en-GB" sz="2800" b="1" dirty="0" smtClean="0">
                <a:latin typeface="Segoe UI" panose="020B0502040204020203" pitchFamily="34" charset="0"/>
                <a:ea typeface="Open Sans Semibold" panose="020B0706030804020204" pitchFamily="34" charset="0"/>
                <a:cs typeface="Segoe UI" panose="020B0502040204020203" pitchFamily="34" charset="0"/>
              </a:rPr>
              <a:t>When human cell </a:t>
            </a:r>
            <a:r>
              <a:rPr lang="en-GB" sz="2800" b="1" dirty="0">
                <a:latin typeface="Segoe UI" panose="020B0502040204020203" pitchFamily="34" charset="0"/>
                <a:ea typeface="Open Sans Semibold" panose="020B0706030804020204" pitchFamily="34" charset="0"/>
                <a:cs typeface="Segoe UI" panose="020B0502040204020203" pitchFamily="34" charset="0"/>
              </a:rPr>
              <a:t>meets </a:t>
            </a:r>
            <a:r>
              <a:rPr lang="en-GB" sz="2800" b="1" i="1" dirty="0">
                <a:latin typeface="Segoe UI" panose="020B0502040204020203" pitchFamily="34" charset="0"/>
                <a:ea typeface="Open Sans Semibold" panose="020B0706030804020204" pitchFamily="34" charset="0"/>
                <a:cs typeface="Segoe UI" panose="020B0502040204020203" pitchFamily="34" charset="0"/>
              </a:rPr>
              <a:t>Salmonella</a:t>
            </a:r>
            <a:endParaRPr lang="en-GB" sz="2800" b="1" dirty="0">
              <a:latin typeface="Segoe UI" panose="020B0502040204020203" pitchFamily="34" charset="0"/>
              <a:ea typeface="Open Sans Semibold" panose="020B0706030804020204" pitchFamily="34" charset="0"/>
              <a:cs typeface="Segoe UI" panose="020B0502040204020203" pitchFamily="34" charset="0"/>
            </a:endParaRPr>
          </a:p>
          <a:p>
            <a:pPr>
              <a:spcBef>
                <a:spcPts val="1368"/>
              </a:spcBef>
              <a:buClr>
                <a:schemeClr val="tx2"/>
              </a:buClr>
            </a:pPr>
            <a:r>
              <a:rPr lang="en-GB" sz="2400" dirty="0" smtClean="0">
                <a:latin typeface="Segoe UI" panose="020B0502040204020203" pitchFamily="34" charset="0"/>
                <a:ea typeface="Open Sans" panose="020B0606030504020204" pitchFamily="34" charset="0"/>
                <a:cs typeface="Segoe UI" panose="020B0502040204020203" pitchFamily="34" charset="0"/>
              </a:rPr>
              <a:t>Konrad </a:t>
            </a:r>
            <a:r>
              <a:rPr lang="en-GB" sz="2400" dirty="0" err="1" smtClean="0">
                <a:latin typeface="Segoe UI" panose="020B0502040204020203" pitchFamily="34" charset="0"/>
                <a:ea typeface="Open Sans" panose="020B0606030504020204" pitchFamily="34" charset="0"/>
                <a:cs typeface="Segoe UI" panose="020B0502040204020203" pitchFamily="34" charset="0"/>
              </a:rPr>
              <a:t>Förstner</a:t>
            </a:r>
            <a:r>
              <a:rPr lang="en-GB" sz="2400" dirty="0" smtClean="0">
                <a:latin typeface="Segoe UI" panose="020B0502040204020203" pitchFamily="34" charset="0"/>
                <a:ea typeface="Open Sans" panose="020B0606030504020204" pitchFamily="34" charset="0"/>
                <a:cs typeface="Segoe UI" panose="020B0502040204020203" pitchFamily="34" charset="0"/>
              </a:rPr>
              <a:t> (U </a:t>
            </a:r>
            <a:r>
              <a:rPr lang="en-GB" sz="2400" dirty="0" err="1" smtClean="0">
                <a:latin typeface="Segoe UI" panose="020B0502040204020203" pitchFamily="34" charset="0"/>
                <a:ea typeface="Open Sans" panose="020B0606030504020204" pitchFamily="34" charset="0"/>
                <a:cs typeface="Segoe UI" panose="020B0502040204020203" pitchFamily="34" charset="0"/>
              </a:rPr>
              <a:t>Würzburg</a:t>
            </a:r>
            <a:r>
              <a:rPr lang="en-GB" sz="2400" dirty="0">
                <a:latin typeface="Segoe UI" panose="020B0502040204020203" pitchFamily="34" charset="0"/>
                <a:ea typeface="Open Sans" panose="020B0606030504020204" pitchFamily="34" charset="0"/>
                <a:cs typeface="Segoe UI" panose="020B0502040204020203" pitchFamily="34" charset="0"/>
              </a:rPr>
              <a:t>)</a:t>
            </a:r>
            <a:r>
              <a:rPr lang="en-GB" sz="2400" dirty="0" smtClean="0">
                <a:latin typeface="Segoe UI" panose="020B0502040204020203" pitchFamily="34" charset="0"/>
                <a:ea typeface="Open Sans" panose="020B0606030504020204" pitchFamily="34" charset="0"/>
                <a:cs typeface="Segoe UI" panose="020B0502040204020203" pitchFamily="34" charset="0"/>
              </a:rPr>
              <a:t> </a:t>
            </a:r>
            <a:r>
              <a:rPr lang="en-GB" sz="2400" dirty="0">
                <a:latin typeface="Segoe UI" panose="020B0502040204020203" pitchFamily="34" charset="0"/>
                <a:ea typeface="Open Sans" panose="020B0606030504020204" pitchFamily="34" charset="0"/>
                <a:cs typeface="Segoe UI" panose="020B0502040204020203" pitchFamily="34" charset="0"/>
              </a:rPr>
              <a:t>used </a:t>
            </a:r>
            <a:r>
              <a:rPr lang="en-GB" sz="2400" dirty="0" smtClean="0">
                <a:latin typeface="Segoe UI" panose="020B0502040204020203" pitchFamily="34" charset="0"/>
                <a:ea typeface="Open Sans" panose="020B0606030504020204" pitchFamily="34" charset="0"/>
                <a:cs typeface="Segoe UI" panose="020B0502040204020203" pitchFamily="34" charset="0"/>
              </a:rPr>
              <a:t>EGI Cloud </a:t>
            </a:r>
            <a:r>
              <a:rPr lang="en-GB" sz="2400" dirty="0">
                <a:latin typeface="Segoe UI" panose="020B0502040204020203" pitchFamily="34" charset="0"/>
                <a:ea typeface="Open Sans" panose="020B0606030504020204" pitchFamily="34" charset="0"/>
                <a:cs typeface="Segoe UI" panose="020B0502040204020203" pitchFamily="34" charset="0"/>
              </a:rPr>
              <a:t>Compute to run </a:t>
            </a:r>
            <a:r>
              <a:rPr lang="en-GB" sz="2400" dirty="0" err="1" smtClean="0">
                <a:latin typeface="Segoe UI" panose="020B0502040204020203" pitchFamily="34" charset="0"/>
                <a:ea typeface="Open Sans" panose="020B0606030504020204" pitchFamily="34" charset="0"/>
                <a:cs typeface="Segoe UI" panose="020B0502040204020203" pitchFamily="34" charset="0"/>
              </a:rPr>
              <a:t>READemption</a:t>
            </a:r>
            <a:r>
              <a:rPr lang="en-GB" sz="2400" dirty="0" smtClean="0">
                <a:latin typeface="Segoe UI" panose="020B0502040204020203" pitchFamily="34" charset="0"/>
                <a:ea typeface="Open Sans" panose="020B0606030504020204" pitchFamily="34" charset="0"/>
                <a:cs typeface="Segoe UI" panose="020B0502040204020203" pitchFamily="34" charset="0"/>
              </a:rPr>
              <a:t> - a </a:t>
            </a:r>
            <a:r>
              <a:rPr lang="en-GB" sz="2400" dirty="0">
                <a:latin typeface="Segoe UI" panose="020B0502040204020203" pitchFamily="34" charset="0"/>
                <a:ea typeface="Open Sans" panose="020B0606030504020204" pitchFamily="34" charset="0"/>
                <a:cs typeface="Segoe UI" panose="020B0502040204020203" pitchFamily="34" charset="0"/>
              </a:rPr>
              <a:t>pipeline for the analysis of sequencing data. </a:t>
            </a:r>
          </a:p>
          <a:p>
            <a:pPr>
              <a:spcBef>
                <a:spcPts val="1368"/>
              </a:spcBef>
              <a:buClr>
                <a:schemeClr val="tx2"/>
              </a:buClr>
            </a:pPr>
            <a:r>
              <a:rPr lang="en-GB" sz="2400" dirty="0" smtClean="0">
                <a:latin typeface="Segoe UI" panose="020B0502040204020203" pitchFamily="34" charset="0"/>
                <a:ea typeface="Open Sans" panose="020B0606030504020204" pitchFamily="34" charset="0"/>
                <a:cs typeface="Segoe UI" panose="020B0502040204020203" pitchFamily="34" charset="0"/>
              </a:rPr>
              <a:t>Cloud </a:t>
            </a:r>
            <a:r>
              <a:rPr lang="en-GB" sz="2400" dirty="0">
                <a:latin typeface="Segoe UI" panose="020B0502040204020203" pitchFamily="34" charset="0"/>
                <a:ea typeface="Open Sans" panose="020B0606030504020204" pitchFamily="34" charset="0"/>
                <a:cs typeface="Segoe UI" panose="020B0502040204020203" pitchFamily="34" charset="0"/>
              </a:rPr>
              <a:t>Compute helped </a:t>
            </a:r>
            <a:r>
              <a:rPr lang="en-GB" sz="2400" dirty="0" smtClean="0">
                <a:latin typeface="Segoe UI" panose="020B0502040204020203" pitchFamily="34" charset="0"/>
                <a:ea typeface="Open Sans" panose="020B0606030504020204" pitchFamily="34" charset="0"/>
                <a:cs typeface="Segoe UI" panose="020B0502040204020203" pitchFamily="34" charset="0"/>
              </a:rPr>
              <a:t>the team </a:t>
            </a:r>
            <a:r>
              <a:rPr lang="en-GB" sz="2400" dirty="0">
                <a:latin typeface="Segoe UI" panose="020B0502040204020203" pitchFamily="34" charset="0"/>
                <a:ea typeface="Open Sans" panose="020B0606030504020204" pitchFamily="34" charset="0"/>
                <a:cs typeface="Segoe UI" panose="020B0502040204020203" pitchFamily="34" charset="0"/>
              </a:rPr>
              <a:t>to handle demand peaks and that sped up the whole process significantly. </a:t>
            </a:r>
          </a:p>
        </p:txBody>
      </p:sp>
      <p:sp>
        <p:nvSpPr>
          <p:cNvPr id="8" name="TextBox 7"/>
          <p:cNvSpPr txBox="1"/>
          <p:nvPr/>
        </p:nvSpPr>
        <p:spPr>
          <a:xfrm>
            <a:off x="4917997" y="3429000"/>
            <a:ext cx="3891099" cy="1880710"/>
          </a:xfrm>
          <a:prstGeom prst="rect">
            <a:avLst/>
          </a:prstGeom>
          <a:noFill/>
        </p:spPr>
        <p:txBody>
          <a:bodyPr wrap="square" lIns="104205" tIns="52103" rIns="104205" bIns="52103" rtlCol="0">
            <a:spAutoFit/>
          </a:bodyPr>
          <a:lstStyle/>
          <a:p>
            <a:pPr algn="r">
              <a:lnSpc>
                <a:spcPct val="120000"/>
              </a:lnSpc>
            </a:pPr>
            <a:r>
              <a:rPr lang="en-GB" dirty="0" smtClean="0">
                <a:latin typeface="Segoe UI" panose="020B0502040204020203" pitchFamily="34" charset="0"/>
                <a:ea typeface="Open Sans" panose="020B0606030504020204" pitchFamily="34" charset="0"/>
                <a:cs typeface="Segoe UI" panose="020B0502040204020203" pitchFamily="34" charset="0"/>
              </a:rPr>
              <a:t>Published in </a:t>
            </a:r>
            <a:r>
              <a:rPr lang="en-GB" i="1" dirty="0" smtClean="0">
                <a:latin typeface="Segoe UI" panose="020B0502040204020203" pitchFamily="34" charset="0"/>
                <a:ea typeface="Open Sans" panose="020B0606030504020204" pitchFamily="34" charset="0"/>
                <a:cs typeface="Segoe UI" panose="020B0502040204020203" pitchFamily="34" charset="0"/>
              </a:rPr>
              <a:t>Nature</a:t>
            </a:r>
            <a:r>
              <a:rPr lang="en-GB" dirty="0" smtClean="0">
                <a:latin typeface="Segoe UI" panose="020B0502040204020203" pitchFamily="34" charset="0"/>
                <a:ea typeface="Open Sans" panose="020B0606030504020204" pitchFamily="34" charset="0"/>
                <a:cs typeface="Segoe UI" panose="020B0502040204020203" pitchFamily="34" charset="0"/>
              </a:rPr>
              <a:t> </a:t>
            </a:r>
          </a:p>
          <a:p>
            <a:pPr algn="r">
              <a:lnSpc>
                <a:spcPct val="120000"/>
              </a:lnSpc>
            </a:pPr>
            <a:r>
              <a:rPr lang="en-GB" dirty="0" smtClean="0">
                <a:latin typeface="Segoe UI" panose="020B0502040204020203" pitchFamily="34" charset="0"/>
                <a:ea typeface="Open Sans" panose="020B0606030504020204" pitchFamily="34" charset="0"/>
                <a:cs typeface="Segoe UI" panose="020B0502040204020203" pitchFamily="34" charset="0"/>
              </a:rPr>
              <a:t>(</a:t>
            </a:r>
            <a:r>
              <a:rPr lang="en-GB" dirty="0">
                <a:latin typeface="Segoe UI" panose="020B0502040204020203" pitchFamily="34" charset="0"/>
                <a:ea typeface="Open Sans" panose="020B0606030504020204" pitchFamily="34" charset="0"/>
                <a:cs typeface="Segoe UI" panose="020B0502040204020203" pitchFamily="34" charset="0"/>
              </a:rPr>
              <a:t>doi:10.1038/nature16547</a:t>
            </a:r>
            <a:r>
              <a:rPr lang="en-GB" dirty="0" smtClean="0">
                <a:latin typeface="Segoe UI" panose="020B0502040204020203" pitchFamily="34" charset="0"/>
                <a:ea typeface="Open Sans" panose="020B0606030504020204" pitchFamily="34" charset="0"/>
                <a:cs typeface="Segoe UI" panose="020B0502040204020203" pitchFamily="34" charset="0"/>
              </a:rPr>
              <a:t>)</a:t>
            </a:r>
          </a:p>
          <a:p>
            <a:pPr algn="r">
              <a:lnSpc>
                <a:spcPct val="120000"/>
              </a:lnSpc>
            </a:pPr>
            <a:r>
              <a:rPr lang="en-GB" i="1" dirty="0">
                <a:latin typeface="Segoe UI" panose="020B0502040204020203" pitchFamily="34" charset="0"/>
                <a:ea typeface="Open Sans" panose="020B0606030504020204" pitchFamily="34" charset="0"/>
                <a:cs typeface="Segoe UI" panose="020B0502040204020203" pitchFamily="34" charset="0"/>
              </a:rPr>
              <a:t>http://go.egi.eu/salm</a:t>
            </a:r>
          </a:p>
          <a:p>
            <a:pPr algn="r">
              <a:lnSpc>
                <a:spcPct val="120000"/>
              </a:lnSpc>
            </a:pPr>
            <a:endParaRPr lang="en-GB" sz="2000" dirty="0">
              <a:latin typeface="Segoe UI" panose="020B0502040204020203" pitchFamily="34" charset="0"/>
              <a:ea typeface="Open Sans" panose="020B0606030504020204" pitchFamily="34" charset="0"/>
              <a:cs typeface="Segoe UI" panose="020B0502040204020203" pitchFamily="34" charset="0"/>
            </a:endParaRPr>
          </a:p>
          <a:p>
            <a:pPr algn="r">
              <a:lnSpc>
                <a:spcPct val="120000"/>
              </a:lnSpc>
            </a:pPr>
            <a:endParaRPr lang="en-GB" sz="2000" dirty="0">
              <a:latin typeface="Segoe UI" panose="020B0502040204020203" pitchFamily="34" charset="0"/>
              <a:cs typeface="Segoe UI" panose="020B0502040204020203" pitchFamily="34" charset="0"/>
            </a:endParaRPr>
          </a:p>
        </p:txBody>
      </p:sp>
      <p:sp>
        <p:nvSpPr>
          <p:cNvPr id="2" name="Footer Placeholder 1"/>
          <p:cNvSpPr>
            <a:spLocks noGrp="1"/>
          </p:cNvSpPr>
          <p:nvPr>
            <p:ph type="ftr" sz="quarter" idx="11"/>
          </p:nvPr>
        </p:nvSpPr>
        <p:spPr/>
        <p:txBody>
          <a:bodyPr/>
          <a:lstStyle/>
          <a:p>
            <a:r>
              <a:rPr lang="en-GB" smtClean="0"/>
              <a:t>Impact Report</a:t>
            </a:r>
            <a:endParaRPr lang="en-GB" dirty="0"/>
          </a:p>
        </p:txBody>
      </p:sp>
      <p:grpSp>
        <p:nvGrpSpPr>
          <p:cNvPr id="9" name="Group 8"/>
          <p:cNvGrpSpPr/>
          <p:nvPr/>
        </p:nvGrpSpPr>
        <p:grpSpPr>
          <a:xfrm>
            <a:off x="6768464" y="4725144"/>
            <a:ext cx="1980000" cy="1317600"/>
            <a:chOff x="255068" y="4797152"/>
            <a:chExt cx="1980000" cy="1317600"/>
          </a:xfrm>
        </p:grpSpPr>
        <p:sp>
          <p:nvSpPr>
            <p:cNvPr id="10" name="Rectangle 9"/>
            <p:cNvSpPr/>
            <p:nvPr/>
          </p:nvSpPr>
          <p:spPr>
            <a:xfrm>
              <a:off x="255068"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55068" y="5492134"/>
              <a:ext cx="1980000" cy="562718"/>
            </a:xfrm>
            <a:prstGeom prst="rect">
              <a:avLst/>
            </a:prstGeom>
            <a:noFill/>
          </p:spPr>
          <p:txBody>
            <a:bodyPr wrap="square" rtlCol="0">
              <a:spAutoFit/>
            </a:bodyPr>
            <a:lstStyle/>
            <a:p>
              <a:pPr algn="ctr">
                <a:lnSpc>
                  <a:spcPct val="110000"/>
                </a:lnSpc>
              </a:pPr>
              <a:r>
                <a:rPr lang="en-GB" sz="1400" dirty="0">
                  <a:solidFill>
                    <a:schemeClr val="accent1"/>
                  </a:solidFill>
                  <a:latin typeface="Segoe UI" panose="020B0502040204020203" pitchFamily="34" charset="0"/>
                  <a:cs typeface="Segoe UI" panose="020B0502040204020203" pitchFamily="34" charset="0"/>
                </a:rPr>
                <a:t>Federated Cloud Computing</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994" y="4934021"/>
              <a:ext cx="612021" cy="481108"/>
            </a:xfrm>
            <a:prstGeom prst="rect">
              <a:avLst/>
            </a:prstGeom>
          </p:spPr>
        </p:pic>
      </p:grpSp>
    </p:spTree>
    <p:extLst>
      <p:ext uri="{BB962C8B-B14F-4D97-AF65-F5344CB8AC3E}">
        <p14:creationId xmlns:p14="http://schemas.microsoft.com/office/powerpoint/2010/main" val="3801833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Individual researchers</a:t>
            </a:r>
            <a:br>
              <a:rPr lang="en-US" dirty="0" smtClean="0"/>
            </a:br>
            <a:r>
              <a:rPr lang="en-US" dirty="0" smtClean="0"/>
              <a:t>Case 2</a:t>
            </a:r>
            <a:endParaRPr lang="en-US" dirty="0"/>
          </a:p>
        </p:txBody>
      </p:sp>
      <p:sp>
        <p:nvSpPr>
          <p:cNvPr id="7" name="TextBox 6"/>
          <p:cNvSpPr txBox="1"/>
          <p:nvPr/>
        </p:nvSpPr>
        <p:spPr>
          <a:xfrm>
            <a:off x="426800" y="1340768"/>
            <a:ext cx="6377448" cy="1436075"/>
          </a:xfrm>
          <a:prstGeom prst="rect">
            <a:avLst/>
          </a:prstGeom>
          <a:noFill/>
        </p:spPr>
        <p:txBody>
          <a:bodyPr wrap="square" lIns="91429" tIns="45715" rIns="91429" bIns="45715" rtlCol="0">
            <a:spAutoFit/>
          </a:bodyPr>
          <a:lstStyle/>
          <a:p>
            <a:pPr>
              <a:lnSpc>
                <a:spcPct val="114000"/>
              </a:lnSpc>
              <a:spcBef>
                <a:spcPts val="684"/>
              </a:spcBef>
            </a:pPr>
            <a:r>
              <a:rPr lang="en-GB" sz="2800" dirty="0" smtClean="0">
                <a:solidFill>
                  <a:srgbClr val="4F81BD"/>
                </a:solidFill>
                <a:latin typeface="Segoe UI" panose="020B0502040204020203" pitchFamily="34" charset="0"/>
                <a:ea typeface="Open Sans Semibold" panose="020B0706030804020204" pitchFamily="34" charset="0"/>
                <a:cs typeface="Segoe UI" panose="020B0502040204020203" pitchFamily="34" charset="0"/>
              </a:rPr>
              <a:t>Theoretical chemistry</a:t>
            </a:r>
            <a:endParaRPr lang="en-GB" sz="2800" dirty="0">
              <a:solidFill>
                <a:srgbClr val="4F81BD"/>
              </a:solidFill>
              <a:latin typeface="Segoe UI" panose="020B0502040204020203" pitchFamily="34" charset="0"/>
              <a:ea typeface="Open Sans Semibold" panose="020B0706030804020204" pitchFamily="34" charset="0"/>
              <a:cs typeface="Segoe UI" panose="020B0502040204020203" pitchFamily="34" charset="0"/>
            </a:endParaRPr>
          </a:p>
          <a:p>
            <a:pPr>
              <a:spcBef>
                <a:spcPts val="1368"/>
              </a:spcBef>
              <a:buClr>
                <a:schemeClr val="tx2"/>
              </a:buClr>
            </a:pPr>
            <a:r>
              <a:rPr lang="en-GB" sz="2000" dirty="0" smtClean="0">
                <a:latin typeface="Segoe UI" panose="020B0502040204020203" pitchFamily="34" charset="0"/>
                <a:ea typeface="Open Sans" panose="020B0606030504020204" pitchFamily="34" charset="0"/>
                <a:cs typeface="Segoe UI" panose="020B0502040204020203" pitchFamily="34" charset="0"/>
              </a:rPr>
              <a:t>Ernesto </a:t>
            </a:r>
            <a:r>
              <a:rPr lang="en-GB" sz="2000" dirty="0" err="1">
                <a:latin typeface="Segoe UI" panose="020B0502040204020203" pitchFamily="34" charset="0"/>
                <a:ea typeface="Open Sans" panose="020B0606030504020204" pitchFamily="34" charset="0"/>
                <a:cs typeface="Segoe UI" panose="020B0502040204020203" pitchFamily="34" charset="0"/>
              </a:rPr>
              <a:t>García</a:t>
            </a:r>
            <a:r>
              <a:rPr lang="en-GB" sz="2000" dirty="0">
                <a:latin typeface="Segoe UI" panose="020B0502040204020203" pitchFamily="34" charset="0"/>
                <a:ea typeface="Open Sans" panose="020B0606030504020204" pitchFamily="34" charset="0"/>
                <a:cs typeface="Segoe UI" panose="020B0502040204020203" pitchFamily="34" charset="0"/>
              </a:rPr>
              <a:t> (Uni. Basque Country) is a leading expert on chemical reactions and their </a:t>
            </a:r>
            <a:r>
              <a:rPr lang="en-GB" sz="2000" dirty="0" smtClean="0">
                <a:latin typeface="Segoe UI" panose="020B0502040204020203" pitchFamily="34" charset="0"/>
                <a:ea typeface="Open Sans" panose="020B0606030504020204" pitchFamily="34" charset="0"/>
                <a:cs typeface="Segoe UI" panose="020B0502040204020203" pitchFamily="34" charset="0"/>
              </a:rPr>
              <a:t>dynamics</a:t>
            </a:r>
            <a:r>
              <a:rPr lang="en-GB" sz="2400" dirty="0" smtClean="0">
                <a:latin typeface="Segoe UI" panose="020B0502040204020203" pitchFamily="34" charset="0"/>
                <a:ea typeface="Open Sans" panose="020B0606030504020204" pitchFamily="34" charset="0"/>
                <a:cs typeface="Segoe UI" panose="020B0502040204020203" pitchFamily="34" charset="0"/>
              </a:rPr>
              <a:t>.</a:t>
            </a:r>
            <a:r>
              <a:rPr lang="en-GB" sz="2400" dirty="0">
                <a:latin typeface="Segoe UI" panose="020B0502040204020203" pitchFamily="34" charset="0"/>
                <a:ea typeface="Open Sans" panose="020B0606030504020204" pitchFamily="34" charset="0"/>
                <a:cs typeface="Segoe UI" panose="020B0502040204020203" pitchFamily="34"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1" y="2852936"/>
            <a:ext cx="6350327" cy="2764260"/>
          </a:xfrm>
          <a:prstGeom prst="rect">
            <a:avLst/>
          </a:prstGeom>
        </p:spPr>
      </p:pic>
      <p:sp>
        <p:nvSpPr>
          <p:cNvPr id="2" name="Footer Placeholder 1"/>
          <p:cNvSpPr>
            <a:spLocks noGrp="1"/>
          </p:cNvSpPr>
          <p:nvPr>
            <p:ph type="ftr" sz="quarter" idx="11"/>
          </p:nvPr>
        </p:nvSpPr>
        <p:spPr/>
        <p:txBody>
          <a:bodyPr/>
          <a:lstStyle/>
          <a:p>
            <a:r>
              <a:rPr lang="en-GB" smtClean="0"/>
              <a:t>Impact Report</a:t>
            </a:r>
            <a:endParaRPr lang="en-GB" dirty="0"/>
          </a:p>
        </p:txBody>
      </p:sp>
      <p:grpSp>
        <p:nvGrpSpPr>
          <p:cNvPr id="8" name="Group 7"/>
          <p:cNvGrpSpPr/>
          <p:nvPr/>
        </p:nvGrpSpPr>
        <p:grpSpPr>
          <a:xfrm>
            <a:off x="6660232" y="3573016"/>
            <a:ext cx="2376264" cy="2016224"/>
            <a:chOff x="720080" y="1052736"/>
            <a:chExt cx="2376264" cy="2016224"/>
          </a:xfrm>
        </p:grpSpPr>
        <p:sp>
          <p:nvSpPr>
            <p:cNvPr id="9" name="Oval 8"/>
            <p:cNvSpPr/>
            <p:nvPr/>
          </p:nvSpPr>
          <p:spPr>
            <a:xfrm>
              <a:off x="971600" y="1052736"/>
              <a:ext cx="2016224" cy="2016224"/>
            </a:xfrm>
            <a:prstGeom prst="ellipse">
              <a:avLst/>
            </a:prstGeom>
            <a:solidFill>
              <a:srgbClr val="0066B0"/>
            </a:solidFill>
            <a:ln>
              <a:noFill/>
            </a:ln>
            <a:effectLst>
              <a:outerShdw blurRad="76200" dist="101600" dir="84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0080" y="1652607"/>
              <a:ext cx="2376264" cy="1200329"/>
            </a:xfrm>
            <a:prstGeom prst="rect">
              <a:avLst/>
            </a:prstGeom>
            <a:noFill/>
          </p:spPr>
          <p:txBody>
            <a:bodyPr wrap="square" rtlCol="0">
              <a:spAutoFit/>
            </a:bodyPr>
            <a:lstStyle/>
            <a:p>
              <a:pPr algn="ctr"/>
              <a:r>
                <a:rPr lang="en-GB" sz="3600" b="1" dirty="0" smtClean="0">
                  <a:solidFill>
                    <a:schemeClr val="bg1"/>
                  </a:solidFill>
                  <a:latin typeface="Segoe UI" panose="020B0502040204020203" pitchFamily="34" charset="0"/>
                  <a:cs typeface="Segoe UI" panose="020B0502040204020203" pitchFamily="34" charset="0"/>
                </a:rPr>
                <a:t>+20.5%</a:t>
              </a:r>
            </a:p>
            <a:p>
              <a:pPr algn="ctr"/>
              <a:endParaRPr lang="en-GB" dirty="0" smtClean="0">
                <a:solidFill>
                  <a:schemeClr val="bg1"/>
                </a:solidFill>
                <a:latin typeface="Segoe UI" panose="020B0502040204020203" pitchFamily="34" charset="0"/>
                <a:cs typeface="Segoe UI" panose="020B0502040204020203" pitchFamily="34" charset="0"/>
              </a:endParaRPr>
            </a:p>
            <a:p>
              <a:pPr algn="ctr"/>
              <a:r>
                <a:rPr lang="en-GB" dirty="0" smtClean="0">
                  <a:solidFill>
                    <a:schemeClr val="bg1"/>
                  </a:solidFill>
                  <a:latin typeface="Segoe UI" panose="020B0502040204020203" pitchFamily="34" charset="0"/>
                  <a:cs typeface="Segoe UI" panose="020B0502040204020203" pitchFamily="34" charset="0"/>
                </a:rPr>
                <a:t>2016</a:t>
              </a:r>
            </a:p>
          </p:txBody>
        </p:sp>
      </p:grpSp>
      <p:grpSp>
        <p:nvGrpSpPr>
          <p:cNvPr id="11" name="Group 10"/>
          <p:cNvGrpSpPr/>
          <p:nvPr/>
        </p:nvGrpSpPr>
        <p:grpSpPr>
          <a:xfrm>
            <a:off x="6732240" y="1844824"/>
            <a:ext cx="2376264" cy="2016224"/>
            <a:chOff x="755576" y="1052736"/>
            <a:chExt cx="2376264" cy="2016224"/>
          </a:xfrm>
        </p:grpSpPr>
        <p:sp>
          <p:nvSpPr>
            <p:cNvPr id="12" name="Oval 11"/>
            <p:cNvSpPr/>
            <p:nvPr/>
          </p:nvSpPr>
          <p:spPr>
            <a:xfrm>
              <a:off x="971600" y="1052736"/>
              <a:ext cx="2016224" cy="2016224"/>
            </a:xfrm>
            <a:prstGeom prst="ellipse">
              <a:avLst/>
            </a:prstGeom>
            <a:solidFill>
              <a:schemeClr val="accent6"/>
            </a:solidFill>
            <a:ln>
              <a:noFill/>
            </a:ln>
            <a:effectLst>
              <a:outerShdw blurRad="76200" dist="101600" dir="84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55576" y="1447616"/>
              <a:ext cx="2376264" cy="1477328"/>
            </a:xfrm>
            <a:prstGeom prst="rect">
              <a:avLst/>
            </a:prstGeom>
            <a:noFill/>
          </p:spPr>
          <p:txBody>
            <a:bodyPr wrap="square" rtlCol="0">
              <a:spAutoFit/>
            </a:bodyPr>
            <a:lstStyle/>
            <a:p>
              <a:pPr algn="ctr"/>
              <a:r>
                <a:rPr lang="en-GB" sz="3600" b="1" dirty="0" smtClean="0">
                  <a:solidFill>
                    <a:schemeClr val="bg1"/>
                  </a:solidFill>
                  <a:latin typeface="Segoe UI" panose="020B0502040204020203" pitchFamily="34" charset="0"/>
                  <a:cs typeface="Segoe UI" panose="020B0502040204020203" pitchFamily="34" charset="0"/>
                </a:rPr>
                <a:t>+23.4%</a:t>
              </a:r>
              <a:endParaRPr lang="en-GB" dirty="0" smtClean="0">
                <a:solidFill>
                  <a:schemeClr val="bg1"/>
                </a:solidFill>
                <a:latin typeface="Segoe UI" panose="020B0502040204020203" pitchFamily="34" charset="0"/>
                <a:cs typeface="Segoe UI" panose="020B0502040204020203" pitchFamily="34" charset="0"/>
              </a:endParaRPr>
            </a:p>
            <a:p>
              <a:pPr algn="ctr"/>
              <a:r>
                <a:rPr lang="en-GB" dirty="0" smtClean="0">
                  <a:solidFill>
                    <a:schemeClr val="bg1"/>
                  </a:solidFill>
                  <a:latin typeface="Segoe UI" panose="020B0502040204020203" pitchFamily="34" charset="0"/>
                  <a:cs typeface="Segoe UI" panose="020B0502040204020203" pitchFamily="34" charset="0"/>
                </a:rPr>
                <a:t>HTC CPU </a:t>
              </a:r>
            </a:p>
            <a:p>
              <a:pPr algn="ctr"/>
              <a:r>
                <a:rPr lang="en-GB" dirty="0">
                  <a:solidFill>
                    <a:schemeClr val="bg1"/>
                  </a:solidFill>
                  <a:latin typeface="Segoe UI" panose="020B0502040204020203" pitchFamily="34" charset="0"/>
                  <a:cs typeface="Segoe UI" panose="020B0502040204020203" pitchFamily="34" charset="0"/>
                </a:rPr>
                <a:t>h</a:t>
              </a:r>
              <a:r>
                <a:rPr lang="en-GB" dirty="0" smtClean="0">
                  <a:solidFill>
                    <a:schemeClr val="bg1"/>
                  </a:solidFill>
                  <a:latin typeface="Segoe UI" panose="020B0502040204020203" pitchFamily="34" charset="0"/>
                  <a:cs typeface="Segoe UI" panose="020B0502040204020203" pitchFamily="34" charset="0"/>
                </a:rPr>
                <a:t>ours</a:t>
              </a:r>
            </a:p>
            <a:p>
              <a:pPr algn="ctr"/>
              <a:r>
                <a:rPr lang="en-GB" dirty="0" smtClean="0">
                  <a:solidFill>
                    <a:schemeClr val="bg1"/>
                  </a:solidFill>
                  <a:latin typeface="Segoe UI" panose="020B0502040204020203" pitchFamily="34" charset="0"/>
                  <a:cs typeface="Segoe UI" panose="020B0502040204020203" pitchFamily="34" charset="0"/>
                </a:rPr>
                <a:t>2015</a:t>
              </a:r>
            </a:p>
          </p:txBody>
        </p:sp>
      </p:grpSp>
      <p:sp>
        <p:nvSpPr>
          <p:cNvPr id="14" name="TextBox 13"/>
          <p:cNvSpPr txBox="1"/>
          <p:nvPr/>
        </p:nvSpPr>
        <p:spPr>
          <a:xfrm>
            <a:off x="453921" y="5805264"/>
            <a:ext cx="8474056" cy="461655"/>
          </a:xfrm>
          <a:prstGeom prst="rect">
            <a:avLst/>
          </a:prstGeom>
          <a:noFill/>
          <a:ln>
            <a:solidFill>
              <a:schemeClr val="accent1"/>
            </a:solidFill>
          </a:ln>
        </p:spPr>
        <p:txBody>
          <a:bodyPr wrap="square" lIns="91429" tIns="45715" rIns="91429" bIns="45715" rtlCol="0">
            <a:spAutoFit/>
          </a:bodyPr>
          <a:lstStyle/>
          <a:p>
            <a:pPr>
              <a:spcBef>
                <a:spcPts val="1368"/>
              </a:spcBef>
              <a:buClr>
                <a:schemeClr val="tx2"/>
              </a:buClr>
            </a:pPr>
            <a:r>
              <a:rPr lang="en-GB" sz="2000" i="1" dirty="0" smtClean="0">
                <a:solidFill>
                  <a:srgbClr val="4F81BD"/>
                </a:solidFill>
                <a:latin typeface="Segoe UI" panose="020B0502040204020203" pitchFamily="34" charset="0"/>
                <a:ea typeface="Open Sans" panose="020B0606030504020204" pitchFamily="34" charset="0"/>
                <a:cs typeface="Segoe UI" panose="020B0502040204020203" pitchFamily="34" charset="0"/>
                <a:sym typeface="Wingdings"/>
              </a:rPr>
              <a:t> </a:t>
            </a:r>
            <a:r>
              <a:rPr lang="en-GB" sz="2000" i="1" dirty="0" smtClean="0">
                <a:solidFill>
                  <a:srgbClr val="4F81BD"/>
                </a:solidFill>
                <a:latin typeface="Segoe UI" panose="020B0502040204020203" pitchFamily="34" charset="0"/>
                <a:ea typeface="Open Sans" panose="020B0606030504020204" pitchFamily="34" charset="0"/>
                <a:cs typeface="Segoe UI" panose="020B0502040204020203" pitchFamily="34" charset="0"/>
              </a:rPr>
              <a:t>More than 3 Billion CPU hours in 2017 expected with the current trend</a:t>
            </a:r>
            <a:r>
              <a:rPr lang="en-GB" sz="2400" i="1" dirty="0" smtClean="0">
                <a:solidFill>
                  <a:srgbClr val="4F81BD"/>
                </a:solidFill>
                <a:latin typeface="Segoe UI" panose="020B0502040204020203" pitchFamily="34" charset="0"/>
                <a:ea typeface="Open Sans" panose="020B0606030504020204" pitchFamily="34" charset="0"/>
                <a:cs typeface="Segoe UI" panose="020B0502040204020203" pitchFamily="34" charset="0"/>
              </a:rPr>
              <a:t> </a:t>
            </a:r>
            <a:endParaRPr lang="en-GB" sz="2400" i="1" dirty="0">
              <a:solidFill>
                <a:srgbClr val="4F81BD"/>
              </a:solidFill>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327206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Community innovators</a:t>
            </a:r>
            <a:br>
              <a:rPr lang="en-US" dirty="0" smtClean="0"/>
            </a:br>
            <a:r>
              <a:rPr lang="en-US" dirty="0" smtClean="0"/>
              <a:t>with communities of practice</a:t>
            </a:r>
            <a:br>
              <a:rPr lang="en-US" dirty="0" smtClean="0"/>
            </a:br>
            <a:r>
              <a:rPr lang="en-US" dirty="0" smtClean="0"/>
              <a:t>Case 3</a:t>
            </a:r>
            <a:endParaRPr lang="en-US" dirty="0"/>
          </a:p>
        </p:txBody>
      </p:sp>
      <p:sp>
        <p:nvSpPr>
          <p:cNvPr id="7" name="TextBox 6"/>
          <p:cNvSpPr txBox="1"/>
          <p:nvPr/>
        </p:nvSpPr>
        <p:spPr>
          <a:xfrm>
            <a:off x="354792" y="1483118"/>
            <a:ext cx="5873392" cy="2737970"/>
          </a:xfrm>
          <a:prstGeom prst="rect">
            <a:avLst/>
          </a:prstGeom>
          <a:noFill/>
        </p:spPr>
        <p:txBody>
          <a:bodyPr wrap="square" lIns="91429" tIns="45715" rIns="91429" bIns="45715" rtlCol="0">
            <a:spAutoFit/>
          </a:bodyPr>
          <a:lstStyle/>
          <a:p>
            <a:pPr>
              <a:lnSpc>
                <a:spcPct val="114000"/>
              </a:lnSpc>
              <a:spcBef>
                <a:spcPts val="684"/>
              </a:spcBef>
            </a:pPr>
            <a:r>
              <a:rPr lang="en-GB" sz="2800" dirty="0" smtClean="0">
                <a:solidFill>
                  <a:schemeClr val="accent1"/>
                </a:solidFill>
                <a:latin typeface="Segoe UI" panose="020B0502040204020203" pitchFamily="34" charset="0"/>
                <a:ea typeface="Open Sans Semibold" panose="020B0706030804020204" pitchFamily="34" charset="0"/>
                <a:cs typeface="Segoe UI" panose="020B0502040204020203" pitchFamily="34" charset="0"/>
              </a:rPr>
              <a:t>Digital tools for structural biology</a:t>
            </a:r>
            <a:endParaRPr lang="en-GB" sz="2800" dirty="0">
              <a:solidFill>
                <a:schemeClr val="accent1"/>
              </a:solidFill>
              <a:latin typeface="Segoe UI" panose="020B0502040204020203" pitchFamily="34" charset="0"/>
              <a:ea typeface="Open Sans Semibold" panose="020B0706030804020204" pitchFamily="34" charset="0"/>
              <a:cs typeface="Segoe UI" panose="020B0502040204020203" pitchFamily="34" charset="0"/>
            </a:endParaRPr>
          </a:p>
          <a:p>
            <a:pPr marL="342900" indent="-342900">
              <a:spcBef>
                <a:spcPts val="600"/>
              </a:spcBef>
              <a:buFont typeface="Arial" panose="020B0604020202020204" pitchFamily="34" charset="0"/>
              <a:buChar char="•"/>
            </a:pPr>
            <a:r>
              <a:rPr lang="en-GB" sz="2000" dirty="0" smtClean="0">
                <a:latin typeface="Segoe UI" panose="020B0502040204020203" pitchFamily="34" charset="0"/>
                <a:ea typeface="Open Sans" panose="020B0606030504020204" pitchFamily="34" charset="0"/>
                <a:cs typeface="Segoe UI" panose="020B0502040204020203" pitchFamily="34" charset="0"/>
              </a:rPr>
              <a:t>Forefront </a:t>
            </a:r>
            <a:r>
              <a:rPr lang="en-GB" sz="2000" dirty="0">
                <a:latin typeface="Segoe UI" panose="020B0502040204020203" pitchFamily="34" charset="0"/>
                <a:ea typeface="Open Sans" panose="020B0606030504020204" pitchFamily="34" charset="0"/>
                <a:cs typeface="Segoe UI" panose="020B0502040204020203" pitchFamily="34" charset="0"/>
              </a:rPr>
              <a:t>of innovation in medicine and health sciences </a:t>
            </a:r>
            <a:endParaRPr lang="en-GB" sz="2000" dirty="0" smtClean="0">
              <a:latin typeface="Segoe UI" panose="020B0502040204020203" pitchFamily="34" charset="0"/>
              <a:ea typeface="Open Sans" panose="020B0606030504020204" pitchFamily="34" charset="0"/>
              <a:cs typeface="Segoe UI" panose="020B0502040204020203" pitchFamily="34" charset="0"/>
            </a:endParaRPr>
          </a:p>
          <a:p>
            <a:pPr marL="342900" indent="-342900">
              <a:spcBef>
                <a:spcPts val="600"/>
              </a:spcBef>
              <a:buFont typeface="Arial" panose="020B0604020202020204" pitchFamily="34" charset="0"/>
              <a:buChar char="•"/>
            </a:pPr>
            <a:r>
              <a:rPr lang="en-GB" sz="2000" dirty="0" smtClean="0">
                <a:latin typeface="Segoe UI" panose="020B0502040204020203" pitchFamily="34" charset="0"/>
                <a:ea typeface="Open Sans" panose="020B0606030504020204" pitchFamily="34" charset="0"/>
                <a:cs typeface="Segoe UI" panose="020B0502040204020203" pitchFamily="34" charset="0"/>
              </a:rPr>
              <a:t>Relies </a:t>
            </a:r>
            <a:r>
              <a:rPr lang="en-GB" sz="2000" dirty="0">
                <a:latin typeface="Segoe UI" panose="020B0502040204020203" pitchFamily="34" charset="0"/>
                <a:ea typeface="Open Sans" panose="020B0606030504020204" pitchFamily="34" charset="0"/>
                <a:cs typeface="Segoe UI" panose="020B0502040204020203" pitchFamily="34" charset="0"/>
              </a:rPr>
              <a:t>on </a:t>
            </a:r>
            <a:r>
              <a:rPr lang="en-GB" sz="2000" dirty="0" smtClean="0">
                <a:latin typeface="Segoe UI" panose="020B0502040204020203" pitchFamily="34" charset="0"/>
                <a:ea typeface="Open Sans" panose="020B0606030504020204" pitchFamily="34" charset="0"/>
                <a:cs typeface="Segoe UI" panose="020B0502040204020203" pitchFamily="34" charset="0"/>
              </a:rPr>
              <a:t>computational </a:t>
            </a:r>
            <a:r>
              <a:rPr lang="en-GB" sz="2000" dirty="0">
                <a:latin typeface="Segoe UI" panose="020B0502040204020203" pitchFamily="34" charset="0"/>
                <a:ea typeface="Open Sans" panose="020B0606030504020204" pitchFamily="34" charset="0"/>
                <a:cs typeface="Segoe UI" panose="020B0502040204020203" pitchFamily="34" charset="0"/>
              </a:rPr>
              <a:t>resources for </a:t>
            </a:r>
            <a:r>
              <a:rPr lang="en-GB" sz="2000" dirty="0" smtClean="0">
                <a:latin typeface="Segoe UI" panose="020B0502040204020203" pitchFamily="34" charset="0"/>
                <a:ea typeface="Open Sans" panose="020B0606030504020204" pitchFamily="34" charset="0"/>
                <a:cs typeface="Segoe UI" panose="020B0502040204020203" pitchFamily="34" charset="0"/>
              </a:rPr>
              <a:t>(e.g.):</a:t>
            </a:r>
          </a:p>
          <a:p>
            <a:pPr marL="800100" lvl="1" indent="-342900">
              <a:spcBef>
                <a:spcPts val="600"/>
              </a:spcBef>
              <a:buFont typeface="Arial" panose="020B0604020202020204" pitchFamily="34" charset="0"/>
              <a:buChar char="•"/>
            </a:pPr>
            <a:r>
              <a:rPr lang="en-GB" sz="2000" dirty="0" smtClean="0">
                <a:latin typeface="Segoe UI" panose="020B0502040204020203" pitchFamily="34" charset="0"/>
                <a:ea typeface="Open Sans" panose="020B0606030504020204" pitchFamily="34" charset="0"/>
                <a:cs typeface="Segoe UI" panose="020B0502040204020203" pitchFamily="34" charset="0"/>
              </a:rPr>
              <a:t>storing databases </a:t>
            </a:r>
            <a:r>
              <a:rPr lang="en-GB" sz="2000" dirty="0">
                <a:latin typeface="Segoe UI" panose="020B0502040204020203" pitchFamily="34" charset="0"/>
                <a:ea typeface="Open Sans" panose="020B0606030504020204" pitchFamily="34" charset="0"/>
                <a:cs typeface="Segoe UI" panose="020B0502040204020203" pitchFamily="34" charset="0"/>
              </a:rPr>
              <a:t>of molecular structures </a:t>
            </a:r>
            <a:endParaRPr lang="en-GB" sz="2000" dirty="0" smtClean="0">
              <a:latin typeface="Segoe UI" panose="020B0502040204020203" pitchFamily="34" charset="0"/>
              <a:ea typeface="Open Sans" panose="020B0606030504020204" pitchFamily="34" charset="0"/>
              <a:cs typeface="Segoe UI" panose="020B0502040204020203" pitchFamily="34" charset="0"/>
            </a:endParaRPr>
          </a:p>
          <a:p>
            <a:pPr marL="800100" lvl="1" indent="-342900">
              <a:spcBef>
                <a:spcPts val="600"/>
              </a:spcBef>
              <a:buFont typeface="Arial" panose="020B0604020202020204" pitchFamily="34" charset="0"/>
              <a:buChar char="•"/>
            </a:pPr>
            <a:r>
              <a:rPr lang="en-GB" sz="2000" dirty="0" smtClean="0">
                <a:latin typeface="Segoe UI" panose="020B0502040204020203" pitchFamily="34" charset="0"/>
                <a:ea typeface="Open Sans" panose="020B0606030504020204" pitchFamily="34" charset="0"/>
                <a:cs typeface="Segoe UI" panose="020B0502040204020203" pitchFamily="34" charset="0"/>
              </a:rPr>
              <a:t>processing </a:t>
            </a:r>
            <a:r>
              <a:rPr lang="en-GB" sz="2000" dirty="0">
                <a:latin typeface="Segoe UI" panose="020B0502040204020203" pitchFamily="34" charset="0"/>
                <a:ea typeface="Open Sans" panose="020B0606030504020204" pitchFamily="34" charset="0"/>
                <a:cs typeface="Segoe UI" panose="020B0502040204020203" pitchFamily="34" charset="0"/>
              </a:rPr>
              <a:t>power required to run complex </a:t>
            </a:r>
            <a:r>
              <a:rPr lang="en-GB" sz="2000" dirty="0" smtClean="0">
                <a:latin typeface="Segoe UI" panose="020B0502040204020203" pitchFamily="34" charset="0"/>
                <a:ea typeface="Open Sans" panose="020B0606030504020204" pitchFamily="34" charset="0"/>
                <a:cs typeface="Segoe UI" panose="020B0502040204020203" pitchFamily="34" charset="0"/>
              </a:rPr>
              <a:t>simulations </a:t>
            </a:r>
            <a:endParaRPr lang="en-GB" sz="2000" dirty="0">
              <a:latin typeface="Segoe UI" panose="020B0502040204020203" pitchFamily="34" charset="0"/>
              <a:ea typeface="Open Sans" panose="020B0606030504020204" pitchFamily="34" charset="0"/>
              <a:cs typeface="Segoe UI" panose="020B0502040204020203"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729174" y="2220430"/>
            <a:ext cx="2754935" cy="157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525904" y="5308715"/>
            <a:ext cx="1352520" cy="0"/>
          </a:xfrm>
          <a:prstGeom prst="straightConnector1">
            <a:avLst/>
          </a:prstGeom>
          <a:ln w="76200">
            <a:solidFill>
              <a:srgbClr val="77777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96520" y="5377355"/>
            <a:ext cx="1208504" cy="646331"/>
          </a:xfrm>
          <a:prstGeom prst="rect">
            <a:avLst/>
          </a:prstGeom>
          <a:noFill/>
        </p:spPr>
        <p:txBody>
          <a:bodyPr wrap="square" rtlCol="0">
            <a:spAutoFit/>
          </a:bodyPr>
          <a:lstStyle/>
          <a:p>
            <a:r>
              <a:rPr lang="en-GB" dirty="0" smtClean="0">
                <a:latin typeface="Segoe UI" panose="020B0502040204020203" pitchFamily="34" charset="0"/>
                <a:cs typeface="Segoe UI" panose="020B0502040204020203" pitchFamily="34" charset="0"/>
              </a:rPr>
              <a:t>develop &amp; operate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8424" y="4723498"/>
            <a:ext cx="2066548" cy="1170434"/>
          </a:xfrm>
          <a:prstGeom prst="rect">
            <a:avLst/>
          </a:prstGeom>
        </p:spPr>
      </p:pic>
      <p:cxnSp>
        <p:nvCxnSpPr>
          <p:cNvPr id="12" name="Straight Arrow Connector 11"/>
          <p:cNvCxnSpPr/>
          <p:nvPr/>
        </p:nvCxnSpPr>
        <p:spPr>
          <a:xfrm>
            <a:off x="5955784" y="5308715"/>
            <a:ext cx="1352520" cy="0"/>
          </a:xfrm>
          <a:prstGeom prst="straightConnector1">
            <a:avLst/>
          </a:prstGeom>
          <a:ln w="76200">
            <a:solidFill>
              <a:srgbClr val="77777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55784" y="5340715"/>
            <a:ext cx="1208504" cy="646331"/>
          </a:xfrm>
          <a:prstGeom prst="rect">
            <a:avLst/>
          </a:prstGeom>
          <a:noFill/>
        </p:spPr>
        <p:txBody>
          <a:bodyPr wrap="square" rtlCol="0">
            <a:spAutoFit/>
          </a:bodyPr>
          <a:lstStyle/>
          <a:p>
            <a:r>
              <a:rPr lang="en-GB" dirty="0" smtClean="0">
                <a:latin typeface="Segoe UI" panose="020B0502040204020203" pitchFamily="34" charset="0"/>
                <a:cs typeface="Segoe UI" panose="020B0502040204020203" pitchFamily="34" charset="0"/>
              </a:rPr>
              <a:t>powered by</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7163" y="4581128"/>
            <a:ext cx="1319094" cy="147966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3" y="4930845"/>
            <a:ext cx="2346392" cy="769910"/>
          </a:xfrm>
          <a:prstGeom prst="rect">
            <a:avLst/>
          </a:prstGeom>
        </p:spPr>
      </p:pic>
      <p:sp>
        <p:nvSpPr>
          <p:cNvPr id="2" name="Footer Placeholder 1"/>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4250643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MoBrain 1/2</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224678"/>
            <a:ext cx="7096318" cy="5012634"/>
          </a:xfrm>
          <a:prstGeom prst="rect">
            <a:avLst/>
          </a:prstGeom>
        </p:spPr>
      </p:pic>
      <p:sp>
        <p:nvSpPr>
          <p:cNvPr id="3" name="Footer Placeholder 2"/>
          <p:cNvSpPr>
            <a:spLocks noGrp="1"/>
          </p:cNvSpPr>
          <p:nvPr>
            <p:ph type="ftr" sz="quarter" idx="11"/>
          </p:nvPr>
        </p:nvSpPr>
        <p:spPr/>
        <p:txBody>
          <a:bodyPr/>
          <a:lstStyle/>
          <a:p>
            <a:r>
              <a:rPr lang="en-GB" smtClean="0"/>
              <a:t>Impact Report</a:t>
            </a:r>
            <a:endParaRPr lang="en-GB" dirty="0"/>
          </a:p>
        </p:txBody>
      </p:sp>
    </p:spTree>
    <p:extLst>
      <p:ext uri="{BB962C8B-B14F-4D97-AF65-F5344CB8AC3E}">
        <p14:creationId xmlns:p14="http://schemas.microsoft.com/office/powerpoint/2010/main" val="111327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MoBrain 2/2</a:t>
            </a:r>
            <a:endParaRPr lang="en-US" dirty="0"/>
          </a:p>
        </p:txBody>
      </p:sp>
      <p:sp>
        <p:nvSpPr>
          <p:cNvPr id="8" name="TextBox 7"/>
          <p:cNvSpPr txBox="1"/>
          <p:nvPr/>
        </p:nvSpPr>
        <p:spPr>
          <a:xfrm>
            <a:off x="354792" y="1340768"/>
            <a:ext cx="6665480" cy="898082"/>
          </a:xfrm>
          <a:prstGeom prst="rect">
            <a:avLst/>
          </a:prstGeom>
          <a:noFill/>
        </p:spPr>
        <p:txBody>
          <a:bodyPr wrap="square" lIns="91429" tIns="45715" rIns="91429" bIns="45715" rtlCol="0">
            <a:spAutoFit/>
          </a:bodyPr>
          <a:lstStyle/>
          <a:p>
            <a:pPr>
              <a:lnSpc>
                <a:spcPct val="114000"/>
              </a:lnSpc>
              <a:spcBef>
                <a:spcPts val="684"/>
              </a:spcBef>
            </a:pPr>
            <a:r>
              <a:rPr lang="en-GB" sz="2400" dirty="0" smtClean="0">
                <a:solidFill>
                  <a:schemeClr val="accent1"/>
                </a:solidFill>
                <a:latin typeface="Segoe UI" panose="020B0502040204020203" pitchFamily="34" charset="0"/>
                <a:ea typeface="Open Sans Semibold" panose="020B0706030804020204" pitchFamily="34" charset="0"/>
                <a:cs typeface="Segoe UI" panose="020B0502040204020203" pitchFamily="34" charset="0"/>
              </a:rPr>
              <a:t>HADDOCK</a:t>
            </a:r>
            <a:endParaRPr lang="en-GB" sz="2400" dirty="0">
              <a:solidFill>
                <a:schemeClr val="accent1"/>
              </a:solidFill>
              <a:latin typeface="Segoe UI" panose="020B0502040204020203" pitchFamily="34" charset="0"/>
              <a:ea typeface="Open Sans Semibold" panose="020B0706030804020204" pitchFamily="34" charset="0"/>
              <a:cs typeface="Segoe UI" panose="020B0502040204020203" pitchFamily="34" charset="0"/>
            </a:endParaRPr>
          </a:p>
          <a:p>
            <a:pPr marL="342900" indent="-342900">
              <a:spcBef>
                <a:spcPts val="600"/>
              </a:spcBef>
              <a:buFont typeface="Arial" panose="020B0604020202020204" pitchFamily="34" charset="0"/>
              <a:buChar char="•"/>
            </a:pPr>
            <a:r>
              <a:rPr lang="en-GB" sz="2000" dirty="0" smtClean="0">
                <a:latin typeface="Segoe UI" panose="020B0502040204020203" pitchFamily="34" charset="0"/>
                <a:ea typeface="Open Sans" panose="020B0606030504020204" pitchFamily="34" charset="0"/>
                <a:cs typeface="Segoe UI" panose="020B0502040204020203" pitchFamily="34" charset="0"/>
              </a:rPr>
              <a:t>9,000 users, ~8 million computing jobs/year</a:t>
            </a:r>
            <a:endParaRPr lang="en-GB" sz="2000" dirty="0">
              <a:latin typeface="Segoe UI" panose="020B0502040204020203" pitchFamily="34" charset="0"/>
              <a:ea typeface="Open Sans" panose="020B0606030504020204" pitchFamily="34" charset="0"/>
              <a:cs typeface="Segoe UI" panose="020B0502040204020203" pitchFamily="34" charset="0"/>
            </a:endParaRPr>
          </a:p>
        </p:txBody>
      </p:sp>
      <p:sp>
        <p:nvSpPr>
          <p:cNvPr id="9" name="TextBox 8"/>
          <p:cNvSpPr txBox="1"/>
          <p:nvPr/>
        </p:nvSpPr>
        <p:spPr>
          <a:xfrm>
            <a:off x="354792" y="2492896"/>
            <a:ext cx="5439928" cy="1997357"/>
          </a:xfrm>
          <a:prstGeom prst="rect">
            <a:avLst/>
          </a:prstGeom>
          <a:noFill/>
        </p:spPr>
        <p:txBody>
          <a:bodyPr wrap="square" lIns="91429" tIns="45715" rIns="91429" bIns="45715" rtlCol="0">
            <a:spAutoFit/>
          </a:bodyPr>
          <a:lstStyle/>
          <a:p>
            <a:pPr>
              <a:lnSpc>
                <a:spcPct val="114000"/>
              </a:lnSpc>
              <a:spcBef>
                <a:spcPts val="684"/>
              </a:spcBef>
            </a:pPr>
            <a:r>
              <a:rPr lang="en-GB" sz="2400" dirty="0" smtClean="0">
                <a:solidFill>
                  <a:srgbClr val="4F81BD"/>
                </a:solidFill>
                <a:latin typeface="Segoe UI" panose="020B0502040204020203" pitchFamily="34" charset="0"/>
                <a:ea typeface="Open Sans Semibold" panose="020B0706030804020204" pitchFamily="34" charset="0"/>
                <a:cs typeface="Segoe UI" panose="020B0502040204020203" pitchFamily="34" charset="0"/>
              </a:rPr>
              <a:t>HADDOCK at work</a:t>
            </a:r>
          </a:p>
          <a:p>
            <a:pPr>
              <a:lnSpc>
                <a:spcPct val="114000"/>
              </a:lnSpc>
              <a:spcBef>
                <a:spcPts val="684"/>
              </a:spcBef>
            </a:pPr>
            <a:r>
              <a:rPr lang="en-GB" sz="2000" dirty="0" smtClean="0">
                <a:latin typeface="Segoe UI" panose="020B0502040204020203" pitchFamily="34" charset="0"/>
                <a:ea typeface="Open Sans" panose="020B0606030504020204" pitchFamily="34" charset="0"/>
                <a:cs typeface="Segoe UI" panose="020B0502040204020203" pitchFamily="34" charset="0"/>
              </a:rPr>
              <a:t>Rhys </a:t>
            </a:r>
            <a:r>
              <a:rPr lang="en-GB" sz="2000" dirty="0" err="1" smtClean="0">
                <a:latin typeface="Segoe UI" panose="020B0502040204020203" pitchFamily="34" charset="0"/>
                <a:ea typeface="Open Sans" panose="020B0606030504020204" pitchFamily="34" charset="0"/>
                <a:cs typeface="Segoe UI" panose="020B0502040204020203" pitchFamily="34" charset="0"/>
              </a:rPr>
              <a:t>Grinter</a:t>
            </a:r>
            <a:r>
              <a:rPr lang="en-GB" sz="2000" dirty="0" smtClean="0">
                <a:latin typeface="Segoe UI" panose="020B0502040204020203" pitchFamily="34" charset="0"/>
                <a:ea typeface="Open Sans" panose="020B0606030504020204" pitchFamily="34" charset="0"/>
                <a:cs typeface="Segoe UI" panose="020B0502040204020203" pitchFamily="34" charset="0"/>
              </a:rPr>
              <a:t> (Monash Univ.) </a:t>
            </a:r>
            <a:r>
              <a:rPr lang="en-GB" sz="2000" dirty="0">
                <a:latin typeface="Segoe UI" panose="020B0502040204020203" pitchFamily="34" charset="0"/>
                <a:ea typeface="Open Sans" panose="020B0606030504020204" pitchFamily="34" charset="0"/>
                <a:cs typeface="Segoe UI" panose="020B0502040204020203" pitchFamily="34" charset="0"/>
              </a:rPr>
              <a:t>used </a:t>
            </a:r>
            <a:r>
              <a:rPr lang="en-GB" sz="2000" dirty="0" smtClean="0">
                <a:latin typeface="Segoe UI" panose="020B0502040204020203" pitchFamily="34" charset="0"/>
                <a:ea typeface="Open Sans" panose="020B0606030504020204" pitchFamily="34" charset="0"/>
                <a:cs typeface="Segoe UI" panose="020B0502040204020203" pitchFamily="34" charset="0"/>
              </a:rPr>
              <a:t>the HADDOCK portal to understand the structure of </a:t>
            </a:r>
            <a:r>
              <a:rPr lang="en-GB" sz="2000" dirty="0" err="1" smtClean="0">
                <a:latin typeface="Segoe UI" panose="020B0502040204020203" pitchFamily="34" charset="0"/>
                <a:ea typeface="Open Sans" panose="020B0606030504020204" pitchFamily="34" charset="0"/>
                <a:cs typeface="Segoe UI" panose="020B0502040204020203" pitchFamily="34" charset="0"/>
              </a:rPr>
              <a:t>FusA</a:t>
            </a:r>
            <a:r>
              <a:rPr lang="en-GB" sz="2000" dirty="0" smtClean="0">
                <a:latin typeface="Segoe UI" panose="020B0502040204020203" pitchFamily="34" charset="0"/>
                <a:ea typeface="Open Sans" panose="020B0606030504020204" pitchFamily="34" charset="0"/>
                <a:cs typeface="Segoe UI" panose="020B0502040204020203" pitchFamily="34" charset="0"/>
              </a:rPr>
              <a:t>, a receptor in cells designed to grab and steal iron from plant proteins</a:t>
            </a:r>
            <a:endParaRPr lang="en-GB" sz="2000" dirty="0">
              <a:latin typeface="Segoe UI" panose="020B0502040204020203" pitchFamily="34" charset="0"/>
              <a:ea typeface="Open Sans" panose="020B0606030504020204" pitchFamily="34" charset="0"/>
              <a:cs typeface="Segoe UI" panose="020B0502040204020203"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11152"/>
          <a:stretch/>
        </p:blipFill>
        <p:spPr>
          <a:xfrm>
            <a:off x="6156176" y="1124744"/>
            <a:ext cx="2663864" cy="1775087"/>
          </a:xfrm>
          <a:prstGeom prst="rect">
            <a:avLst/>
          </a:prstGeom>
        </p:spPr>
      </p:pic>
      <p:sp>
        <p:nvSpPr>
          <p:cNvPr id="11" name="TextBox 10"/>
          <p:cNvSpPr txBox="1"/>
          <p:nvPr/>
        </p:nvSpPr>
        <p:spPr>
          <a:xfrm>
            <a:off x="107504" y="4414929"/>
            <a:ext cx="3315035" cy="382223"/>
          </a:xfrm>
          <a:prstGeom prst="rect">
            <a:avLst/>
          </a:prstGeom>
          <a:noFill/>
        </p:spPr>
        <p:txBody>
          <a:bodyPr wrap="square" lIns="104205" tIns="52103" rIns="104205" bIns="52103" rtlCol="0">
            <a:spAutoFit/>
          </a:bodyPr>
          <a:lstStyle/>
          <a:p>
            <a:pPr algn="r"/>
            <a:r>
              <a:rPr lang="en-GB" i="1" dirty="0">
                <a:latin typeface="Segoe UI" panose="020B0502040204020203" pitchFamily="34" charset="0"/>
                <a:ea typeface="Open Sans" panose="020B0606030504020204" pitchFamily="34" charset="0"/>
                <a:cs typeface="Segoe UI" panose="020B0502040204020203" pitchFamily="34" charset="0"/>
                <a:hlinkClick r:id="rId4"/>
              </a:rPr>
              <a:t>http</a:t>
            </a:r>
            <a:r>
              <a:rPr lang="en-GB" i="1" dirty="0" smtClean="0">
                <a:latin typeface="Segoe UI" panose="020B0502040204020203" pitchFamily="34" charset="0"/>
                <a:ea typeface="Open Sans" panose="020B0606030504020204" pitchFamily="34" charset="0"/>
                <a:cs typeface="Segoe UI" panose="020B0502040204020203" pitchFamily="34" charset="0"/>
                <a:hlinkClick r:id="rId4"/>
              </a:rPr>
              <a:t>://haddock.science.uu.nl/</a:t>
            </a:r>
            <a:endParaRPr lang="en-GB" i="1" dirty="0" smtClean="0">
              <a:latin typeface="Segoe UI" panose="020B0502040204020203" pitchFamily="34" charset="0"/>
              <a:ea typeface="Open Sans" panose="020B0606030504020204" pitchFamily="34" charset="0"/>
              <a:cs typeface="Segoe UI" panose="020B0502040204020203" pitchFamily="34" charset="0"/>
            </a:endParaRPr>
          </a:p>
        </p:txBody>
      </p:sp>
      <p:sp>
        <p:nvSpPr>
          <p:cNvPr id="12" name="TextBox 11"/>
          <p:cNvSpPr txBox="1"/>
          <p:nvPr/>
        </p:nvSpPr>
        <p:spPr>
          <a:xfrm>
            <a:off x="4860032" y="2924944"/>
            <a:ext cx="3967299" cy="1090109"/>
          </a:xfrm>
          <a:prstGeom prst="rect">
            <a:avLst/>
          </a:prstGeom>
          <a:noFill/>
        </p:spPr>
        <p:txBody>
          <a:bodyPr wrap="square" lIns="104205" tIns="52103" rIns="104205" bIns="52103" rtlCol="0">
            <a:spAutoFit/>
          </a:bodyPr>
          <a:lstStyle/>
          <a:p>
            <a:pPr algn="r"/>
            <a:r>
              <a:rPr lang="en-GB" sz="1600" dirty="0" smtClean="0">
                <a:latin typeface="Segoe UI" panose="020B0502040204020203" pitchFamily="34" charset="0"/>
                <a:ea typeface="Open Sans" panose="020B0606030504020204" pitchFamily="34" charset="0"/>
                <a:cs typeface="Segoe UI" panose="020B0502040204020203" pitchFamily="34" charset="0"/>
              </a:rPr>
              <a:t>Published in </a:t>
            </a:r>
          </a:p>
          <a:p>
            <a:pPr algn="r"/>
            <a:r>
              <a:rPr lang="en-GB" sz="1600" i="1" dirty="0" smtClean="0">
                <a:latin typeface="Segoe UI" panose="020B0502040204020203" pitchFamily="34" charset="0"/>
                <a:ea typeface="Open Sans" panose="020B0606030504020204" pitchFamily="34" charset="0"/>
                <a:cs typeface="Segoe UI" panose="020B0502040204020203" pitchFamily="34" charset="0"/>
              </a:rPr>
              <a:t>Nature</a:t>
            </a:r>
            <a:r>
              <a:rPr lang="en-GB" sz="1600" dirty="0" smtClean="0">
                <a:latin typeface="Segoe UI" panose="020B0502040204020203" pitchFamily="34" charset="0"/>
                <a:ea typeface="Open Sans" panose="020B0606030504020204" pitchFamily="34" charset="0"/>
                <a:cs typeface="Segoe UI" panose="020B0502040204020203" pitchFamily="34" charset="0"/>
              </a:rPr>
              <a:t> </a:t>
            </a:r>
            <a:r>
              <a:rPr lang="en-GB" sz="1600" i="1" dirty="0" smtClean="0">
                <a:latin typeface="Segoe UI" panose="020B0502040204020203" pitchFamily="34" charset="0"/>
                <a:ea typeface="Open Sans" panose="020B0606030504020204" pitchFamily="34" charset="0"/>
                <a:cs typeface="Segoe UI" panose="020B0502040204020203" pitchFamily="34" charset="0"/>
              </a:rPr>
              <a:t>Communications</a:t>
            </a:r>
          </a:p>
          <a:p>
            <a:pPr algn="r"/>
            <a:r>
              <a:rPr lang="en-GB" sz="1600" dirty="0" smtClean="0">
                <a:latin typeface="Segoe UI" panose="020B0502040204020203" pitchFamily="34" charset="0"/>
                <a:ea typeface="Open Sans" panose="020B0606030504020204" pitchFamily="34" charset="0"/>
                <a:cs typeface="Segoe UI" panose="020B0502040204020203" pitchFamily="34" charset="0"/>
              </a:rPr>
              <a:t>(</a:t>
            </a:r>
            <a:r>
              <a:rPr lang="en-GB" sz="1600" dirty="0">
                <a:latin typeface="Segoe UI" panose="020B0502040204020203" pitchFamily="34" charset="0"/>
                <a:ea typeface="Open Sans" panose="020B0606030504020204" pitchFamily="34" charset="0"/>
                <a:cs typeface="Segoe UI" panose="020B0502040204020203" pitchFamily="34" charset="0"/>
              </a:rPr>
              <a:t>doi:10.1038/ncomms13308)</a:t>
            </a:r>
          </a:p>
          <a:p>
            <a:pPr algn="r"/>
            <a:endParaRPr lang="en-GB" sz="1600" dirty="0">
              <a:latin typeface="Segoe UI" panose="020B0502040204020203" pitchFamily="34" charset="0"/>
              <a:cs typeface="Segoe UI" panose="020B0502040204020203" pitchFamily="34" charset="0"/>
            </a:endParaRPr>
          </a:p>
        </p:txBody>
      </p:sp>
      <p:sp>
        <p:nvSpPr>
          <p:cNvPr id="2" name="Footer Placeholder 1"/>
          <p:cNvSpPr>
            <a:spLocks noGrp="1"/>
          </p:cNvSpPr>
          <p:nvPr>
            <p:ph type="ftr" sz="quarter" idx="11"/>
          </p:nvPr>
        </p:nvSpPr>
        <p:spPr/>
        <p:txBody>
          <a:bodyPr/>
          <a:lstStyle/>
          <a:p>
            <a:r>
              <a:rPr lang="en-GB" smtClean="0"/>
              <a:t>Impact Report</a:t>
            </a:r>
            <a:endParaRPr lang="en-GB" dirty="0"/>
          </a:p>
        </p:txBody>
      </p:sp>
      <p:grpSp>
        <p:nvGrpSpPr>
          <p:cNvPr id="13" name="Group 12"/>
          <p:cNvGrpSpPr/>
          <p:nvPr/>
        </p:nvGrpSpPr>
        <p:grpSpPr>
          <a:xfrm>
            <a:off x="4624641" y="4919712"/>
            <a:ext cx="1985311" cy="1317600"/>
            <a:chOff x="4680232" y="4797152"/>
            <a:chExt cx="1985311" cy="1317600"/>
          </a:xfrm>
        </p:grpSpPr>
        <p:sp>
          <p:nvSpPr>
            <p:cNvPr id="14" name="Rectangle 13"/>
            <p:cNvSpPr/>
            <p:nvPr/>
          </p:nvSpPr>
          <p:spPr>
            <a:xfrm>
              <a:off x="4685543" y="4797152"/>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4869160"/>
              <a:ext cx="547354" cy="547354"/>
            </a:xfrm>
            <a:prstGeom prst="rect">
              <a:avLst/>
            </a:prstGeom>
          </p:spPr>
        </p:pic>
        <p:sp>
          <p:nvSpPr>
            <p:cNvPr id="16" name="TextBox 15"/>
            <p:cNvSpPr txBox="1"/>
            <p:nvPr/>
          </p:nvSpPr>
          <p:spPr>
            <a:xfrm>
              <a:off x="4680232" y="5517232"/>
              <a:ext cx="1980000" cy="562718"/>
            </a:xfrm>
            <a:prstGeom prst="rect">
              <a:avLst/>
            </a:prstGeom>
            <a:noFill/>
          </p:spPr>
          <p:txBody>
            <a:bodyPr wrap="square" rtlCol="0">
              <a:spAutoFit/>
            </a:bodyPr>
            <a:lstStyle/>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Integrated thematic</a:t>
              </a:r>
            </a:p>
            <a:p>
              <a:pPr algn="ctr">
                <a:lnSpc>
                  <a:spcPct val="110000"/>
                </a:lnSpc>
              </a:pPr>
              <a:r>
                <a:rPr lang="en-GB" sz="1400" dirty="0" smtClean="0">
                  <a:solidFill>
                    <a:schemeClr val="accent1"/>
                  </a:solidFill>
                  <a:latin typeface="Segoe UI" panose="020B0502040204020203" pitchFamily="34" charset="0"/>
                  <a:cs typeface="Segoe UI" panose="020B0502040204020203" pitchFamily="34" charset="0"/>
                </a:rPr>
                <a:t>services</a:t>
              </a:r>
              <a:endParaRPr lang="en-GB" sz="1400" dirty="0">
                <a:solidFill>
                  <a:schemeClr val="accent1"/>
                </a:solidFill>
                <a:latin typeface="Segoe UI" panose="020B0502040204020203" pitchFamily="34" charset="0"/>
                <a:cs typeface="Segoe UI" panose="020B0502040204020203" pitchFamily="34" charset="0"/>
              </a:endParaRPr>
            </a:p>
          </p:txBody>
        </p:sp>
      </p:grpSp>
      <p:grpSp>
        <p:nvGrpSpPr>
          <p:cNvPr id="17" name="Group 16"/>
          <p:cNvGrpSpPr/>
          <p:nvPr/>
        </p:nvGrpSpPr>
        <p:grpSpPr>
          <a:xfrm>
            <a:off x="6825976" y="4919712"/>
            <a:ext cx="1994496" cy="1317600"/>
            <a:chOff x="4671047" y="1434585"/>
            <a:chExt cx="1994496" cy="1317600"/>
          </a:xfrm>
        </p:grpSpPr>
        <p:sp>
          <p:nvSpPr>
            <p:cNvPr id="18" name="Rectangle 17"/>
            <p:cNvSpPr/>
            <p:nvPr/>
          </p:nvSpPr>
          <p:spPr>
            <a:xfrm>
              <a:off x="4685543" y="1434585"/>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671047" y="2151908"/>
              <a:ext cx="1980000" cy="562718"/>
            </a:xfrm>
            <a:prstGeom prst="rect">
              <a:avLst/>
            </a:prstGeom>
            <a:noFill/>
          </p:spPr>
          <p:txBody>
            <a:bodyPr wrap="square" rtlCol="0">
              <a:spAutoFit/>
            </a:bodyPr>
            <a:lstStyle/>
            <a:p>
              <a:pPr algn="ctr">
                <a:lnSpc>
                  <a:spcPct val="110000"/>
                </a:lnSpc>
              </a:pPr>
              <a:r>
                <a:rPr lang="en-GB" sz="1400" dirty="0" smtClean="0">
                  <a:solidFill>
                    <a:schemeClr val="accent6">
                      <a:lumMod val="75000"/>
                    </a:schemeClr>
                  </a:solidFill>
                  <a:latin typeface="Segoe UI" panose="020B0502040204020203" pitchFamily="34" charset="0"/>
                  <a:cs typeface="Segoe UI" panose="020B0502040204020203" pitchFamily="34" charset="0"/>
                </a:rPr>
                <a:t>Improved EGI Service portfolio</a:t>
              </a:r>
              <a:endParaRPr lang="en-GB" sz="1400" dirty="0">
                <a:solidFill>
                  <a:schemeClr val="accent6">
                    <a:lumMod val="75000"/>
                  </a:schemeClr>
                </a:solidFill>
                <a:latin typeface="Segoe UI" panose="020B0502040204020203" pitchFamily="34" charset="0"/>
                <a:cs typeface="Segoe UI" panose="020B0502040204020203" pitchFamily="34" charset="0"/>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0236" y="1539420"/>
              <a:ext cx="563538" cy="545983"/>
            </a:xfrm>
            <a:prstGeom prst="rect">
              <a:avLst/>
            </a:prstGeom>
          </p:spPr>
        </p:pic>
      </p:grpSp>
      <p:grpSp>
        <p:nvGrpSpPr>
          <p:cNvPr id="3" name="Group 2"/>
          <p:cNvGrpSpPr/>
          <p:nvPr/>
        </p:nvGrpSpPr>
        <p:grpSpPr>
          <a:xfrm>
            <a:off x="6223634" y="4191392"/>
            <a:ext cx="2528948" cy="605760"/>
            <a:chOff x="3339196" y="5289397"/>
            <a:chExt cx="2528948" cy="605760"/>
          </a:xfrm>
        </p:grpSpPr>
        <p:pic>
          <p:nvPicPr>
            <p:cNvPr id="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9196" y="5301207"/>
              <a:ext cx="440716" cy="44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925147" y="5289397"/>
              <a:ext cx="1942997" cy="605760"/>
            </a:xfrm>
            <a:prstGeom prst="rect">
              <a:avLst/>
            </a:prstGeom>
            <a:noFill/>
          </p:spPr>
          <p:txBody>
            <a:bodyPr wrap="square" lIns="22814" tIns="11407" rIns="22814" bIns="11407" rtlCol="0">
              <a:spAutoFit/>
            </a:bodyPr>
            <a:lstStyle/>
            <a:p>
              <a:pPr fontAlgn="base">
                <a:lnSpc>
                  <a:spcPct val="120000"/>
                </a:lnSpc>
                <a:spcBef>
                  <a:spcPct val="0"/>
                </a:spcBef>
              </a:pPr>
              <a:r>
                <a:rPr lang="en-GB" sz="1600" b="1" dirty="0" smtClean="0">
                  <a:latin typeface="Segoe UI" panose="020B0502040204020203" pitchFamily="34" charset="0"/>
                  <a:ea typeface="Segoe UI" panose="020B0502040204020203" pitchFamily="34" charset="0"/>
                  <a:cs typeface="Segoe UI" panose="020B0502040204020203" pitchFamily="34" charset="0"/>
                </a:rPr>
                <a:t>Workload Manager</a:t>
              </a:r>
            </a:p>
            <a:p>
              <a:pPr fontAlgn="base">
                <a:lnSpc>
                  <a:spcPct val="120000"/>
                </a:lnSpc>
                <a:spcBef>
                  <a:spcPct val="0"/>
                </a:spcBef>
              </a:pPr>
              <a:r>
                <a:rPr lang="en-GB" sz="1600"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BETA </a:t>
              </a:r>
              <a:r>
                <a:rPr lang="en-GB" sz="1600" b="1" i="1" dirty="0" smtClean="0">
                  <a:solidFill>
                    <a:schemeClr val="accent3"/>
                  </a:solidFill>
                  <a:latin typeface="Segoe UI" panose="020B0502040204020203" pitchFamily="34" charset="0"/>
                  <a:ea typeface="Segoe UI" panose="020B0502040204020203" pitchFamily="34" charset="0"/>
                  <a:cs typeface="Segoe UI" panose="020B0502040204020203" pitchFamily="34" charset="0"/>
                </a:rPr>
                <a:t>New</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777409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EGI Engage powerpoint presentation v3.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 Engage powerpoint presentation v3.2</Template>
  <TotalTime>3845</TotalTime>
  <Words>2330</Words>
  <Application>Microsoft Office PowerPoint</Application>
  <PresentationFormat>On-screen Show (4:3)</PresentationFormat>
  <Paragraphs>371</Paragraphs>
  <Slides>45</Slides>
  <Notes>18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49" baseType="lpstr">
      <vt:lpstr>EGI Engage powerpoint presentation v3.2</vt:lpstr>
      <vt:lpstr>EGI Powerpoint Presentation (body)</vt:lpstr>
      <vt:lpstr>EGI Powerpoint Presentation (closing)</vt:lpstr>
      <vt:lpstr>Document</vt:lpstr>
      <vt:lpstr>Impact Report</vt:lpstr>
      <vt:lpstr>Outline</vt:lpstr>
      <vt:lpstr>PowerPoint Presentation</vt:lpstr>
      <vt:lpstr>Excellence at all Scales</vt:lpstr>
      <vt:lpstr>Individual researchers Case 1</vt:lpstr>
      <vt:lpstr>Individual researchers Case 2</vt:lpstr>
      <vt:lpstr>Community innovators with communities of practice Case 3</vt:lpstr>
      <vt:lpstr>MoBrain 1/2</vt:lpstr>
      <vt:lpstr>MoBrain 2/2</vt:lpstr>
      <vt:lpstr>Large research collaborations/CTA Case 4</vt:lpstr>
      <vt:lpstr>Large research collaborations/ALICE &amp; LHCb  Case 5</vt:lpstr>
      <vt:lpstr>ALICE’s increased demand for HTC</vt:lpstr>
      <vt:lpstr>Large research collaborations/LIGO and Virgo Case 6</vt:lpstr>
      <vt:lpstr>Virgo’s increased demand for HTC</vt:lpstr>
      <vt:lpstr>… and the Nobel Prize for Physics 2017</vt:lpstr>
      <vt:lpstr>KPIs, targets and Performance</vt:lpstr>
      <vt:lpstr>PowerPoint Presentation</vt:lpstr>
      <vt:lpstr>Increased availability of scientific data</vt:lpstr>
      <vt:lpstr>Increased availability of scientific data</vt:lpstr>
      <vt:lpstr>Efficient use of IT for research</vt:lpstr>
      <vt:lpstr>Efficient use of IT for research 2008-2017</vt:lpstr>
      <vt:lpstr>No lock-in to particular hardware and software platforms </vt:lpstr>
      <vt:lpstr>Adoption of federated cloud compute</vt:lpstr>
      <vt:lpstr>Contribution to megatrends  in digital innovation for science</vt:lpstr>
      <vt:lpstr>Contribution to megatrends/Cloud</vt:lpstr>
      <vt:lpstr>Contribution to megatrends/Grid</vt:lpstr>
      <vt:lpstr>Contribution to megatrends/Applications</vt:lpstr>
      <vt:lpstr>KPIs, targets and Performance</vt:lpstr>
      <vt:lpstr>PowerPoint Presentation</vt:lpstr>
      <vt:lpstr>EGI-Engage contribution to ERA</vt:lpstr>
      <vt:lpstr>Transnational Scientific Cooperation</vt:lpstr>
      <vt:lpstr>KPIs, targets and Performance</vt:lpstr>
      <vt:lpstr>PowerPoint Presentation</vt:lpstr>
      <vt:lpstr>Long term impacts:  the life sciences example</vt:lpstr>
      <vt:lpstr>Support to Economic Growth https://www.egi.eu/business</vt:lpstr>
      <vt:lpstr>KPIs, targets and Performance</vt:lpstr>
      <vt:lpstr>PowerPoint Presentation</vt:lpstr>
      <vt:lpstr>Vision</vt:lpstr>
      <vt:lpstr>EGI-Engage inputs to the vision</vt:lpstr>
      <vt:lpstr>Inputs to Data culture and FAIR</vt:lpstr>
      <vt:lpstr>Input to research data services  and architecture</vt:lpstr>
      <vt:lpstr>EOSC Hub</vt:lpstr>
      <vt:lpstr>Input to EOSC Service Catalogue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WPX [name]</dc:title>
  <dc:creator>Malgorzata Krakowian</dc:creator>
  <cp:lastModifiedBy>S C</cp:lastModifiedBy>
  <cp:revision>217</cp:revision>
  <dcterms:created xsi:type="dcterms:W3CDTF">2016-02-16T14:19:42Z</dcterms:created>
  <dcterms:modified xsi:type="dcterms:W3CDTF">2017-10-19T10:40:56Z</dcterms:modified>
</cp:coreProperties>
</file>