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48" r:id="rId2"/>
    <p:sldMasterId id="2147483685" r:id="rId3"/>
  </p:sldMasterIdLst>
  <p:notesMasterIdLst>
    <p:notesMasterId r:id="rId19"/>
  </p:notesMasterIdLst>
  <p:handoutMasterIdLst>
    <p:handoutMasterId r:id="rId20"/>
  </p:handoutMasterIdLst>
  <p:sldIdLst>
    <p:sldId id="280" r:id="rId4"/>
    <p:sldId id="301" r:id="rId5"/>
    <p:sldId id="302" r:id="rId6"/>
    <p:sldId id="303" r:id="rId7"/>
    <p:sldId id="304" r:id="rId8"/>
    <p:sldId id="299" r:id="rId9"/>
    <p:sldId id="300" r:id="rId10"/>
    <p:sldId id="305" r:id="rId11"/>
    <p:sldId id="306" r:id="rId12"/>
    <p:sldId id="294" r:id="rId13"/>
    <p:sldId id="307" r:id="rId14"/>
    <p:sldId id="295" r:id="rId15"/>
    <p:sldId id="296" r:id="rId16"/>
    <p:sldId id="297" r:id="rId17"/>
    <p:sldId id="284" r:id="rId18"/>
  </p:sldIdLst>
  <p:sldSz cx="9144000" cy="6858000" type="screen4x3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266D91-0535-EA48-A8C6-C076554800FC}">
          <p14:sldIdLst>
            <p14:sldId id="280"/>
            <p14:sldId id="301"/>
            <p14:sldId id="302"/>
            <p14:sldId id="303"/>
            <p14:sldId id="304"/>
            <p14:sldId id="299"/>
            <p14:sldId id="300"/>
            <p14:sldId id="305"/>
            <p14:sldId id="306"/>
            <p14:sldId id="294"/>
            <p14:sldId id="307"/>
            <p14:sldId id="295"/>
            <p14:sldId id="296"/>
            <p14:sldId id="297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5" autoAdjust="0"/>
    <p:restoredTop sz="96622" autoAdjust="0"/>
  </p:normalViewPr>
  <p:slideViewPr>
    <p:cSldViewPr showGuides="1">
      <p:cViewPr varScale="1">
        <p:scale>
          <a:sx n="82" d="100"/>
          <a:sy n="82" d="100"/>
        </p:scale>
        <p:origin x="-123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GB" smtClean="0"/>
              <a:t>EGI-Engage Final Review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24-10-2017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64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8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8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Largest scientific</a:t>
            </a:r>
            <a:r>
              <a:rPr lang="en-US" baseline="0" dirty="0" smtClean="0"/>
              <a:t> apparatus ever build</a:t>
            </a:r>
          </a:p>
          <a:p>
            <a:r>
              <a:rPr lang="en-US" baseline="0" dirty="0" smtClean="0"/>
              <a:t>27km around</a:t>
            </a:r>
          </a:p>
          <a:p>
            <a:r>
              <a:rPr lang="en-US" baseline="0" dirty="0" smtClean="0"/>
              <a:t>2 general purpose detectors: </a:t>
            </a:r>
            <a:r>
              <a:rPr lang="en-US" dirty="0" smtClean="0"/>
              <a:t>Huge microscopes – to explore the</a:t>
            </a:r>
            <a:r>
              <a:rPr lang="en-US" baseline="0" dirty="0" smtClean="0"/>
              <a:t> </a:t>
            </a:r>
            <a:r>
              <a:rPr lang="en-US" dirty="0" smtClean="0"/>
              <a:t>very small – using a long lever arm</a:t>
            </a:r>
          </a:p>
          <a:p>
            <a:r>
              <a:rPr lang="en-US" dirty="0" smtClean="0"/>
              <a:t>2 specialized</a:t>
            </a:r>
            <a:r>
              <a:rPr lang="en-US" baseline="0" dirty="0" smtClean="0"/>
              <a:t> detectors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52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Takes</a:t>
            </a:r>
            <a:r>
              <a:rPr lang="en-US" baseline="0" dirty="0" smtClean="0"/>
              <a:t> </a:t>
            </a:r>
            <a:r>
              <a:rPr lang="en-US" dirty="0" smtClean="0"/>
              <a:t>weeks and involves</a:t>
            </a:r>
            <a:r>
              <a:rPr lang="en-US" baseline="0" dirty="0" smtClean="0"/>
              <a:t> a big central operation team and large user community. Data is touched several times and by different sets of teams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81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B2B5-DEB0-B047-98DB-310A4991C9FB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43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A12C8-2C28-4570-BF40-EA4A75B97A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10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37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8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2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 Final Review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8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48264" y="4869160"/>
            <a:ext cx="1944687" cy="122396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916832"/>
            <a:ext cx="8424936" cy="42090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969335" y="636237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24/10/2017</a:t>
            </a: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/>
          <a:lstStyle/>
          <a:p>
            <a:fld id="{91B3D924-13CC-496E-AA4F-F01E6CFEC05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1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24/10/2017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3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9476"/>
            <a:ext cx="8226854" cy="87988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9234"/>
            <a:ext cx="8229600" cy="4866807"/>
          </a:xfrm>
          <a:prstGeom prst="rect">
            <a:avLst/>
          </a:prstGeom>
        </p:spPr>
        <p:txBody>
          <a:bodyPr/>
          <a:lstStyle>
            <a:lvl2pPr marL="905256" indent="-457200">
              <a:buClr>
                <a:srgbClr val="C00000"/>
              </a:buClr>
              <a:buFont typeface="Wingdings" charset="2"/>
              <a:buChar char="§"/>
              <a:defRPr/>
            </a:lvl2pPr>
            <a:lvl3pPr marL="1092708" indent="-342900">
              <a:buClr>
                <a:srgbClr val="00B050"/>
              </a:buClr>
              <a:buFont typeface="Wingdings" charset="2"/>
              <a:buChar char="§"/>
              <a:defRPr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24/10/2017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1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2068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24/10/2017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2" y="146457"/>
            <a:ext cx="1273624" cy="103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0" y="3643200"/>
            <a:ext cx="5796917" cy="1009936"/>
          </a:xfrm>
        </p:spPr>
        <p:txBody>
          <a:bodyPr>
            <a:normAutofit/>
          </a:bodyPr>
          <a:lstStyle/>
          <a:p>
            <a:r>
              <a:rPr lang="en-GB" dirty="0" smtClean="0"/>
              <a:t>Distributed Computing Infrastructure Group, STFC</a:t>
            </a:r>
          </a:p>
          <a:p>
            <a:r>
              <a:rPr lang="en-GB" dirty="0" smtClean="0"/>
              <a:t>Chair of WLCG Grid Deployment Board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Lightning talk: </a:t>
            </a:r>
            <a:r>
              <a:rPr lang="en-GB" dirty="0" smtClean="0"/>
              <a:t>WLCG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 </a:t>
            </a:r>
            <a:r>
              <a:rPr lang="en-GB" dirty="0" smtClean="0"/>
              <a:t>Collier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4546032" cy="1231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6469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EGI and WLCG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064896" cy="4209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WLCG has been directly involved with the development of distributed e-infrastructure in Europe (and around the world) for 15 years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de-DE" dirty="0" err="1" smtClean="0"/>
              <a:t>DataGrid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smtClean="0"/>
              <a:t>2002-2004)</a:t>
            </a:r>
          </a:p>
          <a:p>
            <a:pPr marL="0" indent="0">
              <a:buNone/>
            </a:pPr>
            <a:r>
              <a:rPr lang="de-DE" dirty="0" smtClean="0"/>
              <a:t>EGEE-I</a:t>
            </a:r>
            <a:r>
              <a:rPr lang="de-DE" dirty="0"/>
              <a:t>, -II </a:t>
            </a:r>
            <a:r>
              <a:rPr lang="de-DE" dirty="0" err="1"/>
              <a:t>and</a:t>
            </a:r>
            <a:r>
              <a:rPr lang="de-DE" dirty="0"/>
              <a:t> -III (2004-2010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i="1" dirty="0" smtClean="0"/>
              <a:t>EGI-</a:t>
            </a:r>
            <a:r>
              <a:rPr lang="de-DE" i="1" dirty="0" err="1" smtClean="0"/>
              <a:t>InSPIRE</a:t>
            </a:r>
            <a:r>
              <a:rPr lang="de-DE" i="1" dirty="0" smtClean="0"/>
              <a:t> (2010-2014)</a:t>
            </a:r>
          </a:p>
          <a:p>
            <a:pPr marL="0" indent="0">
              <a:buNone/>
            </a:pPr>
            <a:r>
              <a:rPr lang="de-DE" i="1" dirty="0" smtClean="0"/>
              <a:t>EGI-</a:t>
            </a:r>
            <a:r>
              <a:rPr lang="de-DE" i="1" dirty="0" err="1" smtClean="0"/>
              <a:t>Engage</a:t>
            </a:r>
            <a:r>
              <a:rPr lang="de-DE" i="1" dirty="0" smtClean="0"/>
              <a:t> (2014-2017)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214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6469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EGI and WLCG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4608512" cy="49154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WLCG uses a number of the internal services for the EGI federation</a:t>
            </a:r>
            <a:r>
              <a:rPr lang="de-DE" dirty="0" smtClean="0"/>
              <a:t>: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registry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accounting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desk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handling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 err="1" smtClean="0"/>
              <a:t>security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dirty="0" err="1" smtClean="0"/>
              <a:t>handling</a:t>
            </a:r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dirty="0" smtClean="0"/>
              <a:t>These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essential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 a global </a:t>
            </a:r>
            <a:r>
              <a:rPr lang="de-DE" dirty="0" err="1" smtClean="0"/>
              <a:t>exascale</a:t>
            </a:r>
            <a:r>
              <a:rPr lang="de-DE" dirty="0" smtClean="0"/>
              <a:t>, </a:t>
            </a:r>
            <a:r>
              <a:rPr lang="de-DE" dirty="0" err="1" smtClean="0"/>
              <a:t>federated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WLCG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03948"/>
            <a:ext cx="4096875" cy="49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EGI-Engage and WLCG: Achievements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44970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Supported by these services WLCG is able to routinely run:</a:t>
            </a:r>
          </a:p>
          <a:p>
            <a:r>
              <a:rPr lang="en-GB" dirty="0" smtClean="0"/>
              <a:t>~</a:t>
            </a:r>
            <a:r>
              <a:rPr lang="en-GB" dirty="0" smtClean="0"/>
              <a:t>700 million jobs per year (~5 billion CPU hours)</a:t>
            </a:r>
          </a:p>
          <a:p>
            <a:r>
              <a:rPr lang="en-GB" dirty="0" smtClean="0"/>
              <a:t>Regular </a:t>
            </a:r>
            <a:r>
              <a:rPr lang="en-GB" dirty="0" smtClean="0"/>
              <a:t>data transfers of &gt;80PB/month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computing is in itself an achievement, but the resulting scientific results also endorse the approach.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Led to </a:t>
            </a:r>
            <a:r>
              <a:rPr lang="en-GB" dirty="0" err="1" smtClean="0"/>
              <a:t>Higg’s</a:t>
            </a:r>
            <a:r>
              <a:rPr lang="en-GB" dirty="0" smtClean="0"/>
              <a:t> discovery in 2012</a:t>
            </a:r>
          </a:p>
          <a:p>
            <a:r>
              <a:rPr lang="en-GB" dirty="0" smtClean="0"/>
              <a:t>confirming </a:t>
            </a:r>
            <a:r>
              <a:rPr lang="en-GB" dirty="0" smtClean="0"/>
              <a:t>standard model</a:t>
            </a:r>
          </a:p>
          <a:p>
            <a:pPr marL="0" indent="0">
              <a:buNone/>
            </a:pPr>
            <a:r>
              <a:rPr lang="en-GB" dirty="0" err="1" smtClean="0"/>
              <a:t>LHCb</a:t>
            </a:r>
            <a:r>
              <a:rPr lang="en-GB" dirty="0" smtClean="0"/>
              <a:t> discovery of ‘</a:t>
            </a:r>
            <a:r>
              <a:rPr lang="en-GB" dirty="0" err="1" smtClean="0"/>
              <a:t>charmonium</a:t>
            </a:r>
            <a:r>
              <a:rPr lang="en-GB" dirty="0" smtClean="0"/>
              <a:t> particles’ this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7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850106"/>
          </a:xfrm>
        </p:spPr>
        <p:txBody>
          <a:bodyPr>
            <a:normAutofit/>
          </a:bodyPr>
          <a:lstStyle/>
          <a:p>
            <a:r>
              <a:rPr lang="en-GB" dirty="0"/>
              <a:t>EGI-Engage and </a:t>
            </a:r>
            <a:r>
              <a:rPr lang="en-GB" dirty="0" smtClean="0"/>
              <a:t>WLCG: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WLCG computing infrastructure and the services that enable it are not static.</a:t>
            </a:r>
          </a:p>
          <a:p>
            <a:r>
              <a:rPr lang="en-GB" dirty="0" smtClean="0"/>
              <a:t>Those </a:t>
            </a:r>
            <a:r>
              <a:rPr lang="en-GB" dirty="0"/>
              <a:t>services will continue to evolve to meet new challenges &amp; </a:t>
            </a:r>
            <a:r>
              <a:rPr lang="en-GB" dirty="0" smtClean="0"/>
              <a:t>requirements:</a:t>
            </a:r>
          </a:p>
          <a:p>
            <a:pPr lvl="1"/>
            <a:r>
              <a:rPr lang="en-GB" dirty="0" smtClean="0"/>
              <a:t>e.g</a:t>
            </a:r>
            <a:r>
              <a:rPr lang="en-GB" dirty="0"/>
              <a:t>. </a:t>
            </a:r>
            <a:r>
              <a:rPr lang="en-GB" dirty="0" smtClean="0"/>
              <a:t>as the WLCG information system evolves it requires a write </a:t>
            </a:r>
            <a:r>
              <a:rPr lang="en-GB" dirty="0"/>
              <a:t>API for service registry which </a:t>
            </a:r>
            <a:r>
              <a:rPr lang="en-GB" dirty="0" smtClean="0"/>
              <a:t>will </a:t>
            </a:r>
            <a:r>
              <a:rPr lang="en-GB" dirty="0"/>
              <a:t>play a more significant </a:t>
            </a:r>
            <a:r>
              <a:rPr lang="en-GB" dirty="0" smtClean="0"/>
              <a:t>role</a:t>
            </a:r>
            <a:endParaRPr lang="en-GB" dirty="0"/>
          </a:p>
          <a:p>
            <a:pPr lvl="1"/>
            <a:r>
              <a:rPr lang="en-GB" dirty="0" smtClean="0"/>
              <a:t>Security policy &amp; the incident response framework has to develop to support new technologies (containers, hybrid clouds) that are central to WLCG meeting its goals and future challenges.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850106"/>
          </a:xfrm>
        </p:spPr>
        <p:txBody>
          <a:bodyPr>
            <a:normAutofit/>
          </a:bodyPr>
          <a:lstStyle/>
          <a:p>
            <a:r>
              <a:rPr lang="en-GB" dirty="0"/>
              <a:t>EGI-Engage and WLCG: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Run 3 and then the much greater challenges of HL-LHC</a:t>
            </a:r>
          </a:p>
          <a:p>
            <a:pPr lvl="1"/>
            <a:r>
              <a:rPr lang="en-GB" dirty="0" smtClean="0"/>
              <a:t>Order of magnitude greater demands on computing infrastructure</a:t>
            </a:r>
          </a:p>
          <a:p>
            <a:pPr lvl="1"/>
            <a:r>
              <a:rPr lang="en-GB" dirty="0" smtClean="0"/>
              <a:t>Will continue to depend heavily on the essential federating services provided by EGI</a:t>
            </a:r>
          </a:p>
          <a:p>
            <a:endParaRPr lang="en-GB" dirty="0"/>
          </a:p>
          <a:p>
            <a:r>
              <a:rPr lang="en-GB" dirty="0" smtClean="0"/>
              <a:t>Increasing focus on interoperation with other emerging communities (SKA is just one example)</a:t>
            </a:r>
          </a:p>
          <a:p>
            <a:endParaRPr lang="en-GB" dirty="0"/>
          </a:p>
          <a:p>
            <a:r>
              <a:rPr lang="en-GB" dirty="0" smtClean="0"/>
              <a:t>The future holds fruitful opportunities for continued collaboration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61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9144000" cy="5638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9905" y="1002041"/>
            <a:ext cx="7998594" cy="6201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Large Hadron Collider (LHC)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790" y="1600200"/>
            <a:ext cx="2033810" cy="15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2222444" cy="147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821981"/>
            <a:ext cx="2317322" cy="121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1" y="3657600"/>
            <a:ext cx="1522405" cy="11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1807" y="3241213"/>
            <a:ext cx="5126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A new frontier in Energy &amp; </a:t>
            </a:r>
            <a:r>
              <a:rPr lang="en-US" b="1" u="sng" dirty="0">
                <a:solidFill>
                  <a:srgbClr val="FFFFFF"/>
                </a:solidFill>
                <a:latin typeface="Arial" charset="0"/>
              </a:rPr>
              <a:t>Data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Arial" charset="0"/>
              </a:rPr>
            </a:br>
            <a:r>
              <a:rPr lang="en-US" dirty="0">
                <a:solidFill>
                  <a:srgbClr val="FFFFFF"/>
                </a:solidFill>
                <a:latin typeface="Arial" charset="0"/>
              </a:rPr>
              <a:t>   LHC experiments generate 50 PB/year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8645" y="2005631"/>
            <a:ext cx="7825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~700 MB/s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8762" y="4791954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~10 GB/s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6353" y="1776958"/>
            <a:ext cx="614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&gt;1 GB/s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8054" y="5129529"/>
            <a:ext cx="614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&gt;1 GB/s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95400" y="685800"/>
            <a:ext cx="304800" cy="29196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891" y="874980"/>
            <a:ext cx="6347254" cy="659917"/>
          </a:xfrm>
        </p:spPr>
        <p:txBody>
          <a:bodyPr>
            <a:normAutofit/>
          </a:bodyPr>
          <a:lstStyle/>
          <a:p>
            <a:r>
              <a:rPr lang="en-US" dirty="0" smtClean="0"/>
              <a:t>Data Analysis at the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24000"/>
            <a:ext cx="6888192" cy="38290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process to transform raw data into useful physics datasets</a:t>
            </a:r>
          </a:p>
          <a:p>
            <a:r>
              <a:rPr lang="en-US" sz="1600" dirty="0"/>
              <a:t>This is a complicated series of steps at the LHC (Run2)</a:t>
            </a:r>
          </a:p>
        </p:txBody>
      </p:sp>
      <p:pic>
        <p:nvPicPr>
          <p:cNvPr id="5" name="Picture 2" descr="C:\NSS_talk_material\Event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62" y="3200400"/>
            <a:ext cx="105241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857"/>
          <a:stretch/>
        </p:blipFill>
        <p:spPr>
          <a:xfrm>
            <a:off x="1973153" y="3200400"/>
            <a:ext cx="914400" cy="609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857"/>
          <a:stretch/>
        </p:blipFill>
        <p:spPr>
          <a:xfrm>
            <a:off x="3450838" y="3200400"/>
            <a:ext cx="914400" cy="609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857"/>
          <a:stretch/>
        </p:blipFill>
        <p:spPr>
          <a:xfrm>
            <a:off x="5078219" y="3190951"/>
            <a:ext cx="914400" cy="609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857"/>
          <a:stretch/>
        </p:blipFill>
        <p:spPr>
          <a:xfrm>
            <a:off x="6705600" y="3200400"/>
            <a:ext cx="914400" cy="609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335" y="3317723"/>
            <a:ext cx="622679" cy="3748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9063" y="2667001"/>
            <a:ext cx="66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</a:t>
            </a:r>
          </a:p>
          <a:p>
            <a:r>
              <a:rPr lang="en-US" sz="1200" dirty="0"/>
              <a:t>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063" y="3895394"/>
            <a:ext cx="93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Processing and people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1507" y="3895394"/>
            <a:ext cx="937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HLT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15915" y="3870569"/>
            <a:ext cx="138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Reconstruction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2579" y="3849929"/>
            <a:ext cx="138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Reprocessing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609243" y="3849929"/>
            <a:ext cx="138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Organized Analysis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343900" y="384720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Final Selection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3616659" y="4213988"/>
            <a:ext cx="304800" cy="8152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326164" y="4013933"/>
            <a:ext cx="915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40k </a:t>
            </a:r>
          </a:p>
          <a:p>
            <a:r>
              <a:rPr lang="en-US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cores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41984" y="4172911"/>
            <a:ext cx="304800" cy="72673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889975" y="4298974"/>
            <a:ext cx="304800" cy="141602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322114" y="4457284"/>
            <a:ext cx="138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60k cores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35922" y="4172393"/>
            <a:ext cx="304800" cy="4539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585868" y="3735042"/>
            <a:ext cx="1384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20k </a:t>
            </a:r>
          </a:p>
          <a:p>
            <a:r>
              <a:rPr lang="en-US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cores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712524" y="3970032"/>
            <a:ext cx="1384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30k</a:t>
            </a:r>
          </a:p>
          <a:p>
            <a:r>
              <a:rPr lang="en-US" sz="1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cores</a:t>
            </a:r>
            <a:endParaRPr lang="en-US" sz="1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006640" y="4369249"/>
            <a:ext cx="1384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DAQ  and Trigger (less than 200)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3517431" y="4427164"/>
            <a:ext cx="1384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Operations </a:t>
            </a:r>
          </a:p>
          <a:p>
            <a:r>
              <a:rPr lang="en-US" sz="1000" dirty="0"/>
              <a:t>(less than 100)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102111" y="4369248"/>
            <a:ext cx="1384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Operations </a:t>
            </a:r>
          </a:p>
          <a:p>
            <a:r>
              <a:rPr lang="en-US" sz="1000" dirty="0"/>
              <a:t>(less than100)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6677104" y="4286972"/>
            <a:ext cx="1384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Analysis Users</a:t>
            </a:r>
          </a:p>
          <a:p>
            <a:r>
              <a:rPr lang="en-US" sz="1000" dirty="0"/>
              <a:t>(</a:t>
            </a:r>
            <a:r>
              <a:rPr lang="en-US" sz="1000" dirty="0" err="1"/>
              <a:t>lMore</a:t>
            </a:r>
            <a:r>
              <a:rPr lang="en-US" sz="1000" dirty="0"/>
              <a:t> than 1000)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8134312" y="4508277"/>
            <a:ext cx="1384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Analysis Users</a:t>
            </a:r>
          </a:p>
          <a:p>
            <a:r>
              <a:rPr lang="en-US" sz="1000" dirty="0"/>
              <a:t>(</a:t>
            </a:r>
            <a:r>
              <a:rPr lang="en-US" sz="1000" dirty="0" err="1"/>
              <a:t>lMore</a:t>
            </a:r>
            <a:r>
              <a:rPr lang="en-US" sz="1000" dirty="0"/>
              <a:t> than 1000)</a:t>
            </a:r>
            <a:endParaRPr lang="en-US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2947785" y="2743200"/>
            <a:ext cx="304800" cy="7860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dirty="0">
                <a:solidFill>
                  <a:srgbClr val="0055A0"/>
                </a:solidFill>
              </a:rPr>
              <a:t>Selected RAW (1 GB/s)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457105" y="2438400"/>
            <a:ext cx="304800" cy="10908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Derived Data (2 GB/s)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780312" y="3352800"/>
            <a:ext cx="304800" cy="1846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561877" y="2394652"/>
            <a:ext cx="1835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From Detector (1PB/s)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224486" y="2413216"/>
            <a:ext cx="1384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Analysis Selection</a:t>
            </a:r>
          </a:p>
          <a:p>
            <a:r>
              <a:rPr lang="en-US" sz="1000" dirty="0"/>
              <a:t>(100MB/s)</a:t>
            </a:r>
            <a:endParaRPr lang="en-US" sz="1200" dirty="0"/>
          </a:p>
        </p:txBody>
      </p:sp>
      <p:sp>
        <p:nvSpPr>
          <p:cNvPr id="45" name="Right Arrow 44"/>
          <p:cNvSpPr/>
          <p:nvPr/>
        </p:nvSpPr>
        <p:spPr>
          <a:xfrm>
            <a:off x="2776891" y="3691677"/>
            <a:ext cx="503208" cy="2425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1484560" y="3723640"/>
            <a:ext cx="503208" cy="2425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4433042" y="3723640"/>
            <a:ext cx="503208" cy="2425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5950583" y="3691677"/>
            <a:ext cx="503208" cy="2425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7645733" y="3662449"/>
            <a:ext cx="503208" cy="2425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676400" y="1295400"/>
            <a:ext cx="304800" cy="23100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866679" y="2318452"/>
            <a:ext cx="1987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After </a:t>
            </a:r>
            <a:r>
              <a:rPr lang="en-US" sz="1000" dirty="0" err="1"/>
              <a:t>HardwareTrigger</a:t>
            </a:r>
            <a:r>
              <a:rPr lang="en-US" sz="1000" dirty="0"/>
              <a:t>  (TB/s)</a:t>
            </a:r>
            <a:endParaRPr lang="en-US" sz="1200" dirty="0"/>
          </a:p>
        </p:txBody>
      </p:sp>
      <p:sp>
        <p:nvSpPr>
          <p:cNvPr id="50" name="Rounded Rectangle 49"/>
          <p:cNvSpPr/>
          <p:nvPr/>
        </p:nvSpPr>
        <p:spPr>
          <a:xfrm>
            <a:off x="6044309" y="2438400"/>
            <a:ext cx="304800" cy="10908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Derived Data (2 GB/s)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63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652" y="3157083"/>
            <a:ext cx="194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Tier-1: permanent storage, re-processing, </a:t>
            </a:r>
          </a:p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652" y="1518345"/>
            <a:ext cx="1948912" cy="138499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Tier-0 </a:t>
            </a:r>
            <a:b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</a:b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(CERN and Hungary): </a:t>
            </a:r>
            <a:b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</a:b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data recording, reconstruction and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652" y="4271439"/>
            <a:ext cx="179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Tier-2: Simulation,</a:t>
            </a:r>
          </a:p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end-user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2495" y="3634137"/>
            <a:ext cx="179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&gt; 2 million jobs/day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2495" y="2595563"/>
            <a:ext cx="1795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~750k CPU cores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6829" y="3114850"/>
            <a:ext cx="1601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~1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E</a:t>
            </a:r>
            <a:r>
              <a:rPr lang="en-US" sz="14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B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of storage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2495" y="1790949"/>
            <a:ext cx="17956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167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sites,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42 countries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8337" y="4457864"/>
            <a:ext cx="15261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ＭＳ Ｐゴシック" charset="-128"/>
                <a:cs typeface="Segoe UI" panose="020B0502040204020203" pitchFamily="34" charset="0"/>
              </a:rPr>
              <a:t>10-100 Gb links</a:t>
            </a:r>
          </a:p>
        </p:txBody>
      </p:sp>
      <p:pic>
        <p:nvPicPr>
          <p:cNvPr id="15" name="Picture 14" descr="Grid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52" y="1312630"/>
            <a:ext cx="3996445" cy="374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143002" y="857251"/>
            <a:ext cx="6906491" cy="4553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0055A0"/>
                </a:solidFill>
                <a:effectLst>
                  <a:outerShdw blurRad="38100" dist="38100" dir="2700000" algn="tl" rotWithShape="0">
                    <a:prstClr val="black"/>
                  </a:outerShdw>
                </a:effectLst>
                <a:latin typeface="Arial"/>
              </a:rPr>
              <a:t>The Worldwide LHC Computing Grid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2" y="5048016"/>
            <a:ext cx="7317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WLCG:</a:t>
            </a: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An International collaboration to distribute and analyse LHC data</a:t>
            </a: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Integrates 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computer centres worldwide that provide computing and storage resource into a single infrastructure accessible by all LHC physicists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../../../../Desktop/Screen%20Shot%202016-04-14%20at%2016.0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500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143002" y="116633"/>
            <a:ext cx="5851357" cy="92936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WLCG </a:t>
            </a:r>
            <a:r>
              <a:rPr lang="en-US" b="1" dirty="0" err="1" smtClean="0">
                <a:solidFill>
                  <a:srgbClr val="FFC000"/>
                </a:solidFill>
              </a:rPr>
              <a:t>MoU</a:t>
            </a:r>
            <a:r>
              <a:rPr lang="en-US" b="1" dirty="0" smtClean="0">
                <a:solidFill>
                  <a:srgbClr val="FFC000"/>
                </a:solidFill>
              </a:rPr>
              <a:t> Signatures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0557" y="1610830"/>
            <a:ext cx="1978875" cy="715581"/>
          </a:xfrm>
          <a:prstGeom prst="rect">
            <a:avLst/>
          </a:prstGeom>
          <a:solidFill>
            <a:schemeClr val="bg2">
              <a:alpha val="78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350" dirty="0"/>
              <a:t>2017: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63 MoU’s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167 sites; 42 countries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236676"/>
            <a:ext cx="8629855" cy="5055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207039"/>
            <a:ext cx="6624737" cy="845697"/>
          </a:xfrm>
        </p:spPr>
        <p:txBody>
          <a:bodyPr>
            <a:normAutofit/>
          </a:bodyPr>
          <a:lstStyle/>
          <a:p>
            <a:r>
              <a:rPr lang="en-US" dirty="0"/>
              <a:t>LHC Schedule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74041" y="1596536"/>
            <a:ext cx="624367" cy="407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256057" y="4344796"/>
            <a:ext cx="1653214" cy="245018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713116" y="5974242"/>
            <a:ext cx="639651" cy="288097"/>
          </a:xfrm>
          <a:prstGeom prst="roundRect">
            <a:avLst/>
          </a:prstGeom>
          <a:solidFill>
            <a:srgbClr val="FF66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Run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5891" y="5945754"/>
            <a:ext cx="1083491" cy="47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Alice, </a:t>
            </a:r>
            <a:r>
              <a:rPr lang="en-US" sz="1200" dirty="0" err="1"/>
              <a:t>LHCb</a:t>
            </a:r>
            <a:r>
              <a:rPr lang="en-US" sz="1200" dirty="0"/>
              <a:t> upgrades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29537" y="5974241"/>
            <a:ext cx="639651" cy="288097"/>
          </a:xfrm>
          <a:prstGeom prst="roundRect">
            <a:avLst/>
          </a:prstGeom>
          <a:solidFill>
            <a:srgbClr val="FF66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Run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5376" y="5945754"/>
            <a:ext cx="1184660" cy="47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ATLAS, CMS upgrades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24/10/2017</a:t>
            </a: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WLCG: Introduction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04" y="852951"/>
            <a:ext cx="3558403" cy="153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79" y="2376157"/>
            <a:ext cx="8477085" cy="40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2"/>
          <p:cNvSpPr txBox="1"/>
          <p:nvPr/>
        </p:nvSpPr>
        <p:spPr>
          <a:xfrm>
            <a:off x="251520" y="2098054"/>
            <a:ext cx="8229090" cy="3461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391867" indent="-293900">
              <a:spcAft>
                <a:spcPts val="104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35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Hadrons : Particles made of quarks</a:t>
            </a:r>
          </a:p>
          <a:p>
            <a:pPr marL="783734" lvl="1" indent="-293900">
              <a:spcAft>
                <a:spcPts val="83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6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Meson</a:t>
            </a:r>
          </a:p>
          <a:p>
            <a:pPr marL="1175602" lvl="2" indent="-261245">
              <a:spcAft>
                <a:spcPts val="6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76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Particle made up of a</a:t>
            </a:r>
          </a:p>
          <a:p>
            <a:pPr marL="1175602" lvl="2" indent="-261245">
              <a:spcAft>
                <a:spcPts val="6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76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quark – anti-quark pair</a:t>
            </a:r>
          </a:p>
          <a:p>
            <a:pPr marL="783734" lvl="1" indent="-293900">
              <a:spcAft>
                <a:spcPts val="83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6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Baryon</a:t>
            </a:r>
          </a:p>
          <a:p>
            <a:pPr marL="1175602" lvl="2" indent="-261245">
              <a:spcAft>
                <a:spcPts val="6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76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Particle made up of 3 (anti)quarks</a:t>
            </a:r>
          </a:p>
          <a:p>
            <a:pPr marL="391867" indent="-293900">
              <a:spcAft>
                <a:spcPts val="104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35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Until now, all known Baryons have</a:t>
            </a:r>
          </a:p>
          <a:p>
            <a:pPr marL="783734" lvl="1" indent="-293900">
              <a:spcAft>
                <a:spcPts val="83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6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≤ 1 of “heavy” (c, t, b) quarks</a:t>
            </a:r>
            <a:endParaRPr lang="en-GB" sz="206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83734" lvl="1" indent="-293900">
              <a:spcAft>
                <a:spcPts val="83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6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ea typeface="Arial"/>
                <a:cs typeface="Segoe UI" panose="020B0502040204020203" pitchFamily="34" charset="0"/>
              </a:rPr>
              <a:t>Mesons have been seen with multiple heavy quarks</a:t>
            </a:r>
            <a:endParaRPr lang="en-GB" sz="206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5377630" y="2529413"/>
            <a:ext cx="3490179" cy="2349862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24920" y="2111193"/>
            <a:ext cx="132136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77" b="1" dirty="0">
                <a:solidFill>
                  <a:srgbClr val="7030A0"/>
                </a:solidFill>
              </a:rPr>
              <a:t>Quarks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24736" cy="85010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effectLst/>
                <a:uFill>
                  <a:solidFill>
                    <a:srgbClr val="FFFFFF"/>
                  </a:solidFill>
                </a:uFill>
              </a:rPr>
              <a:t>Some elementary particle physics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91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/>
          <p:cNvSpPr txBox="1"/>
          <p:nvPr/>
        </p:nvSpPr>
        <p:spPr>
          <a:xfrm>
            <a:off x="457173" y="2098054"/>
            <a:ext cx="4546876" cy="39952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40867" indent="-342900">
              <a:spcAft>
                <a:spcPts val="1041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GB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Observation of first baryon with two “heavy” (charm) </a:t>
            </a: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quarks</a:t>
            </a:r>
          </a:p>
          <a:p>
            <a:pPr marL="440867" indent="-342900">
              <a:spcAft>
                <a:spcPts val="1041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Measured </a:t>
            </a:r>
            <a:r>
              <a:rPr lang="en-GB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mass of 3621 </a:t>
            </a: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MeV/c</a:t>
            </a:r>
            <a:r>
              <a:rPr lang="en-GB" sz="1900" spc="-1" baseline="33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GB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98067" lvl="1" indent="-342900">
              <a:spcAft>
                <a:spcPts val="1041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Has </a:t>
            </a:r>
            <a:r>
              <a:rPr lang="en-GB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to exist in the Standard </a:t>
            </a: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pPr marL="898067" lvl="1" indent="-342900">
              <a:spcAft>
                <a:spcPts val="1041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First </a:t>
            </a:r>
            <a:r>
              <a:rPr lang="en-GB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of a family of such particles waiting to be </a:t>
            </a: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seen</a:t>
            </a:r>
          </a:p>
          <a:p>
            <a:pPr marL="440867" indent="-342900">
              <a:spcAft>
                <a:spcPts val="1041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Will </a:t>
            </a:r>
            <a:r>
              <a:rPr lang="en-GB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allow precision tests of </a:t>
            </a: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QCD</a:t>
            </a:r>
          </a:p>
          <a:p>
            <a:pPr marL="440867" indent="-342900">
              <a:spcAft>
                <a:spcPts val="1041"/>
              </a:spcAft>
              <a:buClr>
                <a:srgbClr val="000000"/>
              </a:buClr>
              <a:buSzPct val="45000"/>
              <a:buFont typeface="Arial" charset="0"/>
              <a:buChar char="•"/>
            </a:pPr>
            <a:r>
              <a:rPr lang="en-GB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en-GB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with the Higgs discovery this is confirming our model of how the universe works</a:t>
            </a:r>
          </a:p>
          <a:p>
            <a:pPr marL="32634">
              <a:spcAft>
                <a:spcPts val="833"/>
              </a:spcAft>
              <a:buClr>
                <a:srgbClr val="000000"/>
              </a:buClr>
              <a:buSzPct val="75000"/>
            </a:pPr>
            <a:endParaRPr lang="en-GB" sz="206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5275762" y="2228675"/>
            <a:ext cx="3671741" cy="2764582"/>
          </a:xfrm>
          <a:prstGeom prst="rect">
            <a:avLst/>
          </a:prstGeom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64696" cy="850106"/>
          </a:xfrm>
        </p:spPr>
        <p:txBody>
          <a:bodyPr>
            <a:normAutofit/>
          </a:bodyPr>
          <a:lstStyle/>
          <a:p>
            <a:pPr algn="r"/>
            <a:r>
              <a:rPr lang="en-GB" dirty="0" err="1">
                <a:effectLst/>
                <a:uFill>
                  <a:solidFill>
                    <a:srgbClr val="FFFFFF"/>
                  </a:solidFill>
                </a:uFill>
              </a:rPr>
              <a:t>LHCb</a:t>
            </a:r>
            <a:r>
              <a:rPr lang="en-GB" dirty="0">
                <a:effectLst/>
                <a:uFill>
                  <a:solidFill>
                    <a:srgbClr val="FFFFFF"/>
                  </a:solidFill>
                </a:uFill>
              </a:rPr>
              <a:t> in July 2017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51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754</TotalTime>
  <Words>803</Words>
  <Application>Microsoft Office PowerPoint</Application>
  <PresentationFormat>On-screen Show (4:3)</PresentationFormat>
  <Paragraphs>170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EGI Engage powerpoint presentation v3.2</vt:lpstr>
      <vt:lpstr>EGI Powerpoint Presentation (body)</vt:lpstr>
      <vt:lpstr>EGI Powerpoint Presentation (closing)</vt:lpstr>
      <vt:lpstr>Lightning talk: WLCG</vt:lpstr>
      <vt:lpstr>The Large Hadron Collider (LHC)</vt:lpstr>
      <vt:lpstr>Data Analysis at the LHC</vt:lpstr>
      <vt:lpstr>PowerPoint Presentation</vt:lpstr>
      <vt:lpstr>WLCG MoU Signatures</vt:lpstr>
      <vt:lpstr>LHC Schedule</vt:lpstr>
      <vt:lpstr>WLCG: Introduction</vt:lpstr>
      <vt:lpstr>Some elementary particle physics</vt:lpstr>
      <vt:lpstr>LHCb in July 2017</vt:lpstr>
      <vt:lpstr>EGI and WLCG</vt:lpstr>
      <vt:lpstr>EGI and WLCG</vt:lpstr>
      <vt:lpstr>EGI-Engage and WLCG: Achievements </vt:lpstr>
      <vt:lpstr>EGI-Engage and WLCG: Future</vt:lpstr>
      <vt:lpstr>EGI-Engage and WLCG: Future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S C</cp:lastModifiedBy>
  <cp:revision>64</cp:revision>
  <cp:lastPrinted>2017-10-17T14:22:32Z</cp:lastPrinted>
  <dcterms:created xsi:type="dcterms:W3CDTF">2016-02-16T14:19:42Z</dcterms:created>
  <dcterms:modified xsi:type="dcterms:W3CDTF">2017-10-17T14:29:05Z</dcterms:modified>
</cp:coreProperties>
</file>