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362" r:id="rId4"/>
    <p:sldId id="339" r:id="rId5"/>
    <p:sldId id="359" r:id="rId6"/>
    <p:sldId id="352" r:id="rId7"/>
    <p:sldId id="360" r:id="rId8"/>
    <p:sldId id="361" r:id="rId9"/>
    <p:sldId id="353" r:id="rId10"/>
    <p:sldId id="354" r:id="rId11"/>
    <p:sldId id="355" r:id="rId12"/>
    <p:sldId id="356" r:id="rId13"/>
    <p:sldId id="357" r:id="rId14"/>
    <p:sldId id="358" r:id="rId15"/>
    <p:sldId id="351" r:id="rId16"/>
    <p:sldId id="363" r:id="rId17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Liampotis" initials="N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045"/>
    <a:srgbClr val="EF8200"/>
    <a:srgbClr val="0066B0"/>
    <a:srgbClr val="4F85C3"/>
    <a:srgbClr val="80D1FA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 autoAdjust="0"/>
    <p:restoredTop sz="92914" autoAdjust="0"/>
  </p:normalViewPr>
  <p:slideViewPr>
    <p:cSldViewPr showGuides="1">
      <p:cViewPr>
        <p:scale>
          <a:sx n="75" d="100"/>
          <a:sy n="75" d="100"/>
        </p:scale>
        <p:origin x="-1488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smtClean="0"/>
              <a:t>EGI-Engage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nl-NL" smtClean="0"/>
              <a:t>EGI-Engage Final Review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118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ELIXIR use case: ELIXIR has a full-fledged AAI solution, and it talks directly to </a:t>
            </a:r>
            <a:r>
              <a:rPr lang="en-US" dirty="0" err="1" smtClean="0"/>
              <a:t>checkin</a:t>
            </a:r>
            <a:r>
              <a:rPr lang="en-US" dirty="0" smtClean="0"/>
              <a:t>, in this way for the users there are no visible changes in the authentication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established community may</a:t>
            </a:r>
            <a:r>
              <a:rPr lang="en-US" baseline="0" dirty="0" smtClean="0"/>
              <a:t> already have group management solutions, and may want to use it for authorization. </a:t>
            </a:r>
            <a:r>
              <a:rPr lang="en-US" baseline="0" dirty="0" err="1" smtClean="0"/>
              <a:t>CheckIN</a:t>
            </a:r>
            <a:r>
              <a:rPr lang="en-US" baseline="0" dirty="0" smtClean="0"/>
              <a:t> can aggregate these authorization information with the authentication information coming from the </a:t>
            </a:r>
            <a:r>
              <a:rPr lang="en-US" baseline="0" dirty="0" err="1" smtClean="0"/>
              <a:t>IdPs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894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option basically offers a full AAI solution as-a-service for the community (not only to access EGI services, but potentially any service relevant for the community).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54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EU-Canada Priority Setting Workshop on Big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23/10/2017</a:t>
            </a:r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16632"/>
            <a:ext cx="1082732" cy="99356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779912" y="648116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KER: Check-in</a:t>
            </a:r>
            <a:endParaRPr lang="en-GB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hyperlink" Target="https://www.egi.eu/wp-content/uploads/2017/09/Check-in.pdf" TargetMode="External"/><Relationship Id="rId7" Type="http://schemas.openxmlformats.org/officeDocument/2006/relationships/hyperlink" Target="https://indico.egi.eu/indico/event/3453/" TargetMode="External"/><Relationship Id="rId2" Type="http://schemas.openxmlformats.org/officeDocument/2006/relationships/hyperlink" Target="https://www.egi.eu/internal-services/checkin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ndico.cern.ch/event/605369/" TargetMode="External"/><Relationship Id="rId5" Type="http://schemas.openxmlformats.org/officeDocument/2006/relationships/hyperlink" Target="https://indico.astron.nl/conferenceDisplay.py?confId=47" TargetMode="External"/><Relationship Id="rId4" Type="http://schemas.openxmlformats.org/officeDocument/2006/relationships/hyperlink" Target="https://www.egi.eu/about/newsletters/egi-services-for-open-scienc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Authentication and Authorisation Infrastructure </a:t>
            </a:r>
            <a:endParaRPr lang="en-GB" dirty="0" smtClean="0"/>
          </a:p>
          <a:p>
            <a:r>
              <a:rPr lang="en-GB" dirty="0" smtClean="0"/>
              <a:t>GRNET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Check-in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Nicolas </a:t>
            </a:r>
            <a:r>
              <a:rPr lang="en-GB" dirty="0" err="1" smtClean="0"/>
              <a:t>Liampotis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3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 rot="10800000">
            <a:off x="5004048" y="3315783"/>
            <a:ext cx="4068200" cy="2950600"/>
          </a:xfrm>
          <a:prstGeom prst="cloud">
            <a:avLst/>
          </a:prstGeom>
          <a:noFill/>
          <a:ln w="28575" cmpd="sng">
            <a:solidFill>
              <a:srgbClr val="4F81BD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communities operating their own group management service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2080" y="4221088"/>
            <a:ext cx="11521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EGI Infrastructure</a:t>
            </a:r>
            <a:endParaRPr lang="en-US" sz="1200" dirty="0"/>
          </a:p>
        </p:txBody>
      </p:sp>
      <p:sp>
        <p:nvSpPr>
          <p:cNvPr id="8" name="Cloud 7"/>
          <p:cNvSpPr/>
          <p:nvPr/>
        </p:nvSpPr>
        <p:spPr>
          <a:xfrm>
            <a:off x="4716016" y="1052736"/>
            <a:ext cx="1296143" cy="64807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eduGAIN</a:t>
            </a:r>
            <a:endParaRPr lang="en-US" sz="1400" dirty="0"/>
          </a:p>
        </p:txBody>
      </p:sp>
      <p:sp>
        <p:nvSpPr>
          <p:cNvPr id="9" name="Cloud 8"/>
          <p:cNvSpPr/>
          <p:nvPr/>
        </p:nvSpPr>
        <p:spPr>
          <a:xfrm>
            <a:off x="4572000" y="1844824"/>
            <a:ext cx="1296145" cy="576063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Social </a:t>
            </a:r>
            <a:r>
              <a:rPr lang="en-US" sz="1600" dirty="0" err="1" smtClean="0"/>
              <a:t>IdPs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7504" y="1341438"/>
            <a:ext cx="4464496" cy="47844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Community managing </a:t>
            </a:r>
            <a:r>
              <a:rPr lang="en-US" dirty="0" err="1"/>
              <a:t>authorisation</a:t>
            </a:r>
            <a:r>
              <a:rPr lang="en-US" dirty="0"/>
              <a:t> information about the users (VO/group memberships and roles) via </a:t>
            </a:r>
            <a:r>
              <a:rPr lang="en-US" dirty="0" smtClean="0"/>
              <a:t>their own </a:t>
            </a:r>
            <a:r>
              <a:rPr lang="en-US" dirty="0"/>
              <a:t> group management service, which is connected to </a:t>
            </a:r>
            <a:r>
              <a:rPr lang="en-US" dirty="0" smtClean="0"/>
              <a:t>Check-in </a:t>
            </a:r>
            <a:r>
              <a:rPr lang="en-US" dirty="0"/>
              <a:t>as an external attribute authority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Check-in will handle the configuration of the IdPs and the aggregation of the attributes for the SPs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No need to migrate the group management functionality to an EGI-specific attribute authority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796136" y="1556792"/>
            <a:ext cx="1640754" cy="792088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Institutional</a:t>
            </a:r>
            <a:br>
              <a:rPr lang="en-US" sz="1400" dirty="0" smtClean="0"/>
            </a:br>
            <a:r>
              <a:rPr lang="en-US" sz="1400" dirty="0" err="1" smtClean="0"/>
              <a:t>IdP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7308304" y="4869160"/>
            <a:ext cx="12556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37" idx="2"/>
            <a:endCxn id="12" idx="0"/>
          </p:cNvCxnSpPr>
          <p:nvPr/>
        </p:nvCxnSpPr>
        <p:spPr>
          <a:xfrm>
            <a:off x="6672808" y="4221087"/>
            <a:ext cx="1263316" cy="6480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796136" y="4941168"/>
            <a:ext cx="12556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37" idx="2"/>
            <a:endCxn id="25" idx="0"/>
          </p:cNvCxnSpPr>
          <p:nvPr/>
        </p:nvCxnSpPr>
        <p:spPr>
          <a:xfrm flipH="1">
            <a:off x="6423956" y="4221087"/>
            <a:ext cx="248852" cy="720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1"/>
          </p:cNvCxnSpPr>
          <p:nvPr/>
        </p:nvCxnSpPr>
        <p:spPr>
          <a:xfrm>
            <a:off x="5220073" y="2420274"/>
            <a:ext cx="1465311" cy="648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1"/>
          </p:cNvCxnSpPr>
          <p:nvPr/>
        </p:nvCxnSpPr>
        <p:spPr>
          <a:xfrm>
            <a:off x="5364088" y="1700118"/>
            <a:ext cx="1321296" cy="1368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1"/>
          </p:cNvCxnSpPr>
          <p:nvPr/>
        </p:nvCxnSpPr>
        <p:spPr>
          <a:xfrm>
            <a:off x="6616513" y="2348037"/>
            <a:ext cx="68871" cy="720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7812360" y="1988840"/>
            <a:ext cx="1157757" cy="1080120"/>
            <a:chOff x="3778531" y="1113692"/>
            <a:chExt cx="1303616" cy="1276406"/>
          </a:xfrm>
        </p:grpSpPr>
        <p:sp>
          <p:nvSpPr>
            <p:cNvPr id="28" name="Rounded Rectangle 27"/>
            <p:cNvSpPr/>
            <p:nvPr/>
          </p:nvSpPr>
          <p:spPr>
            <a:xfrm>
              <a:off x="3778531" y="1113692"/>
              <a:ext cx="1303616" cy="127640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/>
                <a:t>Virtual Organization </a:t>
              </a:r>
              <a:endParaRPr lang="en-US" sz="1400" dirty="0"/>
            </a:p>
          </p:txBody>
        </p:sp>
        <p:pic>
          <p:nvPicPr>
            <p:cNvPr id="30" name="Picture 29" descr="50355-200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1588" y="1185700"/>
              <a:ext cx="587804" cy="587804"/>
            </a:xfrm>
            <a:prstGeom prst="rect">
              <a:avLst/>
            </a:prstGeom>
          </p:spPr>
        </p:pic>
      </p:grpSp>
      <p:cxnSp>
        <p:nvCxnSpPr>
          <p:cNvPr id="19" name="Straight Arrow Connector 18"/>
          <p:cNvCxnSpPr>
            <a:stCxn id="28" idx="1"/>
          </p:cNvCxnSpPr>
          <p:nvPr/>
        </p:nvCxnSpPr>
        <p:spPr>
          <a:xfrm flipH="1">
            <a:off x="7142584" y="2528900"/>
            <a:ext cx="669776" cy="9972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1" name="Picture 6" descr="user_phd_group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268760"/>
            <a:ext cx="763910" cy="76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4499992" y="3068960"/>
            <a:ext cx="1255640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7" idx="1"/>
            <a:endCxn id="32" idx="3"/>
          </p:cNvCxnSpPr>
          <p:nvPr/>
        </p:nvCxnSpPr>
        <p:spPr>
          <a:xfrm flipH="1" flipV="1">
            <a:off x="5755632" y="3392996"/>
            <a:ext cx="328536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560" y="5620052"/>
            <a:ext cx="3420382" cy="646331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VOMS-managed VOs such as 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FedCloud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156176" y="3192157"/>
            <a:ext cx="1096775" cy="956923"/>
            <a:chOff x="5254713" y="3236944"/>
            <a:chExt cx="1096775" cy="956923"/>
          </a:xfrm>
          <a:solidFill>
            <a:schemeClr val="bg1"/>
          </a:solidFill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4094" y="3236944"/>
              <a:ext cx="739907" cy="696112"/>
            </a:xfrm>
            <a:prstGeom prst="rect">
              <a:avLst/>
            </a:prstGeom>
            <a:grpFill/>
          </p:spPr>
        </p:pic>
        <p:sp>
          <p:nvSpPr>
            <p:cNvPr id="42" name="TextBox 41"/>
            <p:cNvSpPr txBox="1"/>
            <p:nvPr/>
          </p:nvSpPr>
          <p:spPr>
            <a:xfrm>
              <a:off x="5254713" y="3916868"/>
              <a:ext cx="1096775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EGI Check-in</a:t>
              </a:r>
              <a:endParaRPr lang="en-GB" sz="12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 rot="10800000">
            <a:off x="4572000" y="3140968"/>
            <a:ext cx="3060088" cy="2880320"/>
          </a:xfrm>
          <a:prstGeom prst="cloud">
            <a:avLst/>
          </a:prstGeom>
          <a:noFill/>
          <a:ln w="28575" cmpd="sng">
            <a:solidFill>
              <a:srgbClr val="4F81BD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</a:t>
            </a:r>
            <a:r>
              <a:rPr lang="en-US" dirty="0"/>
              <a:t>communities </a:t>
            </a:r>
            <a:r>
              <a:rPr lang="en-US" dirty="0" smtClean="0"/>
              <a:t>in need of a ready-to-use group management solution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1307" y="4855800"/>
            <a:ext cx="149886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EGI Infrastructure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716016" y="1052736"/>
            <a:ext cx="1296143" cy="64807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eduGAIN</a:t>
            </a:r>
            <a:endParaRPr lang="en-US" sz="1400" dirty="0"/>
          </a:p>
        </p:txBody>
      </p:sp>
      <p:sp>
        <p:nvSpPr>
          <p:cNvPr id="9" name="Cloud 8"/>
          <p:cNvSpPr/>
          <p:nvPr/>
        </p:nvSpPr>
        <p:spPr>
          <a:xfrm>
            <a:off x="4572000" y="1844824"/>
            <a:ext cx="1296145" cy="576063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Social IDPs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341438"/>
            <a:ext cx="4536504" cy="4784400"/>
          </a:xfrm>
          <a:noFill/>
        </p:spPr>
        <p:txBody>
          <a:bodyPr>
            <a:normAutofit fontScale="62500" lnSpcReduction="20000"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Communities that do not operate their own group management service can leverage the group management capabilities of the </a:t>
            </a:r>
            <a:r>
              <a:rPr lang="en-US" dirty="0" smtClean="0"/>
              <a:t>Check-in platform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Ready-to-use solution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Avoid overhead of deploying a dedicated group management service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Support for multi-tenancy to allow </a:t>
            </a:r>
            <a:r>
              <a:rPr lang="en-US" dirty="0" err="1" smtClean="0"/>
              <a:t>authorised</a:t>
            </a:r>
            <a:r>
              <a:rPr lang="en-US" dirty="0" smtClean="0"/>
              <a:t> VO admins to manage the information about their </a:t>
            </a:r>
            <a:r>
              <a:rPr lang="en-US" dirty="0"/>
              <a:t>users </a:t>
            </a:r>
            <a:r>
              <a:rPr lang="en-US" dirty="0" smtClean="0"/>
              <a:t>independently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Easy connect to both EGI and non-EGI services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796136" y="1556792"/>
            <a:ext cx="1640754" cy="792088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Institutional</a:t>
            </a:r>
            <a:br>
              <a:rPr lang="en-US" sz="1400" dirty="0" smtClean="0"/>
            </a:br>
            <a:r>
              <a:rPr lang="en-US" sz="1400" dirty="0" err="1" smtClean="0"/>
              <a:t>IdP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5364088" y="5301208"/>
            <a:ext cx="12556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4860032" y="4221088"/>
            <a:ext cx="12556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7740352" y="3212976"/>
            <a:ext cx="1255640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4" idx="3"/>
            <a:endCxn id="24" idx="1"/>
          </p:cNvCxnSpPr>
          <p:nvPr/>
        </p:nvCxnSpPr>
        <p:spPr>
          <a:xfrm flipV="1">
            <a:off x="7164288" y="3537012"/>
            <a:ext cx="576064" cy="73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692003" y="4077072"/>
            <a:ext cx="849022" cy="792088"/>
            <a:chOff x="3304489" y="1380740"/>
            <a:chExt cx="1303616" cy="1276406"/>
          </a:xfrm>
        </p:grpSpPr>
        <p:sp>
          <p:nvSpPr>
            <p:cNvPr id="28" name="Rounded Rectangle 27"/>
            <p:cNvSpPr/>
            <p:nvPr/>
          </p:nvSpPr>
          <p:spPr>
            <a:xfrm>
              <a:off x="3304489" y="1380740"/>
              <a:ext cx="1303616" cy="127640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800" dirty="0" smtClean="0"/>
                <a:t>Virtual Organization </a:t>
              </a:r>
              <a:endParaRPr lang="en-US" sz="900" dirty="0"/>
            </a:p>
          </p:txBody>
        </p:sp>
        <p:pic>
          <p:nvPicPr>
            <p:cNvPr id="30" name="Picture 29" descr="50355-200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395" y="1472869"/>
              <a:ext cx="587803" cy="5878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  <p:pic>
        <p:nvPicPr>
          <p:cNvPr id="36" name="Picture 6" descr="user_phd_group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293096"/>
            <a:ext cx="763910" cy="76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/>
          <p:cNvCxnSpPr>
            <a:stCxn id="36" idx="1"/>
            <a:endCxn id="28" idx="3"/>
          </p:cNvCxnSpPr>
          <p:nvPr/>
        </p:nvCxnSpPr>
        <p:spPr>
          <a:xfrm flipH="1" flipV="1">
            <a:off x="7541025" y="4473116"/>
            <a:ext cx="559367" cy="201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Rectangular Callout 21"/>
          <p:cNvSpPr/>
          <p:nvPr/>
        </p:nvSpPr>
        <p:spPr>
          <a:xfrm>
            <a:off x="6948264" y="5301208"/>
            <a:ext cx="1944216" cy="1080120"/>
          </a:xfrm>
          <a:prstGeom prst="wedgeRectCallout">
            <a:avLst>
              <a:gd name="adj1" fmla="val -41429"/>
              <a:gd name="adj2" fmla="val -12704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Supported  technologies:</a:t>
            </a:r>
          </a:p>
          <a:p>
            <a:pPr algn="ctr"/>
            <a:r>
              <a:rPr lang="en-US" dirty="0" smtClean="0"/>
              <a:t>C</a:t>
            </a:r>
            <a:r>
              <a:rPr lang="el-GR" dirty="0" smtClean="0"/>
              <a:t>Ο</a:t>
            </a:r>
            <a:r>
              <a:rPr lang="en-US" dirty="0" smtClean="0"/>
              <a:t>manage</a:t>
            </a:r>
          </a:p>
          <a:p>
            <a:pPr algn="ctr"/>
            <a:r>
              <a:rPr lang="en-US" dirty="0" err="1" smtClean="0"/>
              <a:t>Perun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1560" y="5510906"/>
            <a:ext cx="3420382" cy="646331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Training and Long Tail of Science communities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156176" y="3068960"/>
            <a:ext cx="1096775" cy="956923"/>
            <a:chOff x="5254713" y="3236944"/>
            <a:chExt cx="1096775" cy="956923"/>
          </a:xfrm>
          <a:solidFill>
            <a:schemeClr val="bg1"/>
          </a:solidFill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4094" y="3236944"/>
              <a:ext cx="739907" cy="696112"/>
            </a:xfrm>
            <a:prstGeom prst="rect">
              <a:avLst/>
            </a:prstGeom>
            <a:grpFill/>
          </p:spPr>
        </p:pic>
        <p:sp>
          <p:nvSpPr>
            <p:cNvPr id="40" name="TextBox 39"/>
            <p:cNvSpPr txBox="1"/>
            <p:nvPr/>
          </p:nvSpPr>
          <p:spPr>
            <a:xfrm>
              <a:off x="5254713" y="3916868"/>
              <a:ext cx="1096775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EGI Check-in</a:t>
              </a:r>
              <a:endParaRPr lang="en-GB" sz="12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20" name="Straight Arrow Connector 19"/>
          <p:cNvCxnSpPr>
            <a:endCxn id="12" idx="0"/>
          </p:cNvCxnSpPr>
          <p:nvPr/>
        </p:nvCxnSpPr>
        <p:spPr>
          <a:xfrm flipH="1">
            <a:off x="5991908" y="3983360"/>
            <a:ext cx="693476" cy="1317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5" idx="0"/>
          </p:cNvCxnSpPr>
          <p:nvPr/>
        </p:nvCxnSpPr>
        <p:spPr>
          <a:xfrm flipH="1">
            <a:off x="5487852" y="3983360"/>
            <a:ext cx="1197532" cy="237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1"/>
          </p:cNvCxnSpPr>
          <p:nvPr/>
        </p:nvCxnSpPr>
        <p:spPr>
          <a:xfrm>
            <a:off x="5220073" y="2420274"/>
            <a:ext cx="1465311" cy="648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1"/>
          </p:cNvCxnSpPr>
          <p:nvPr/>
        </p:nvCxnSpPr>
        <p:spPr>
          <a:xfrm>
            <a:off x="5364088" y="1700118"/>
            <a:ext cx="1321296" cy="1368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1"/>
          </p:cNvCxnSpPr>
          <p:nvPr/>
        </p:nvCxnSpPr>
        <p:spPr>
          <a:xfrm>
            <a:off x="6616513" y="2348037"/>
            <a:ext cx="68871" cy="720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0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 rot="17516650">
            <a:off x="4366068" y="2477972"/>
            <a:ext cx="3347864" cy="2736304"/>
          </a:xfrm>
          <a:prstGeom prst="cloud">
            <a:avLst/>
          </a:prstGeom>
          <a:noFill/>
          <a:ln w="28575" cmpd="sng">
            <a:solidFill>
              <a:srgbClr val="4F81BD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service providers: AAI as a service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87872" y="4320468"/>
            <a:ext cx="11521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EGI Infrastructure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6516216" y="980728"/>
            <a:ext cx="1728192" cy="100811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eduGAIN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5148065" y="1052737"/>
            <a:ext cx="1368152" cy="100811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IdPs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51520" y="1341438"/>
            <a:ext cx="4248472" cy="4784400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Check-in </a:t>
            </a:r>
            <a:r>
              <a:rPr lang="en-US" dirty="0"/>
              <a:t>as an authentication </a:t>
            </a:r>
            <a:r>
              <a:rPr lang="en-US" dirty="0" smtClean="0"/>
              <a:t>proxy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Enable login from </a:t>
            </a:r>
            <a:r>
              <a:rPr lang="en-US" dirty="0"/>
              <a:t>institutional </a:t>
            </a:r>
            <a:r>
              <a:rPr lang="en-US" dirty="0" err="1"/>
              <a:t>IdPs</a:t>
            </a:r>
            <a:r>
              <a:rPr lang="en-US" dirty="0"/>
              <a:t> in </a:t>
            </a:r>
            <a:r>
              <a:rPr lang="en-US" dirty="0" err="1"/>
              <a:t>eduGAIN</a:t>
            </a:r>
            <a:r>
              <a:rPr lang="en-US" dirty="0"/>
              <a:t> and social </a:t>
            </a:r>
            <a:r>
              <a:rPr lang="en-US" dirty="0" smtClean="0"/>
              <a:t>media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Minimal overhead for the service development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All the other Check-in features are available for the SP: account linking, attribute aggregation, ..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Prerequisites: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Service provider must accept EGI policies on data protection </a:t>
            </a:r>
            <a:br>
              <a:rPr lang="en-US" dirty="0" smtClean="0"/>
            </a:br>
            <a:endParaRPr lang="en-US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6876256" y="1700808"/>
            <a:ext cx="2088232" cy="100811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Institutional</a:t>
            </a:r>
            <a:br>
              <a:rPr lang="en-US" dirty="0" smtClean="0"/>
            </a:br>
            <a:r>
              <a:rPr lang="en-US" dirty="0" smtClean="0"/>
              <a:t>IdPs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660232" y="4869160"/>
            <a:ext cx="2232248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1"/>
          </p:cNvCxnSpPr>
          <p:nvPr/>
        </p:nvCxnSpPr>
        <p:spPr>
          <a:xfrm flipH="1">
            <a:off x="6422504" y="2707847"/>
            <a:ext cx="1497868" cy="890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65304" y="1844824"/>
            <a:ext cx="838944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1"/>
          </p:cNvCxnSpPr>
          <p:nvPr/>
        </p:nvCxnSpPr>
        <p:spPr>
          <a:xfrm>
            <a:off x="5832141" y="2059776"/>
            <a:ext cx="133163" cy="1081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0"/>
          </p:cNvCxnSpPr>
          <p:nvPr/>
        </p:nvCxnSpPr>
        <p:spPr>
          <a:xfrm>
            <a:off x="5965304" y="4055368"/>
            <a:ext cx="1811052" cy="813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5590981"/>
            <a:ext cx="3420382" cy="646331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EDISON Community Portal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54712" y="3119706"/>
            <a:ext cx="1096775" cy="956923"/>
            <a:chOff x="5254713" y="3236944"/>
            <a:chExt cx="1096775" cy="95692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4094" y="3236944"/>
              <a:ext cx="739907" cy="69611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254713" y="3916868"/>
              <a:ext cx="10967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EGI Check-in</a:t>
              </a:r>
              <a:endParaRPr lang="en-GB" sz="12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11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&amp; Communication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8561518" cy="4895874"/>
          </a:xfrm>
        </p:spPr>
        <p:txBody>
          <a:bodyPr>
            <a:normAutofit fontScale="32500" lnSpcReduction="20000"/>
          </a:bodyPr>
          <a:lstStyle/>
          <a:p>
            <a:pPr marL="0" lvl="4">
              <a:lnSpc>
                <a:spcPct val="120000"/>
              </a:lnSpc>
            </a:pPr>
            <a:endParaRPr lang="en-GB" sz="14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lvl="4">
              <a:lnSpc>
                <a:spcPct val="120000"/>
              </a:lnSpc>
            </a:pPr>
            <a:r>
              <a:rPr lang="en-GB" sz="60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EGI website:</a:t>
            </a:r>
          </a:p>
          <a:p>
            <a:pPr marL="285750" lvl="4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6000" u="sng" dirty="0" smtClean="0">
                <a:hlinkClick r:id="rId2"/>
              </a:rPr>
              <a:t>Check-in service webpage</a:t>
            </a:r>
            <a:endParaRPr lang="en-GB" sz="6000" u="sng" dirty="0" smtClean="0"/>
          </a:p>
          <a:p>
            <a:pPr marL="0" lvl="4">
              <a:lnSpc>
                <a:spcPct val="120000"/>
              </a:lnSpc>
              <a:spcBef>
                <a:spcPts val="1200"/>
              </a:spcBef>
            </a:pPr>
            <a:r>
              <a:rPr lang="en-GB" sz="60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Publications:</a:t>
            </a:r>
          </a:p>
          <a:p>
            <a:pPr marL="285750" lvl="4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6000" dirty="0" smtClean="0">
                <a:ea typeface="Verdana" panose="020B0604030504040204" pitchFamily="34" charset="0"/>
                <a:hlinkClick r:id="rId3"/>
              </a:rPr>
              <a:t>Check-in brochure</a:t>
            </a:r>
            <a:endParaRPr lang="en-GB" sz="6000" dirty="0" smtClean="0">
              <a:ea typeface="Verdana" panose="020B0604030504040204" pitchFamily="34" charset="0"/>
            </a:endParaRPr>
          </a:p>
          <a:p>
            <a:pPr marL="0" lvl="4">
              <a:lnSpc>
                <a:spcPct val="120000"/>
              </a:lnSpc>
              <a:spcBef>
                <a:spcPts val="1200"/>
              </a:spcBef>
            </a:pPr>
            <a:r>
              <a:rPr lang="en-GB" sz="60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Newsletter</a:t>
            </a:r>
            <a:endParaRPr lang="en-GB" sz="6000" b="1" dirty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285750" lvl="4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6000" dirty="0">
                <a:hlinkClick r:id="rId4"/>
              </a:rPr>
              <a:t>EGI: Services for open science</a:t>
            </a:r>
            <a:r>
              <a:rPr lang="en-GB" sz="6000" dirty="0"/>
              <a:t> </a:t>
            </a:r>
            <a:endParaRPr lang="en-GB" sz="6000" dirty="0" smtClean="0"/>
          </a:p>
          <a:p>
            <a:pPr marL="0" lvl="4">
              <a:lnSpc>
                <a:spcPct val="120000"/>
              </a:lnSpc>
            </a:pPr>
            <a:r>
              <a:rPr lang="en-GB" sz="6000" dirty="0"/>
              <a:t> </a:t>
            </a:r>
            <a:r>
              <a:rPr lang="en-GB" sz="6000" dirty="0" smtClean="0"/>
              <a:t>    (May 2017)</a:t>
            </a:r>
            <a:endParaRPr lang="en-GB" sz="60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60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Selected </a:t>
            </a:r>
            <a:r>
              <a:rPr lang="en-GB" sz="6000" b="1" dirty="0">
                <a:solidFill>
                  <a:schemeClr val="accent1"/>
                </a:solidFill>
                <a:ea typeface="Verdana" panose="020B0604030504040204" pitchFamily="34" charset="0"/>
              </a:rPr>
              <a:t>presentations at events:</a:t>
            </a:r>
          </a:p>
          <a:p>
            <a:pPr lvl="0">
              <a:lnSpc>
                <a:spcPct val="120000"/>
              </a:lnSpc>
            </a:pPr>
            <a:r>
              <a:rPr lang="en-GB" sz="6000" dirty="0" smtClean="0"/>
              <a:t>“</a:t>
            </a:r>
            <a:r>
              <a:rPr lang="en-GB" sz="6000" dirty="0"/>
              <a:t>EGI AAI Demo”, </a:t>
            </a:r>
            <a:r>
              <a:rPr lang="en-GB" sz="6000" u="sng" dirty="0">
                <a:hlinkClick r:id="rId5"/>
              </a:rPr>
              <a:t>First ASTERICS-OBELICS workshop</a:t>
            </a:r>
            <a:r>
              <a:rPr lang="en-GB" sz="6000" dirty="0"/>
              <a:t> </a:t>
            </a:r>
            <a:r>
              <a:rPr lang="en-GB" sz="6000" dirty="0" smtClean="0"/>
              <a:t>(</a:t>
            </a:r>
            <a:r>
              <a:rPr lang="en-GB" sz="6000" dirty="0"/>
              <a:t>December 2016)</a:t>
            </a:r>
          </a:p>
          <a:p>
            <a:pPr lvl="0">
              <a:lnSpc>
                <a:spcPct val="120000"/>
              </a:lnSpc>
            </a:pPr>
            <a:r>
              <a:rPr lang="en-GB" sz="6000" dirty="0"/>
              <a:t>“The EGI </a:t>
            </a:r>
            <a:r>
              <a:rPr lang="en-GB" sz="6000" dirty="0" smtClean="0"/>
              <a:t>Check-in </a:t>
            </a:r>
            <a:r>
              <a:rPr lang="en-GB" sz="6000" dirty="0"/>
              <a:t>service”, </a:t>
            </a:r>
            <a:r>
              <a:rPr lang="en-GB" sz="6000" u="sng" dirty="0">
                <a:hlinkClick r:id="rId6"/>
              </a:rPr>
              <a:t>10th FIM4R workshop</a:t>
            </a:r>
            <a:r>
              <a:rPr lang="en-GB" sz="6000" dirty="0"/>
              <a:t> </a:t>
            </a:r>
            <a:r>
              <a:rPr lang="en-GB" sz="6000" dirty="0" smtClean="0"/>
              <a:t>(</a:t>
            </a:r>
            <a:r>
              <a:rPr lang="en-GB" sz="6000" dirty="0"/>
              <a:t>February 2017</a:t>
            </a:r>
            <a:r>
              <a:rPr lang="en-GB" sz="6000" dirty="0" smtClean="0"/>
              <a:t>)</a:t>
            </a:r>
          </a:p>
          <a:p>
            <a:pPr lvl="0">
              <a:lnSpc>
                <a:spcPct val="120000"/>
              </a:lnSpc>
            </a:pPr>
            <a:r>
              <a:rPr lang="en-GB" sz="6000" dirty="0" smtClean="0"/>
              <a:t>"</a:t>
            </a:r>
            <a:r>
              <a:rPr lang="en-GB" sz="6000" dirty="0"/>
              <a:t>EGI </a:t>
            </a:r>
            <a:r>
              <a:rPr lang="en-GB" sz="6000" dirty="0" smtClean="0"/>
              <a:t>Check-in</a:t>
            </a:r>
            <a:r>
              <a:rPr lang="en-GB" sz="6000" dirty="0"/>
              <a:t>", meeting of the </a:t>
            </a:r>
            <a:r>
              <a:rPr lang="en-GB" sz="6000" u="sng" dirty="0" err="1">
                <a:hlinkClick r:id="rId7"/>
              </a:rPr>
              <a:t>EOSCpilot</a:t>
            </a:r>
            <a:r>
              <a:rPr lang="en-GB" sz="6000" u="sng" dirty="0">
                <a:hlinkClick r:id="rId7"/>
              </a:rPr>
              <a:t> </a:t>
            </a:r>
            <a:r>
              <a:rPr lang="en-GB" sz="6000" u="sng" dirty="0" smtClean="0">
                <a:hlinkClick r:id="rId7"/>
              </a:rPr>
              <a:t>project</a:t>
            </a:r>
            <a:r>
              <a:rPr lang="en-GB" sz="6000" dirty="0" smtClean="0"/>
              <a:t> (</a:t>
            </a:r>
            <a:r>
              <a:rPr lang="en-GB" sz="6000" dirty="0"/>
              <a:t>July 2017</a:t>
            </a:r>
            <a:r>
              <a:rPr lang="en-GB" sz="6000" dirty="0" smtClean="0"/>
              <a:t>)</a:t>
            </a:r>
          </a:p>
          <a:p>
            <a:pPr marL="0" lvl="0" indent="0">
              <a:lnSpc>
                <a:spcPct val="120000"/>
              </a:lnSpc>
              <a:buNone/>
            </a:pPr>
            <a:endParaRPr lang="en-GB" sz="1400" dirty="0"/>
          </a:p>
          <a:p>
            <a:pPr marL="0" lvl="4">
              <a:lnSpc>
                <a:spcPct val="120000"/>
              </a:lnSpc>
            </a:pPr>
            <a:endParaRPr lang="en-GB" sz="1400" b="1" dirty="0">
              <a:solidFill>
                <a:srgbClr val="0066B0"/>
              </a:solidFill>
              <a:ea typeface="Verdana" panose="020B0604030504040204" pitchFamily="34" charset="0"/>
            </a:endParaRPr>
          </a:p>
          <a:p>
            <a:pPr marL="0" lvl="4">
              <a:lnSpc>
                <a:spcPct val="120000"/>
              </a:lnSpc>
            </a:pPr>
            <a:endParaRPr lang="en-GB" sz="1400" u="sng" dirty="0" smtClean="0"/>
          </a:p>
          <a:p>
            <a:pPr marL="0" lvl="4">
              <a:lnSpc>
                <a:spcPct val="120000"/>
              </a:lnSpc>
            </a:pPr>
            <a:endParaRPr lang="en-GB" sz="1400" u="sng" dirty="0"/>
          </a:p>
          <a:p>
            <a:pPr marL="0" lvl="4">
              <a:lnSpc>
                <a:spcPct val="120000"/>
              </a:lnSpc>
            </a:pPr>
            <a:endParaRPr lang="en-GB" sz="1600" b="1" i="1" dirty="0" smtClean="0"/>
          </a:p>
          <a:p>
            <a:pPr marL="0" lvl="4">
              <a:lnSpc>
                <a:spcPct val="120000"/>
              </a:lnSpc>
            </a:pPr>
            <a:r>
              <a:rPr lang="en-GB" sz="1600" b="1" i="1" dirty="0">
                <a:solidFill>
                  <a:srgbClr val="0066B0"/>
                </a:solidFill>
                <a:ea typeface="Verdana" panose="020B0604030504040204" pitchFamily="34" charset="0"/>
              </a:rPr>
              <a:t> </a:t>
            </a:r>
            <a:r>
              <a:rPr lang="en-GB" sz="1600" b="1" i="1" dirty="0" smtClean="0">
                <a:solidFill>
                  <a:srgbClr val="0066B0"/>
                </a:solidFill>
                <a:ea typeface="Verdana" panose="020B0604030504040204" pitchFamily="34" charset="0"/>
              </a:rPr>
              <a:t>   </a:t>
            </a:r>
            <a:endParaRPr lang="en-GB" sz="1600" b="1" dirty="0">
              <a:solidFill>
                <a:srgbClr val="0066B0"/>
              </a:solidFill>
              <a:ea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6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052736"/>
            <a:ext cx="3744416" cy="266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5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466" y="188640"/>
            <a:ext cx="6912768" cy="850106"/>
          </a:xfrm>
        </p:spPr>
        <p:txBody>
          <a:bodyPr/>
          <a:lstStyle/>
          <a:p>
            <a:r>
              <a:rPr lang="en-GB" dirty="0" smtClean="0"/>
              <a:t>EGI-Engage: Key Exploitable Results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225894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912480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96" y="4937688"/>
            <a:ext cx="893066" cy="97841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2472967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680232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027" y="5005400"/>
            <a:ext cx="978410" cy="856490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922314" y="139639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694902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51520" y="3081081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68604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9124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468780" y="3091013"/>
            <a:ext cx="1980000" cy="1317600"/>
          </a:xfrm>
          <a:prstGeom prst="rect">
            <a:avLst/>
          </a:prstGeom>
          <a:solidFill>
            <a:srgbClr val="0066B0"/>
          </a:solidFill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Check-in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54574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240078" y="2113721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7" y="1501233"/>
            <a:ext cx="563538" cy="545983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2483768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2483768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IMS &amp; Certification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85" y="1564241"/>
            <a:ext cx="570532" cy="463891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4702848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Security policies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00" y="1502568"/>
            <a:ext cx="416184" cy="51185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61" y="3279632"/>
            <a:ext cx="890018" cy="90221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55" y="3289081"/>
            <a:ext cx="1139954" cy="89611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3" y="4966505"/>
            <a:ext cx="1011938" cy="96926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" y="4944440"/>
            <a:ext cx="978410" cy="978410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254574" y="3789040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Tools for federated service management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27730"/>
            <a:ext cx="489205" cy="487681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6924679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Marketplace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372" y="1556566"/>
            <a:ext cx="629862" cy="50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4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 of the KER</a:t>
            </a:r>
            <a:endParaRPr lang="en-GB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67544" y="1340768"/>
            <a:ext cx="8064896" cy="47847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800" dirty="0" smtClean="0"/>
              <a:t>Check-in is a service that enables </a:t>
            </a:r>
            <a:r>
              <a:rPr lang="en-US" sz="2800" b="1" dirty="0" smtClean="0"/>
              <a:t>single sign-on </a:t>
            </a:r>
            <a:r>
              <a:rPr lang="en-US" sz="2800" dirty="0" smtClean="0"/>
              <a:t>to services (web and non-web) through </a:t>
            </a:r>
            <a:r>
              <a:rPr lang="en-US" sz="2800" dirty="0" err="1" smtClean="0"/>
              <a:t>eduGAIN</a:t>
            </a:r>
            <a:r>
              <a:rPr lang="en-US" sz="2800" dirty="0" smtClean="0"/>
              <a:t> and other identity providers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Users </a:t>
            </a:r>
            <a:r>
              <a:rPr lang="en-US" sz="2800" dirty="0" smtClean="0"/>
              <a:t>without institutional accounts can access services through social media or other external accounts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Services </a:t>
            </a:r>
            <a:r>
              <a:rPr lang="en-US" sz="2800" dirty="0" smtClean="0"/>
              <a:t>connected to Check-in can be made available to +2,000 universities and institutes with little or no administrative overhead</a:t>
            </a:r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75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Innovation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141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new or improved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Content Placeholder 8"/>
          <p:cNvSpPr>
            <a:spLocks noGrp="1"/>
          </p:cNvSpPr>
          <p:nvPr>
            <p:ph sz="half" idx="2"/>
          </p:nvPr>
        </p:nvSpPr>
        <p:spPr>
          <a:xfrm>
            <a:off x="323528" y="1308896"/>
            <a:ext cx="8568952" cy="4784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Secure</a:t>
            </a:r>
            <a:r>
              <a:rPr lang="en-US" sz="2400" dirty="0" smtClean="0"/>
              <a:t> - </a:t>
            </a:r>
            <a:r>
              <a:rPr lang="en-US" sz="2400" dirty="0"/>
              <a:t>operates under the strict security policies of the EGI </a:t>
            </a:r>
            <a:r>
              <a:rPr lang="en-US" sz="2400" dirty="0" smtClean="0"/>
              <a:t>federation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Simple</a:t>
            </a:r>
            <a:r>
              <a:rPr lang="en-US" sz="2400" dirty="0" smtClean="0"/>
              <a:t> - </a:t>
            </a:r>
            <a:r>
              <a:rPr lang="en-US" sz="2400" dirty="0"/>
              <a:t>hides the complexity of dealing with multiple authentication providers and sources of </a:t>
            </a:r>
            <a:r>
              <a:rPr lang="en-US" sz="2400" dirty="0" err="1"/>
              <a:t>authorisation</a:t>
            </a:r>
            <a:r>
              <a:rPr lang="en-US" sz="2400" dirty="0"/>
              <a:t> information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Low </a:t>
            </a:r>
            <a:r>
              <a:rPr lang="en-US" sz="2400" b="1" dirty="0" smtClean="0"/>
              <a:t>overhead </a:t>
            </a:r>
            <a:r>
              <a:rPr lang="en-US" sz="2400" dirty="0" smtClean="0"/>
              <a:t>- lowers </a:t>
            </a:r>
            <a:r>
              <a:rPr lang="en-US" sz="2400" dirty="0"/>
              <a:t>the </a:t>
            </a:r>
            <a:r>
              <a:rPr lang="en-US" sz="2400" dirty="0" smtClean="0"/>
              <a:t>burden </a:t>
            </a:r>
            <a:r>
              <a:rPr lang="en-US" sz="2400" dirty="0"/>
              <a:t>of integrating multiple </a:t>
            </a:r>
            <a:r>
              <a:rPr lang="en-US" sz="2400" dirty="0" smtClean="0"/>
              <a:t>identity providers </a:t>
            </a:r>
            <a:r>
              <a:rPr lang="en-US" sz="2400" dirty="0"/>
              <a:t>and attribute authorities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Interoperable</a:t>
            </a:r>
            <a:r>
              <a:rPr lang="en-US" sz="2400" dirty="0"/>
              <a:t> </a:t>
            </a:r>
            <a:r>
              <a:rPr lang="en-US" sz="2400" dirty="0" smtClean="0"/>
              <a:t>- implements </a:t>
            </a:r>
            <a:r>
              <a:rPr lang="en-US" sz="2400" dirty="0"/>
              <a:t>the AARC blueprint architecture and is </a:t>
            </a:r>
            <a:r>
              <a:rPr lang="en-US" sz="2400" dirty="0" smtClean="0"/>
              <a:t>compliant with </a:t>
            </a:r>
            <a:r>
              <a:rPr lang="en-US" sz="2400" dirty="0" err="1"/>
              <a:t>eduGAIN</a:t>
            </a:r>
            <a:r>
              <a:rPr lang="en-US" sz="2400" dirty="0"/>
              <a:t>, REFEDS </a:t>
            </a:r>
            <a:r>
              <a:rPr lang="en-US" sz="2400" dirty="0" smtClean="0"/>
              <a:t>R&amp;S </a:t>
            </a:r>
            <a:r>
              <a:rPr lang="en-US" sz="2400" dirty="0"/>
              <a:t>and </a:t>
            </a:r>
            <a:r>
              <a:rPr lang="en-US" sz="2400" dirty="0" err="1"/>
              <a:t>Sirtfi</a:t>
            </a:r>
            <a:r>
              <a:rPr lang="en-US" sz="2400" dirty="0"/>
              <a:t> policies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Polyglot</a:t>
            </a:r>
            <a:r>
              <a:rPr lang="en-US" sz="2400" dirty="0" smtClean="0"/>
              <a:t> - translates </a:t>
            </a:r>
            <a:r>
              <a:rPr lang="en-US" sz="2400" dirty="0"/>
              <a:t>SAML 2.0, OpenID Connect, OAuth 2.0 and </a:t>
            </a:r>
            <a:r>
              <a:rPr lang="en-US" sz="2400" dirty="0" smtClean="0"/>
              <a:t>X.509 credentials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8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benefits does it bring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GB" sz="2400" dirty="0" smtClean="0"/>
              <a:t>Only </a:t>
            </a:r>
            <a:r>
              <a:rPr lang="en-GB" sz="2400" dirty="0"/>
              <a:t>one account needed for federated access to multiple heterogeneous </a:t>
            </a:r>
            <a:r>
              <a:rPr lang="en-GB" sz="2400" dirty="0" smtClean="0"/>
              <a:t>(web and non-web) service </a:t>
            </a:r>
            <a:r>
              <a:rPr lang="en-GB" sz="2400" dirty="0"/>
              <a:t>providers </a:t>
            </a:r>
            <a:r>
              <a:rPr lang="en-GB" sz="2400" dirty="0" smtClean="0"/>
              <a:t>using different technologies (SAML, OpenID Connect, OAuth 2.0, X509)</a:t>
            </a:r>
            <a:endParaRPr lang="en-GB" sz="2400" dirty="0"/>
          </a:p>
          <a:p>
            <a:pPr fontAlgn="base"/>
            <a:r>
              <a:rPr lang="en-GB" sz="2400" dirty="0"/>
              <a:t>Identity linking enables access to </a:t>
            </a:r>
            <a:r>
              <a:rPr lang="en-GB" sz="2400" dirty="0" smtClean="0"/>
              <a:t>resources </a:t>
            </a:r>
            <a:r>
              <a:rPr lang="en-GB" sz="2400" dirty="0"/>
              <a:t>using different login credentials (institutional/social)</a:t>
            </a:r>
          </a:p>
          <a:p>
            <a:pPr fontAlgn="base"/>
            <a:r>
              <a:rPr lang="en-GB" sz="2400" dirty="0"/>
              <a:t>Aggregation and harmonisation of authorisation information from multiple sources</a:t>
            </a:r>
          </a:p>
          <a:p>
            <a:pPr fontAlgn="base"/>
            <a:endParaRPr lang="en-GB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Exploitation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311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exploit the result? For what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Check-in </a:t>
            </a:r>
            <a:r>
              <a:rPr lang="en-GB" dirty="0" smtClean="0"/>
              <a:t>can provide secure </a:t>
            </a:r>
            <a:r>
              <a:rPr lang="en-GB" dirty="0"/>
              <a:t>and user-friendly federated authentication and </a:t>
            </a:r>
            <a:r>
              <a:rPr lang="en-GB" dirty="0" smtClean="0"/>
              <a:t>authorisation for: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User communities with different needs:</a:t>
            </a:r>
          </a:p>
          <a:p>
            <a:pPr lvl="1"/>
            <a:r>
              <a:rPr lang="en-GB" dirty="0" smtClean="0"/>
              <a:t>operating their own AAI solution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perating their own</a:t>
            </a:r>
            <a:r>
              <a:rPr lang="en-US" dirty="0"/>
              <a:t> group management service</a:t>
            </a:r>
            <a:endParaRPr lang="en-GB" dirty="0" smtClean="0"/>
          </a:p>
          <a:p>
            <a:pPr lvl="1"/>
            <a:r>
              <a:rPr lang="en-GB" dirty="0" smtClean="0"/>
              <a:t>in need of a ready-to-use group management solution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Service Providers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ooking to leverage “AAI as a Service”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7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 rot="10800000">
            <a:off x="5076056" y="3315782"/>
            <a:ext cx="3996192" cy="2777513"/>
          </a:xfrm>
          <a:prstGeom prst="cloud">
            <a:avLst/>
          </a:prstGeom>
          <a:noFill/>
          <a:ln w="28575" cmpd="sng">
            <a:solidFill>
              <a:srgbClr val="4F81BD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communities operating their own AAI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2080" y="4077072"/>
            <a:ext cx="11521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EGI Infrastructure</a:t>
            </a:r>
            <a:endParaRPr lang="en-US" sz="1200" dirty="0"/>
          </a:p>
        </p:txBody>
      </p:sp>
      <p:sp>
        <p:nvSpPr>
          <p:cNvPr id="8" name="Cloud 7"/>
          <p:cNvSpPr/>
          <p:nvPr/>
        </p:nvSpPr>
        <p:spPr>
          <a:xfrm>
            <a:off x="6588224" y="764704"/>
            <a:ext cx="1296143" cy="64807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eduGAIN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5436096" y="836712"/>
            <a:ext cx="1296145" cy="576063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Social IdPs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4248472" cy="338370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Community’s AAI </a:t>
            </a:r>
            <a:r>
              <a:rPr lang="en-US" sz="2400" dirty="0"/>
              <a:t>connected to Check-in as an IdP Proxy to allow its users to access EGI services &amp; </a:t>
            </a:r>
            <a:r>
              <a:rPr lang="en-US" sz="2400" dirty="0" smtClean="0"/>
              <a:t>resources</a:t>
            </a:r>
          </a:p>
          <a:p>
            <a:pPr>
              <a:spcBef>
                <a:spcPts val="1200"/>
              </a:spcBef>
              <a:buFont typeface="Wingdings" charset="2"/>
              <a:buChar char="ü"/>
            </a:pPr>
            <a:r>
              <a:rPr lang="en-US" sz="2400" dirty="0" smtClean="0"/>
              <a:t>Access EGI services without changing your authentication workflow</a:t>
            </a:r>
            <a:endParaRPr lang="en-US" dirty="0" smtClean="0"/>
          </a:p>
        </p:txBody>
      </p:sp>
      <p:sp>
        <p:nvSpPr>
          <p:cNvPr id="10" name="Cloud 9"/>
          <p:cNvSpPr/>
          <p:nvPr/>
        </p:nvSpPr>
        <p:spPr>
          <a:xfrm>
            <a:off x="7503246" y="980728"/>
            <a:ext cx="1640754" cy="792088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Institutional</a:t>
            </a:r>
            <a:b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IdP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08304" y="4725144"/>
            <a:ext cx="12556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35" idx="2"/>
            <a:endCxn id="12" idx="0"/>
          </p:cNvCxnSpPr>
          <p:nvPr/>
        </p:nvCxnSpPr>
        <p:spPr>
          <a:xfrm>
            <a:off x="6984267" y="4221087"/>
            <a:ext cx="951857" cy="504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own Arrow Callout 23"/>
          <p:cNvSpPr/>
          <p:nvPr/>
        </p:nvSpPr>
        <p:spPr>
          <a:xfrm>
            <a:off x="5940152" y="1988840"/>
            <a:ext cx="2088232" cy="1080120"/>
          </a:xfrm>
          <a:prstGeom prst="downArrowCallout">
            <a:avLst>
              <a:gd name="adj1" fmla="val 13003"/>
              <a:gd name="adj2" fmla="val 14202"/>
              <a:gd name="adj3" fmla="val 25000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AAI IdP Proxy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96136" y="4797152"/>
            <a:ext cx="12556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35" idx="2"/>
            <a:endCxn id="25" idx="0"/>
          </p:cNvCxnSpPr>
          <p:nvPr/>
        </p:nvCxnSpPr>
        <p:spPr>
          <a:xfrm flipH="1">
            <a:off x="6423956" y="4221087"/>
            <a:ext cx="560311" cy="576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1"/>
            <a:endCxn id="24" idx="0"/>
          </p:cNvCxnSpPr>
          <p:nvPr/>
        </p:nvCxnSpPr>
        <p:spPr>
          <a:xfrm>
            <a:off x="6084169" y="1412162"/>
            <a:ext cx="900099" cy="576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1"/>
            <a:endCxn id="24" idx="0"/>
          </p:cNvCxnSpPr>
          <p:nvPr/>
        </p:nvCxnSpPr>
        <p:spPr>
          <a:xfrm flipH="1">
            <a:off x="6984268" y="1412086"/>
            <a:ext cx="252028" cy="5767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1"/>
            <a:endCxn id="24" idx="0"/>
          </p:cNvCxnSpPr>
          <p:nvPr/>
        </p:nvCxnSpPr>
        <p:spPr>
          <a:xfrm flipH="1">
            <a:off x="6984268" y="1771973"/>
            <a:ext cx="1339355" cy="216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4554994"/>
            <a:ext cx="4032448" cy="1754326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Examples: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ELIXIR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Research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Infrastructure -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Check-in allows ELIXIR users to use their ELIXIR IDs to interact with relevant EGI services (Cloud, Configurations database, Applications on Demand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503388" y="3216620"/>
            <a:ext cx="1096775" cy="956923"/>
            <a:chOff x="5254713" y="3236944"/>
            <a:chExt cx="1096775" cy="956923"/>
          </a:xfrm>
          <a:solidFill>
            <a:schemeClr val="bg1"/>
          </a:solidFill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4094" y="3236944"/>
              <a:ext cx="739907" cy="696112"/>
            </a:xfrm>
            <a:prstGeom prst="rect">
              <a:avLst/>
            </a:prstGeom>
            <a:grpFill/>
          </p:spPr>
        </p:pic>
        <p:sp>
          <p:nvSpPr>
            <p:cNvPr id="23" name="TextBox 22"/>
            <p:cNvSpPr txBox="1"/>
            <p:nvPr/>
          </p:nvSpPr>
          <p:spPr>
            <a:xfrm>
              <a:off x="5254713" y="3916868"/>
              <a:ext cx="1096775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EGI Check-in</a:t>
              </a:r>
              <a:endParaRPr lang="en-GB" sz="12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0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v3.2.potx</Template>
  <TotalTime>2540</TotalTime>
  <Words>669</Words>
  <Application>Microsoft Office PowerPoint</Application>
  <PresentationFormat>On-screen Show (4:3)</PresentationFormat>
  <Paragraphs>132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EGI powerpoint presentation v3.2</vt:lpstr>
      <vt:lpstr>EGI Powerpoint Presentation (body)</vt:lpstr>
      <vt:lpstr>EGI Powerpoint Presentation (closing)</vt:lpstr>
      <vt:lpstr>Check-in</vt:lpstr>
      <vt:lpstr>EGI-Engage: Key Exploitable Results</vt:lpstr>
      <vt:lpstr>Description of the KER</vt:lpstr>
      <vt:lpstr>Innovation</vt:lpstr>
      <vt:lpstr>What is new or improved?</vt:lpstr>
      <vt:lpstr>What benefits does it bring?</vt:lpstr>
      <vt:lpstr>Exploitation</vt:lpstr>
      <vt:lpstr>Who can exploit the result? For what?</vt:lpstr>
      <vt:lpstr>For communities operating their own AAI</vt:lpstr>
      <vt:lpstr>For communities operating their own group management service</vt:lpstr>
      <vt:lpstr>For communities in need of a ready-to-use group management solution</vt:lpstr>
      <vt:lpstr>For service providers: AAI as a service</vt:lpstr>
      <vt:lpstr>Dissemination &amp; Communication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S C</cp:lastModifiedBy>
  <cp:revision>151</cp:revision>
  <cp:lastPrinted>2017-10-16T14:37:17Z</cp:lastPrinted>
  <dcterms:created xsi:type="dcterms:W3CDTF">2015-06-16T10:08:46Z</dcterms:created>
  <dcterms:modified xsi:type="dcterms:W3CDTF">2017-10-17T14:52:39Z</dcterms:modified>
</cp:coreProperties>
</file>