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40"/>
  </p:notesMasterIdLst>
  <p:handoutMasterIdLst>
    <p:handoutMasterId r:id="rId41"/>
  </p:handoutMasterIdLst>
  <p:sldIdLst>
    <p:sldId id="356" r:id="rId4"/>
    <p:sldId id="342" r:id="rId5"/>
    <p:sldId id="377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8" r:id="rId22"/>
    <p:sldId id="379" r:id="rId23"/>
    <p:sldId id="380" r:id="rId24"/>
    <p:sldId id="381" r:id="rId25"/>
    <p:sldId id="382" r:id="rId26"/>
    <p:sldId id="395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6" r:id="rId39"/>
  </p:sldIdLst>
  <p:sldSz cx="9144000" cy="6858000" type="screen4x3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FCA"/>
    <a:srgbClr val="EF8200"/>
    <a:srgbClr val="0066B0"/>
    <a:srgbClr val="FA7045"/>
    <a:srgbClr val="4F85C3"/>
    <a:srgbClr val="80D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92883" autoAdjust="0"/>
  </p:normalViewPr>
  <p:slideViewPr>
    <p:cSldViewPr showGuides="1">
      <p:cViewPr>
        <p:scale>
          <a:sx n="75" d="100"/>
          <a:sy n="75" d="100"/>
        </p:scale>
        <p:origin x="-1570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GB" smtClean="0"/>
              <a:t>EGI-Engage: Final Review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nl-NL" smtClean="0"/>
              <a:t>23-10-2017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nl-NL" smtClean="0"/>
              <a:t>EGI-Engage: Final Review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EGI-Engage: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71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EGI-Engage: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13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EGI-Engage: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28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27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EGI-Engage: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24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28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EGI-Engage: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715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29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23-10-2017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EGI-Engage: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47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EU-Canada Priority Setting Workshop on Big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23/10/2017</a:t>
            </a:r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0" y="188640"/>
            <a:ext cx="1082732" cy="99356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91780" y="6463789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Marketplace &amp; Tools for federated service management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GI_eInfra/status/862322038811365376" TargetMode="External"/><Relationship Id="rId3" Type="http://schemas.openxmlformats.org/officeDocument/2006/relationships/hyperlink" Target="https://www.egi.eu/about/newsletters/egi-services-for-open-science/" TargetMode="External"/><Relationship Id="rId7" Type="http://schemas.openxmlformats.org/officeDocument/2006/relationships/hyperlink" Target="https://twitter.com/EGI_eInfra/status/913388028948811776" TargetMode="External"/><Relationship Id="rId2" Type="http://schemas.openxmlformats.org/officeDocument/2006/relationships/hyperlink" Target="https://marketplace.egi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hyperlink" Target="https://www.egi.eu/about/newsletters/egi-engage-a-list-of-key-exploitable-results/" TargetMode="External"/><Relationship Id="rId4" Type="http://schemas.openxmlformats.org/officeDocument/2006/relationships/hyperlink" Target="https://www.egi.eu/about/newsletters/the-egi-marketplace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news/new-egi-accounting-portal-is-ready-for-use/" TargetMode="External"/><Relationship Id="rId2" Type="http://schemas.openxmlformats.org/officeDocument/2006/relationships/hyperlink" Target="https://www.egi.eu/internal-services/accountin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GI_eInfra/status/838757082811748352" TargetMode="External"/><Relationship Id="rId2" Type="http://schemas.openxmlformats.org/officeDocument/2006/relationships/hyperlink" Target="https://www.egi.eu/about/newsletters/the-new-accounting-portal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1" y="4077643"/>
            <a:ext cx="5689178" cy="431477"/>
          </a:xfrm>
        </p:spPr>
        <p:txBody>
          <a:bodyPr>
            <a:noAutofit/>
          </a:bodyPr>
          <a:lstStyle/>
          <a:p>
            <a:r>
              <a:rPr lang="en-GB" sz="1600" dirty="0" smtClean="0"/>
              <a:t>Senior User Community Support and Outreach Officer EGI Foundation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Marketplace &amp; Tools </a:t>
            </a:r>
            <a:r>
              <a:rPr lang="en-GB" dirty="0"/>
              <a:t>for federated service </a:t>
            </a:r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357643"/>
            <a:ext cx="6400800" cy="504056"/>
          </a:xfrm>
        </p:spPr>
        <p:txBody>
          <a:bodyPr/>
          <a:lstStyle/>
          <a:p>
            <a:r>
              <a:rPr lang="en-GB" dirty="0" smtClean="0"/>
              <a:t>Diego </a:t>
            </a:r>
            <a:r>
              <a:rPr lang="en-GB" dirty="0" err="1" smtClean="0"/>
              <a:t>Scardaci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1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  <a:t>Marketplace</a:t>
            </a:r>
            <a:b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dirty="0" err="1" smtClean="0"/>
              <a:t>Workflow</a:t>
            </a:r>
            <a:r>
              <a:rPr lang="it-IT" dirty="0" smtClean="0"/>
              <a:t>: </a:t>
            </a:r>
            <a:r>
              <a:rPr lang="it-IT" dirty="0" err="1"/>
              <a:t>Discover</a:t>
            </a:r>
            <a:r>
              <a:rPr lang="it-IT" dirty="0"/>
              <a:t> and </a:t>
            </a:r>
            <a:r>
              <a:rPr lang="it-IT" dirty="0" err="1"/>
              <a:t>request</a:t>
            </a:r>
            <a:r>
              <a:rPr lang="it-IT" dirty="0"/>
              <a:t> </a:t>
            </a:r>
            <a:r>
              <a:rPr lang="it-IT" dirty="0" err="1"/>
              <a:t>services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87" y="1341854"/>
            <a:ext cx="7975625" cy="48441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umetto 2 2"/>
          <p:cNvSpPr/>
          <p:nvPr/>
        </p:nvSpPr>
        <p:spPr>
          <a:xfrm>
            <a:off x="4355976" y="1276301"/>
            <a:ext cx="2088232" cy="791385"/>
          </a:xfrm>
          <a:prstGeom prst="wedgeRoundRectCallout">
            <a:avLst>
              <a:gd name="adj1" fmla="val -45833"/>
              <a:gd name="adj2" fmla="val 1122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1. Compute service area </a:t>
            </a:r>
            <a:r>
              <a:rPr lang="it-IT" b="1" dirty="0" err="1" smtClean="0"/>
              <a:t>selected</a:t>
            </a:r>
            <a:endParaRPr lang="en-GB" b="1" dirty="0"/>
          </a:p>
        </p:txBody>
      </p:sp>
      <p:sp>
        <p:nvSpPr>
          <p:cNvPr id="7" name="Fumetto 2 6"/>
          <p:cNvSpPr/>
          <p:nvPr/>
        </p:nvSpPr>
        <p:spPr>
          <a:xfrm>
            <a:off x="5796136" y="3573016"/>
            <a:ext cx="2763676" cy="791385"/>
          </a:xfrm>
          <a:prstGeom prst="wedgeRoundRectCallout">
            <a:avLst>
              <a:gd name="adj1" fmla="val -45833"/>
              <a:gd name="adj2" fmla="val 1122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2. Services available in the Compute service area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6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  <a:t>Marketplace</a:t>
            </a:r>
            <a:b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dirty="0" smtClean="0"/>
              <a:t>Workflow: Discover and request services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24887"/>
            <a:ext cx="8388623" cy="43844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Fumetto 2 7"/>
          <p:cNvSpPr/>
          <p:nvPr/>
        </p:nvSpPr>
        <p:spPr>
          <a:xfrm>
            <a:off x="5436096" y="1053796"/>
            <a:ext cx="2520280" cy="791385"/>
          </a:xfrm>
          <a:prstGeom prst="wedgeRoundRectCallout">
            <a:avLst>
              <a:gd name="adj1" fmla="val -45833"/>
              <a:gd name="adj2" fmla="val 1122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3. Description of the Cloud compute service</a:t>
            </a:r>
            <a:endParaRPr lang="en-US" b="1" dirty="0"/>
          </a:p>
        </p:txBody>
      </p:sp>
      <p:sp>
        <p:nvSpPr>
          <p:cNvPr id="9" name="Fumetto 2 8"/>
          <p:cNvSpPr/>
          <p:nvPr/>
        </p:nvSpPr>
        <p:spPr>
          <a:xfrm>
            <a:off x="179512" y="3429000"/>
            <a:ext cx="2016223" cy="791385"/>
          </a:xfrm>
          <a:prstGeom prst="wedgeRoundRectCallout">
            <a:avLst>
              <a:gd name="adj1" fmla="val 63768"/>
              <a:gd name="adj2" fmla="val 968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4. Steps to access the service</a:t>
            </a:r>
            <a:endParaRPr lang="en-US" b="1" dirty="0"/>
          </a:p>
        </p:txBody>
      </p:sp>
      <p:sp>
        <p:nvSpPr>
          <p:cNvPr id="10" name="Fumetto 2 9"/>
          <p:cNvSpPr/>
          <p:nvPr/>
        </p:nvSpPr>
        <p:spPr>
          <a:xfrm>
            <a:off x="184136" y="4869160"/>
            <a:ext cx="2155616" cy="791385"/>
          </a:xfrm>
          <a:prstGeom prst="wedgeRoundRectCallout">
            <a:avLst>
              <a:gd name="adj1" fmla="val 63768"/>
              <a:gd name="adj2" fmla="val 968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5. Term of use, SLA and access policy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44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  <a:t>Marketplace</a:t>
            </a:r>
            <a:b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dirty="0" err="1" smtClean="0"/>
              <a:t>Workflow</a:t>
            </a:r>
            <a:r>
              <a:rPr lang="it-IT" dirty="0" smtClean="0"/>
              <a:t>: </a:t>
            </a:r>
            <a:r>
              <a:rPr lang="it-IT" dirty="0" err="1"/>
              <a:t>Discover</a:t>
            </a:r>
            <a:r>
              <a:rPr lang="it-IT" dirty="0"/>
              <a:t> and </a:t>
            </a:r>
            <a:r>
              <a:rPr lang="it-IT" dirty="0" err="1"/>
              <a:t>request</a:t>
            </a:r>
            <a:r>
              <a:rPr lang="it-IT" dirty="0"/>
              <a:t> </a:t>
            </a:r>
            <a:r>
              <a:rPr lang="it-IT" dirty="0" err="1"/>
              <a:t>services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792" y="1110954"/>
            <a:ext cx="6107584" cy="5229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Fumetto 2 7"/>
          <p:cNvSpPr/>
          <p:nvPr/>
        </p:nvSpPr>
        <p:spPr>
          <a:xfrm>
            <a:off x="5580112" y="4581128"/>
            <a:ext cx="2016223" cy="791385"/>
          </a:xfrm>
          <a:prstGeom prst="wedgeRoundRectCallout">
            <a:avLst>
              <a:gd name="adj1" fmla="val -107058"/>
              <a:gd name="adj2" fmla="val -1746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6. Cloud Compute service options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2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  <a:t>Marketplace</a:t>
            </a:r>
            <a:b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dirty="0" err="1" smtClean="0"/>
              <a:t>Workflow</a:t>
            </a:r>
            <a:r>
              <a:rPr lang="it-IT" dirty="0" smtClean="0"/>
              <a:t>: </a:t>
            </a:r>
            <a:r>
              <a:rPr lang="it-IT" dirty="0" err="1"/>
              <a:t>Discover</a:t>
            </a:r>
            <a:r>
              <a:rPr lang="it-IT" dirty="0"/>
              <a:t> and </a:t>
            </a:r>
            <a:r>
              <a:rPr lang="it-IT" dirty="0" err="1"/>
              <a:t>request</a:t>
            </a:r>
            <a:r>
              <a:rPr lang="it-IT" dirty="0"/>
              <a:t> </a:t>
            </a:r>
            <a:r>
              <a:rPr lang="it-IT" dirty="0" err="1"/>
              <a:t>services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01" y="1279254"/>
            <a:ext cx="8628379" cy="4921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Fumetto 2 7"/>
          <p:cNvSpPr/>
          <p:nvPr/>
        </p:nvSpPr>
        <p:spPr>
          <a:xfrm>
            <a:off x="683568" y="5139970"/>
            <a:ext cx="2016223" cy="791385"/>
          </a:xfrm>
          <a:prstGeom prst="wedgeRoundRectCallout">
            <a:avLst>
              <a:gd name="adj1" fmla="val 109877"/>
              <a:gd name="adj2" fmla="val -486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7. Service option description</a:t>
            </a:r>
            <a:endParaRPr lang="en-US" b="1" dirty="0"/>
          </a:p>
        </p:txBody>
      </p:sp>
      <p:sp>
        <p:nvSpPr>
          <p:cNvPr id="9" name="Fumetto 2 8"/>
          <p:cNvSpPr/>
          <p:nvPr/>
        </p:nvSpPr>
        <p:spPr>
          <a:xfrm>
            <a:off x="3851920" y="4221088"/>
            <a:ext cx="2016223" cy="791385"/>
          </a:xfrm>
          <a:prstGeom prst="wedgeRoundRectCallout">
            <a:avLst>
              <a:gd name="adj1" fmla="val 96271"/>
              <a:gd name="adj2" fmla="val -1419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8. Attributes for </a:t>
            </a:r>
            <a:r>
              <a:rPr lang="en-US" b="1" dirty="0" err="1" smtClean="0"/>
              <a:t>customisation</a:t>
            </a:r>
            <a:endParaRPr lang="en-US" b="1" dirty="0"/>
          </a:p>
        </p:txBody>
      </p:sp>
      <p:sp>
        <p:nvSpPr>
          <p:cNvPr id="11" name="Fumetto 2 10"/>
          <p:cNvSpPr/>
          <p:nvPr/>
        </p:nvSpPr>
        <p:spPr>
          <a:xfrm>
            <a:off x="3419872" y="5294354"/>
            <a:ext cx="2016223" cy="791385"/>
          </a:xfrm>
          <a:prstGeom prst="wedgeRoundRectCallout">
            <a:avLst>
              <a:gd name="adj1" fmla="val 125750"/>
              <a:gd name="adj2" fmla="val 4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9. Add to the cart to order later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789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  <a:t>Marketplace</a:t>
            </a:r>
            <a:b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dirty="0" err="1" smtClean="0"/>
              <a:t>Workflow</a:t>
            </a:r>
            <a:r>
              <a:rPr lang="it-IT" dirty="0" smtClean="0"/>
              <a:t>: </a:t>
            </a:r>
            <a:r>
              <a:rPr lang="it-IT" dirty="0" err="1"/>
              <a:t>Discover</a:t>
            </a:r>
            <a:r>
              <a:rPr lang="it-IT" dirty="0"/>
              <a:t> and </a:t>
            </a:r>
            <a:r>
              <a:rPr lang="it-IT" dirty="0" err="1"/>
              <a:t>request</a:t>
            </a:r>
            <a:r>
              <a:rPr lang="it-IT" dirty="0"/>
              <a:t> </a:t>
            </a:r>
            <a:r>
              <a:rPr lang="it-IT" dirty="0" err="1"/>
              <a:t>services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60" y="1257396"/>
            <a:ext cx="2819574" cy="497423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Fumetto 2 6"/>
          <p:cNvSpPr/>
          <p:nvPr/>
        </p:nvSpPr>
        <p:spPr>
          <a:xfrm>
            <a:off x="5580112" y="4581128"/>
            <a:ext cx="2520280" cy="1296144"/>
          </a:xfrm>
          <a:prstGeom prst="wedgeRoundRectCallout">
            <a:avLst>
              <a:gd name="adj1" fmla="val -107058"/>
              <a:gd name="adj2" fmla="val -1746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10. List of service providers offering the service (available for each option)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48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  <a:t>Marketplace</a:t>
            </a:r>
            <a:b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dirty="0" smtClean="0"/>
              <a:t>Workflow: Check-out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79512" y="2060848"/>
            <a:ext cx="8856984" cy="3888432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4F85C3"/>
              </a:solidFill>
            </a:endParaRPr>
          </a:p>
          <a:p>
            <a:r>
              <a:rPr lang="en-US" dirty="0" smtClean="0">
                <a:solidFill>
                  <a:srgbClr val="4F85C3"/>
                </a:solidFill>
              </a:rPr>
              <a:t>Summary of the selected services</a:t>
            </a:r>
          </a:p>
          <a:p>
            <a:pPr lvl="1"/>
            <a:r>
              <a:rPr lang="en-US" dirty="0" smtClean="0"/>
              <a:t>The customer shows a summary of the services in the cart specifying options and attributes</a:t>
            </a:r>
          </a:p>
          <a:p>
            <a:r>
              <a:rPr lang="en-US" dirty="0" smtClean="0">
                <a:solidFill>
                  <a:srgbClr val="4F85C3"/>
                </a:solidFill>
              </a:rPr>
              <a:t>Service order profiling</a:t>
            </a:r>
          </a:p>
          <a:p>
            <a:pPr lvl="1"/>
            <a:r>
              <a:rPr lang="en-US" dirty="0" smtClean="0"/>
              <a:t>Further information is collected to profile the service orders allowing the appropriate service order management, according to the EGI IMS processes and procedures.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1196751"/>
            <a:ext cx="8712968" cy="8373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Customer </a:t>
            </a:r>
            <a:r>
              <a:rPr lang="en-GB" sz="2400" b="1" dirty="0" smtClean="0"/>
              <a:t>submits service </a:t>
            </a:r>
            <a:r>
              <a:rPr lang="en-GB" sz="2400" b="1" dirty="0"/>
              <a:t>orders </a:t>
            </a:r>
            <a:r>
              <a:rPr lang="en-GB" sz="2400" b="1" dirty="0" smtClean="0"/>
              <a:t>with </a:t>
            </a:r>
            <a:r>
              <a:rPr lang="en-GB" sz="2400" b="1" dirty="0"/>
              <a:t>profile </a:t>
            </a:r>
            <a:r>
              <a:rPr lang="en-GB" sz="2400" b="1" dirty="0" smtClean="0"/>
              <a:t>information complemented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319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6192688" cy="32403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  <a:t>Marketplace</a:t>
            </a:r>
            <a:b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dirty="0" err="1" smtClean="0"/>
              <a:t>Workflow</a:t>
            </a:r>
            <a:r>
              <a:rPr lang="it-IT" dirty="0" smtClean="0"/>
              <a:t>: </a:t>
            </a:r>
            <a:r>
              <a:rPr lang="it-IT" dirty="0"/>
              <a:t>Check-out</a:t>
            </a:r>
            <a:endParaRPr lang="en-GB" dirty="0"/>
          </a:p>
        </p:txBody>
      </p:sp>
      <p:sp>
        <p:nvSpPr>
          <p:cNvPr id="8" name="Fumetto 2 7"/>
          <p:cNvSpPr/>
          <p:nvPr/>
        </p:nvSpPr>
        <p:spPr>
          <a:xfrm>
            <a:off x="376320" y="4595118"/>
            <a:ext cx="2467488" cy="791385"/>
          </a:xfrm>
          <a:prstGeom prst="wedgeRoundRectCallout">
            <a:avLst>
              <a:gd name="adj1" fmla="val 40646"/>
              <a:gd name="adj2" fmla="val -2151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1. Summary of the services being ordered</a:t>
            </a:r>
            <a:endParaRPr lang="en-US" b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221472" y="1802433"/>
            <a:ext cx="8887003" cy="4687570"/>
            <a:chOff x="221472" y="1802433"/>
            <a:chExt cx="8887003" cy="4687570"/>
          </a:xfrm>
        </p:grpSpPr>
        <p:pic>
          <p:nvPicPr>
            <p:cNvPr id="6" name="Immagin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965" y="1802433"/>
              <a:ext cx="5731510" cy="468757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9" name="Fumetto 2 8"/>
            <p:cNvSpPr/>
            <p:nvPr/>
          </p:nvSpPr>
          <p:spPr>
            <a:xfrm>
              <a:off x="221472" y="5667891"/>
              <a:ext cx="2622336" cy="504056"/>
            </a:xfrm>
            <a:prstGeom prst="wedgeRoundRectCallout">
              <a:avLst>
                <a:gd name="adj1" fmla="val 76425"/>
                <a:gd name="adj2" fmla="val -13097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2. Service order profiling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5576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 dirty="0">
                <a:solidFill>
                  <a:srgbClr val="1F497D">
                    <a:lumMod val="50000"/>
                  </a:srgbClr>
                </a:solidFill>
              </a:rPr>
              <a:t>Marketplace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Dashboard</a:t>
            </a:r>
            <a:endParaRPr lang="en-GB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9" y="3596973"/>
            <a:ext cx="7315363" cy="271234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179512" y="1208306"/>
            <a:ext cx="9341470" cy="478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Users can </a:t>
            </a:r>
            <a:r>
              <a:rPr lang="en-GB" dirty="0" smtClean="0">
                <a:solidFill>
                  <a:srgbClr val="6C9FCA"/>
                </a:solidFill>
              </a:rPr>
              <a:t>monitor status of their order</a:t>
            </a:r>
            <a:r>
              <a:rPr lang="en-GB" dirty="0" smtClean="0"/>
              <a:t> through ad dashboard</a:t>
            </a:r>
          </a:p>
          <a:p>
            <a:pPr lvl="1"/>
            <a:r>
              <a:rPr lang="en-GB" dirty="0" smtClean="0"/>
              <a:t>Status and details</a:t>
            </a:r>
          </a:p>
          <a:p>
            <a:pPr lvl="1"/>
            <a:r>
              <a:rPr lang="en-GB" dirty="0" smtClean="0">
                <a:solidFill>
                  <a:srgbClr val="6C9FCA"/>
                </a:solidFill>
              </a:rPr>
              <a:t>SLA</a:t>
            </a:r>
            <a:r>
              <a:rPr lang="en-GB" dirty="0" smtClean="0"/>
              <a:t> when an order is accepted</a:t>
            </a:r>
          </a:p>
          <a:p>
            <a:pPr lvl="1"/>
            <a:r>
              <a:rPr lang="en-GB" dirty="0" smtClean="0"/>
              <a:t>Contact the EGI user support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3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45" y="5124032"/>
            <a:ext cx="993648" cy="969264"/>
          </a:xfrm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36904" cy="850106"/>
          </a:xfrm>
        </p:spPr>
        <p:txBody>
          <a:bodyPr>
            <a:normAutofit fontScale="90000"/>
          </a:bodyPr>
          <a:lstStyle/>
          <a:p>
            <a:r>
              <a:rPr lang="it-IT" sz="2200" dirty="0">
                <a:solidFill>
                  <a:srgbClr val="1F497D">
                    <a:lumMod val="50000"/>
                  </a:srgbClr>
                </a:solidFill>
              </a:rPr>
              <a:t>Marketplace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dirty="0"/>
              <a:t>Marketplace as Frontend for</a:t>
            </a:r>
            <a:r>
              <a:rPr lang="en-GB" dirty="0" smtClean="0"/>
              <a:t> the Applications on Demand</a:t>
            </a:r>
            <a:endParaRPr lang="en-GB" dirty="0"/>
          </a:p>
        </p:txBody>
      </p:sp>
      <p:pic>
        <p:nvPicPr>
          <p:cNvPr id="9" name="Immagin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923928" y="1431185"/>
            <a:ext cx="4915951" cy="4662111"/>
          </a:xfrm>
          <a:prstGeom prst="rect">
            <a:avLst/>
          </a:prstGeom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35496" y="1412776"/>
            <a:ext cx="3816424" cy="39023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Users eligible for the </a:t>
            </a:r>
            <a:r>
              <a:rPr lang="en-US" dirty="0" err="1" smtClean="0"/>
              <a:t>AoDs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6C9FCA"/>
                </a:solidFill>
              </a:rPr>
              <a:t>automatically detected</a:t>
            </a:r>
          </a:p>
          <a:p>
            <a:r>
              <a:rPr lang="en-US" dirty="0" smtClean="0"/>
              <a:t>Access provided in an semi-automatic way</a:t>
            </a:r>
          </a:p>
        </p:txBody>
      </p:sp>
    </p:spTree>
    <p:extLst>
      <p:ext uri="{BB962C8B-B14F-4D97-AF65-F5344CB8AC3E}">
        <p14:creationId xmlns:p14="http://schemas.microsoft.com/office/powerpoint/2010/main" val="40045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benefits does it bring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424936" cy="4784400"/>
          </a:xfrm>
        </p:spPr>
        <p:txBody>
          <a:bodyPr/>
          <a:lstStyle/>
          <a:p>
            <a:r>
              <a:rPr lang="en-GB" sz="2400" b="1" dirty="0"/>
              <a:t>Efficient sharing </a:t>
            </a:r>
            <a:r>
              <a:rPr lang="en-GB" sz="2400" dirty="0"/>
              <a:t>of resources and provision or e-Infrastructure services to researchers</a:t>
            </a:r>
          </a:p>
          <a:p>
            <a:r>
              <a:rPr lang="en-GB" sz="2400" b="1" dirty="0"/>
              <a:t>Easy discoverability </a:t>
            </a:r>
            <a:r>
              <a:rPr lang="en-GB" sz="2400" dirty="0"/>
              <a:t>and access to the services</a:t>
            </a:r>
          </a:p>
          <a:p>
            <a:r>
              <a:rPr lang="en-GB" sz="2400" b="1" dirty="0" smtClean="0"/>
              <a:t>Increased </a:t>
            </a:r>
            <a:r>
              <a:rPr lang="en-GB" sz="2400" b="1" dirty="0"/>
              <a:t>competitiveness </a:t>
            </a:r>
            <a:r>
              <a:rPr lang="en-GB" sz="2400" dirty="0" smtClean="0"/>
              <a:t>through a </a:t>
            </a:r>
            <a:r>
              <a:rPr lang="en-GB" sz="2400" dirty="0"/>
              <a:t>low cost of entry to expensive technologies for small academic institutions and businesses</a:t>
            </a:r>
          </a:p>
          <a:p>
            <a:r>
              <a:rPr lang="en-GB" sz="2400" b="1" dirty="0" smtClean="0"/>
              <a:t>Facilitates </a:t>
            </a:r>
            <a:r>
              <a:rPr lang="en-GB" sz="2400" b="1" dirty="0"/>
              <a:t>inter-disciplinary research </a:t>
            </a:r>
            <a:r>
              <a:rPr lang="en-GB" sz="2400" dirty="0"/>
              <a:t>by providing access to technologies typically considered outside of a particular field</a:t>
            </a:r>
          </a:p>
          <a:p>
            <a:r>
              <a:rPr lang="en-GB" sz="2400" b="1" dirty="0"/>
              <a:t>Collaborative improvement </a:t>
            </a:r>
            <a:r>
              <a:rPr lang="en-GB" sz="2400" dirty="0"/>
              <a:t>of services and resources</a:t>
            </a:r>
          </a:p>
          <a:p>
            <a:r>
              <a:rPr lang="en-GB" sz="2400" dirty="0" smtClean="0"/>
              <a:t>Allows </a:t>
            </a:r>
            <a:r>
              <a:rPr lang="en-GB" sz="2400" dirty="0"/>
              <a:t>researchers and institutions to </a:t>
            </a:r>
            <a:r>
              <a:rPr lang="en-GB" sz="2400" b="1" dirty="0"/>
              <a:t>focus on value </a:t>
            </a:r>
            <a:r>
              <a:rPr lang="en-GB" sz="2400" dirty="0"/>
              <a:t>creation as opposed to maintaining redundant resources</a:t>
            </a:r>
          </a:p>
        </p:txBody>
      </p:sp>
    </p:spTree>
    <p:extLst>
      <p:ext uri="{BB962C8B-B14F-4D97-AF65-F5344CB8AC3E}">
        <p14:creationId xmlns:p14="http://schemas.microsoft.com/office/powerpoint/2010/main" val="22150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466" y="188640"/>
            <a:ext cx="6912768" cy="850106"/>
          </a:xfrm>
        </p:spPr>
        <p:txBody>
          <a:bodyPr/>
          <a:lstStyle/>
          <a:p>
            <a:r>
              <a:rPr lang="en-GB" dirty="0" smtClean="0"/>
              <a:t>EGI-Engage: Key Exploitable Results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225894" y="4775696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912480" y="4775696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96" y="4937688"/>
            <a:ext cx="893066" cy="97841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2472967" y="4775696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680232" y="4775696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27" y="5005400"/>
            <a:ext cx="978410" cy="85649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922314" y="1396398"/>
            <a:ext cx="1980000" cy="1317600"/>
          </a:xfrm>
          <a:prstGeom prst="rect">
            <a:avLst/>
          </a:prstGeom>
          <a:solidFill>
            <a:srgbClr val="0066B0"/>
          </a:solidFill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Marketplace</a:t>
            </a: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94902" y="1396398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1520" y="3081081"/>
            <a:ext cx="1980000" cy="1317600"/>
          </a:xfrm>
          <a:prstGeom prst="rect">
            <a:avLst/>
          </a:prstGeom>
          <a:solidFill>
            <a:srgbClr val="0066B0"/>
          </a:solidFill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Tools for federated management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686040" y="3091013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912480" y="3091013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468780" y="3091013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254574" y="1396398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240078" y="2113721"/>
            <a:ext cx="19800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Improved EGI Service portfolio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7" y="1501233"/>
            <a:ext cx="563538" cy="54598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2483768" y="1396398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2483768" y="2254178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IMS &amp; Certification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5" y="1564241"/>
            <a:ext cx="570532" cy="46389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702848" y="2254178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Security policies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00" y="1502568"/>
            <a:ext cx="416184" cy="51185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61" y="3279632"/>
            <a:ext cx="890018" cy="90221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62" y="3279632"/>
            <a:ext cx="978410" cy="92049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55" y="3289081"/>
            <a:ext cx="1139954" cy="89611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3" y="4966505"/>
            <a:ext cx="1011938" cy="96926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44440"/>
            <a:ext cx="978410" cy="9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344816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Exploitation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89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can exploit the result? For what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/>
          <a:lstStyle/>
          <a:p>
            <a:r>
              <a:rPr lang="en-GB" dirty="0" smtClean="0"/>
              <a:t>Publish services</a:t>
            </a:r>
          </a:p>
          <a:p>
            <a:pPr lvl="1"/>
            <a:r>
              <a:rPr lang="en-GB" dirty="0" smtClean="0"/>
              <a:t>EGI and EGI Federation participants, Research Infrastructures, Research and Technology Organisations (RTOs) and universities, Research communities, SME/Industry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Order services</a:t>
            </a:r>
          </a:p>
          <a:p>
            <a:pPr lvl="1"/>
            <a:r>
              <a:rPr lang="en-GB" dirty="0" smtClean="0"/>
              <a:t>Research Infrastructures, research groups, individual researchers, academic organizations, SME/Industry especially those doing computer-aided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5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341438"/>
            <a:ext cx="8712968" cy="4895874"/>
          </a:xfrm>
        </p:spPr>
        <p:txBody>
          <a:bodyPr/>
          <a:lstStyle/>
          <a:p>
            <a:pPr fontAlgn="base"/>
            <a:r>
              <a:rPr lang="en-US" dirty="0" smtClean="0"/>
              <a:t>Current:</a:t>
            </a:r>
          </a:p>
          <a:p>
            <a:pPr lvl="1" fontAlgn="base"/>
            <a:r>
              <a:rPr lang="en-US" dirty="0" smtClean="0"/>
              <a:t>The Marketplace exposes services of the EGI Service Catalogue</a:t>
            </a:r>
          </a:p>
          <a:p>
            <a:pPr fontAlgn="base"/>
            <a:r>
              <a:rPr lang="en-US" dirty="0" smtClean="0"/>
              <a:t>Planned:</a:t>
            </a:r>
          </a:p>
          <a:p>
            <a:pPr lvl="1" fontAlgn="base"/>
            <a:r>
              <a:rPr lang="en-US" dirty="0" smtClean="0"/>
              <a:t>Publish services from the whole EGI Federation including discipline and community-specific tools and services enabled by EGI</a:t>
            </a:r>
          </a:p>
          <a:p>
            <a:pPr lvl="1" fontAlgn="base"/>
            <a:r>
              <a:rPr lang="en-US" dirty="0" smtClean="0"/>
              <a:t>Publish services from third-party</a:t>
            </a:r>
          </a:p>
          <a:p>
            <a:pPr lvl="1" fontAlgn="base"/>
            <a:r>
              <a:rPr lang="en-US" dirty="0" smtClean="0"/>
              <a:t>Re-use the technology to create marketplaces for research </a:t>
            </a:r>
            <a:r>
              <a:rPr lang="en-US" dirty="0"/>
              <a:t>i</a:t>
            </a:r>
            <a:r>
              <a:rPr lang="en-US" dirty="0" smtClean="0"/>
              <a:t>nfrastructures, EGI service providers, etc.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Dissemination &amp; Communication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69430"/>
            <a:ext cx="4248472" cy="259161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Dedicated </a:t>
            </a:r>
            <a:r>
              <a:rPr lang="en-GB" sz="1800" b="1" dirty="0">
                <a:solidFill>
                  <a:schemeClr val="accent1"/>
                </a:solidFill>
              </a:rPr>
              <a:t>website:</a:t>
            </a:r>
          </a:p>
          <a:p>
            <a:r>
              <a:rPr lang="en-GB" sz="1800" dirty="0" smtClean="0">
                <a:hlinkClick r:id="rId2"/>
              </a:rPr>
              <a:t>EGI Marketplace</a:t>
            </a:r>
            <a:endParaRPr lang="en-GB" sz="18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Newsletter:</a:t>
            </a:r>
          </a:p>
          <a:p>
            <a:r>
              <a:rPr lang="en-GB" sz="1800" dirty="0">
                <a:hlinkClick r:id="rId3"/>
              </a:rPr>
              <a:t>EGI: Services for open </a:t>
            </a:r>
            <a:r>
              <a:rPr lang="en-GB" sz="1800" dirty="0" smtClean="0">
                <a:hlinkClick r:id="rId3"/>
              </a:rPr>
              <a:t>science</a:t>
            </a:r>
            <a:r>
              <a:rPr lang="en-GB" sz="1800" dirty="0" smtClean="0"/>
              <a:t> (May </a:t>
            </a:r>
            <a:r>
              <a:rPr lang="en-GB" sz="1800" dirty="0"/>
              <a:t>2017</a:t>
            </a:r>
            <a:r>
              <a:rPr lang="en-GB" sz="1800" dirty="0" smtClean="0"/>
              <a:t>)</a:t>
            </a:r>
            <a:endParaRPr lang="en-GB" sz="1800" b="1" dirty="0">
              <a:solidFill>
                <a:schemeClr val="accent1"/>
              </a:solidFill>
            </a:endParaRPr>
          </a:p>
          <a:p>
            <a:r>
              <a:rPr lang="en-GB" sz="1800" dirty="0">
                <a:hlinkClick r:id="rId4"/>
              </a:rPr>
              <a:t>The EGI </a:t>
            </a:r>
            <a:r>
              <a:rPr lang="en-GB" sz="1800" dirty="0" smtClean="0">
                <a:hlinkClick r:id="rId4"/>
              </a:rPr>
              <a:t>Marketplace</a:t>
            </a:r>
            <a:r>
              <a:rPr lang="en-GB" sz="1800" dirty="0" smtClean="0"/>
              <a:t> (September 2017)</a:t>
            </a:r>
          </a:p>
          <a:p>
            <a:r>
              <a:rPr lang="en-GB" sz="1800" dirty="0">
                <a:hlinkClick r:id="rId5"/>
              </a:rPr>
              <a:t>EGI-Engage:</a:t>
            </a:r>
            <a:r>
              <a:rPr lang="en-GB" sz="1800" dirty="0"/>
              <a:t> </a:t>
            </a:r>
            <a:r>
              <a:rPr lang="en-GB" sz="1800" dirty="0" smtClean="0">
                <a:hlinkClick r:id="rId5"/>
              </a:rPr>
              <a:t>a list of key exploitable results</a:t>
            </a:r>
            <a:r>
              <a:rPr lang="en-GB" sz="1800" dirty="0" smtClean="0"/>
              <a:t> (September </a:t>
            </a:r>
            <a:r>
              <a:rPr lang="en-GB" sz="1800" dirty="0"/>
              <a:t>2017</a:t>
            </a:r>
            <a:r>
              <a:rPr lang="en-GB" sz="1800" dirty="0" smtClean="0"/>
              <a:t>)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116539" cy="2448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67544" y="4293096"/>
            <a:ext cx="8352928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spcBef>
                <a:spcPts val="1200"/>
              </a:spcBef>
            </a:pPr>
            <a:r>
              <a:rPr lang="en-GB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Media: </a:t>
            </a: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The brand-new EGI Marketplace will be 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launched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! 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The EGI Marketplace aims at becoming an online platform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discovering, accessing &amp; sharing EGI services</a:t>
            </a:r>
          </a:p>
        </p:txBody>
      </p:sp>
    </p:spTree>
    <p:extLst>
      <p:ext uri="{BB962C8B-B14F-4D97-AF65-F5344CB8AC3E}">
        <p14:creationId xmlns:p14="http://schemas.microsoft.com/office/powerpoint/2010/main" val="2215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Tools for federated service management</a:t>
            </a:r>
          </a:p>
        </p:txBody>
      </p:sp>
    </p:spTree>
    <p:extLst>
      <p:ext uri="{BB962C8B-B14F-4D97-AF65-F5344CB8AC3E}">
        <p14:creationId xmlns:p14="http://schemas.microsoft.com/office/powerpoint/2010/main" val="19419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sz="2200" dirty="0">
                <a:solidFill>
                  <a:srgbClr val="1F497D">
                    <a:lumMod val="50000"/>
                  </a:srgbClr>
                </a:solidFill>
              </a:rPr>
              <a:t>Tools for Federated Service Management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Description of the KER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23528" y="1052737"/>
            <a:ext cx="8568952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/>
              <a:t>Ecosystem of services that constitute the foundation layer of any distributed e-Infrastructures.</a:t>
            </a:r>
            <a:endParaRPr lang="en-GB" sz="2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87048" y="2693386"/>
            <a:ext cx="1735792" cy="1569660"/>
          </a:xfrm>
          <a:prstGeom prst="rect">
            <a:avLst/>
          </a:prstGeom>
          <a:noFill/>
          <a:ln w="38100">
            <a:solidFill>
              <a:srgbClr val="6C9FCA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6C9FC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EGI </a:t>
            </a:r>
            <a:r>
              <a:rPr lang="it-IT" sz="2400" b="1" dirty="0" err="1" smtClean="0">
                <a:solidFill>
                  <a:srgbClr val="6C9FC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Internal</a:t>
            </a:r>
            <a:r>
              <a:rPr lang="it-IT" sz="2400" b="1" dirty="0" smtClean="0">
                <a:solidFill>
                  <a:srgbClr val="6C9FC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Service </a:t>
            </a:r>
            <a:r>
              <a:rPr lang="it-IT" sz="2400" b="1" dirty="0" err="1" smtClean="0">
                <a:solidFill>
                  <a:srgbClr val="6C9FC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Catalogue</a:t>
            </a:r>
            <a:endParaRPr lang="en-GB" sz="2400" b="1" dirty="0">
              <a:solidFill>
                <a:srgbClr val="6C9FC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5292080" y="4941168"/>
            <a:ext cx="2592288" cy="5196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045217"/>
            <a:ext cx="5679224" cy="4541883"/>
          </a:xfrm>
          <a:prstGeom prst="rect">
            <a:avLst/>
          </a:prstGeom>
        </p:spPr>
      </p:pic>
      <p:grpSp>
        <p:nvGrpSpPr>
          <p:cNvPr id="20" name="Gruppo 19"/>
          <p:cNvGrpSpPr/>
          <p:nvPr/>
        </p:nvGrpSpPr>
        <p:grpSpPr>
          <a:xfrm>
            <a:off x="2547392" y="2004080"/>
            <a:ext cx="6596608" cy="3953015"/>
            <a:chOff x="2547392" y="2004080"/>
            <a:chExt cx="6596608" cy="3953015"/>
          </a:xfrm>
        </p:grpSpPr>
        <p:sp>
          <p:nvSpPr>
            <p:cNvPr id="8" name="Ovale 7"/>
            <p:cNvSpPr/>
            <p:nvPr/>
          </p:nvSpPr>
          <p:spPr>
            <a:xfrm>
              <a:off x="2547392" y="2014736"/>
              <a:ext cx="2592288" cy="5196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e 8"/>
            <p:cNvSpPr/>
            <p:nvPr/>
          </p:nvSpPr>
          <p:spPr>
            <a:xfrm>
              <a:off x="5473432" y="2004080"/>
              <a:ext cx="2592288" cy="5196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e 9"/>
            <p:cNvSpPr/>
            <p:nvPr/>
          </p:nvSpPr>
          <p:spPr>
            <a:xfrm>
              <a:off x="2562632" y="4902324"/>
              <a:ext cx="2592288" cy="5196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e 11"/>
            <p:cNvSpPr/>
            <p:nvPr/>
          </p:nvSpPr>
          <p:spPr>
            <a:xfrm>
              <a:off x="5429240" y="5437408"/>
              <a:ext cx="2592288" cy="5196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6141368" y="2290913"/>
              <a:ext cx="3002632" cy="1702248"/>
              <a:chOff x="-3492896" y="264889"/>
              <a:chExt cx="3002632" cy="1702248"/>
            </a:xfrm>
          </p:grpSpPr>
          <p:sp>
            <p:nvSpPr>
              <p:cNvPr id="13" name="Freccia a destra 12"/>
              <p:cNvSpPr/>
              <p:nvPr/>
            </p:nvSpPr>
            <p:spPr>
              <a:xfrm rot="14416838">
                <a:off x="-2785835" y="504397"/>
                <a:ext cx="1070712" cy="59169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ttangolo arrotondato 13"/>
              <p:cNvSpPr/>
              <p:nvPr/>
            </p:nvSpPr>
            <p:spPr>
              <a:xfrm>
                <a:off x="-3492896" y="1052737"/>
                <a:ext cx="3002632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 smtClean="0"/>
                  <a:t>Operations </a:t>
                </a:r>
                <a:r>
                  <a:rPr lang="it-IT" b="1" dirty="0" err="1" smtClean="0"/>
                  <a:t>portal</a:t>
                </a:r>
                <a:r>
                  <a:rPr lang="it-IT" b="1" dirty="0" smtClean="0"/>
                  <a:t>, Messaging </a:t>
                </a:r>
                <a:r>
                  <a:rPr lang="it-IT" b="1" dirty="0" err="1" smtClean="0"/>
                  <a:t>infrastructure</a:t>
                </a:r>
                <a:r>
                  <a:rPr lang="it-IT" b="1" dirty="0" smtClean="0"/>
                  <a:t>, </a:t>
                </a:r>
                <a:r>
                  <a:rPr lang="it-IT" b="1" dirty="0" err="1" smtClean="0"/>
                  <a:t>Secant</a:t>
                </a:r>
                <a:endParaRPr lang="en-GB" b="1" dirty="0"/>
              </a:p>
            </p:txBody>
          </p:sp>
        </p:grpSp>
        <p:sp>
          <p:nvSpPr>
            <p:cNvPr id="15" name="Ovale 14"/>
            <p:cNvSpPr/>
            <p:nvPr/>
          </p:nvSpPr>
          <p:spPr>
            <a:xfrm>
              <a:off x="2547392" y="4486056"/>
              <a:ext cx="2592288" cy="51968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998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344816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Innovation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953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sz="2200" dirty="0">
                <a:solidFill>
                  <a:srgbClr val="1F497D">
                    <a:lumMod val="50000"/>
                  </a:srgbClr>
                </a:solidFill>
              </a:rPr>
              <a:t>Tools for Federated Service Management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What is new or improved?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4789388" y="2259298"/>
            <a:ext cx="1879810" cy="1105629"/>
            <a:chOff x="1462749" y="4797152"/>
            <a:chExt cx="1879810" cy="1105629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797152"/>
              <a:ext cx="792088" cy="767075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1462749" y="5564227"/>
              <a:ext cx="1879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6C9FC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Operational</a:t>
              </a:r>
              <a:r>
                <a:rPr lang="it-IT" sz="1600" b="1" dirty="0" smtClean="0">
                  <a:solidFill>
                    <a:srgbClr val="6C9FCA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Tools</a:t>
              </a:r>
              <a:endParaRPr lang="en-GB" sz="1600" b="1" dirty="0">
                <a:solidFill>
                  <a:srgbClr val="6C9FC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" name="Rettangolo arrotondato 3"/>
          <p:cNvSpPr/>
          <p:nvPr/>
        </p:nvSpPr>
        <p:spPr>
          <a:xfrm>
            <a:off x="6588224" y="1142160"/>
            <a:ext cx="2376264" cy="2053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Supported</a:t>
            </a:r>
            <a:r>
              <a:rPr lang="it-IT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IMS </a:t>
            </a:r>
            <a:r>
              <a:rPr lang="it-IT" sz="1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processes</a:t>
            </a:r>
            <a:endParaRPr lang="it-IT" sz="1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Incident</a:t>
            </a:r>
            <a:r>
              <a:rPr lang="it-IT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service </a:t>
            </a: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lang="it-IT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it-IT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Capacity</a:t>
            </a:r>
            <a:r>
              <a:rPr lang="it-IT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it-IT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Configuration</a:t>
            </a:r>
            <a:r>
              <a:rPr lang="it-IT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it-IT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Customer</a:t>
            </a:r>
            <a:r>
              <a:rPr lang="it-IT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relationship</a:t>
            </a:r>
            <a:r>
              <a:rPr lang="it-IT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en-GB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323528" y="3812039"/>
            <a:ext cx="8585978" cy="2546961"/>
            <a:chOff x="323528" y="3820174"/>
            <a:chExt cx="8585978" cy="2546961"/>
          </a:xfrm>
        </p:grpSpPr>
        <p:grpSp>
          <p:nvGrpSpPr>
            <p:cNvPr id="8" name="Gruppo 7"/>
            <p:cNvGrpSpPr/>
            <p:nvPr/>
          </p:nvGrpSpPr>
          <p:grpSpPr>
            <a:xfrm>
              <a:off x="5204413" y="5261506"/>
              <a:ext cx="1879810" cy="1105629"/>
              <a:chOff x="-497126" y="6620335"/>
              <a:chExt cx="1879810" cy="1105629"/>
            </a:xfrm>
          </p:grpSpPr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35" y="6620335"/>
                <a:ext cx="792088" cy="767075"/>
              </a:xfrm>
              <a:prstGeom prst="rect">
                <a:avLst/>
              </a:prstGeom>
            </p:spPr>
          </p:pic>
          <p:sp>
            <p:nvSpPr>
              <p:cNvPr id="10" name="CasellaDiTesto 9"/>
              <p:cNvSpPr txBox="1"/>
              <p:nvPr/>
            </p:nvSpPr>
            <p:spPr>
              <a:xfrm>
                <a:off x="-497126" y="7387410"/>
                <a:ext cx="18798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 smtClean="0">
                    <a:solidFill>
                      <a:srgbClr val="6C9FCA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Operational</a:t>
                </a:r>
                <a:r>
                  <a:rPr lang="it-IT" sz="1600" b="1" dirty="0" smtClean="0">
                    <a:solidFill>
                      <a:srgbClr val="6C9FCA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Tools</a:t>
                </a:r>
                <a:endParaRPr lang="en-GB" sz="1600" b="1" dirty="0">
                  <a:solidFill>
                    <a:srgbClr val="6C9FCA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1" name="Rettangolo arrotondato 10"/>
            <p:cNvSpPr/>
            <p:nvPr/>
          </p:nvSpPr>
          <p:spPr>
            <a:xfrm>
              <a:off x="6588223" y="4005065"/>
              <a:ext cx="2321283" cy="1809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Supported</a:t>
              </a:r>
              <a:r>
                <a:rPr lang="it-IT" sz="14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IMS </a:t>
              </a:r>
              <a:r>
                <a:rPr lang="it-IT" sz="1400" b="1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processes</a:t>
              </a:r>
              <a:endParaRPr lang="it-IT" sz="1400" b="1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400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Configuration</a:t>
              </a:r>
              <a:r>
                <a:rPr lang="it-IT" sz="14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t-IT" sz="1400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mgmt</a:t>
              </a:r>
              <a:endParaRPr lang="it-IT" sz="1400" dirty="0" smtClean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Supplier, Federation Member Relationship Management</a:t>
              </a:r>
            </a:p>
          </p:txBody>
        </p:sp>
        <p:sp>
          <p:nvSpPr>
            <p:cNvPr id="13" name="Segnaposto contenuto 2"/>
            <p:cNvSpPr txBox="1">
              <a:spLocks/>
            </p:cNvSpPr>
            <p:nvPr/>
          </p:nvSpPr>
          <p:spPr>
            <a:xfrm>
              <a:off x="323528" y="3820174"/>
              <a:ext cx="6120680" cy="144133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Configuration </a:t>
              </a:r>
              <a:r>
                <a:rPr lang="en-US" dirty="0"/>
                <a:t>Management DB (GOCDB)</a:t>
              </a:r>
              <a:endParaRPr lang="en-US" dirty="0" smtClean="0"/>
            </a:p>
            <a:p>
              <a:pPr lvl="1"/>
              <a:r>
                <a:rPr lang="en-US" dirty="0"/>
                <a:t>Catalogue to record information about resource providers, services, service-endpoint of a digital </a:t>
              </a:r>
              <a:r>
                <a:rPr lang="en-US" dirty="0" smtClean="0"/>
                <a:t>infrastructure</a:t>
              </a:r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5256584" cy="2088232"/>
          </a:xfrm>
        </p:spPr>
        <p:txBody>
          <a:bodyPr>
            <a:normAutofit/>
          </a:bodyPr>
          <a:lstStyle/>
          <a:p>
            <a:r>
              <a:rPr lang="en-US" dirty="0" smtClean="0"/>
              <a:t>Operations Portal</a:t>
            </a:r>
          </a:p>
          <a:p>
            <a:pPr lvl="1"/>
            <a:r>
              <a:rPr lang="en-US" dirty="0" smtClean="0"/>
              <a:t>Portal for operations: broadcast tool, VO management facilities, operation and security dashboards, metrics, etc.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0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44437" y="1179102"/>
            <a:ext cx="6227763" cy="2897970"/>
          </a:xfrm>
        </p:spPr>
        <p:txBody>
          <a:bodyPr>
            <a:normAutofit/>
          </a:bodyPr>
          <a:lstStyle/>
          <a:p>
            <a:r>
              <a:rPr lang="en-GB" dirty="0" smtClean="0"/>
              <a:t>The EGI Monitoring System - ARGO</a:t>
            </a:r>
          </a:p>
          <a:p>
            <a:pPr lvl="1"/>
            <a:r>
              <a:rPr lang="en-GB" dirty="0" smtClean="0"/>
              <a:t>Availability &amp; Reliability monitoring:</a:t>
            </a:r>
          </a:p>
          <a:p>
            <a:pPr lvl="2"/>
            <a:r>
              <a:rPr lang="en-GB" dirty="0" smtClean="0"/>
              <a:t>Hierarchical distributed architecture</a:t>
            </a:r>
          </a:p>
          <a:p>
            <a:pPr lvl="2"/>
            <a:r>
              <a:rPr lang="en-GB" dirty="0" smtClean="0"/>
              <a:t>Rack a vast number of monitoring metrics</a:t>
            </a:r>
          </a:p>
          <a:p>
            <a:pPr lvl="2"/>
            <a:r>
              <a:rPr lang="en-GB" dirty="0" smtClean="0"/>
              <a:t>Provide real-time notifications and status reports</a:t>
            </a:r>
          </a:p>
          <a:p>
            <a:pPr lvl="2"/>
            <a:r>
              <a:rPr lang="en-GB" dirty="0" smtClean="0"/>
              <a:t>Monitor SLAs/OLAs</a:t>
            </a:r>
          </a:p>
          <a:p>
            <a:pPr lvl="2"/>
            <a:r>
              <a:rPr lang="en-GB" dirty="0" smtClean="0"/>
              <a:t>Relies on Nagios for status monitoring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sz="2200" dirty="0">
                <a:solidFill>
                  <a:srgbClr val="1F497D">
                    <a:lumMod val="50000"/>
                  </a:srgbClr>
                </a:solidFill>
              </a:rPr>
              <a:t>Tools for Federated Service Management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What is new or improved?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6864410" y="3616568"/>
            <a:ext cx="1680140" cy="1105629"/>
            <a:chOff x="1462749" y="4797152"/>
            <a:chExt cx="1680140" cy="1105629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4797152"/>
              <a:ext cx="792088" cy="767075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1462749" y="5564227"/>
              <a:ext cx="16801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6C9FCA"/>
                  </a:solidFill>
                </a:rPr>
                <a:t>Operational</a:t>
              </a:r>
              <a:r>
                <a:rPr lang="it-IT" sz="1600" b="1" dirty="0" smtClean="0">
                  <a:solidFill>
                    <a:srgbClr val="6C9FCA"/>
                  </a:solidFill>
                </a:rPr>
                <a:t> Tools</a:t>
              </a:r>
              <a:endParaRPr lang="en-GB" sz="1600" b="1" dirty="0">
                <a:solidFill>
                  <a:srgbClr val="6C9FCA"/>
                </a:solidFill>
              </a:endParaRPr>
            </a:p>
          </p:txBody>
        </p:sp>
      </p:grpSp>
      <p:sp>
        <p:nvSpPr>
          <p:cNvPr id="14" name="Rettangolo arrotondato 13"/>
          <p:cNvSpPr/>
          <p:nvPr/>
        </p:nvSpPr>
        <p:spPr>
          <a:xfrm>
            <a:off x="6516480" y="1290101"/>
            <a:ext cx="2376000" cy="2162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Supported</a:t>
            </a:r>
            <a:r>
              <a:rPr lang="it-IT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IMS </a:t>
            </a:r>
            <a:r>
              <a:rPr lang="it-IT" sz="1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processes</a:t>
            </a:r>
            <a:endParaRPr lang="it-IT" sz="1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Service Level </a:t>
            </a: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it-IT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Supplier, Federation Member Relationship </a:t>
            </a: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Service Availability &amp; Continuity Management</a:t>
            </a:r>
            <a:endParaRPr lang="en-GB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144437" y="4437112"/>
            <a:ext cx="8424936" cy="19462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Messaging Service</a:t>
            </a:r>
            <a:endParaRPr lang="en-GB" dirty="0" smtClean="0"/>
          </a:p>
          <a:p>
            <a:pPr lvl="1"/>
            <a:r>
              <a:rPr lang="en-GB" dirty="0"/>
              <a:t>Enables reliable asynchronous messaging for the EGI </a:t>
            </a:r>
            <a:r>
              <a:rPr lang="en-GB" dirty="0" smtClean="0"/>
              <a:t>infrastructure</a:t>
            </a:r>
          </a:p>
          <a:p>
            <a:pPr lvl="1"/>
            <a:r>
              <a:rPr lang="it-IT" dirty="0" smtClean="0"/>
              <a:t>HTTP </a:t>
            </a:r>
            <a:r>
              <a:rPr lang="it-IT" dirty="0" err="1" smtClean="0"/>
              <a:t>Rest</a:t>
            </a:r>
            <a:r>
              <a:rPr lang="it-IT" dirty="0" smtClean="0"/>
              <a:t> Interface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323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251520" y="1286846"/>
            <a:ext cx="6120680" cy="2422093"/>
          </a:xfrm>
        </p:spPr>
        <p:txBody>
          <a:bodyPr>
            <a:normAutofit/>
          </a:bodyPr>
          <a:lstStyle/>
          <a:p>
            <a:r>
              <a:rPr lang="en-US" dirty="0" smtClean="0"/>
              <a:t>Accounting System</a:t>
            </a:r>
          </a:p>
          <a:p>
            <a:pPr lvl="1"/>
            <a:r>
              <a:rPr lang="en-US" dirty="0" smtClean="0"/>
              <a:t>Gather and publish usage data from al the resource providers of the EGI infrastructure</a:t>
            </a:r>
          </a:p>
          <a:p>
            <a:pPr lvl="1"/>
            <a:r>
              <a:rPr lang="en-US" dirty="0" smtClean="0"/>
              <a:t>CPU, Cloud, Storage and Data measurements</a:t>
            </a: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sz="2200" dirty="0">
                <a:solidFill>
                  <a:srgbClr val="1F497D">
                    <a:lumMod val="50000"/>
                  </a:srgbClr>
                </a:solidFill>
              </a:rPr>
              <a:t>Tools for Federated Service Management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What is new or improved?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5292080" y="2743103"/>
            <a:ext cx="1140312" cy="1057319"/>
            <a:chOff x="4346263" y="3178622"/>
            <a:chExt cx="1140312" cy="1057319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758" y="3178622"/>
              <a:ext cx="751322" cy="718765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4346263" y="3897387"/>
              <a:ext cx="1140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rgbClr val="6C9FCA"/>
                  </a:solidFill>
                </a:rPr>
                <a:t>Accounting</a:t>
              </a:r>
              <a:endParaRPr lang="en-GB" sz="1600" dirty="0"/>
            </a:p>
          </p:txBody>
        </p:sp>
      </p:grpSp>
      <p:sp>
        <p:nvSpPr>
          <p:cNvPr id="14" name="Rettangolo arrotondato 13"/>
          <p:cNvSpPr/>
          <p:nvPr/>
        </p:nvSpPr>
        <p:spPr>
          <a:xfrm>
            <a:off x="6516480" y="1110754"/>
            <a:ext cx="2376000" cy="239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Supported</a:t>
            </a:r>
            <a:r>
              <a:rPr lang="it-IT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IMS </a:t>
            </a:r>
            <a:r>
              <a:rPr lang="it-IT" sz="14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processes</a:t>
            </a:r>
            <a:endParaRPr lang="it-IT" sz="14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Service Level </a:t>
            </a: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it-IT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Customer</a:t>
            </a:r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relationship</a:t>
            </a:r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it-IT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Capacity</a:t>
            </a:r>
            <a:r>
              <a:rPr lang="it-IT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mgmt</a:t>
            </a:r>
            <a:endParaRPr lang="it-IT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Supplier, Federation Member Relationship </a:t>
            </a: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51519" y="3900875"/>
            <a:ext cx="8568953" cy="2422093"/>
            <a:chOff x="251519" y="3900875"/>
            <a:chExt cx="8568953" cy="2422093"/>
          </a:xfrm>
        </p:grpSpPr>
        <p:sp>
          <p:nvSpPr>
            <p:cNvPr id="15" name="Segnaposto contenuto 2"/>
            <p:cNvSpPr txBox="1">
              <a:spLocks/>
            </p:cNvSpPr>
            <p:nvPr/>
          </p:nvSpPr>
          <p:spPr>
            <a:xfrm>
              <a:off x="251519" y="3900875"/>
              <a:ext cx="6912769" cy="24220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Segoe UI" pitchFamily="34" charset="0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Secant</a:t>
              </a:r>
            </a:p>
            <a:p>
              <a:pPr lvl="1"/>
              <a:r>
                <a:rPr lang="en-US" dirty="0"/>
                <a:t>Framework to detect security vulnerabilities in images of virtual machines</a:t>
              </a:r>
              <a:endParaRPr lang="en-US" dirty="0" smtClean="0"/>
            </a:p>
            <a:p>
              <a:pPr lvl="1"/>
              <a:r>
                <a:rPr lang="en-US" dirty="0"/>
                <a:t>Perform security assessment of new images available in the Cloud Marketplace</a:t>
              </a:r>
              <a:endParaRPr lang="en-US" dirty="0" smtClean="0"/>
            </a:p>
          </p:txBody>
        </p:sp>
        <p:grpSp>
          <p:nvGrpSpPr>
            <p:cNvPr id="8" name="Gruppo 7"/>
            <p:cNvGrpSpPr/>
            <p:nvPr/>
          </p:nvGrpSpPr>
          <p:grpSpPr>
            <a:xfrm>
              <a:off x="7140332" y="4339595"/>
              <a:ext cx="1680140" cy="1105629"/>
              <a:chOff x="6863349" y="5345920"/>
              <a:chExt cx="1680140" cy="1105629"/>
            </a:xfrm>
          </p:grpSpPr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0312" y="5345920"/>
                <a:ext cx="792088" cy="767075"/>
              </a:xfrm>
              <a:prstGeom prst="rect">
                <a:avLst/>
              </a:prstGeom>
            </p:spPr>
          </p:pic>
          <p:sp>
            <p:nvSpPr>
              <p:cNvPr id="10" name="CasellaDiTesto 9"/>
              <p:cNvSpPr txBox="1"/>
              <p:nvPr/>
            </p:nvSpPr>
            <p:spPr>
              <a:xfrm>
                <a:off x="6863349" y="6112995"/>
                <a:ext cx="16801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 dirty="0" err="1" smtClean="0">
                    <a:solidFill>
                      <a:srgbClr val="6C9FCA"/>
                    </a:solidFill>
                  </a:rPr>
                  <a:t>Operational</a:t>
                </a:r>
                <a:r>
                  <a:rPr lang="it-IT" sz="1600" b="1" dirty="0" smtClean="0">
                    <a:solidFill>
                      <a:srgbClr val="6C9FCA"/>
                    </a:solidFill>
                  </a:rPr>
                  <a:t> Tools</a:t>
                </a:r>
                <a:endParaRPr lang="en-GB" sz="1600" b="1" dirty="0">
                  <a:solidFill>
                    <a:srgbClr val="6C9FCA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benefits does it bring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740944"/>
            <a:ext cx="8640960" cy="4280344"/>
          </a:xfrm>
        </p:spPr>
        <p:txBody>
          <a:bodyPr/>
          <a:lstStyle/>
          <a:p>
            <a:r>
              <a:rPr lang="en-GB" dirty="0"/>
              <a:t>Operational tools solve common problems with federated operations.</a:t>
            </a:r>
          </a:p>
          <a:p>
            <a:r>
              <a:rPr lang="en-GB" dirty="0"/>
              <a:t>Every distributed infrastructure can benefit from some or all the tools operated by EGI. </a:t>
            </a:r>
          </a:p>
          <a:p>
            <a:r>
              <a:rPr lang="en-GB" dirty="0"/>
              <a:t>Accounting/Monitoring can be sold as a service or used as an added value to market the EGI federation to new members</a:t>
            </a:r>
          </a:p>
          <a:p>
            <a:pPr fontAlgn="base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344816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Exploitation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216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can exploit the result? For what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341438"/>
            <a:ext cx="8784976" cy="4679850"/>
          </a:xfrm>
        </p:spPr>
        <p:txBody>
          <a:bodyPr/>
          <a:lstStyle/>
          <a:p>
            <a:pPr fontAlgn="base"/>
            <a:r>
              <a:rPr lang="en-GB" dirty="0" smtClean="0"/>
              <a:t>Users, Resource centres, Research Infrastructures, Service providers, NGIs, Operations and Security teams, Funding agencies and decision/policy makers</a:t>
            </a:r>
          </a:p>
          <a:p>
            <a:pPr fontAlgn="base"/>
            <a:endParaRPr lang="en-GB" dirty="0" smtClean="0"/>
          </a:p>
          <a:p>
            <a:pPr fontAlgn="base"/>
            <a:r>
              <a:rPr lang="en-GB" dirty="0" smtClean="0"/>
              <a:t>Examples:</a:t>
            </a:r>
          </a:p>
          <a:p>
            <a:pPr lvl="1" fontAlgn="base"/>
            <a:r>
              <a:rPr lang="en-GB" dirty="0" smtClean="0"/>
              <a:t>EGI users can retrieve information about their usage of the infrastructure via the accounting portal</a:t>
            </a:r>
          </a:p>
          <a:p>
            <a:pPr lvl="1" fontAlgn="base"/>
            <a:r>
              <a:rPr lang="en-GB" dirty="0" smtClean="0"/>
              <a:t>NGIs can manage their operation and resource centres</a:t>
            </a:r>
          </a:p>
          <a:p>
            <a:pPr lvl="1" fontAlgn="base"/>
            <a:r>
              <a:rPr lang="en-GB" dirty="0" smtClean="0"/>
              <a:t>Research infrastructures can adopt tools to setup their IT infrastructure (e.g. ELIXIR)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4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341438"/>
            <a:ext cx="8712968" cy="4895874"/>
          </a:xfrm>
        </p:spPr>
        <p:txBody>
          <a:bodyPr/>
          <a:lstStyle/>
          <a:p>
            <a:pPr fontAlgn="base"/>
            <a:r>
              <a:rPr lang="en-GB" dirty="0" smtClean="0"/>
              <a:t>Current:</a:t>
            </a:r>
          </a:p>
          <a:p>
            <a:pPr lvl="1" fontAlgn="base"/>
            <a:r>
              <a:rPr lang="en-GB" dirty="0" smtClean="0"/>
              <a:t>The tools for federated service management are used daily in the EGI infrastructure</a:t>
            </a:r>
          </a:p>
          <a:p>
            <a:pPr fontAlgn="base"/>
            <a:endParaRPr lang="en-GB" dirty="0" smtClean="0"/>
          </a:p>
          <a:p>
            <a:pPr fontAlgn="base"/>
            <a:r>
              <a:rPr lang="en-GB" dirty="0" smtClean="0"/>
              <a:t>Planned:</a:t>
            </a:r>
          </a:p>
          <a:p>
            <a:pPr lvl="1" fontAlgn="base"/>
            <a:r>
              <a:rPr lang="en-GB" dirty="0" smtClean="0"/>
              <a:t>Research infrastructures (e.g. ELIXIR) and e-infrastructures (e.g. EUDAT) adopt tools to setup their IT infrastructure</a:t>
            </a:r>
          </a:p>
          <a:p>
            <a:pPr lvl="1" fontAlgn="base"/>
            <a:r>
              <a:rPr lang="en-GB" dirty="0" smtClean="0"/>
              <a:t>Interconnect EGI with other e-/R infrastructures through standard interfaces</a:t>
            </a:r>
          </a:p>
          <a:p>
            <a:pPr fontAlgn="base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4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Dissemination &amp; Communication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69430"/>
            <a:ext cx="5112568" cy="511189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Accounting Portal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8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EGI website:</a:t>
            </a:r>
            <a:r>
              <a:rPr lang="en-GB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 </a:t>
            </a:r>
            <a:endParaRPr lang="en-GB" sz="1800" b="1" dirty="0" smtClean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r>
              <a:rPr lang="en-GB" sz="1800" u="sng" dirty="0" smtClean="0">
                <a:hlinkClick r:id="rId2"/>
              </a:rPr>
              <a:t>Accounting Portal service webpage</a:t>
            </a:r>
            <a:r>
              <a:rPr lang="en-GB" sz="1800" dirty="0" smtClean="0">
                <a:hlinkClick r:id="rId2"/>
              </a:rPr>
              <a:t> </a:t>
            </a:r>
            <a:endParaRPr lang="en-GB" sz="18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GB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Presentations:</a:t>
            </a:r>
          </a:p>
          <a:p>
            <a:pPr lvl="0"/>
            <a:r>
              <a:rPr lang="en-GB" sz="1800" dirty="0"/>
              <a:t>EGI accounting system, ELIXIR Meeting, for </a:t>
            </a:r>
            <a:r>
              <a:rPr lang="en-GB" sz="1800" dirty="0" smtClean="0"/>
              <a:t>RIs (</a:t>
            </a:r>
            <a:r>
              <a:rPr lang="en-GB" sz="1800" dirty="0"/>
              <a:t>Amsterdam, March </a:t>
            </a:r>
            <a:r>
              <a:rPr lang="en-GB" sz="1800" dirty="0" smtClean="0"/>
              <a:t>2015)</a:t>
            </a:r>
            <a:endParaRPr lang="en-GB" sz="1800" dirty="0"/>
          </a:p>
          <a:p>
            <a:pPr lvl="0"/>
            <a:r>
              <a:rPr lang="en-GB" sz="1800" dirty="0"/>
              <a:t>Delegate of the EGI accounting system, GridPP34 meeting, </a:t>
            </a:r>
            <a:r>
              <a:rPr lang="en-GB" sz="1800" dirty="0" smtClean="0"/>
              <a:t>for </a:t>
            </a:r>
            <a:r>
              <a:rPr lang="en-GB" sz="1800" dirty="0"/>
              <a:t>the UK WLCG community </a:t>
            </a:r>
            <a:r>
              <a:rPr lang="en-GB" sz="1800" dirty="0" smtClean="0"/>
              <a:t>(</a:t>
            </a:r>
            <a:r>
              <a:rPr lang="en-GB" sz="1800" dirty="0"/>
              <a:t>London, April 2015)</a:t>
            </a:r>
          </a:p>
          <a:p>
            <a:pPr lvl="0"/>
            <a:r>
              <a:rPr lang="en-GB" sz="1800" dirty="0"/>
              <a:t>Accounting system - presentation, WLCG Workshop, </a:t>
            </a:r>
            <a:r>
              <a:rPr lang="en-GB" sz="1800" dirty="0" smtClean="0"/>
              <a:t>for </a:t>
            </a:r>
            <a:r>
              <a:rPr lang="en-GB" sz="1800" dirty="0"/>
              <a:t>the WLCG community </a:t>
            </a:r>
            <a:r>
              <a:rPr lang="en-GB" sz="1800" dirty="0" smtClean="0"/>
              <a:t> (</a:t>
            </a:r>
            <a:r>
              <a:rPr lang="en-GB" sz="1800" dirty="0"/>
              <a:t>Lisbon, February 2017</a:t>
            </a:r>
            <a:r>
              <a:rPr lang="en-GB" sz="1800" dirty="0" smtClean="0"/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News item: </a:t>
            </a:r>
          </a:p>
          <a:p>
            <a:r>
              <a:rPr lang="en-GB" sz="1800" u="sng" dirty="0">
                <a:hlinkClick r:id="rId3"/>
              </a:rPr>
              <a:t>New EGI Accounting Portal is ready for use</a:t>
            </a:r>
            <a:r>
              <a:rPr lang="en-GB" sz="1800" dirty="0"/>
              <a:t> </a:t>
            </a:r>
            <a:r>
              <a:rPr lang="en-GB" sz="1800" dirty="0" smtClean="0"/>
              <a:t>(</a:t>
            </a:r>
            <a:r>
              <a:rPr lang="en-GB" sz="1800" dirty="0"/>
              <a:t>March 2017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77" y="1369513"/>
            <a:ext cx="3372319" cy="2923583"/>
          </a:xfrm>
          <a:prstGeom prst="rect">
            <a:avLst/>
          </a:prstGeom>
          <a:ln>
            <a:solidFill>
              <a:srgbClr val="4F85C3"/>
            </a:solidFill>
          </a:ln>
        </p:spPr>
      </p:pic>
    </p:spTree>
    <p:extLst>
      <p:ext uri="{BB962C8B-B14F-4D97-AF65-F5344CB8AC3E}">
        <p14:creationId xmlns:p14="http://schemas.microsoft.com/office/powerpoint/2010/main" val="5386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Dissemination &amp; Communication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69430"/>
            <a:ext cx="5026206" cy="511189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Newsletter</a:t>
            </a:r>
            <a:r>
              <a:rPr lang="en-GB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: </a:t>
            </a:r>
          </a:p>
          <a:p>
            <a:r>
              <a:rPr lang="en-GB" sz="1800" u="sng" dirty="0">
                <a:hlinkClick r:id="rId2"/>
              </a:rPr>
              <a:t>The new accounting portal</a:t>
            </a:r>
            <a:r>
              <a:rPr lang="en-GB" sz="1800" dirty="0"/>
              <a:t> </a:t>
            </a:r>
            <a:r>
              <a:rPr lang="en-GB" sz="1800" dirty="0" smtClean="0"/>
              <a:t>(</a:t>
            </a:r>
            <a:r>
              <a:rPr lang="en-GB" sz="1800" dirty="0"/>
              <a:t>May 2017) 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Social </a:t>
            </a:r>
            <a:r>
              <a:rPr lang="en-GB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Media: </a:t>
            </a:r>
          </a:p>
          <a:p>
            <a:pPr lvl="0"/>
            <a:r>
              <a:rPr lang="en-GB" sz="1800" u="sng" dirty="0">
                <a:hlinkClick r:id="rId3"/>
              </a:rPr>
              <a:t>We are happy to announce that the new </a:t>
            </a:r>
            <a:r>
              <a:rPr lang="en-GB" sz="1800" dirty="0" smtClean="0"/>
              <a:t>       EGI </a:t>
            </a:r>
            <a:r>
              <a:rPr lang="en-GB" sz="1800" dirty="0"/>
              <a:t>Accounting </a:t>
            </a:r>
            <a:r>
              <a:rPr lang="en-GB" sz="1800" dirty="0" smtClean="0"/>
              <a:t>Portal is in production       and powered by @CESGA</a:t>
            </a:r>
            <a:endParaRPr lang="en-GB" sz="1800" dirty="0"/>
          </a:p>
          <a:p>
            <a:pPr marL="0" lv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GOCDB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Presentation: </a:t>
            </a:r>
            <a:endParaRPr lang="en-GB" sz="1800" b="1" dirty="0" smtClean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r>
              <a:rPr lang="en-GB" sz="1800" dirty="0" smtClean="0"/>
              <a:t>ELIXIR </a:t>
            </a:r>
            <a:r>
              <a:rPr lang="en-GB" sz="1800" dirty="0"/>
              <a:t>Meeting, for Research </a:t>
            </a:r>
            <a:r>
              <a:rPr lang="en-GB" sz="1800" dirty="0" smtClean="0"/>
              <a:t>Infrastructures       (</a:t>
            </a:r>
            <a:r>
              <a:rPr lang="en-GB" sz="1800" dirty="0"/>
              <a:t>Amsterdam, March 2015</a:t>
            </a:r>
            <a:r>
              <a:rPr lang="en-GB" sz="1800" dirty="0" smtClean="0"/>
              <a:t>)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ARGO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Presentation: </a:t>
            </a:r>
            <a:endParaRPr lang="en-GB" sz="1800" b="1" dirty="0" smtClean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r>
              <a:rPr lang="en-GB" sz="1800" dirty="0" smtClean="0"/>
              <a:t>EGI </a:t>
            </a:r>
            <a:r>
              <a:rPr lang="en-GB" sz="1800" dirty="0"/>
              <a:t>monitoring system, ELIXIR Meeting, for </a:t>
            </a:r>
            <a:r>
              <a:rPr lang="en-GB" sz="1800" dirty="0" smtClean="0"/>
              <a:t>RIs (Amsterdam</a:t>
            </a:r>
            <a:r>
              <a:rPr lang="en-GB" sz="1800" dirty="0"/>
              <a:t>, March 2015)</a:t>
            </a:r>
            <a:endParaRPr lang="en-GB" sz="1800" dirty="0" smtClean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3398729" cy="2952328"/>
          </a:xfrm>
          <a:prstGeom prst="rect">
            <a:avLst/>
          </a:prstGeom>
          <a:ln>
            <a:solidFill>
              <a:srgbClr val="4F85C3"/>
            </a:solidFill>
          </a:ln>
        </p:spPr>
      </p:pic>
    </p:spTree>
    <p:extLst>
      <p:ext uri="{BB962C8B-B14F-4D97-AF65-F5344CB8AC3E}">
        <p14:creationId xmlns:p14="http://schemas.microsoft.com/office/powerpoint/2010/main" val="41529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1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The EGI Marketplace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896544" cy="36724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Platform </a:t>
            </a:r>
            <a:r>
              <a:rPr lang="en-GB" dirty="0"/>
              <a:t>where an ecosystem of EGI-related </a:t>
            </a:r>
            <a:r>
              <a:rPr lang="en-GB" dirty="0" smtClean="0"/>
              <a:t>services can be</a:t>
            </a:r>
          </a:p>
          <a:p>
            <a:r>
              <a:rPr lang="en-GB" b="1" dirty="0" smtClean="0">
                <a:solidFill>
                  <a:srgbClr val="6C9FCA"/>
                </a:solidFill>
              </a:rPr>
              <a:t>Promoted</a:t>
            </a:r>
          </a:p>
          <a:p>
            <a:r>
              <a:rPr lang="en-GB" b="1" dirty="0">
                <a:solidFill>
                  <a:srgbClr val="6C9FCA"/>
                </a:solidFill>
              </a:rPr>
              <a:t>Discovered</a:t>
            </a:r>
          </a:p>
          <a:p>
            <a:r>
              <a:rPr lang="en-GB" b="1" dirty="0">
                <a:solidFill>
                  <a:srgbClr val="6C9FCA"/>
                </a:solidFill>
              </a:rPr>
              <a:t>Shared</a:t>
            </a:r>
          </a:p>
          <a:p>
            <a:r>
              <a:rPr lang="en-GB" b="1" dirty="0">
                <a:solidFill>
                  <a:srgbClr val="6C9FCA"/>
                </a:solidFill>
              </a:rPr>
              <a:t>Ordered</a:t>
            </a:r>
          </a:p>
          <a:p>
            <a:r>
              <a:rPr lang="en-GB" b="1" dirty="0">
                <a:solidFill>
                  <a:srgbClr val="6C9FCA"/>
                </a:solidFill>
              </a:rPr>
              <a:t>Accessed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871991"/>
            <a:ext cx="3639691" cy="53653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511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  <a:t>Marketplace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Data Model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79512" y="1236632"/>
            <a:ext cx="8712968" cy="5072688"/>
          </a:xfrm>
        </p:spPr>
        <p:txBody>
          <a:bodyPr>
            <a:normAutofit/>
          </a:bodyPr>
          <a:lstStyle/>
          <a:p>
            <a:r>
              <a:rPr lang="en-GB" b="1" dirty="0" smtClean="0"/>
              <a:t>Three-level hierarchy: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EGI service areas: categories in the marketplace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EGI services: sub-categories in the marketplace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EGI service options: what a customer can order </a:t>
            </a:r>
          </a:p>
          <a:p>
            <a:endParaRPr lang="en-GB" dirty="0" smtClean="0"/>
          </a:p>
          <a:p>
            <a:r>
              <a:rPr lang="en-GB" dirty="0" smtClean="0"/>
              <a:t>Customers can personalise their order with service options and related attributed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efined for each service of the </a:t>
            </a:r>
            <a:r>
              <a:rPr lang="en-GB" dirty="0" smtClean="0">
                <a:solidFill>
                  <a:srgbClr val="4F85C3"/>
                </a:solidFill>
              </a:rPr>
              <a:t>EGI service catalogue</a:t>
            </a:r>
          </a:p>
        </p:txBody>
      </p:sp>
    </p:spTree>
    <p:extLst>
      <p:ext uri="{BB962C8B-B14F-4D97-AF65-F5344CB8AC3E}">
        <p14:creationId xmlns:p14="http://schemas.microsoft.com/office/powerpoint/2010/main" val="24670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850106"/>
          </a:xfrm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1F497D">
                    <a:lumMod val="50000"/>
                  </a:srgbClr>
                </a:solidFill>
              </a:rPr>
              <a:t>Marketplace</a:t>
            </a:r>
            <a:br>
              <a:rPr lang="it-IT" sz="20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GB" sz="2700" dirty="0" smtClean="0"/>
              <a:t>EGI </a:t>
            </a:r>
            <a:r>
              <a:rPr lang="en-GB" sz="2700" dirty="0"/>
              <a:t>Service </a:t>
            </a:r>
            <a:r>
              <a:rPr lang="en-GB" sz="2700" dirty="0" smtClean="0"/>
              <a:t>Catalogue – Areas and Services</a:t>
            </a:r>
            <a:endParaRPr lang="en-GB" sz="27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2365"/>
              </p:ext>
            </p:extLst>
          </p:nvPr>
        </p:nvGraphicFramePr>
        <p:xfrm>
          <a:off x="611560" y="1700808"/>
          <a:ext cx="8280920" cy="4025749"/>
        </p:xfrm>
        <a:graphic>
          <a:graphicData uri="http://schemas.openxmlformats.org/drawingml/2006/table">
            <a:tbl>
              <a:tblPr/>
              <a:tblGrid>
                <a:gridCol w="1967062"/>
                <a:gridCol w="6313858"/>
              </a:tblGrid>
              <a:tr h="28688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Service area</a:t>
                      </a:r>
                      <a:endParaRPr lang="en-GB" sz="2400" noProof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Services</a:t>
                      </a:r>
                      <a:endParaRPr lang="en-GB" sz="2400" noProof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7721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Applications</a:t>
                      </a:r>
                      <a:endParaRPr lang="en-GB" sz="24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Applications on demand</a:t>
                      </a:r>
                      <a:endParaRPr lang="en-GB" sz="24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15002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Compute</a:t>
                      </a:r>
                      <a:endParaRPr lang="en-GB" sz="2400" noProof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Cloud Compute, Cloud Container Compute and High-Throughput Compute</a:t>
                      </a:r>
                      <a:endParaRPr lang="en-GB" sz="2400" noProof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692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Storage</a:t>
                      </a:r>
                      <a:endParaRPr lang="en-GB" sz="2400" noProof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Online Storage, Archive Storage</a:t>
                      </a:r>
                      <a:endParaRPr lang="en-GB" sz="2400" noProof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692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</a:t>
                      </a:r>
                      <a:endParaRPr lang="en-GB" sz="2400" noProof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Data </a:t>
                      </a:r>
                      <a:r>
                        <a:rPr lang="en-GB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transfer</a:t>
                      </a:r>
                      <a:endParaRPr lang="en-GB" sz="2400" noProof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6924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Training</a:t>
                      </a:r>
                      <a:endParaRPr lang="en-GB" sz="2400" noProof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Training Infrastructure, </a:t>
                      </a:r>
                      <a:r>
                        <a:rPr lang="en-GB" sz="2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FitSM</a:t>
                      </a:r>
                      <a:endParaRPr lang="en-GB" sz="2400" noProof="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4975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  <a:t>Marketplace</a:t>
            </a:r>
            <a:b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dirty="0" smtClean="0"/>
              <a:t>Workflows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8424936" cy="399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Three workflows defined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Authentication &amp; Registration </a:t>
            </a:r>
          </a:p>
          <a:p>
            <a:endParaRPr lang="en-US" dirty="0" smtClean="0"/>
          </a:p>
          <a:p>
            <a:r>
              <a:rPr lang="en-US" dirty="0" smtClean="0"/>
              <a:t>Discover and request services</a:t>
            </a:r>
          </a:p>
          <a:p>
            <a:endParaRPr lang="en-US" dirty="0" smtClean="0"/>
          </a:p>
          <a:p>
            <a:r>
              <a:rPr lang="en-US" dirty="0" smtClean="0"/>
              <a:t>Check-out</a:t>
            </a:r>
          </a:p>
        </p:txBody>
      </p:sp>
    </p:spTree>
    <p:extLst>
      <p:ext uri="{BB962C8B-B14F-4D97-AF65-F5344CB8AC3E}">
        <p14:creationId xmlns:p14="http://schemas.microsoft.com/office/powerpoint/2010/main" val="5430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  <a:t>Marketplace</a:t>
            </a:r>
            <a:br>
              <a:rPr lang="it-IT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it-IT" dirty="0" err="1" smtClean="0"/>
              <a:t>Workflow</a:t>
            </a:r>
            <a:r>
              <a:rPr lang="it-IT" dirty="0" smtClean="0"/>
              <a:t>: </a:t>
            </a:r>
            <a:r>
              <a:rPr lang="it-IT" dirty="0" err="1" smtClean="0"/>
              <a:t>Authentication</a:t>
            </a:r>
            <a:r>
              <a:rPr lang="it-IT" dirty="0" smtClean="0"/>
              <a:t> &amp; </a:t>
            </a:r>
            <a:r>
              <a:rPr lang="it-IT" dirty="0" err="1" smtClean="0"/>
              <a:t>Registration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55066" y="1842756"/>
            <a:ext cx="9341470" cy="478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F85C3"/>
                </a:solidFill>
              </a:rPr>
              <a:t>Integration with the Check-in service</a:t>
            </a:r>
          </a:p>
          <a:p>
            <a:pPr lvl="1"/>
            <a:r>
              <a:rPr lang="en-GB" dirty="0" smtClean="0"/>
              <a:t>Credentials </a:t>
            </a:r>
            <a:r>
              <a:rPr lang="en-GB" dirty="0"/>
              <a:t>of their home </a:t>
            </a:r>
            <a:r>
              <a:rPr lang="en-GB" dirty="0" smtClean="0"/>
              <a:t>organization or social</a:t>
            </a:r>
            <a:endParaRPr lang="en-US" dirty="0" smtClean="0"/>
          </a:p>
          <a:p>
            <a:pPr lvl="1"/>
            <a:r>
              <a:rPr lang="en-US" dirty="0" smtClean="0"/>
              <a:t>Basic set of customer data retrieved</a:t>
            </a:r>
          </a:p>
          <a:p>
            <a:r>
              <a:rPr lang="en-US" dirty="0" smtClean="0">
                <a:solidFill>
                  <a:srgbClr val="4F85C3"/>
                </a:solidFill>
              </a:rPr>
              <a:t>Profiling</a:t>
            </a:r>
            <a:endParaRPr lang="en-US" dirty="0" smtClean="0"/>
          </a:p>
          <a:p>
            <a:pPr lvl="1"/>
            <a:r>
              <a:rPr lang="en-US" dirty="0" smtClean="0"/>
              <a:t>Mandatory registration</a:t>
            </a:r>
          </a:p>
          <a:p>
            <a:pPr lvl="1"/>
            <a:r>
              <a:rPr lang="en-US" dirty="0" smtClean="0"/>
              <a:t>Additional set of user’s data collected to profile the order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1196752"/>
            <a:ext cx="8712968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Customer logs in the EGI marketplace through </a:t>
            </a:r>
            <a:r>
              <a:rPr lang="en-GB" sz="2400" b="1" dirty="0" smtClean="0"/>
              <a:t>Check-in</a:t>
            </a:r>
            <a:endParaRPr lang="en-GB" sz="24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26" y="4801536"/>
            <a:ext cx="8461140" cy="157979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80" y="200098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  <a:t>Marketplace</a:t>
            </a:r>
            <a:br>
              <a:rPr lang="en-US" sz="2200" dirty="0" smtClean="0">
                <a:solidFill>
                  <a:srgbClr val="1F497D">
                    <a:lumMod val="50000"/>
                  </a:srgbClr>
                </a:solidFill>
              </a:rPr>
            </a:br>
            <a:r>
              <a:rPr lang="en-US" dirty="0" smtClean="0"/>
              <a:t>Workflow: Discover and request services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79512" y="2173522"/>
            <a:ext cx="9341470" cy="478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F85C3"/>
                </a:solidFill>
              </a:rPr>
              <a:t>Browsing</a:t>
            </a:r>
          </a:p>
          <a:p>
            <a:pPr lvl="1"/>
            <a:r>
              <a:rPr lang="en-US" dirty="0" smtClean="0"/>
              <a:t>Services exposed according to the three levels hierarchy</a:t>
            </a:r>
          </a:p>
          <a:p>
            <a:r>
              <a:rPr lang="en-US" dirty="0" err="1" smtClean="0">
                <a:solidFill>
                  <a:srgbClr val="4F85C3"/>
                </a:solidFill>
              </a:rPr>
              <a:t>Customisation</a:t>
            </a:r>
            <a:endParaRPr lang="en-US" dirty="0" smtClean="0">
              <a:solidFill>
                <a:srgbClr val="4F85C3"/>
              </a:solidFill>
            </a:endParaRPr>
          </a:p>
          <a:p>
            <a:pPr lvl="1"/>
            <a:r>
              <a:rPr lang="en-US" dirty="0" smtClean="0"/>
              <a:t>A customer can select a specific option for a service</a:t>
            </a:r>
          </a:p>
          <a:p>
            <a:pPr lvl="1"/>
            <a:r>
              <a:rPr lang="en-US" dirty="0" smtClean="0"/>
              <a:t>Attributes allow a further </a:t>
            </a:r>
            <a:r>
              <a:rPr lang="en-US" dirty="0" err="1" smtClean="0"/>
              <a:t>customisation</a:t>
            </a:r>
            <a:endParaRPr lang="en-US" dirty="0" smtClean="0"/>
          </a:p>
          <a:p>
            <a:r>
              <a:rPr lang="en-US" dirty="0" smtClean="0">
                <a:solidFill>
                  <a:srgbClr val="4F85C3"/>
                </a:solidFill>
              </a:rPr>
              <a:t>Selection</a:t>
            </a:r>
          </a:p>
          <a:p>
            <a:pPr lvl="1"/>
            <a:r>
              <a:rPr lang="en-US" dirty="0" smtClean="0"/>
              <a:t>Selected services are added to the cart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79512" y="1196751"/>
            <a:ext cx="8712968" cy="8373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Customer navigates on the EGI service catalogue and </a:t>
            </a:r>
            <a:r>
              <a:rPr lang="en-GB" sz="2400" b="1" dirty="0" smtClean="0"/>
              <a:t>adds one </a:t>
            </a:r>
            <a:r>
              <a:rPr lang="en-GB" sz="2400" b="1" dirty="0"/>
              <a:t>or more services to the cart </a:t>
            </a:r>
          </a:p>
        </p:txBody>
      </p:sp>
    </p:spTree>
    <p:extLst>
      <p:ext uri="{BB962C8B-B14F-4D97-AF65-F5344CB8AC3E}">
        <p14:creationId xmlns:p14="http://schemas.microsoft.com/office/powerpoint/2010/main" val="23069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powerpoint presentation v3.2.potx</Template>
  <TotalTime>2666</TotalTime>
  <Words>1302</Words>
  <Application>Microsoft Office PowerPoint</Application>
  <PresentationFormat>On-screen Show (4:3)</PresentationFormat>
  <Paragraphs>239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EGI powerpoint presentation v3.2</vt:lpstr>
      <vt:lpstr>EGI Powerpoint Presentation (body)</vt:lpstr>
      <vt:lpstr>EGI Powerpoint Presentation (closing)</vt:lpstr>
      <vt:lpstr>Marketplace &amp; Tools for federated service management</vt:lpstr>
      <vt:lpstr>EGI-Engage: Key Exploitable Results</vt:lpstr>
      <vt:lpstr>Marketplace</vt:lpstr>
      <vt:lpstr>The EGI Marketplace</vt:lpstr>
      <vt:lpstr>Marketplace Data Model</vt:lpstr>
      <vt:lpstr>Marketplace EGI Service Catalogue – Areas and Services</vt:lpstr>
      <vt:lpstr>Marketplace Workflows</vt:lpstr>
      <vt:lpstr>Marketplace Workflow: Authentication &amp; Registration</vt:lpstr>
      <vt:lpstr>Marketplace Workflow: Discover and request services</vt:lpstr>
      <vt:lpstr>Marketplace Workflow: Discover and request services</vt:lpstr>
      <vt:lpstr>Marketplace Workflow: Discover and request services</vt:lpstr>
      <vt:lpstr>Marketplace Workflow: Discover and request services</vt:lpstr>
      <vt:lpstr>Marketplace Workflow: Discover and request services</vt:lpstr>
      <vt:lpstr>Marketplace Workflow: Discover and request services</vt:lpstr>
      <vt:lpstr>Marketplace Workflow: Check-out</vt:lpstr>
      <vt:lpstr>Marketplace Workflow: Check-out</vt:lpstr>
      <vt:lpstr>Marketplace Dashboard</vt:lpstr>
      <vt:lpstr>Marketplace Marketplace as Frontend for the Applications on Demand</vt:lpstr>
      <vt:lpstr>What benefits does it bring?</vt:lpstr>
      <vt:lpstr>Exploitation</vt:lpstr>
      <vt:lpstr>Who can exploit the result? For what?</vt:lpstr>
      <vt:lpstr>Use cases</vt:lpstr>
      <vt:lpstr>Dissemination &amp; Communication</vt:lpstr>
      <vt:lpstr>Tools for federated service management</vt:lpstr>
      <vt:lpstr>Tools for Federated Service Management Description of the KER</vt:lpstr>
      <vt:lpstr>Innovation</vt:lpstr>
      <vt:lpstr>Tools for Federated Service Management What is new or improved?</vt:lpstr>
      <vt:lpstr>Tools for Federated Service Management What is new or improved?</vt:lpstr>
      <vt:lpstr>Tools for Federated Service Management What is new or improved?</vt:lpstr>
      <vt:lpstr>What benefits does it bring?</vt:lpstr>
      <vt:lpstr>Exploitation</vt:lpstr>
      <vt:lpstr>Who can exploit the result? For what?</vt:lpstr>
      <vt:lpstr>Use cases</vt:lpstr>
      <vt:lpstr>Dissemination &amp; Communication</vt:lpstr>
      <vt:lpstr>Dissemination &amp; Communication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S C</cp:lastModifiedBy>
  <cp:revision>176</cp:revision>
  <cp:lastPrinted>2017-10-17T11:59:39Z</cp:lastPrinted>
  <dcterms:created xsi:type="dcterms:W3CDTF">2015-06-16T10:08:46Z</dcterms:created>
  <dcterms:modified xsi:type="dcterms:W3CDTF">2017-10-17T14:55:19Z</dcterms:modified>
</cp:coreProperties>
</file>