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2" r:id="rId1"/>
    <p:sldMasterId id="2147483648" r:id="rId2"/>
    <p:sldMasterId id="2147483685" r:id="rId3"/>
  </p:sldMasterIdLst>
  <p:notesMasterIdLst>
    <p:notesMasterId r:id="rId24"/>
  </p:notesMasterIdLst>
  <p:handoutMasterIdLst>
    <p:handoutMasterId r:id="rId25"/>
  </p:handoutMasterIdLst>
  <p:sldIdLst>
    <p:sldId id="280" r:id="rId4"/>
    <p:sldId id="354" r:id="rId5"/>
    <p:sldId id="318" r:id="rId6"/>
    <p:sldId id="321" r:id="rId7"/>
    <p:sldId id="319" r:id="rId8"/>
    <p:sldId id="342" r:id="rId9"/>
    <p:sldId id="343" r:id="rId10"/>
    <p:sldId id="357" r:id="rId11"/>
    <p:sldId id="372" r:id="rId12"/>
    <p:sldId id="369" r:id="rId13"/>
    <p:sldId id="347" r:id="rId14"/>
    <p:sldId id="356" r:id="rId15"/>
    <p:sldId id="324" r:id="rId16"/>
    <p:sldId id="373" r:id="rId17"/>
    <p:sldId id="374" r:id="rId18"/>
    <p:sldId id="361" r:id="rId19"/>
    <p:sldId id="364" r:id="rId20"/>
    <p:sldId id="327" r:id="rId21"/>
    <p:sldId id="328" r:id="rId22"/>
    <p:sldId id="284" r:id="rId23"/>
  </p:sldIdLst>
  <p:sldSz cx="9144000" cy="6858000" type="screen4x3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94266D91-0535-EA48-A8C6-C076554800FC}">
          <p14:sldIdLst>
            <p14:sldId id="280"/>
            <p14:sldId id="354"/>
          </p14:sldIdLst>
        </p14:section>
        <p14:section name="Description" id="{C23872B5-543F-E84F-ADF0-679EA60AC528}">
          <p14:sldIdLst>
            <p14:sldId id="318"/>
            <p14:sldId id="321"/>
            <p14:sldId id="319"/>
            <p14:sldId id="342"/>
            <p14:sldId id="343"/>
          </p14:sldIdLst>
        </p14:section>
        <p14:section name="Analysis of result’s impact" id="{2C9C992D-DEB3-8D47-B277-C554A479B1D2}">
          <p14:sldIdLst>
            <p14:sldId id="357"/>
            <p14:sldId id="372"/>
            <p14:sldId id="369"/>
            <p14:sldId id="347"/>
            <p14:sldId id="356"/>
            <p14:sldId id="324"/>
            <p14:sldId id="373"/>
            <p14:sldId id="374"/>
            <p14:sldId id="361"/>
            <p14:sldId id="364"/>
            <p14:sldId id="327"/>
            <p14:sldId id="328"/>
          </p14:sldIdLst>
        </p14:section>
        <p14:section name="Final" id="{F4EE6778-AB41-4055-A5B6-0B6DD4631834}">
          <p14:sldIdLst>
            <p14:sldId id="28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a Piscitell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8"/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6" autoAdjust="0"/>
    <p:restoredTop sz="90832" autoAdjust="0"/>
  </p:normalViewPr>
  <p:slideViewPr>
    <p:cSldViewPr showGuides="1">
      <p:cViewPr>
        <p:scale>
          <a:sx n="58" d="100"/>
          <a:sy n="58" d="100"/>
        </p:scale>
        <p:origin x="-1910" y="-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enol\Downloads\Cloud%20Accounting%20-%202015-5%20to%202017-10%20sum_elap_processors%20for%20VO%20and%20Year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CPU</a:t>
            </a:r>
            <a:r>
              <a:rPr lang="en-US" baseline="0"/>
              <a:t> usage of top VOs over last year</a:t>
            </a:r>
            <a:endParaRPr lang="en-US"/>
          </a:p>
        </c:rich>
      </c:tx>
      <c:layout>
        <c:manualLayout>
          <c:xMode val="edge"/>
          <c:yMode val="edge"/>
          <c:x val="0.680667054249672"/>
          <c:y val="0.9396151293961509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Sheet8!$A$43</c:f>
              <c:strCache>
                <c:ptCount val="1"/>
                <c:pt idx="0">
                  <c:v>fedcloud.egi.eu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Sheet8!$B$43:$F$43</c:f>
              <c:numCache>
                <c:formatCode>#,##0</c:formatCode>
                <c:ptCount val="5"/>
                <c:pt idx="0">
                  <c:v>7284138750</c:v>
                </c:pt>
                <c:pt idx="1">
                  <c:v>7089807496</c:v>
                </c:pt>
                <c:pt idx="2">
                  <c:v>5533347044</c:v>
                </c:pt>
                <c:pt idx="3">
                  <c:v>6958931984</c:v>
                </c:pt>
                <c:pt idx="4">
                  <c:v>9516483145</c:v>
                </c:pt>
              </c:numCache>
            </c:numRef>
          </c:val>
        </c:ser>
        <c:ser>
          <c:idx val="1"/>
          <c:order val="1"/>
          <c:tx>
            <c:strRef>
              <c:f>Sheet8!$A$44</c:f>
              <c:strCache>
                <c:ptCount val="1"/>
                <c:pt idx="0">
                  <c:v>geohazards.terradue.com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Sheet8!$B$44:$F$44</c:f>
              <c:numCache>
                <c:formatCode>#,##0</c:formatCode>
                <c:ptCount val="5"/>
                <c:pt idx="0">
                  <c:v>18321650</c:v>
                </c:pt>
                <c:pt idx="1">
                  <c:v>46825108</c:v>
                </c:pt>
                <c:pt idx="2" formatCode="General">
                  <c:v>0.2</c:v>
                </c:pt>
                <c:pt idx="3" formatCode="General">
                  <c:v>0</c:v>
                </c:pt>
                <c:pt idx="4">
                  <c:v>4670768947</c:v>
                </c:pt>
              </c:numCache>
            </c:numRef>
          </c:val>
        </c:ser>
        <c:ser>
          <c:idx val="2"/>
          <c:order val="2"/>
          <c:tx>
            <c:strRef>
              <c:f>Sheet8!$A$45</c:f>
              <c:strCache>
                <c:ptCount val="1"/>
                <c:pt idx="0">
                  <c:v>vo.lifewatch.eu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Sheet8!$B$45:$F$45</c:f>
              <c:numCache>
                <c:formatCode>#,##0</c:formatCode>
                <c:ptCount val="5"/>
                <c:pt idx="0">
                  <c:v>916092904</c:v>
                </c:pt>
                <c:pt idx="1">
                  <c:v>927033132</c:v>
                </c:pt>
                <c:pt idx="2">
                  <c:v>84703250</c:v>
                </c:pt>
                <c:pt idx="3">
                  <c:v>4742322710</c:v>
                </c:pt>
                <c:pt idx="4">
                  <c:v>1756111743</c:v>
                </c:pt>
              </c:numCache>
            </c:numRef>
          </c:val>
        </c:ser>
        <c:ser>
          <c:idx val="3"/>
          <c:order val="3"/>
          <c:tx>
            <c:strRef>
              <c:f>Sheet8!$A$46</c:f>
              <c:strCache>
                <c:ptCount val="1"/>
                <c:pt idx="0">
                  <c:v>d4science.org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Sheet8!$B$46:$F$46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 formatCode="#,##0">
                  <c:v>127452472</c:v>
                </c:pt>
                <c:pt idx="3" formatCode="#,##0">
                  <c:v>1382924638</c:v>
                </c:pt>
                <c:pt idx="4" formatCode="#,##0">
                  <c:v>1155971538</c:v>
                </c:pt>
              </c:numCache>
            </c:numRef>
          </c:val>
        </c:ser>
        <c:ser>
          <c:idx val="4"/>
          <c:order val="4"/>
          <c:tx>
            <c:strRef>
              <c:f>Sheet8!$A$47</c:f>
              <c:strCache>
                <c:ptCount val="1"/>
                <c:pt idx="0">
                  <c:v>vo.nbis.se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Sheet8!$B$47:$F$47</c:f>
              <c:numCache>
                <c:formatCode>#,##0</c:formatCode>
                <c:ptCount val="5"/>
                <c:pt idx="0">
                  <c:v>132158609</c:v>
                </c:pt>
                <c:pt idx="1">
                  <c:v>98053998</c:v>
                </c:pt>
                <c:pt idx="2">
                  <c:v>656597576</c:v>
                </c:pt>
                <c:pt idx="3">
                  <c:v>116765044</c:v>
                </c:pt>
                <c:pt idx="4">
                  <c:v>965292650</c:v>
                </c:pt>
              </c:numCache>
            </c:numRef>
          </c:val>
        </c:ser>
        <c:ser>
          <c:idx val="5"/>
          <c:order val="5"/>
          <c:tx>
            <c:strRef>
              <c:f>Sheet8!$A$48</c:f>
              <c:strCache>
                <c:ptCount val="1"/>
                <c:pt idx="0">
                  <c:v>vo.emsodev.eu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Sheet8!$B$48:$F$48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 formatCode="#,##0">
                  <c:v>224212892</c:v>
                </c:pt>
                <c:pt idx="3">
                  <c:v>0</c:v>
                </c:pt>
                <c:pt idx="4" formatCode="#,##0">
                  <c:v>700400333</c:v>
                </c:pt>
              </c:numCache>
            </c:numRef>
          </c:val>
        </c:ser>
        <c:ser>
          <c:idx val="6"/>
          <c:order val="6"/>
          <c:tx>
            <c:strRef>
              <c:f>Sheet8!$A$49</c:f>
              <c:strCache>
                <c:ptCount val="1"/>
                <c:pt idx="0">
                  <c:v>chipster.csc.fi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Sheet8!$B$49:$F$49</c:f>
              <c:numCache>
                <c:formatCode>#,##0</c:formatCode>
                <c:ptCount val="5"/>
                <c:pt idx="0">
                  <c:v>330150733</c:v>
                </c:pt>
                <c:pt idx="1">
                  <c:v>225719334</c:v>
                </c:pt>
                <c:pt idx="2">
                  <c:v>129302933</c:v>
                </c:pt>
                <c:pt idx="3">
                  <c:v>38159277</c:v>
                </c:pt>
                <c:pt idx="4">
                  <c:v>631483445</c:v>
                </c:pt>
              </c:numCache>
            </c:numRef>
          </c:val>
        </c:ser>
        <c:ser>
          <c:idx val="7"/>
          <c:order val="7"/>
          <c:tx>
            <c:strRef>
              <c:f>Sheet8!$A$50</c:f>
              <c:strCache>
                <c:ptCount val="1"/>
                <c:pt idx="0">
                  <c:v>enmr.eu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Sheet8!$B$50:$F$50</c:f>
              <c:numCache>
                <c:formatCode>#,##0</c:formatCode>
                <c:ptCount val="5"/>
                <c:pt idx="0">
                  <c:v>247156656</c:v>
                </c:pt>
                <c:pt idx="1">
                  <c:v>356683613</c:v>
                </c:pt>
                <c:pt idx="2">
                  <c:v>2600873781</c:v>
                </c:pt>
                <c:pt idx="3">
                  <c:v>2283632094</c:v>
                </c:pt>
                <c:pt idx="4">
                  <c:v>523742147</c:v>
                </c:pt>
              </c:numCache>
            </c:numRef>
          </c:val>
        </c:ser>
        <c:ser>
          <c:idx val="8"/>
          <c:order val="8"/>
          <c:tx>
            <c:strRef>
              <c:f>Sheet8!$A$51</c:f>
              <c:strCache>
                <c:ptCount val="1"/>
                <c:pt idx="0">
                  <c:v>vo.access.egi.eu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Sheet8!$B$51:$F$51</c:f>
              <c:numCache>
                <c:formatCode>General</c:formatCode>
                <c:ptCount val="5"/>
                <c:pt idx="0" formatCode="#,##0">
                  <c:v>38009728</c:v>
                </c:pt>
                <c:pt idx="1">
                  <c:v>0</c:v>
                </c:pt>
                <c:pt idx="2" formatCode="#,##0">
                  <c:v>306346384</c:v>
                </c:pt>
                <c:pt idx="3" formatCode="#,##0">
                  <c:v>24622305</c:v>
                </c:pt>
                <c:pt idx="4" formatCode="#,##0">
                  <c:v>493512917</c:v>
                </c:pt>
              </c:numCache>
            </c:numRef>
          </c:val>
        </c:ser>
        <c:ser>
          <c:idx val="9"/>
          <c:order val="9"/>
          <c:tx>
            <c:strRef>
              <c:f>Sheet8!$A$52</c:f>
              <c:strCache>
                <c:ptCount val="1"/>
                <c:pt idx="0">
                  <c:v>CMS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Sheet8!$B$52:$F$52</c:f>
              <c:numCache>
                <c:formatCode>General</c:formatCode>
                <c:ptCount val="5"/>
                <c:pt idx="0" formatCode="#,##0">
                  <c:v>2294502073</c:v>
                </c:pt>
                <c:pt idx="1">
                  <c:v>0</c:v>
                </c:pt>
                <c:pt idx="2" formatCode="#,##0">
                  <c:v>8372933</c:v>
                </c:pt>
                <c:pt idx="3" formatCode="#,##0">
                  <c:v>76146518</c:v>
                </c:pt>
                <c:pt idx="4" formatCode="#,##0">
                  <c:v>372208482</c:v>
                </c:pt>
              </c:numCache>
            </c:numRef>
          </c:val>
        </c:ser>
        <c:ser>
          <c:idx val="10"/>
          <c:order val="10"/>
          <c:tx>
            <c:strRef>
              <c:f>Sheet8!$A$53</c:f>
              <c:strCache>
                <c:ptCount val="1"/>
                <c:pt idx="0">
                  <c:v>vo.france-grilles.fr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Sheet8!$B$53:$F$53</c:f>
              <c:numCache>
                <c:formatCode>#,##0</c:formatCode>
                <c:ptCount val="5"/>
                <c:pt idx="0">
                  <c:v>2615519240</c:v>
                </c:pt>
                <c:pt idx="1">
                  <c:v>437699437</c:v>
                </c:pt>
                <c:pt idx="2">
                  <c:v>8301920719</c:v>
                </c:pt>
                <c:pt idx="3">
                  <c:v>1354028015</c:v>
                </c:pt>
                <c:pt idx="4">
                  <c:v>345553091</c:v>
                </c:pt>
              </c:numCache>
            </c:numRef>
          </c:val>
        </c:ser>
        <c:ser>
          <c:idx val="11"/>
          <c:order val="11"/>
          <c:tx>
            <c:strRef>
              <c:f>Sheet8!$A$54</c:f>
              <c:strCache>
                <c:ptCount val="1"/>
                <c:pt idx="0">
                  <c:v>training.egi.eu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Sheet8!$B$54:$F$54</c:f>
              <c:numCache>
                <c:formatCode>#,##0</c:formatCode>
                <c:ptCount val="5"/>
                <c:pt idx="0">
                  <c:v>252984700</c:v>
                </c:pt>
                <c:pt idx="1">
                  <c:v>142295373</c:v>
                </c:pt>
                <c:pt idx="2">
                  <c:v>236487069</c:v>
                </c:pt>
                <c:pt idx="3">
                  <c:v>4515891</c:v>
                </c:pt>
                <c:pt idx="4">
                  <c:v>159614296</c:v>
                </c:pt>
              </c:numCache>
            </c:numRef>
          </c:val>
        </c:ser>
        <c:ser>
          <c:idx val="12"/>
          <c:order val="12"/>
          <c:tx>
            <c:strRef>
              <c:f>Sheet8!$A$55</c:f>
              <c:strCache>
                <c:ptCount val="1"/>
                <c:pt idx="0">
                  <c:v>peachnote.com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Sheet8!$B$42:$F$42</c:f>
              <c:strCache>
                <c:ptCount val="5"/>
                <c:pt idx="0">
                  <c:v>Q2 2016</c:v>
                </c:pt>
                <c:pt idx="1">
                  <c:v>Q3 2016</c:v>
                </c:pt>
                <c:pt idx="2">
                  <c:v>Q4 2016</c:v>
                </c:pt>
                <c:pt idx="3">
                  <c:v>Q1 2017</c:v>
                </c:pt>
                <c:pt idx="4">
                  <c:v>Q2 2017</c:v>
                </c:pt>
              </c:strCache>
            </c:strRef>
          </c:cat>
          <c:val>
            <c:numRef>
              <c:f>Sheet8!$B$55:$F$55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#,##0">
                  <c:v>2306298844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057920"/>
        <c:axId val="133067904"/>
      </c:areaChart>
      <c:catAx>
        <c:axId val="13305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67904"/>
        <c:crosses val="autoZero"/>
        <c:auto val="1"/>
        <c:lblAlgn val="ctr"/>
        <c:lblOffset val="100"/>
        <c:noMultiLvlLbl val="0"/>
      </c:catAx>
      <c:valAx>
        <c:axId val="13306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57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en-GB" smtClean="0"/>
              <a:t>EGI-Engage Final Review 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en-US" smtClean="0"/>
              <a:t>23-10-2017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en-GB" smtClean="0"/>
              <a:t>EGI-Engage Final Review 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en-US" smtClean="0"/>
              <a:t>23-10-2017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EGI-Engage Final Review </a:t>
            </a:r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23-10-2017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5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16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EGI-Engage Final Review </a:t>
            </a:r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23-10-2017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53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19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EGI-Engage Final Review </a:t>
            </a:r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23-10-2017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3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EGI-Engage Final Review </a:t>
            </a:r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23-10-2017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8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benefit from </a:t>
            </a:r>
            <a:r>
              <a:rPr lang="en-US" sz="1300" dirty="0" err="1"/>
              <a:t>standardiation</a:t>
            </a:r>
            <a:r>
              <a:rPr lang="en-US" sz="1300" dirty="0"/>
              <a:t>, network with like-minded providers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EGI-Engage Final Review </a:t>
            </a:r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23-10-2017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8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EGI-Engage Final Review </a:t>
            </a:r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23-10-2017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6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300" dirty="0"/>
              <a:t>- The introduction of the </a:t>
            </a:r>
            <a:r>
              <a:rPr lang="en-GB" sz="1300" dirty="0" err="1"/>
              <a:t>VMOps</a:t>
            </a:r>
            <a:r>
              <a:rPr lang="en-GB" sz="1300" dirty="0"/>
              <a:t>, a user friendly graphical user interface that makes the federation services more accessible to the users</a:t>
            </a:r>
          </a:p>
          <a:p>
            <a:pPr rtl="0" fontAlgn="base"/>
            <a:r>
              <a:rPr lang="en-GB" sz="1300" dirty="0"/>
              <a:t>- The support of the IaaS Federated Access Tools layer that provide better portability across providers and technology stacks</a:t>
            </a:r>
          </a:p>
          <a:p>
            <a:pPr rtl="0" fontAlgn="base"/>
            <a:r>
              <a:rPr lang="en-GB" sz="1300" dirty="0"/>
              <a:t>- The definition and implementation for the OCCI 1.2 standard that exposes new features demanded by users and facilitates the implementation of new clients</a:t>
            </a:r>
          </a:p>
          <a:p>
            <a:pPr rtl="0" fontAlgn="base"/>
            <a:r>
              <a:rPr lang="en-GB" sz="1300" dirty="0"/>
              <a:t>- Support for exposing native APIs to the federation users so they can leverage existing legacy environments and toolsets</a:t>
            </a:r>
          </a:p>
          <a:p>
            <a:pPr rtl="0" fontAlgn="base"/>
            <a:r>
              <a:rPr lang="en-GB" sz="1300" dirty="0"/>
              <a:t>- A simplification of all the components that build the federation that remove the need of modifying the local resource centres for integration by relying on public APIs as much as possible.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EGI-Engage Final Review </a:t>
            </a:r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23-10-2017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203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90752">
              <a:defRPr/>
            </a:pPr>
            <a:r>
              <a:rPr lang="en-GB" dirty="0" smtClean="0"/>
              <a:t>Allows Connecting researchers to resources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EGI-Engage Final Review </a:t>
            </a:r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23-10-2017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76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I also phrase this: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300" dirty="0"/>
              <a:t>Talk about three exploitation areas: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300" dirty="0"/>
              <a:t>Online cloud service: 21 sites, X VOs, 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300" dirty="0"/>
              <a:t>Technology to build cloud federation for RIs (and EOSC thematic clouds?): ELIXIR example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300" dirty="0"/>
              <a:t>Contribute to global </a:t>
            </a:r>
            <a:r>
              <a:rPr lang="en-US" sz="1300" dirty="0" err="1"/>
              <a:t>standardisation</a:t>
            </a:r>
            <a:r>
              <a:rPr lang="en-US" sz="1300" dirty="0"/>
              <a:t>/</a:t>
            </a:r>
            <a:r>
              <a:rPr lang="en-US" sz="1300" dirty="0" err="1"/>
              <a:t>harmonisation</a:t>
            </a:r>
            <a:r>
              <a:rPr lang="en-US" sz="1300" dirty="0"/>
              <a:t> initiatives (Open Cloud Conference series you </a:t>
            </a:r>
            <a:r>
              <a:rPr lang="en-US" sz="1300" dirty="0" err="1"/>
              <a:t>organised</a:t>
            </a:r>
            <a:r>
              <a:rPr lang="en-US" sz="1300" dirty="0"/>
              <a:t> recently)</a:t>
            </a:r>
          </a:p>
          <a:p>
            <a:endParaRPr lang="en-US" sz="1300" dirty="0"/>
          </a:p>
          <a:p>
            <a:endParaRPr lang="en-US" sz="1300" dirty="0"/>
          </a:p>
          <a:p>
            <a:r>
              <a:rPr lang="en-US" dirty="0" smtClean="0"/>
              <a:t>Technology to build cloud federation for RIs</a:t>
            </a:r>
          </a:p>
          <a:p>
            <a:pPr lvl="1"/>
            <a:r>
              <a:rPr lang="en-US" dirty="0" smtClean="0"/>
              <a:t>ELIXIR Compute Platform</a:t>
            </a:r>
          </a:p>
          <a:p>
            <a:pPr lvl="1"/>
            <a:r>
              <a:rPr lang="en-US" dirty="0" smtClean="0"/>
              <a:t>EOSC thematic clouds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Blueprint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EGI-Engage Final Review </a:t>
            </a:r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23-10-2017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119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EGI-Engage Final Review </a:t>
            </a:r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23-10-2017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059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Pathfinder for the Open Research Cloud global initiative</a:t>
            </a:r>
          </a:p>
          <a:p>
            <a:pPr lvl="1"/>
            <a:r>
              <a:rPr lang="en-GB" dirty="0" smtClean="0"/>
              <a:t>Aim to produce a high level set of principles on the value for federating a distributed open cloud for researchers and scientists internationally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EGI-Engage Final Review </a:t>
            </a:r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23-10-2017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56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766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93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4616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37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90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KER: Federated Cloud Computing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23/10/2017</a:t>
            </a:r>
            <a:endParaRPr lang="nl-NL" sz="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18" Type="http://schemas.openxmlformats.org/officeDocument/2006/relationships/image" Target="../media/image37.gif"/><Relationship Id="rId3" Type="http://schemas.openxmlformats.org/officeDocument/2006/relationships/image" Target="../media/image22.gif"/><Relationship Id="rId21" Type="http://schemas.openxmlformats.org/officeDocument/2006/relationships/image" Target="../media/image40.jpeg"/><Relationship Id="rId7" Type="http://schemas.openxmlformats.org/officeDocument/2006/relationships/image" Target="../media/image26.gif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tiff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23" Type="http://schemas.openxmlformats.org/officeDocument/2006/relationships/image" Target="../media/image42.tiff"/><Relationship Id="rId10" Type="http://schemas.openxmlformats.org/officeDocument/2006/relationships/image" Target="../media/image29.png"/><Relationship Id="rId19" Type="http://schemas.openxmlformats.org/officeDocument/2006/relationships/image" Target="../media/image38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Relationship Id="rId22" Type="http://schemas.openxmlformats.org/officeDocument/2006/relationships/image" Target="../media/image41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tiff"/><Relationship Id="rId5" Type="http://schemas.openxmlformats.org/officeDocument/2006/relationships/image" Target="../media/image45.tiff"/><Relationship Id="rId4" Type="http://schemas.openxmlformats.org/officeDocument/2006/relationships/image" Target="../media/image44.tiff"/><Relationship Id="rId9" Type="http://schemas.openxmlformats.org/officeDocument/2006/relationships/image" Target="../media/image49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https://www.egi.eu/use-cases/research-stories/how-to-predict-social-media-trends/" TargetMode="External"/><Relationship Id="rId7" Type="http://schemas.openxmlformats.org/officeDocument/2006/relationships/hyperlink" Target="https://www.egi.eu/wp-content/uploads/2017/08/EGI_Use_Cases.pdf" TargetMode="External"/><Relationship Id="rId2" Type="http://schemas.openxmlformats.org/officeDocument/2006/relationships/hyperlink" Target="https://www.egi.eu/federation/egi-federated-cloud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nature.com/nature/journal/v529/n7587/full/nature16547.html?foxtrotcallback=true" TargetMode="External"/><Relationship Id="rId5" Type="http://schemas.openxmlformats.org/officeDocument/2006/relationships/hyperlink" Target="https://www.egi.eu/use-cases/research-stories/the-genetics-of-salmonella-infections/" TargetMode="External"/><Relationship Id="rId4" Type="http://schemas.openxmlformats.org/officeDocument/2006/relationships/hyperlink" Target="https://sciencenode.org/feature/the-trick-to-predicting-social-media-trends.php" TargetMode="External"/><Relationship Id="rId9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geekeconomist/status/861884373242695685" TargetMode="External"/><Relationship Id="rId3" Type="http://schemas.openxmlformats.org/officeDocument/2006/relationships/hyperlink" Target="https://www.egi.eu/wp-content/uploads/2016/08/Inspired-issue-24.pdf" TargetMode="External"/><Relationship Id="rId7" Type="http://schemas.openxmlformats.org/officeDocument/2006/relationships/hyperlink" Target="https://www.egi.eu/about/newsletters/egi-engage-a-list-of-key-exploitable-results/" TargetMode="External"/><Relationship Id="rId12" Type="http://schemas.openxmlformats.org/officeDocument/2006/relationships/image" Target="../media/image5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gi.eu/about/newsletters/a-new-interface-for-the-egi-federated-cloud/" TargetMode="External"/><Relationship Id="rId11" Type="http://schemas.openxmlformats.org/officeDocument/2006/relationships/image" Target="../media/image52.JPG"/><Relationship Id="rId5" Type="http://schemas.openxmlformats.org/officeDocument/2006/relationships/hyperlink" Target="https://www.egi.eu/about/newsletters/the-egi-federated-cloud-architecture/" TargetMode="External"/><Relationship Id="rId10" Type="http://schemas.openxmlformats.org/officeDocument/2006/relationships/hyperlink" Target="https://twitter.com/EGI_eInfra" TargetMode="External"/><Relationship Id="rId4" Type="http://schemas.openxmlformats.org/officeDocument/2006/relationships/hyperlink" Target="https://www.egi.eu/about/newsletters/egi-at-the-openstack-summit-barcelona-2016/" TargetMode="External"/><Relationship Id="rId9" Type="http://schemas.openxmlformats.org/officeDocument/2006/relationships/hyperlink" Target="https://twitter.com/tferrariEGI/status/86668708209331814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Cloud Technologist, EGI Foundation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Federated Cloud Computing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Enol </a:t>
            </a:r>
            <a:r>
              <a:rPr lang="en-GB" dirty="0" smtClean="0"/>
              <a:t>Fernandez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5"/>
    </mc:Choice>
    <mc:Fallback xmlns="">
      <p:transition spd="slow" advTm="804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new or improved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 smtClean="0"/>
              <a:t>Technology Stack and Standards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8679852"/>
              </p:ext>
            </p:extLst>
          </p:nvPr>
        </p:nvGraphicFramePr>
        <p:xfrm>
          <a:off x="468313" y="1945640"/>
          <a:ext cx="8424861" cy="296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08287"/>
                <a:gridCol w="2808287"/>
                <a:gridCol w="2808287"/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Federation Component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EGI</a:t>
                      </a:r>
                      <a:r>
                        <a:rPr lang="en-US" sz="14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Technology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Standards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Single</a:t>
                      </a:r>
                      <a:r>
                        <a:rPr lang="en-US" sz="1400" u="none" strike="noStrike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Sign On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EGI Check-in</a:t>
                      </a:r>
                      <a:endParaRPr lang="en-US" sz="14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OpenID Connect,  X.509</a:t>
                      </a:r>
                      <a:endParaRPr lang="en-US" sz="14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EGI Accounting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cASO</a:t>
                      </a:r>
                      <a:r>
                        <a:rPr lang="en-US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US" sz="1400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oneacct</a:t>
                      </a:r>
                      <a:r>
                        <a:rPr lang="en-US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-export, APEL</a:t>
                      </a:r>
                      <a:endParaRPr lang="en-US" sz="14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OGF</a:t>
                      </a:r>
                      <a:r>
                        <a:rPr lang="en-US" sz="1400" b="1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UR</a:t>
                      </a:r>
                      <a:r>
                        <a:rPr lang="en-US" sz="14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(Cloud)</a:t>
                      </a: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EGI Information Discovery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cloud-info-provider, BDII</a:t>
                      </a:r>
                      <a:endParaRPr lang="en-US" sz="14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OGF </a:t>
                      </a:r>
                      <a:r>
                        <a:rPr lang="en-US" sz="1400" b="1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GlueSchema</a:t>
                      </a:r>
                      <a:r>
                        <a:rPr lang="en-US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</a:t>
                      </a:r>
                      <a:r>
                        <a:rPr lang="en-US" sz="14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LDAP</a:t>
                      </a:r>
                      <a:endParaRPr lang="en-US" sz="14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VMI replication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cloudkeeper</a:t>
                      </a:r>
                      <a:endParaRPr lang="en-US" sz="14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HEPiX</a:t>
                      </a:r>
                      <a:r>
                        <a:rPr lang="en-US" sz="14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image lists</a:t>
                      </a:r>
                      <a:endParaRPr lang="en-US" sz="14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VMI catalogue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AppDB</a:t>
                      </a:r>
                      <a:endParaRPr lang="en-US" sz="14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DMTF OVF,</a:t>
                      </a:r>
                      <a:r>
                        <a:rPr lang="en-US" sz="14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cloud-</a:t>
                      </a:r>
                      <a:r>
                        <a:rPr lang="en-US" sz="1400" b="1" baseline="0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init</a:t>
                      </a:r>
                      <a:endParaRPr lang="en-US" sz="14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Unified GUI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VMOPs</a:t>
                      </a:r>
                      <a:endParaRPr lang="en-US" sz="14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OASIS TOSCA</a:t>
                      </a:r>
                      <a:endParaRPr lang="en-US" sz="14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IaaS </a:t>
                      </a:r>
                      <a:r>
                        <a:rPr lang="en-US" sz="1400" u="none" strike="noStrike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standard interface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rOCCI</a:t>
                      </a:r>
                      <a:r>
                        <a:rPr lang="en-US" sz="14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</a:t>
                      </a:r>
                      <a:r>
                        <a:rPr lang="en-US" sz="14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ooi</a:t>
                      </a:r>
                      <a:endParaRPr lang="en-US" sz="14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OGF OCCI 1.2</a:t>
                      </a:r>
                      <a:endParaRPr lang="en-US" sz="1400" b="1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3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/>
              <a:t>Federation of cloud resources is a recognized value for research </a:t>
            </a:r>
            <a:r>
              <a:rPr lang="en-GB" dirty="0" smtClean="0"/>
              <a:t>communities</a:t>
            </a:r>
            <a:endParaRPr lang="en-GB" dirty="0"/>
          </a:p>
          <a:p>
            <a:pPr lvl="1" fontAlgn="base"/>
            <a:r>
              <a:rPr lang="en-GB" dirty="0" smtClean="0"/>
              <a:t>EGI Federated Cloud as a reference model</a:t>
            </a:r>
          </a:p>
          <a:p>
            <a:pPr lvl="1" fontAlgn="base"/>
            <a:endParaRPr lang="en-GB" dirty="0" smtClean="0"/>
          </a:p>
          <a:p>
            <a:pPr fontAlgn="base"/>
            <a:r>
              <a:rPr lang="en-GB" dirty="0" smtClean="0"/>
              <a:t>EGI Federated Cloud enables high-demanding </a:t>
            </a:r>
            <a:r>
              <a:rPr lang="en-GB" dirty="0"/>
              <a:t>use cases to be deployed on distributed computing </a:t>
            </a:r>
            <a:r>
              <a:rPr lang="en-GB" dirty="0" smtClean="0"/>
              <a:t>centres</a:t>
            </a:r>
            <a:r>
              <a:rPr lang="en-GB" dirty="0"/>
              <a:t>. </a:t>
            </a:r>
          </a:p>
          <a:p>
            <a:pPr lvl="1" fontAlgn="base"/>
            <a:r>
              <a:rPr lang="en-GB" dirty="0" smtClean="0"/>
              <a:t>Reducing vendor </a:t>
            </a:r>
            <a:r>
              <a:rPr lang="en-GB" dirty="0"/>
              <a:t>lock-in </a:t>
            </a:r>
            <a:r>
              <a:rPr lang="en-GB" dirty="0" smtClean="0"/>
              <a:t>risks</a:t>
            </a:r>
          </a:p>
          <a:p>
            <a:pPr lvl="1" fontAlgn="base"/>
            <a:r>
              <a:rPr lang="en-GB" dirty="0" smtClean="0"/>
              <a:t>Increasing usability </a:t>
            </a:r>
            <a:r>
              <a:rPr lang="en-GB" dirty="0"/>
              <a:t>and stability of the cloud </a:t>
            </a:r>
            <a:r>
              <a:rPr lang="en-GB" dirty="0" smtClean="0"/>
              <a:t>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7344816" cy="8501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Exploitation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414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Who can exploit the result? For what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/>
              <a:t> EGI Cloud Infrastructure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Online IaaS service provided by EGI federation</a:t>
            </a:r>
          </a:p>
          <a:p>
            <a:endParaRPr lang="en-GB" dirty="0" smtClean="0"/>
          </a:p>
          <a:p>
            <a:r>
              <a:rPr lang="en-GB" dirty="0" smtClean="0"/>
              <a:t>Target Users:</a:t>
            </a:r>
          </a:p>
          <a:p>
            <a:pPr lvl="1"/>
            <a:r>
              <a:rPr lang="en-GB" dirty="0" smtClean="0"/>
              <a:t>RIs </a:t>
            </a:r>
            <a:r>
              <a:rPr lang="en-GB" dirty="0"/>
              <a:t>to operate their services and applications</a:t>
            </a:r>
          </a:p>
          <a:p>
            <a:pPr lvl="1"/>
            <a:r>
              <a:rPr lang="en-GB" dirty="0"/>
              <a:t>Applications/Gateway developers to create and publish innovative applications and supporting environments</a:t>
            </a:r>
          </a:p>
          <a:p>
            <a:pPr lvl="1"/>
            <a:r>
              <a:rPr lang="en-GB" dirty="0"/>
              <a:t>Expert users to run applications in a unconstrained environment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3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69"/>
    </mc:Choice>
    <mc:Fallback xmlns="">
      <p:transition spd="slow" advTm="11536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Who can exploit the result? For what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/>
              <a:t>EGI </a:t>
            </a:r>
            <a:r>
              <a:rPr lang="en-GB" dirty="0" smtClean="0"/>
              <a:t>Cloud Technology Stack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Open Source </a:t>
            </a:r>
            <a:r>
              <a:rPr lang="en-GB" dirty="0"/>
              <a:t>software components for building </a:t>
            </a:r>
            <a:r>
              <a:rPr lang="en-GB" dirty="0" smtClean="0"/>
              <a:t>community-specific clouds</a:t>
            </a:r>
          </a:p>
          <a:p>
            <a:endParaRPr lang="en-GB" dirty="0" smtClean="0"/>
          </a:p>
          <a:p>
            <a:r>
              <a:rPr lang="en-GB" dirty="0" smtClean="0"/>
              <a:t>Target Users:</a:t>
            </a:r>
          </a:p>
          <a:p>
            <a:pPr lvl="1"/>
            <a:r>
              <a:rPr lang="en-GB" dirty="0"/>
              <a:t>Scientific communities wanting to establish a community specific cloud </a:t>
            </a:r>
            <a:r>
              <a:rPr lang="en-GB" dirty="0" smtClean="0"/>
              <a:t>federation (e.g. ELIXIR)</a:t>
            </a:r>
          </a:p>
          <a:p>
            <a:pPr lvl="1"/>
            <a:r>
              <a:rPr lang="en-GB" dirty="0" smtClean="0"/>
              <a:t>EOSC Thematic Clouds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87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69"/>
    </mc:Choice>
    <mc:Fallback xmlns="">
      <p:transition spd="slow" advTm="11536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Who can exploit the result? For what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/>
              <a:t>EGI </a:t>
            </a:r>
            <a:r>
              <a:rPr lang="en-GB" dirty="0" smtClean="0"/>
              <a:t>Federated Cloud Blueprint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Unique hybrid research cloud in Europe</a:t>
            </a:r>
          </a:p>
          <a:p>
            <a:pPr lvl="1"/>
            <a:r>
              <a:rPr lang="en-GB" dirty="0"/>
              <a:t>Open technology</a:t>
            </a:r>
          </a:p>
          <a:p>
            <a:pPr lvl="1"/>
            <a:r>
              <a:rPr lang="en-GB" dirty="0"/>
              <a:t>Open standards</a:t>
            </a:r>
          </a:p>
          <a:p>
            <a:endParaRPr lang="en-GB" dirty="0" smtClean="0"/>
          </a:p>
          <a:p>
            <a:r>
              <a:rPr lang="en-GB" dirty="0" smtClean="0"/>
              <a:t>Target Users:</a:t>
            </a:r>
          </a:p>
          <a:p>
            <a:pPr lvl="1"/>
            <a:r>
              <a:rPr lang="en-GB" dirty="0" smtClean="0"/>
              <a:t>Global standardisation &amp; harmonisation initiatives</a:t>
            </a:r>
          </a:p>
          <a:p>
            <a:pPr lvl="1"/>
            <a:r>
              <a:rPr lang="en-GB" dirty="0" smtClean="0"/>
              <a:t>Pathfinder for the Open Research Cloud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1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69"/>
    </mc:Choice>
    <mc:Fallback xmlns="">
      <p:transition spd="slow" advTm="11536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cases: the infrastructure</a:t>
            </a:r>
            <a:endParaRPr lang="en-GB" dirty="0"/>
          </a:p>
        </p:txBody>
      </p:sp>
      <p:pic>
        <p:nvPicPr>
          <p:cNvPr id="7" name="Picture 6" descr="cloud-provider-GRNET.gif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072" b="-22072"/>
          <a:stretch/>
        </p:blipFill>
        <p:spPr>
          <a:xfrm>
            <a:off x="1223959" y="3483337"/>
            <a:ext cx="810000" cy="540000"/>
          </a:xfrm>
          <a:prstGeom prst="rect">
            <a:avLst/>
          </a:prstGeom>
        </p:spPr>
      </p:pic>
      <p:pic>
        <p:nvPicPr>
          <p:cNvPr id="18" name="Picture 17" descr="cloud-provider-IPHC-147x100.png"/>
          <p:cNvPicPr>
            <a:picLocks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0" r="-1020"/>
          <a:stretch/>
        </p:blipFill>
        <p:spPr>
          <a:xfrm>
            <a:off x="1250643" y="2466077"/>
            <a:ext cx="810000" cy="540000"/>
          </a:xfrm>
          <a:prstGeom prst="rect">
            <a:avLst/>
          </a:prstGeom>
        </p:spPr>
      </p:pic>
      <p:pic>
        <p:nvPicPr>
          <p:cNvPr id="23" name="Picture 22" descr="cloud-provider-IFCA.jpg"/>
          <p:cNvPicPr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585" b="-29585"/>
          <a:stretch/>
        </p:blipFill>
        <p:spPr>
          <a:xfrm>
            <a:off x="3414386" y="3485089"/>
            <a:ext cx="810000" cy="540000"/>
          </a:xfrm>
          <a:prstGeom prst="rect">
            <a:avLst/>
          </a:prstGeom>
        </p:spPr>
      </p:pic>
      <p:pic>
        <p:nvPicPr>
          <p:cNvPr id="28" name="Picture 27"/>
          <p:cNvPicPr>
            <a:picLocks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00" r="-10000"/>
          <a:stretch/>
        </p:blipFill>
        <p:spPr>
          <a:xfrm>
            <a:off x="1250643" y="1448817"/>
            <a:ext cx="810000" cy="540000"/>
          </a:xfrm>
          <a:prstGeom prst="rect">
            <a:avLst/>
          </a:prstGeom>
        </p:spPr>
      </p:pic>
      <p:pic>
        <p:nvPicPr>
          <p:cNvPr id="29" name="Picture 28" descr="cloud-provider-IISAS-700x134.gif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131" b="-124131"/>
          <a:stretch/>
        </p:blipFill>
        <p:spPr>
          <a:xfrm>
            <a:off x="3414425" y="4501472"/>
            <a:ext cx="810000" cy="540000"/>
          </a:xfrm>
          <a:prstGeom prst="rect">
            <a:avLst/>
          </a:prstGeom>
        </p:spPr>
      </p:pic>
      <p:pic>
        <p:nvPicPr>
          <p:cNvPr id="9" name="Picture 8" descr="cloud-provider-ULAKBIM-157x100.jpg"/>
          <p:cNvPicPr>
            <a:picLocks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34" b="-2334"/>
          <a:stretch/>
        </p:blipFill>
        <p:spPr>
          <a:xfrm>
            <a:off x="1341873" y="5517855"/>
            <a:ext cx="810000" cy="540000"/>
          </a:xfrm>
          <a:prstGeom prst="rect">
            <a:avLst/>
          </a:prstGeom>
        </p:spPr>
      </p:pic>
      <p:pic>
        <p:nvPicPr>
          <p:cNvPr id="17" name="Picture 16" descr="cloud-provider-UKIM-85x100.png"/>
          <p:cNvPicPr>
            <a:picLocks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235" r="-38235"/>
          <a:stretch/>
        </p:blipFill>
        <p:spPr>
          <a:xfrm>
            <a:off x="2296796" y="2466077"/>
            <a:ext cx="810000" cy="5400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125" b="-31125"/>
          <a:stretch/>
        </p:blipFill>
        <p:spPr>
          <a:xfrm>
            <a:off x="2392412" y="3483337"/>
            <a:ext cx="810000" cy="540000"/>
          </a:xfrm>
          <a:prstGeom prst="rect">
            <a:avLst/>
          </a:prstGeom>
        </p:spPr>
      </p:pic>
      <p:pic>
        <p:nvPicPr>
          <p:cNvPr id="26" name="Picture 25"/>
          <p:cNvPicPr>
            <a:picLocks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033" b="-19033"/>
          <a:stretch/>
        </p:blipFill>
        <p:spPr>
          <a:xfrm>
            <a:off x="2395187" y="4500597"/>
            <a:ext cx="810000" cy="540000"/>
          </a:xfrm>
          <a:prstGeom prst="rect">
            <a:avLst/>
          </a:prstGeom>
        </p:spPr>
      </p:pic>
      <p:pic>
        <p:nvPicPr>
          <p:cNvPr id="30" name="Picture 29" descr="cloud-provider-I3M-UPV.jpg"/>
          <p:cNvPicPr>
            <a:picLocks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96" b="-24796"/>
          <a:stretch/>
        </p:blipFill>
        <p:spPr>
          <a:xfrm>
            <a:off x="3414386" y="2468706"/>
            <a:ext cx="810000" cy="5400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616" y="1448817"/>
            <a:ext cx="810000" cy="540000"/>
          </a:xfrm>
          <a:prstGeom prst="rect">
            <a:avLst/>
          </a:prstGeom>
        </p:spPr>
      </p:pic>
      <p:pic>
        <p:nvPicPr>
          <p:cNvPr id="19" name="Picture 18" descr="cloud-provider-INFN-Catania-177x120.jpg"/>
          <p:cNvPicPr>
            <a:picLocks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8" r="-848"/>
          <a:stretch/>
        </p:blipFill>
        <p:spPr>
          <a:xfrm>
            <a:off x="305616" y="2466077"/>
            <a:ext cx="810000" cy="54000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206" b="-25206"/>
          <a:stretch/>
        </p:blipFill>
        <p:spPr>
          <a:xfrm>
            <a:off x="305616" y="3483337"/>
            <a:ext cx="810000" cy="540000"/>
          </a:xfrm>
          <a:prstGeom prst="rect">
            <a:avLst/>
          </a:prstGeom>
        </p:spPr>
      </p:pic>
      <p:pic>
        <p:nvPicPr>
          <p:cNvPr id="27" name="Picture 26" descr="cloud-provider-GWDG.png"/>
          <p:cNvPicPr>
            <a:picLocks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691" b="-62691"/>
          <a:stretch/>
        </p:blipFill>
        <p:spPr>
          <a:xfrm>
            <a:off x="305616" y="4500597"/>
            <a:ext cx="810000" cy="540000"/>
          </a:xfrm>
          <a:prstGeom prst="rect">
            <a:avLst/>
          </a:prstGeom>
        </p:spPr>
      </p:pic>
      <p:pic>
        <p:nvPicPr>
          <p:cNvPr id="31" name="Picture 30" descr="cloud-provider-INFN-Padova-177x120.jpg"/>
          <p:cNvPicPr>
            <a:picLocks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8" r="-848"/>
          <a:stretch/>
        </p:blipFill>
        <p:spPr>
          <a:xfrm>
            <a:off x="305616" y="5517855"/>
            <a:ext cx="810000" cy="540000"/>
          </a:xfrm>
          <a:prstGeom prst="rect">
            <a:avLst/>
          </a:prstGeom>
        </p:spPr>
      </p:pic>
      <p:pic>
        <p:nvPicPr>
          <p:cNvPr id="8" name="Picture 7" descr="cloud-provider-LIP-151x100.gif"/>
          <p:cNvPicPr>
            <a:picLocks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3" b="-333"/>
          <a:stretch/>
        </p:blipFill>
        <p:spPr>
          <a:xfrm>
            <a:off x="3414386" y="1448817"/>
            <a:ext cx="810000" cy="540000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314" r="-11314"/>
          <a:stretch/>
        </p:blipFill>
        <p:spPr>
          <a:xfrm>
            <a:off x="2309441" y="1448817"/>
            <a:ext cx="810000" cy="540000"/>
          </a:xfrm>
          <a:prstGeom prst="rect">
            <a:avLst/>
          </a:prstGeom>
        </p:spPr>
      </p:pic>
      <p:pic>
        <p:nvPicPr>
          <p:cNvPr id="24" name="Picture 23" descr="cloud-provider-FZ-Julich.png"/>
          <p:cNvPicPr>
            <a:picLocks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796" b="-43796"/>
          <a:stretch/>
        </p:blipFill>
        <p:spPr>
          <a:xfrm>
            <a:off x="2378130" y="5517855"/>
            <a:ext cx="810000" cy="540000"/>
          </a:xfrm>
          <a:prstGeom prst="rect">
            <a:avLst/>
          </a:prstGeom>
        </p:spPr>
      </p:pic>
      <p:pic>
        <p:nvPicPr>
          <p:cNvPr id="25" name="Picture 24" descr="cloud-provider-Fraunhofer-SCAI.jpg"/>
          <p:cNvPicPr>
            <a:picLocks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9" b="-439"/>
          <a:stretch/>
        </p:blipFill>
        <p:spPr>
          <a:xfrm>
            <a:off x="3414386" y="5517855"/>
            <a:ext cx="810000" cy="540000"/>
          </a:xfrm>
          <a:prstGeom prst="rect">
            <a:avLst/>
          </a:prstGeom>
        </p:spPr>
      </p:pic>
      <p:pic>
        <p:nvPicPr>
          <p:cNvPr id="32" name="Picture 31"/>
          <p:cNvPicPr>
            <a:picLocks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000" b="-50000"/>
          <a:stretch/>
        </p:blipFill>
        <p:spPr>
          <a:xfrm>
            <a:off x="1285486" y="4500597"/>
            <a:ext cx="810000" cy="540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3"/>
          <a:srcRect t="6065" b="3389"/>
          <a:stretch/>
        </p:blipFill>
        <p:spPr>
          <a:xfrm>
            <a:off x="4479209" y="1472899"/>
            <a:ext cx="4417481" cy="327143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558233" y="4956837"/>
            <a:ext cx="2099341" cy="11010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 resource centres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15 OpenStack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lang="en-GB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OpenNebula</a:t>
            </a:r>
            <a:endParaRPr lang="en-GB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en-GB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Synnefo</a:t>
            </a:r>
            <a:endParaRPr lang="en-GB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89438" y="4967346"/>
            <a:ext cx="2307252" cy="11010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5 centres under integration</a:t>
            </a:r>
          </a:p>
          <a:p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centres expressed interest on joining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60539" y="4869160"/>
            <a:ext cx="4431941" cy="110101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8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16"/>
    </mc:Choice>
    <mc:Fallback xmlns="">
      <p:transition spd="slow" advTm="2611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Content Placeholder 6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3667368"/>
              </p:ext>
            </p:extLst>
          </p:nvPr>
        </p:nvGraphicFramePr>
        <p:xfrm>
          <a:off x="179512" y="1380579"/>
          <a:ext cx="8272136" cy="47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075" y="219957"/>
            <a:ext cx="7344816" cy="850106"/>
          </a:xfrm>
        </p:spPr>
        <p:txBody>
          <a:bodyPr/>
          <a:lstStyle/>
          <a:p>
            <a:pPr algn="l"/>
            <a:r>
              <a:rPr lang="en-GB" dirty="0" smtClean="0"/>
              <a:t>Use cases: </a:t>
            </a:r>
            <a:r>
              <a:rPr lang="en-GB" dirty="0"/>
              <a:t>u</a:t>
            </a:r>
            <a:r>
              <a:rPr lang="en-GB" dirty="0" smtClean="0"/>
              <a:t>sage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  <p:pic>
        <p:nvPicPr>
          <p:cNvPr id="69" name="Picture 68" descr="Screen Shot 2017-05-09 at 03.4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543" y="1144872"/>
            <a:ext cx="1765105" cy="663867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7387046" y="1575771"/>
            <a:ext cx="97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+500 users</a:t>
            </a:r>
            <a:endParaRPr lang="en-GB" sz="1400" dirty="0"/>
          </a:p>
        </p:txBody>
      </p:sp>
      <p:cxnSp>
        <p:nvCxnSpPr>
          <p:cNvPr id="72" name="Straight Arrow Connector 71"/>
          <p:cNvCxnSpPr>
            <a:stCxn id="70" idx="1"/>
          </p:cNvCxnSpPr>
          <p:nvPr/>
        </p:nvCxnSpPr>
        <p:spPr>
          <a:xfrm>
            <a:off x="7387046" y="1729660"/>
            <a:ext cx="351526" cy="20978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619" y="520764"/>
            <a:ext cx="1491596" cy="338164"/>
          </a:xfrm>
          <a:prstGeom prst="rect">
            <a:avLst/>
          </a:prstGeom>
        </p:spPr>
      </p:pic>
      <p:cxnSp>
        <p:nvCxnSpPr>
          <p:cNvPr id="74" name="Straight Arrow Connector 73"/>
          <p:cNvCxnSpPr>
            <a:stCxn id="77" idx="1"/>
          </p:cNvCxnSpPr>
          <p:nvPr/>
        </p:nvCxnSpPr>
        <p:spPr>
          <a:xfrm>
            <a:off x="5991453" y="905213"/>
            <a:ext cx="625941" cy="18257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991453" y="751324"/>
            <a:ext cx="991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1.6M users</a:t>
            </a:r>
            <a:endParaRPr lang="en-GB" sz="1400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1810722"/>
            <a:ext cx="1433241" cy="590070"/>
          </a:xfrm>
          <a:prstGeom prst="rect">
            <a:avLst/>
          </a:prstGeom>
        </p:spPr>
      </p:pic>
      <p:cxnSp>
        <p:nvCxnSpPr>
          <p:cNvPr id="80" name="Straight Arrow Connector 79"/>
          <p:cNvCxnSpPr>
            <a:stCxn id="79" idx="2"/>
          </p:cNvCxnSpPr>
          <p:nvPr/>
        </p:nvCxnSpPr>
        <p:spPr>
          <a:xfrm>
            <a:off x="2048261" y="2400792"/>
            <a:ext cx="298811" cy="16762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880" y="1539520"/>
            <a:ext cx="1890726" cy="433037"/>
          </a:xfrm>
          <a:prstGeom prst="rect">
            <a:avLst/>
          </a:prstGeom>
        </p:spPr>
      </p:pic>
      <p:cxnSp>
        <p:nvCxnSpPr>
          <p:cNvPr id="89" name="Straight Arrow Connector 88"/>
          <p:cNvCxnSpPr>
            <a:stCxn id="90" idx="1"/>
          </p:cNvCxnSpPr>
          <p:nvPr/>
        </p:nvCxnSpPr>
        <p:spPr>
          <a:xfrm>
            <a:off x="5215808" y="2013721"/>
            <a:ext cx="1530784" cy="1392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215808" y="1859832"/>
            <a:ext cx="991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 VREs</a:t>
            </a:r>
            <a:endParaRPr lang="en-GB" sz="1400" dirty="0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4938" y="1079059"/>
            <a:ext cx="1720195" cy="326704"/>
          </a:xfrm>
          <a:prstGeom prst="rect">
            <a:avLst/>
          </a:prstGeom>
        </p:spPr>
      </p:pic>
      <p:cxnSp>
        <p:nvCxnSpPr>
          <p:cNvPr id="94" name="Straight Arrow Connector 93"/>
          <p:cNvCxnSpPr>
            <a:stCxn id="92" idx="2"/>
          </p:cNvCxnSpPr>
          <p:nvPr/>
        </p:nvCxnSpPr>
        <p:spPr>
          <a:xfrm>
            <a:off x="3185036" y="1405763"/>
            <a:ext cx="1196486" cy="18331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75" y="2145538"/>
            <a:ext cx="557673" cy="534157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1187624" y="4387588"/>
            <a:ext cx="2232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Piloting /  </a:t>
            </a:r>
            <a:r>
              <a:rPr lang="en-US" sz="1400" dirty="0" err="1" smtClean="0"/>
              <a:t>testingVO</a:t>
            </a:r>
            <a:endParaRPr lang="en-US" sz="1400" dirty="0" smtClean="0"/>
          </a:p>
          <a:p>
            <a:r>
              <a:rPr lang="en-US" sz="1400" dirty="0" smtClean="0"/>
              <a:t>+80 users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0989" y="2588471"/>
            <a:ext cx="1361342" cy="511076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3" idx="2"/>
          </p:cNvCxnSpPr>
          <p:nvPr/>
        </p:nvCxnSpPr>
        <p:spPr>
          <a:xfrm>
            <a:off x="3081660" y="3099547"/>
            <a:ext cx="1299862" cy="986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7" idx="1"/>
          </p:cNvCxnSpPr>
          <p:nvPr/>
        </p:nvCxnSpPr>
        <p:spPr>
          <a:xfrm flipH="1">
            <a:off x="7990077" y="2412617"/>
            <a:ext cx="448998" cy="1125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269430"/>
            <a:ext cx="4680520" cy="5111898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EGI website</a:t>
            </a:r>
            <a:r>
              <a:rPr lang="en-GB" sz="1600" b="1" dirty="0">
                <a:solidFill>
                  <a:schemeClr val="accent1"/>
                </a:solidFill>
                <a:ea typeface="Verdana" panose="020B0604030504040204" pitchFamily="34" charset="0"/>
              </a:rPr>
              <a:t>: </a:t>
            </a:r>
          </a:p>
          <a:p>
            <a:r>
              <a:rPr lang="en-GB" sz="1600" u="sng" dirty="0" smtClean="0">
                <a:hlinkClick r:id="rId2"/>
              </a:rPr>
              <a:t>Federated </a:t>
            </a:r>
            <a:r>
              <a:rPr lang="en-GB" sz="1600" u="sng" dirty="0">
                <a:hlinkClick r:id="rId2"/>
              </a:rPr>
              <a:t>Cloud </a:t>
            </a:r>
            <a:r>
              <a:rPr lang="en-GB" sz="1600" u="sng" dirty="0" smtClean="0">
                <a:hlinkClick r:id="rId2"/>
              </a:rPr>
              <a:t>page</a:t>
            </a:r>
            <a:endParaRPr lang="en-GB" sz="1600" u="sng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GB" sz="16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Selected presentations:</a:t>
            </a:r>
          </a:p>
          <a:p>
            <a:r>
              <a:rPr lang="en-GB" sz="1600" dirty="0" smtClean="0"/>
              <a:t>Cloudscape </a:t>
            </a:r>
            <a:r>
              <a:rPr lang="en-GB" sz="1600" dirty="0"/>
              <a:t>2016, Brussels </a:t>
            </a:r>
            <a:r>
              <a:rPr lang="en-GB" sz="1600" dirty="0" smtClean="0"/>
              <a:t>(</a:t>
            </a:r>
            <a:r>
              <a:rPr lang="en-GB" sz="1600" dirty="0"/>
              <a:t>March 2016)</a:t>
            </a:r>
          </a:p>
          <a:p>
            <a:pPr lvl="0"/>
            <a:r>
              <a:rPr lang="en-GB" sz="1600" dirty="0"/>
              <a:t>“The EGI Federated Cloud”, ELIXIR All Hands Meeting </a:t>
            </a:r>
            <a:r>
              <a:rPr lang="en-GB" sz="1600" dirty="0" smtClean="0"/>
              <a:t>(</a:t>
            </a:r>
            <a:r>
              <a:rPr lang="en-GB" sz="1600" dirty="0"/>
              <a:t>March 2017)</a:t>
            </a:r>
          </a:p>
          <a:p>
            <a:pPr lvl="0"/>
            <a:r>
              <a:rPr lang="en-GB" sz="1600" dirty="0"/>
              <a:t>Open Research Cloud Summit, </a:t>
            </a:r>
            <a:r>
              <a:rPr lang="en-GB" sz="1600" dirty="0" smtClean="0"/>
              <a:t>Boston (May </a:t>
            </a:r>
            <a:r>
              <a:rPr lang="en-GB" sz="1600" dirty="0"/>
              <a:t>2017)</a:t>
            </a:r>
          </a:p>
          <a:p>
            <a:r>
              <a:rPr lang="en-GB" sz="1600" dirty="0"/>
              <a:t>Using the EGI Fed-Cloud for Data Analysis, </a:t>
            </a:r>
            <a:r>
              <a:rPr lang="en-GB" sz="1600" dirty="0" smtClean="0"/>
              <a:t>EUDAT </a:t>
            </a:r>
            <a:r>
              <a:rPr lang="en-GB" sz="1600" dirty="0"/>
              <a:t>summer school </a:t>
            </a:r>
            <a:r>
              <a:rPr lang="en-GB" sz="1600" dirty="0" smtClean="0"/>
              <a:t>(</a:t>
            </a:r>
            <a:r>
              <a:rPr lang="en-GB" sz="1600" dirty="0"/>
              <a:t>July 2017</a:t>
            </a:r>
            <a:r>
              <a:rPr lang="en-GB" sz="1600" dirty="0" smtClean="0"/>
              <a:t>)</a:t>
            </a:r>
            <a:endParaRPr lang="en-GB" sz="1600" b="1" dirty="0" smtClean="0">
              <a:solidFill>
                <a:schemeClr val="accent1"/>
              </a:solidFill>
              <a:ea typeface="Verdana" panose="020B060403050404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n-GB" sz="1600" b="1" dirty="0" smtClean="0">
                <a:solidFill>
                  <a:schemeClr val="accent1"/>
                </a:solidFill>
              </a:rPr>
              <a:t>Use cases:</a:t>
            </a:r>
            <a:endParaRPr lang="en-GB" sz="1600" b="1" dirty="0">
              <a:solidFill>
                <a:schemeClr val="accent1"/>
              </a:solidFill>
            </a:endParaRPr>
          </a:p>
          <a:p>
            <a:r>
              <a:rPr lang="en-GB" sz="1600" u="sng" dirty="0" smtClean="0">
                <a:hlinkClick r:id="rId3"/>
              </a:rPr>
              <a:t>How to predict social media trends?</a:t>
            </a:r>
            <a:endParaRPr lang="en-GB" sz="1600" u="sng" dirty="0" smtClean="0"/>
          </a:p>
          <a:p>
            <a:pPr marL="0" indent="0">
              <a:buNone/>
            </a:pPr>
            <a:r>
              <a:rPr lang="en-GB" sz="1600" dirty="0"/>
              <a:t> </a:t>
            </a:r>
            <a:r>
              <a:rPr lang="en-GB" sz="1600" dirty="0" smtClean="0"/>
              <a:t>      (</a:t>
            </a:r>
            <a:r>
              <a:rPr lang="en-GB" sz="1600" dirty="0"/>
              <a:t>reprinted in </a:t>
            </a:r>
            <a:r>
              <a:rPr lang="en-GB" sz="1600" dirty="0">
                <a:hlinkClick r:id="rId4"/>
              </a:rPr>
              <a:t>ScienceNode</a:t>
            </a:r>
            <a:r>
              <a:rPr lang="en-GB" sz="1600" dirty="0" smtClean="0"/>
              <a:t>)</a:t>
            </a:r>
          </a:p>
          <a:p>
            <a:r>
              <a:rPr lang="en-GB" sz="1600" dirty="0">
                <a:hlinkClick r:id="rId5"/>
              </a:rPr>
              <a:t>The genetics of Salmonella infections</a:t>
            </a: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       (results published in </a:t>
            </a:r>
            <a:r>
              <a:rPr lang="en-GB" sz="1600" dirty="0" smtClean="0">
                <a:hlinkClick r:id="rId6"/>
              </a:rPr>
              <a:t>Nature</a:t>
            </a:r>
            <a:r>
              <a:rPr lang="en-GB" sz="1600" dirty="0" smtClean="0"/>
              <a:t>, 2016)</a:t>
            </a:r>
          </a:p>
          <a:p>
            <a:r>
              <a:rPr lang="en-GB" sz="1600" dirty="0" smtClean="0"/>
              <a:t>Featured in the </a:t>
            </a:r>
            <a:r>
              <a:rPr lang="en-GB" sz="1600" dirty="0" smtClean="0">
                <a:hlinkClick r:id="rId7"/>
              </a:rPr>
              <a:t>EGI Use Cases</a:t>
            </a:r>
            <a:r>
              <a:rPr lang="en-GB" sz="1600" dirty="0" smtClean="0"/>
              <a:t> publication</a:t>
            </a:r>
          </a:p>
          <a:p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00064" y="20263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marL="0" lvl="2" algn="r">
              <a:spcBef>
                <a:spcPct val="0"/>
              </a:spcBef>
            </a:pPr>
            <a:r>
              <a:rPr lang="en-GB" sz="2400" b="1" dirty="0" smtClean="0">
                <a:solidFill>
                  <a:schemeClr val="accent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Dissemination &amp; communication</a:t>
            </a:r>
            <a:endParaRPr lang="en-GB" sz="2400" b="1" dirty="0">
              <a:solidFill>
                <a:schemeClr val="accent1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2164" y="1340768"/>
            <a:ext cx="3661031" cy="2016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2164" y="4040862"/>
            <a:ext cx="3661032" cy="193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5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21"/>
    </mc:Choice>
    <mc:Fallback xmlns="">
      <p:transition spd="slow" advTm="2722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269430"/>
            <a:ext cx="4904928" cy="51118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Newsletter </a:t>
            </a:r>
            <a:r>
              <a:rPr lang="en-GB" sz="1600" b="1" dirty="0">
                <a:solidFill>
                  <a:schemeClr val="accent1"/>
                </a:solidFill>
                <a:ea typeface="Verdana" panose="020B0604030504040204" pitchFamily="34" charset="0"/>
              </a:rPr>
              <a:t>articles</a:t>
            </a:r>
            <a:r>
              <a:rPr lang="en-GB" sz="16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:</a:t>
            </a:r>
          </a:p>
          <a:p>
            <a:r>
              <a:rPr lang="en-GB" sz="1600" dirty="0">
                <a:hlinkClick r:id="rId3"/>
              </a:rPr>
              <a:t>EMSODEV pilot running on</a:t>
            </a:r>
            <a:r>
              <a:rPr lang="en-GB" sz="1600" dirty="0"/>
              <a:t> </a:t>
            </a:r>
            <a:r>
              <a:rPr lang="en-GB" sz="1600" dirty="0" smtClean="0">
                <a:hlinkClick r:id="rId3"/>
              </a:rPr>
              <a:t>the </a:t>
            </a:r>
            <a:r>
              <a:rPr lang="en-GB" sz="1600" dirty="0">
                <a:hlinkClick r:id="rId3"/>
              </a:rPr>
              <a:t>EGI Federated </a:t>
            </a:r>
            <a:r>
              <a:rPr lang="en-GB" sz="1600" dirty="0" smtClean="0">
                <a:hlinkClick r:id="rId3"/>
              </a:rPr>
              <a:t>Cloud</a:t>
            </a:r>
            <a:r>
              <a:rPr lang="en-GB" sz="1600" dirty="0" smtClean="0"/>
              <a:t> </a:t>
            </a:r>
            <a:r>
              <a:rPr lang="en-GB" sz="1600" dirty="0"/>
              <a:t>(July 2016</a:t>
            </a:r>
            <a:r>
              <a:rPr lang="en-GB" sz="1600" dirty="0" smtClean="0"/>
              <a:t>)</a:t>
            </a:r>
            <a:endParaRPr lang="en-GB" sz="1600" b="1" dirty="0" smtClean="0">
              <a:solidFill>
                <a:schemeClr val="accent1"/>
              </a:solidFill>
              <a:ea typeface="Verdana" panose="020B0604030504040204" pitchFamily="34" charset="0"/>
            </a:endParaRPr>
          </a:p>
          <a:p>
            <a:pPr lvl="0"/>
            <a:r>
              <a:rPr lang="en-GB" sz="1600" u="sng" dirty="0">
                <a:hlinkClick r:id="rId4"/>
              </a:rPr>
              <a:t>EGI at the OpenStack Summit Barcelona 2016</a:t>
            </a:r>
            <a:r>
              <a:rPr lang="en-GB" sz="1600" dirty="0"/>
              <a:t> </a:t>
            </a:r>
            <a:r>
              <a:rPr lang="en-GB" sz="1600" dirty="0" smtClean="0"/>
              <a:t>(November </a:t>
            </a:r>
            <a:r>
              <a:rPr lang="en-GB" sz="1600" dirty="0"/>
              <a:t>2016</a:t>
            </a:r>
            <a:r>
              <a:rPr lang="en-GB" sz="1600" dirty="0" smtClean="0"/>
              <a:t>)</a:t>
            </a:r>
            <a:endParaRPr lang="en-GB" sz="1600" b="1" dirty="0">
              <a:solidFill>
                <a:schemeClr val="accent1"/>
              </a:solidFill>
              <a:ea typeface="Verdana" panose="020B0604030504040204" pitchFamily="34" charset="0"/>
            </a:endParaRPr>
          </a:p>
          <a:p>
            <a:pPr lvl="0"/>
            <a:r>
              <a:rPr lang="en-GB" sz="1600" u="sng" dirty="0">
                <a:hlinkClick r:id="rId5"/>
              </a:rPr>
              <a:t>The EGI Federated Cloud architecture</a:t>
            </a:r>
            <a:r>
              <a:rPr lang="en-GB" sz="1600" dirty="0"/>
              <a:t> </a:t>
            </a:r>
            <a:r>
              <a:rPr lang="en-GB" sz="1600" dirty="0" smtClean="0"/>
              <a:t>(February </a:t>
            </a:r>
            <a:r>
              <a:rPr lang="en-GB" sz="1600" dirty="0"/>
              <a:t>2017)</a:t>
            </a:r>
          </a:p>
          <a:p>
            <a:r>
              <a:rPr lang="en-GB" sz="1600" dirty="0" smtClean="0">
                <a:hlinkClick r:id="rId6"/>
              </a:rPr>
              <a:t>A </a:t>
            </a:r>
            <a:r>
              <a:rPr lang="en-GB" sz="1600" dirty="0">
                <a:hlinkClick r:id="rId6"/>
              </a:rPr>
              <a:t>new interface for the EGI Federated </a:t>
            </a:r>
            <a:r>
              <a:rPr lang="en-GB" sz="1600" dirty="0" smtClean="0">
                <a:hlinkClick r:id="rId6"/>
              </a:rPr>
              <a:t>Cloud </a:t>
            </a:r>
            <a:r>
              <a:rPr lang="en-GB" sz="1600" dirty="0" smtClean="0"/>
              <a:t>(September 2017)</a:t>
            </a:r>
          </a:p>
          <a:p>
            <a:r>
              <a:rPr lang="en-GB" sz="1600" dirty="0">
                <a:hlinkClick r:id="rId7"/>
              </a:rPr>
              <a:t>EGI-Engage: a list of key exploitable </a:t>
            </a:r>
            <a:r>
              <a:rPr lang="en-GB" sz="1600" dirty="0" smtClean="0">
                <a:hlinkClick r:id="rId7"/>
              </a:rPr>
              <a:t>results</a:t>
            </a:r>
            <a:r>
              <a:rPr lang="en-GB" sz="1600" dirty="0" smtClean="0"/>
              <a:t> (September </a:t>
            </a:r>
            <a:r>
              <a:rPr lang="en-GB" sz="1600" dirty="0"/>
              <a:t>2017</a:t>
            </a:r>
            <a:r>
              <a:rPr lang="en-GB" sz="1600" dirty="0" smtClean="0"/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6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Social </a:t>
            </a:r>
            <a:r>
              <a:rPr lang="en-GB" sz="1600" b="1" dirty="0">
                <a:solidFill>
                  <a:schemeClr val="accent1"/>
                </a:solidFill>
                <a:ea typeface="Verdana" panose="020B0604030504040204" pitchFamily="34" charset="0"/>
              </a:rPr>
              <a:t>Media</a:t>
            </a:r>
            <a:r>
              <a:rPr lang="en-GB" sz="16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: </a:t>
            </a:r>
          </a:p>
          <a:p>
            <a:r>
              <a:rPr lang="en-GB" sz="1600" dirty="0" smtClean="0">
                <a:hlinkClick r:id="rId8"/>
              </a:rPr>
              <a:t>@</a:t>
            </a:r>
            <a:r>
              <a:rPr lang="en-GB" sz="1600" dirty="0" err="1">
                <a:hlinkClick r:id="rId8"/>
              </a:rPr>
              <a:t>EGI_eInfra</a:t>
            </a:r>
            <a:r>
              <a:rPr lang="en-GB" sz="1600" dirty="0">
                <a:hlinkClick r:id="rId8"/>
              </a:rPr>
              <a:t> Federated #Cloud. An important</a:t>
            </a:r>
            <a:r>
              <a:rPr lang="en-GB" sz="1600" dirty="0"/>
              <a:t> 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/>
              <a:t> </a:t>
            </a:r>
            <a:r>
              <a:rPr lang="en-GB" sz="1600" dirty="0" smtClean="0"/>
              <a:t>      @</a:t>
            </a:r>
            <a:r>
              <a:rPr lang="en-GB" sz="1600" dirty="0" err="1" smtClean="0"/>
              <a:t>eInfraEU</a:t>
            </a:r>
            <a:r>
              <a:rPr lang="en-GB" sz="1600" dirty="0"/>
              <a:t> </a:t>
            </a:r>
            <a:r>
              <a:rPr lang="en-GB" sz="1600" dirty="0" smtClean="0"/>
              <a:t>building </a:t>
            </a:r>
            <a:r>
              <a:rPr lang="en-GB" sz="1600" dirty="0"/>
              <a:t>block for the #</a:t>
            </a:r>
            <a:r>
              <a:rPr lang="en-GB" sz="1600" dirty="0" smtClean="0"/>
              <a:t>EOSC</a:t>
            </a:r>
          </a:p>
          <a:p>
            <a:r>
              <a:rPr lang="en-GB" sz="1600" dirty="0">
                <a:hlinkClick r:id="rId9"/>
              </a:rPr>
              <a:t>@</a:t>
            </a:r>
            <a:r>
              <a:rPr lang="en-GB" sz="1600" dirty="0" err="1">
                <a:hlinkClick r:id="rId9"/>
              </a:rPr>
              <a:t>LifeWatchESFRI</a:t>
            </a:r>
            <a:r>
              <a:rPr lang="en-GB" sz="1600" dirty="0">
                <a:hlinkClick r:id="rId9"/>
              </a:rPr>
              <a:t> and </a:t>
            </a:r>
            <a:r>
              <a:rPr lang="en-GB" sz="1600" dirty="0" err="1">
                <a:hlinkClick r:id="rId9"/>
              </a:rPr>
              <a:t>IberGrid</a:t>
            </a:r>
            <a:r>
              <a:rPr lang="en-GB" sz="1600" dirty="0"/>
              <a:t>: &gt; 4.7 </a:t>
            </a:r>
            <a:r>
              <a:rPr lang="en-GB" sz="1600" dirty="0" smtClean="0"/>
              <a:t>million hours on cloud </a:t>
            </a:r>
            <a:r>
              <a:rPr lang="en-GB" sz="1600" dirty="0"/>
              <a:t>delivered to researchers </a:t>
            </a:r>
            <a:r>
              <a:rPr lang="en-GB" sz="1600" dirty="0" smtClean="0"/>
              <a:t>via </a:t>
            </a:r>
            <a:r>
              <a:rPr lang="en-GB" sz="1600" dirty="0">
                <a:hlinkClick r:id="rId10"/>
              </a:rPr>
              <a:t>@</a:t>
            </a:r>
            <a:r>
              <a:rPr lang="en-GB" sz="1600" dirty="0" err="1">
                <a:hlinkClick r:id="rId10"/>
              </a:rPr>
              <a:t>EGI_eInfra</a:t>
            </a:r>
            <a:r>
              <a:rPr lang="en-GB" sz="1600" dirty="0"/>
              <a:t> Federated </a:t>
            </a:r>
            <a:r>
              <a:rPr lang="en-GB" sz="1600" dirty="0" smtClean="0"/>
              <a:t>Cloud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00064" y="20263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marL="0" lvl="2" algn="r">
              <a:spcBef>
                <a:spcPct val="0"/>
              </a:spcBef>
            </a:pPr>
            <a:r>
              <a:rPr lang="en-GB" sz="2400" b="1" dirty="0" smtClean="0">
                <a:solidFill>
                  <a:schemeClr val="accent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Dissemination &amp; communication</a:t>
            </a:r>
            <a:endParaRPr lang="en-GB" sz="2400" b="1" dirty="0">
              <a:solidFill>
                <a:schemeClr val="accent1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460" y="1023851"/>
            <a:ext cx="2877020" cy="2921656"/>
          </a:xfrm>
          <a:prstGeom prst="rect">
            <a:avLst/>
          </a:prstGeom>
          <a:ln>
            <a:solidFill>
              <a:srgbClr val="6C9FCA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159" y="4149080"/>
            <a:ext cx="3274321" cy="2142342"/>
          </a:xfrm>
          <a:prstGeom prst="rect">
            <a:avLst/>
          </a:prstGeom>
          <a:ln>
            <a:solidFill>
              <a:srgbClr val="4F85C3"/>
            </a:solidFill>
          </a:ln>
        </p:spPr>
      </p:pic>
    </p:spTree>
    <p:extLst>
      <p:ext uri="{BB962C8B-B14F-4D97-AF65-F5344CB8AC3E}">
        <p14:creationId xmlns:p14="http://schemas.microsoft.com/office/powerpoint/2010/main" val="14332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9"/>
    </mc:Choice>
    <mc:Fallback xmlns="">
      <p:transition spd="slow" advTm="119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466" y="188640"/>
            <a:ext cx="6912768" cy="850106"/>
          </a:xfrm>
        </p:spPr>
        <p:txBody>
          <a:bodyPr/>
          <a:lstStyle/>
          <a:p>
            <a:r>
              <a:rPr lang="en-GB" dirty="0" smtClean="0"/>
              <a:t>EGI-Engage: Key Exploitable Results</a:t>
            </a:r>
            <a:endParaRPr lang="en-GB" dirty="0"/>
          </a:p>
        </p:txBody>
      </p:sp>
      <p:sp>
        <p:nvSpPr>
          <p:cNvPr id="76" name="Rectangle 75"/>
          <p:cNvSpPr/>
          <p:nvPr/>
        </p:nvSpPr>
        <p:spPr>
          <a:xfrm>
            <a:off x="225894" y="4775696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6912480" y="4775696"/>
            <a:ext cx="1980000" cy="1317600"/>
          </a:xfrm>
          <a:prstGeom prst="rect">
            <a:avLst/>
          </a:prstGeom>
          <a:noFill/>
          <a:ln w="38100"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96" y="4937688"/>
            <a:ext cx="893066" cy="978410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2472967" y="4775696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4680232" y="4775696"/>
            <a:ext cx="1980000" cy="1317600"/>
          </a:xfrm>
          <a:prstGeom prst="rect">
            <a:avLst/>
          </a:prstGeom>
          <a:noFill/>
          <a:ln w="38100"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027" y="5005400"/>
            <a:ext cx="978410" cy="856490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6922314" y="1396398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694902" y="1396398"/>
            <a:ext cx="1980000" cy="1317600"/>
          </a:xfrm>
          <a:prstGeom prst="rect">
            <a:avLst/>
          </a:prstGeom>
          <a:noFill/>
          <a:ln w="38100"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1520" y="3081081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686040" y="3091013"/>
            <a:ext cx="1980000" cy="1317600"/>
          </a:xfrm>
          <a:prstGeom prst="rect">
            <a:avLst/>
          </a:prstGeom>
          <a:solidFill>
            <a:srgbClr val="0066B0"/>
          </a:solidFill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Federated Cloud Computing</a:t>
            </a:r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912480" y="3091013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2468780" y="3091013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54574" y="1396398"/>
            <a:ext cx="1980000" cy="1317600"/>
          </a:xfrm>
          <a:prstGeom prst="rect">
            <a:avLst/>
          </a:prstGeom>
          <a:noFill/>
          <a:ln w="38100"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240078" y="2113721"/>
            <a:ext cx="198000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Improved EGI Service portfolio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7" y="1501233"/>
            <a:ext cx="563538" cy="545983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2483768" y="1396398"/>
            <a:ext cx="1980000" cy="1317600"/>
          </a:xfrm>
          <a:prstGeom prst="rect">
            <a:avLst/>
          </a:prstGeom>
          <a:noFill/>
          <a:ln w="38100"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2483768" y="2254178"/>
            <a:ext cx="1980000" cy="3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IMS &amp; Certification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5" y="1564241"/>
            <a:ext cx="570532" cy="463891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4702848" y="2254178"/>
            <a:ext cx="1980000" cy="3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Security policies</a:t>
            </a: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00" y="1502568"/>
            <a:ext cx="416184" cy="511858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61" y="3279632"/>
            <a:ext cx="890018" cy="90221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3" y="4966505"/>
            <a:ext cx="1011938" cy="96926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4944440"/>
            <a:ext cx="978410" cy="978410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254574" y="3789040"/>
            <a:ext cx="198000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Tools for federated service management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27730"/>
            <a:ext cx="489205" cy="487681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6924679" y="2254178"/>
            <a:ext cx="1980000" cy="3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Marketplace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72" y="1556566"/>
            <a:ext cx="629862" cy="504282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2468780" y="3907534"/>
            <a:ext cx="1980000" cy="3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Check-in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54" y="3227730"/>
            <a:ext cx="564975" cy="5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Cloud Federation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Grid</a:t>
            </a:r>
            <a:r>
              <a:rPr lang="en-GB" dirty="0"/>
              <a:t> of </a:t>
            </a:r>
            <a:r>
              <a:rPr lang="en-GB" dirty="0" smtClean="0"/>
              <a:t>clouds</a:t>
            </a:r>
          </a:p>
          <a:p>
            <a:pPr lvl="1"/>
            <a:r>
              <a:rPr lang="en-GB" dirty="0" smtClean="0"/>
              <a:t>Harmonised </a:t>
            </a:r>
            <a:r>
              <a:rPr lang="en-GB" dirty="0"/>
              <a:t>operational </a:t>
            </a:r>
            <a:r>
              <a:rPr lang="en-GB" dirty="0" smtClean="0"/>
              <a:t>behaviour</a:t>
            </a:r>
          </a:p>
          <a:p>
            <a:pPr lvl="1"/>
            <a:r>
              <a:rPr lang="en-GB" dirty="0" smtClean="0"/>
              <a:t>Open Technology </a:t>
            </a:r>
            <a:r>
              <a:rPr lang="en-GB" dirty="0"/>
              <a:t>stack based </a:t>
            </a:r>
            <a:r>
              <a:rPr lang="en-GB" dirty="0" smtClean="0"/>
              <a:t>on standards</a:t>
            </a:r>
          </a:p>
          <a:p>
            <a:pPr lvl="1"/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calable </a:t>
            </a:r>
            <a:r>
              <a:rPr lang="en-GB" dirty="0"/>
              <a:t>computing platform </a:t>
            </a:r>
            <a:r>
              <a:rPr lang="en-GB" dirty="0" smtClean="0"/>
              <a:t>supporting </a:t>
            </a:r>
            <a:r>
              <a:rPr lang="en-GB" b="1" dirty="0" smtClean="0">
                <a:solidFill>
                  <a:schemeClr val="accent1"/>
                </a:solidFill>
              </a:rPr>
              <a:t>applications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chemeClr val="accent1"/>
                </a:solidFill>
              </a:rPr>
              <a:t>services</a:t>
            </a:r>
            <a:r>
              <a:rPr lang="en-GB" dirty="0"/>
              <a:t> in research and </a:t>
            </a:r>
            <a:r>
              <a:rPr lang="en-GB" dirty="0" smtClean="0"/>
              <a:t>science</a:t>
            </a:r>
            <a:endParaRPr lang="en-GB" dirty="0"/>
          </a:p>
          <a:p>
            <a:endParaRPr lang="en-GB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811856" y="1584088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19733" y="3490901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1975520" y="3060011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100515" y="1764806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2426328" y="4451305"/>
            <a:ext cx="1800200" cy="12063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615752" y="4886025"/>
            <a:ext cx="1359768" cy="91123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" name="Straight Connector 10"/>
          <p:cNvCxnSpPr>
            <a:stCxn id="4" idx="1"/>
            <a:endCxn id="5" idx="3"/>
          </p:cNvCxnSpPr>
          <p:nvPr/>
        </p:nvCxnSpPr>
        <p:spPr>
          <a:xfrm flipH="1">
            <a:off x="795797" y="2629211"/>
            <a:ext cx="796671" cy="905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  <a:endCxn id="9" idx="3"/>
          </p:cNvCxnSpPr>
          <p:nvPr/>
        </p:nvCxnSpPr>
        <p:spPr>
          <a:xfrm flipH="1">
            <a:off x="1295636" y="2629211"/>
            <a:ext cx="296832" cy="2308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  <a:endCxn id="5" idx="2"/>
          </p:cNvCxnSpPr>
          <p:nvPr/>
        </p:nvCxnSpPr>
        <p:spPr>
          <a:xfrm flipH="1">
            <a:off x="1370901" y="3518437"/>
            <a:ext cx="608863" cy="358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  <a:endCxn id="7" idx="0"/>
          </p:cNvCxnSpPr>
          <p:nvPr/>
        </p:nvCxnSpPr>
        <p:spPr>
          <a:xfrm>
            <a:off x="2371779" y="2107207"/>
            <a:ext cx="732310" cy="43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1"/>
            <a:endCxn id="8" idx="3"/>
          </p:cNvCxnSpPr>
          <p:nvPr/>
        </p:nvCxnSpPr>
        <p:spPr>
          <a:xfrm>
            <a:off x="2659596" y="3975887"/>
            <a:ext cx="666832" cy="54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1"/>
            <a:endCxn id="8" idx="3"/>
          </p:cNvCxnSpPr>
          <p:nvPr/>
        </p:nvCxnSpPr>
        <p:spPr>
          <a:xfrm flipH="1">
            <a:off x="3326428" y="2536070"/>
            <a:ext cx="350151" cy="1984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8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27"/>
    </mc:Choice>
    <mc:Fallback xmlns="">
      <p:transition spd="slow" advClick="0" advTm="232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 Federated IaaS Cloud for research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Users achieve application portability</a:t>
            </a:r>
          </a:p>
          <a:p>
            <a:pPr lvl="1"/>
            <a:r>
              <a:rPr lang="en-GB" sz="2000" dirty="0" smtClean="0"/>
              <a:t>Single-Sign On via Check-in</a:t>
            </a:r>
          </a:p>
          <a:p>
            <a:pPr lvl="1"/>
            <a:r>
              <a:rPr lang="en-GB" sz="2000" dirty="0" smtClean="0"/>
              <a:t>Unified interfaces</a:t>
            </a:r>
          </a:p>
          <a:p>
            <a:pPr lvl="1"/>
            <a:r>
              <a:rPr lang="en-GB" sz="2000" dirty="0" smtClean="0"/>
              <a:t>Discovery of resources</a:t>
            </a:r>
          </a:p>
          <a:p>
            <a:pPr lvl="1"/>
            <a:r>
              <a:rPr lang="en-GB" sz="2000" dirty="0" smtClean="0"/>
              <a:t>Appliance library and secure distribution</a:t>
            </a:r>
          </a:p>
          <a:p>
            <a:pPr lvl="1"/>
            <a:r>
              <a:rPr lang="en-GB" sz="2000" dirty="0" smtClean="0"/>
              <a:t>User-friendly Graphic User Interface</a:t>
            </a:r>
          </a:p>
          <a:p>
            <a:r>
              <a:rPr lang="en-GB" sz="2400" dirty="0" smtClean="0"/>
              <a:t>Providers join a reliable infrastructure</a:t>
            </a:r>
          </a:p>
          <a:p>
            <a:pPr lvl="1"/>
            <a:r>
              <a:rPr lang="en-GB" sz="2000" dirty="0" smtClean="0"/>
              <a:t>Support international communities</a:t>
            </a:r>
          </a:p>
          <a:p>
            <a:pPr lvl="1"/>
            <a:r>
              <a:rPr lang="en-GB" sz="2000" dirty="0" smtClean="0"/>
              <a:t>Operational and security processes </a:t>
            </a:r>
          </a:p>
          <a:p>
            <a:pPr lvl="1"/>
            <a:r>
              <a:rPr lang="en-GB" sz="2000" dirty="0" smtClean="0"/>
              <a:t>A/R Monitoring </a:t>
            </a:r>
          </a:p>
          <a:p>
            <a:pPr lvl="1"/>
            <a:r>
              <a:rPr lang="en-GB" sz="2000" dirty="0" smtClean="0"/>
              <a:t>Accounting</a:t>
            </a:r>
          </a:p>
          <a:p>
            <a:pPr lvl="1"/>
            <a:r>
              <a:rPr lang="en-GB" sz="2000" dirty="0" smtClean="0"/>
              <a:t>Technology agnostic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7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"/>
    </mc:Choice>
    <mc:Fallback xmlns="">
      <p:transition spd="slow" advTm="99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IaaS Federation Architecture</a:t>
            </a:r>
            <a:endParaRPr lang="en-GB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737412" y="1670359"/>
            <a:ext cx="7885201" cy="4126559"/>
            <a:chOff x="494220" y="2127085"/>
            <a:chExt cx="7885201" cy="4126559"/>
          </a:xfrm>
        </p:grpSpPr>
        <p:sp>
          <p:nvSpPr>
            <p:cNvPr id="133" name="Rectangle 132"/>
            <p:cNvSpPr/>
            <p:nvPr/>
          </p:nvSpPr>
          <p:spPr>
            <a:xfrm>
              <a:off x="1740370" y="5666119"/>
              <a:ext cx="6639051" cy="587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EGI Federation services: </a:t>
              </a:r>
            </a:p>
            <a:p>
              <a:pPr algn="ctr"/>
              <a:r>
                <a:rPr lang="en-US" sz="1400" dirty="0" smtClean="0"/>
                <a:t>Accounting, Monitoring, Conf. Database, Information Discovery, </a:t>
              </a:r>
              <a:r>
                <a:rPr lang="en-US" sz="1400" dirty="0" err="1" smtClean="0"/>
                <a:t>AppDB</a:t>
              </a:r>
              <a:r>
                <a:rPr lang="en-US" sz="1400" dirty="0" smtClean="0"/>
                <a:t> Marketplace</a:t>
              </a:r>
              <a:endParaRPr lang="en-US" sz="1400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94220" y="2127085"/>
              <a:ext cx="976747" cy="4126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EGI </a:t>
              </a:r>
            </a:p>
            <a:p>
              <a:pPr algn="ctr"/>
              <a:r>
                <a:rPr lang="en-US" sz="1400" dirty="0" smtClean="0"/>
                <a:t>Check-in</a:t>
              </a:r>
              <a:endParaRPr lang="en-US" sz="1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1787357" y="4106785"/>
              <a:ext cx="4119128" cy="1151093"/>
              <a:chOff x="1699783" y="4116933"/>
              <a:chExt cx="4119128" cy="1151093"/>
            </a:xfrm>
          </p:grpSpPr>
          <p:sp>
            <p:nvSpPr>
              <p:cNvPr id="158" name="Rounded Rectangle 157"/>
              <p:cNvSpPr/>
              <p:nvPr/>
            </p:nvSpPr>
            <p:spPr>
              <a:xfrm>
                <a:off x="1699783" y="4116933"/>
                <a:ext cx="4119128" cy="115109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r"/>
                <a:endParaRPr lang="en-US" sz="1400" dirty="0"/>
              </a:p>
            </p:txBody>
          </p:sp>
          <p:grpSp>
            <p:nvGrpSpPr>
              <p:cNvPr id="159" name="Group 158"/>
              <p:cNvGrpSpPr/>
              <p:nvPr/>
            </p:nvGrpSpPr>
            <p:grpSpPr>
              <a:xfrm>
                <a:off x="1905437" y="4290697"/>
                <a:ext cx="3707820" cy="803564"/>
                <a:chOff x="1371599" y="4430900"/>
                <a:chExt cx="3707820" cy="803564"/>
              </a:xfrm>
            </p:grpSpPr>
            <p:grpSp>
              <p:nvGrpSpPr>
                <p:cNvPr id="160" name="Group 159"/>
                <p:cNvGrpSpPr/>
                <p:nvPr/>
              </p:nvGrpSpPr>
              <p:grpSpPr>
                <a:xfrm>
                  <a:off x="1371599" y="4430900"/>
                  <a:ext cx="1698913" cy="803564"/>
                  <a:chOff x="2673927" y="2507672"/>
                  <a:chExt cx="2396837" cy="803564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2673927" y="2757055"/>
                    <a:ext cx="2396837" cy="554181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Cloud Management Framework</a:t>
                    </a:r>
                    <a:endParaRPr lang="en-US" sz="1400" dirty="0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2673927" y="2507672"/>
                    <a:ext cx="2396837" cy="249382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IaaS API</a:t>
                    </a:r>
                    <a:endParaRPr lang="en-US" sz="1400" dirty="0"/>
                  </a:p>
                </p:txBody>
              </p: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3380506" y="4430900"/>
                  <a:ext cx="1698913" cy="803564"/>
                  <a:chOff x="2673927" y="2507672"/>
                  <a:chExt cx="2396837" cy="803564"/>
                </a:xfrm>
              </p:grpSpPr>
              <p:sp>
                <p:nvSpPr>
                  <p:cNvPr id="162" name="Rectangle 161"/>
                  <p:cNvSpPr/>
                  <p:nvPr/>
                </p:nvSpPr>
                <p:spPr>
                  <a:xfrm>
                    <a:off x="2673927" y="2757055"/>
                    <a:ext cx="2396837" cy="554181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Cloud Management Framework</a:t>
                    </a:r>
                    <a:endParaRPr lang="en-US" sz="1400" dirty="0"/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>
                  <a:xfrm>
                    <a:off x="2673927" y="2507672"/>
                    <a:ext cx="2396837" cy="249382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IaaS API</a:t>
                    </a:r>
                    <a:endParaRPr lang="en-US" sz="1400" dirty="0"/>
                  </a:p>
                </p:txBody>
              </p:sp>
            </p:grpSp>
          </p:grpSp>
        </p:grpSp>
        <p:grpSp>
          <p:nvGrpSpPr>
            <p:cNvPr id="136" name="Group 135"/>
            <p:cNvGrpSpPr/>
            <p:nvPr/>
          </p:nvGrpSpPr>
          <p:grpSpPr>
            <a:xfrm>
              <a:off x="6222875" y="4106785"/>
              <a:ext cx="2156546" cy="1151093"/>
              <a:chOff x="6128905" y="4089983"/>
              <a:chExt cx="2156546" cy="1151093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6128905" y="4089983"/>
                <a:ext cx="2156546" cy="115109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r"/>
                <a:endParaRPr lang="en-US" sz="1400" dirty="0"/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6357722" y="4263747"/>
                <a:ext cx="1698913" cy="803564"/>
                <a:chOff x="2673927" y="2507672"/>
                <a:chExt cx="2396837" cy="803564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2673927" y="2757055"/>
                  <a:ext cx="2396837" cy="55418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Cloud Management Framework</a:t>
                  </a:r>
                  <a:endParaRPr lang="en-US" sz="1400" dirty="0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2673927" y="2507672"/>
                  <a:ext cx="2396837" cy="24938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IaaS API</a:t>
                  </a:r>
                  <a:endParaRPr lang="en-US" sz="1400" dirty="0"/>
                </a:p>
              </p:txBody>
            </p:sp>
          </p:grpSp>
        </p:grpSp>
        <p:cxnSp>
          <p:nvCxnSpPr>
            <p:cNvPr id="137" name="Straight Arrow Connector 136"/>
            <p:cNvCxnSpPr>
              <a:stCxn id="162" idx="2"/>
            </p:cNvCxnSpPr>
            <p:nvPr/>
          </p:nvCxnSpPr>
          <p:spPr>
            <a:xfrm>
              <a:off x="3846921" y="5257878"/>
              <a:ext cx="0" cy="4082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7301148" y="5257878"/>
              <a:ext cx="0" cy="3807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H="1">
              <a:off x="1462766" y="2423850"/>
              <a:ext cx="2776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62" idx="1"/>
            </p:cNvCxnSpPr>
            <p:nvPr/>
          </p:nvCxnSpPr>
          <p:spPr>
            <a:xfrm flipH="1">
              <a:off x="1470966" y="4682332"/>
              <a:ext cx="316391" cy="106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flipH="1">
              <a:off x="1470968" y="5959882"/>
              <a:ext cx="26940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2847651" y="2717250"/>
              <a:ext cx="1" cy="39449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7301148" y="3698546"/>
              <a:ext cx="0" cy="40823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>
              <a:off x="1740371" y="3111745"/>
              <a:ext cx="6639050" cy="586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IaaS Federated Access Tools</a:t>
              </a:r>
              <a:endParaRPr lang="en-US" sz="14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224336" y="2130450"/>
              <a:ext cx="4155085" cy="586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Thematic Services</a:t>
              </a:r>
              <a:endParaRPr lang="en-US" sz="1400" dirty="0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1740370" y="2130450"/>
              <a:ext cx="2214563" cy="586800"/>
              <a:chOff x="1740370" y="1872635"/>
              <a:chExt cx="2214563" cy="5868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1740370" y="1872635"/>
                <a:ext cx="2214563" cy="586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1993371" y="1950035"/>
                <a:ext cx="1708561" cy="432000"/>
                <a:chOff x="2339532" y="644470"/>
                <a:chExt cx="1708561" cy="432000"/>
              </a:xfrm>
            </p:grpSpPr>
            <p:pic>
              <p:nvPicPr>
                <p:cNvPr id="152" name="Picture 15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9532" y="644470"/>
                  <a:ext cx="455950" cy="432000"/>
                </a:xfrm>
                <a:prstGeom prst="rect">
                  <a:avLst/>
                </a:prstGeom>
              </p:spPr>
            </p:pic>
            <p:sp>
              <p:nvSpPr>
                <p:cNvPr id="153" name="TextBox 152"/>
                <p:cNvSpPr txBox="1"/>
                <p:nvPr/>
              </p:nvSpPr>
              <p:spPr>
                <a:xfrm>
                  <a:off x="2782105" y="706582"/>
                  <a:ext cx="126598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err="1" smtClean="0"/>
                    <a:t>AppDB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VMOps</a:t>
                  </a:r>
                  <a:endParaRPr lang="en-US" sz="1400" dirty="0"/>
                </a:p>
              </p:txBody>
            </p:sp>
          </p:grpSp>
        </p:grpSp>
        <p:cxnSp>
          <p:nvCxnSpPr>
            <p:cNvPr id="147" name="Straight Arrow Connector 146"/>
            <p:cNvCxnSpPr/>
            <p:nvPr/>
          </p:nvCxnSpPr>
          <p:spPr>
            <a:xfrm flipV="1">
              <a:off x="6301878" y="2717250"/>
              <a:ext cx="1" cy="42198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flipH="1">
              <a:off x="1462766" y="3418304"/>
              <a:ext cx="2776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62" idx="0"/>
            </p:cNvCxnSpPr>
            <p:nvPr/>
          </p:nvCxnSpPr>
          <p:spPr>
            <a:xfrm flipV="1">
              <a:off x="3846921" y="3726035"/>
              <a:ext cx="0" cy="38075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1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"/>
    </mc:Choice>
    <mc:Fallback xmlns="">
      <p:transition spd="slow" advTm="93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AppDB</a:t>
            </a:r>
            <a:r>
              <a:rPr lang="en-GB" dirty="0" smtClean="0"/>
              <a:t> Cloud Marketplace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208" y="1813810"/>
            <a:ext cx="4788266" cy="3100402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136" y="1801825"/>
            <a:ext cx="4090453" cy="3888432"/>
          </a:xfrm>
        </p:spPr>
        <p:txBody>
          <a:bodyPr anchor="ctr"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Open Library of </a:t>
            </a:r>
            <a:r>
              <a:rPr lang="en-US" sz="2400" dirty="0" smtClean="0"/>
              <a:t>Appliances </a:t>
            </a:r>
            <a:endParaRPr lang="en-US" sz="2400" dirty="0"/>
          </a:p>
          <a:p>
            <a:pPr lvl="1">
              <a:buFont typeface="Arial" charset="0"/>
              <a:buChar char="•"/>
            </a:pPr>
            <a:r>
              <a:rPr lang="en-US" sz="2000" dirty="0"/>
              <a:t>Use on clouds or on personal laptop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Re-use, share, associate contextualization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Automatic distribution to cloud providers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EGI-endorsed </a:t>
            </a:r>
            <a:r>
              <a:rPr lang="en-US" sz="2400" dirty="0"/>
              <a:t>VM </a:t>
            </a:r>
            <a:r>
              <a:rPr lang="en-US" sz="2400" dirty="0" smtClean="0"/>
              <a:t>images</a:t>
            </a:r>
          </a:p>
          <a:p>
            <a:pPr marL="685800" lvl="1">
              <a:buFont typeface="Arial" charset="0"/>
              <a:buChar char="•"/>
            </a:pPr>
            <a:r>
              <a:rPr lang="en-US" sz="2000" dirty="0" smtClean="0"/>
              <a:t>securely </a:t>
            </a:r>
            <a:r>
              <a:rPr lang="en-US" sz="2000" dirty="0"/>
              <a:t>configured and tested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9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60"/>
    </mc:Choice>
    <mc:Fallback xmlns="">
      <p:transition spd="slow" advTm="8956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AppDB</a:t>
            </a:r>
            <a:r>
              <a:rPr lang="en-GB" dirty="0" smtClean="0"/>
              <a:t> </a:t>
            </a:r>
            <a:r>
              <a:rPr lang="en-GB" dirty="0" err="1" smtClean="0"/>
              <a:t>VMOps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3761" y="1986357"/>
            <a:ext cx="4090453" cy="3888432"/>
          </a:xfrm>
        </p:spPr>
        <p:txBody>
          <a:bodyPr anchor="ctr">
            <a:normAutofit/>
          </a:bodyPr>
          <a:lstStyle/>
          <a:p>
            <a:r>
              <a:rPr lang="en-US" sz="2400" kern="0" dirty="0" smtClean="0"/>
              <a:t>Unified management of VM on the federation</a:t>
            </a:r>
          </a:p>
          <a:p>
            <a:pPr lvl="1"/>
            <a:r>
              <a:rPr lang="en-US" sz="2000" kern="0" dirty="0" smtClean="0"/>
              <a:t>Single dashboard for all providers</a:t>
            </a:r>
            <a:endParaRPr lang="en-US" sz="2000" kern="0" dirty="0"/>
          </a:p>
          <a:p>
            <a:r>
              <a:rPr lang="en-US" sz="2400" kern="0" dirty="0"/>
              <a:t>Complete EGI Check-in integration</a:t>
            </a:r>
          </a:p>
          <a:p>
            <a:r>
              <a:rPr lang="en-US" sz="2400" kern="0" dirty="0"/>
              <a:t>Personalized - wizard-like- management of </a:t>
            </a:r>
            <a:r>
              <a:rPr lang="en-US" sz="2400" kern="0" dirty="0" smtClean="0"/>
              <a:t>VMs</a:t>
            </a:r>
          </a:p>
          <a:p>
            <a:endParaRPr lang="en-US" kern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214" y="2195839"/>
            <a:ext cx="4788266" cy="310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17"/>
    </mc:Choice>
    <mc:Fallback xmlns="">
      <p:transition spd="slow" advTm="7481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7344816" cy="8501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Innovation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494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What is new or improved?</a:t>
            </a:r>
            <a:endParaRPr lang="en-GB" dirty="0"/>
          </a:p>
        </p:txBody>
      </p:sp>
      <p:sp>
        <p:nvSpPr>
          <p:cNvPr id="133" name="Rectangle 132"/>
          <p:cNvSpPr/>
          <p:nvPr/>
        </p:nvSpPr>
        <p:spPr>
          <a:xfrm>
            <a:off x="1983562" y="5209393"/>
            <a:ext cx="6639051" cy="587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EGI Federation services: </a:t>
            </a:r>
          </a:p>
          <a:p>
            <a:pPr algn="ctr"/>
            <a:r>
              <a:rPr lang="en-US" sz="1400" dirty="0" smtClean="0"/>
              <a:t>Accounting, Monitoring, Conf. Database, Information Discovery, </a:t>
            </a:r>
            <a:r>
              <a:rPr lang="en-US" sz="1400" dirty="0" err="1" smtClean="0"/>
              <a:t>AppDB</a:t>
            </a:r>
            <a:r>
              <a:rPr lang="en-US" sz="1400" dirty="0" smtClean="0"/>
              <a:t> Marketplace</a:t>
            </a:r>
            <a:endParaRPr lang="en-US" sz="1400" dirty="0"/>
          </a:p>
        </p:txBody>
      </p:sp>
      <p:sp>
        <p:nvSpPr>
          <p:cNvPr id="134" name="Rectangle 133"/>
          <p:cNvSpPr/>
          <p:nvPr/>
        </p:nvSpPr>
        <p:spPr>
          <a:xfrm>
            <a:off x="737412" y="1670359"/>
            <a:ext cx="976747" cy="41265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EGI </a:t>
            </a:r>
          </a:p>
          <a:p>
            <a:pPr algn="ctr"/>
            <a:r>
              <a:rPr lang="en-US" sz="1400" dirty="0" smtClean="0"/>
              <a:t>Check-in</a:t>
            </a:r>
            <a:endParaRPr lang="en-US" sz="1400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2030549" y="3650059"/>
            <a:ext cx="4119128" cy="1151093"/>
            <a:chOff x="1699783" y="4116933"/>
            <a:chExt cx="4119128" cy="1151093"/>
          </a:xfrm>
        </p:grpSpPr>
        <p:sp>
          <p:nvSpPr>
            <p:cNvPr id="158" name="Rounded Rectangle 157"/>
            <p:cNvSpPr/>
            <p:nvPr/>
          </p:nvSpPr>
          <p:spPr>
            <a:xfrm>
              <a:off x="1699783" y="4116933"/>
              <a:ext cx="4119128" cy="11510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endParaRPr lang="en-US" sz="1400" dirty="0"/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1905437" y="4290697"/>
              <a:ext cx="3707820" cy="803564"/>
              <a:chOff x="1371599" y="4430900"/>
              <a:chExt cx="3707820" cy="803564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1371599" y="4430900"/>
                <a:ext cx="1698913" cy="803564"/>
                <a:chOff x="2673927" y="2507672"/>
                <a:chExt cx="2396837" cy="803564"/>
              </a:xfrm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2673927" y="2757055"/>
                  <a:ext cx="2396837" cy="55418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Cloud Management Framework</a:t>
                  </a:r>
                  <a:endParaRPr lang="en-US" sz="1400" dirty="0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2673927" y="2507672"/>
                  <a:ext cx="2396837" cy="24938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IaaS API</a:t>
                  </a:r>
                  <a:endParaRPr lang="en-US" sz="1400" dirty="0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3380506" y="4430900"/>
                <a:ext cx="1698913" cy="803564"/>
                <a:chOff x="2673927" y="2507672"/>
                <a:chExt cx="2396837" cy="803564"/>
              </a:xfrm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2673927" y="2757055"/>
                  <a:ext cx="2396837" cy="55418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Cloud Management Framework</a:t>
                  </a:r>
                  <a:endParaRPr lang="en-US" sz="1400" dirty="0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2673927" y="2507672"/>
                  <a:ext cx="2396837" cy="24938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IaaS API</a:t>
                  </a:r>
                  <a:endParaRPr lang="en-US" sz="1400" dirty="0"/>
                </a:p>
              </p:txBody>
            </p:sp>
          </p:grpSp>
        </p:grpSp>
      </p:grpSp>
      <p:grpSp>
        <p:nvGrpSpPr>
          <p:cNvPr id="136" name="Group 135"/>
          <p:cNvGrpSpPr/>
          <p:nvPr/>
        </p:nvGrpSpPr>
        <p:grpSpPr>
          <a:xfrm>
            <a:off x="6466067" y="3650059"/>
            <a:ext cx="2156546" cy="1151093"/>
            <a:chOff x="6128905" y="4089983"/>
            <a:chExt cx="2156546" cy="1151093"/>
          </a:xfrm>
        </p:grpSpPr>
        <p:sp>
          <p:nvSpPr>
            <p:cNvPr id="154" name="Rounded Rectangle 153"/>
            <p:cNvSpPr/>
            <p:nvPr/>
          </p:nvSpPr>
          <p:spPr>
            <a:xfrm>
              <a:off x="6128905" y="4089983"/>
              <a:ext cx="2156546" cy="11510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endParaRPr lang="en-US" sz="1400" dirty="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6357722" y="4263747"/>
              <a:ext cx="1698913" cy="803564"/>
              <a:chOff x="2673927" y="2507672"/>
              <a:chExt cx="2396837" cy="803564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2673927" y="2757055"/>
                <a:ext cx="2396837" cy="55418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Cloud Management Framework</a:t>
                </a:r>
                <a:endParaRPr lang="en-US" sz="1400" dirty="0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2673927" y="2507672"/>
                <a:ext cx="2396837" cy="24938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IaaS API</a:t>
                </a:r>
                <a:endParaRPr lang="en-US" sz="1400" dirty="0"/>
              </a:p>
            </p:txBody>
          </p:sp>
        </p:grpSp>
      </p:grpSp>
      <p:cxnSp>
        <p:nvCxnSpPr>
          <p:cNvPr id="137" name="Straight Arrow Connector 136"/>
          <p:cNvCxnSpPr>
            <a:stCxn id="162" idx="2"/>
          </p:cNvCxnSpPr>
          <p:nvPr/>
        </p:nvCxnSpPr>
        <p:spPr>
          <a:xfrm>
            <a:off x="4090113" y="4801152"/>
            <a:ext cx="0" cy="408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7544340" y="4801152"/>
            <a:ext cx="0" cy="3807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1705958" y="1967124"/>
            <a:ext cx="2776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62" idx="1"/>
          </p:cNvCxnSpPr>
          <p:nvPr/>
        </p:nvCxnSpPr>
        <p:spPr>
          <a:xfrm flipH="1">
            <a:off x="1714158" y="4225606"/>
            <a:ext cx="316391" cy="106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H="1">
            <a:off x="1714160" y="5503156"/>
            <a:ext cx="2694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3090843" y="2260524"/>
            <a:ext cx="1" cy="39449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V="1">
            <a:off x="7544340" y="3241820"/>
            <a:ext cx="0" cy="40823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1983563" y="2655019"/>
            <a:ext cx="6639050" cy="58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IaaS Federated Access Tools</a:t>
            </a:r>
            <a:endParaRPr lang="en-US" sz="1400" dirty="0"/>
          </a:p>
        </p:txBody>
      </p:sp>
      <p:sp>
        <p:nvSpPr>
          <p:cNvPr id="145" name="Rectangle 144"/>
          <p:cNvSpPr/>
          <p:nvPr/>
        </p:nvSpPr>
        <p:spPr>
          <a:xfrm>
            <a:off x="4467528" y="1673724"/>
            <a:ext cx="4155085" cy="58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Thematic Services</a:t>
            </a:r>
            <a:endParaRPr lang="en-US" sz="1400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1983562" y="1673724"/>
            <a:ext cx="2214563" cy="586800"/>
            <a:chOff x="1740370" y="1872635"/>
            <a:chExt cx="2214563" cy="586800"/>
          </a:xfrm>
        </p:grpSpPr>
        <p:sp>
          <p:nvSpPr>
            <p:cNvPr id="150" name="Rectangle 149"/>
            <p:cNvSpPr/>
            <p:nvPr/>
          </p:nvSpPr>
          <p:spPr>
            <a:xfrm>
              <a:off x="1740370" y="1872635"/>
              <a:ext cx="2214563" cy="586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993371" y="1950035"/>
              <a:ext cx="1708561" cy="432000"/>
              <a:chOff x="2339532" y="644470"/>
              <a:chExt cx="1708561" cy="432000"/>
            </a:xfrm>
          </p:grpSpPr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39532" y="644470"/>
                <a:ext cx="455950" cy="432000"/>
              </a:xfrm>
              <a:prstGeom prst="rect">
                <a:avLst/>
              </a:prstGeom>
            </p:spPr>
          </p:pic>
          <p:sp>
            <p:nvSpPr>
              <p:cNvPr id="153" name="TextBox 152"/>
              <p:cNvSpPr txBox="1"/>
              <p:nvPr/>
            </p:nvSpPr>
            <p:spPr>
              <a:xfrm>
                <a:off x="2782105" y="706582"/>
                <a:ext cx="12659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AppDB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VMOps</a:t>
                </a:r>
                <a:endParaRPr lang="en-US" sz="1400" dirty="0"/>
              </a:p>
            </p:txBody>
          </p:sp>
        </p:grpSp>
      </p:grpSp>
      <p:cxnSp>
        <p:nvCxnSpPr>
          <p:cNvPr id="147" name="Straight Arrow Connector 146"/>
          <p:cNvCxnSpPr/>
          <p:nvPr/>
        </p:nvCxnSpPr>
        <p:spPr>
          <a:xfrm flipV="1">
            <a:off x="6545070" y="2260524"/>
            <a:ext cx="1" cy="42198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H="1">
            <a:off x="1705958" y="2961578"/>
            <a:ext cx="2776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62" idx="0"/>
          </p:cNvCxnSpPr>
          <p:nvPr/>
        </p:nvCxnSpPr>
        <p:spPr>
          <a:xfrm flipV="1">
            <a:off x="4090113" y="3269309"/>
            <a:ext cx="0" cy="38075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1983563" y="2655019"/>
            <a:ext cx="6639050" cy="58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IaaS Federated Access Tools</a:t>
            </a:r>
            <a:endParaRPr lang="en-US" sz="1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979712" y="1673724"/>
            <a:ext cx="2214563" cy="586800"/>
            <a:chOff x="1740370" y="1872635"/>
            <a:chExt cx="2214563" cy="5868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1740370" y="1872635"/>
              <a:ext cx="2214563" cy="586800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993371" y="1950035"/>
              <a:ext cx="1708561" cy="432000"/>
              <a:chOff x="2339532" y="644470"/>
              <a:chExt cx="1708561" cy="432000"/>
            </a:xfrm>
            <a:grpFill/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39532" y="644470"/>
                <a:ext cx="455950" cy="432000"/>
              </a:xfrm>
              <a:prstGeom prst="rect">
                <a:avLst/>
              </a:prstGeom>
              <a:grpFill/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2782105" y="706582"/>
                <a:ext cx="1265988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AppDB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VMOps</a:t>
                </a:r>
                <a:endParaRPr lang="en-US" sz="1400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235330" y="3791931"/>
            <a:ext cx="3709565" cy="903987"/>
            <a:chOff x="3121159" y="-1167341"/>
            <a:chExt cx="3709565" cy="903987"/>
          </a:xfrm>
        </p:grpSpPr>
        <p:sp>
          <p:nvSpPr>
            <p:cNvPr id="57" name="Rectangle 56"/>
            <p:cNvSpPr/>
            <p:nvPr/>
          </p:nvSpPr>
          <p:spPr>
            <a:xfrm>
              <a:off x="3121159" y="-1167341"/>
              <a:ext cx="3709565" cy="903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Picture 45" descr="Open Cloud Computing Interface - Open Standard | Open Communit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143" y="-1075387"/>
              <a:ext cx="1086163" cy="470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503107" y="-653629"/>
              <a:ext cx="808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OCCI 1.2</a:t>
              </a:r>
              <a:endParaRPr lang="en-GB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53816" y="3791931"/>
            <a:ext cx="1944216" cy="903987"/>
            <a:chOff x="1547664" y="-1107504"/>
            <a:chExt cx="1944216" cy="903987"/>
          </a:xfrm>
        </p:grpSpPr>
        <p:sp>
          <p:nvSpPr>
            <p:cNvPr id="5" name="Rectangle 4"/>
            <p:cNvSpPr/>
            <p:nvPr/>
          </p:nvSpPr>
          <p:spPr>
            <a:xfrm>
              <a:off x="1547664" y="-1107504"/>
              <a:ext cx="1944216" cy="903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71" t="40845" r="18006" b="40869"/>
            <a:stretch/>
          </p:blipFill>
          <p:spPr>
            <a:xfrm>
              <a:off x="1703702" y="-962889"/>
              <a:ext cx="1632140" cy="357971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795856" y="-653629"/>
              <a:ext cx="1447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/>
                <a:t>Native API access</a:t>
              </a:r>
              <a:endParaRPr lang="en-GB" sz="1400" dirty="0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1983562" y="5209393"/>
            <a:ext cx="6639051" cy="587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EGI Federation services: </a:t>
            </a:r>
          </a:p>
          <a:p>
            <a:pPr algn="ctr"/>
            <a:r>
              <a:rPr lang="en-US" sz="1400" dirty="0" smtClean="0"/>
              <a:t>Accounting, Monitoring, Conf. Database, Information Discovery, </a:t>
            </a:r>
            <a:r>
              <a:rPr lang="en-US" sz="1400" dirty="0" err="1" smtClean="0"/>
              <a:t>AppDB</a:t>
            </a:r>
            <a:r>
              <a:rPr lang="en-US" sz="1400" dirty="0" smtClean="0"/>
              <a:t> Marketplace</a:t>
            </a:r>
            <a:endParaRPr lang="en-US" sz="1400" dirty="0"/>
          </a:p>
        </p:txBody>
      </p:sp>
      <p:sp>
        <p:nvSpPr>
          <p:cNvPr id="60" name="Rectangle 59"/>
          <p:cNvSpPr/>
          <p:nvPr/>
        </p:nvSpPr>
        <p:spPr>
          <a:xfrm>
            <a:off x="737412" y="1670359"/>
            <a:ext cx="976747" cy="41265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EGI </a:t>
            </a:r>
          </a:p>
          <a:p>
            <a:pPr algn="ctr"/>
            <a:r>
              <a:rPr lang="en-US" sz="1400" dirty="0" smtClean="0"/>
              <a:t>Check-in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43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"/>
    </mc:Choice>
    <mc:Fallback xmlns="">
      <p:transition spd="slow" advTm="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v3.2</Template>
  <TotalTime>4774</TotalTime>
  <Words>1031</Words>
  <Application>Microsoft Office PowerPoint</Application>
  <PresentationFormat>On-screen Show (4:3)</PresentationFormat>
  <Paragraphs>237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EGI Engage powerpoint presentation v3.2</vt:lpstr>
      <vt:lpstr>EGI Powerpoint Presentation (body)</vt:lpstr>
      <vt:lpstr>EGI Powerpoint Presentation (closing)</vt:lpstr>
      <vt:lpstr>Federated Cloud Computing</vt:lpstr>
      <vt:lpstr>EGI-Engage: Key Exploitable Results</vt:lpstr>
      <vt:lpstr>EGI Cloud Federation</vt:lpstr>
      <vt:lpstr>A Federated IaaS Cloud for research </vt:lpstr>
      <vt:lpstr>IaaS Federation Architecture</vt:lpstr>
      <vt:lpstr>AppDB Cloud Marketplace</vt:lpstr>
      <vt:lpstr>AppDB VMOps</vt:lpstr>
      <vt:lpstr>Innovation</vt:lpstr>
      <vt:lpstr>What is new or improved?</vt:lpstr>
      <vt:lpstr>What is new or improved? Technology Stack and Standards</vt:lpstr>
      <vt:lpstr>Benefits</vt:lpstr>
      <vt:lpstr>Exploitation</vt:lpstr>
      <vt:lpstr>Who can exploit the result? For what?  EGI Cloud Infrastructure and Services</vt:lpstr>
      <vt:lpstr>Who can exploit the result? For what? EGI Cloud Technology Stack</vt:lpstr>
      <vt:lpstr>Who can exploit the result? For what? EGI Federated Cloud Blueprint</vt:lpstr>
      <vt:lpstr>Use cases: the infrastructure</vt:lpstr>
      <vt:lpstr>Use cases: usage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WPX [name]</dc:title>
  <dc:creator>Malgorzata Krakowian</dc:creator>
  <cp:lastModifiedBy>S C</cp:lastModifiedBy>
  <cp:revision>202</cp:revision>
  <cp:lastPrinted>2017-10-16T13:19:30Z</cp:lastPrinted>
  <dcterms:created xsi:type="dcterms:W3CDTF">2016-02-16T14:19:42Z</dcterms:created>
  <dcterms:modified xsi:type="dcterms:W3CDTF">2017-10-17T14:51:28Z</dcterms:modified>
</cp:coreProperties>
</file>