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22"/>
  </p:notesMasterIdLst>
  <p:handoutMasterIdLst>
    <p:handoutMasterId r:id="rId23"/>
  </p:handoutMasterIdLst>
  <p:sldIdLst>
    <p:sldId id="280" r:id="rId4"/>
    <p:sldId id="335" r:id="rId5"/>
    <p:sldId id="311" r:id="rId6"/>
    <p:sldId id="330" r:id="rId7"/>
    <p:sldId id="331" r:id="rId8"/>
    <p:sldId id="332" r:id="rId9"/>
    <p:sldId id="317" r:id="rId10"/>
    <p:sldId id="318" r:id="rId11"/>
    <p:sldId id="337" r:id="rId12"/>
    <p:sldId id="338" r:id="rId13"/>
    <p:sldId id="339" r:id="rId14"/>
    <p:sldId id="340" r:id="rId15"/>
    <p:sldId id="341" r:id="rId16"/>
    <p:sldId id="333" r:id="rId17"/>
    <p:sldId id="328" r:id="rId18"/>
    <p:sldId id="327" r:id="rId19"/>
    <p:sldId id="344" r:id="rId20"/>
    <p:sldId id="284" r:id="rId21"/>
  </p:sldIdLst>
  <p:sldSz cx="9144000" cy="6858000" type="screen4x3"/>
  <p:notesSz cx="7104063" cy="102346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266D91-0535-EA48-A8C6-C076554800FC}">
          <p14:sldIdLst>
            <p14:sldId id="280"/>
            <p14:sldId id="335"/>
            <p14:sldId id="311"/>
            <p14:sldId id="330"/>
            <p14:sldId id="331"/>
            <p14:sldId id="332"/>
            <p14:sldId id="317"/>
            <p14:sldId id="318"/>
            <p14:sldId id="337"/>
            <p14:sldId id="338"/>
            <p14:sldId id="339"/>
            <p14:sldId id="340"/>
            <p14:sldId id="341"/>
            <p14:sldId id="333"/>
            <p14:sldId id="328"/>
            <p14:sldId id="327"/>
            <p14:sldId id="344"/>
            <p14:sldId id="28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87" autoAdjust="0"/>
    <p:restoredTop sz="93462" autoAdjust="0"/>
  </p:normalViewPr>
  <p:slideViewPr>
    <p:cSldViewPr showGuides="1">
      <p:cViewPr>
        <p:scale>
          <a:sx n="75" d="100"/>
          <a:sy n="75" d="100"/>
        </p:scale>
        <p:origin x="-1570" y="-29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r>
              <a:rPr lang="en-GB" smtClean="0"/>
              <a:t>EGI-Engage Final Review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r>
              <a:rPr lang="nl-NL" smtClean="0"/>
              <a:t>23-10-2017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r>
              <a:rPr lang="nl-NL" smtClean="0"/>
              <a:t>EGI-Engage Final Review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45289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10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5385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11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35535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12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69657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13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19147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300" b="1" dirty="0"/>
              <a:t>Innovation level</a:t>
            </a:r>
          </a:p>
          <a:p>
            <a:r>
              <a:rPr lang="en-GB" sz="1300" dirty="0"/>
              <a:t>Describe which are the main benefits derived by using this result, who is using today and who is expected to use it in the next three years</a:t>
            </a:r>
          </a:p>
          <a:p>
            <a:r>
              <a:rPr lang="en-GB" sz="1300" b="1" dirty="0"/>
              <a:t>Innovation Capacity</a:t>
            </a:r>
          </a:p>
          <a:p>
            <a:r>
              <a:rPr lang="en-GB" sz="1300" dirty="0"/>
              <a:t>Describe briefly how the result can be used </a:t>
            </a:r>
          </a:p>
          <a:p>
            <a:r>
              <a:rPr lang="en-GB" sz="1300" dirty="0"/>
              <a:t>-in other areas beyond the project objective</a:t>
            </a:r>
          </a:p>
          <a:p>
            <a:r>
              <a:rPr lang="en-GB" sz="1300" dirty="0"/>
              <a:t>-for bringing benefits to others parties </a:t>
            </a:r>
          </a:p>
          <a:p>
            <a:r>
              <a:rPr lang="en-GB" sz="1300" dirty="0"/>
              <a:t>within the next 3 years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14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95367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15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1319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16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1319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17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11658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18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9454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2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1581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1922"/>
            <a:r>
              <a:rPr lang="en-GB" sz="1300" b="1" i="1" dirty="0"/>
              <a:t>open data, research data &amp; big data</a:t>
            </a:r>
          </a:p>
          <a:p>
            <a:pPr marL="61922"/>
            <a:endParaRPr lang="en-GB" sz="1300" b="1" i="1" dirty="0"/>
          </a:p>
          <a:p>
            <a:pPr marL="61922"/>
            <a:r>
              <a:rPr lang="en-GB" sz="1300" b="1" i="1" dirty="0"/>
              <a:t>Relevance to Work Programme and societal Challenges</a:t>
            </a:r>
          </a:p>
          <a:p>
            <a:pPr marL="61922"/>
            <a:r>
              <a:rPr lang="en-GB" sz="1300" i="1" dirty="0"/>
              <a:t>Briefly describe how the result satisfies the expected impacts of the project and/or other relevant economic or societal impacts, as:</a:t>
            </a:r>
          </a:p>
          <a:p>
            <a:pPr marL="61922"/>
            <a:r>
              <a:rPr lang="en-GB" sz="1300" i="1" dirty="0"/>
              <a:t>• Strengthening the competitiveness and growth of companies by</a:t>
            </a:r>
          </a:p>
          <a:p>
            <a:pPr marL="61922"/>
            <a:r>
              <a:rPr lang="en-GB" sz="1300" i="1" dirty="0"/>
              <a:t>developing innovations meeting the needs of European and</a:t>
            </a:r>
          </a:p>
          <a:p>
            <a:pPr marL="61922"/>
            <a:r>
              <a:rPr lang="en-GB" sz="1300" i="1" dirty="0"/>
              <a:t>global markets; and, where relevant, by delivering such</a:t>
            </a:r>
          </a:p>
          <a:p>
            <a:pPr marL="61922"/>
            <a:r>
              <a:rPr lang="en-GB" sz="1300" i="1" dirty="0"/>
              <a:t>innovations to the markets</a:t>
            </a:r>
          </a:p>
          <a:p>
            <a:pPr marL="61922"/>
            <a:r>
              <a:rPr lang="en-GB" sz="1300" i="1" dirty="0"/>
              <a:t>• Any other environmental and socially important impacts</a:t>
            </a:r>
          </a:p>
          <a:p>
            <a:pPr marL="61922"/>
            <a:r>
              <a:rPr lang="en-GB" sz="1300" b="1" i="1" dirty="0"/>
              <a:t>Relevance of Result for Policy domain of EOSC</a:t>
            </a:r>
          </a:p>
          <a:p>
            <a:pPr marL="61922"/>
            <a:r>
              <a:rPr lang="en-GB" sz="1300" i="1" dirty="0"/>
              <a:t>The extent of the benefits derived from the</a:t>
            </a:r>
          </a:p>
          <a:p>
            <a:pPr marL="61922"/>
            <a:r>
              <a:rPr lang="en-GB" sz="1300" i="1" dirty="0"/>
              <a:t>project result for EOSC</a:t>
            </a:r>
            <a:endParaRPr lang="en-GB" sz="13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3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235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4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131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on OneData </a:t>
            </a:r>
            <a:r>
              <a:rPr lang="mr-IN" dirty="0" smtClean="0"/>
              <a:t>–</a:t>
            </a:r>
            <a:r>
              <a:rPr lang="en-US" dirty="0" smtClean="0"/>
              <a:t> developed</a:t>
            </a:r>
            <a:r>
              <a:rPr lang="en-US" baseline="0" dirty="0" smtClean="0"/>
              <a:t> by </a:t>
            </a:r>
            <a:r>
              <a:rPr lang="en-US" baseline="0" dirty="0" err="1" smtClean="0"/>
              <a:t>Cyfronet</a:t>
            </a:r>
            <a:r>
              <a:rPr lang="en-US" baseline="0" dirty="0" smtClean="0"/>
              <a:t> as part of EGI-Engage project and the INDIGO DataCloud</a:t>
            </a:r>
          </a:p>
          <a:p>
            <a:r>
              <a:rPr lang="en-US" baseline="0" dirty="0" smtClean="0"/>
              <a:t>and the EGI </a:t>
            </a:r>
            <a:r>
              <a:rPr lang="en-US" baseline="0" dirty="0" err="1" smtClean="0"/>
              <a:t>DataHub</a:t>
            </a:r>
            <a:r>
              <a:rPr lang="en-US" baseline="0" dirty="0" smtClean="0"/>
              <a:t> which is the prototype installation of it being made available to all members of EGI.  </a:t>
            </a:r>
          </a:p>
          <a:p>
            <a:pPr defTabSz="990752">
              <a:defRPr/>
            </a:pPr>
            <a:endParaRPr lang="en-US" sz="1300" dirty="0"/>
          </a:p>
          <a:p>
            <a:pPr defTabSz="990752">
              <a:defRPr/>
            </a:pPr>
            <a:r>
              <a:rPr lang="en-US" sz="1300" dirty="0"/>
              <a:t>Data here could mean datasets ­ a collection of data/files/</a:t>
            </a:r>
            <a:r>
              <a:rPr lang="en-US" sz="1300" dirty="0" err="1"/>
              <a:t>filesets</a:t>
            </a:r>
            <a:r>
              <a:rPr lang="en-US" sz="1300" dirty="0"/>
              <a:t> at a level of granularity considered useful to user communities.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5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131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on OneData </a:t>
            </a:r>
            <a:r>
              <a:rPr lang="mr-IN" dirty="0" smtClean="0"/>
              <a:t>–</a:t>
            </a:r>
            <a:r>
              <a:rPr lang="en-US" dirty="0" smtClean="0"/>
              <a:t> developed</a:t>
            </a:r>
            <a:r>
              <a:rPr lang="en-US" baseline="0" dirty="0" smtClean="0"/>
              <a:t> by </a:t>
            </a:r>
            <a:r>
              <a:rPr lang="en-US" baseline="0" dirty="0" err="1" smtClean="0"/>
              <a:t>Cyfronet</a:t>
            </a:r>
            <a:r>
              <a:rPr lang="en-US" baseline="0" dirty="0" smtClean="0"/>
              <a:t> as part of EGI-Engage project and the INDIGO DataCloud</a:t>
            </a:r>
          </a:p>
          <a:p>
            <a:r>
              <a:rPr lang="en-US" baseline="0" dirty="0" smtClean="0"/>
              <a:t>and the EGI </a:t>
            </a:r>
            <a:r>
              <a:rPr lang="en-US" baseline="0" dirty="0" err="1" smtClean="0"/>
              <a:t>DataHub</a:t>
            </a:r>
            <a:r>
              <a:rPr lang="en-US" baseline="0" dirty="0" smtClean="0"/>
              <a:t> which is the prototype installation of it being made available to all members of EGI.  </a:t>
            </a:r>
          </a:p>
          <a:p>
            <a:pPr defTabSz="990752">
              <a:defRPr/>
            </a:pPr>
            <a:endParaRPr lang="en-US" sz="1300" dirty="0"/>
          </a:p>
          <a:p>
            <a:pPr defTabSz="990752">
              <a:defRPr/>
            </a:pPr>
            <a:r>
              <a:rPr lang="en-US" sz="1300" dirty="0"/>
              <a:t>Data here could mean datasets ­ a collection of data/files/</a:t>
            </a:r>
            <a:r>
              <a:rPr lang="en-US" sz="1300" dirty="0" err="1"/>
              <a:t>filesets</a:t>
            </a:r>
            <a:r>
              <a:rPr lang="en-US" sz="1300" dirty="0"/>
              <a:t> at a level of granularity considered useful to user communities.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6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1319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Brings the possibility</a:t>
            </a:r>
            <a:r>
              <a:rPr lang="en-US" baseline="0" dirty="0" smtClean="0"/>
              <a:t> of scalable, data intensive computing to communities regardless of their domain.</a:t>
            </a:r>
          </a:p>
          <a:p>
            <a:r>
              <a:rPr lang="en-US" baseline="0" dirty="0" err="1" smtClean="0"/>
              <a:t>Seemless</a:t>
            </a:r>
            <a:r>
              <a:rPr lang="en-US" baseline="0" dirty="0" smtClean="0"/>
              <a:t> access to multiple clouds </a:t>
            </a:r>
            <a:r>
              <a:rPr lang="mr-IN" baseline="0" dirty="0" smtClean="0"/>
              <a:t>–</a:t>
            </a:r>
            <a:r>
              <a:rPr lang="en-US" baseline="0" dirty="0" smtClean="0"/>
              <a:t> private, institutional, public.  </a:t>
            </a:r>
          </a:p>
          <a:p>
            <a:r>
              <a:rPr lang="en-US" baseline="0" dirty="0" smtClean="0"/>
              <a:t>Multiple VMs accessing the same data via shared storage SPANNING these clouds.</a:t>
            </a:r>
          </a:p>
          <a:p>
            <a:r>
              <a:rPr lang="en-US" baseline="0" dirty="0" smtClean="0"/>
              <a:t>Accessible via the EGI </a:t>
            </a:r>
            <a:r>
              <a:rPr lang="en-US" baseline="0" dirty="0" err="1" smtClean="0"/>
              <a:t>DataHub</a:t>
            </a:r>
            <a:endParaRPr lang="en-US" baseline="0" dirty="0" smtClean="0"/>
          </a:p>
          <a:p>
            <a:r>
              <a:rPr lang="en-US" baseline="0" dirty="0" smtClean="0"/>
              <a:t>Possibility of publishing data via a DOI and depositing it into a long term archive such as B2SAFE from EUDAT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7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1319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the point</a:t>
            </a:r>
            <a:r>
              <a:rPr lang="en-US" baseline="0" dirty="0" smtClean="0"/>
              <a:t> of view of a domain level data repository.  Many store data, very few bring the data to computing </a:t>
            </a:r>
            <a:r>
              <a:rPr lang="mr-IN" baseline="0" dirty="0" smtClean="0"/>
              <a:t>–</a:t>
            </a:r>
            <a:r>
              <a:rPr lang="en-US" baseline="0" dirty="0" smtClean="0"/>
              <a:t> an issue with big datasets.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8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1319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9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782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46166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3371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7489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23/10/2017</a:t>
            </a:r>
            <a:endParaRPr lang="nl-NL" sz="8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3347864" y="6481164"/>
            <a:ext cx="19123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KER: Open Data Platform </a:t>
            </a:r>
            <a:endParaRPr lang="en-GB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  <p:sldLayoutId id="2147483688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schopfel/status/790936945136439296" TargetMode="External"/><Relationship Id="rId3" Type="http://schemas.openxmlformats.org/officeDocument/2006/relationships/hyperlink" Target="https://indico.egi.eu/indico/event/2969/" TargetMode="External"/><Relationship Id="rId7" Type="http://schemas.openxmlformats.org/officeDocument/2006/relationships/hyperlink" Target="https://www.egi.eu/about/newsletters/egi-engage-a-list-of-key-exploitable-results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egi.eu/about/newsletters/egi-services-for-open-science/" TargetMode="External"/><Relationship Id="rId5" Type="http://schemas.openxmlformats.org/officeDocument/2006/relationships/hyperlink" Target="https://www.egi.eu/about/newsletters/introducing-the-egi-datahub-prototype/" TargetMode="External"/><Relationship Id="rId10" Type="http://schemas.openxmlformats.org/officeDocument/2006/relationships/image" Target="../media/image23.JPG"/><Relationship Id="rId4" Type="http://schemas.openxmlformats.org/officeDocument/2006/relationships/hyperlink" Target="http://www.sciencedirect.com/science/article/pii/S187705091632110X" TargetMode="External"/><Relationship Id="rId9" Type="http://schemas.openxmlformats.org/officeDocument/2006/relationships/hyperlink" Target="https://twitter.com/EGI_eInfra/status/731054950726422528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mtClean="0"/>
              <a:t>WP4 Leader</a:t>
            </a:r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Open </a:t>
            </a:r>
            <a:r>
              <a:rPr lang="en-GB" dirty="0"/>
              <a:t>Data Platform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Matthew Viljoen</a:t>
            </a:r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new or improved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fontAlgn="base"/>
            <a:endParaRPr lang="en-GB" dirty="0"/>
          </a:p>
          <a:p>
            <a:pPr fontAlgn="base"/>
            <a:endParaRPr lang="en-GB" dirty="0" smtClean="0"/>
          </a:p>
          <a:p>
            <a:pPr fontAlgn="base"/>
            <a:r>
              <a:rPr lang="en-GB" dirty="0" smtClean="0"/>
              <a:t>EGI Open Data Platform and services did not exist before EGI-Engage</a:t>
            </a:r>
          </a:p>
          <a:p>
            <a:pPr fontAlgn="base"/>
            <a:r>
              <a:rPr lang="en-GB" dirty="0" smtClean="0"/>
              <a:t>Requirements gathering and enhancements of Onedata </a:t>
            </a:r>
          </a:p>
          <a:p>
            <a:pPr fontAlgn="base"/>
            <a:r>
              <a:rPr lang="en-GB" dirty="0" smtClean="0"/>
              <a:t>Provision of EGI DataHub and the EGI Federated Data Gateway</a:t>
            </a:r>
          </a:p>
        </p:txBody>
      </p:sp>
    </p:spTree>
    <p:extLst>
      <p:ext uri="{BB962C8B-B14F-4D97-AF65-F5344CB8AC3E}">
        <p14:creationId xmlns:p14="http://schemas.microsoft.com/office/powerpoint/2010/main" val="8556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benefits does it bring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2348880"/>
            <a:ext cx="8424936" cy="3600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Increased accessibility of data to users</a:t>
            </a:r>
          </a:p>
          <a:p>
            <a:r>
              <a:rPr lang="en-GB" dirty="0" smtClean="0"/>
              <a:t>Bringing data to computing</a:t>
            </a:r>
          </a:p>
          <a:p>
            <a:r>
              <a:rPr lang="en-GB" dirty="0" smtClean="0"/>
              <a:t>Integrated services (federation of data providers, multiple data access, publishing/DOIs and AAI) </a:t>
            </a:r>
          </a:p>
          <a:p>
            <a:r>
              <a:rPr lang="en-GB" dirty="0" smtClean="0"/>
              <a:t>Scalability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306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780928"/>
            <a:ext cx="7344816" cy="85010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Exploitation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99096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can exploit the result? For what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41438"/>
            <a:ext cx="8424936" cy="424780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Aft>
                <a:spcPts val="1200"/>
              </a:spcAft>
              <a:buNone/>
            </a:pPr>
            <a:r>
              <a:rPr lang="en-GB" b="1" dirty="0"/>
              <a:t>Who can benefit?</a:t>
            </a:r>
          </a:p>
          <a:p>
            <a:pPr>
              <a:lnSpc>
                <a:spcPct val="110000"/>
              </a:lnSpc>
            </a:pPr>
            <a:r>
              <a:rPr lang="en-US" dirty="0"/>
              <a:t>End users (</a:t>
            </a:r>
            <a:r>
              <a:rPr lang="en-US" dirty="0" err="1"/>
              <a:t>inc.</a:t>
            </a:r>
            <a:r>
              <a:rPr lang="en-US" dirty="0"/>
              <a:t> scientists, researchers, end users)</a:t>
            </a:r>
          </a:p>
          <a:p>
            <a:pPr lvl="1">
              <a:lnSpc>
                <a:spcPct val="110000"/>
              </a:lnSpc>
            </a:pPr>
            <a:r>
              <a:rPr lang="en-US" i="1" dirty="0"/>
              <a:t>accessing/using data</a:t>
            </a:r>
          </a:p>
          <a:p>
            <a:pPr>
              <a:lnSpc>
                <a:spcPct val="110000"/>
              </a:lnSpc>
            </a:pPr>
            <a:r>
              <a:rPr lang="en-US" dirty="0"/>
              <a:t>Industry and SMEs</a:t>
            </a:r>
          </a:p>
          <a:p>
            <a:pPr lvl="1">
              <a:lnSpc>
                <a:spcPct val="110000"/>
              </a:lnSpc>
            </a:pPr>
            <a:r>
              <a:rPr lang="en-US" i="1" dirty="0"/>
              <a:t>services based on data </a:t>
            </a:r>
            <a:r>
              <a:rPr lang="en-US" i="1" dirty="0" smtClean="0"/>
              <a:t>exploitation</a:t>
            </a:r>
            <a:endParaRPr lang="en-US" i="1" dirty="0"/>
          </a:p>
          <a:p>
            <a:pPr>
              <a:lnSpc>
                <a:spcPct val="110000"/>
              </a:lnSpc>
            </a:pPr>
            <a:r>
              <a:rPr lang="en-US" dirty="0"/>
              <a:t>Society and citizens</a:t>
            </a:r>
          </a:p>
          <a:p>
            <a:pPr lvl="1">
              <a:lnSpc>
                <a:spcPct val="110000"/>
              </a:lnSpc>
            </a:pPr>
            <a:r>
              <a:rPr lang="en-US" i="1" dirty="0"/>
              <a:t>increased data reuse </a:t>
            </a:r>
            <a:r>
              <a:rPr lang="en-GB" i="1" dirty="0"/>
              <a:t>= more research</a:t>
            </a:r>
          </a:p>
          <a:p>
            <a:pPr>
              <a:lnSpc>
                <a:spcPct val="110000"/>
              </a:lnSpc>
            </a:pPr>
            <a:r>
              <a:rPr lang="en-GB" dirty="0"/>
              <a:t>Service and resource providers</a:t>
            </a:r>
          </a:p>
          <a:p>
            <a:pPr lvl="1">
              <a:lnSpc>
                <a:spcPct val="110000"/>
              </a:lnSpc>
            </a:pPr>
            <a:r>
              <a:rPr lang="en-GB" i="1" dirty="0"/>
              <a:t>easier use of cloud and data</a:t>
            </a:r>
          </a:p>
          <a:p>
            <a:pPr marL="0" indent="0" fontAlgn="base">
              <a:lnSpc>
                <a:spcPct val="110000"/>
              </a:lnSpc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36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79394" y="-18256"/>
            <a:ext cx="8229600" cy="1143000"/>
          </a:xfrm>
        </p:spPr>
        <p:txBody>
          <a:bodyPr/>
          <a:lstStyle/>
          <a:p>
            <a:r>
              <a:rPr lang="en-GB" dirty="0" smtClean="0"/>
              <a:t>Use cases</a:t>
            </a:r>
            <a:endParaRPr lang="en-US" dirty="0"/>
          </a:p>
        </p:txBody>
      </p:sp>
      <p:sp>
        <p:nvSpPr>
          <p:cNvPr id="5" name="Symbol zastępczy zawartości 1"/>
          <p:cNvSpPr txBox="1">
            <a:spLocks/>
          </p:cNvSpPr>
          <p:nvPr/>
        </p:nvSpPr>
        <p:spPr>
          <a:xfrm>
            <a:off x="251520" y="1772816"/>
            <a:ext cx="8496944" cy="42484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Earth Observation Proof of Concept (EGI-Engage)</a:t>
            </a:r>
          </a:p>
          <a:p>
            <a:r>
              <a:rPr lang="en-US" smtClean="0"/>
              <a:t>ICOS (EGI-Engage)</a:t>
            </a:r>
          </a:p>
          <a:p>
            <a:r>
              <a:rPr lang="en-US" smtClean="0"/>
              <a:t>PanCancer (EGI + EOSCpilot)</a:t>
            </a:r>
          </a:p>
          <a:p>
            <a:r>
              <a:rPr lang="en-US" smtClean="0"/>
              <a:t>Molecular Dynamics/INSTRUCT/LHC-CMS ... (INDIGO-DataCloud)</a:t>
            </a:r>
          </a:p>
          <a:p>
            <a:r>
              <a:rPr lang="en-US" smtClean="0"/>
              <a:t>Industry e.g. T-Systems (INDIGO-DataCloud)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mtClean="0"/>
          </a:p>
          <a:p>
            <a:pPr lvl="1"/>
            <a:endParaRPr lang="en-US" sz="280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2800" smtClean="0"/>
          </a:p>
          <a:p>
            <a:pPr lvl="1"/>
            <a:endParaRPr lang="en-US" sz="2800" smtClean="0"/>
          </a:p>
          <a:p>
            <a:pPr lvl="1"/>
            <a:endParaRPr lang="en-US" sz="2800" smtClean="0"/>
          </a:p>
          <a:p>
            <a:pPr lvl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266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7-10-03 at 09.17.2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268760"/>
            <a:ext cx="1857410" cy="4834536"/>
          </a:xfrm>
          <a:prstGeom prst="rect">
            <a:avLst/>
          </a:prstGeom>
        </p:spPr>
      </p:pic>
      <p:sp>
        <p:nvSpPr>
          <p:cNvPr id="3" name="Tijdelijke aanduiding voor dianummer 4"/>
          <p:cNvSpPr txBox="1">
            <a:spLocks/>
          </p:cNvSpPr>
          <p:nvPr/>
        </p:nvSpPr>
        <p:spPr>
          <a:xfrm>
            <a:off x="8530124" y="6323703"/>
            <a:ext cx="442427" cy="365125"/>
          </a:xfrm>
          <a:prstGeom prst="rect">
            <a:avLst/>
          </a:prstGeom>
        </p:spPr>
        <p:txBody>
          <a:bodyPr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267EF1D-6906-FB4D-AA6B-760C4746A60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Tijdelijke aanduiding voor tekst 8"/>
          <p:cNvSpPr txBox="1">
            <a:spLocks/>
          </p:cNvSpPr>
          <p:nvPr/>
        </p:nvSpPr>
        <p:spPr>
          <a:xfrm>
            <a:off x="235536" y="1268760"/>
            <a:ext cx="8208912" cy="93610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b="1" dirty="0" smtClean="0"/>
              <a:t>Greenland Glacier (15 scenes) &amp; Shipping in Panama Canal (24 scenes)</a:t>
            </a:r>
          </a:p>
        </p:txBody>
      </p:sp>
      <p:sp>
        <p:nvSpPr>
          <p:cNvPr id="5" name="Tijdelijke aanduiding voor inhoud 7"/>
          <p:cNvSpPr>
            <a:spLocks noGrp="1"/>
          </p:cNvSpPr>
          <p:nvPr>
            <p:ph idx="4294967295"/>
          </p:nvPr>
        </p:nvSpPr>
        <p:spPr>
          <a:xfrm>
            <a:off x="424186" y="2244016"/>
            <a:ext cx="6740102" cy="39212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/>
              <a:t>Sentinel scenes processed in parallel on up to 4 clouds</a:t>
            </a:r>
            <a:br>
              <a:rPr lang="en-GB" sz="2400" dirty="0" smtClean="0"/>
            </a:b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15 VMs (one per scene) for Greenland Glacier</a:t>
            </a:r>
            <a:br>
              <a:rPr lang="en-GB" sz="2400" dirty="0" smtClean="0"/>
            </a:br>
            <a:r>
              <a:rPr lang="en-GB" sz="2400" dirty="0" smtClean="0"/>
              <a:t>   </a:t>
            </a:r>
            <a:r>
              <a:rPr lang="en-GB" sz="2400" i="1" dirty="0" smtClean="0">
                <a:solidFill>
                  <a:srgbClr val="FF0000"/>
                </a:solidFill>
              </a:rPr>
              <a:t>Up </a:t>
            </a:r>
            <a:r>
              <a:rPr lang="en-GB" sz="2400" i="1" dirty="0">
                <a:solidFill>
                  <a:srgbClr val="FF0000"/>
                </a:solidFill>
              </a:rPr>
              <a:t>to 15x faster </a:t>
            </a:r>
            <a:r>
              <a:rPr lang="en-GB" sz="2400" i="1" dirty="0" smtClean="0">
                <a:solidFill>
                  <a:srgbClr val="FF0000"/>
                </a:solidFill>
              </a:rPr>
              <a:t>than </a:t>
            </a:r>
            <a:r>
              <a:rPr lang="en-GB" sz="2400" i="1" dirty="0">
                <a:solidFill>
                  <a:srgbClr val="FF0000"/>
                </a:solidFill>
              </a:rPr>
              <a:t>sequential processing</a:t>
            </a:r>
          </a:p>
          <a:p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24 VMs (one per scene) for Panama Canal</a:t>
            </a:r>
          </a:p>
          <a:p>
            <a:pPr marL="0" indent="0">
              <a:buNone/>
            </a:pPr>
            <a:r>
              <a:rPr lang="en-GB" sz="2400" i="1" dirty="0" smtClean="0">
                <a:solidFill>
                  <a:srgbClr val="FF0000"/>
                </a:solidFill>
              </a:rPr>
              <a:t>   ~</a:t>
            </a:r>
            <a:r>
              <a:rPr lang="en-GB" sz="2400" i="1" dirty="0">
                <a:solidFill>
                  <a:srgbClr val="FF0000"/>
                </a:solidFill>
              </a:rPr>
              <a:t>24x </a:t>
            </a:r>
            <a:r>
              <a:rPr lang="en-GB" sz="2400" i="1" dirty="0" smtClean="0">
                <a:solidFill>
                  <a:srgbClr val="FF0000"/>
                </a:solidFill>
              </a:rPr>
              <a:t>faster than </a:t>
            </a:r>
            <a:r>
              <a:rPr lang="en-GB" sz="2400" i="1" dirty="0">
                <a:solidFill>
                  <a:srgbClr val="FF0000"/>
                </a:solidFill>
              </a:rPr>
              <a:t>sequential processing</a:t>
            </a:r>
          </a:p>
          <a:p>
            <a:pPr marL="0" indent="0">
              <a:buNone/>
            </a:pPr>
            <a:endParaRPr lang="en-GB" sz="2400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848872" cy="850106"/>
          </a:xfrm>
        </p:spPr>
        <p:txBody>
          <a:bodyPr>
            <a:noAutofit/>
          </a:bodyPr>
          <a:lstStyle/>
          <a:p>
            <a:r>
              <a:rPr lang="en-US" sz="2800" dirty="0"/>
              <a:t>Use </a:t>
            </a:r>
            <a:r>
              <a:rPr lang="en-US" sz="2800" dirty="0" smtClean="0"/>
              <a:t>case: </a:t>
            </a:r>
            <a:r>
              <a:rPr lang="en-GB" sz="2800" dirty="0" smtClean="0"/>
              <a:t>Earth </a:t>
            </a:r>
            <a:r>
              <a:rPr lang="en-GB" sz="2800" dirty="0"/>
              <a:t>Observation Proof of Concept</a:t>
            </a:r>
          </a:p>
        </p:txBody>
      </p:sp>
    </p:spTree>
    <p:extLst>
      <p:ext uri="{BB962C8B-B14F-4D97-AF65-F5344CB8AC3E}">
        <p14:creationId xmlns:p14="http://schemas.microsoft.com/office/powerpoint/2010/main" val="122804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1"/>
          <p:cNvSpPr>
            <a:spLocks noGrp="1"/>
          </p:cNvSpPr>
          <p:nvPr>
            <p:ph sz="half" idx="2"/>
          </p:nvPr>
        </p:nvSpPr>
        <p:spPr>
          <a:xfrm>
            <a:off x="-324544" y="1740944"/>
            <a:ext cx="4032448" cy="47844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 smtClean="0"/>
              <a:t>Fast parallel processing of Sentinel data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Transparent data access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Easy processing of data across multiple clouds </a:t>
            </a:r>
          </a:p>
        </p:txBody>
      </p:sp>
      <p:pic>
        <p:nvPicPr>
          <p:cNvPr id="8" name="Obraz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340768"/>
            <a:ext cx="5364088" cy="36004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848872" cy="850106"/>
          </a:xfrm>
        </p:spPr>
        <p:txBody>
          <a:bodyPr>
            <a:noAutofit/>
          </a:bodyPr>
          <a:lstStyle/>
          <a:p>
            <a:r>
              <a:rPr lang="en-US" sz="2800" dirty="0"/>
              <a:t>Use </a:t>
            </a:r>
            <a:r>
              <a:rPr lang="en-US" sz="2800" dirty="0" smtClean="0"/>
              <a:t>case: </a:t>
            </a:r>
            <a:r>
              <a:rPr lang="en-GB" sz="2800" dirty="0" smtClean="0"/>
              <a:t>Earth </a:t>
            </a:r>
            <a:r>
              <a:rPr lang="en-GB" sz="2800" dirty="0"/>
              <a:t>Observation Proof of Concept</a:t>
            </a:r>
          </a:p>
        </p:txBody>
      </p:sp>
    </p:spTree>
    <p:extLst>
      <p:ext uri="{BB962C8B-B14F-4D97-AF65-F5344CB8AC3E}">
        <p14:creationId xmlns:p14="http://schemas.microsoft.com/office/powerpoint/2010/main" val="258725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269430"/>
            <a:ext cx="5256584" cy="4823866"/>
          </a:xfrm>
        </p:spPr>
        <p:txBody>
          <a:bodyPr>
            <a:noAutofit/>
          </a:bodyPr>
          <a:lstStyle/>
          <a:p>
            <a:pPr marL="0" lvl="4">
              <a:spcBef>
                <a:spcPts val="600"/>
              </a:spcBef>
            </a:pPr>
            <a:r>
              <a:rPr lang="en-GB" sz="1600" b="1" dirty="0" smtClean="0">
                <a:solidFill>
                  <a:schemeClr val="accent1"/>
                </a:solidFill>
              </a:rPr>
              <a:t>Webinar</a:t>
            </a:r>
            <a:r>
              <a:rPr lang="en-GB" sz="1600" b="1" dirty="0">
                <a:solidFill>
                  <a:schemeClr val="accent1"/>
                </a:solidFill>
              </a:rPr>
              <a:t>: </a:t>
            </a:r>
            <a:endParaRPr lang="en-GB" sz="1600" b="1" dirty="0" smtClean="0">
              <a:solidFill>
                <a:schemeClr val="accent1"/>
              </a:solidFill>
            </a:endParaRPr>
          </a:p>
          <a:p>
            <a:pPr marL="285750" lvl="4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hlinkClick r:id="rId3"/>
              </a:rPr>
              <a:t>The EGI Open Data Platform </a:t>
            </a:r>
            <a:r>
              <a:rPr lang="en-GB" sz="1600" dirty="0" smtClean="0"/>
              <a:t>(May 2016)</a:t>
            </a:r>
            <a:endParaRPr lang="en-GB" sz="1600" dirty="0"/>
          </a:p>
          <a:p>
            <a:pPr marL="0" lvl="4">
              <a:spcBef>
                <a:spcPts val="1200"/>
              </a:spcBef>
            </a:pPr>
            <a:r>
              <a:rPr lang="en-GB" sz="1600" b="1" dirty="0" smtClean="0">
                <a:solidFill>
                  <a:schemeClr val="accent1"/>
                </a:solidFill>
              </a:rPr>
              <a:t>Publication: </a:t>
            </a:r>
          </a:p>
          <a:p>
            <a:pPr>
              <a:spcBef>
                <a:spcPts val="600"/>
              </a:spcBef>
            </a:pPr>
            <a:r>
              <a:rPr lang="en-GB" sz="1600" u="sng" dirty="0" smtClean="0">
                <a:hlinkClick r:id="rId4"/>
              </a:rPr>
              <a:t>Towards </a:t>
            </a:r>
            <a:r>
              <a:rPr lang="en-GB" sz="1600" u="sng" dirty="0">
                <a:hlinkClick r:id="rId4"/>
              </a:rPr>
              <a:t>European Open Science Commons: </a:t>
            </a:r>
            <a:endParaRPr lang="en-GB" sz="1600" u="sng" dirty="0" smtClean="0">
              <a:hlinkClick r:id="rId4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GB" sz="1600" b="1" dirty="0" smtClean="0">
                <a:solidFill>
                  <a:schemeClr val="accent1"/>
                </a:solidFill>
              </a:rPr>
              <a:t>       </a:t>
            </a:r>
            <a:r>
              <a:rPr lang="en-GB" sz="1600" u="sng" dirty="0" smtClean="0">
                <a:hlinkClick r:id="rId4"/>
              </a:rPr>
              <a:t>The </a:t>
            </a:r>
            <a:r>
              <a:rPr lang="en-GB" sz="1600" u="sng" dirty="0">
                <a:hlinkClick r:id="rId4"/>
              </a:rPr>
              <a:t>EGI Open Data Platform and the EGI </a:t>
            </a:r>
            <a:r>
              <a:rPr lang="en-GB" sz="1600" u="sng" dirty="0" err="1" smtClean="0">
                <a:hlinkClick r:id="rId4"/>
              </a:rPr>
              <a:t>DataHub</a:t>
            </a:r>
            <a:endParaRPr lang="en-GB" sz="1600" b="1" dirty="0" smtClean="0">
              <a:solidFill>
                <a:schemeClr val="accent1"/>
              </a:solidFill>
            </a:endParaRPr>
          </a:p>
          <a:p>
            <a:pPr marL="0" lvl="4">
              <a:spcBef>
                <a:spcPts val="1200"/>
              </a:spcBef>
            </a:pPr>
            <a:r>
              <a:rPr lang="en-GB" sz="1600" b="1" dirty="0" smtClean="0">
                <a:solidFill>
                  <a:schemeClr val="accent1"/>
                </a:solidFill>
              </a:rPr>
              <a:t>Newsletter</a:t>
            </a:r>
            <a:r>
              <a:rPr lang="en-GB" sz="1600" b="1" dirty="0">
                <a:solidFill>
                  <a:schemeClr val="accent1"/>
                </a:solidFill>
              </a:rPr>
              <a:t>: </a:t>
            </a:r>
          </a:p>
          <a:p>
            <a:pPr>
              <a:spcBef>
                <a:spcPts val="600"/>
              </a:spcBef>
            </a:pPr>
            <a:r>
              <a:rPr lang="en-GB" sz="1600" u="sng" dirty="0" smtClean="0">
                <a:hlinkClick r:id="rId5"/>
              </a:rPr>
              <a:t>Introducing </a:t>
            </a:r>
            <a:r>
              <a:rPr lang="en-GB" sz="1600" u="sng" dirty="0">
                <a:hlinkClick r:id="rId5"/>
              </a:rPr>
              <a:t>the EGI </a:t>
            </a:r>
            <a:r>
              <a:rPr lang="en-GB" sz="1600" u="sng" dirty="0" err="1">
                <a:hlinkClick r:id="rId5"/>
              </a:rPr>
              <a:t>DataHub</a:t>
            </a:r>
            <a:r>
              <a:rPr lang="en-GB" sz="1600" u="sng" dirty="0">
                <a:hlinkClick r:id="rId5"/>
              </a:rPr>
              <a:t> prototype</a:t>
            </a:r>
            <a:r>
              <a:rPr lang="en-GB" sz="1600" dirty="0"/>
              <a:t> </a:t>
            </a:r>
            <a:r>
              <a:rPr lang="en-GB" sz="1600" dirty="0" smtClean="0"/>
              <a:t>(issue 25</a:t>
            </a:r>
            <a:r>
              <a:rPr lang="en-GB" sz="1600" dirty="0"/>
              <a:t>)</a:t>
            </a:r>
            <a:endParaRPr lang="en-GB" sz="1600" dirty="0" smtClean="0"/>
          </a:p>
          <a:p>
            <a:pPr marL="342900" lvl="4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dirty="0">
                <a:hlinkClick r:id="rId6"/>
              </a:rPr>
              <a:t>EGI: Services for open science</a:t>
            </a:r>
            <a:r>
              <a:rPr lang="en-GB" sz="1600" dirty="0"/>
              <a:t> </a:t>
            </a:r>
            <a:r>
              <a:rPr lang="en-GB" sz="1600" dirty="0" smtClean="0"/>
              <a:t>(issue 27)</a:t>
            </a:r>
          </a:p>
          <a:p>
            <a:pPr marL="342900" lvl="4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hlinkClick r:id="rId7"/>
              </a:rPr>
              <a:t>EGI-Engage</a:t>
            </a:r>
            <a:r>
              <a:rPr lang="en-GB" sz="1600" dirty="0">
                <a:hlinkClick r:id="rId7"/>
              </a:rPr>
              <a:t>: a list of key exploitable </a:t>
            </a:r>
            <a:r>
              <a:rPr lang="en-GB" sz="1600" dirty="0" smtClean="0">
                <a:hlinkClick r:id="rId7"/>
              </a:rPr>
              <a:t>results</a:t>
            </a:r>
            <a:r>
              <a:rPr lang="en-GB" sz="1600" dirty="0" smtClean="0"/>
              <a:t> (issue 28)</a:t>
            </a:r>
          </a:p>
          <a:p>
            <a:pPr marL="0" lvl="4">
              <a:spcBef>
                <a:spcPts val="1200"/>
              </a:spcBef>
            </a:pPr>
            <a:r>
              <a:rPr lang="en-GB" sz="1600" b="1" dirty="0">
                <a:solidFill>
                  <a:schemeClr val="accent1"/>
                </a:solidFill>
              </a:rPr>
              <a:t>Social Media: </a:t>
            </a:r>
          </a:p>
          <a:p>
            <a:pPr>
              <a:spcBef>
                <a:spcPts val="600"/>
              </a:spcBef>
            </a:pPr>
            <a:r>
              <a:rPr lang="en-GB" sz="1600" u="sng" dirty="0">
                <a:hlinkClick r:id="rId8"/>
              </a:rPr>
              <a:t>Towards European Open Science Commons: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1600" dirty="0"/>
              <a:t>       </a:t>
            </a:r>
            <a:r>
              <a:rPr lang="en-GB" sz="1600" u="sng" dirty="0">
                <a:hlinkClick r:id="rId8"/>
              </a:rPr>
              <a:t>The EGI Open Data Platform and the EGI </a:t>
            </a:r>
            <a:r>
              <a:rPr lang="en-GB" sz="1600" u="sng" dirty="0" err="1">
                <a:hlinkClick r:id="rId8"/>
              </a:rPr>
              <a:t>DataHub</a:t>
            </a:r>
            <a:endParaRPr lang="en-GB" sz="1600" u="sng" dirty="0"/>
          </a:p>
          <a:p>
            <a:pPr>
              <a:spcBef>
                <a:spcPts val="600"/>
              </a:spcBef>
            </a:pPr>
            <a:r>
              <a:rPr lang="en-GB" sz="1600" dirty="0" smtClean="0">
                <a:hlinkClick r:id="rId9"/>
              </a:rPr>
              <a:t>Join </a:t>
            </a:r>
            <a:r>
              <a:rPr lang="en-GB" sz="1600" dirty="0">
                <a:hlinkClick r:id="rId9"/>
              </a:rPr>
              <a:t>EGI's webinar on Tuesday 17 May at 15:00 </a:t>
            </a:r>
            <a:r>
              <a:rPr lang="en-GB" sz="1600" dirty="0" smtClean="0">
                <a:hlinkClick r:id="rId9"/>
              </a:rPr>
              <a:t>to</a:t>
            </a:r>
            <a:r>
              <a:rPr lang="en-GB" sz="1600" dirty="0" smtClean="0"/>
              <a:t>       </a:t>
            </a:r>
            <a:r>
              <a:rPr lang="en-GB" sz="1600" dirty="0" smtClean="0">
                <a:hlinkClick r:id="rId9"/>
              </a:rPr>
              <a:t>learn </a:t>
            </a:r>
            <a:r>
              <a:rPr lang="en-GB" sz="1600" dirty="0">
                <a:hlinkClick r:id="rId9"/>
              </a:rPr>
              <a:t>about the newly launched Open Data </a:t>
            </a:r>
            <a:r>
              <a:rPr lang="en-GB" sz="1600" dirty="0" smtClean="0">
                <a:hlinkClick r:id="rId9"/>
              </a:rPr>
              <a:t>Platform</a:t>
            </a:r>
            <a:endParaRPr lang="en-GB" sz="1600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700064" y="20263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pPr marL="0" lvl="2" algn="r">
              <a:spcBef>
                <a:spcPct val="0"/>
              </a:spcBef>
            </a:pPr>
            <a:r>
              <a:rPr lang="en-GB" sz="2800" b="1" dirty="0" smtClean="0">
                <a:solidFill>
                  <a:schemeClr val="accent1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Dissemination and Communication</a:t>
            </a:r>
            <a:endParaRPr lang="en-GB" sz="2800" b="1" dirty="0">
              <a:solidFill>
                <a:schemeClr val="accent1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358088"/>
            <a:ext cx="3312368" cy="401512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75723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9466" y="188640"/>
            <a:ext cx="6912768" cy="850106"/>
          </a:xfrm>
        </p:spPr>
        <p:txBody>
          <a:bodyPr/>
          <a:lstStyle/>
          <a:p>
            <a:r>
              <a:rPr lang="en-GB" dirty="0" smtClean="0"/>
              <a:t>EGI-Engage: Key Exploitable Results</a:t>
            </a:r>
            <a:endParaRPr lang="en-GB" dirty="0"/>
          </a:p>
        </p:txBody>
      </p:sp>
      <p:sp>
        <p:nvSpPr>
          <p:cNvPr id="54" name="Rectangle 53"/>
          <p:cNvSpPr/>
          <p:nvPr/>
        </p:nvSpPr>
        <p:spPr>
          <a:xfrm>
            <a:off x="225894" y="4775696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6912480" y="4775696"/>
            <a:ext cx="1980000" cy="1317600"/>
          </a:xfrm>
          <a:prstGeom prst="rect">
            <a:avLst/>
          </a:prstGeom>
          <a:noFill/>
          <a:ln w="38100">
            <a:solidFill>
              <a:srgbClr val="E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396" y="4937688"/>
            <a:ext cx="893066" cy="978410"/>
          </a:xfrm>
          <a:prstGeom prst="rect">
            <a:avLst/>
          </a:prstGeom>
        </p:spPr>
      </p:pic>
      <p:sp>
        <p:nvSpPr>
          <p:cNvPr id="57" name="Rectangle 56"/>
          <p:cNvSpPr/>
          <p:nvPr/>
        </p:nvSpPr>
        <p:spPr>
          <a:xfrm>
            <a:off x="2472967" y="4775696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4680232" y="4775696"/>
            <a:ext cx="1980000" cy="1317600"/>
          </a:xfrm>
          <a:prstGeom prst="rect">
            <a:avLst/>
          </a:prstGeom>
          <a:noFill/>
          <a:ln w="38100">
            <a:solidFill>
              <a:srgbClr val="E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027" y="5005400"/>
            <a:ext cx="978410" cy="856490"/>
          </a:xfrm>
          <a:prstGeom prst="rect">
            <a:avLst/>
          </a:prstGeom>
        </p:spPr>
      </p:pic>
      <p:sp>
        <p:nvSpPr>
          <p:cNvPr id="60" name="Rectangle 59"/>
          <p:cNvSpPr/>
          <p:nvPr/>
        </p:nvSpPr>
        <p:spPr>
          <a:xfrm>
            <a:off x="6922314" y="1396398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694902" y="1396398"/>
            <a:ext cx="1980000" cy="1317600"/>
          </a:xfrm>
          <a:prstGeom prst="rect">
            <a:avLst/>
          </a:prstGeom>
          <a:noFill/>
          <a:ln w="38100">
            <a:solidFill>
              <a:srgbClr val="E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51520" y="3081081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4686040" y="3091013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912480" y="3091013"/>
            <a:ext cx="1980000" cy="1317600"/>
          </a:xfrm>
          <a:prstGeom prst="rect">
            <a:avLst/>
          </a:prstGeom>
          <a:solidFill>
            <a:srgbClr val="0066B0"/>
          </a:solidFill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Open Data Platform</a:t>
            </a:r>
            <a:endParaRPr lang="en-GB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468780" y="3091013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54574" y="1396398"/>
            <a:ext cx="1980000" cy="1317600"/>
          </a:xfrm>
          <a:prstGeom prst="rect">
            <a:avLst/>
          </a:prstGeom>
          <a:noFill/>
          <a:ln w="38100">
            <a:solidFill>
              <a:srgbClr val="E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Box 66"/>
          <p:cNvSpPr txBox="1"/>
          <p:nvPr/>
        </p:nvSpPr>
        <p:spPr>
          <a:xfrm>
            <a:off x="240078" y="2113721"/>
            <a:ext cx="1980000" cy="547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Improved EGI Service portfolio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67" y="1501233"/>
            <a:ext cx="563538" cy="545983"/>
          </a:xfrm>
          <a:prstGeom prst="rect">
            <a:avLst/>
          </a:prstGeom>
        </p:spPr>
      </p:pic>
      <p:sp>
        <p:nvSpPr>
          <p:cNvPr id="69" name="Rectangle 68"/>
          <p:cNvSpPr/>
          <p:nvPr/>
        </p:nvSpPr>
        <p:spPr>
          <a:xfrm>
            <a:off x="2483768" y="1396398"/>
            <a:ext cx="1980000" cy="1317600"/>
          </a:xfrm>
          <a:prstGeom prst="rect">
            <a:avLst/>
          </a:prstGeom>
          <a:noFill/>
          <a:ln w="38100">
            <a:solidFill>
              <a:srgbClr val="E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/>
          <p:cNvSpPr txBox="1"/>
          <p:nvPr/>
        </p:nvSpPr>
        <p:spPr>
          <a:xfrm>
            <a:off x="2483768" y="2254178"/>
            <a:ext cx="1980000" cy="310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IMS &amp; Certification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1" name="Picture 7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485" y="1564241"/>
            <a:ext cx="570532" cy="463891"/>
          </a:xfrm>
          <a:prstGeom prst="rect">
            <a:avLst/>
          </a:prstGeom>
        </p:spPr>
      </p:pic>
      <p:sp>
        <p:nvSpPr>
          <p:cNvPr id="72" name="TextBox 71"/>
          <p:cNvSpPr txBox="1"/>
          <p:nvPr/>
        </p:nvSpPr>
        <p:spPr>
          <a:xfrm>
            <a:off x="4702848" y="2254178"/>
            <a:ext cx="1980000" cy="310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Security policies</a:t>
            </a: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7600" y="1502568"/>
            <a:ext cx="416184" cy="511858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7993" y="4966505"/>
            <a:ext cx="1011938" cy="969266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873" y="4944440"/>
            <a:ext cx="978410" cy="978410"/>
          </a:xfrm>
          <a:prstGeom prst="rect">
            <a:avLst/>
          </a:prstGeom>
        </p:spPr>
      </p:pic>
      <p:sp>
        <p:nvSpPr>
          <p:cNvPr id="76" name="TextBox 75"/>
          <p:cNvSpPr txBox="1"/>
          <p:nvPr/>
        </p:nvSpPr>
        <p:spPr>
          <a:xfrm>
            <a:off x="254574" y="3789040"/>
            <a:ext cx="1980000" cy="547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Tools for federated service management</a:t>
            </a:r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227730"/>
            <a:ext cx="489205" cy="487681"/>
          </a:xfrm>
          <a:prstGeom prst="rect">
            <a:avLst/>
          </a:prstGeom>
        </p:spPr>
      </p:pic>
      <p:sp>
        <p:nvSpPr>
          <p:cNvPr id="78" name="TextBox 77"/>
          <p:cNvSpPr txBox="1"/>
          <p:nvPr/>
        </p:nvSpPr>
        <p:spPr>
          <a:xfrm>
            <a:off x="6924679" y="2254178"/>
            <a:ext cx="1980000" cy="310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Marketplace</a:t>
            </a:r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372" y="1556566"/>
            <a:ext cx="629862" cy="504282"/>
          </a:xfrm>
          <a:prstGeom prst="rect">
            <a:avLst/>
          </a:prstGeom>
        </p:spPr>
      </p:pic>
      <p:sp>
        <p:nvSpPr>
          <p:cNvPr id="80" name="TextBox 79"/>
          <p:cNvSpPr txBox="1"/>
          <p:nvPr/>
        </p:nvSpPr>
        <p:spPr>
          <a:xfrm>
            <a:off x="2468780" y="3907534"/>
            <a:ext cx="1980000" cy="310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Check-in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1" name="Picture 8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054" y="3227730"/>
            <a:ext cx="564975" cy="531534"/>
          </a:xfrm>
          <a:prstGeom prst="rect">
            <a:avLst/>
          </a:prstGeom>
        </p:spPr>
      </p:pic>
      <p:sp>
        <p:nvSpPr>
          <p:cNvPr id="82" name="TextBox 81"/>
          <p:cNvSpPr txBox="1"/>
          <p:nvPr/>
        </p:nvSpPr>
        <p:spPr>
          <a:xfrm>
            <a:off x="4680232" y="3789040"/>
            <a:ext cx="1980000" cy="547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Federated Cloud Computing</a:t>
            </a:r>
          </a:p>
        </p:txBody>
      </p:sp>
      <p:pic>
        <p:nvPicPr>
          <p:cNvPr id="83" name="Picture 8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436" y="3222861"/>
            <a:ext cx="612021" cy="481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09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Description</a:t>
            </a:r>
            <a:endParaRPr lang="en-GB" dirty="0"/>
          </a:p>
        </p:txBody>
      </p:sp>
      <p:sp>
        <p:nvSpPr>
          <p:cNvPr id="8" name="Symbol zastępczy zawartości 1"/>
          <p:cNvSpPr>
            <a:spLocks noGrp="1"/>
          </p:cNvSpPr>
          <p:nvPr>
            <p:ph sz="half" idx="2"/>
          </p:nvPr>
        </p:nvSpPr>
        <p:spPr>
          <a:xfrm>
            <a:off x="395536" y="1556792"/>
            <a:ext cx="8532440" cy="38482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EGI Open Data Platform </a:t>
            </a:r>
          </a:p>
          <a:p>
            <a:pPr marL="0" indent="0" algn="ctr">
              <a:buNone/>
            </a:pPr>
            <a:r>
              <a:rPr lang="en-GB" dirty="0" smtClean="0"/>
              <a:t>= </a:t>
            </a:r>
          </a:p>
          <a:p>
            <a:pPr marL="0" indent="0" algn="ctr">
              <a:buNone/>
            </a:pPr>
            <a:r>
              <a:rPr lang="en-GB" dirty="0" smtClean="0"/>
              <a:t>Enabling Open Data access and exploitation</a:t>
            </a: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i="1" dirty="0" smtClean="0"/>
              <a:t>Fundamental to the successful competitiveness of European science and industry</a:t>
            </a:r>
          </a:p>
        </p:txBody>
      </p:sp>
    </p:spTree>
    <p:extLst>
      <p:ext uri="{BB962C8B-B14F-4D97-AF65-F5344CB8AC3E}">
        <p14:creationId xmlns:p14="http://schemas.microsoft.com/office/powerpoint/2010/main" val="368364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467544" y="1380234"/>
            <a:ext cx="8424936" cy="49290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A solution to enable the easy discovery, access and usage of reference open data and user </a:t>
            </a:r>
            <a:r>
              <a:rPr lang="en-US" dirty="0" smtClean="0"/>
              <a:t>data</a:t>
            </a:r>
          </a:p>
          <a:p>
            <a:pPr marL="0" indent="0" algn="ctr">
              <a:buNone/>
            </a:pPr>
            <a:endParaRPr lang="en-US" dirty="0"/>
          </a:p>
          <a:p>
            <a:pPr marL="0" lvl="1" indent="0">
              <a:buNone/>
            </a:pPr>
            <a:r>
              <a:rPr lang="en-GB" sz="2800" dirty="0" smtClean="0"/>
              <a:t>The </a:t>
            </a:r>
            <a:r>
              <a:rPr lang="en-GB" sz="2800" i="1" dirty="0" smtClean="0"/>
              <a:t>first open source</a:t>
            </a:r>
            <a:r>
              <a:rPr lang="en-GB" sz="2800" dirty="0" smtClean="0"/>
              <a:t> means to:</a:t>
            </a:r>
          </a:p>
          <a:p>
            <a:pPr lvl="1"/>
            <a:r>
              <a:rPr lang="en-GB" sz="2800" dirty="0" smtClean="0"/>
              <a:t>Federating existing data sources and data storage providers</a:t>
            </a:r>
          </a:p>
          <a:p>
            <a:pPr lvl="1"/>
            <a:r>
              <a:rPr lang="en-GB" sz="2800" dirty="0" smtClean="0"/>
              <a:t>Bringing data to the multiple hybrid clouds</a:t>
            </a:r>
          </a:p>
          <a:p>
            <a:pPr lvl="1"/>
            <a:r>
              <a:rPr lang="en-GB" sz="2800" dirty="0" smtClean="0"/>
              <a:t>Discovery and publish data</a:t>
            </a:r>
          </a:p>
          <a:p>
            <a:pPr lvl="1"/>
            <a:endParaRPr lang="en-GB" sz="3200" dirty="0" smtClean="0"/>
          </a:p>
          <a:p>
            <a:pPr marL="457200" lvl="1" indent="0">
              <a:buNone/>
            </a:pPr>
            <a:endParaRPr lang="en-GB" sz="3200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</p:spPr>
        <p:txBody>
          <a:bodyPr/>
          <a:lstStyle/>
          <a:p>
            <a:r>
              <a:rPr lang="en-GB" dirty="0" smtClean="0"/>
              <a:t>Description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765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467544" y="1164210"/>
            <a:ext cx="8496944" cy="4929086"/>
          </a:xfrm>
        </p:spPr>
        <p:txBody>
          <a:bodyPr/>
          <a:lstStyle/>
          <a:p>
            <a:r>
              <a:rPr lang="en-GB" sz="2400" dirty="0" smtClean="0"/>
              <a:t>New Data as a Service offering from EGI based on Onedata </a:t>
            </a:r>
          </a:p>
          <a:p>
            <a:r>
              <a:rPr lang="en-GB" sz="2400" dirty="0" smtClean="0"/>
              <a:t>Cross-domain federation of existing storage providers</a:t>
            </a:r>
          </a:p>
          <a:p>
            <a:r>
              <a:rPr lang="en-US" sz="2400" dirty="0" smtClean="0"/>
              <a:t>Central means for accessing </a:t>
            </a:r>
            <a:r>
              <a:rPr lang="en-US" sz="2400" b="1" dirty="0" smtClean="0"/>
              <a:t>open data</a:t>
            </a:r>
            <a:endParaRPr lang="en-GB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95736" y="3501008"/>
            <a:ext cx="144016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Storage provider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23928" y="2577678"/>
            <a:ext cx="144016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Domain level open data repository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52120" y="3429000"/>
            <a:ext cx="1584176" cy="83099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Generic open  data repository (e.g. AWS)</a:t>
            </a:r>
            <a:endParaRPr lang="en-US" sz="16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987824" y="4149080"/>
            <a:ext cx="1224136" cy="288032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644008" y="3488234"/>
            <a:ext cx="33288" cy="228798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9" idx="2"/>
          </p:cNvCxnSpPr>
          <p:nvPr/>
        </p:nvCxnSpPr>
        <p:spPr>
          <a:xfrm flipH="1">
            <a:off x="5220072" y="4259997"/>
            <a:ext cx="1224136" cy="177115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loud 16"/>
          <p:cNvSpPr/>
          <p:nvPr/>
        </p:nvSpPr>
        <p:spPr>
          <a:xfrm>
            <a:off x="6300192" y="4653136"/>
            <a:ext cx="1800200" cy="1008112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EGI FedCloud</a:t>
            </a:r>
            <a:endParaRPr lang="en-US" sz="1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9" name="Picture 18" descr="use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966" y="5292824"/>
            <a:ext cx="392610" cy="504056"/>
          </a:xfrm>
          <a:prstGeom prst="rect">
            <a:avLst/>
          </a:prstGeom>
        </p:spPr>
      </p:pic>
      <p:cxnSp>
        <p:nvCxnSpPr>
          <p:cNvPr id="22" name="Straight Connector 21"/>
          <p:cNvCxnSpPr>
            <a:stCxn id="19" idx="0"/>
          </p:cNvCxnSpPr>
          <p:nvPr/>
        </p:nvCxnSpPr>
        <p:spPr>
          <a:xfrm flipV="1">
            <a:off x="4007271" y="4653136"/>
            <a:ext cx="492721" cy="639688"/>
          </a:xfrm>
          <a:prstGeom prst="line">
            <a:avLst/>
          </a:prstGeom>
          <a:ln>
            <a:headEnd type="triangle"/>
            <a:tailEnd type="non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783862" y="5723964"/>
            <a:ext cx="19324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User browsing data</a:t>
            </a: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8" name="Straight Connector 27"/>
          <p:cNvCxnSpPr>
            <a:endCxn id="27" idx="3"/>
          </p:cNvCxnSpPr>
          <p:nvPr/>
        </p:nvCxnSpPr>
        <p:spPr>
          <a:xfrm flipH="1">
            <a:off x="6228184" y="5373216"/>
            <a:ext cx="108012" cy="2160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" name="Picture 29" descr="use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5661248"/>
            <a:ext cx="392610" cy="504056"/>
          </a:xfrm>
          <a:prstGeom prst="rect">
            <a:avLst/>
          </a:prstGeom>
        </p:spPr>
      </p:pic>
      <p:cxnSp>
        <p:nvCxnSpPr>
          <p:cNvPr id="32" name="Straight Connector 31"/>
          <p:cNvCxnSpPr/>
          <p:nvPr/>
        </p:nvCxnSpPr>
        <p:spPr>
          <a:xfrm flipH="1" flipV="1">
            <a:off x="4932040" y="4653136"/>
            <a:ext cx="1091456" cy="648072"/>
          </a:xfrm>
          <a:prstGeom prst="line">
            <a:avLst/>
          </a:prstGeom>
          <a:ln>
            <a:headEnd type="triangle"/>
            <a:tailEnd type="non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724128" y="5301208"/>
            <a:ext cx="504056" cy="5760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444208" y="5733256"/>
            <a:ext cx="19527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User analyzing data</a:t>
            </a: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Picture 6" descr="egidatahu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717032"/>
            <a:ext cx="1008112" cy="1008112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Introducing the EGI </a:t>
            </a:r>
            <a:r>
              <a:rPr lang="en-GB" dirty="0" err="1" smtClean="0"/>
              <a:t>DataHub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586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424936" cy="4929086"/>
          </a:xfrm>
        </p:spPr>
        <p:txBody>
          <a:bodyPr/>
          <a:lstStyle/>
          <a:p>
            <a:r>
              <a:rPr lang="en-GB" sz="2400" dirty="0" smtClean="0"/>
              <a:t>Same technology as the EGI DataHub</a:t>
            </a:r>
            <a:endParaRPr lang="en-GB" sz="2400" dirty="0"/>
          </a:p>
          <a:p>
            <a:r>
              <a:rPr lang="en-GB" sz="2400" dirty="0"/>
              <a:t>Brings </a:t>
            </a:r>
            <a:r>
              <a:rPr lang="en-GB" sz="2400" b="1" dirty="0"/>
              <a:t>user data </a:t>
            </a:r>
            <a:r>
              <a:rPr lang="en-GB" sz="2400" dirty="0"/>
              <a:t>to the clouds </a:t>
            </a:r>
          </a:p>
          <a:p>
            <a:r>
              <a:rPr lang="en-GB" sz="2400" dirty="0"/>
              <a:t>Enables storage providers to easily expose their storage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195736" y="3501008"/>
            <a:ext cx="144016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Storage provider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987824" y="4149080"/>
            <a:ext cx="1224136" cy="288032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644008" y="3427259"/>
            <a:ext cx="33288" cy="289773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220072" y="4077072"/>
            <a:ext cx="1152128" cy="360040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use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966" y="5292824"/>
            <a:ext cx="392610" cy="504056"/>
          </a:xfrm>
          <a:prstGeom prst="rect">
            <a:avLst/>
          </a:prstGeom>
        </p:spPr>
      </p:pic>
      <p:cxnSp>
        <p:nvCxnSpPr>
          <p:cNvPr id="22" name="Straight Connector 21"/>
          <p:cNvCxnSpPr>
            <a:stCxn id="19" idx="0"/>
          </p:cNvCxnSpPr>
          <p:nvPr/>
        </p:nvCxnSpPr>
        <p:spPr>
          <a:xfrm flipV="1">
            <a:off x="4007271" y="4653136"/>
            <a:ext cx="492721" cy="639688"/>
          </a:xfrm>
          <a:prstGeom prst="line">
            <a:avLst/>
          </a:prstGeom>
          <a:ln>
            <a:headEnd type="triangle"/>
            <a:tailEnd type="non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endCxn id="27" idx="3"/>
          </p:cNvCxnSpPr>
          <p:nvPr/>
        </p:nvCxnSpPr>
        <p:spPr>
          <a:xfrm flipH="1">
            <a:off x="6228184" y="5373216"/>
            <a:ext cx="108012" cy="2160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" name="Picture 29" descr="use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5661248"/>
            <a:ext cx="392610" cy="504056"/>
          </a:xfrm>
          <a:prstGeom prst="rect">
            <a:avLst/>
          </a:prstGeom>
        </p:spPr>
      </p:pic>
      <p:cxnSp>
        <p:nvCxnSpPr>
          <p:cNvPr id="32" name="Straight Connector 31"/>
          <p:cNvCxnSpPr/>
          <p:nvPr/>
        </p:nvCxnSpPr>
        <p:spPr>
          <a:xfrm flipH="1" flipV="1">
            <a:off x="4932040" y="4653136"/>
            <a:ext cx="1091456" cy="648072"/>
          </a:xfrm>
          <a:prstGeom prst="line">
            <a:avLst/>
          </a:prstGeom>
          <a:ln>
            <a:headEnd type="triangle"/>
            <a:tailEnd type="non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724128" y="5301208"/>
            <a:ext cx="504056" cy="5760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pic>
        <p:nvPicPr>
          <p:cNvPr id="7" name="Picture 6" descr="egidatahu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717032"/>
            <a:ext cx="1008112" cy="1008112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3923928" y="2577678"/>
            <a:ext cx="144016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Domain level open data repository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52120" y="3429000"/>
            <a:ext cx="1440160" cy="7386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Generic open  data repository (e.g. AWS)</a:t>
            </a:r>
          </a:p>
        </p:txBody>
      </p:sp>
      <p:pic>
        <p:nvPicPr>
          <p:cNvPr id="10" name="Picture 9" descr="feddata_gateway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717032"/>
            <a:ext cx="973584" cy="973584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3923928" y="2854677"/>
            <a:ext cx="144016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Storage provider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652120" y="3501008"/>
            <a:ext cx="144016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Storage provider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1" name="Cloud 30"/>
          <p:cNvSpPr/>
          <p:nvPr/>
        </p:nvSpPr>
        <p:spPr>
          <a:xfrm>
            <a:off x="6300192" y="4653136"/>
            <a:ext cx="1800200" cy="1008112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EGI FedCloud</a:t>
            </a:r>
            <a:endParaRPr lang="en-US" sz="14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83862" y="5723964"/>
            <a:ext cx="19324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User browsing data</a:t>
            </a: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44208" y="5733256"/>
            <a:ext cx="19527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User analyzing data</a:t>
            </a: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5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And</a:t>
            </a:r>
            <a:r>
              <a:rPr lang="en-GB" sz="3200" dirty="0" smtClean="0"/>
              <a:t> </a:t>
            </a:r>
            <a:r>
              <a:rPr lang="en-GB" sz="2800" dirty="0" smtClean="0"/>
              <a:t>the</a:t>
            </a:r>
            <a:r>
              <a:rPr lang="en-GB" sz="3200" dirty="0" smtClean="0"/>
              <a:t> </a:t>
            </a:r>
            <a:r>
              <a:rPr lang="en-GB" sz="2800" dirty="0" smtClean="0"/>
              <a:t>EGI</a:t>
            </a:r>
            <a:r>
              <a:rPr lang="en-GB" sz="3200" dirty="0" smtClean="0"/>
              <a:t> </a:t>
            </a:r>
            <a:r>
              <a:rPr lang="en-GB" sz="2800" dirty="0" smtClean="0"/>
              <a:t>Federated Data</a:t>
            </a:r>
            <a:r>
              <a:rPr lang="en-GB" sz="3200" dirty="0" smtClean="0"/>
              <a:t> </a:t>
            </a:r>
            <a:r>
              <a:rPr lang="en-GB" sz="2800" dirty="0" smtClean="0"/>
              <a:t>Gateway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72970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1187624" y="1916832"/>
            <a:ext cx="2376264" cy="1224136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Private cloud 1</a:t>
            </a:r>
            <a:endParaRPr lang="en-US" sz="16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Cloud 4"/>
          <p:cNvSpPr/>
          <p:nvPr/>
        </p:nvSpPr>
        <p:spPr>
          <a:xfrm>
            <a:off x="3707904" y="1916832"/>
            <a:ext cx="2376264" cy="1224136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Institutional cloud 2</a:t>
            </a:r>
          </a:p>
        </p:txBody>
      </p:sp>
      <p:sp>
        <p:nvSpPr>
          <p:cNvPr id="6" name="Cloud 5"/>
          <p:cNvSpPr/>
          <p:nvPr/>
        </p:nvSpPr>
        <p:spPr>
          <a:xfrm>
            <a:off x="6444208" y="1916832"/>
            <a:ext cx="2376264" cy="1224136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Public cloud</a:t>
            </a:r>
          </a:p>
        </p:txBody>
      </p:sp>
      <p:sp>
        <p:nvSpPr>
          <p:cNvPr id="8" name="Rectangle 7"/>
          <p:cNvSpPr/>
          <p:nvPr/>
        </p:nvSpPr>
        <p:spPr>
          <a:xfrm>
            <a:off x="1907704" y="2852936"/>
            <a:ext cx="504056" cy="5760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627784" y="2852936"/>
            <a:ext cx="504056" cy="5760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923928" y="2852936"/>
            <a:ext cx="504056" cy="5760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644008" y="2852936"/>
            <a:ext cx="504056" cy="5760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364088" y="2852936"/>
            <a:ext cx="504056" cy="5760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660232" y="2852936"/>
            <a:ext cx="504056" cy="5760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380312" y="2852936"/>
            <a:ext cx="504056" cy="5760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8100392" y="2852936"/>
            <a:ext cx="504056" cy="5760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187624" y="3717032"/>
            <a:ext cx="7416824" cy="72008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Shared storage</a:t>
            </a:r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2123728" y="3429000"/>
            <a:ext cx="36004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843808" y="3429000"/>
            <a:ext cx="36004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4139952" y="3429000"/>
            <a:ext cx="36004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4860032" y="3429000"/>
            <a:ext cx="36004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5580112" y="3429000"/>
            <a:ext cx="36004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6876256" y="3429000"/>
            <a:ext cx="36004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7596336" y="3429000"/>
            <a:ext cx="36004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8316416" y="3429000"/>
            <a:ext cx="36004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716016" y="4437112"/>
            <a:ext cx="36004" cy="2880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907704" y="3419708"/>
            <a:ext cx="1052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POSIX/S3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311095" y="3419708"/>
            <a:ext cx="1052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POSIX/S3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047399" y="3429000"/>
            <a:ext cx="1052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POSIX/S3</a:t>
            </a:r>
            <a:endParaRPr lang="en-US" dirty="0"/>
          </a:p>
        </p:txBody>
      </p:sp>
      <p:pic>
        <p:nvPicPr>
          <p:cNvPr id="33" name="Picture 32" descr="egidatahu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4725144"/>
            <a:ext cx="1008112" cy="100811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Bringing data to computing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990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ounded Rectangle 37"/>
          <p:cNvSpPr/>
          <p:nvPr/>
        </p:nvSpPr>
        <p:spPr>
          <a:xfrm>
            <a:off x="0" y="1412776"/>
            <a:ext cx="3131840" cy="151216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424936" cy="4929086"/>
          </a:xfrm>
        </p:spPr>
        <p:txBody>
          <a:bodyPr/>
          <a:lstStyle/>
          <a:p>
            <a:endParaRPr lang="en-GB" sz="3600" dirty="0"/>
          </a:p>
          <a:p>
            <a:pPr lvl="0"/>
            <a:endParaRPr lang="en-GB" sz="3600" b="1" dirty="0" smtClean="0"/>
          </a:p>
          <a:p>
            <a:pPr marL="457200" lvl="1" indent="0">
              <a:buNone/>
            </a:pP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98751" y="2132856"/>
            <a:ext cx="264505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Domain level </a:t>
            </a:r>
          </a:p>
          <a:p>
            <a:pPr algn="ctr"/>
            <a:r>
              <a:rPr lang="en-US" dirty="0" smtClean="0"/>
              <a:t>open </a:t>
            </a:r>
            <a:r>
              <a:rPr lang="en-US" dirty="0"/>
              <a:t>d</a:t>
            </a:r>
            <a:r>
              <a:rPr lang="en-US" dirty="0" smtClean="0"/>
              <a:t>ata repository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874065" y="2780928"/>
            <a:ext cx="172178" cy="648072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loud 13"/>
          <p:cNvSpPr/>
          <p:nvPr/>
        </p:nvSpPr>
        <p:spPr>
          <a:xfrm>
            <a:off x="2411760" y="2996952"/>
            <a:ext cx="2376264" cy="1224136"/>
          </a:xfrm>
          <a:prstGeom prst="clou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EGI FedCloud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99792" y="3942348"/>
            <a:ext cx="504056" cy="5760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419872" y="3942348"/>
            <a:ext cx="504056" cy="5760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139952" y="3942348"/>
            <a:ext cx="504056" cy="5760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VM</a:t>
            </a:r>
            <a:endParaRPr lang="en-US" dirty="0"/>
          </a:p>
        </p:txBody>
      </p:sp>
      <p:cxnSp>
        <p:nvCxnSpPr>
          <p:cNvPr id="19" name="Straight Connector 18"/>
          <p:cNvCxnSpPr>
            <a:stCxn id="16" idx="2"/>
          </p:cNvCxnSpPr>
          <p:nvPr/>
        </p:nvCxnSpPr>
        <p:spPr>
          <a:xfrm flipH="1">
            <a:off x="2915816" y="4518412"/>
            <a:ext cx="36004" cy="2067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3635896" y="4518412"/>
            <a:ext cx="36004" cy="2067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4355976" y="4509120"/>
            <a:ext cx="36004" cy="2067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195736" y="4725144"/>
            <a:ext cx="2736304" cy="50405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Shared storage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31840" y="4461048"/>
            <a:ext cx="1052993" cy="4468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POSIX/S3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1835696" y="4725144"/>
            <a:ext cx="360040" cy="288032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7" name="Picture 26" descr="use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062" y="1556792"/>
            <a:ext cx="392610" cy="504056"/>
          </a:xfrm>
          <a:prstGeom prst="rect">
            <a:avLst/>
          </a:prstGeom>
        </p:spPr>
      </p:pic>
      <p:pic>
        <p:nvPicPr>
          <p:cNvPr id="28" name="Picture 27" descr="use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556792"/>
            <a:ext cx="392610" cy="504056"/>
          </a:xfrm>
          <a:prstGeom prst="rect">
            <a:avLst/>
          </a:prstGeom>
        </p:spPr>
      </p:pic>
      <p:pic>
        <p:nvPicPr>
          <p:cNvPr id="29" name="Picture 28" descr="use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118" y="1556792"/>
            <a:ext cx="392610" cy="504056"/>
          </a:xfrm>
          <a:prstGeom prst="rect">
            <a:avLst/>
          </a:prstGeom>
        </p:spPr>
      </p:pic>
      <p:pic>
        <p:nvPicPr>
          <p:cNvPr id="30" name="Picture 29" descr="use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861048"/>
            <a:ext cx="392610" cy="504056"/>
          </a:xfrm>
          <a:prstGeom prst="rect">
            <a:avLst/>
          </a:prstGeom>
        </p:spPr>
      </p:pic>
      <p:sp>
        <p:nvSpPr>
          <p:cNvPr id="35" name="Symbol zastępczy zawartości 2"/>
          <p:cNvSpPr txBox="1">
            <a:spLocks/>
          </p:cNvSpPr>
          <p:nvPr/>
        </p:nvSpPr>
        <p:spPr>
          <a:xfrm>
            <a:off x="5120064" y="1341304"/>
            <a:ext cx="3896816" cy="492908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 smtClean="0"/>
              <a:t>From isolated domain level data repository with its users to:</a:t>
            </a:r>
          </a:p>
          <a:p>
            <a:r>
              <a:rPr lang="en-GB" sz="2000" dirty="0" smtClean="0"/>
              <a:t>open discovery by new users via EGI </a:t>
            </a:r>
            <a:r>
              <a:rPr lang="en-GB" sz="2000" dirty="0" err="1" smtClean="0"/>
              <a:t>DataHub</a:t>
            </a:r>
            <a:endParaRPr lang="en-GB" sz="2000" dirty="0" smtClean="0"/>
          </a:p>
          <a:p>
            <a:r>
              <a:rPr lang="en-GB" sz="2000" dirty="0" smtClean="0"/>
              <a:t>exploitation of data on EGI FedCloud</a:t>
            </a:r>
          </a:p>
          <a:p>
            <a:r>
              <a:rPr lang="en-GB" sz="2000" dirty="0" smtClean="0"/>
              <a:t>integrated EGI Check-in (OpenID Connect, social media, Token Translation Service) </a:t>
            </a:r>
          </a:p>
          <a:p>
            <a:r>
              <a:rPr lang="en-GB" sz="2000" dirty="0" smtClean="0"/>
              <a:t>publishing and long term data archiving </a:t>
            </a:r>
          </a:p>
          <a:p>
            <a:endParaRPr lang="en-GB" sz="2000" b="1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en-GB" sz="1800" dirty="0"/>
          </a:p>
        </p:txBody>
      </p:sp>
      <p:pic>
        <p:nvPicPr>
          <p:cNvPr id="7" name="Picture 6" descr="datahu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429000"/>
            <a:ext cx="1512168" cy="1512168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560840" cy="850106"/>
          </a:xfrm>
        </p:spPr>
        <p:txBody>
          <a:bodyPr>
            <a:normAutofit/>
          </a:bodyPr>
          <a:lstStyle/>
          <a:p>
            <a:r>
              <a:rPr lang="en-GB" sz="2800" dirty="0"/>
              <a:t>Publishing, discovery and using open data</a:t>
            </a:r>
          </a:p>
        </p:txBody>
      </p:sp>
    </p:spTree>
    <p:extLst>
      <p:ext uri="{BB962C8B-B14F-4D97-AF65-F5344CB8AC3E}">
        <p14:creationId xmlns:p14="http://schemas.microsoft.com/office/powerpoint/2010/main" val="237256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780928"/>
            <a:ext cx="7344816" cy="85010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Innovation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32602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</Template>
  <TotalTime>2085</TotalTime>
  <Words>1072</Words>
  <Application>Microsoft Office PowerPoint</Application>
  <PresentationFormat>On-screen Show (4:3)</PresentationFormat>
  <Paragraphs>230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EGI Engage powerpoint presentation v3.2</vt:lpstr>
      <vt:lpstr>EGI Powerpoint Presentation (body)</vt:lpstr>
      <vt:lpstr>EGI Powerpoint Presentation (closing)</vt:lpstr>
      <vt:lpstr>Open Data Platform</vt:lpstr>
      <vt:lpstr>EGI-Engage: Key Exploitable Results</vt:lpstr>
      <vt:lpstr>Description</vt:lpstr>
      <vt:lpstr>Description</vt:lpstr>
      <vt:lpstr>Introducing the EGI DataHub</vt:lpstr>
      <vt:lpstr>And the EGI Federated Data Gateway</vt:lpstr>
      <vt:lpstr>Bringing data to computing</vt:lpstr>
      <vt:lpstr>Publishing, discovery and using open data</vt:lpstr>
      <vt:lpstr>Innovation</vt:lpstr>
      <vt:lpstr>What is new or improved?</vt:lpstr>
      <vt:lpstr>What benefits does it bring?</vt:lpstr>
      <vt:lpstr>Exploitation</vt:lpstr>
      <vt:lpstr>Who can exploit the result? For what?</vt:lpstr>
      <vt:lpstr>Use cases</vt:lpstr>
      <vt:lpstr>Use case: Earth Observation Proof of Concept</vt:lpstr>
      <vt:lpstr>Use case: Earth Observation Proof of Concept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WPX [name]</dc:title>
  <dc:creator>Malgorzata Krakowian</dc:creator>
  <cp:lastModifiedBy>S C</cp:lastModifiedBy>
  <cp:revision>173</cp:revision>
  <cp:lastPrinted>2017-10-17T14:47:55Z</cp:lastPrinted>
  <dcterms:created xsi:type="dcterms:W3CDTF">2016-02-16T14:19:42Z</dcterms:created>
  <dcterms:modified xsi:type="dcterms:W3CDTF">2017-10-17T14:50:35Z</dcterms:modified>
</cp:coreProperties>
</file>