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280" r:id="rId4"/>
    <p:sldId id="322" r:id="rId5"/>
    <p:sldId id="345" r:id="rId6"/>
    <p:sldId id="339" r:id="rId7"/>
    <p:sldId id="340" r:id="rId8"/>
    <p:sldId id="341" r:id="rId9"/>
    <p:sldId id="342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284" r:id="rId18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/>
        </p14:section>
        <p14:section name="Introduction" id="{C23872B5-543F-E84F-ADF0-679EA60AC528}">
          <p14:sldIdLst>
            <p14:sldId id="322"/>
            <p14:sldId id="345"/>
            <p14:sldId id="339"/>
            <p14:sldId id="340"/>
            <p14:sldId id="341"/>
            <p14:sldId id="342"/>
            <p14:sldId id="331"/>
            <p14:sldId id="332"/>
            <p14:sldId id="333"/>
            <p14:sldId id="334"/>
            <p14:sldId id="335"/>
            <p14:sldId id="336"/>
            <p14:sldId id="337"/>
          </p14:sldIdLst>
        </p14:section>
        <p14:section name="Analysis of result’s impact" id="{2C9C992D-DEB3-8D47-B277-C554A479B1D2}">
          <p14:sldIdLst/>
        </p14:section>
        <p14:section name="Final" id="{F4EE6778-AB41-4055-A5B6-0B6DD4631834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0832" autoAdjust="0"/>
  </p:normalViewPr>
  <p:slideViewPr>
    <p:cSldViewPr showGuides="1">
      <p:cViewPr>
        <p:scale>
          <a:sx n="76" d="100"/>
          <a:sy n="76" d="100"/>
        </p:scale>
        <p:origin x="-154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Policies!$B$4:$B$5</c:f>
              <c:strCache>
                <c:ptCount val="2"/>
                <c:pt idx="0">
                  <c:v>Resource providers</c:v>
                </c:pt>
                <c:pt idx="1">
                  <c:v>Communities</c:v>
                </c:pt>
              </c:strCache>
            </c:strRef>
          </c:cat>
          <c:val>
            <c:numRef>
              <c:f>Policies!$C$4:$C$5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800">
              <a:latin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EGI-Engage: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EGI-Engage: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961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strictly EGI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50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23/10/2017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o.egi.eu/policies_and_procedures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gtf.net/snctfi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937928"/>
          </a:xfrm>
        </p:spPr>
        <p:txBody>
          <a:bodyPr>
            <a:normAutofit/>
          </a:bodyPr>
          <a:lstStyle/>
          <a:p>
            <a:r>
              <a:rPr lang="en-GB" dirty="0" smtClean="0"/>
              <a:t>SA1 work package leader</a:t>
            </a:r>
            <a:br>
              <a:rPr lang="en-GB" dirty="0" smtClean="0"/>
            </a:br>
            <a:r>
              <a:rPr lang="en-GB" dirty="0" smtClean="0"/>
              <a:t>EGI </a:t>
            </a:r>
            <a:r>
              <a:rPr lang="en-GB" dirty="0"/>
              <a:t>F</a:t>
            </a:r>
            <a:r>
              <a:rPr lang="en-GB" dirty="0" smtClean="0"/>
              <a:t>oundation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 policies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benefits does it bring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dirty="0" smtClean="0"/>
              <a:t>Policies </a:t>
            </a:r>
            <a:r>
              <a:rPr lang="en-GB" dirty="0"/>
              <a:t>increase the security of the infrastructure. They can be used to demonstrate compliance with regulations and </a:t>
            </a:r>
            <a:r>
              <a:rPr lang="en-GB" dirty="0" smtClean="0"/>
              <a:t>standards</a:t>
            </a:r>
            <a:endParaRPr lang="en-GB" dirty="0"/>
          </a:p>
          <a:p>
            <a:pPr fontAlgn="base"/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work done by EGI in defining a policy framework for the operations is mature and ahead of what is done by other players in the e-Infrastructure ecosystem who can benefit from the existing work made available by EGI and EGI-Engage</a:t>
            </a:r>
          </a:p>
          <a:p>
            <a:pPr fontAlgn="base"/>
            <a:endParaRPr lang="en-GB" dirty="0"/>
          </a:p>
          <a:p>
            <a:pPr fontAlgn="base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40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Exploitation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164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exploit the result? For what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7518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EGI Resource </a:t>
            </a:r>
            <a:r>
              <a:rPr lang="en-US" dirty="0" err="1"/>
              <a:t>Centres</a:t>
            </a:r>
            <a:r>
              <a:rPr lang="en-US" dirty="0"/>
              <a:t> and other service providers federated in </a:t>
            </a:r>
            <a:r>
              <a:rPr lang="en-US" dirty="0" smtClean="0"/>
              <a:t>EGI</a:t>
            </a:r>
          </a:p>
          <a:p>
            <a:r>
              <a:rPr lang="en-US" dirty="0" smtClean="0"/>
              <a:t>Communities </a:t>
            </a:r>
            <a:r>
              <a:rPr lang="en-US" dirty="0"/>
              <a:t>using EGI </a:t>
            </a:r>
            <a:r>
              <a:rPr lang="en-US" dirty="0" smtClean="0"/>
              <a:t>resources</a:t>
            </a:r>
          </a:p>
          <a:p>
            <a:endParaRPr lang="en-US" dirty="0"/>
          </a:p>
          <a:p>
            <a:r>
              <a:rPr lang="en-GB" dirty="0"/>
              <a:t>Policy bodies and initiatives who can use the security policies as a starting input for their own </a:t>
            </a:r>
            <a:r>
              <a:rPr lang="en-GB" dirty="0" smtClean="0"/>
              <a:t>work</a:t>
            </a:r>
          </a:p>
          <a:p>
            <a:r>
              <a:rPr lang="en-US" dirty="0" smtClean="0"/>
              <a:t>Other </a:t>
            </a:r>
            <a:r>
              <a:rPr lang="en-US" dirty="0"/>
              <a:t>e-Infrastructures and RIs who can adopt the EGI policies adapting them to their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Communities </a:t>
            </a:r>
            <a:r>
              <a:rPr lang="en-US" dirty="0"/>
              <a:t>who need to establish a trust-relationship with the e-Infrastructure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67985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GB" sz="3000" dirty="0"/>
              <a:t>e</a:t>
            </a:r>
            <a:r>
              <a:rPr lang="en-GB" sz="3000" dirty="0" smtClean="0"/>
              <a:t>-Infrastructures adopting EGI policies</a:t>
            </a:r>
          </a:p>
          <a:p>
            <a:pPr fontAlgn="base"/>
            <a:r>
              <a:rPr lang="en-GB" sz="2600" dirty="0" smtClean="0"/>
              <a:t>EUDAT and PRACE adapted a subset of the EGI security policies </a:t>
            </a:r>
          </a:p>
          <a:p>
            <a:pPr fontAlgn="base"/>
            <a:endParaRPr lang="en-GB" dirty="0"/>
          </a:p>
          <a:p>
            <a:pPr marL="0" indent="0" fontAlgn="base">
              <a:buNone/>
            </a:pPr>
            <a:r>
              <a:rPr lang="en-GB" sz="3000" dirty="0" smtClean="0"/>
              <a:t>Research infrastructures adopting EGI policies</a:t>
            </a:r>
          </a:p>
          <a:p>
            <a:pPr fontAlgn="base"/>
            <a:r>
              <a:rPr lang="en-GB" sz="2600" dirty="0" smtClean="0"/>
              <a:t>WLCG as an EGI community, but also as an OSG community</a:t>
            </a:r>
          </a:p>
          <a:p>
            <a:pPr fontAlgn="base"/>
            <a:r>
              <a:rPr lang="en-GB" sz="2600" dirty="0" smtClean="0"/>
              <a:t>ELIXIR developed their AUP starting from the EGI AUP</a:t>
            </a:r>
          </a:p>
          <a:p>
            <a:pPr fontAlgn="base"/>
            <a:endParaRPr lang="en-GB" dirty="0"/>
          </a:p>
          <a:p>
            <a:pPr marL="0" indent="0" fontAlgn="base">
              <a:buNone/>
            </a:pPr>
            <a:r>
              <a:rPr lang="en-GB" sz="3000" dirty="0" smtClean="0"/>
              <a:t>Initiatives leveraging on EGI policy activities</a:t>
            </a:r>
          </a:p>
          <a:p>
            <a:pPr fontAlgn="base"/>
            <a:r>
              <a:rPr lang="en-GB" sz="2600" dirty="0" smtClean="0"/>
              <a:t>WISE SCI </a:t>
            </a:r>
          </a:p>
          <a:p>
            <a:pPr marL="0" indent="0" fontAlgn="base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&amp; Communication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799288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website and wikis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Policies and procedures on wiki</a:t>
            </a: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Participation of EGI to collaborative security initiatives and events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DI4R, WISE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Direct collaborations with peer infrastructures and international communities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EOSChub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project 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0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225894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912480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4937688"/>
            <a:ext cx="893066" cy="97841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472967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80232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027" y="5005400"/>
            <a:ext cx="978410" cy="856490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6922314" y="139639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694902" y="1396398"/>
            <a:ext cx="1980000" cy="1317600"/>
          </a:xfrm>
          <a:prstGeom prst="rect">
            <a:avLst/>
          </a:prstGeom>
          <a:solidFill>
            <a:srgbClr val="EF8200"/>
          </a:solidFill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1520" y="3081081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68604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9124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24687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54574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240078" y="2113721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7" y="1501233"/>
            <a:ext cx="563538" cy="545983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2483768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48376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IMS &amp; Certification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85" y="1564241"/>
            <a:ext cx="570532" cy="46389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3249457"/>
            <a:ext cx="978410" cy="9753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61" y="3279632"/>
            <a:ext cx="890018" cy="90221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2" y="3279632"/>
            <a:ext cx="978410" cy="92049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55" y="3289081"/>
            <a:ext cx="1139954" cy="89611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3" y="4966505"/>
            <a:ext cx="1011938" cy="96926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1649830"/>
            <a:ext cx="978410" cy="78333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4944440"/>
            <a:ext cx="978410" cy="97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5256584" cy="50398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EGI Infrastructure </a:t>
            </a:r>
            <a:r>
              <a:rPr lang="en-GB" dirty="0" smtClean="0"/>
              <a:t>always </a:t>
            </a:r>
            <a:r>
              <a:rPr lang="en-GB" dirty="0"/>
              <a:t>relied on a solid framework of security policies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100" dirty="0"/>
              <a:t>O</a:t>
            </a:r>
            <a:r>
              <a:rPr lang="en-GB" sz="2100" dirty="0" smtClean="0"/>
              <a:t>n-going </a:t>
            </a:r>
            <a:r>
              <a:rPr lang="en-GB" sz="2100" dirty="0"/>
              <a:t>effort since </a:t>
            </a:r>
            <a:r>
              <a:rPr lang="en-GB" sz="2100" dirty="0" smtClean="0"/>
              <a:t>EGEE </a:t>
            </a:r>
            <a:r>
              <a:rPr lang="en-GB" sz="2100" dirty="0"/>
              <a:t>projects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100" dirty="0"/>
              <a:t>Policies developed for a distributed resource </a:t>
            </a:r>
            <a:r>
              <a:rPr lang="en-GB" sz="2100" dirty="0" smtClean="0"/>
              <a:t>infrastructure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b="1" dirty="0"/>
              <a:t>14 Security policies </a:t>
            </a:r>
            <a:r>
              <a:rPr lang="en-GB" dirty="0"/>
              <a:t>are currently applied to the EGI Federations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 smtClean="0"/>
              <a:t>Define what is allowed and requested for the users and the service providers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 smtClean="0"/>
              <a:t>Define the interfaces to use to share security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609498"/>
              </p:ext>
            </p:extLst>
          </p:nvPr>
        </p:nvGraphicFramePr>
        <p:xfrm>
          <a:off x="5148064" y="1268760"/>
          <a:ext cx="37809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63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 of the EGI 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EGI security policies are developed by a group of experts including representatives from the EGI security experts, research infrastructures and peer e-Infrastructures</a:t>
            </a:r>
          </a:p>
          <a:p>
            <a:pPr lvl="1"/>
            <a:r>
              <a:rPr lang="en-GB" dirty="0" smtClean="0"/>
              <a:t>Coordination effort supported by SA1 (WP5)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Developing security policies requires effort and expertise: an integrated set of documents that are already well integrated and proven to be effective in a distributed production infrastructure are a great added value to initiatives who are developing their security framework</a:t>
            </a:r>
            <a:endParaRPr lang="en-GB" dirty="0"/>
          </a:p>
          <a:p>
            <a:pPr lvl="1"/>
            <a:r>
              <a:rPr lang="en-GB" dirty="0" smtClean="0"/>
              <a:t>Several EGI security policies have been re-used by EUDAT, PRACE and ELIXIR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4" y="5445224"/>
            <a:ext cx="821483" cy="84202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6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Usage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Generic AUP for the users of any Infrastructure</a:t>
            </a:r>
          </a:p>
          <a:p>
            <a:r>
              <a:rPr lang="en-US" dirty="0" smtClean="0"/>
              <a:t>What users can expect form the infrastructure</a:t>
            </a:r>
          </a:p>
          <a:p>
            <a:r>
              <a:rPr lang="en-US" dirty="0" smtClean="0"/>
              <a:t>What users cannot expect from the infrastructure</a:t>
            </a:r>
          </a:p>
          <a:p>
            <a:r>
              <a:rPr lang="en-US" dirty="0" smtClean="0"/>
              <a:t>What the infrastructure can expect from the users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management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Community </a:t>
            </a:r>
            <a:r>
              <a:rPr lang="en-US" dirty="0"/>
              <a:t>Operations Security Policy </a:t>
            </a:r>
          </a:p>
          <a:p>
            <a:pPr lvl="1"/>
            <a:r>
              <a:rPr lang="en-US" dirty="0" smtClean="0"/>
              <a:t>It governs the </a:t>
            </a:r>
            <a:r>
              <a:rPr lang="en-US" dirty="0"/>
              <a:t>relationship between Community and Infrastructure(s).</a:t>
            </a:r>
          </a:p>
          <a:p>
            <a:r>
              <a:rPr lang="en-US" dirty="0" smtClean="0"/>
              <a:t>The Community </a:t>
            </a:r>
            <a:r>
              <a:rPr lang="en-US" dirty="0"/>
              <a:t>Membership Management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managing itself and its </a:t>
            </a:r>
            <a:r>
              <a:rPr lang="en-US" dirty="0" smtClean="0"/>
              <a:t>Users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Address the </a:t>
            </a:r>
            <a:r>
              <a:rPr lang="en-US" dirty="0" err="1" smtClean="0"/>
              <a:t>Snctfi</a:t>
            </a:r>
            <a:r>
              <a:rPr lang="en-US" dirty="0" smtClean="0"/>
              <a:t> (</a:t>
            </a:r>
            <a:r>
              <a:rPr lang="en-US" sz="2200" i="1" dirty="0" smtClean="0"/>
              <a:t>Scalable Negotiator for a Community Trust Framework in Federated Infrastructures</a:t>
            </a:r>
            <a:r>
              <a:rPr lang="en-US" dirty="0" smtClean="0"/>
              <a:t>) requirements</a:t>
            </a:r>
          </a:p>
          <a:p>
            <a:pPr lvl="1"/>
            <a:r>
              <a:rPr lang="en-US" dirty="0" smtClean="0"/>
              <a:t>SNCTFI framework developed by the AARC project </a:t>
            </a:r>
            <a:r>
              <a:rPr lang="en-US" dirty="0" smtClean="0">
                <a:hlinkClick r:id="rId2"/>
              </a:rPr>
              <a:t>https://www.igtf.net/snctfi/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collaboration among Infrastructures</a:t>
            </a:r>
            <a:endParaRPr lang="en-US" dirty="0"/>
          </a:p>
        </p:txBody>
      </p:sp>
      <p:pic>
        <p:nvPicPr>
          <p:cNvPr id="6" name="Picture 5" descr="ISGC 2013_01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37" b="16510"/>
          <a:stretch/>
        </p:blipFill>
        <p:spPr>
          <a:xfrm>
            <a:off x="4889052" y="836712"/>
            <a:ext cx="4254948" cy="5288304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4608512" cy="4784400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 smtClean="0"/>
              <a:t>Stakeholders: EGI</a:t>
            </a:r>
            <a:r>
              <a:rPr lang="en-US" dirty="0"/>
              <a:t>, HBP, PRACE, </a:t>
            </a:r>
            <a:r>
              <a:rPr lang="en-US" dirty="0" smtClean="0"/>
              <a:t>EUDAT, </a:t>
            </a:r>
            <a:r>
              <a:rPr lang="en-US" dirty="0"/>
              <a:t>WLCG, OSG and XSEDE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/>
              <a:t>Defined a policy trust framework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dirty="0"/>
              <a:t>build trust and develop policy standards for collaboration on operational security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/>
              <a:t>SCI was used as the basis for </a:t>
            </a:r>
            <a:r>
              <a:rPr lang="en-US" b="1" i="1" dirty="0" err="1"/>
              <a:t>Sirtfi</a:t>
            </a:r>
            <a:endParaRPr lang="en-US" b="1" i="1" dirty="0"/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b="1" i="1" dirty="0"/>
              <a:t>A Security Incident Response Trust Framework for Federated Identity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en-US" dirty="0"/>
              <a:t>to enable coordination of security incident response across federated organizations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Innovation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892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new or improved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 smtClean="0"/>
              <a:t>During EGI-Engage the set of security policies has been completely updated to address new technologies and AAI scenarios</a:t>
            </a:r>
          </a:p>
          <a:p>
            <a:pPr fontAlgn="base"/>
            <a:endParaRPr lang="en-GB" dirty="0"/>
          </a:p>
          <a:p>
            <a:pPr fontAlgn="base"/>
            <a:r>
              <a:rPr lang="en-GB" dirty="0" smtClean="0"/>
              <a:t>EGI has a full set of policies that support the operation of diverse distributed infrastructures supporting multiple international collaborations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2347</TotalTime>
  <Words>544</Words>
  <Application>Microsoft Office PowerPoint</Application>
  <PresentationFormat>On-screen Show (4:3)</PresentationFormat>
  <Paragraphs>95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EGI Engage powerpoint presentation v3.2</vt:lpstr>
      <vt:lpstr>EGI Powerpoint Presentation (body)</vt:lpstr>
      <vt:lpstr>EGI Powerpoint Presentation (closing)</vt:lpstr>
      <vt:lpstr>Security policies</vt:lpstr>
      <vt:lpstr>EGI-Engage: Key Exploitable Results</vt:lpstr>
      <vt:lpstr>EGI Security policy</vt:lpstr>
      <vt:lpstr>Development of the EGI Security policies</vt:lpstr>
      <vt:lpstr>Acceptable Usage Policy</vt:lpstr>
      <vt:lpstr>Community management policies </vt:lpstr>
      <vt:lpstr>Security collaboration among Infrastructures</vt:lpstr>
      <vt:lpstr>Innovation</vt:lpstr>
      <vt:lpstr>What is new or improved?</vt:lpstr>
      <vt:lpstr>What benefits does it bring?</vt:lpstr>
      <vt:lpstr>Exploitation</vt:lpstr>
      <vt:lpstr>Who can exploit the result? For what?</vt:lpstr>
      <vt:lpstr>Use cases</vt:lpstr>
      <vt:lpstr>Dissemination &amp;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S C</cp:lastModifiedBy>
  <cp:revision>95</cp:revision>
  <cp:lastPrinted>2017-10-16T13:42:08Z</cp:lastPrinted>
  <dcterms:created xsi:type="dcterms:W3CDTF">2016-02-16T14:19:42Z</dcterms:created>
  <dcterms:modified xsi:type="dcterms:W3CDTF">2017-10-18T13:15:41Z</dcterms:modified>
</cp:coreProperties>
</file>