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48" r:id="rId2"/>
    <p:sldMasterId id="2147483685" r:id="rId3"/>
  </p:sldMasterIdLst>
  <p:notesMasterIdLst>
    <p:notesMasterId r:id="rId19"/>
  </p:notesMasterIdLst>
  <p:handoutMasterIdLst>
    <p:handoutMasterId r:id="rId20"/>
  </p:handoutMasterIdLst>
  <p:sldIdLst>
    <p:sldId id="280" r:id="rId4"/>
    <p:sldId id="342" r:id="rId5"/>
    <p:sldId id="343" r:id="rId6"/>
    <p:sldId id="349" r:id="rId7"/>
    <p:sldId id="327" r:id="rId8"/>
    <p:sldId id="338" r:id="rId9"/>
    <p:sldId id="345" r:id="rId10"/>
    <p:sldId id="320" r:id="rId11"/>
    <p:sldId id="347" r:id="rId12"/>
    <p:sldId id="348" r:id="rId13"/>
    <p:sldId id="346" r:id="rId14"/>
    <p:sldId id="341" r:id="rId15"/>
    <p:sldId id="311" r:id="rId16"/>
    <p:sldId id="321" r:id="rId17"/>
    <p:sldId id="284" r:id="rId1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266D91-0535-EA48-A8C6-C076554800FC}">
          <p14:sldIdLst>
            <p14:sldId id="280"/>
            <p14:sldId id="342"/>
            <p14:sldId id="343"/>
            <p14:sldId id="349"/>
            <p14:sldId id="327"/>
            <p14:sldId id="338"/>
            <p14:sldId id="345"/>
            <p14:sldId id="320"/>
            <p14:sldId id="347"/>
            <p14:sldId id="348"/>
            <p14:sldId id="346"/>
            <p14:sldId id="341"/>
            <p14:sldId id="311"/>
            <p14:sldId id="321"/>
            <p14:sldId id="2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9FCA"/>
    <a:srgbClr val="0066B0"/>
    <a:srgbClr val="4F8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8" autoAdjust="0"/>
    <p:restoredTop sz="74732" autoAdjust="0"/>
  </p:normalViewPr>
  <p:slideViewPr>
    <p:cSldViewPr showGuides="1">
      <p:cViewPr>
        <p:scale>
          <a:sx n="70" d="100"/>
          <a:sy n="70" d="100"/>
        </p:scale>
        <p:origin x="2376"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2" d="100"/>
          <a:sy n="52" d="100"/>
        </p:scale>
        <p:origin x="-2700" y="-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A7E2D-FA83-AE49-A9E8-354DE7DD0FA5}" type="doc">
      <dgm:prSet loTypeId="urn:microsoft.com/office/officeart/2005/8/layout/lProcess2" loCatId="process" qsTypeId="urn:microsoft.com/office/officeart/2005/8/quickstyle/simple1" qsCatId="simple" csTypeId="urn:microsoft.com/office/officeart/2005/8/colors/colorful2" csCatId="colorful" phldr="1"/>
      <dgm:spPr/>
    </dgm:pt>
    <dgm:pt modelId="{B2C4A94B-A65B-994F-800F-A1EC58933789}">
      <dgm:prSet phldrT="[Text]"/>
      <dgm:spPr>
        <a:solidFill>
          <a:schemeClr val="accent6">
            <a:lumMod val="20000"/>
            <a:lumOff val="80000"/>
          </a:schemeClr>
        </a:solidFill>
      </dgm:spPr>
      <dgm:t>
        <a:bodyPr anchor="t"/>
        <a:lstStyle/>
        <a:p>
          <a:pPr>
            <a:spcBef>
              <a:spcPts val="1800"/>
            </a:spcBef>
          </a:pPr>
          <a:r>
            <a:rPr lang="en-GB" dirty="0" smtClean="0"/>
            <a:t>Discovery</a:t>
          </a:r>
          <a:endParaRPr lang="en-GB" dirty="0"/>
        </a:p>
      </dgm:t>
    </dgm:pt>
    <dgm:pt modelId="{C7B0D1A8-EA09-464A-9A0E-A55395D99D65}" type="parTrans" cxnId="{66B3BB22-D4C7-2D46-B661-14E571E03EE5}">
      <dgm:prSet/>
      <dgm:spPr/>
      <dgm:t>
        <a:bodyPr/>
        <a:lstStyle/>
        <a:p>
          <a:endParaRPr lang="en-GB"/>
        </a:p>
      </dgm:t>
    </dgm:pt>
    <dgm:pt modelId="{2831F7DB-4DE9-C046-8B76-1D37FCABED36}" type="sibTrans" cxnId="{66B3BB22-D4C7-2D46-B661-14E571E03EE5}">
      <dgm:prSet/>
      <dgm:spPr/>
      <dgm:t>
        <a:bodyPr/>
        <a:lstStyle/>
        <a:p>
          <a:endParaRPr lang="en-GB"/>
        </a:p>
      </dgm:t>
    </dgm:pt>
    <dgm:pt modelId="{7A7C55AB-32D8-EA42-9EFF-608C7BD68686}">
      <dgm:prSet phldrT="[Text]"/>
      <dgm:spPr>
        <a:solidFill>
          <a:schemeClr val="accent2">
            <a:lumMod val="20000"/>
            <a:lumOff val="80000"/>
          </a:schemeClr>
        </a:solidFill>
      </dgm:spPr>
      <dgm:t>
        <a:bodyPr anchor="t"/>
        <a:lstStyle/>
        <a:p>
          <a:r>
            <a:rPr lang="en-GB" dirty="0" smtClean="0"/>
            <a:t>Beta</a:t>
          </a:r>
          <a:endParaRPr lang="en-GB" dirty="0"/>
        </a:p>
      </dgm:t>
    </dgm:pt>
    <dgm:pt modelId="{14317355-C11F-F04B-929A-F7891D34CED6}" type="parTrans" cxnId="{7CDB03FF-3938-0743-AE80-A99D6156643F}">
      <dgm:prSet/>
      <dgm:spPr/>
      <dgm:t>
        <a:bodyPr/>
        <a:lstStyle/>
        <a:p>
          <a:endParaRPr lang="en-GB"/>
        </a:p>
      </dgm:t>
    </dgm:pt>
    <dgm:pt modelId="{B787A62D-C748-6648-A48F-62DD8F0EB94E}" type="sibTrans" cxnId="{7CDB03FF-3938-0743-AE80-A99D6156643F}">
      <dgm:prSet/>
      <dgm:spPr/>
      <dgm:t>
        <a:bodyPr/>
        <a:lstStyle/>
        <a:p>
          <a:endParaRPr lang="en-GB"/>
        </a:p>
      </dgm:t>
    </dgm:pt>
    <dgm:pt modelId="{864E8F1A-2FFB-7B42-9185-4DF11BDB7BA4}">
      <dgm:prSet phldrT="[Text]"/>
      <dgm:spPr>
        <a:solidFill>
          <a:schemeClr val="accent5">
            <a:lumMod val="20000"/>
            <a:lumOff val="80000"/>
          </a:schemeClr>
        </a:solidFill>
      </dgm:spPr>
      <dgm:t>
        <a:bodyPr anchor="t"/>
        <a:lstStyle/>
        <a:p>
          <a:r>
            <a:rPr lang="en-GB" dirty="0" smtClean="0"/>
            <a:t>Planned</a:t>
          </a:r>
          <a:endParaRPr lang="en-GB" dirty="0"/>
        </a:p>
      </dgm:t>
    </dgm:pt>
    <dgm:pt modelId="{C76443F2-4E16-944E-AE6A-AF44DD6FE23A}" type="parTrans" cxnId="{F30C1560-292C-EA4F-8044-E3BA8540D567}">
      <dgm:prSet/>
      <dgm:spPr/>
      <dgm:t>
        <a:bodyPr/>
        <a:lstStyle/>
        <a:p>
          <a:endParaRPr lang="en-GB"/>
        </a:p>
      </dgm:t>
    </dgm:pt>
    <dgm:pt modelId="{3BC46399-BFB5-2B43-BC83-F52AC329E33B}" type="sibTrans" cxnId="{F30C1560-292C-EA4F-8044-E3BA8540D567}">
      <dgm:prSet/>
      <dgm:spPr/>
      <dgm:t>
        <a:bodyPr/>
        <a:lstStyle/>
        <a:p>
          <a:endParaRPr lang="en-GB"/>
        </a:p>
      </dgm:t>
    </dgm:pt>
    <dgm:pt modelId="{6CBD2AA5-89DB-7D41-A2BB-3C8114773C25}">
      <dgm:prSet phldrT="[Text]"/>
      <dgm:spPr>
        <a:solidFill>
          <a:schemeClr val="accent4">
            <a:lumMod val="20000"/>
            <a:lumOff val="80000"/>
          </a:schemeClr>
        </a:solidFill>
      </dgm:spPr>
      <dgm:t>
        <a:bodyPr anchor="t"/>
        <a:lstStyle/>
        <a:p>
          <a:r>
            <a:rPr lang="en-GB" dirty="0" smtClean="0"/>
            <a:t>Alpha</a:t>
          </a:r>
          <a:endParaRPr lang="en-GB" dirty="0"/>
        </a:p>
      </dgm:t>
    </dgm:pt>
    <dgm:pt modelId="{C6922BB8-685D-1F41-B623-6FE8510F9B19}" type="parTrans" cxnId="{C6414B85-0430-434A-B744-ADAADA7C8CA3}">
      <dgm:prSet/>
      <dgm:spPr/>
      <dgm:t>
        <a:bodyPr/>
        <a:lstStyle/>
        <a:p>
          <a:endParaRPr lang="en-GB"/>
        </a:p>
      </dgm:t>
    </dgm:pt>
    <dgm:pt modelId="{C6EA7E55-6CCE-AB46-ACE2-165DA2C8AE9A}" type="sibTrans" cxnId="{C6414B85-0430-434A-B744-ADAADA7C8CA3}">
      <dgm:prSet/>
      <dgm:spPr/>
      <dgm:t>
        <a:bodyPr/>
        <a:lstStyle/>
        <a:p>
          <a:endParaRPr lang="en-GB"/>
        </a:p>
      </dgm:t>
    </dgm:pt>
    <dgm:pt modelId="{4C7A49CA-3ABC-D747-A3FA-83825F9EC8E5}">
      <dgm:prSet phldrT="[Text]"/>
      <dgm:spPr>
        <a:solidFill>
          <a:schemeClr val="accent3">
            <a:lumMod val="60000"/>
            <a:lumOff val="40000"/>
          </a:schemeClr>
        </a:solidFill>
      </dgm:spPr>
      <dgm:t>
        <a:bodyPr anchor="t"/>
        <a:lstStyle/>
        <a:p>
          <a:r>
            <a:rPr lang="en-GB" dirty="0" smtClean="0"/>
            <a:t>Production</a:t>
          </a:r>
          <a:endParaRPr lang="en-GB" dirty="0"/>
        </a:p>
      </dgm:t>
    </dgm:pt>
    <dgm:pt modelId="{378F9C01-0758-A345-BD2D-C1B7414ACFFF}" type="parTrans" cxnId="{F76FD4F2-5AF7-1D41-8DCA-DFF208306414}">
      <dgm:prSet/>
      <dgm:spPr/>
      <dgm:t>
        <a:bodyPr/>
        <a:lstStyle/>
        <a:p>
          <a:endParaRPr lang="en-GB"/>
        </a:p>
      </dgm:t>
    </dgm:pt>
    <dgm:pt modelId="{15285E72-8D68-E646-B5DD-62C7B1366FDF}" type="sibTrans" cxnId="{F76FD4F2-5AF7-1D41-8DCA-DFF208306414}">
      <dgm:prSet/>
      <dgm:spPr/>
      <dgm:t>
        <a:bodyPr/>
        <a:lstStyle/>
        <a:p>
          <a:endParaRPr lang="en-GB"/>
        </a:p>
      </dgm:t>
    </dgm:pt>
    <dgm:pt modelId="{5D8EE22C-8BCE-6B4B-B870-2A08602CC775}" type="pres">
      <dgm:prSet presAssocID="{9EEA7E2D-FA83-AE49-A9E8-354DE7DD0FA5}" presName="theList" presStyleCnt="0">
        <dgm:presLayoutVars>
          <dgm:dir/>
          <dgm:animLvl val="lvl"/>
          <dgm:resizeHandles val="exact"/>
        </dgm:presLayoutVars>
      </dgm:prSet>
      <dgm:spPr/>
    </dgm:pt>
    <dgm:pt modelId="{4A23FDFD-8405-6640-91B7-A2F0141FEC2E}" type="pres">
      <dgm:prSet presAssocID="{B2C4A94B-A65B-994F-800F-A1EC58933789}" presName="compNode" presStyleCnt="0"/>
      <dgm:spPr/>
    </dgm:pt>
    <dgm:pt modelId="{E20E7272-6070-EC4D-9192-4448D37A9DC1}" type="pres">
      <dgm:prSet presAssocID="{B2C4A94B-A65B-994F-800F-A1EC58933789}" presName="aNode" presStyleLbl="bgShp" presStyleIdx="0" presStyleCnt="5"/>
      <dgm:spPr/>
      <dgm:t>
        <a:bodyPr/>
        <a:lstStyle/>
        <a:p>
          <a:endParaRPr lang="en-GB"/>
        </a:p>
      </dgm:t>
    </dgm:pt>
    <dgm:pt modelId="{5D4E8333-1C91-F14F-AE81-666B1D8E4DA1}" type="pres">
      <dgm:prSet presAssocID="{B2C4A94B-A65B-994F-800F-A1EC58933789}" presName="textNode" presStyleLbl="bgShp" presStyleIdx="0" presStyleCnt="5"/>
      <dgm:spPr/>
      <dgm:t>
        <a:bodyPr/>
        <a:lstStyle/>
        <a:p>
          <a:endParaRPr lang="en-GB"/>
        </a:p>
      </dgm:t>
    </dgm:pt>
    <dgm:pt modelId="{E125077F-7157-6C4E-848B-B392181A143B}" type="pres">
      <dgm:prSet presAssocID="{B2C4A94B-A65B-994F-800F-A1EC58933789}" presName="compChildNode" presStyleCnt="0"/>
      <dgm:spPr/>
    </dgm:pt>
    <dgm:pt modelId="{4A6A3904-2D24-3249-AC47-70F49DFA47BA}" type="pres">
      <dgm:prSet presAssocID="{B2C4A94B-A65B-994F-800F-A1EC58933789}" presName="theInnerList" presStyleCnt="0"/>
      <dgm:spPr/>
    </dgm:pt>
    <dgm:pt modelId="{1D2E3F79-EEBF-C148-A5E3-D8382DD8D2B7}" type="pres">
      <dgm:prSet presAssocID="{B2C4A94B-A65B-994F-800F-A1EC58933789}" presName="aSpace" presStyleCnt="0"/>
      <dgm:spPr/>
    </dgm:pt>
    <dgm:pt modelId="{AD7F1FAA-D50E-174B-8366-947DF7B9FD52}" type="pres">
      <dgm:prSet presAssocID="{864E8F1A-2FFB-7B42-9185-4DF11BDB7BA4}" presName="compNode" presStyleCnt="0"/>
      <dgm:spPr/>
    </dgm:pt>
    <dgm:pt modelId="{9F7EF196-3876-5045-A637-5E24E8CEBC2E}" type="pres">
      <dgm:prSet presAssocID="{864E8F1A-2FFB-7B42-9185-4DF11BDB7BA4}" presName="aNode" presStyleLbl="bgShp" presStyleIdx="1" presStyleCnt="5"/>
      <dgm:spPr/>
      <dgm:t>
        <a:bodyPr/>
        <a:lstStyle/>
        <a:p>
          <a:endParaRPr lang="en-GB"/>
        </a:p>
      </dgm:t>
    </dgm:pt>
    <dgm:pt modelId="{800ABC0A-05F4-3643-80BE-C700F823DC3B}" type="pres">
      <dgm:prSet presAssocID="{864E8F1A-2FFB-7B42-9185-4DF11BDB7BA4}" presName="textNode" presStyleLbl="bgShp" presStyleIdx="1" presStyleCnt="5"/>
      <dgm:spPr/>
      <dgm:t>
        <a:bodyPr/>
        <a:lstStyle/>
        <a:p>
          <a:endParaRPr lang="en-GB"/>
        </a:p>
      </dgm:t>
    </dgm:pt>
    <dgm:pt modelId="{6E46A63C-EC03-E441-82A6-06EA0BD3F499}" type="pres">
      <dgm:prSet presAssocID="{864E8F1A-2FFB-7B42-9185-4DF11BDB7BA4}" presName="compChildNode" presStyleCnt="0"/>
      <dgm:spPr/>
    </dgm:pt>
    <dgm:pt modelId="{13F2AAE8-446E-A140-8C0A-C339AFC1B726}" type="pres">
      <dgm:prSet presAssocID="{864E8F1A-2FFB-7B42-9185-4DF11BDB7BA4}" presName="theInnerList" presStyleCnt="0"/>
      <dgm:spPr/>
    </dgm:pt>
    <dgm:pt modelId="{F648F2A2-FB65-8A4D-B006-297CDC614676}" type="pres">
      <dgm:prSet presAssocID="{864E8F1A-2FFB-7B42-9185-4DF11BDB7BA4}" presName="aSpace" presStyleCnt="0"/>
      <dgm:spPr/>
    </dgm:pt>
    <dgm:pt modelId="{793B46D6-2CE7-5C4B-B771-9AB9A455F56C}" type="pres">
      <dgm:prSet presAssocID="{6CBD2AA5-89DB-7D41-A2BB-3C8114773C25}" presName="compNode" presStyleCnt="0"/>
      <dgm:spPr/>
    </dgm:pt>
    <dgm:pt modelId="{75CFA3E7-6E83-F144-8033-9AAD15C4A8F3}" type="pres">
      <dgm:prSet presAssocID="{6CBD2AA5-89DB-7D41-A2BB-3C8114773C25}" presName="aNode" presStyleLbl="bgShp" presStyleIdx="2" presStyleCnt="5" custLinFactNeighborX="-1059" custLinFactNeighborY="-383"/>
      <dgm:spPr/>
      <dgm:t>
        <a:bodyPr/>
        <a:lstStyle/>
        <a:p>
          <a:endParaRPr lang="en-GB"/>
        </a:p>
      </dgm:t>
    </dgm:pt>
    <dgm:pt modelId="{45A43AFB-FE6B-8046-8CED-EABB7A6EFF17}" type="pres">
      <dgm:prSet presAssocID="{6CBD2AA5-89DB-7D41-A2BB-3C8114773C25}" presName="textNode" presStyleLbl="bgShp" presStyleIdx="2" presStyleCnt="5"/>
      <dgm:spPr/>
      <dgm:t>
        <a:bodyPr/>
        <a:lstStyle/>
        <a:p>
          <a:endParaRPr lang="en-GB"/>
        </a:p>
      </dgm:t>
    </dgm:pt>
    <dgm:pt modelId="{F912321A-2C44-7449-85A4-A7B27CA226AF}" type="pres">
      <dgm:prSet presAssocID="{6CBD2AA5-89DB-7D41-A2BB-3C8114773C25}" presName="compChildNode" presStyleCnt="0"/>
      <dgm:spPr/>
    </dgm:pt>
    <dgm:pt modelId="{F2D02A68-67B6-5C41-833D-6682EB1B9AE9}" type="pres">
      <dgm:prSet presAssocID="{6CBD2AA5-89DB-7D41-A2BB-3C8114773C25}" presName="theInnerList" presStyleCnt="0"/>
      <dgm:spPr/>
    </dgm:pt>
    <dgm:pt modelId="{E90A8AD0-6C78-C14B-81B8-F4EC77880B56}" type="pres">
      <dgm:prSet presAssocID="{6CBD2AA5-89DB-7D41-A2BB-3C8114773C25}" presName="aSpace" presStyleCnt="0"/>
      <dgm:spPr/>
    </dgm:pt>
    <dgm:pt modelId="{6D6B5F1C-B34D-BC4A-88E8-631B00B6EEBD}" type="pres">
      <dgm:prSet presAssocID="{7A7C55AB-32D8-EA42-9EFF-608C7BD68686}" presName="compNode" presStyleCnt="0"/>
      <dgm:spPr/>
    </dgm:pt>
    <dgm:pt modelId="{2632176F-6D62-0D44-881A-0DFD8EFF9C85}" type="pres">
      <dgm:prSet presAssocID="{7A7C55AB-32D8-EA42-9EFF-608C7BD68686}" presName="aNode" presStyleLbl="bgShp" presStyleIdx="3" presStyleCnt="5" custLinFactNeighborX="1902" custLinFactNeighborY="-6079"/>
      <dgm:spPr/>
      <dgm:t>
        <a:bodyPr/>
        <a:lstStyle/>
        <a:p>
          <a:endParaRPr lang="en-GB"/>
        </a:p>
      </dgm:t>
    </dgm:pt>
    <dgm:pt modelId="{CD483880-EA84-8943-B92F-1897FD10BC24}" type="pres">
      <dgm:prSet presAssocID="{7A7C55AB-32D8-EA42-9EFF-608C7BD68686}" presName="textNode" presStyleLbl="bgShp" presStyleIdx="3" presStyleCnt="5"/>
      <dgm:spPr/>
      <dgm:t>
        <a:bodyPr/>
        <a:lstStyle/>
        <a:p>
          <a:endParaRPr lang="en-GB"/>
        </a:p>
      </dgm:t>
    </dgm:pt>
    <dgm:pt modelId="{28FA1C82-343E-0E4D-8F27-E74499C18CF3}" type="pres">
      <dgm:prSet presAssocID="{7A7C55AB-32D8-EA42-9EFF-608C7BD68686}" presName="compChildNode" presStyleCnt="0"/>
      <dgm:spPr/>
    </dgm:pt>
    <dgm:pt modelId="{AAC95B06-2C6B-C242-B439-0894B360EDCA}" type="pres">
      <dgm:prSet presAssocID="{7A7C55AB-32D8-EA42-9EFF-608C7BD68686}" presName="theInnerList" presStyleCnt="0"/>
      <dgm:spPr/>
    </dgm:pt>
    <dgm:pt modelId="{65356D18-B435-5C4C-A066-7A2A961DB15C}" type="pres">
      <dgm:prSet presAssocID="{7A7C55AB-32D8-EA42-9EFF-608C7BD68686}" presName="aSpace" presStyleCnt="0"/>
      <dgm:spPr/>
    </dgm:pt>
    <dgm:pt modelId="{CFAEA9B6-1D85-C640-8801-C5A113BCE2B1}" type="pres">
      <dgm:prSet presAssocID="{4C7A49CA-3ABC-D747-A3FA-83825F9EC8E5}" presName="compNode" presStyleCnt="0"/>
      <dgm:spPr/>
    </dgm:pt>
    <dgm:pt modelId="{5DD7B359-203D-E045-BC30-8BB40528CE88}" type="pres">
      <dgm:prSet presAssocID="{4C7A49CA-3ABC-D747-A3FA-83825F9EC8E5}" presName="aNode" presStyleLbl="bgShp" presStyleIdx="4" presStyleCnt="5"/>
      <dgm:spPr/>
      <dgm:t>
        <a:bodyPr/>
        <a:lstStyle/>
        <a:p>
          <a:endParaRPr lang="en-GB"/>
        </a:p>
      </dgm:t>
    </dgm:pt>
    <dgm:pt modelId="{821858EB-2966-F64E-B4BC-8D8EC09CB11B}" type="pres">
      <dgm:prSet presAssocID="{4C7A49CA-3ABC-D747-A3FA-83825F9EC8E5}" presName="textNode" presStyleLbl="bgShp" presStyleIdx="4" presStyleCnt="5"/>
      <dgm:spPr/>
      <dgm:t>
        <a:bodyPr/>
        <a:lstStyle/>
        <a:p>
          <a:endParaRPr lang="en-GB"/>
        </a:p>
      </dgm:t>
    </dgm:pt>
    <dgm:pt modelId="{8650F0AD-A1B5-DD43-8AFB-6CD1535F2F3F}" type="pres">
      <dgm:prSet presAssocID="{4C7A49CA-3ABC-D747-A3FA-83825F9EC8E5}" presName="compChildNode" presStyleCnt="0"/>
      <dgm:spPr/>
    </dgm:pt>
    <dgm:pt modelId="{67F285B3-D668-1E44-9023-5DF4F8E6A3A1}" type="pres">
      <dgm:prSet presAssocID="{4C7A49CA-3ABC-D747-A3FA-83825F9EC8E5}" presName="theInnerList" presStyleCnt="0"/>
      <dgm:spPr/>
    </dgm:pt>
  </dgm:ptLst>
  <dgm:cxnLst>
    <dgm:cxn modelId="{F30C1560-292C-EA4F-8044-E3BA8540D567}" srcId="{9EEA7E2D-FA83-AE49-A9E8-354DE7DD0FA5}" destId="{864E8F1A-2FFB-7B42-9185-4DF11BDB7BA4}" srcOrd="1" destOrd="0" parTransId="{C76443F2-4E16-944E-AE6A-AF44DD6FE23A}" sibTransId="{3BC46399-BFB5-2B43-BC83-F52AC329E33B}"/>
    <dgm:cxn modelId="{1EE16425-B271-D443-AC3B-80B7AC07208D}" type="presOf" srcId="{6CBD2AA5-89DB-7D41-A2BB-3C8114773C25}" destId="{45A43AFB-FE6B-8046-8CED-EABB7A6EFF17}" srcOrd="1" destOrd="0" presId="urn:microsoft.com/office/officeart/2005/8/layout/lProcess2"/>
    <dgm:cxn modelId="{61E46DE8-7B76-3F4F-A89E-2E547F4F56D4}" type="presOf" srcId="{864E8F1A-2FFB-7B42-9185-4DF11BDB7BA4}" destId="{9F7EF196-3876-5045-A637-5E24E8CEBC2E}" srcOrd="0" destOrd="0" presId="urn:microsoft.com/office/officeart/2005/8/layout/lProcess2"/>
    <dgm:cxn modelId="{F8D24000-F471-1340-9415-08BE06086834}" type="presOf" srcId="{9EEA7E2D-FA83-AE49-A9E8-354DE7DD0FA5}" destId="{5D8EE22C-8BCE-6B4B-B870-2A08602CC775}" srcOrd="0" destOrd="0" presId="urn:microsoft.com/office/officeart/2005/8/layout/lProcess2"/>
    <dgm:cxn modelId="{4C6FE57E-1F6E-714C-9D01-9C46003CC609}" type="presOf" srcId="{4C7A49CA-3ABC-D747-A3FA-83825F9EC8E5}" destId="{5DD7B359-203D-E045-BC30-8BB40528CE88}" srcOrd="0" destOrd="0" presId="urn:microsoft.com/office/officeart/2005/8/layout/lProcess2"/>
    <dgm:cxn modelId="{F76FD4F2-5AF7-1D41-8DCA-DFF208306414}" srcId="{9EEA7E2D-FA83-AE49-A9E8-354DE7DD0FA5}" destId="{4C7A49CA-3ABC-D747-A3FA-83825F9EC8E5}" srcOrd="4" destOrd="0" parTransId="{378F9C01-0758-A345-BD2D-C1B7414ACFFF}" sibTransId="{15285E72-8D68-E646-B5DD-62C7B1366FDF}"/>
    <dgm:cxn modelId="{9C2D7DF2-2EFC-C24C-AAB9-A35021F5C08A}" type="presOf" srcId="{7A7C55AB-32D8-EA42-9EFF-608C7BD68686}" destId="{CD483880-EA84-8943-B92F-1897FD10BC24}" srcOrd="1" destOrd="0" presId="urn:microsoft.com/office/officeart/2005/8/layout/lProcess2"/>
    <dgm:cxn modelId="{78C5330F-E9F7-4C4F-A208-A0AACE9B0ADA}" type="presOf" srcId="{6CBD2AA5-89DB-7D41-A2BB-3C8114773C25}" destId="{75CFA3E7-6E83-F144-8033-9AAD15C4A8F3}" srcOrd="0" destOrd="0" presId="urn:microsoft.com/office/officeart/2005/8/layout/lProcess2"/>
    <dgm:cxn modelId="{79398912-C38E-E642-9863-2570CD1A674C}" type="presOf" srcId="{7A7C55AB-32D8-EA42-9EFF-608C7BD68686}" destId="{2632176F-6D62-0D44-881A-0DFD8EFF9C85}" srcOrd="0" destOrd="0" presId="urn:microsoft.com/office/officeart/2005/8/layout/lProcess2"/>
    <dgm:cxn modelId="{6ED66216-495E-0945-AFA7-1D0367552790}" type="presOf" srcId="{B2C4A94B-A65B-994F-800F-A1EC58933789}" destId="{E20E7272-6070-EC4D-9192-4448D37A9DC1}" srcOrd="0" destOrd="0" presId="urn:microsoft.com/office/officeart/2005/8/layout/lProcess2"/>
    <dgm:cxn modelId="{66B3BB22-D4C7-2D46-B661-14E571E03EE5}" srcId="{9EEA7E2D-FA83-AE49-A9E8-354DE7DD0FA5}" destId="{B2C4A94B-A65B-994F-800F-A1EC58933789}" srcOrd="0" destOrd="0" parTransId="{C7B0D1A8-EA09-464A-9A0E-A55395D99D65}" sibTransId="{2831F7DB-4DE9-C046-8B76-1D37FCABED36}"/>
    <dgm:cxn modelId="{3024A1F6-8A47-DA4B-B1B0-69093F19E16F}" type="presOf" srcId="{4C7A49CA-3ABC-D747-A3FA-83825F9EC8E5}" destId="{821858EB-2966-F64E-B4BC-8D8EC09CB11B}" srcOrd="1" destOrd="0" presId="urn:microsoft.com/office/officeart/2005/8/layout/lProcess2"/>
    <dgm:cxn modelId="{C6414B85-0430-434A-B744-ADAADA7C8CA3}" srcId="{9EEA7E2D-FA83-AE49-A9E8-354DE7DD0FA5}" destId="{6CBD2AA5-89DB-7D41-A2BB-3C8114773C25}" srcOrd="2" destOrd="0" parTransId="{C6922BB8-685D-1F41-B623-6FE8510F9B19}" sibTransId="{C6EA7E55-6CCE-AB46-ACE2-165DA2C8AE9A}"/>
    <dgm:cxn modelId="{7CDB03FF-3938-0743-AE80-A99D6156643F}" srcId="{9EEA7E2D-FA83-AE49-A9E8-354DE7DD0FA5}" destId="{7A7C55AB-32D8-EA42-9EFF-608C7BD68686}" srcOrd="3" destOrd="0" parTransId="{14317355-C11F-F04B-929A-F7891D34CED6}" sibTransId="{B787A62D-C748-6648-A48F-62DD8F0EB94E}"/>
    <dgm:cxn modelId="{F018C572-5AC4-9A48-803E-F147F6254FF9}" type="presOf" srcId="{864E8F1A-2FFB-7B42-9185-4DF11BDB7BA4}" destId="{800ABC0A-05F4-3643-80BE-C700F823DC3B}" srcOrd="1" destOrd="0" presId="urn:microsoft.com/office/officeart/2005/8/layout/lProcess2"/>
    <dgm:cxn modelId="{F3A9FBEC-CD21-3F4C-86AE-80824746305B}" type="presOf" srcId="{B2C4A94B-A65B-994F-800F-A1EC58933789}" destId="{5D4E8333-1C91-F14F-AE81-666B1D8E4DA1}" srcOrd="1" destOrd="0" presId="urn:microsoft.com/office/officeart/2005/8/layout/lProcess2"/>
    <dgm:cxn modelId="{23C271CC-6DE6-7842-9B3E-9901ED4B8C3B}" type="presParOf" srcId="{5D8EE22C-8BCE-6B4B-B870-2A08602CC775}" destId="{4A23FDFD-8405-6640-91B7-A2F0141FEC2E}" srcOrd="0" destOrd="0" presId="urn:microsoft.com/office/officeart/2005/8/layout/lProcess2"/>
    <dgm:cxn modelId="{063A905E-458F-B443-97BB-F67194C80177}" type="presParOf" srcId="{4A23FDFD-8405-6640-91B7-A2F0141FEC2E}" destId="{E20E7272-6070-EC4D-9192-4448D37A9DC1}" srcOrd="0" destOrd="0" presId="urn:microsoft.com/office/officeart/2005/8/layout/lProcess2"/>
    <dgm:cxn modelId="{AA6EA02F-80BC-964B-92E0-DF96BA36D5BE}" type="presParOf" srcId="{4A23FDFD-8405-6640-91B7-A2F0141FEC2E}" destId="{5D4E8333-1C91-F14F-AE81-666B1D8E4DA1}" srcOrd="1" destOrd="0" presId="urn:microsoft.com/office/officeart/2005/8/layout/lProcess2"/>
    <dgm:cxn modelId="{3B08D918-5485-244A-B915-70559167015B}" type="presParOf" srcId="{4A23FDFD-8405-6640-91B7-A2F0141FEC2E}" destId="{E125077F-7157-6C4E-848B-B392181A143B}" srcOrd="2" destOrd="0" presId="urn:microsoft.com/office/officeart/2005/8/layout/lProcess2"/>
    <dgm:cxn modelId="{13761CF3-ACEC-1F4E-BA6C-DE00EDB56FFE}" type="presParOf" srcId="{E125077F-7157-6C4E-848B-B392181A143B}" destId="{4A6A3904-2D24-3249-AC47-70F49DFA47BA}" srcOrd="0" destOrd="0" presId="urn:microsoft.com/office/officeart/2005/8/layout/lProcess2"/>
    <dgm:cxn modelId="{395E9E1D-8531-EB43-84C2-BD14E5A76991}" type="presParOf" srcId="{5D8EE22C-8BCE-6B4B-B870-2A08602CC775}" destId="{1D2E3F79-EEBF-C148-A5E3-D8382DD8D2B7}" srcOrd="1" destOrd="0" presId="urn:microsoft.com/office/officeart/2005/8/layout/lProcess2"/>
    <dgm:cxn modelId="{55D70FED-5C52-8C4D-B783-8D29EB9A672D}" type="presParOf" srcId="{5D8EE22C-8BCE-6B4B-B870-2A08602CC775}" destId="{AD7F1FAA-D50E-174B-8366-947DF7B9FD52}" srcOrd="2" destOrd="0" presId="urn:microsoft.com/office/officeart/2005/8/layout/lProcess2"/>
    <dgm:cxn modelId="{21B62CF4-92B6-AD45-87FF-D6EC56E1F6DB}" type="presParOf" srcId="{AD7F1FAA-D50E-174B-8366-947DF7B9FD52}" destId="{9F7EF196-3876-5045-A637-5E24E8CEBC2E}" srcOrd="0" destOrd="0" presId="urn:microsoft.com/office/officeart/2005/8/layout/lProcess2"/>
    <dgm:cxn modelId="{8DD11CA4-C850-8144-A083-2AC1A8CDE062}" type="presParOf" srcId="{AD7F1FAA-D50E-174B-8366-947DF7B9FD52}" destId="{800ABC0A-05F4-3643-80BE-C700F823DC3B}" srcOrd="1" destOrd="0" presId="urn:microsoft.com/office/officeart/2005/8/layout/lProcess2"/>
    <dgm:cxn modelId="{6C3C8AD5-810F-504E-84B4-88A5997A67BE}" type="presParOf" srcId="{AD7F1FAA-D50E-174B-8366-947DF7B9FD52}" destId="{6E46A63C-EC03-E441-82A6-06EA0BD3F499}" srcOrd="2" destOrd="0" presId="urn:microsoft.com/office/officeart/2005/8/layout/lProcess2"/>
    <dgm:cxn modelId="{31162C53-B60A-8C4B-85E9-4963137E48CB}" type="presParOf" srcId="{6E46A63C-EC03-E441-82A6-06EA0BD3F499}" destId="{13F2AAE8-446E-A140-8C0A-C339AFC1B726}" srcOrd="0" destOrd="0" presId="urn:microsoft.com/office/officeart/2005/8/layout/lProcess2"/>
    <dgm:cxn modelId="{CAB577ED-8E88-EB44-85F2-A46BDA45CA0F}" type="presParOf" srcId="{5D8EE22C-8BCE-6B4B-B870-2A08602CC775}" destId="{F648F2A2-FB65-8A4D-B006-297CDC614676}" srcOrd="3" destOrd="0" presId="urn:microsoft.com/office/officeart/2005/8/layout/lProcess2"/>
    <dgm:cxn modelId="{B3A27386-2245-C341-BFC9-7EA28DE714B9}" type="presParOf" srcId="{5D8EE22C-8BCE-6B4B-B870-2A08602CC775}" destId="{793B46D6-2CE7-5C4B-B771-9AB9A455F56C}" srcOrd="4" destOrd="0" presId="urn:microsoft.com/office/officeart/2005/8/layout/lProcess2"/>
    <dgm:cxn modelId="{75E30BFD-DE48-C648-AA2C-E0D8C4483539}" type="presParOf" srcId="{793B46D6-2CE7-5C4B-B771-9AB9A455F56C}" destId="{75CFA3E7-6E83-F144-8033-9AAD15C4A8F3}" srcOrd="0" destOrd="0" presId="urn:microsoft.com/office/officeart/2005/8/layout/lProcess2"/>
    <dgm:cxn modelId="{E8391AD6-A943-D345-9928-FCC5FB6AB175}" type="presParOf" srcId="{793B46D6-2CE7-5C4B-B771-9AB9A455F56C}" destId="{45A43AFB-FE6B-8046-8CED-EABB7A6EFF17}" srcOrd="1" destOrd="0" presId="urn:microsoft.com/office/officeart/2005/8/layout/lProcess2"/>
    <dgm:cxn modelId="{E3383C55-7FF1-1942-A1C7-50449FAA3C73}" type="presParOf" srcId="{793B46D6-2CE7-5C4B-B771-9AB9A455F56C}" destId="{F912321A-2C44-7449-85A4-A7B27CA226AF}" srcOrd="2" destOrd="0" presId="urn:microsoft.com/office/officeart/2005/8/layout/lProcess2"/>
    <dgm:cxn modelId="{43384DB7-E84A-2245-9C5F-A0E999287451}" type="presParOf" srcId="{F912321A-2C44-7449-85A4-A7B27CA226AF}" destId="{F2D02A68-67B6-5C41-833D-6682EB1B9AE9}" srcOrd="0" destOrd="0" presId="urn:microsoft.com/office/officeart/2005/8/layout/lProcess2"/>
    <dgm:cxn modelId="{F14280A4-F7B1-4945-8FB5-43401F4F9FE3}" type="presParOf" srcId="{5D8EE22C-8BCE-6B4B-B870-2A08602CC775}" destId="{E90A8AD0-6C78-C14B-81B8-F4EC77880B56}" srcOrd="5" destOrd="0" presId="urn:microsoft.com/office/officeart/2005/8/layout/lProcess2"/>
    <dgm:cxn modelId="{000406AE-7D55-8B4E-90D5-C92A3A21757C}" type="presParOf" srcId="{5D8EE22C-8BCE-6B4B-B870-2A08602CC775}" destId="{6D6B5F1C-B34D-BC4A-88E8-631B00B6EEBD}" srcOrd="6" destOrd="0" presId="urn:microsoft.com/office/officeart/2005/8/layout/lProcess2"/>
    <dgm:cxn modelId="{BA5780FD-6DE5-0A49-931C-DC544574C31E}" type="presParOf" srcId="{6D6B5F1C-B34D-BC4A-88E8-631B00B6EEBD}" destId="{2632176F-6D62-0D44-881A-0DFD8EFF9C85}" srcOrd="0" destOrd="0" presId="urn:microsoft.com/office/officeart/2005/8/layout/lProcess2"/>
    <dgm:cxn modelId="{FDD29A0F-AAD9-B740-ABC4-6FF9B4C9C15C}" type="presParOf" srcId="{6D6B5F1C-B34D-BC4A-88E8-631B00B6EEBD}" destId="{CD483880-EA84-8943-B92F-1897FD10BC24}" srcOrd="1" destOrd="0" presId="urn:microsoft.com/office/officeart/2005/8/layout/lProcess2"/>
    <dgm:cxn modelId="{18A82E73-DF10-604A-A739-432219723C9E}" type="presParOf" srcId="{6D6B5F1C-B34D-BC4A-88E8-631B00B6EEBD}" destId="{28FA1C82-343E-0E4D-8F27-E74499C18CF3}" srcOrd="2" destOrd="0" presId="urn:microsoft.com/office/officeart/2005/8/layout/lProcess2"/>
    <dgm:cxn modelId="{811C9F4E-A236-E846-9A34-27FB910DA9D1}" type="presParOf" srcId="{28FA1C82-343E-0E4D-8F27-E74499C18CF3}" destId="{AAC95B06-2C6B-C242-B439-0894B360EDCA}" srcOrd="0" destOrd="0" presId="urn:microsoft.com/office/officeart/2005/8/layout/lProcess2"/>
    <dgm:cxn modelId="{D12E0805-FA5B-AB44-8D92-208595F30E51}" type="presParOf" srcId="{5D8EE22C-8BCE-6B4B-B870-2A08602CC775}" destId="{65356D18-B435-5C4C-A066-7A2A961DB15C}" srcOrd="7" destOrd="0" presId="urn:microsoft.com/office/officeart/2005/8/layout/lProcess2"/>
    <dgm:cxn modelId="{4D3E1558-C229-DC4C-8808-C71AFFFB1BBB}" type="presParOf" srcId="{5D8EE22C-8BCE-6B4B-B870-2A08602CC775}" destId="{CFAEA9B6-1D85-C640-8801-C5A113BCE2B1}" srcOrd="8" destOrd="0" presId="urn:microsoft.com/office/officeart/2005/8/layout/lProcess2"/>
    <dgm:cxn modelId="{E9ED868F-3605-8F45-BE0A-8B4B0AA67D38}" type="presParOf" srcId="{CFAEA9B6-1D85-C640-8801-C5A113BCE2B1}" destId="{5DD7B359-203D-E045-BC30-8BB40528CE88}" srcOrd="0" destOrd="0" presId="urn:microsoft.com/office/officeart/2005/8/layout/lProcess2"/>
    <dgm:cxn modelId="{01E125A4-F032-DC4E-9F2B-3732C7ED90A9}" type="presParOf" srcId="{CFAEA9B6-1D85-C640-8801-C5A113BCE2B1}" destId="{821858EB-2966-F64E-B4BC-8D8EC09CB11B}" srcOrd="1" destOrd="0" presId="urn:microsoft.com/office/officeart/2005/8/layout/lProcess2"/>
    <dgm:cxn modelId="{A391DF9B-58AF-4D4E-8333-B72B972A836D}" type="presParOf" srcId="{CFAEA9B6-1D85-C640-8801-C5A113BCE2B1}" destId="{8650F0AD-A1B5-DD43-8AFB-6CD1535F2F3F}" srcOrd="2" destOrd="0" presId="urn:microsoft.com/office/officeart/2005/8/layout/lProcess2"/>
    <dgm:cxn modelId="{10700EE3-D618-6547-8B0F-E1F1240F6AFE}" type="presParOf" srcId="{8650F0AD-A1B5-DD43-8AFB-6CD1535F2F3F}" destId="{67F285B3-D668-1E44-9023-5DF4F8E6A3A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E9B1F1-36EB-A94A-9549-FE7860B21334}" type="doc">
      <dgm:prSet loTypeId="urn:microsoft.com/office/officeart/2005/8/layout/chart3" loCatId="" qsTypeId="urn:microsoft.com/office/officeart/2005/8/quickstyle/simple1" qsCatId="simple" csTypeId="urn:microsoft.com/office/officeart/2005/8/colors/colorful1" csCatId="colorful" phldr="1"/>
      <dgm:spPr/>
      <dgm:t>
        <a:bodyPr/>
        <a:lstStyle/>
        <a:p>
          <a:endParaRPr lang="en-US"/>
        </a:p>
      </dgm:t>
    </dgm:pt>
    <dgm:pt modelId="{09E00D80-E2DA-BC42-B80D-AEA520D5CF17}">
      <dgm:prSet custT="1"/>
      <dgm:spPr/>
      <dgm:t>
        <a:bodyPr/>
        <a:lstStyle/>
        <a:p>
          <a:pPr rtl="0"/>
          <a:r>
            <a:rPr lang="en-GB" sz="2000" dirty="0" smtClean="0"/>
            <a:t>Clarity of offering</a:t>
          </a:r>
          <a:endParaRPr lang="en-GB" sz="2000" dirty="0"/>
        </a:p>
      </dgm:t>
    </dgm:pt>
    <dgm:pt modelId="{A9D1698D-FC04-5946-AE32-327156B354C6}" type="parTrans" cxnId="{CB579E6A-CD3A-5547-8DA8-3F9C4D9A920F}">
      <dgm:prSet/>
      <dgm:spPr/>
      <dgm:t>
        <a:bodyPr/>
        <a:lstStyle/>
        <a:p>
          <a:endParaRPr lang="en-US"/>
        </a:p>
      </dgm:t>
    </dgm:pt>
    <dgm:pt modelId="{BAF97EB1-821C-FC4E-8508-8AD8941C9E0F}" type="sibTrans" cxnId="{CB579E6A-CD3A-5547-8DA8-3F9C4D9A920F}">
      <dgm:prSet/>
      <dgm:spPr/>
      <dgm:t>
        <a:bodyPr/>
        <a:lstStyle/>
        <a:p>
          <a:endParaRPr lang="en-US"/>
        </a:p>
      </dgm:t>
    </dgm:pt>
    <dgm:pt modelId="{F90A1981-7C0A-954D-BB33-73300E937A4D}">
      <dgm:prSet/>
      <dgm:spPr/>
      <dgm:t>
        <a:bodyPr/>
        <a:lstStyle/>
        <a:p>
          <a:pPr rtl="0"/>
          <a:r>
            <a:rPr lang="en-GB" dirty="0" smtClean="0"/>
            <a:t>Reuse of best practices (template, process) </a:t>
          </a:r>
          <a:endParaRPr lang="en-GB" dirty="0"/>
        </a:p>
      </dgm:t>
    </dgm:pt>
    <dgm:pt modelId="{CD9D3717-A1F7-E043-B66D-39B0A5A4008D}" type="parTrans" cxnId="{9E686E3D-CB8A-CE4F-9CC4-33D6A0FD5537}">
      <dgm:prSet/>
      <dgm:spPr/>
      <dgm:t>
        <a:bodyPr/>
        <a:lstStyle/>
        <a:p>
          <a:endParaRPr lang="en-US"/>
        </a:p>
      </dgm:t>
    </dgm:pt>
    <dgm:pt modelId="{0F68F891-5456-9742-B705-3CDB19C331DF}" type="sibTrans" cxnId="{9E686E3D-CB8A-CE4F-9CC4-33D6A0FD5537}">
      <dgm:prSet/>
      <dgm:spPr/>
      <dgm:t>
        <a:bodyPr/>
        <a:lstStyle/>
        <a:p>
          <a:endParaRPr lang="en-US"/>
        </a:p>
      </dgm:t>
    </dgm:pt>
    <dgm:pt modelId="{08293681-C53C-4D42-B20B-2C2CD35E7B0C}">
      <dgm:prSet/>
      <dgm:spPr/>
      <dgm:t>
        <a:bodyPr/>
        <a:lstStyle/>
        <a:p>
          <a:pPr rtl="0"/>
          <a:r>
            <a:rPr lang="en-GB" dirty="0" smtClean="0"/>
            <a:t>Reuse of service definitions</a:t>
          </a:r>
          <a:endParaRPr lang="en-GB" dirty="0"/>
        </a:p>
      </dgm:t>
    </dgm:pt>
    <dgm:pt modelId="{644059DB-6087-8444-B380-96AB86E21CFD}" type="parTrans" cxnId="{A82C5F35-EB5F-F54F-B64B-B4304DC8B02F}">
      <dgm:prSet/>
      <dgm:spPr/>
      <dgm:t>
        <a:bodyPr/>
        <a:lstStyle/>
        <a:p>
          <a:endParaRPr lang="en-US"/>
        </a:p>
      </dgm:t>
    </dgm:pt>
    <dgm:pt modelId="{5287B4E9-8109-8B4B-AEAE-E7B8291166F8}" type="sibTrans" cxnId="{A82C5F35-EB5F-F54F-B64B-B4304DC8B02F}">
      <dgm:prSet/>
      <dgm:spPr/>
      <dgm:t>
        <a:bodyPr/>
        <a:lstStyle/>
        <a:p>
          <a:endParaRPr lang="en-US"/>
        </a:p>
      </dgm:t>
    </dgm:pt>
    <dgm:pt modelId="{2DEBC93A-2F69-4948-A2AB-0E98F0A775C3}">
      <dgm:prSet/>
      <dgm:spPr/>
      <dgm:t>
        <a:bodyPr/>
        <a:lstStyle/>
        <a:p>
          <a:pPr rtl="0"/>
          <a:r>
            <a:rPr lang="en-GB" dirty="0" smtClean="0"/>
            <a:t>Simplify management</a:t>
          </a:r>
          <a:endParaRPr lang="en-GB" dirty="0"/>
        </a:p>
      </dgm:t>
    </dgm:pt>
    <dgm:pt modelId="{C60A1B74-8A08-FA45-8D91-63B60F5A39AE}" type="parTrans" cxnId="{882F244D-19D6-474F-AA44-DC2CE2F12F19}">
      <dgm:prSet/>
      <dgm:spPr/>
      <dgm:t>
        <a:bodyPr/>
        <a:lstStyle/>
        <a:p>
          <a:endParaRPr lang="en-GB"/>
        </a:p>
      </dgm:t>
    </dgm:pt>
    <dgm:pt modelId="{0B0C4718-8A15-BA4E-9E00-05513918FD2A}" type="sibTrans" cxnId="{882F244D-19D6-474F-AA44-DC2CE2F12F19}">
      <dgm:prSet/>
      <dgm:spPr/>
      <dgm:t>
        <a:bodyPr/>
        <a:lstStyle/>
        <a:p>
          <a:endParaRPr lang="en-GB"/>
        </a:p>
      </dgm:t>
    </dgm:pt>
    <dgm:pt modelId="{007D04F9-3AB5-934C-B4F8-8EAB9EB1B6D4}">
      <dgm:prSet custT="1"/>
      <dgm:spPr/>
      <dgm:t>
        <a:bodyPr lIns="0" tIns="0" rIns="0" bIns="0"/>
        <a:lstStyle/>
        <a:p>
          <a:pPr rtl="0"/>
          <a:r>
            <a:rPr lang="en-GB" sz="1600" dirty="0" smtClean="0"/>
            <a:t>Improve communication</a:t>
          </a:r>
          <a:endParaRPr lang="en-GB" sz="1600" dirty="0"/>
        </a:p>
      </dgm:t>
    </dgm:pt>
    <dgm:pt modelId="{F7C183BB-051C-EE49-9C19-F950F145B8A0}" type="parTrans" cxnId="{33BC0B39-CE83-2E45-903C-0FAE3DE03004}">
      <dgm:prSet/>
      <dgm:spPr/>
      <dgm:t>
        <a:bodyPr/>
        <a:lstStyle/>
        <a:p>
          <a:endParaRPr lang="en-GB"/>
        </a:p>
      </dgm:t>
    </dgm:pt>
    <dgm:pt modelId="{42713DD6-C64E-3D49-B393-85F50552154B}" type="sibTrans" cxnId="{33BC0B39-CE83-2E45-903C-0FAE3DE03004}">
      <dgm:prSet/>
      <dgm:spPr/>
      <dgm:t>
        <a:bodyPr/>
        <a:lstStyle/>
        <a:p>
          <a:endParaRPr lang="en-GB"/>
        </a:p>
      </dgm:t>
    </dgm:pt>
    <dgm:pt modelId="{B84E97F4-C821-3449-810C-B6B56FEF3B71}" type="pres">
      <dgm:prSet presAssocID="{48E9B1F1-36EB-A94A-9549-FE7860B21334}" presName="compositeShape" presStyleCnt="0">
        <dgm:presLayoutVars>
          <dgm:chMax val="7"/>
          <dgm:dir/>
          <dgm:resizeHandles val="exact"/>
        </dgm:presLayoutVars>
      </dgm:prSet>
      <dgm:spPr/>
      <dgm:t>
        <a:bodyPr/>
        <a:lstStyle/>
        <a:p>
          <a:endParaRPr lang="en-GB"/>
        </a:p>
      </dgm:t>
    </dgm:pt>
    <dgm:pt modelId="{40A2D9C7-8BA9-D94E-8FC4-AD45391534D9}" type="pres">
      <dgm:prSet presAssocID="{48E9B1F1-36EB-A94A-9549-FE7860B21334}" presName="wedge1" presStyleLbl="node1" presStyleIdx="0" presStyleCnt="5"/>
      <dgm:spPr/>
      <dgm:t>
        <a:bodyPr/>
        <a:lstStyle/>
        <a:p>
          <a:endParaRPr lang="en-GB"/>
        </a:p>
      </dgm:t>
    </dgm:pt>
    <dgm:pt modelId="{60ADC6A1-7CB5-E94B-B327-74C538729661}" type="pres">
      <dgm:prSet presAssocID="{48E9B1F1-36EB-A94A-9549-FE7860B21334}" presName="wedge1Tx" presStyleLbl="node1" presStyleIdx="0" presStyleCnt="5">
        <dgm:presLayoutVars>
          <dgm:chMax val="0"/>
          <dgm:chPref val="0"/>
          <dgm:bulletEnabled val="1"/>
        </dgm:presLayoutVars>
      </dgm:prSet>
      <dgm:spPr/>
      <dgm:t>
        <a:bodyPr/>
        <a:lstStyle/>
        <a:p>
          <a:endParaRPr lang="en-GB"/>
        </a:p>
      </dgm:t>
    </dgm:pt>
    <dgm:pt modelId="{D0EA5172-0C69-714A-A941-3B4762549DED}" type="pres">
      <dgm:prSet presAssocID="{48E9B1F1-36EB-A94A-9549-FE7860B21334}" presName="wedge2" presStyleLbl="node1" presStyleIdx="1" presStyleCnt="5"/>
      <dgm:spPr/>
      <dgm:t>
        <a:bodyPr/>
        <a:lstStyle/>
        <a:p>
          <a:endParaRPr lang="en-GB"/>
        </a:p>
      </dgm:t>
    </dgm:pt>
    <dgm:pt modelId="{41B3210C-B6D3-444B-9F05-EFE7BF3FC8D7}" type="pres">
      <dgm:prSet presAssocID="{48E9B1F1-36EB-A94A-9549-FE7860B21334}" presName="wedge2Tx" presStyleLbl="node1" presStyleIdx="1" presStyleCnt="5">
        <dgm:presLayoutVars>
          <dgm:chMax val="0"/>
          <dgm:chPref val="0"/>
          <dgm:bulletEnabled val="1"/>
        </dgm:presLayoutVars>
      </dgm:prSet>
      <dgm:spPr/>
      <dgm:t>
        <a:bodyPr/>
        <a:lstStyle/>
        <a:p>
          <a:endParaRPr lang="en-GB"/>
        </a:p>
      </dgm:t>
    </dgm:pt>
    <dgm:pt modelId="{919194A4-0B4A-3E43-BBB7-DC998F06E391}" type="pres">
      <dgm:prSet presAssocID="{48E9B1F1-36EB-A94A-9549-FE7860B21334}" presName="wedge3" presStyleLbl="node1" presStyleIdx="2" presStyleCnt="5"/>
      <dgm:spPr/>
      <dgm:t>
        <a:bodyPr/>
        <a:lstStyle/>
        <a:p>
          <a:endParaRPr lang="en-GB"/>
        </a:p>
      </dgm:t>
    </dgm:pt>
    <dgm:pt modelId="{DF62465C-B616-5B4E-91C4-E8C1A2DA4C0C}" type="pres">
      <dgm:prSet presAssocID="{48E9B1F1-36EB-A94A-9549-FE7860B21334}" presName="wedge3Tx" presStyleLbl="node1" presStyleIdx="2" presStyleCnt="5">
        <dgm:presLayoutVars>
          <dgm:chMax val="0"/>
          <dgm:chPref val="0"/>
          <dgm:bulletEnabled val="1"/>
        </dgm:presLayoutVars>
      </dgm:prSet>
      <dgm:spPr/>
      <dgm:t>
        <a:bodyPr/>
        <a:lstStyle/>
        <a:p>
          <a:endParaRPr lang="en-GB"/>
        </a:p>
      </dgm:t>
    </dgm:pt>
    <dgm:pt modelId="{6DC8B055-5574-2A4E-A3AD-7C65C9AC3ED9}" type="pres">
      <dgm:prSet presAssocID="{48E9B1F1-36EB-A94A-9549-FE7860B21334}" presName="wedge4" presStyleLbl="node1" presStyleIdx="3" presStyleCnt="5"/>
      <dgm:spPr/>
      <dgm:t>
        <a:bodyPr/>
        <a:lstStyle/>
        <a:p>
          <a:endParaRPr lang="en-GB"/>
        </a:p>
      </dgm:t>
    </dgm:pt>
    <dgm:pt modelId="{42625A71-BE39-E94E-AF7E-B8120765879F}" type="pres">
      <dgm:prSet presAssocID="{48E9B1F1-36EB-A94A-9549-FE7860B21334}" presName="wedge4Tx" presStyleLbl="node1" presStyleIdx="3" presStyleCnt="5">
        <dgm:presLayoutVars>
          <dgm:chMax val="0"/>
          <dgm:chPref val="0"/>
          <dgm:bulletEnabled val="1"/>
        </dgm:presLayoutVars>
      </dgm:prSet>
      <dgm:spPr/>
      <dgm:t>
        <a:bodyPr/>
        <a:lstStyle/>
        <a:p>
          <a:endParaRPr lang="en-GB"/>
        </a:p>
      </dgm:t>
    </dgm:pt>
    <dgm:pt modelId="{45A9D1D7-E2A7-2646-9DC7-69CCC4354255}" type="pres">
      <dgm:prSet presAssocID="{48E9B1F1-36EB-A94A-9549-FE7860B21334}" presName="wedge5" presStyleLbl="node1" presStyleIdx="4" presStyleCnt="5"/>
      <dgm:spPr/>
      <dgm:t>
        <a:bodyPr/>
        <a:lstStyle/>
        <a:p>
          <a:endParaRPr lang="en-GB"/>
        </a:p>
      </dgm:t>
    </dgm:pt>
    <dgm:pt modelId="{2F45BE00-F348-E348-A52D-4FEA4483A622}" type="pres">
      <dgm:prSet presAssocID="{48E9B1F1-36EB-A94A-9549-FE7860B21334}" presName="wedge5Tx" presStyleLbl="node1" presStyleIdx="4" presStyleCnt="5">
        <dgm:presLayoutVars>
          <dgm:chMax val="0"/>
          <dgm:chPref val="0"/>
          <dgm:bulletEnabled val="1"/>
        </dgm:presLayoutVars>
      </dgm:prSet>
      <dgm:spPr/>
      <dgm:t>
        <a:bodyPr/>
        <a:lstStyle/>
        <a:p>
          <a:endParaRPr lang="en-GB"/>
        </a:p>
      </dgm:t>
    </dgm:pt>
  </dgm:ptLst>
  <dgm:cxnLst>
    <dgm:cxn modelId="{8BDC110C-7BB6-B547-9E72-22F18B0AE8AA}" type="presOf" srcId="{08293681-C53C-4D42-B20B-2C2CD35E7B0C}" destId="{2F45BE00-F348-E348-A52D-4FEA4483A622}" srcOrd="1" destOrd="0" presId="urn:microsoft.com/office/officeart/2005/8/layout/chart3"/>
    <dgm:cxn modelId="{7D7EDF01-4295-C643-B5B7-0624C1F17C45}" type="presOf" srcId="{09E00D80-E2DA-BC42-B80D-AEA520D5CF17}" destId="{60ADC6A1-7CB5-E94B-B327-74C538729661}" srcOrd="1" destOrd="0" presId="urn:microsoft.com/office/officeart/2005/8/layout/chart3"/>
    <dgm:cxn modelId="{931923FA-1562-B744-993E-70058E18E577}" type="presOf" srcId="{2DEBC93A-2F69-4948-A2AB-0E98F0A775C3}" destId="{919194A4-0B4A-3E43-BBB7-DC998F06E391}" srcOrd="0" destOrd="0" presId="urn:microsoft.com/office/officeart/2005/8/layout/chart3"/>
    <dgm:cxn modelId="{882F244D-19D6-474F-AA44-DC2CE2F12F19}" srcId="{48E9B1F1-36EB-A94A-9549-FE7860B21334}" destId="{2DEBC93A-2F69-4948-A2AB-0E98F0A775C3}" srcOrd="2" destOrd="0" parTransId="{C60A1B74-8A08-FA45-8D91-63B60F5A39AE}" sibTransId="{0B0C4718-8A15-BA4E-9E00-05513918FD2A}"/>
    <dgm:cxn modelId="{3707872E-8826-024A-9A43-1CD5E4F359B3}" type="presOf" srcId="{48E9B1F1-36EB-A94A-9549-FE7860B21334}" destId="{B84E97F4-C821-3449-810C-B6B56FEF3B71}" srcOrd="0" destOrd="0" presId="urn:microsoft.com/office/officeart/2005/8/layout/chart3"/>
    <dgm:cxn modelId="{3EDA9613-7D86-4143-AC60-CE4D763A25F8}" type="presOf" srcId="{007D04F9-3AB5-934C-B4F8-8EAB9EB1B6D4}" destId="{41B3210C-B6D3-444B-9F05-EFE7BF3FC8D7}" srcOrd="1" destOrd="0" presId="urn:microsoft.com/office/officeart/2005/8/layout/chart3"/>
    <dgm:cxn modelId="{113746C5-EBDB-AC4E-A7C4-95E3761CE4E0}" type="presOf" srcId="{08293681-C53C-4D42-B20B-2C2CD35E7B0C}" destId="{45A9D1D7-E2A7-2646-9DC7-69CCC4354255}" srcOrd="0" destOrd="0" presId="urn:microsoft.com/office/officeart/2005/8/layout/chart3"/>
    <dgm:cxn modelId="{CED021D3-22BF-1B41-B259-BBACFBB39B57}" type="presOf" srcId="{F90A1981-7C0A-954D-BB33-73300E937A4D}" destId="{42625A71-BE39-E94E-AF7E-B8120765879F}" srcOrd="1" destOrd="0" presId="urn:microsoft.com/office/officeart/2005/8/layout/chart3"/>
    <dgm:cxn modelId="{CB579E6A-CD3A-5547-8DA8-3F9C4D9A920F}" srcId="{48E9B1F1-36EB-A94A-9549-FE7860B21334}" destId="{09E00D80-E2DA-BC42-B80D-AEA520D5CF17}" srcOrd="0" destOrd="0" parTransId="{A9D1698D-FC04-5946-AE32-327156B354C6}" sibTransId="{BAF97EB1-821C-FC4E-8508-8AD8941C9E0F}"/>
    <dgm:cxn modelId="{3E2B7BA0-5219-AC44-92B8-C0EA0BB0B7EC}" type="presOf" srcId="{2DEBC93A-2F69-4948-A2AB-0E98F0A775C3}" destId="{DF62465C-B616-5B4E-91C4-E8C1A2DA4C0C}" srcOrd="1" destOrd="0" presId="urn:microsoft.com/office/officeart/2005/8/layout/chart3"/>
    <dgm:cxn modelId="{9E686E3D-CB8A-CE4F-9CC4-33D6A0FD5537}" srcId="{48E9B1F1-36EB-A94A-9549-FE7860B21334}" destId="{F90A1981-7C0A-954D-BB33-73300E937A4D}" srcOrd="3" destOrd="0" parTransId="{CD9D3717-A1F7-E043-B66D-39B0A5A4008D}" sibTransId="{0F68F891-5456-9742-B705-3CDB19C331DF}"/>
    <dgm:cxn modelId="{A82C5F35-EB5F-F54F-B64B-B4304DC8B02F}" srcId="{48E9B1F1-36EB-A94A-9549-FE7860B21334}" destId="{08293681-C53C-4D42-B20B-2C2CD35E7B0C}" srcOrd="4" destOrd="0" parTransId="{644059DB-6087-8444-B380-96AB86E21CFD}" sibTransId="{5287B4E9-8109-8B4B-AEAE-E7B8291166F8}"/>
    <dgm:cxn modelId="{A8C8227D-1178-D045-9F79-6F1B98F0C3D3}" type="presOf" srcId="{F90A1981-7C0A-954D-BB33-73300E937A4D}" destId="{6DC8B055-5574-2A4E-A3AD-7C65C9AC3ED9}" srcOrd="0" destOrd="0" presId="urn:microsoft.com/office/officeart/2005/8/layout/chart3"/>
    <dgm:cxn modelId="{33BC0B39-CE83-2E45-903C-0FAE3DE03004}" srcId="{48E9B1F1-36EB-A94A-9549-FE7860B21334}" destId="{007D04F9-3AB5-934C-B4F8-8EAB9EB1B6D4}" srcOrd="1" destOrd="0" parTransId="{F7C183BB-051C-EE49-9C19-F950F145B8A0}" sibTransId="{42713DD6-C64E-3D49-B393-85F50552154B}"/>
    <dgm:cxn modelId="{1256A450-F6D0-BC4A-A91B-80A61B5F518C}" type="presOf" srcId="{09E00D80-E2DA-BC42-B80D-AEA520D5CF17}" destId="{40A2D9C7-8BA9-D94E-8FC4-AD45391534D9}" srcOrd="0" destOrd="0" presId="urn:microsoft.com/office/officeart/2005/8/layout/chart3"/>
    <dgm:cxn modelId="{6B2A89E2-45C4-7547-9423-BF816A550204}" type="presOf" srcId="{007D04F9-3AB5-934C-B4F8-8EAB9EB1B6D4}" destId="{D0EA5172-0C69-714A-A941-3B4762549DED}" srcOrd="0" destOrd="0" presId="urn:microsoft.com/office/officeart/2005/8/layout/chart3"/>
    <dgm:cxn modelId="{0806A9D7-A829-2A45-AE7B-5A9CA6278552}" type="presParOf" srcId="{B84E97F4-C821-3449-810C-B6B56FEF3B71}" destId="{40A2D9C7-8BA9-D94E-8FC4-AD45391534D9}" srcOrd="0" destOrd="0" presId="urn:microsoft.com/office/officeart/2005/8/layout/chart3"/>
    <dgm:cxn modelId="{71950317-6E2D-C24F-B337-065746905901}" type="presParOf" srcId="{B84E97F4-C821-3449-810C-B6B56FEF3B71}" destId="{60ADC6A1-7CB5-E94B-B327-74C538729661}" srcOrd="1" destOrd="0" presId="urn:microsoft.com/office/officeart/2005/8/layout/chart3"/>
    <dgm:cxn modelId="{9ED292C5-9822-834B-AE72-9A47839E3962}" type="presParOf" srcId="{B84E97F4-C821-3449-810C-B6B56FEF3B71}" destId="{D0EA5172-0C69-714A-A941-3B4762549DED}" srcOrd="2" destOrd="0" presId="urn:microsoft.com/office/officeart/2005/8/layout/chart3"/>
    <dgm:cxn modelId="{5D2B072D-7BCA-B142-B7E3-941E2F0775F1}" type="presParOf" srcId="{B84E97F4-C821-3449-810C-B6B56FEF3B71}" destId="{41B3210C-B6D3-444B-9F05-EFE7BF3FC8D7}" srcOrd="3" destOrd="0" presId="urn:microsoft.com/office/officeart/2005/8/layout/chart3"/>
    <dgm:cxn modelId="{EECE3308-0536-E746-B0F0-FA6115104AE0}" type="presParOf" srcId="{B84E97F4-C821-3449-810C-B6B56FEF3B71}" destId="{919194A4-0B4A-3E43-BBB7-DC998F06E391}" srcOrd="4" destOrd="0" presId="urn:microsoft.com/office/officeart/2005/8/layout/chart3"/>
    <dgm:cxn modelId="{4D618731-7210-B84B-957F-E2809DD490BC}" type="presParOf" srcId="{B84E97F4-C821-3449-810C-B6B56FEF3B71}" destId="{DF62465C-B616-5B4E-91C4-E8C1A2DA4C0C}" srcOrd="5" destOrd="0" presId="urn:microsoft.com/office/officeart/2005/8/layout/chart3"/>
    <dgm:cxn modelId="{FF849F6D-9282-A842-9648-EA4D27F974FE}" type="presParOf" srcId="{B84E97F4-C821-3449-810C-B6B56FEF3B71}" destId="{6DC8B055-5574-2A4E-A3AD-7C65C9AC3ED9}" srcOrd="6" destOrd="0" presId="urn:microsoft.com/office/officeart/2005/8/layout/chart3"/>
    <dgm:cxn modelId="{EE3F0731-ADD9-D845-91A2-5A000924C4C7}" type="presParOf" srcId="{B84E97F4-C821-3449-810C-B6B56FEF3B71}" destId="{42625A71-BE39-E94E-AF7E-B8120765879F}" srcOrd="7" destOrd="0" presId="urn:microsoft.com/office/officeart/2005/8/layout/chart3"/>
    <dgm:cxn modelId="{5BCAC3F8-9C7D-B644-97BE-5E6776888916}" type="presParOf" srcId="{B84E97F4-C821-3449-810C-B6B56FEF3B71}" destId="{45A9D1D7-E2A7-2646-9DC7-69CCC4354255}" srcOrd="8" destOrd="0" presId="urn:microsoft.com/office/officeart/2005/8/layout/chart3"/>
    <dgm:cxn modelId="{896C3131-86CA-8E49-A9B6-F64A17B3D23B}" type="presParOf" srcId="{B84E97F4-C821-3449-810C-B6B56FEF3B71}" destId="{2F45BE00-F348-E348-A52D-4FEA4483A622}"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E7272-6070-EC4D-9192-4448D37A9DC1}">
      <dsp:nvSpPr>
        <dsp:cNvPr id="0" name=""/>
        <dsp:cNvSpPr/>
      </dsp:nvSpPr>
      <dsp:spPr>
        <a:xfrm>
          <a:off x="3648" y="0"/>
          <a:ext cx="1280211" cy="4713533"/>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n-GB" sz="1900" kern="1200" dirty="0" smtClean="0"/>
            <a:t>Discovery</a:t>
          </a:r>
          <a:endParaRPr lang="en-GB" sz="1900" kern="1200" dirty="0"/>
        </a:p>
      </dsp:txBody>
      <dsp:txXfrm>
        <a:off x="3648" y="0"/>
        <a:ext cx="1280211" cy="1414059"/>
      </dsp:txXfrm>
    </dsp:sp>
    <dsp:sp modelId="{9F7EF196-3876-5045-A637-5E24E8CEBC2E}">
      <dsp:nvSpPr>
        <dsp:cNvPr id="0" name=""/>
        <dsp:cNvSpPr/>
      </dsp:nvSpPr>
      <dsp:spPr>
        <a:xfrm>
          <a:off x="1379875" y="0"/>
          <a:ext cx="1280211" cy="4713533"/>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n-GB" sz="1900" kern="1200" dirty="0" smtClean="0"/>
            <a:t>Planned</a:t>
          </a:r>
          <a:endParaRPr lang="en-GB" sz="1900" kern="1200" dirty="0"/>
        </a:p>
      </dsp:txBody>
      <dsp:txXfrm>
        <a:off x="1379875" y="0"/>
        <a:ext cx="1280211" cy="1414059"/>
      </dsp:txXfrm>
    </dsp:sp>
    <dsp:sp modelId="{75CFA3E7-6E83-F144-8033-9AAD15C4A8F3}">
      <dsp:nvSpPr>
        <dsp:cNvPr id="0" name=""/>
        <dsp:cNvSpPr/>
      </dsp:nvSpPr>
      <dsp:spPr>
        <a:xfrm>
          <a:off x="2742544" y="0"/>
          <a:ext cx="1280211" cy="4713533"/>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n-GB" sz="1900" kern="1200" dirty="0" smtClean="0"/>
            <a:t>Alpha</a:t>
          </a:r>
          <a:endParaRPr lang="en-GB" sz="1900" kern="1200" dirty="0"/>
        </a:p>
      </dsp:txBody>
      <dsp:txXfrm>
        <a:off x="2742544" y="0"/>
        <a:ext cx="1280211" cy="1414059"/>
      </dsp:txXfrm>
    </dsp:sp>
    <dsp:sp modelId="{2632176F-6D62-0D44-881A-0DFD8EFF9C85}">
      <dsp:nvSpPr>
        <dsp:cNvPr id="0" name=""/>
        <dsp:cNvSpPr/>
      </dsp:nvSpPr>
      <dsp:spPr>
        <a:xfrm>
          <a:off x="4156679" y="0"/>
          <a:ext cx="1280211" cy="4713533"/>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n-GB" sz="1900" kern="1200" dirty="0" smtClean="0"/>
            <a:t>Beta</a:t>
          </a:r>
          <a:endParaRPr lang="en-GB" sz="1900" kern="1200" dirty="0"/>
        </a:p>
      </dsp:txBody>
      <dsp:txXfrm>
        <a:off x="4156679" y="0"/>
        <a:ext cx="1280211" cy="1414059"/>
      </dsp:txXfrm>
    </dsp:sp>
    <dsp:sp modelId="{5DD7B359-203D-E045-BC30-8BB40528CE88}">
      <dsp:nvSpPr>
        <dsp:cNvPr id="0" name=""/>
        <dsp:cNvSpPr/>
      </dsp:nvSpPr>
      <dsp:spPr>
        <a:xfrm>
          <a:off x="5508556" y="0"/>
          <a:ext cx="1280211" cy="4713533"/>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ctr" defTabSz="844550">
            <a:lnSpc>
              <a:spcPct val="90000"/>
            </a:lnSpc>
            <a:spcBef>
              <a:spcPct val="0"/>
            </a:spcBef>
            <a:spcAft>
              <a:spcPct val="35000"/>
            </a:spcAft>
          </a:pPr>
          <a:r>
            <a:rPr lang="en-GB" sz="1900" kern="1200" dirty="0" smtClean="0"/>
            <a:t>Production</a:t>
          </a:r>
          <a:endParaRPr lang="en-GB" sz="1900" kern="1200" dirty="0"/>
        </a:p>
      </dsp:txBody>
      <dsp:txXfrm>
        <a:off x="5508556" y="0"/>
        <a:ext cx="1280211" cy="14140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2D9C7-8BA9-D94E-8FC4-AD45391534D9}">
      <dsp:nvSpPr>
        <dsp:cNvPr id="0" name=""/>
        <dsp:cNvSpPr/>
      </dsp:nvSpPr>
      <dsp:spPr>
        <a:xfrm>
          <a:off x="2351750" y="314080"/>
          <a:ext cx="4415530" cy="4415530"/>
        </a:xfrm>
        <a:prstGeom prst="pie">
          <a:avLst>
            <a:gd name="adj1" fmla="val 16200000"/>
            <a:gd name="adj2" fmla="val 205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GB" sz="2000" kern="1200" dirty="0" smtClean="0"/>
            <a:t>Clarity of offering</a:t>
          </a:r>
          <a:endParaRPr lang="en-GB" sz="2000" kern="1200" dirty="0"/>
        </a:p>
      </dsp:txBody>
      <dsp:txXfrm>
        <a:off x="4615235" y="973782"/>
        <a:ext cx="1498126" cy="1025033"/>
      </dsp:txXfrm>
    </dsp:sp>
    <dsp:sp modelId="{D0EA5172-0C69-714A-A941-3B4762549DED}">
      <dsp:nvSpPr>
        <dsp:cNvPr id="0" name=""/>
        <dsp:cNvSpPr/>
      </dsp:nvSpPr>
      <dsp:spPr>
        <a:xfrm>
          <a:off x="2197206" y="526972"/>
          <a:ext cx="4415530" cy="4415530"/>
        </a:xfrm>
        <a:prstGeom prst="pie">
          <a:avLst>
            <a:gd name="adj1" fmla="val 20520000"/>
            <a:gd name="adj2" fmla="val 324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rtl="0">
            <a:lnSpc>
              <a:spcPct val="90000"/>
            </a:lnSpc>
            <a:spcBef>
              <a:spcPct val="0"/>
            </a:spcBef>
            <a:spcAft>
              <a:spcPct val="35000"/>
            </a:spcAft>
          </a:pPr>
          <a:r>
            <a:rPr lang="en-GB" sz="1600" kern="1200" dirty="0" smtClean="0"/>
            <a:t>Improve communication</a:t>
          </a:r>
          <a:endParaRPr lang="en-GB" sz="1600" kern="1200" dirty="0"/>
        </a:p>
      </dsp:txBody>
      <dsp:txXfrm>
        <a:off x="5083071" y="2524474"/>
        <a:ext cx="1314145" cy="1109139"/>
      </dsp:txXfrm>
    </dsp:sp>
    <dsp:sp modelId="{919194A4-0B4A-3E43-BBB7-DC998F06E391}">
      <dsp:nvSpPr>
        <dsp:cNvPr id="0" name=""/>
        <dsp:cNvSpPr/>
      </dsp:nvSpPr>
      <dsp:spPr>
        <a:xfrm>
          <a:off x="2197206" y="526972"/>
          <a:ext cx="4415530" cy="4415530"/>
        </a:xfrm>
        <a:prstGeom prst="pie">
          <a:avLst>
            <a:gd name="adj1" fmla="val 3240000"/>
            <a:gd name="adj2" fmla="val 756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kern="1200" dirty="0" smtClean="0"/>
            <a:t>Simplify management</a:t>
          </a:r>
          <a:endParaRPr lang="en-GB" sz="1800" kern="1200" dirty="0"/>
        </a:p>
      </dsp:txBody>
      <dsp:txXfrm>
        <a:off x="3616484" y="3838620"/>
        <a:ext cx="1576975" cy="946185"/>
      </dsp:txXfrm>
    </dsp:sp>
    <dsp:sp modelId="{6DC8B055-5574-2A4E-A3AD-7C65C9AC3ED9}">
      <dsp:nvSpPr>
        <dsp:cNvPr id="0" name=""/>
        <dsp:cNvSpPr/>
      </dsp:nvSpPr>
      <dsp:spPr>
        <a:xfrm>
          <a:off x="2197206" y="526972"/>
          <a:ext cx="4415530" cy="4415530"/>
        </a:xfrm>
        <a:prstGeom prst="pie">
          <a:avLst>
            <a:gd name="adj1" fmla="val 7560000"/>
            <a:gd name="adj2" fmla="val 1188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kern="1200" dirty="0" smtClean="0"/>
            <a:t>Reuse of best practices (template, process) </a:t>
          </a:r>
          <a:endParaRPr lang="en-GB" sz="1800" kern="1200" dirty="0"/>
        </a:p>
      </dsp:txBody>
      <dsp:txXfrm>
        <a:off x="2407470" y="2524474"/>
        <a:ext cx="1314145" cy="1109139"/>
      </dsp:txXfrm>
    </dsp:sp>
    <dsp:sp modelId="{45A9D1D7-E2A7-2646-9DC7-69CCC4354255}">
      <dsp:nvSpPr>
        <dsp:cNvPr id="0" name=""/>
        <dsp:cNvSpPr/>
      </dsp:nvSpPr>
      <dsp:spPr>
        <a:xfrm>
          <a:off x="2197206" y="526972"/>
          <a:ext cx="4415530" cy="4415530"/>
        </a:xfrm>
        <a:prstGeom prst="pie">
          <a:avLst>
            <a:gd name="adj1" fmla="val 11880000"/>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kern="1200" dirty="0" smtClean="0"/>
            <a:t>Reuse of service definitions</a:t>
          </a:r>
          <a:endParaRPr lang="en-GB" sz="1800" kern="1200" dirty="0"/>
        </a:p>
      </dsp:txBody>
      <dsp:txXfrm>
        <a:off x="2841138" y="1199815"/>
        <a:ext cx="1498126" cy="102503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98F682-7966-4F36-8C65-12C6AC282E64}" type="datetimeFigureOut">
              <a:rPr lang="en-GB" smtClean="0"/>
              <a:t>19/10/2017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7037CF-4AF3-4EA8-B0EF-23260E3D633F}" type="slidenum">
              <a:rPr lang="en-GB" smtClean="0"/>
              <a:t>‹#›</a:t>
            </a:fld>
            <a:endParaRPr lang="en-GB"/>
          </a:p>
        </p:txBody>
      </p:sp>
    </p:spTree>
    <p:extLst>
      <p:ext uri="{BB962C8B-B14F-4D97-AF65-F5344CB8AC3E}">
        <p14:creationId xmlns:p14="http://schemas.microsoft.com/office/powerpoint/2010/main" val="25882209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A4EA1F-7887-426C-BD0E-29F38E7AB4A2}" type="datetimeFigureOut">
              <a:rPr lang="nl-NL" smtClean="0"/>
              <a:t>19-10-17</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F58AE9-46A5-49CB-B815-3CC2120EE87D}" type="slidenum">
              <a:rPr lang="nl-NL" smtClean="0"/>
              <a:t>‹#›</a:t>
            </a:fld>
            <a:endParaRPr lang="nl-NL"/>
          </a:p>
        </p:txBody>
      </p:sp>
    </p:spTree>
    <p:extLst>
      <p:ext uri="{BB962C8B-B14F-4D97-AF65-F5344CB8AC3E}">
        <p14:creationId xmlns:p14="http://schemas.microsoft.com/office/powerpoint/2010/main" val="230248877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 my name is </a:t>
            </a:r>
            <a:r>
              <a:rPr lang="en-US" dirty="0" err="1" smtClean="0"/>
              <a:t>Sy</a:t>
            </a:r>
            <a:r>
              <a:rPr lang="en-US" dirty="0" smtClean="0"/>
              <a:t> </a:t>
            </a:r>
            <a:r>
              <a:rPr lang="en-US" dirty="0" err="1" smtClean="0"/>
              <a:t>Holsinger</a:t>
            </a:r>
            <a:r>
              <a:rPr lang="en-US" dirty="0" smtClean="0"/>
              <a:t>.</a:t>
            </a:r>
          </a:p>
          <a:p>
            <a:r>
              <a:rPr lang="en-US" dirty="0" smtClean="0"/>
              <a:t>I</a:t>
            </a:r>
            <a:r>
              <a:rPr lang="en-US" baseline="0" dirty="0" smtClean="0"/>
              <a:t> am a Senior Strategy and Policy Officer at the EGI Foundation.</a:t>
            </a:r>
          </a:p>
          <a:p>
            <a:r>
              <a:rPr lang="en-US" baseline="0" dirty="0" smtClean="0"/>
              <a:t>Within EGI-Engage, work specifically in the WP2 activity leading federated service management in Task 2.2, which is my connection to this presentation of the EGI Service Portfolio as a Key Exploitable Result.</a:t>
            </a:r>
          </a:p>
          <a:p>
            <a:r>
              <a:rPr lang="en-US" baseline="0" dirty="0" smtClean="0"/>
              <a:t>I also lead the pay-for-use activities as well as I am the task leader of NA2.3, which covers SME engagement.</a:t>
            </a:r>
          </a:p>
          <a:p>
            <a:r>
              <a:rPr lang="en-US" baseline="0" dirty="0" smtClean="0"/>
              <a:t>All of which you will hear later in the day through the dedicated NA2 presentation from WP manager, Sergio </a:t>
            </a:r>
            <a:r>
              <a:rPr lang="en-US" baseline="0" dirty="0" err="1" smtClean="0"/>
              <a:t>Andreozzi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a:t>
            </a:fld>
            <a:endParaRPr lang="nl-NL"/>
          </a:p>
        </p:txBody>
      </p:sp>
    </p:spTree>
    <p:extLst>
      <p:ext uri="{BB962C8B-B14F-4D97-AF65-F5344CB8AC3E}">
        <p14:creationId xmlns:p14="http://schemas.microsoft.com/office/powerpoint/2010/main" val="98218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ultimate benefits of this</a:t>
            </a:r>
            <a:r>
              <a:rPr lang="en-US" baseline="0" dirty="0" smtClean="0"/>
              <a:t> has been:</a:t>
            </a:r>
          </a:p>
          <a:p>
            <a:r>
              <a:rPr lang="en-US" dirty="0" smtClean="0"/>
              <a:t>Clarity of our service offerings</a:t>
            </a:r>
          </a:p>
          <a:p>
            <a:r>
              <a:rPr lang="en-US" dirty="0" smtClean="0"/>
              <a:t>Improving communication</a:t>
            </a:r>
          </a:p>
          <a:p>
            <a:r>
              <a:rPr lang="en-US" dirty="0" smtClean="0"/>
              <a:t>Simplifying management, of course </a:t>
            </a:r>
            <a:r>
              <a:rPr lang="en-US" baseline="0" dirty="0" smtClean="0"/>
              <a:t>after some initial investment is has been the end result</a:t>
            </a:r>
            <a:endParaRPr lang="en-US" dirty="0" smtClean="0"/>
          </a:p>
          <a:p>
            <a:r>
              <a:rPr lang="en-US" dirty="0" smtClean="0"/>
              <a:t>Reuse of best practices through</a:t>
            </a:r>
            <a:r>
              <a:rPr lang="en-US" baseline="0" dirty="0" smtClean="0"/>
              <a:t> defined </a:t>
            </a:r>
            <a:r>
              <a:rPr lang="en-US" dirty="0" smtClean="0"/>
              <a:t>processes</a:t>
            </a:r>
            <a:r>
              <a:rPr lang="en-US" baseline="0" dirty="0" smtClean="0"/>
              <a:t> and use of templates</a:t>
            </a:r>
            <a:r>
              <a:rPr lang="en-US" dirty="0" smtClean="0"/>
              <a:t> </a:t>
            </a:r>
          </a:p>
          <a:p>
            <a:r>
              <a:rPr lang="en-US" dirty="0" smtClean="0"/>
              <a:t>And reuse of service definitions</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10</a:t>
            </a:fld>
            <a:endParaRPr lang="nl-NL"/>
          </a:p>
        </p:txBody>
      </p:sp>
    </p:spTree>
    <p:extLst>
      <p:ext uri="{BB962C8B-B14F-4D97-AF65-F5344CB8AC3E}">
        <p14:creationId xmlns:p14="http://schemas.microsoft.com/office/powerpoint/2010/main" val="204191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then how can we exploit</a:t>
            </a:r>
            <a:r>
              <a:rPr lang="en-US" baseline="0" dirty="0" smtClean="0"/>
              <a:t> this result</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11</a:t>
            </a:fld>
            <a:endParaRPr lang="nl-NL"/>
          </a:p>
        </p:txBody>
      </p:sp>
    </p:spTree>
    <p:extLst>
      <p:ext uri="{BB962C8B-B14F-4D97-AF65-F5344CB8AC3E}">
        <p14:creationId xmlns:p14="http://schemas.microsoft.com/office/powerpoint/2010/main" val="198354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Well, there are a number of groups that either will use</a:t>
            </a:r>
            <a:r>
              <a:rPr lang="en-GB" baseline="0" dirty="0" smtClean="0"/>
              <a:t> the result or benefit from it.</a:t>
            </a:r>
            <a:br>
              <a:rPr lang="en-GB" baseline="0" dirty="0" smtClean="0"/>
            </a:br>
            <a:r>
              <a:rPr lang="en-GB" baseline="0" dirty="0" smtClean="0"/>
              <a:t>The first is our main target group:</a:t>
            </a:r>
          </a:p>
          <a:p>
            <a:pPr marL="0" indent="0">
              <a:buNone/>
            </a:pPr>
            <a:r>
              <a:rPr lang="en-GB" sz="2400" baseline="0" dirty="0" smtClean="0"/>
              <a:t>The c</a:t>
            </a:r>
            <a:r>
              <a:rPr lang="en-GB" sz="2400" dirty="0" smtClean="0"/>
              <a:t>ustomers/users of the various</a:t>
            </a:r>
            <a:r>
              <a:rPr lang="en-GB" sz="2400" baseline="0" dirty="0" smtClean="0"/>
              <a:t> services: </a:t>
            </a:r>
            <a:r>
              <a:rPr lang="en-GB" sz="2000" dirty="0" smtClean="0"/>
              <a:t>Research Communities and Infrastructures, Long tail of science, Industry</a:t>
            </a:r>
          </a:p>
          <a:p>
            <a:r>
              <a:rPr lang="en-GB" sz="2400" dirty="0" smtClean="0"/>
              <a:t>But also funding agencies</a:t>
            </a:r>
            <a:r>
              <a:rPr lang="en-GB" sz="2400" baseline="0" dirty="0" smtClean="0"/>
              <a:t> both at the </a:t>
            </a:r>
            <a:r>
              <a:rPr lang="en-GB" sz="2000" dirty="0" smtClean="0"/>
              <a:t>European</a:t>
            </a:r>
            <a:r>
              <a:rPr lang="en-GB" sz="2000" baseline="0" dirty="0" smtClean="0"/>
              <a:t> and </a:t>
            </a:r>
            <a:r>
              <a:rPr lang="en-GB" sz="2000" dirty="0" smtClean="0"/>
              <a:t>National levels</a:t>
            </a:r>
          </a:p>
          <a:p>
            <a:r>
              <a:rPr lang="en-GB" sz="2400" dirty="0" smtClean="0"/>
              <a:t>As well as service providers,</a:t>
            </a:r>
            <a:r>
              <a:rPr lang="en-GB" sz="2400" baseline="0" dirty="0" smtClean="0"/>
              <a:t> such as </a:t>
            </a:r>
            <a:r>
              <a:rPr lang="en-GB" sz="2000" baseline="0" dirty="0" smtClean="0"/>
              <a:t>t</a:t>
            </a:r>
            <a:r>
              <a:rPr lang="en-GB" sz="2000" dirty="0" smtClean="0"/>
              <a:t>echnology developers</a:t>
            </a:r>
            <a:r>
              <a:rPr lang="en-GB" sz="2000" baseline="0" dirty="0" smtClean="0"/>
              <a:t> and r</a:t>
            </a:r>
            <a:r>
              <a:rPr lang="en-GB" sz="2000" dirty="0" smtClean="0"/>
              <a:t>esource</a:t>
            </a:r>
            <a:r>
              <a:rPr lang="en-GB" sz="2000" baseline="0" dirty="0" smtClean="0"/>
              <a:t> providers</a:t>
            </a:r>
            <a:endParaRPr lang="en-GB" sz="2400" dirty="0" smtClean="0"/>
          </a:p>
          <a:p>
            <a:pPr marL="0" indent="0">
              <a:spcBef>
                <a:spcPts val="1600"/>
              </a:spcBef>
              <a:buNone/>
            </a:pPr>
            <a:r>
              <a:rPr lang="en-GB" sz="2400" b="0" dirty="0" smtClean="0">
                <a:solidFill>
                  <a:schemeClr val="accent1"/>
                </a:solidFill>
              </a:rPr>
              <a:t>So from an exploitation perspective,</a:t>
            </a:r>
            <a:r>
              <a:rPr lang="en-GB" sz="2400" b="0" baseline="0" dirty="0" smtClean="0">
                <a:solidFill>
                  <a:schemeClr val="accent1"/>
                </a:solidFill>
              </a:rPr>
              <a:t> this allows for:</a:t>
            </a:r>
            <a:endParaRPr lang="en-GB" sz="2400" b="0" dirty="0" smtClean="0">
              <a:solidFill>
                <a:schemeClr val="accent1"/>
              </a:solidFill>
            </a:endParaRPr>
          </a:p>
          <a:p>
            <a:r>
              <a:rPr lang="en-GB" sz="2400" dirty="0" smtClean="0"/>
              <a:t>Better marketing of EGI services</a:t>
            </a:r>
          </a:p>
          <a:p>
            <a:r>
              <a:rPr lang="en-GB" sz="2400" dirty="0" smtClean="0"/>
              <a:t>Understanding value</a:t>
            </a:r>
          </a:p>
          <a:p>
            <a:r>
              <a:rPr lang="en-GB" sz="2400" dirty="0" smtClean="0"/>
              <a:t>Reuse of processes to manage services</a:t>
            </a:r>
          </a:p>
          <a:p>
            <a:endParaRPr lang="en-GB" dirty="0"/>
          </a:p>
        </p:txBody>
      </p:sp>
      <p:sp>
        <p:nvSpPr>
          <p:cNvPr id="4" name="Slide Number Placeholder 3"/>
          <p:cNvSpPr>
            <a:spLocks noGrp="1"/>
          </p:cNvSpPr>
          <p:nvPr>
            <p:ph type="sldNum" sz="quarter" idx="10"/>
          </p:nvPr>
        </p:nvSpPr>
        <p:spPr/>
        <p:txBody>
          <a:bodyPr/>
          <a:lstStyle/>
          <a:p>
            <a:fld id="{AEF58AE9-46A5-49CB-B815-3CC2120EE87D}" type="slidenum">
              <a:rPr lang="nl-NL" smtClean="0"/>
              <a:t>12</a:t>
            </a:fld>
            <a:endParaRPr lang="nl-NL"/>
          </a:p>
        </p:txBody>
      </p:sp>
    </p:spTree>
    <p:extLst>
      <p:ext uri="{BB962C8B-B14F-4D97-AF65-F5344CB8AC3E}">
        <p14:creationId xmlns:p14="http://schemas.microsoft.com/office/powerpoint/2010/main" val="178794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So for some concrete use cases of those benefits:</a:t>
            </a:r>
          </a:p>
          <a:p>
            <a:r>
              <a:rPr lang="en-US" b="0" dirty="0" smtClean="0"/>
              <a:t>Starting</a:t>
            </a:r>
            <a:r>
              <a:rPr lang="en-US" b="0" baseline="0" dirty="0" smtClean="0"/>
              <a:t> with better marketing of EGI services, this demonstrated through the r</a:t>
            </a:r>
            <a:r>
              <a:rPr lang="en-GB" sz="1900" b="0" dirty="0" smtClean="0"/>
              <a:t>e-developed EGI website around a well-defined service offering</a:t>
            </a:r>
            <a:r>
              <a:rPr lang="en-GB" sz="1900" b="0" baseline="0" dirty="0" smtClean="0"/>
              <a:t> and p</a:t>
            </a:r>
            <a:r>
              <a:rPr lang="en-GB" sz="1900" b="0" dirty="0" smtClean="0"/>
              <a:t>ublished promotional material. Again, which you will hear more detail in the WP2 presentation</a:t>
            </a:r>
            <a:r>
              <a:rPr lang="en-GB" sz="1900" b="0" baseline="0" dirty="0" smtClean="0"/>
              <a:t> by Sergio towards the end of today.</a:t>
            </a:r>
          </a:p>
          <a:p>
            <a:r>
              <a:rPr lang="en-GB" sz="1900" b="0" baseline="0" dirty="0" smtClean="0"/>
              <a:t>We’ve started to see evidence that funding agencies are seeing the </a:t>
            </a:r>
            <a:r>
              <a:rPr lang="en-GB" sz="1900" b="0" dirty="0" smtClean="0"/>
              <a:t>results of their investment, screen</a:t>
            </a:r>
            <a:r>
              <a:rPr lang="en-GB" sz="1900" b="0" baseline="0" dirty="0" smtClean="0"/>
              <a:t> shot of a recent publication of the EGI service catalogue on the European Commission website</a:t>
            </a:r>
            <a:endParaRPr lang="en-GB" sz="2000" b="0" dirty="0" smtClean="0"/>
          </a:p>
          <a:p>
            <a:r>
              <a:rPr lang="en-GB" sz="2200" b="0" dirty="0" smtClean="0">
                <a:solidFill>
                  <a:schemeClr val="accent1"/>
                </a:solidFill>
              </a:rPr>
              <a:t>Reuse of portfolio and processes to manage services as fed into project such as:</a:t>
            </a:r>
          </a:p>
          <a:p>
            <a:r>
              <a:rPr lang="en-GB" sz="2000" b="0" dirty="0" smtClean="0"/>
              <a:t>EOSC-hub,</a:t>
            </a:r>
            <a:r>
              <a:rPr lang="en-GB" sz="2000" b="0" baseline="0" dirty="0" smtClean="0"/>
              <a:t> where the approach to service portfolio management, and really service management as a whole, c</a:t>
            </a:r>
            <a:r>
              <a:rPr lang="en-GB" sz="1800" b="0" dirty="0" smtClean="0"/>
              <a:t>ontributed to the project design and the process-oriented approach to manage a joint service portfolio; as well as</a:t>
            </a:r>
          </a:p>
          <a:p>
            <a:r>
              <a:rPr lang="en-GB" sz="1800" b="0" dirty="0" smtClean="0"/>
              <a:t>The</a:t>
            </a:r>
            <a:r>
              <a:rPr lang="en-GB" sz="1800" b="0" baseline="0" dirty="0" smtClean="0"/>
              <a:t> </a:t>
            </a:r>
            <a:r>
              <a:rPr lang="en-GB" sz="2000" b="0" dirty="0" smtClean="0"/>
              <a:t>e-</a:t>
            </a:r>
            <a:r>
              <a:rPr lang="en-GB" sz="2000" b="0" dirty="0" err="1" smtClean="0"/>
              <a:t>InfraCentral</a:t>
            </a:r>
            <a:r>
              <a:rPr lang="en-GB" sz="2000" b="0" dirty="0" smtClean="0"/>
              <a:t> project, where</a:t>
            </a:r>
            <a:r>
              <a:rPr lang="en-GB" sz="2000" b="0" baseline="0" dirty="0" smtClean="0"/>
              <a:t> EGI’s experience s</a:t>
            </a:r>
            <a:r>
              <a:rPr lang="en-GB" sz="1800" b="0" dirty="0" smtClean="0"/>
              <a:t>upported the project definition and approach to service portfolios and catalogues</a:t>
            </a:r>
            <a:r>
              <a:rPr lang="en-GB" sz="1800" b="0" baseline="0" dirty="0" smtClean="0"/>
              <a:t> and the reuse of the services p</a:t>
            </a:r>
            <a:r>
              <a:rPr lang="en-GB" sz="1800" b="0" dirty="0" smtClean="0"/>
              <a:t>ublished within it project’s service catalogue (currently</a:t>
            </a:r>
            <a:r>
              <a:rPr lang="en-GB" sz="1800" b="0" baseline="0" dirty="0" smtClean="0"/>
              <a:t> in </a:t>
            </a:r>
            <a:r>
              <a:rPr lang="en-GB" sz="1800" b="0" dirty="0" smtClean="0"/>
              <a:t>beta)</a:t>
            </a:r>
            <a:r>
              <a:rPr lang="en-US" sz="1200" b="0" dirty="0" smtClean="0"/>
              <a:t>.</a:t>
            </a:r>
            <a:endParaRPr lang="en-GB" sz="1800" b="0" dirty="0" smtClean="0"/>
          </a:p>
        </p:txBody>
      </p:sp>
      <p:sp>
        <p:nvSpPr>
          <p:cNvPr id="4" name="Slide Number Placeholder 3"/>
          <p:cNvSpPr>
            <a:spLocks noGrp="1"/>
          </p:cNvSpPr>
          <p:nvPr>
            <p:ph type="sldNum" sz="quarter" idx="10"/>
          </p:nvPr>
        </p:nvSpPr>
        <p:spPr/>
        <p:txBody>
          <a:bodyPr/>
          <a:lstStyle/>
          <a:p>
            <a:fld id="{AEF58AE9-46A5-49CB-B815-3CC2120EE87D}" type="slidenum">
              <a:rPr lang="nl-NL" smtClean="0"/>
              <a:t>13</a:t>
            </a:fld>
            <a:endParaRPr lang="nl-NL"/>
          </a:p>
        </p:txBody>
      </p:sp>
    </p:spTree>
    <p:extLst>
      <p:ext uri="{BB962C8B-B14F-4D97-AF65-F5344CB8AC3E}">
        <p14:creationId xmlns:p14="http://schemas.microsoft.com/office/powerpoint/2010/main" val="137321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Just to conclude</a:t>
            </a:r>
            <a:r>
              <a:rPr lang="en-US" b="0" baseline="0" dirty="0" smtClean="0"/>
              <a:t> this presentation with a few examples of how these results were disseminated:</a:t>
            </a:r>
          </a:p>
          <a:p>
            <a:pPr marL="0" lvl="4"/>
            <a:r>
              <a:rPr lang="en-GB" b="0" dirty="0" smtClean="0">
                <a:solidFill>
                  <a:schemeClr val="accent1"/>
                </a:solidFill>
                <a:ea typeface="Verdana" panose="020B0604030504040204" pitchFamily="34" charset="0"/>
              </a:rPr>
              <a:t>We have dedicated</a:t>
            </a:r>
            <a:r>
              <a:rPr lang="en-GB" b="0" baseline="0" dirty="0" smtClean="0">
                <a:solidFill>
                  <a:schemeClr val="accent1"/>
                </a:solidFill>
                <a:ea typeface="Verdana" panose="020B0604030504040204" pitchFamily="34" charset="0"/>
              </a:rPr>
              <a:t> areas of the </a:t>
            </a:r>
            <a:r>
              <a:rPr lang="en-GB" b="0" dirty="0" smtClean="0">
                <a:solidFill>
                  <a:schemeClr val="accent1"/>
                </a:solidFill>
                <a:ea typeface="Verdana" panose="020B0604030504040204" pitchFamily="34" charset="0"/>
              </a:rPr>
              <a:t>EGI Website</a:t>
            </a:r>
            <a:r>
              <a:rPr lang="en-GB" b="0" baseline="0" dirty="0" smtClean="0">
                <a:solidFill>
                  <a:schemeClr val="accent1"/>
                </a:solidFill>
                <a:ea typeface="Verdana" panose="020B0604030504040204" pitchFamily="34" charset="0"/>
              </a:rPr>
              <a:t> hosting information of both the EGI service catalogue and internal service catalogue, with a functionality to request the service itself or more information about it. This will be further facilitated by the EGI Marketplace</a:t>
            </a:r>
          </a:p>
          <a:p>
            <a:pPr marL="0" indent="0">
              <a:spcBef>
                <a:spcPts val="1600"/>
              </a:spcBef>
              <a:buNone/>
            </a:pPr>
            <a:r>
              <a:rPr lang="en-GB" sz="1800" b="0" dirty="0" smtClean="0">
                <a:solidFill>
                  <a:schemeClr val="accent1"/>
                </a:solidFill>
                <a:ea typeface="Verdana" panose="020B0604030504040204" pitchFamily="34" charset="0"/>
              </a:rPr>
              <a:t>We’ve</a:t>
            </a:r>
            <a:r>
              <a:rPr lang="en-GB" sz="1800" b="0" baseline="0" dirty="0" smtClean="0">
                <a:solidFill>
                  <a:schemeClr val="accent1"/>
                </a:solidFill>
                <a:ea typeface="Verdana" panose="020B0604030504040204" pitchFamily="34" charset="0"/>
              </a:rPr>
              <a:t> giving a number of </a:t>
            </a:r>
            <a:r>
              <a:rPr lang="en-GB" sz="1800" b="0" dirty="0" smtClean="0">
                <a:solidFill>
                  <a:schemeClr val="accent1"/>
                </a:solidFill>
                <a:ea typeface="Verdana" panose="020B0604030504040204" pitchFamily="34" charset="0"/>
              </a:rPr>
              <a:t>presentations and contributed to panel discussions, such as at:</a:t>
            </a:r>
            <a:endParaRPr lang="en-GB" sz="1800" b="0" dirty="0" smtClean="0"/>
          </a:p>
          <a:p>
            <a:pPr lvl="0"/>
            <a:r>
              <a:rPr lang="en-GB" sz="1600" b="0" dirty="0" smtClean="0"/>
              <a:t>“BDVA Summit 2016”</a:t>
            </a:r>
          </a:p>
          <a:p>
            <a:pPr lvl="0"/>
            <a:r>
              <a:rPr lang="en-GB" sz="1600" b="0" dirty="0" smtClean="0"/>
              <a:t>“Europe’s future: Open Innovation, Open Science, Open to the World”,</a:t>
            </a:r>
            <a:r>
              <a:rPr lang="en-GB" sz="1600" b="0" baseline="0" dirty="0" smtClean="0"/>
              <a:t> o</a:t>
            </a:r>
            <a:r>
              <a:rPr lang="en-GB" sz="1400" b="0" dirty="0" smtClean="0"/>
              <a:t>rganised by the EC and RISE high-level group</a:t>
            </a:r>
          </a:p>
          <a:p>
            <a:pPr lvl="0"/>
            <a:r>
              <a:rPr lang="en-GB" sz="1400" b="0" dirty="0" smtClean="0"/>
              <a:t>Organised</a:t>
            </a:r>
            <a:r>
              <a:rPr lang="en-GB" sz="1400" b="0" baseline="0" dirty="0" smtClean="0"/>
              <a:t> 2 design your e-infrastructure workshops.</a:t>
            </a:r>
          </a:p>
          <a:p>
            <a:pPr lvl="0"/>
            <a:r>
              <a:rPr lang="en-GB" sz="1400" b="0" baseline="0" dirty="0" smtClean="0"/>
              <a:t>At each event, </a:t>
            </a:r>
            <a:endParaRPr lang="en-GB" sz="14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smtClean="0">
                <a:solidFill>
                  <a:schemeClr val="accent1"/>
                </a:solidFill>
                <a:ea typeface="Verdana" panose="020B0604030504040204" pitchFamily="34" charset="0"/>
              </a:rPr>
              <a:t>Other areas beyond material </a:t>
            </a:r>
            <a:r>
              <a:rPr lang="en-GB" sz="1800" b="0" baseline="0" dirty="0" smtClean="0">
                <a:solidFill>
                  <a:schemeClr val="accent1"/>
                </a:solidFill>
                <a:ea typeface="Verdana" panose="020B0604030504040204" pitchFamily="34" charset="0"/>
              </a:rPr>
              <a:t>include articles in </a:t>
            </a:r>
            <a:r>
              <a:rPr lang="en-GB" sz="1800" b="0" dirty="0" smtClean="0">
                <a:solidFill>
                  <a:schemeClr val="accent1"/>
                </a:solidFill>
                <a:ea typeface="Verdana" panose="020B0604030504040204" pitchFamily="34" charset="0"/>
              </a:rPr>
              <a:t>Newsletters such</a:t>
            </a:r>
            <a:r>
              <a:rPr lang="en-GB" sz="1800" b="0" baseline="0" dirty="0" smtClean="0">
                <a:solidFill>
                  <a:schemeClr val="accent1"/>
                </a:solidFill>
                <a:ea typeface="Verdana" panose="020B0604030504040204" pitchFamily="34" charset="0"/>
              </a:rPr>
              <a:t> as EGI’s own newsletter, as well the European Commission’s.</a:t>
            </a:r>
            <a:endParaRPr lang="en-GB" sz="1400" b="0" baseline="0" dirty="0" smtClean="0">
              <a:solidFill>
                <a:schemeClr val="accent1"/>
              </a:solidFill>
              <a:ea typeface="Verdana" panose="020B0604030504040204" pitchFamily="34" charset="0"/>
            </a:endParaRPr>
          </a:p>
          <a:p>
            <a:pPr lvl="0"/>
            <a:endParaRPr lang="en-GB" sz="1400" b="0" dirty="0" smtClean="0"/>
          </a:p>
        </p:txBody>
      </p:sp>
      <p:sp>
        <p:nvSpPr>
          <p:cNvPr id="4" name="Slide Number Placeholder 3"/>
          <p:cNvSpPr>
            <a:spLocks noGrp="1"/>
          </p:cNvSpPr>
          <p:nvPr>
            <p:ph type="sldNum" sz="quarter" idx="10"/>
          </p:nvPr>
        </p:nvSpPr>
        <p:spPr/>
        <p:txBody>
          <a:bodyPr/>
          <a:lstStyle/>
          <a:p>
            <a:fld id="{AEF58AE9-46A5-49CB-B815-3CC2120EE87D}" type="slidenum">
              <a:rPr lang="nl-NL" smtClean="0"/>
              <a:t>14</a:t>
            </a:fld>
            <a:endParaRPr lang="nl-NL"/>
          </a:p>
        </p:txBody>
      </p:sp>
    </p:spTree>
    <p:extLst>
      <p:ext uri="{BB962C8B-B14F-4D97-AF65-F5344CB8AC3E}">
        <p14:creationId xmlns:p14="http://schemas.microsoft.com/office/powerpoint/2010/main" val="178152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that, I am happy to take any questions</a:t>
            </a:r>
            <a:r>
              <a:rPr lang="en-US" baseline="0" dirty="0" smtClean="0"/>
              <a:t> you may have.</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15</a:t>
            </a:fld>
            <a:endParaRPr lang="nl-NL"/>
          </a:p>
        </p:txBody>
      </p:sp>
    </p:spTree>
    <p:extLst>
      <p:ext uri="{BB962C8B-B14F-4D97-AF65-F5344CB8AC3E}">
        <p14:creationId xmlns:p14="http://schemas.microsoft.com/office/powerpoint/2010/main" val="3295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in the introduction,</a:t>
            </a:r>
            <a:r>
              <a:rPr lang="en-US" baseline="0" dirty="0" smtClean="0"/>
              <a:t> the majority of today will be dedicated to presenting a number of Key Exploitable Results.</a:t>
            </a:r>
          </a:p>
          <a:p>
            <a:r>
              <a:rPr lang="en-US" baseline="0" dirty="0" smtClean="0"/>
              <a:t>I guess I have the honor if giving the first key exploitable result presentation that starts with how we have improved the EGI Service Portfolio.</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2</a:t>
            </a:fld>
            <a:endParaRPr lang="nl-NL"/>
          </a:p>
        </p:txBody>
      </p:sp>
    </p:spTree>
    <p:extLst>
      <p:ext uri="{BB962C8B-B14F-4D97-AF65-F5344CB8AC3E}">
        <p14:creationId xmlns:p14="http://schemas.microsoft.com/office/powerpoint/2010/main" val="180992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Actually, EGI</a:t>
            </a:r>
            <a:r>
              <a:rPr lang="en-US" baseline="0" dirty="0" smtClean="0"/>
              <a:t> has 2 service portfolios. The first covers the services that we offer externally, as a Federation to support research and innovation.</a:t>
            </a:r>
          </a:p>
          <a:p>
            <a:r>
              <a:rPr lang="en-US" baseline="0" dirty="0" smtClean="0"/>
              <a:t>Services such as cloud compute and storage, as well as a data management services.</a:t>
            </a:r>
          </a:p>
          <a:p>
            <a:r>
              <a:rPr lang="en-US" baseline="0" dirty="0" smtClean="0"/>
              <a:t>Here you can see that we have introduced a number of new services, some of which are in Beta. As well as a number which are in the pipeline at various stages.</a:t>
            </a:r>
          </a:p>
          <a:p>
            <a:r>
              <a:rPr lang="en-US" baseline="0" dirty="0" smtClean="0"/>
              <a:t>I will go into more detail into how we manage these services as I go through the presentation.</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3</a:t>
            </a:fld>
            <a:endParaRPr lang="nl-NL"/>
          </a:p>
        </p:txBody>
      </p:sp>
    </p:spTree>
    <p:extLst>
      <p:ext uri="{BB962C8B-B14F-4D97-AF65-F5344CB8AC3E}">
        <p14:creationId xmlns:p14="http://schemas.microsoft.com/office/powerpoint/2010/main" val="117898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Service</a:t>
            </a:r>
            <a:r>
              <a:rPr lang="en-US" baseline="0" dirty="0" smtClean="0"/>
              <a:t> Portfolio is our Internal Service Portfolio, which are all of the services delivered internally to the EGI Federation that enables the EGI providers to work together.</a:t>
            </a:r>
          </a:p>
          <a:p>
            <a:r>
              <a:rPr lang="en-US" baseline="0" dirty="0" smtClean="0"/>
              <a:t>These services are broken down into areas such as:</a:t>
            </a:r>
          </a:p>
          <a:p>
            <a:r>
              <a:rPr lang="en-US" baseline="0" dirty="0" smtClean="0"/>
              <a:t>Coordination, both technical like security, technology and operations and support as well as non-technical such as around strategy, planning and communications</a:t>
            </a:r>
          </a:p>
          <a:p>
            <a:r>
              <a:rPr lang="en-US" baseline="0" dirty="0" smtClean="0"/>
              <a:t>Operations, which are the federation services, such as central accounting, monitoring and helpdesk as well as a new service such as the EGI marketplace, which you will hear more details from Diego </a:t>
            </a:r>
            <a:r>
              <a:rPr lang="en-US" baseline="0" dirty="0" err="1" smtClean="0"/>
              <a:t>Scardaci</a:t>
            </a:r>
            <a:r>
              <a:rPr lang="en-US" baseline="0" dirty="0" smtClean="0"/>
              <a:t> after the coffee break.</a:t>
            </a:r>
          </a:p>
          <a:p>
            <a:r>
              <a:rPr lang="en-US" baseline="0" dirty="0" smtClean="0"/>
              <a:t>And finally security, which are both new services added during EGI-Engage, attribute management and check-in which is the new EGI AAI service.</a:t>
            </a:r>
          </a:p>
        </p:txBody>
      </p:sp>
      <p:sp>
        <p:nvSpPr>
          <p:cNvPr id="4" name="Slide Number Placeholder 3"/>
          <p:cNvSpPr>
            <a:spLocks noGrp="1"/>
          </p:cNvSpPr>
          <p:nvPr>
            <p:ph type="sldNum" sz="quarter" idx="10"/>
          </p:nvPr>
        </p:nvSpPr>
        <p:spPr/>
        <p:txBody>
          <a:bodyPr/>
          <a:lstStyle/>
          <a:p>
            <a:fld id="{AEF58AE9-46A5-49CB-B815-3CC2120EE87D}" type="slidenum">
              <a:rPr lang="nl-NL" smtClean="0"/>
              <a:t>4</a:t>
            </a:fld>
            <a:endParaRPr lang="nl-NL"/>
          </a:p>
        </p:txBody>
      </p:sp>
    </p:spTree>
    <p:extLst>
      <p:ext uri="{BB962C8B-B14F-4D97-AF65-F5344CB8AC3E}">
        <p14:creationId xmlns:p14="http://schemas.microsoft.com/office/powerpoint/2010/main" val="1619148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majority of information is captured through the use of templates.</a:t>
            </a:r>
          </a:p>
          <a:p>
            <a:r>
              <a:rPr lang="en-US" baseline="0" dirty="0" smtClean="0"/>
              <a:t>What this allows for is to not only harmonize and structure the basic set of required information, but also to facilitate discussions and decision making.</a:t>
            </a:r>
          </a:p>
          <a:p>
            <a:r>
              <a:rPr lang="en-US" baseline="0" dirty="0" smtClean="0"/>
              <a:t>A couple examples are:</a:t>
            </a:r>
          </a:p>
          <a:p>
            <a:r>
              <a:rPr lang="en-US" baseline="0" dirty="0" smtClean="0"/>
              <a:t>Having a service portfolio entry, outlining key information such as the service name, description, service phase (from initial concept to design to beta to production or if retired), who the service is for, the value, etc. a lot that is reused for publication in the catalogue, but it also includes things like service management information such as service owner, agreements, ordering workflow, and costs.</a:t>
            </a:r>
          </a:p>
          <a:p>
            <a:r>
              <a:rPr lang="en-US" baseline="0" dirty="0" smtClean="0"/>
              <a:t>We have definitions for each service phase and how we move from one phase to the next and the resulting actions.</a:t>
            </a:r>
          </a:p>
          <a:p>
            <a:r>
              <a:rPr lang="en-US" baseline="0" dirty="0" smtClean="0"/>
              <a:t>As well as what is called a service design and transition package, which is how we manage any new service or major changes to services, like running an internal project, covers aspects from defining customer profiles, building the business case, designing the technical architecture to transitioning the service to a live environment.  Around 15 such packages have been created during the life of EGI-Engage.</a:t>
            </a:r>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5</a:t>
            </a:fld>
            <a:endParaRPr lang="nl-NL"/>
          </a:p>
        </p:txBody>
      </p:sp>
    </p:spTree>
    <p:extLst>
      <p:ext uri="{BB962C8B-B14F-4D97-AF65-F5344CB8AC3E}">
        <p14:creationId xmlns:p14="http://schemas.microsoft.com/office/powerpoint/2010/main" val="208347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way we manage such activities is by following a process-oriented approach, which is mainly taken from our implementation of the </a:t>
            </a:r>
            <a:r>
              <a:rPr lang="en-US" baseline="0" dirty="0" err="1" smtClean="0"/>
              <a:t>FitSM</a:t>
            </a:r>
            <a:r>
              <a:rPr lang="en-US" baseline="0" dirty="0" smtClean="0"/>
              <a:t> lightweight service management standard, which was an output of an EC project a couple years ago, but has since matured not only through our move towards ISO 9000 and ISO 20000 certifications, but through improving through experience over the last couple years.</a:t>
            </a:r>
          </a:p>
          <a:p>
            <a:r>
              <a:rPr lang="en-US" baseline="0" dirty="0" smtClean="0"/>
              <a:t>This approach starts from the need of a mechanism to feed requirements that are collected into services, whether new or improved</a:t>
            </a:r>
          </a:p>
          <a:p>
            <a:r>
              <a:rPr lang="en-US" baseline="0" dirty="0" smtClean="0"/>
              <a:t>This is handled by the Service Portfolio Management process, one a several processes that will be detailed by </a:t>
            </a:r>
            <a:r>
              <a:rPr lang="en-US" baseline="0" dirty="0" err="1" smtClean="0"/>
              <a:t>Malgorzata</a:t>
            </a:r>
            <a:r>
              <a:rPr lang="en-US" baseline="0" dirty="0" smtClean="0"/>
              <a:t> later in this session.</a:t>
            </a:r>
          </a:p>
          <a:p>
            <a:r>
              <a:rPr lang="en-US" baseline="0" dirty="0" smtClean="0"/>
              <a:t>The management team behind this process is called the Service and Solutions board that comprises a number of process owners, service owners and policy group representatives, who evaluation new service ideas, ensure information and ideas are articulated, make decisions regarding service phase changes and interface with the EGI Council, who approve new services (which is a verification of resources are being invested and links to strategy ensured).</a:t>
            </a:r>
          </a:p>
          <a:p>
            <a:r>
              <a:rPr lang="en-US" baseline="0" dirty="0" smtClean="0"/>
              <a:t>This results in a formalized service portfolio.</a:t>
            </a:r>
          </a:p>
          <a:p>
            <a:r>
              <a:rPr lang="en-US" baseline="0" dirty="0" smtClean="0"/>
              <a:t>From there, this process interfaces with Service Level Management, which ensures that agreements are in place (such as SLAs and OLAs) as  well as coordinates the Service Catalogue, which is the public rendering of all services that can be requested.</a:t>
            </a:r>
          </a:p>
          <a:p>
            <a:r>
              <a:rPr lang="en-US" baseline="0" dirty="0" smtClean="0"/>
              <a:t>This results in a cleaner, clearer communication of services, whether through the EGI website, the EGI Marketplace, through promotion material as well as other external catalogues such as the </a:t>
            </a:r>
            <a:r>
              <a:rPr lang="en-US" baseline="0" dirty="0" err="1" smtClean="0"/>
              <a:t>eInfraCentral</a:t>
            </a:r>
            <a:r>
              <a:rPr lang="en-US" baseline="0" dirty="0" smtClean="0"/>
              <a:t> project.</a:t>
            </a:r>
          </a:p>
          <a:p>
            <a:r>
              <a:rPr lang="en-US" baseline="0" dirty="0" smtClean="0"/>
              <a:t>This is just a high-level view of how some of pieces fit together.</a:t>
            </a:r>
          </a:p>
        </p:txBody>
      </p:sp>
      <p:sp>
        <p:nvSpPr>
          <p:cNvPr id="4" name="Slide Number Placeholder 3"/>
          <p:cNvSpPr>
            <a:spLocks noGrp="1"/>
          </p:cNvSpPr>
          <p:nvPr>
            <p:ph type="sldNum" sz="quarter" idx="10"/>
          </p:nvPr>
        </p:nvSpPr>
        <p:spPr/>
        <p:txBody>
          <a:bodyPr/>
          <a:lstStyle/>
          <a:p>
            <a:fld id="{AEF58AE9-46A5-49CB-B815-3CC2120EE87D}" type="slidenum">
              <a:rPr lang="nl-NL" smtClean="0"/>
              <a:t>6</a:t>
            </a:fld>
            <a:endParaRPr lang="nl-NL"/>
          </a:p>
        </p:txBody>
      </p:sp>
    </p:spTree>
    <p:extLst>
      <p:ext uri="{BB962C8B-B14F-4D97-AF65-F5344CB8AC3E}">
        <p14:creationId xmlns:p14="http://schemas.microsoft.com/office/powerpoint/2010/main" val="212958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I just mentioned, this approach to managing a service portfolio is ultimately a mechanism to better translate requirements into concrete innovation.</a:t>
            </a:r>
          </a:p>
          <a:p>
            <a:endParaRPr lang="en-US" dirty="0"/>
          </a:p>
        </p:txBody>
      </p:sp>
      <p:sp>
        <p:nvSpPr>
          <p:cNvPr id="4" name="Slide Number Placeholder 3"/>
          <p:cNvSpPr>
            <a:spLocks noGrp="1"/>
          </p:cNvSpPr>
          <p:nvPr>
            <p:ph type="sldNum" sz="quarter" idx="10"/>
          </p:nvPr>
        </p:nvSpPr>
        <p:spPr/>
        <p:txBody>
          <a:bodyPr/>
          <a:lstStyle/>
          <a:p>
            <a:fld id="{AEF58AE9-46A5-49CB-B815-3CC2120EE87D}" type="slidenum">
              <a:rPr lang="nl-NL" smtClean="0"/>
              <a:t>7</a:t>
            </a:fld>
            <a:endParaRPr lang="nl-NL"/>
          </a:p>
        </p:txBody>
      </p:sp>
    </p:spTree>
    <p:extLst>
      <p:ext uri="{BB962C8B-B14F-4D97-AF65-F5344CB8AC3E}">
        <p14:creationId xmlns:p14="http://schemas.microsoft.com/office/powerpoint/2010/main" val="486584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smtClean="0">
                <a:latin typeface="Segoe UI" panose="020B0502040204020203" pitchFamily="34" charset="0"/>
                <a:ea typeface="Segoe UI" panose="020B0502040204020203" pitchFamily="34" charset="0"/>
                <a:cs typeface="Segoe UI" panose="020B0502040204020203" pitchFamily="34" charset="0"/>
              </a:rPr>
              <a:t>Here</a:t>
            </a:r>
            <a:r>
              <a:rPr lang="en-GB" sz="1200" b="0" baseline="0" dirty="0" smtClean="0">
                <a:latin typeface="Segoe UI" panose="020B0502040204020203" pitchFamily="34" charset="0"/>
                <a:ea typeface="Segoe UI" panose="020B0502040204020203" pitchFamily="34" charset="0"/>
                <a:cs typeface="Segoe UI" panose="020B0502040204020203" pitchFamily="34" charset="0"/>
              </a:rPr>
              <a:t> you can see some of the services that have through the various designed services phases during EGI-Engage.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baseline="0" dirty="0" smtClean="0">
              <a:latin typeface="Segoe UI" panose="020B0502040204020203" pitchFamily="34" charset="0"/>
              <a:ea typeface="Segoe UI" panose="020B0502040204020203" pitchFamily="34" charset="0"/>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dirty="0" smtClean="0">
                <a:latin typeface="Segoe UI" panose="020B0502040204020203" pitchFamily="34" charset="0"/>
                <a:ea typeface="Segoe UI" panose="020B0502040204020203" pitchFamily="34" charset="0"/>
                <a:cs typeface="Segoe UI" panose="020B0502040204020203" pitchFamily="34" charset="0"/>
              </a:rPr>
              <a:t>Read the services and phases</a:t>
            </a:r>
            <a:endParaRPr lang="en-GB" sz="1200" b="0" dirty="0" smtClean="0">
              <a:latin typeface="Segoe UI" panose="020B0502040204020203" pitchFamily="34" charset="0"/>
              <a:ea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10"/>
          </p:nvPr>
        </p:nvSpPr>
        <p:spPr/>
        <p:txBody>
          <a:bodyPr/>
          <a:lstStyle/>
          <a:p>
            <a:fld id="{AEF58AE9-46A5-49CB-B815-3CC2120EE87D}" type="slidenum">
              <a:rPr lang="nl-NL" smtClean="0"/>
              <a:t>8</a:t>
            </a:fld>
            <a:endParaRPr lang="nl-NL"/>
          </a:p>
        </p:txBody>
      </p:sp>
    </p:spTree>
    <p:extLst>
      <p:ext uri="{BB962C8B-B14F-4D97-AF65-F5344CB8AC3E}">
        <p14:creationId xmlns:p14="http://schemas.microsoft.com/office/powerpoint/2010/main" val="360787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service improvements,</a:t>
            </a:r>
            <a:r>
              <a:rPr lang="en-US" baseline="0" dirty="0" smtClean="0"/>
              <a:t> over the last couple years we’ve:</a:t>
            </a:r>
          </a:p>
          <a:p>
            <a:r>
              <a:rPr lang="en-US" sz="2400" dirty="0" smtClean="0"/>
              <a:t>Increased maturity of the process,</a:t>
            </a:r>
            <a:r>
              <a:rPr lang="en-US" sz="2400" baseline="0" dirty="0" smtClean="0"/>
              <a:t> which was </a:t>
            </a:r>
            <a:r>
              <a:rPr lang="en-US" sz="2000" baseline="0" dirty="0" smtClean="0"/>
              <a:t>v</a:t>
            </a:r>
            <a:r>
              <a:rPr lang="en-US" sz="2000" dirty="0" smtClean="0"/>
              <a:t>alidated through ISO certifications</a:t>
            </a:r>
          </a:p>
          <a:p>
            <a:r>
              <a:rPr lang="en-US" sz="2400" dirty="0" smtClean="0"/>
              <a:t>Increased maturity of the IT governance through both</a:t>
            </a:r>
            <a:r>
              <a:rPr lang="en-US" sz="2400" baseline="0" dirty="0" smtClean="0"/>
              <a:t> e</a:t>
            </a:r>
            <a:r>
              <a:rPr lang="en-US" sz="2000" dirty="0" smtClean="0"/>
              <a:t>stablishing the ”Services and Solutions Board”</a:t>
            </a:r>
            <a:r>
              <a:rPr lang="en-US" sz="2000" baseline="0" dirty="0" smtClean="0"/>
              <a:t> and i</a:t>
            </a:r>
            <a:r>
              <a:rPr lang="en-US" sz="2000" dirty="0" smtClean="0"/>
              <a:t>ncluded EGI Council in final approval of major changes</a:t>
            </a:r>
          </a:p>
          <a:p>
            <a:r>
              <a:rPr lang="en-US" sz="2400" dirty="0" smtClean="0"/>
              <a:t>Evolved the service portfolio</a:t>
            </a:r>
            <a:r>
              <a:rPr lang="en-US" sz="2400" baseline="0" dirty="0" smtClean="0"/>
              <a:t> by </a:t>
            </a:r>
            <a:r>
              <a:rPr lang="en-US" sz="2000" baseline="0" dirty="0" smtClean="0"/>
              <a:t>m</a:t>
            </a:r>
            <a:r>
              <a:rPr lang="en-US" sz="2000" dirty="0" smtClean="0"/>
              <a:t>anaged more than 10 major improvements</a:t>
            </a:r>
            <a:r>
              <a:rPr lang="en-US" sz="2000" baseline="0" dirty="0" smtClean="0"/>
              <a:t> and e</a:t>
            </a:r>
            <a:r>
              <a:rPr lang="en-US" sz="2000" dirty="0" smtClean="0"/>
              <a:t>nsured alignment with EGI Strategy</a:t>
            </a:r>
          </a:p>
        </p:txBody>
      </p:sp>
      <p:sp>
        <p:nvSpPr>
          <p:cNvPr id="4" name="Slide Number Placeholder 3"/>
          <p:cNvSpPr>
            <a:spLocks noGrp="1"/>
          </p:cNvSpPr>
          <p:nvPr>
            <p:ph type="sldNum" sz="quarter" idx="10"/>
          </p:nvPr>
        </p:nvSpPr>
        <p:spPr/>
        <p:txBody>
          <a:bodyPr/>
          <a:lstStyle/>
          <a:p>
            <a:fld id="{AEF58AE9-46A5-49CB-B815-3CC2120EE87D}" type="slidenum">
              <a:rPr lang="nl-NL" smtClean="0"/>
              <a:t>9</a:t>
            </a:fld>
            <a:endParaRPr lang="nl-NL"/>
          </a:p>
        </p:txBody>
      </p:sp>
    </p:spTree>
    <p:extLst>
      <p:ext uri="{BB962C8B-B14F-4D97-AF65-F5344CB8AC3E}">
        <p14:creationId xmlns:p14="http://schemas.microsoft.com/office/powerpoint/2010/main" val="858804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1727411" y="3643200"/>
            <a:ext cx="5689178" cy="431477"/>
          </a:xfrm>
        </p:spPr>
        <p:txBody>
          <a:bodyPr/>
          <a:lstStyle>
            <a:lvl1pPr>
              <a:defRPr sz="2000">
                <a:solidFill>
                  <a:schemeClr val="tx1">
                    <a:lumMod val="50000"/>
                    <a:lumOff val="50000"/>
                  </a:schemeClr>
                </a:solidFill>
              </a:defRPr>
            </a:lvl1pPr>
          </a:lstStyle>
          <a:p>
            <a:pPr lvl="0"/>
            <a:r>
              <a:rPr lang="en-GB" noProof="0" dirty="0" smtClean="0"/>
              <a:t>function</a:t>
            </a:r>
          </a:p>
        </p:txBody>
      </p:sp>
      <p:sp>
        <p:nvSpPr>
          <p:cNvPr id="2" name="Titel 1"/>
          <p:cNvSpPr>
            <a:spLocks noGrp="1"/>
          </p:cNvSpPr>
          <p:nvPr>
            <p:ph type="ctrTitle" hasCustomPrompt="1"/>
          </p:nvPr>
        </p:nvSpPr>
        <p:spPr>
          <a:xfrm>
            <a:off x="685800" y="1268761"/>
            <a:ext cx="7772400" cy="1440000"/>
          </a:xfrm>
        </p:spPr>
        <p:txBody>
          <a:bodyPr/>
          <a:lstStyle>
            <a:lvl1pPr>
              <a:defRPr/>
            </a:lvl1pPr>
          </a:lstStyle>
          <a:p>
            <a:r>
              <a:rPr lang="en-GB" noProof="0" dirty="0" smtClean="0"/>
              <a:t>Title</a:t>
            </a:r>
            <a:endParaRPr lang="en-GB" noProof="0" dirty="0"/>
          </a:p>
        </p:txBody>
      </p:sp>
      <p:sp>
        <p:nvSpPr>
          <p:cNvPr id="3" name="Ondertitel 2"/>
          <p:cNvSpPr>
            <a:spLocks noGrp="1"/>
          </p:cNvSpPr>
          <p:nvPr>
            <p:ph type="subTitle" idx="1" hasCustomPrompt="1"/>
          </p:nvPr>
        </p:nvSpPr>
        <p:spPr>
          <a:xfrm>
            <a:off x="1371600" y="2923200"/>
            <a:ext cx="6400800" cy="504056"/>
          </a:xfr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Author</a:t>
            </a:r>
            <a:endParaRPr lang="en-GB" noProof="0" dirty="0"/>
          </a:p>
        </p:txBody>
      </p:sp>
    </p:spTree>
    <p:extLst>
      <p:ext uri="{BB962C8B-B14F-4D97-AF65-F5344CB8AC3E}">
        <p14:creationId xmlns:p14="http://schemas.microsoft.com/office/powerpoint/2010/main" val="15075032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3" name="Tijdelijke aanduiding voor inhoud 2"/>
          <p:cNvSpPr>
            <a:spLocks noGrp="1"/>
          </p:cNvSpPr>
          <p:nvPr>
            <p:ph sz="half" idx="1" hasCustomPrompt="1"/>
          </p:nvPr>
        </p:nvSpPr>
        <p:spPr>
          <a:xfrm>
            <a:off x="467544" y="1340768"/>
            <a:ext cx="3815655" cy="4784725"/>
          </a:xfrm>
          <a:prstGeom prst="rect">
            <a:avLst/>
          </a:prstGeo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4" name="Tijdelijke aanduiding voor inhoud 3"/>
          <p:cNvSpPr>
            <a:spLocks noGrp="1"/>
          </p:cNvSpPr>
          <p:nvPr>
            <p:ph sz="half" idx="2" hasCustomPrompt="1"/>
          </p:nvPr>
        </p:nvSpPr>
        <p:spPr>
          <a:xfrm>
            <a:off x="4572000" y="1341438"/>
            <a:ext cx="4320480" cy="4784400"/>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7" name="Footer Placeholder 6"/>
          <p:cNvSpPr>
            <a:spLocks noGrp="1"/>
          </p:cNvSpPr>
          <p:nvPr>
            <p:ph type="ftr" sz="quarter" idx="11"/>
          </p:nvPr>
        </p:nvSpPr>
        <p:spPr/>
        <p:txBody>
          <a:bodyPr/>
          <a:lstStyle/>
          <a:p>
            <a:r>
              <a:rPr lang="en-GB" smtClean="0"/>
              <a:t>EGI-Engage Final Review</a:t>
            </a:r>
            <a:endParaRPr lang="en-GB" dirty="0"/>
          </a:p>
        </p:txBody>
      </p:sp>
    </p:spTree>
    <p:extLst>
      <p:ext uri="{BB962C8B-B14F-4D97-AF65-F5344CB8AC3E}">
        <p14:creationId xmlns:p14="http://schemas.microsoft.com/office/powerpoint/2010/main" val="28628241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lvl1pPr>
          </a:lstStyle>
          <a:p>
            <a:r>
              <a:rPr lang="en-GB" noProof="0" dirty="0" smtClean="0"/>
              <a:t>Click to insert title</a:t>
            </a:r>
            <a:endParaRPr lang="en-GB" noProof="0" dirty="0"/>
          </a:p>
        </p:txBody>
      </p:sp>
      <p:sp>
        <p:nvSpPr>
          <p:cNvPr id="4" name="Tijdelijke aanduiding voor inhoud 3"/>
          <p:cNvSpPr>
            <a:spLocks noGrp="1"/>
          </p:cNvSpPr>
          <p:nvPr>
            <p:ph sz="half" idx="2" hasCustomPrompt="1"/>
          </p:nvPr>
        </p:nvSpPr>
        <p:spPr>
          <a:xfrm>
            <a:off x="467544" y="1341438"/>
            <a:ext cx="8424936" cy="4784400"/>
          </a:xfrm>
          <a:prstGeom prst="rect">
            <a:avLst/>
          </a:prstGeo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noProof="0" dirty="0" smtClean="0"/>
              <a:t>Click</a:t>
            </a:r>
            <a:endParaRPr lang="en-GB" noProof="0" dirty="0"/>
          </a:p>
        </p:txBody>
      </p:sp>
      <p:sp>
        <p:nvSpPr>
          <p:cNvPr id="7" name="Footer Placeholder 6"/>
          <p:cNvSpPr>
            <a:spLocks noGrp="1"/>
          </p:cNvSpPr>
          <p:nvPr>
            <p:ph type="ftr" sz="quarter" idx="11"/>
          </p:nvPr>
        </p:nvSpPr>
        <p:spPr/>
        <p:txBody>
          <a:bodyPr/>
          <a:lstStyle/>
          <a:p>
            <a:r>
              <a:rPr lang="en-GB" smtClean="0"/>
              <a:t>EGI-Engage Final Review</a:t>
            </a:r>
            <a:endParaRPr lang="en-GB" dirty="0"/>
          </a:p>
        </p:txBody>
      </p:sp>
    </p:spTree>
    <p:extLst>
      <p:ext uri="{BB962C8B-B14F-4D97-AF65-F5344CB8AC3E}">
        <p14:creationId xmlns:p14="http://schemas.microsoft.com/office/powerpoint/2010/main" val="41840826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457200" y="1341041"/>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 </a:t>
            </a:r>
          </a:p>
        </p:txBody>
      </p:sp>
      <p:sp>
        <p:nvSpPr>
          <p:cNvPr id="4" name="Tijdelijke aanduiding voor inhoud 3"/>
          <p:cNvSpPr>
            <a:spLocks noGrp="1"/>
          </p:cNvSpPr>
          <p:nvPr>
            <p:ph sz="half" idx="2" hasCustomPrompt="1"/>
          </p:nvPr>
        </p:nvSpPr>
        <p:spPr>
          <a:xfrm>
            <a:off x="494506" y="2378745"/>
            <a:ext cx="4040188" cy="46166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5" name="Tijdelijke aanduiding voor tekst 4"/>
          <p:cNvSpPr>
            <a:spLocks noGrp="1"/>
          </p:cNvSpPr>
          <p:nvPr>
            <p:ph type="body" sz="quarter" idx="3" hasCustomPrompt="1"/>
          </p:nvPr>
        </p:nvSpPr>
        <p:spPr>
          <a:xfrm>
            <a:off x="4850705" y="1341041"/>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smtClean="0"/>
              <a:t>Click</a:t>
            </a:r>
          </a:p>
        </p:txBody>
      </p:sp>
      <p:sp>
        <p:nvSpPr>
          <p:cNvPr id="6" name="Tijdelijke aanduiding voor inhoud 5"/>
          <p:cNvSpPr>
            <a:spLocks noGrp="1"/>
          </p:cNvSpPr>
          <p:nvPr>
            <p:ph sz="quarter" idx="4" hasCustomPrompt="1"/>
          </p:nvPr>
        </p:nvSpPr>
        <p:spPr>
          <a:xfrm>
            <a:off x="4822601" y="2391445"/>
            <a:ext cx="4041775" cy="3774405"/>
          </a:xfrm>
          <a:prstGeom prst="rect">
            <a:avLst/>
          </a:prstGeo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smtClean="0"/>
              <a:t>Click</a:t>
            </a:r>
            <a:endParaRPr lang="en-GB" noProof="0" dirty="0"/>
          </a:p>
        </p:txBody>
      </p:sp>
      <p:sp>
        <p:nvSpPr>
          <p:cNvPr id="10" name="Title 9"/>
          <p:cNvSpPr>
            <a:spLocks noGrp="1"/>
          </p:cNvSpPr>
          <p:nvPr>
            <p:ph type="title" hasCustomPrompt="1"/>
          </p:nvPr>
        </p:nvSpPr>
        <p:spPr/>
        <p:txBody>
          <a:bodyPr/>
          <a:lstStyle/>
          <a:p>
            <a:r>
              <a:rPr lang="en-GB" noProof="0" dirty="0" smtClean="0"/>
              <a:t>Click to insert title</a:t>
            </a:r>
            <a:endParaRPr lang="en-GB" noProof="0" dirty="0"/>
          </a:p>
        </p:txBody>
      </p:sp>
      <p:sp>
        <p:nvSpPr>
          <p:cNvPr id="8" name="Footer Placeholder 7"/>
          <p:cNvSpPr>
            <a:spLocks noGrp="1"/>
          </p:cNvSpPr>
          <p:nvPr>
            <p:ph type="ftr" sz="quarter" idx="11"/>
          </p:nvPr>
        </p:nvSpPr>
        <p:spPr/>
        <p:txBody>
          <a:bodyPr/>
          <a:lstStyle/>
          <a:p>
            <a:r>
              <a:rPr lang="en-GB" smtClean="0"/>
              <a:t>EGI-Engage Final Review</a:t>
            </a:r>
            <a:endParaRPr lang="en-GB" dirty="0"/>
          </a:p>
        </p:txBody>
      </p:sp>
    </p:spTree>
    <p:extLst>
      <p:ext uri="{BB962C8B-B14F-4D97-AF65-F5344CB8AC3E}">
        <p14:creationId xmlns:p14="http://schemas.microsoft.com/office/powerpoint/2010/main" val="46986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7" name="Tijdelijke aanduiding voor tekst 6"/>
          <p:cNvSpPr>
            <a:spLocks noGrp="1"/>
          </p:cNvSpPr>
          <p:nvPr>
            <p:ph type="body" sz="quarter" idx="10" hasCustomPrompt="1"/>
          </p:nvPr>
        </p:nvSpPr>
        <p:spPr>
          <a:xfrm>
            <a:off x="1727411" y="3643200"/>
            <a:ext cx="5689178" cy="431477"/>
          </a:xfrm>
          <a:prstGeom prst="rect">
            <a:avLst/>
          </a:prstGeom>
        </p:spPr>
        <p:txBody>
          <a:bodyPr/>
          <a:lstStyle>
            <a:lvl1pPr>
              <a:defRPr sz="2000">
                <a:solidFill>
                  <a:schemeClr val="tx1">
                    <a:lumMod val="50000"/>
                    <a:lumOff val="50000"/>
                  </a:schemeClr>
                </a:solidFill>
              </a:defRPr>
            </a:lvl1pPr>
          </a:lstStyle>
          <a:p>
            <a:pPr lvl="0"/>
            <a:r>
              <a:rPr lang="en-GB" noProof="0" dirty="0" smtClean="0"/>
              <a:t>function</a:t>
            </a:r>
          </a:p>
        </p:txBody>
      </p:sp>
      <p:sp>
        <p:nvSpPr>
          <p:cNvPr id="2" name="Titel 1"/>
          <p:cNvSpPr>
            <a:spLocks noGrp="1"/>
          </p:cNvSpPr>
          <p:nvPr>
            <p:ph type="ctrTitle" hasCustomPrompt="1"/>
          </p:nvPr>
        </p:nvSpPr>
        <p:spPr>
          <a:xfrm>
            <a:off x="685800" y="1268761"/>
            <a:ext cx="7772400" cy="1440000"/>
          </a:xfrm>
        </p:spPr>
        <p:txBody>
          <a:bodyPr/>
          <a:lstStyle>
            <a:lvl1pPr>
              <a:defRPr/>
            </a:lvl1pPr>
          </a:lstStyle>
          <a:p>
            <a:r>
              <a:rPr lang="en-GB" noProof="0" dirty="0" smtClean="0"/>
              <a:t>Title</a:t>
            </a:r>
            <a:endParaRPr lang="en-GB" noProof="0" dirty="0"/>
          </a:p>
        </p:txBody>
      </p:sp>
      <p:sp>
        <p:nvSpPr>
          <p:cNvPr id="3" name="Ondertitel 2"/>
          <p:cNvSpPr>
            <a:spLocks noGrp="1"/>
          </p:cNvSpPr>
          <p:nvPr>
            <p:ph type="subTitle" idx="1" hasCustomPrompt="1"/>
          </p:nvPr>
        </p:nvSpPr>
        <p:spPr>
          <a:xfrm>
            <a:off x="1371600" y="2923200"/>
            <a:ext cx="6400800" cy="504056"/>
          </a:xfrm>
          <a:prstGeom prst="rect">
            <a:avLst/>
          </a:prstGeom>
        </p:spPr>
        <p:txBody>
          <a:bodyPr>
            <a:noAutofit/>
          </a:bodyPr>
          <a:lstStyle>
            <a:lvl1pPr marL="0" indent="0" algn="ctr">
              <a:buNone/>
              <a:defRPr sz="2800" b="1">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Author</a:t>
            </a:r>
            <a:endParaRPr lang="en-GB" noProof="0" dirty="0"/>
          </a:p>
        </p:txBody>
      </p:sp>
    </p:spTree>
    <p:extLst>
      <p:ext uri="{BB962C8B-B14F-4D97-AF65-F5344CB8AC3E}">
        <p14:creationId xmlns:p14="http://schemas.microsoft.com/office/powerpoint/2010/main" val="4133713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5936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theme" Target="../theme/theme2.xml"/><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hyperlink" Target="http://creativecommons.org/licenses/by/4.0/" TargetMode="External"/><Relationship Id="rId1" Type="http://schemas.openxmlformats.org/officeDocument/2006/relationships/slideLayout" Target="../slideLayouts/slideLayout6.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flip="none" rotWithShape="1">
            <a:gsLst>
              <a:gs pos="100000">
                <a:schemeClr val="bg1"/>
              </a:gs>
              <a:gs pos="0">
                <a:schemeClr val="tx2">
                  <a:lumMod val="20000"/>
                  <a:lumOff val="80000"/>
                </a:schemeClr>
              </a:gs>
            </a:gsLst>
            <a:lin ang="2700000" scaled="1"/>
            <a:tileRect/>
          </a:gradFill>
        </p:spPr>
      </p:pic>
      <p:sp>
        <p:nvSpPr>
          <p:cNvPr id="2" name="Tijdelijke aanduiding voor titel 1"/>
          <p:cNvSpPr>
            <a:spLocks noGrp="1"/>
          </p:cNvSpPr>
          <p:nvPr>
            <p:ph type="title"/>
          </p:nvPr>
        </p:nvSpPr>
        <p:spPr>
          <a:xfrm>
            <a:off x="479394" y="1412776"/>
            <a:ext cx="8229600" cy="1143000"/>
          </a:xfrm>
          <a:prstGeom prst="rect">
            <a:avLst/>
          </a:prstGeom>
        </p:spPr>
        <p:txBody>
          <a:bodyPr vert="horz" lIns="91440" tIns="45720" rIns="91440" bIns="45720" rtlCol="0" anchor="ctr">
            <a:normAutofit/>
          </a:bodyPr>
          <a:lstStyle/>
          <a:p>
            <a:endParaRPr lang="en-GB" noProof="0" dirty="0"/>
          </a:p>
        </p:txBody>
      </p:sp>
      <p:sp>
        <p:nvSpPr>
          <p:cNvPr id="3" name="Tijdelijke aanduiding voor tekst 2"/>
          <p:cNvSpPr>
            <a:spLocks noGrp="1"/>
          </p:cNvSpPr>
          <p:nvPr>
            <p:ph type="body" idx="1"/>
          </p:nvPr>
        </p:nvSpPr>
        <p:spPr>
          <a:xfrm>
            <a:off x="479394" y="2636912"/>
            <a:ext cx="8229600" cy="792088"/>
          </a:xfrm>
          <a:prstGeom prst="rect">
            <a:avLst/>
          </a:prstGeom>
        </p:spPr>
        <p:txBody>
          <a:bodyPr vert="horz" lIns="91440" tIns="45720" rIns="91440" bIns="45720" rtlCol="0">
            <a:normAutofit/>
          </a:bodyPr>
          <a:lstStyle/>
          <a:p>
            <a:pPr lvl="0"/>
            <a:endParaRPr lang="en-GB" noProof="0" dirty="0" smtClean="0"/>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29" y="4581128"/>
            <a:ext cx="1728191" cy="1313426"/>
          </a:xfrm>
          <a:prstGeom prst="rect">
            <a:avLst/>
          </a:prstGeom>
        </p:spPr>
      </p:pic>
      <p:sp>
        <p:nvSpPr>
          <p:cNvPr id="12" name="Rechthoek 11"/>
          <p:cNvSpPr/>
          <p:nvPr/>
        </p:nvSpPr>
        <p:spPr>
          <a:xfrm>
            <a:off x="437129" y="6021288"/>
            <a:ext cx="8465149"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22"/>
          <p:cNvSpPr txBox="1"/>
          <p:nvPr/>
        </p:nvSpPr>
        <p:spPr>
          <a:xfrm>
            <a:off x="752684" y="6153342"/>
            <a:ext cx="1097079" cy="276999"/>
          </a:xfrm>
          <a:prstGeom prst="rect">
            <a:avLst/>
          </a:prstGeom>
          <a:noFill/>
        </p:spPr>
        <p:txBody>
          <a:bodyPr wrap="square" rtlCol="0">
            <a:spAutoFit/>
          </a:bodyPr>
          <a:lstStyle/>
          <a:p>
            <a:r>
              <a:rPr lang="nl-NL" sz="1200" b="1" dirty="0" smtClean="0">
                <a:solidFill>
                  <a:srgbClr val="0066B0"/>
                </a:solidFill>
                <a:latin typeface="Segoe UI" pitchFamily="34" charset="0"/>
                <a:cs typeface="Segoe UI" pitchFamily="34" charset="0"/>
              </a:rPr>
              <a:t>www.egi.eu</a:t>
            </a:r>
            <a:endParaRPr lang="nl-NL" sz="1200" b="1" dirty="0">
              <a:solidFill>
                <a:srgbClr val="0066B0"/>
              </a:solidFill>
              <a:latin typeface="Segoe UI" pitchFamily="34" charset="0"/>
              <a:cs typeface="Segoe UI" pitchFamily="34" charset="0"/>
            </a:endParaRPr>
          </a:p>
        </p:txBody>
      </p:sp>
      <p:pic>
        <p:nvPicPr>
          <p:cNvPr id="11"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408" y="6381328"/>
            <a:ext cx="657870" cy="442623"/>
          </a:xfrm>
          <a:prstGeom prst="rect">
            <a:avLst/>
          </a:prstGeom>
        </p:spPr>
      </p:pic>
      <p:sp>
        <p:nvSpPr>
          <p:cNvPr id="13" name="Tekstvak 10"/>
          <p:cNvSpPr txBox="1"/>
          <p:nvPr/>
        </p:nvSpPr>
        <p:spPr>
          <a:xfrm>
            <a:off x="479394" y="6402584"/>
            <a:ext cx="7557409" cy="400110"/>
          </a:xfrm>
          <a:prstGeom prst="rect">
            <a:avLst/>
          </a:prstGeom>
          <a:noFill/>
        </p:spPr>
        <p:txBody>
          <a:bodyPr wrap="square" rtlCol="0">
            <a:spAutoFit/>
          </a:bodyPr>
          <a:lstStyle/>
          <a:p>
            <a:pPr algn="r"/>
            <a:r>
              <a:rPr lang="nl-NL" sz="1000" b="0" dirty="0" smtClean="0">
                <a:latin typeface="Segoe UI" pitchFamily="34" charset="0"/>
                <a:cs typeface="Segoe UI" pitchFamily="34" charset="0"/>
              </a:rPr>
              <a:t>EGI-Engage is co-funded by the Horizon 2020 Framework Programme</a:t>
            </a:r>
          </a:p>
          <a:p>
            <a:pPr algn="r"/>
            <a:r>
              <a:rPr lang="nl-NL" sz="1000" b="0" baseline="0" dirty="0" smtClean="0">
                <a:latin typeface="Segoe UI" pitchFamily="34" charset="0"/>
                <a:cs typeface="Segoe UI" pitchFamily="34" charset="0"/>
              </a:rPr>
              <a:t>  </a:t>
            </a:r>
            <a:r>
              <a:rPr lang="nl-NL" sz="1000" b="0" dirty="0" smtClean="0">
                <a:latin typeface="Segoe UI" pitchFamily="34" charset="0"/>
                <a:cs typeface="Segoe UI" pitchFamily="34" charset="0"/>
              </a:rPr>
              <a:t>of the European Union under grant number 654142</a:t>
            </a:r>
            <a:r>
              <a:rPr lang="en-GB" sz="1000" dirty="0" smtClean="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2552493063"/>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Afbeelding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89" y="0"/>
            <a:ext cx="6534150" cy="4705350"/>
          </a:xfrm>
          <a:prstGeom prst="rect">
            <a:avLst/>
          </a:prstGeom>
        </p:spPr>
      </p:pic>
      <p:sp>
        <p:nvSpPr>
          <p:cNvPr id="4" name="Rechthoek 3"/>
          <p:cNvSpPr/>
          <p:nvPr/>
        </p:nvSpPr>
        <p:spPr>
          <a:xfrm>
            <a:off x="0" y="6381328"/>
            <a:ext cx="9144000" cy="476672"/>
          </a:xfrm>
          <a:prstGeom prst="rect">
            <a:avLst/>
          </a:prstGeom>
          <a:solidFill>
            <a:srgbClr val="4F8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1547664" y="188640"/>
            <a:ext cx="7344816" cy="850106"/>
          </a:xfrm>
          <a:prstGeom prst="rect">
            <a:avLst/>
          </a:prstGeom>
        </p:spPr>
        <p:txBody>
          <a:bodyPr vert="horz" lIns="91440" tIns="45720" rIns="91440" bIns="45720" rtlCol="0" anchor="ctr">
            <a:normAutofit/>
          </a:bodyPr>
          <a:lstStyle/>
          <a:p>
            <a:r>
              <a:rPr lang="en-GB" noProof="0" dirty="0" smtClean="0"/>
              <a:t>Click to insert title</a:t>
            </a:r>
            <a:endParaRPr lang="en-GB" noProof="0" dirty="0"/>
          </a:p>
        </p:txBody>
      </p:sp>
      <p:sp>
        <p:nvSpPr>
          <p:cNvPr id="22" name="Tekstvak 21"/>
          <p:cNvSpPr txBox="1"/>
          <p:nvPr/>
        </p:nvSpPr>
        <p:spPr>
          <a:xfrm>
            <a:off x="8508016" y="6525344"/>
            <a:ext cx="312906" cy="215444"/>
          </a:xfrm>
          <a:prstGeom prst="rect">
            <a:avLst/>
          </a:prstGeom>
          <a:noFill/>
        </p:spPr>
        <p:txBody>
          <a:bodyPr wrap="none" rtlCol="0">
            <a:spAutoFit/>
          </a:bodyPr>
          <a:lstStyle/>
          <a:p>
            <a:fld id="{372553E7-13AD-41CB-B8D3-4C5279D6D1DB}" type="slidenum">
              <a:rPr lang="nl-NL" sz="800" b="1" smtClean="0">
                <a:solidFill>
                  <a:schemeClr val="bg1"/>
                </a:solidFill>
                <a:latin typeface="Segoe UI" pitchFamily="34" charset="0"/>
                <a:cs typeface="Segoe UI" pitchFamily="34" charset="0"/>
              </a:rPr>
              <a:t>‹#›</a:t>
            </a:fld>
            <a:endParaRPr lang="nl-NL" sz="1050" b="1" dirty="0">
              <a:solidFill>
                <a:schemeClr val="bg1"/>
              </a:solidFill>
              <a:latin typeface="Segoe UI" pitchFamily="34" charset="0"/>
              <a:cs typeface="Segoe UI" pitchFamily="34" charset="0"/>
            </a:endParaRPr>
          </a:p>
        </p:txBody>
      </p:sp>
      <p:sp>
        <p:nvSpPr>
          <p:cNvPr id="7" name="Footer Placeholder 6"/>
          <p:cNvSpPr>
            <a:spLocks noGrp="1"/>
          </p:cNvSpPr>
          <p:nvPr>
            <p:ph type="ftr" sz="quarter" idx="3"/>
          </p:nvPr>
        </p:nvSpPr>
        <p:spPr>
          <a:xfrm>
            <a:off x="1187624" y="6453336"/>
            <a:ext cx="6768752" cy="365125"/>
          </a:xfrm>
          <a:prstGeom prst="rect">
            <a:avLst/>
          </a:prstGeom>
        </p:spPr>
        <p:txBody>
          <a:bodyPr vert="horz" lIns="91440" tIns="45720" rIns="91440" bIns="45720" rtlCol="0" anchor="ctr"/>
          <a:lstStyle>
            <a:lvl1pPr algn="ctr">
              <a:defRPr sz="1200">
                <a:solidFill>
                  <a:schemeClr val="bg1"/>
                </a:solidFill>
                <a:latin typeface="Segoe UI"/>
                <a:cs typeface="Segoe UI"/>
              </a:defRPr>
            </a:lvl1pPr>
          </a:lstStyle>
          <a:p>
            <a:r>
              <a:rPr lang="en-GB" smtClean="0"/>
              <a:t>EGI-Engage Final Review</a:t>
            </a:r>
            <a:endParaRPr lang="en-GB" dirty="0"/>
          </a:p>
        </p:txBody>
      </p:sp>
      <p:sp>
        <p:nvSpPr>
          <p:cNvPr id="9" name="Tekstvak 21"/>
          <p:cNvSpPr txBox="1"/>
          <p:nvPr/>
        </p:nvSpPr>
        <p:spPr>
          <a:xfrm>
            <a:off x="179512" y="6525344"/>
            <a:ext cx="748923" cy="215444"/>
          </a:xfrm>
          <a:prstGeom prst="rect">
            <a:avLst/>
          </a:prstGeom>
          <a:noFill/>
        </p:spPr>
        <p:txBody>
          <a:bodyPr wrap="none" rtlCol="0">
            <a:spAutoFit/>
          </a:bodyPr>
          <a:lstStyle/>
          <a:p>
            <a:r>
              <a:rPr lang="en-GB" sz="800" b="1" dirty="0" smtClean="0">
                <a:solidFill>
                  <a:schemeClr val="bg1"/>
                </a:solidFill>
                <a:latin typeface="Segoe UI" pitchFamily="34" charset="0"/>
                <a:cs typeface="Segoe UI" pitchFamily="34" charset="0"/>
              </a:rPr>
              <a:t>24/08/2017</a:t>
            </a:r>
            <a:endParaRPr lang="nl-NL" sz="800" b="1" dirty="0">
              <a:solidFill>
                <a:schemeClr val="bg1"/>
              </a:solidFill>
              <a:latin typeface="Segoe UI" pitchFamily="34" charset="0"/>
              <a:cs typeface="Segoe UI" pitchFamily="34" charset="0"/>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780" y="188640"/>
            <a:ext cx="1082732" cy="993566"/>
          </a:xfrm>
          <a:prstGeom prst="rect">
            <a:avLst/>
          </a:prstGeom>
        </p:spPr>
      </p:pic>
    </p:spTree>
    <p:extLst>
      <p:ext uri="{BB962C8B-B14F-4D97-AF65-F5344CB8AC3E}">
        <p14:creationId xmlns:p14="http://schemas.microsoft.com/office/powerpoint/2010/main" val="1687275359"/>
      </p:ext>
    </p:extLst>
  </p:cSld>
  <p:clrMap bg1="lt1" tx1="dk1" bg2="lt2" tx2="dk2" accent1="accent1" accent2="accent2" accent3="accent3" accent4="accent4" accent5="accent5" accent6="accent6" hlink="hlink" folHlink="folHlink"/>
  <p:sldLayoutIdLst>
    <p:sldLayoutId id="2147483687" r:id="rId1"/>
    <p:sldLayoutId id="2147483652" r:id="rId2"/>
    <p:sldLayoutId id="2147483653" r:id="rId3"/>
    <p:sldLayoutId id="2147483688" r:id="rId4"/>
  </p:sldLayoutIdLst>
  <p:timing>
    <p:tnLst>
      <p:par>
        <p:cTn id="1" dur="indefinite" restart="never" nodeType="tmRoot"/>
      </p:par>
    </p:tnLst>
  </p:timing>
  <p:hf sldNum="0" hdr="0" dt="0"/>
  <p:txStyles>
    <p:titleStyle>
      <a:lvl1pPr algn="r" defTabSz="914400" rtl="0" eaLnBrk="1" latinLnBrk="0" hangingPunct="1">
        <a:spcBef>
          <a:spcPct val="0"/>
        </a:spcBef>
        <a:buNone/>
        <a:defRPr sz="3000" b="1" kern="1200">
          <a:solidFill>
            <a:srgbClr val="4F85C3"/>
          </a:solidFill>
          <a:latin typeface="Segoe UI" pitchFamily="34" charset="0"/>
          <a:ea typeface="+mj-ea"/>
          <a:cs typeface="Segoe UI"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egoe UI" pitchFamily="34" charset="0"/>
          <a:ea typeface="+mn-ea"/>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itchFamily="34" charset="0"/>
          <a:ea typeface="+mn-ea"/>
          <a:cs typeface="Segoe UI"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itchFamily="34" charset="0"/>
          <a:ea typeface="+mn-ea"/>
          <a:cs typeface="Segoe UI"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itchFamily="34" charset="0"/>
          <a:ea typeface="+mn-ea"/>
          <a:cs typeface="Segoe UI" pitchFamily="34" charset="0"/>
        </a:defRPr>
      </a:lvl4pPr>
      <a:lvl5pPr marL="182880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chemeClr val="tx1"/>
          </a:solidFill>
          <a:latin typeface="Segoe UI" pitchFamily="34" charset="0"/>
          <a:ea typeface="+mn-ea"/>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845" userDrawn="1">
          <p15:clr>
            <a:srgbClr val="F26B43"/>
          </p15:clr>
        </p15:guide>
        <p15:guide id="2" pos="295" userDrawn="1">
          <p15:clr>
            <a:srgbClr val="F26B43"/>
          </p15:clr>
        </p15:guide>
        <p15:guide id="3" pos="5602" userDrawn="1">
          <p15:clr>
            <a:srgbClr val="F26B43"/>
          </p15:clr>
        </p15:guide>
        <p15:guide id="4" orient="horz" pos="38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flip="none" rotWithShape="1">
            <a:gsLst>
              <a:gs pos="100000">
                <a:schemeClr val="bg1"/>
              </a:gs>
              <a:gs pos="0">
                <a:schemeClr val="tx2">
                  <a:lumMod val="20000"/>
                  <a:lumOff val="80000"/>
                </a:schemeClr>
              </a:gs>
            </a:gsLst>
            <a:lin ang="2700000" scaled="1"/>
            <a:tileRect/>
          </a:gradFill>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129" y="4581128"/>
            <a:ext cx="1728191" cy="1313426"/>
          </a:xfrm>
          <a:prstGeom prst="rect">
            <a:avLst/>
          </a:prstGeom>
        </p:spPr>
      </p:pic>
      <p:sp>
        <p:nvSpPr>
          <p:cNvPr id="12" name="Rechthoek 11"/>
          <p:cNvSpPr/>
          <p:nvPr/>
        </p:nvSpPr>
        <p:spPr>
          <a:xfrm>
            <a:off x="437129" y="6021288"/>
            <a:ext cx="8465149" cy="45719"/>
          </a:xfrm>
          <a:prstGeom prst="rect">
            <a:avLst/>
          </a:prstGeom>
          <a:solidFill>
            <a:schemeClr val="accent1">
              <a:lumMod val="60000"/>
              <a:lumOff val="4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22"/>
          <p:cNvSpPr txBox="1"/>
          <p:nvPr/>
        </p:nvSpPr>
        <p:spPr>
          <a:xfrm>
            <a:off x="752684" y="6153342"/>
            <a:ext cx="1097079" cy="276999"/>
          </a:xfrm>
          <a:prstGeom prst="rect">
            <a:avLst/>
          </a:prstGeom>
          <a:noFill/>
        </p:spPr>
        <p:txBody>
          <a:bodyPr wrap="square" rtlCol="0">
            <a:spAutoFit/>
          </a:bodyPr>
          <a:lstStyle/>
          <a:p>
            <a:r>
              <a:rPr lang="nl-NL" sz="1200" b="1" dirty="0" smtClean="0">
                <a:solidFill>
                  <a:srgbClr val="0066B0"/>
                </a:solidFill>
                <a:latin typeface="Segoe UI" pitchFamily="34" charset="0"/>
                <a:cs typeface="Segoe UI" pitchFamily="34" charset="0"/>
              </a:rPr>
              <a:t>www.egi.eu</a:t>
            </a:r>
            <a:endParaRPr lang="nl-NL" sz="1200" b="1" dirty="0">
              <a:solidFill>
                <a:srgbClr val="0066B0"/>
              </a:solidFill>
              <a:latin typeface="Segoe UI" pitchFamily="34" charset="0"/>
              <a:cs typeface="Segoe UI" pitchFamily="34" charset="0"/>
            </a:endParaRPr>
          </a:p>
        </p:txBody>
      </p:sp>
      <p:sp>
        <p:nvSpPr>
          <p:cNvPr id="13" name="TextBox 12"/>
          <p:cNvSpPr txBox="1"/>
          <p:nvPr/>
        </p:nvSpPr>
        <p:spPr>
          <a:xfrm>
            <a:off x="665659" y="1124744"/>
            <a:ext cx="7578749" cy="2000548"/>
          </a:xfrm>
          <a:prstGeom prst="rect">
            <a:avLst/>
          </a:prstGeom>
          <a:noFill/>
        </p:spPr>
        <p:txBody>
          <a:bodyPr wrap="square" rtlCol="0">
            <a:spAutoFit/>
          </a:bodyPr>
          <a:lstStyle/>
          <a:p>
            <a:pPr algn="l"/>
            <a:r>
              <a:rPr lang="en-GB" sz="3600" b="1" kern="1200" noProof="0" dirty="0" smtClean="0">
                <a:solidFill>
                  <a:srgbClr val="0066B0"/>
                </a:solidFill>
                <a:latin typeface="Segoe UI" pitchFamily="34" charset="0"/>
                <a:ea typeface="Verdana" panose="020B0604030504040204" pitchFamily="34" charset="0"/>
                <a:cs typeface="Segoe UI" pitchFamily="34" charset="0"/>
              </a:rPr>
              <a:t>Thank you</a:t>
            </a:r>
            <a:r>
              <a:rPr lang="en-GB" sz="3600" b="1" kern="1200" baseline="0" noProof="0" dirty="0" smtClean="0">
                <a:solidFill>
                  <a:srgbClr val="0066B0"/>
                </a:solidFill>
                <a:latin typeface="Segoe UI" pitchFamily="34" charset="0"/>
                <a:ea typeface="Verdana" panose="020B0604030504040204" pitchFamily="34" charset="0"/>
                <a:cs typeface="Segoe UI" pitchFamily="34" charset="0"/>
              </a:rPr>
              <a:t> for your attention.</a:t>
            </a:r>
          </a:p>
          <a:p>
            <a:pPr algn="ctr"/>
            <a:endParaRPr lang="en-GB" sz="3600" b="1" kern="1200" noProof="0" dirty="0" smtClean="0">
              <a:solidFill>
                <a:srgbClr val="0066B0"/>
              </a:solidFill>
              <a:latin typeface="Segoe UI" pitchFamily="34" charset="0"/>
              <a:ea typeface="Verdana" panose="020B0604030504040204" pitchFamily="34" charset="0"/>
              <a:cs typeface="Segoe UI" pitchFamily="34" charset="0"/>
            </a:endParaRPr>
          </a:p>
          <a:p>
            <a:pPr algn="ctr"/>
            <a:endParaRPr lang="en-GB" sz="2400" b="1" i="1" kern="1200" noProof="0" dirty="0" smtClean="0">
              <a:solidFill>
                <a:srgbClr val="0066B0"/>
              </a:solidFill>
              <a:latin typeface="Segoe UI" pitchFamily="34" charset="0"/>
              <a:ea typeface="Verdana" panose="020B0604030504040204" pitchFamily="34" charset="0"/>
              <a:cs typeface="Segoe UI" pitchFamily="34" charset="0"/>
            </a:endParaRPr>
          </a:p>
          <a:p>
            <a:pPr algn="l"/>
            <a:r>
              <a:rPr lang="en-GB" sz="2800" b="1" i="1" kern="1200" noProof="0" dirty="0" smtClean="0">
                <a:solidFill>
                  <a:srgbClr val="0066B0"/>
                </a:solidFill>
                <a:latin typeface="Segoe UI" pitchFamily="34" charset="0"/>
                <a:ea typeface="Verdana" panose="020B0604030504040204" pitchFamily="34" charset="0"/>
                <a:cs typeface="Segoe UI" pitchFamily="34" charset="0"/>
              </a:rPr>
              <a:t>Questions?</a:t>
            </a:r>
          </a:p>
        </p:txBody>
      </p:sp>
      <p:pic>
        <p:nvPicPr>
          <p:cNvPr id="7"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4408" y="6381328"/>
            <a:ext cx="657870" cy="442623"/>
          </a:xfrm>
          <a:prstGeom prst="rect">
            <a:avLst/>
          </a:prstGeom>
        </p:spPr>
      </p:pic>
      <p:sp>
        <p:nvSpPr>
          <p:cNvPr id="10" name="Tekstvak 10"/>
          <p:cNvSpPr txBox="1"/>
          <p:nvPr/>
        </p:nvSpPr>
        <p:spPr>
          <a:xfrm>
            <a:off x="479394" y="6402584"/>
            <a:ext cx="7557409" cy="400110"/>
          </a:xfrm>
          <a:prstGeom prst="rect">
            <a:avLst/>
          </a:prstGeom>
          <a:noFill/>
        </p:spPr>
        <p:txBody>
          <a:bodyPr wrap="square" rtlCol="0">
            <a:spAutoFit/>
          </a:bodyPr>
          <a:lstStyle/>
          <a:p>
            <a:pPr algn="r"/>
            <a:r>
              <a:rPr lang="en-GB" sz="1000" dirty="0" smtClean="0">
                <a:latin typeface="Segoe UI" panose="020B0502040204020203" pitchFamily="34" charset="0"/>
                <a:cs typeface="Segoe UI" panose="020B0502040204020203" pitchFamily="34" charset="0"/>
              </a:rPr>
              <a:t>This work by Parties of the EGI-Engage Consortium</a:t>
            </a:r>
            <a:r>
              <a:rPr lang="en-GB" sz="1000" baseline="0" dirty="0" smtClean="0">
                <a:latin typeface="Segoe UI" panose="020B0502040204020203" pitchFamily="34" charset="0"/>
                <a:cs typeface="Segoe UI" panose="020B0502040204020203" pitchFamily="34" charset="0"/>
              </a:rPr>
              <a:t> </a:t>
            </a:r>
            <a:r>
              <a:rPr lang="en-GB" sz="1000" dirty="0" smtClean="0">
                <a:latin typeface="Segoe UI" panose="020B0502040204020203" pitchFamily="34" charset="0"/>
                <a:cs typeface="Segoe UI" panose="020B0502040204020203" pitchFamily="34" charset="0"/>
              </a:rPr>
              <a:t>is licensed under a </a:t>
            </a:r>
          </a:p>
          <a:p>
            <a:pPr algn="r"/>
            <a:r>
              <a:rPr lang="en-GB" sz="1000" dirty="0" smtClean="0">
                <a:latin typeface="Segoe UI" panose="020B0502040204020203" pitchFamily="34" charset="0"/>
                <a:cs typeface="Segoe UI" panose="020B0502040204020203" pitchFamily="34" charset="0"/>
                <a:hlinkClick r:id="rId6"/>
              </a:rPr>
              <a:t>Creative Commons Attribution 4.0 International License</a:t>
            </a:r>
            <a:r>
              <a:rPr lang="en-GB" sz="1000" dirty="0" smtClean="0">
                <a:latin typeface="Segoe UI" panose="020B0502040204020203" pitchFamily="34" charset="0"/>
                <a:cs typeface="Segoe UI" panose="020B0502040204020203" pitchFamily="34" charset="0"/>
              </a:rPr>
              <a:t>. </a:t>
            </a:r>
            <a:endParaRPr lang="nl-NL" sz="1000" b="0" dirty="0">
              <a:latin typeface="Segoe UI" pitchFamily="34" charset="0"/>
              <a:cs typeface="Segoe UI" pitchFamily="34" charset="0"/>
            </a:endParaRPr>
          </a:p>
        </p:txBody>
      </p:sp>
    </p:spTree>
    <p:extLst>
      <p:ext uri="{BB962C8B-B14F-4D97-AF65-F5344CB8AC3E}">
        <p14:creationId xmlns:p14="http://schemas.microsoft.com/office/powerpoint/2010/main" val="3815638460"/>
      </p:ext>
    </p:extLst>
  </p:cSld>
  <p:clrMap bg1="lt1" tx1="dk1" bg2="lt2" tx2="dk2" accent1="accent1" accent2="accent2" accent3="accent3" accent4="accent4" accent5="accent5" accent6="accent6" hlink="hlink" folHlink="folHlink"/>
  <p:sldLayoutIdLst>
    <p:sldLayoutId id="2147483686" r:id="rId1"/>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rgbClr val="0066B0"/>
          </a:solidFill>
          <a:latin typeface="Segoe UI" pitchFamily="34" charset="0"/>
          <a:ea typeface="Verdana" panose="020B0604030504040204" pitchFamily="34" charset="0"/>
          <a:cs typeface="Segoe UI" pitchFamily="34" charset="0"/>
        </a:defRPr>
      </a:lvl1pPr>
    </p:titleStyle>
    <p:bodyStyle>
      <a:lvl1pPr marL="0" indent="0" algn="ctr" defTabSz="914400" rtl="0" eaLnBrk="1" latinLnBrk="0" hangingPunct="1">
        <a:spcBef>
          <a:spcPct val="20000"/>
        </a:spcBef>
        <a:buFontTx/>
        <a:buNone/>
        <a:defRPr sz="2800" b="1" kern="1200" baseline="0">
          <a:solidFill>
            <a:schemeClr val="tx1">
              <a:lumMod val="75000"/>
              <a:lumOff val="25000"/>
            </a:schemeClr>
          </a:solidFill>
          <a:latin typeface="Segoe UI" pitchFamily="34" charset="0"/>
          <a:ea typeface="Verdana" panose="020B0604030504040204" pitchFamily="34" charset="0"/>
          <a:cs typeface="Segoe U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egi.eu/services/" TargetMode="External"/><Relationship Id="rId4" Type="http://schemas.openxmlformats.org/officeDocument/2006/relationships/hyperlink" Target="https://www.egi.eu/internal-services/" TargetMode="External"/><Relationship Id="rId5" Type="http://schemas.openxmlformats.org/officeDocument/2006/relationships/hyperlink" Target="http://go.egi.eu/Issue27PDF" TargetMode="External"/><Relationship Id="rId6" Type="http://schemas.openxmlformats.org/officeDocument/2006/relationships/hyperlink" Target="https://ec.europa.eu/digital-single-market/en/news/egi-computing-services-catalogue-research-and-innovation" TargetMode="External"/><Relationship Id="rId7" Type="http://schemas.openxmlformats.org/officeDocument/2006/relationships/image" Target="../media/image50.JPG"/><Relationship Id="rId8" Type="http://schemas.openxmlformats.org/officeDocument/2006/relationships/image" Target="../media/image51.jpeg"/><Relationship Id="rId9" Type="http://schemas.openxmlformats.org/officeDocument/2006/relationships/image" Target="../media/image52.JP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3.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jpe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jpeg"/></Relationships>
</file>

<file path=ppt/slides/_rels/slide4.xml.rels><?xml version="1.0" encoding="UTF-8" standalone="yes"?>
<Relationships xmlns="http://schemas.openxmlformats.org/package/2006/relationships"><Relationship Id="rId9" Type="http://schemas.openxmlformats.org/officeDocument/2006/relationships/image" Target="../media/image33.jpeg"/><Relationship Id="rId20" Type="http://schemas.openxmlformats.org/officeDocument/2006/relationships/image" Target="../media/image43.png"/><Relationship Id="rId10" Type="http://schemas.openxmlformats.org/officeDocument/2006/relationships/image" Target="../media/image34.jpeg"/><Relationship Id="rId11" Type="http://schemas.openxmlformats.org/officeDocument/2006/relationships/image" Target="../media/image35.jpeg"/><Relationship Id="rId12" Type="http://schemas.openxmlformats.org/officeDocument/2006/relationships/image" Target="../media/image36.jpeg"/><Relationship Id="rId13" Type="http://schemas.openxmlformats.org/officeDocument/2006/relationships/image" Target="../media/image37.jpeg"/><Relationship Id="rId14" Type="http://schemas.openxmlformats.org/officeDocument/2006/relationships/image" Target="../media/image38.jpeg"/><Relationship Id="rId15" Type="http://schemas.openxmlformats.org/officeDocument/2006/relationships/image" Target="../media/image39.jpeg"/><Relationship Id="rId16" Type="http://schemas.openxmlformats.org/officeDocument/2006/relationships/image" Target="../media/image40.jpeg"/><Relationship Id="rId17" Type="http://schemas.openxmlformats.org/officeDocument/2006/relationships/image" Target="../media/image41.jpeg"/><Relationship Id="rId18" Type="http://schemas.openxmlformats.org/officeDocument/2006/relationships/image" Target="../media/image26.jpeg"/><Relationship Id="rId19" Type="http://schemas.openxmlformats.org/officeDocument/2006/relationships/image" Target="../media/image42.jpe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5"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727411" y="3643200"/>
            <a:ext cx="5689178" cy="649896"/>
          </a:xfrm>
        </p:spPr>
        <p:txBody>
          <a:bodyPr>
            <a:normAutofit fontScale="92500" lnSpcReduction="20000"/>
          </a:bodyPr>
          <a:lstStyle/>
          <a:p>
            <a:r>
              <a:rPr lang="en-GB" dirty="0" smtClean="0"/>
              <a:t>Senior Strategy and Policy Officer, EGI Foundation</a:t>
            </a:r>
          </a:p>
          <a:p>
            <a:r>
              <a:rPr lang="en-GB" dirty="0" smtClean="0"/>
              <a:t>WP2</a:t>
            </a:r>
            <a:r>
              <a:rPr lang="en-GB" dirty="0"/>
              <a:t> </a:t>
            </a:r>
            <a:r>
              <a:rPr lang="en-GB" dirty="0" smtClean="0"/>
              <a:t>Activity, EGI-Engage Project</a:t>
            </a:r>
            <a:endParaRPr lang="en-GB" dirty="0"/>
          </a:p>
        </p:txBody>
      </p:sp>
      <p:sp>
        <p:nvSpPr>
          <p:cNvPr id="3" name="Title 2"/>
          <p:cNvSpPr>
            <a:spLocks noGrp="1"/>
          </p:cNvSpPr>
          <p:nvPr>
            <p:ph type="ctrTitle"/>
          </p:nvPr>
        </p:nvSpPr>
        <p:spPr/>
        <p:txBody>
          <a:bodyPr>
            <a:normAutofit/>
          </a:bodyPr>
          <a:lstStyle/>
          <a:p>
            <a:r>
              <a:rPr lang="en-GB" dirty="0" smtClean="0"/>
              <a:t>EGI </a:t>
            </a:r>
            <a:r>
              <a:rPr lang="en-GB" dirty="0"/>
              <a:t>S</a:t>
            </a:r>
            <a:r>
              <a:rPr lang="en-GB" dirty="0" smtClean="0"/>
              <a:t>ervice </a:t>
            </a:r>
            <a:r>
              <a:rPr lang="en-GB" dirty="0"/>
              <a:t>P</a:t>
            </a:r>
            <a:r>
              <a:rPr lang="en-GB" dirty="0" smtClean="0"/>
              <a:t>ortfolio</a:t>
            </a:r>
            <a:endParaRPr lang="en-GB" dirty="0"/>
          </a:p>
        </p:txBody>
      </p:sp>
      <p:sp>
        <p:nvSpPr>
          <p:cNvPr id="4" name="Subtitle 3"/>
          <p:cNvSpPr>
            <a:spLocks noGrp="1"/>
          </p:cNvSpPr>
          <p:nvPr>
            <p:ph type="subTitle" idx="1"/>
          </p:nvPr>
        </p:nvSpPr>
        <p:spPr/>
        <p:txBody>
          <a:bodyPr/>
          <a:lstStyle/>
          <a:p>
            <a:r>
              <a:rPr lang="en-GB" dirty="0" err="1" smtClean="0"/>
              <a:t>Sy</a:t>
            </a:r>
            <a:r>
              <a:rPr lang="en-GB" dirty="0" smtClean="0"/>
              <a:t> </a:t>
            </a:r>
            <a:r>
              <a:rPr lang="en-GB" dirty="0" err="1" smtClean="0"/>
              <a:t>Holsinger</a:t>
            </a:r>
            <a:endParaRPr lang="en-GB" dirty="0"/>
          </a:p>
        </p:txBody>
      </p:sp>
    </p:spTree>
    <p:extLst>
      <p:ext uri="{BB962C8B-B14F-4D97-AF65-F5344CB8AC3E}">
        <p14:creationId xmlns:p14="http://schemas.microsoft.com/office/powerpoint/2010/main" val="3087804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benefits does it bring?</a:t>
            </a: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761144782"/>
              </p:ext>
            </p:extLst>
          </p:nvPr>
        </p:nvGraphicFramePr>
        <p:xfrm>
          <a:off x="179512" y="1196752"/>
          <a:ext cx="8964488"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p:cNvSpPr>
            <a:spLocks noGrp="1"/>
          </p:cNvSpPr>
          <p:nvPr>
            <p:ph type="ftr" sz="quarter" idx="11"/>
          </p:nvPr>
        </p:nvSpPr>
        <p:spPr/>
        <p:txBody>
          <a:bodyPr/>
          <a:lstStyle/>
          <a:p>
            <a:r>
              <a:rPr lang="en-GB" smtClean="0"/>
              <a:t>EGI-Engage Final Review</a:t>
            </a:r>
            <a:endParaRPr lang="en-GB" dirty="0"/>
          </a:p>
        </p:txBody>
      </p:sp>
    </p:spTree>
    <p:extLst>
      <p:ext uri="{BB962C8B-B14F-4D97-AF65-F5344CB8AC3E}">
        <p14:creationId xmlns:p14="http://schemas.microsoft.com/office/powerpoint/2010/main" val="3968503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2780928"/>
            <a:ext cx="7344816" cy="850106"/>
          </a:xfrm>
        </p:spPr>
        <p:txBody>
          <a:bodyPr>
            <a:normAutofit/>
          </a:bodyPr>
          <a:lstStyle/>
          <a:p>
            <a:r>
              <a:rPr lang="en-GB" sz="3600" dirty="0" smtClean="0"/>
              <a:t>Exploitation</a:t>
            </a:r>
            <a:endParaRPr lang="en-GB" sz="3600" dirty="0"/>
          </a:p>
        </p:txBody>
      </p:sp>
      <p:sp>
        <p:nvSpPr>
          <p:cNvPr id="3" name="Footer Placeholder 3"/>
          <p:cNvSpPr>
            <a:spLocks noGrp="1"/>
          </p:cNvSpPr>
          <p:nvPr>
            <p:ph type="ftr" sz="quarter" idx="11"/>
          </p:nvPr>
        </p:nvSpPr>
        <p:spPr>
          <a:xfrm>
            <a:off x="1187624" y="6453336"/>
            <a:ext cx="6768752" cy="365125"/>
          </a:xfrm>
        </p:spPr>
        <p:txBody>
          <a:bodyPr/>
          <a:lstStyle/>
          <a:p>
            <a:r>
              <a:rPr lang="en-GB" smtClean="0"/>
              <a:t>EGI-Engage Final Review</a:t>
            </a:r>
            <a:endParaRPr lang="en-GB" dirty="0"/>
          </a:p>
        </p:txBody>
      </p:sp>
    </p:spTree>
    <p:extLst>
      <p:ext uri="{BB962C8B-B14F-4D97-AF65-F5344CB8AC3E}">
        <p14:creationId xmlns:p14="http://schemas.microsoft.com/office/powerpoint/2010/main" val="1205533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7544" y="1341438"/>
            <a:ext cx="8424936" cy="4784400"/>
          </a:xfrm>
        </p:spPr>
        <p:txBody>
          <a:bodyPr>
            <a:noAutofit/>
          </a:bodyPr>
          <a:lstStyle/>
          <a:p>
            <a:pPr marL="0" indent="0">
              <a:buNone/>
            </a:pPr>
            <a:r>
              <a:rPr lang="en-GB" sz="2400" b="1" dirty="0" smtClean="0">
                <a:solidFill>
                  <a:schemeClr val="accent1"/>
                </a:solidFill>
              </a:rPr>
              <a:t>Target groups</a:t>
            </a:r>
          </a:p>
          <a:p>
            <a:r>
              <a:rPr lang="en-GB" sz="2400" dirty="0" smtClean="0"/>
              <a:t>Customers/users</a:t>
            </a:r>
          </a:p>
          <a:p>
            <a:pPr lvl="1"/>
            <a:r>
              <a:rPr lang="en-GB" sz="2000" dirty="0"/>
              <a:t>Research C</a:t>
            </a:r>
            <a:r>
              <a:rPr lang="en-GB" sz="2000" dirty="0" smtClean="0"/>
              <a:t>ommunities and Infrastructures</a:t>
            </a:r>
            <a:r>
              <a:rPr lang="en-GB" sz="2000" dirty="0"/>
              <a:t>, </a:t>
            </a:r>
            <a:r>
              <a:rPr lang="en-GB" sz="2000" dirty="0" smtClean="0"/>
              <a:t>Long </a:t>
            </a:r>
            <a:r>
              <a:rPr lang="en-GB" sz="2000" dirty="0"/>
              <a:t>tail of </a:t>
            </a:r>
            <a:r>
              <a:rPr lang="en-GB" sz="2000" dirty="0" smtClean="0"/>
              <a:t>science, Industry</a:t>
            </a:r>
          </a:p>
          <a:p>
            <a:r>
              <a:rPr lang="en-GB" sz="2400" dirty="0" smtClean="0"/>
              <a:t>Funding agencies</a:t>
            </a:r>
          </a:p>
          <a:p>
            <a:pPr lvl="1"/>
            <a:r>
              <a:rPr lang="en-GB" sz="2000" dirty="0" smtClean="0"/>
              <a:t>European, National</a:t>
            </a:r>
          </a:p>
          <a:p>
            <a:r>
              <a:rPr lang="en-GB" sz="2400" dirty="0" smtClean="0"/>
              <a:t>Service providers</a:t>
            </a:r>
          </a:p>
          <a:p>
            <a:pPr lvl="1"/>
            <a:r>
              <a:rPr lang="en-GB" sz="2000" dirty="0" smtClean="0"/>
              <a:t>Technology, Resources</a:t>
            </a:r>
            <a:endParaRPr lang="en-GB" sz="2400" dirty="0"/>
          </a:p>
          <a:p>
            <a:pPr marL="0" indent="0">
              <a:spcBef>
                <a:spcPts val="1600"/>
              </a:spcBef>
              <a:buNone/>
            </a:pPr>
            <a:r>
              <a:rPr lang="en-GB" sz="2400" b="1" dirty="0" smtClean="0">
                <a:solidFill>
                  <a:schemeClr val="accent1"/>
                </a:solidFill>
              </a:rPr>
              <a:t>Exploitation</a:t>
            </a:r>
          </a:p>
          <a:p>
            <a:r>
              <a:rPr lang="en-GB" sz="2400" dirty="0" smtClean="0"/>
              <a:t>Marketing of EGI services</a:t>
            </a:r>
          </a:p>
          <a:p>
            <a:r>
              <a:rPr lang="en-GB" sz="2400" dirty="0" smtClean="0"/>
              <a:t>Understanding </a:t>
            </a:r>
            <a:r>
              <a:rPr lang="en-GB" sz="2400" dirty="0" smtClean="0"/>
              <a:t>value</a:t>
            </a:r>
          </a:p>
          <a:p>
            <a:r>
              <a:rPr lang="en-GB" sz="2400" dirty="0" smtClean="0"/>
              <a:t>Reuse of processes to manage services</a:t>
            </a:r>
          </a:p>
        </p:txBody>
      </p:sp>
      <p:sp>
        <p:nvSpPr>
          <p:cNvPr id="4" name="Footer Placeholder 3"/>
          <p:cNvSpPr>
            <a:spLocks noGrp="1"/>
          </p:cNvSpPr>
          <p:nvPr>
            <p:ph type="ftr" sz="quarter" idx="11"/>
          </p:nvPr>
        </p:nvSpPr>
        <p:spPr/>
        <p:txBody>
          <a:bodyPr/>
          <a:lstStyle/>
          <a:p>
            <a:r>
              <a:rPr lang="en-GB" smtClean="0"/>
              <a:t>EGI-Engage Final Review</a:t>
            </a:r>
            <a:endParaRPr lang="en-GB" dirty="0"/>
          </a:p>
        </p:txBody>
      </p:sp>
      <p:sp>
        <p:nvSpPr>
          <p:cNvPr id="6" name="Title 1"/>
          <p:cNvSpPr>
            <a:spLocks noGrp="1"/>
          </p:cNvSpPr>
          <p:nvPr>
            <p:ph type="title"/>
          </p:nvPr>
        </p:nvSpPr>
        <p:spPr>
          <a:xfrm>
            <a:off x="1547664" y="188640"/>
            <a:ext cx="7344816" cy="850106"/>
          </a:xfrm>
        </p:spPr>
        <p:txBody>
          <a:bodyPr>
            <a:normAutofit/>
          </a:bodyPr>
          <a:lstStyle/>
          <a:p>
            <a:r>
              <a:rPr lang="en-GB" sz="2700" smtClean="0"/>
              <a:t>Who is using the </a:t>
            </a:r>
            <a:r>
              <a:rPr lang="en-GB" sz="2700" dirty="0" smtClean="0"/>
              <a:t>result? For what?</a:t>
            </a:r>
            <a:endParaRPr lang="en-GB" dirty="0"/>
          </a:p>
        </p:txBody>
      </p:sp>
    </p:spTree>
    <p:extLst>
      <p:ext uri="{BB962C8B-B14F-4D97-AF65-F5344CB8AC3E}">
        <p14:creationId xmlns:p14="http://schemas.microsoft.com/office/powerpoint/2010/main" val="2096991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700" dirty="0" smtClean="0"/>
              <a:t>Use cases</a:t>
            </a:r>
            <a:endParaRPr lang="en-GB" dirty="0"/>
          </a:p>
        </p:txBody>
      </p:sp>
      <p:sp>
        <p:nvSpPr>
          <p:cNvPr id="3" name="Content Placeholder 2"/>
          <p:cNvSpPr>
            <a:spLocks noGrp="1"/>
          </p:cNvSpPr>
          <p:nvPr>
            <p:ph sz="half" idx="2"/>
          </p:nvPr>
        </p:nvSpPr>
        <p:spPr>
          <a:xfrm>
            <a:off x="179512" y="1340768"/>
            <a:ext cx="4968552" cy="4896544"/>
          </a:xfrm>
        </p:spPr>
        <p:txBody>
          <a:bodyPr>
            <a:normAutofit fontScale="85000" lnSpcReduction="20000"/>
          </a:bodyPr>
          <a:lstStyle/>
          <a:p>
            <a:r>
              <a:rPr lang="en-GB" sz="2200" b="1" dirty="0" smtClean="0">
                <a:solidFill>
                  <a:schemeClr val="accent1"/>
                </a:solidFill>
              </a:rPr>
              <a:t>Marketing </a:t>
            </a:r>
            <a:r>
              <a:rPr lang="en-GB" sz="2200" b="1" dirty="0">
                <a:solidFill>
                  <a:schemeClr val="accent1"/>
                </a:solidFill>
              </a:rPr>
              <a:t>of EGI </a:t>
            </a:r>
            <a:r>
              <a:rPr lang="en-GB" sz="2200" b="1" dirty="0" smtClean="0">
                <a:solidFill>
                  <a:schemeClr val="accent1"/>
                </a:solidFill>
              </a:rPr>
              <a:t>services</a:t>
            </a:r>
          </a:p>
          <a:p>
            <a:pPr lvl="1"/>
            <a:r>
              <a:rPr lang="en-GB" sz="1900" dirty="0"/>
              <a:t>Re-developed the EGI website around a well-defined service </a:t>
            </a:r>
            <a:r>
              <a:rPr lang="en-GB" sz="1900" dirty="0" smtClean="0"/>
              <a:t>offering</a:t>
            </a:r>
          </a:p>
          <a:p>
            <a:pPr lvl="1"/>
            <a:r>
              <a:rPr lang="en-GB" sz="1900" dirty="0" smtClean="0"/>
              <a:t>Published promotional material</a:t>
            </a:r>
            <a:endParaRPr lang="en-GB" sz="1900" dirty="0"/>
          </a:p>
          <a:p>
            <a:pPr lvl="1"/>
            <a:endParaRPr lang="en-GB" sz="1800" dirty="0"/>
          </a:p>
          <a:p>
            <a:r>
              <a:rPr lang="en-GB" sz="2200" b="1" dirty="0">
                <a:solidFill>
                  <a:schemeClr val="accent1"/>
                </a:solidFill>
              </a:rPr>
              <a:t>Understanding </a:t>
            </a:r>
            <a:r>
              <a:rPr lang="en-GB" sz="2200" b="1" dirty="0" smtClean="0">
                <a:solidFill>
                  <a:schemeClr val="accent1"/>
                </a:solidFill>
              </a:rPr>
              <a:t>value</a:t>
            </a:r>
          </a:p>
          <a:p>
            <a:pPr lvl="1"/>
            <a:r>
              <a:rPr lang="en-GB" sz="1900" dirty="0" smtClean="0"/>
              <a:t>Demonstrated investment results to funding agencies</a:t>
            </a:r>
            <a:endParaRPr lang="en-GB" sz="1900" dirty="0"/>
          </a:p>
          <a:p>
            <a:endParaRPr lang="en-GB" sz="2000" dirty="0" smtClean="0"/>
          </a:p>
          <a:p>
            <a:r>
              <a:rPr lang="en-GB" sz="2200" b="1" dirty="0" smtClean="0">
                <a:solidFill>
                  <a:schemeClr val="accent1"/>
                </a:solidFill>
              </a:rPr>
              <a:t>Reuse </a:t>
            </a:r>
            <a:r>
              <a:rPr lang="en-GB" sz="2200" b="1" dirty="0">
                <a:solidFill>
                  <a:schemeClr val="accent1"/>
                </a:solidFill>
              </a:rPr>
              <a:t>of </a:t>
            </a:r>
            <a:r>
              <a:rPr lang="en-GB" sz="2200" b="1" dirty="0" smtClean="0">
                <a:solidFill>
                  <a:schemeClr val="accent1"/>
                </a:solidFill>
              </a:rPr>
              <a:t>portfolio and processes </a:t>
            </a:r>
            <a:r>
              <a:rPr lang="en-GB" sz="2200" b="1" dirty="0">
                <a:solidFill>
                  <a:schemeClr val="accent1"/>
                </a:solidFill>
              </a:rPr>
              <a:t>to manage services</a:t>
            </a:r>
          </a:p>
          <a:p>
            <a:pPr lvl="1"/>
            <a:r>
              <a:rPr lang="en-GB" sz="2000" dirty="0" smtClean="0"/>
              <a:t>EOSC-hub</a:t>
            </a:r>
            <a:endParaRPr lang="en-GB" sz="2000" dirty="0"/>
          </a:p>
          <a:p>
            <a:pPr lvl="2"/>
            <a:r>
              <a:rPr lang="en-GB" sz="1800" dirty="0" smtClean="0"/>
              <a:t>Contributed to the project design and the process-oriented approach to manage a joint service portfolio</a:t>
            </a:r>
          </a:p>
          <a:p>
            <a:pPr lvl="1"/>
            <a:r>
              <a:rPr lang="en-GB" sz="2000" dirty="0" smtClean="0"/>
              <a:t>e-</a:t>
            </a:r>
            <a:r>
              <a:rPr lang="en-GB" sz="2000" dirty="0" err="1" smtClean="0"/>
              <a:t>InfraCentral</a:t>
            </a:r>
            <a:endParaRPr lang="en-GB" sz="2000" dirty="0" smtClean="0"/>
          </a:p>
          <a:p>
            <a:pPr lvl="2"/>
            <a:r>
              <a:rPr lang="en-GB" sz="1800" dirty="0" smtClean="0"/>
              <a:t>Supported the project definition and approach to service portfolios and catalogues</a:t>
            </a:r>
          </a:p>
          <a:p>
            <a:pPr lvl="2"/>
            <a:r>
              <a:rPr lang="en-GB" sz="1800" dirty="0" smtClean="0"/>
              <a:t>Publication of the EGI service portfolio within it project’s service catalogue (beta)</a:t>
            </a:r>
          </a:p>
          <a:p>
            <a:pPr lvl="2"/>
            <a:endParaRPr lang="en-GB" sz="1400" dirty="0"/>
          </a:p>
          <a:p>
            <a:pPr lvl="2"/>
            <a:endParaRPr lang="en-GB" sz="1800" dirty="0"/>
          </a:p>
        </p:txBody>
      </p:sp>
      <p:sp>
        <p:nvSpPr>
          <p:cNvPr id="4" name="Footer Placeholder 3"/>
          <p:cNvSpPr>
            <a:spLocks noGrp="1"/>
          </p:cNvSpPr>
          <p:nvPr>
            <p:ph type="ftr" sz="quarter" idx="11"/>
          </p:nvPr>
        </p:nvSpPr>
        <p:spPr/>
        <p:txBody>
          <a:bodyPr/>
          <a:lstStyle/>
          <a:p>
            <a:r>
              <a:rPr lang="en-GB" smtClean="0"/>
              <a:t>EGI-Engage Final Review</a:t>
            </a:r>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144" y="1025646"/>
            <a:ext cx="2880320" cy="3843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570" y="4950172"/>
            <a:ext cx="3519467" cy="1422152"/>
          </a:xfrm>
          <a:prstGeom prst="rect">
            <a:avLst/>
          </a:prstGeom>
        </p:spPr>
      </p:pic>
    </p:spTree>
    <p:extLst>
      <p:ext uri="{BB962C8B-B14F-4D97-AF65-F5344CB8AC3E}">
        <p14:creationId xmlns:p14="http://schemas.microsoft.com/office/powerpoint/2010/main" val="3683642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179512" y="1268759"/>
            <a:ext cx="6336704" cy="5077265"/>
          </a:xfrm>
        </p:spPr>
        <p:txBody>
          <a:bodyPr>
            <a:noAutofit/>
          </a:bodyPr>
          <a:lstStyle/>
          <a:p>
            <a:pPr marL="0" lvl="4"/>
            <a:r>
              <a:rPr lang="en-GB" b="1" dirty="0" smtClean="0">
                <a:solidFill>
                  <a:schemeClr val="accent1"/>
                </a:solidFill>
                <a:ea typeface="Verdana" panose="020B0604030504040204" pitchFamily="34" charset="0"/>
              </a:rPr>
              <a:t>EGI Website</a:t>
            </a:r>
            <a:endParaRPr lang="en-GB" b="1" dirty="0">
              <a:solidFill>
                <a:schemeClr val="accent1"/>
              </a:solidFill>
              <a:ea typeface="Verdana" panose="020B0604030504040204" pitchFamily="34" charset="0"/>
            </a:endParaRPr>
          </a:p>
          <a:p>
            <a:r>
              <a:rPr lang="en-GB" sz="1600" dirty="0"/>
              <a:t>D</a:t>
            </a:r>
            <a:r>
              <a:rPr lang="en-GB" sz="1600" dirty="0" smtClean="0"/>
              <a:t>edicated areas: </a:t>
            </a:r>
            <a:r>
              <a:rPr lang="en-GB" sz="1600" u="sng" dirty="0" smtClean="0">
                <a:hlinkClick r:id="rId3"/>
              </a:rPr>
              <a:t>EGI Service Catalogue</a:t>
            </a:r>
            <a:r>
              <a:rPr lang="en-GB" sz="1600" dirty="0" smtClean="0"/>
              <a:t> and </a:t>
            </a:r>
            <a:r>
              <a:rPr lang="en-GB" sz="1600" u="sng" dirty="0" smtClean="0">
                <a:hlinkClick r:id="rId4"/>
              </a:rPr>
              <a:t>Internal </a:t>
            </a:r>
            <a:r>
              <a:rPr lang="en-GB" sz="1600" u="sng" dirty="0">
                <a:hlinkClick r:id="rId4"/>
              </a:rPr>
              <a:t>C</a:t>
            </a:r>
            <a:r>
              <a:rPr lang="en-GB" sz="1600" u="sng" dirty="0" smtClean="0">
                <a:hlinkClick r:id="rId4"/>
              </a:rPr>
              <a:t>atalogue</a:t>
            </a:r>
            <a:endParaRPr lang="en-GB" sz="1600" dirty="0"/>
          </a:p>
          <a:p>
            <a:r>
              <a:rPr lang="en-GB" sz="1600" dirty="0" smtClean="0"/>
              <a:t>The services have </a:t>
            </a:r>
            <a:r>
              <a:rPr lang="en-GB" sz="1600" dirty="0"/>
              <a:t>two calls for </a:t>
            </a:r>
            <a:r>
              <a:rPr lang="en-GB" sz="1600" dirty="0" smtClean="0"/>
              <a:t>action:</a:t>
            </a:r>
          </a:p>
          <a:p>
            <a:pPr lvl="1">
              <a:buFont typeface="+mj-lt"/>
              <a:buAutoNum type="arabicPeriod"/>
            </a:pPr>
            <a:r>
              <a:rPr lang="en-GB" sz="1400" i="1" dirty="0" smtClean="0"/>
              <a:t>“Request </a:t>
            </a:r>
            <a:r>
              <a:rPr lang="en-GB" sz="1400" i="1" dirty="0"/>
              <a:t>the </a:t>
            </a:r>
            <a:r>
              <a:rPr lang="en-GB" sz="1400" i="1" dirty="0" smtClean="0"/>
              <a:t>service</a:t>
            </a:r>
            <a:r>
              <a:rPr lang="en-GB" sz="1400" dirty="0" smtClean="0"/>
              <a:t>“</a:t>
            </a:r>
          </a:p>
          <a:p>
            <a:pPr lvl="1">
              <a:buFont typeface="+mj-lt"/>
              <a:buAutoNum type="arabicPeriod"/>
            </a:pPr>
            <a:r>
              <a:rPr lang="en-GB" sz="1400" dirty="0" smtClean="0"/>
              <a:t>"</a:t>
            </a:r>
            <a:r>
              <a:rPr lang="en-GB" sz="1400" i="1" dirty="0" smtClean="0"/>
              <a:t>Ask </a:t>
            </a:r>
            <a:r>
              <a:rPr lang="en-GB" sz="1400" i="1" dirty="0"/>
              <a:t>a </a:t>
            </a:r>
            <a:r>
              <a:rPr lang="en-GB" sz="1400" i="1" dirty="0" smtClean="0"/>
              <a:t>question</a:t>
            </a:r>
            <a:r>
              <a:rPr lang="en-GB" sz="1400" dirty="0" smtClean="0"/>
              <a:t>“</a:t>
            </a:r>
          </a:p>
          <a:p>
            <a:pPr marL="457200" lvl="1" indent="0">
              <a:buNone/>
            </a:pPr>
            <a:r>
              <a:rPr lang="en-GB" sz="1400" dirty="0" smtClean="0"/>
              <a:t>*contact forms forwarded </a:t>
            </a:r>
            <a:r>
              <a:rPr lang="en-GB" sz="1400" dirty="0"/>
              <a:t>to </a:t>
            </a:r>
            <a:r>
              <a:rPr lang="en-GB" sz="1400" dirty="0" smtClean="0"/>
              <a:t>the EGI User Community Support Team (UCST)</a:t>
            </a:r>
          </a:p>
          <a:p>
            <a:pPr marL="0" indent="0">
              <a:spcBef>
                <a:spcPts val="1600"/>
              </a:spcBef>
              <a:buNone/>
            </a:pPr>
            <a:r>
              <a:rPr lang="en-GB" sz="1800" b="1" dirty="0">
                <a:solidFill>
                  <a:schemeClr val="accent1"/>
                </a:solidFill>
                <a:ea typeface="Verdana" panose="020B0604030504040204" pitchFamily="34" charset="0"/>
              </a:rPr>
              <a:t>Selected presentations and contribution to panel </a:t>
            </a:r>
            <a:r>
              <a:rPr lang="en-GB" sz="1800" b="1" dirty="0" smtClean="0">
                <a:solidFill>
                  <a:schemeClr val="accent1"/>
                </a:solidFill>
                <a:ea typeface="Verdana" panose="020B0604030504040204" pitchFamily="34" charset="0"/>
              </a:rPr>
              <a:t>discussions</a:t>
            </a:r>
            <a:endParaRPr lang="en-GB" sz="1800" dirty="0"/>
          </a:p>
          <a:p>
            <a:pPr lvl="0"/>
            <a:r>
              <a:rPr lang="en-GB" sz="1600" dirty="0" smtClean="0"/>
              <a:t>“BDVA </a:t>
            </a:r>
            <a:r>
              <a:rPr lang="en-GB" sz="1600" dirty="0"/>
              <a:t>Summit </a:t>
            </a:r>
            <a:r>
              <a:rPr lang="en-GB" sz="1600" dirty="0" smtClean="0"/>
              <a:t>2016”</a:t>
            </a:r>
          </a:p>
          <a:p>
            <a:pPr lvl="1"/>
            <a:r>
              <a:rPr lang="en-GB" sz="1400" dirty="0"/>
              <a:t>M</a:t>
            </a:r>
            <a:r>
              <a:rPr lang="en-GB" sz="1400" dirty="0" smtClean="0"/>
              <a:t>eeting </a:t>
            </a:r>
            <a:r>
              <a:rPr lang="en-GB" sz="1400" dirty="0"/>
              <a:t>for policy makers </a:t>
            </a:r>
            <a:r>
              <a:rPr lang="en-GB" sz="1400" dirty="0" smtClean="0"/>
              <a:t>(</a:t>
            </a:r>
            <a:r>
              <a:rPr lang="en-GB" sz="1400" dirty="0"/>
              <a:t>Valencia, </a:t>
            </a:r>
            <a:r>
              <a:rPr lang="en-GB" sz="1400" dirty="0" smtClean="0"/>
              <a:t>Nov </a:t>
            </a:r>
            <a:r>
              <a:rPr lang="en-GB" sz="1400" dirty="0"/>
              <a:t>2016)</a:t>
            </a:r>
          </a:p>
          <a:p>
            <a:pPr lvl="0"/>
            <a:r>
              <a:rPr lang="en-GB" sz="1600" dirty="0" smtClean="0"/>
              <a:t>“Europe’s </a:t>
            </a:r>
            <a:r>
              <a:rPr lang="en-GB" sz="1600" dirty="0"/>
              <a:t>future: Open Innovation, Open Science, Open to the </a:t>
            </a:r>
            <a:r>
              <a:rPr lang="en-GB" sz="1600" dirty="0" smtClean="0"/>
              <a:t>World”</a:t>
            </a:r>
          </a:p>
          <a:p>
            <a:pPr lvl="1"/>
            <a:r>
              <a:rPr lang="en-GB" sz="1400" dirty="0"/>
              <a:t>O</a:t>
            </a:r>
            <a:r>
              <a:rPr lang="en-GB" sz="1400" dirty="0" smtClean="0"/>
              <a:t>rganised </a:t>
            </a:r>
            <a:r>
              <a:rPr lang="en-GB" sz="1400" dirty="0"/>
              <a:t>by </a:t>
            </a:r>
            <a:r>
              <a:rPr lang="en-GB" sz="1400" dirty="0" smtClean="0"/>
              <a:t>the EC </a:t>
            </a:r>
            <a:r>
              <a:rPr lang="en-GB" sz="1400" dirty="0"/>
              <a:t>and </a:t>
            </a:r>
            <a:r>
              <a:rPr lang="en-GB" sz="1400" dirty="0" smtClean="0"/>
              <a:t>RISE </a:t>
            </a:r>
            <a:r>
              <a:rPr lang="en-GB" sz="1400" dirty="0"/>
              <a:t>high-level </a:t>
            </a:r>
            <a:r>
              <a:rPr lang="en-GB" sz="1400" dirty="0" smtClean="0"/>
              <a:t>group (Brussels, May 2017)</a:t>
            </a:r>
          </a:p>
          <a:p>
            <a:r>
              <a:rPr lang="en-GB" sz="1600" dirty="0" smtClean="0"/>
              <a:t>“</a:t>
            </a:r>
            <a:r>
              <a:rPr lang="en-GB" sz="1600" dirty="0"/>
              <a:t>Design your e-Infrastructure Workshops</a:t>
            </a:r>
            <a:r>
              <a:rPr lang="en-GB" sz="1600" dirty="0" smtClean="0"/>
              <a:t>” (x2)</a:t>
            </a:r>
          </a:p>
          <a:p>
            <a:pPr lvl="1"/>
            <a:r>
              <a:rPr lang="en-GB" sz="1400" dirty="0"/>
              <a:t>EGI service </a:t>
            </a:r>
            <a:r>
              <a:rPr lang="en-GB" sz="1400" dirty="0" smtClean="0"/>
              <a:t>presentations (Amsterdam, Apr 2017; Krakow, Sept 2017)</a:t>
            </a:r>
            <a:endParaRPr lang="en-GB" sz="1400" dirty="0"/>
          </a:p>
          <a:p>
            <a:pPr marL="0" indent="0">
              <a:spcBef>
                <a:spcPts val="1600"/>
              </a:spcBef>
              <a:buNone/>
            </a:pPr>
            <a:r>
              <a:rPr lang="en-GB" sz="1600" b="1" dirty="0" smtClean="0">
                <a:solidFill>
                  <a:schemeClr val="accent1"/>
                </a:solidFill>
                <a:ea typeface="Verdana" panose="020B0604030504040204" pitchFamily="34" charset="0"/>
              </a:rPr>
              <a:t>Newsletter</a:t>
            </a:r>
            <a:endParaRPr lang="en-GB" sz="1600" dirty="0" smtClean="0">
              <a:solidFill>
                <a:schemeClr val="accent1"/>
              </a:solidFill>
            </a:endParaRPr>
          </a:p>
          <a:p>
            <a:r>
              <a:rPr lang="en-GB" sz="1600" u="sng" dirty="0" smtClean="0">
                <a:hlinkClick r:id="rId5"/>
              </a:rPr>
              <a:t>EGI Services for Open Science</a:t>
            </a:r>
            <a:r>
              <a:rPr lang="en-GB" sz="1600" dirty="0" smtClean="0"/>
              <a:t> (</a:t>
            </a:r>
            <a:r>
              <a:rPr lang="en-GB" sz="1600" dirty="0"/>
              <a:t>May 2017</a:t>
            </a:r>
            <a:r>
              <a:rPr lang="en-GB" sz="1600" dirty="0" smtClean="0"/>
              <a:t>)</a:t>
            </a:r>
            <a:endParaRPr lang="en-GB" sz="1600" dirty="0">
              <a:solidFill>
                <a:schemeClr val="accent1"/>
              </a:solidFill>
            </a:endParaRPr>
          </a:p>
          <a:p>
            <a:r>
              <a:rPr lang="en-GB" sz="1600" u="sng" dirty="0">
                <a:hlinkClick r:id="rId6"/>
              </a:rPr>
              <a:t>EGI computing services catalogue </a:t>
            </a:r>
            <a:r>
              <a:rPr lang="en-GB" sz="1600" dirty="0" smtClean="0">
                <a:hlinkClick r:id="rId6"/>
              </a:rPr>
              <a:t>for </a:t>
            </a:r>
            <a:r>
              <a:rPr lang="en-GB" sz="1600" dirty="0">
                <a:hlinkClick r:id="rId6"/>
              </a:rPr>
              <a:t>research and </a:t>
            </a:r>
            <a:r>
              <a:rPr lang="en-GB" sz="1600" dirty="0" smtClean="0">
                <a:hlinkClick r:id="rId6"/>
              </a:rPr>
              <a:t>innovation</a:t>
            </a:r>
            <a:endParaRPr lang="en-GB" sz="1600" dirty="0"/>
          </a:p>
        </p:txBody>
      </p:sp>
      <p:sp>
        <p:nvSpPr>
          <p:cNvPr id="4" name="Footer Placeholder 3"/>
          <p:cNvSpPr>
            <a:spLocks noGrp="1"/>
          </p:cNvSpPr>
          <p:nvPr>
            <p:ph type="ftr" sz="quarter" idx="11"/>
          </p:nvPr>
        </p:nvSpPr>
        <p:spPr/>
        <p:txBody>
          <a:bodyPr/>
          <a:lstStyle/>
          <a:p>
            <a:r>
              <a:rPr lang="en-GB" smtClean="0"/>
              <a:t>EGI-Engage Final Review</a:t>
            </a:r>
            <a:endParaRPr lang="en-GB" dirty="0"/>
          </a:p>
        </p:txBody>
      </p:sp>
      <p:sp>
        <p:nvSpPr>
          <p:cNvPr id="8" name="Title 1"/>
          <p:cNvSpPr txBox="1">
            <a:spLocks/>
          </p:cNvSpPr>
          <p:nvPr/>
        </p:nvSpPr>
        <p:spPr>
          <a:xfrm>
            <a:off x="1700064" y="202630"/>
            <a:ext cx="7344816" cy="850106"/>
          </a:xfrm>
          <a:prstGeom prst="rect">
            <a:avLst/>
          </a:prstGeom>
        </p:spPr>
        <p:txBody>
          <a:bodyPr vert="horz" lIns="91440" tIns="45720" rIns="91440" bIns="45720" rtlCol="0" anchor="ctr">
            <a:noAutofit/>
          </a:bodyPr>
          <a:lstStyle>
            <a:lvl1pPr algn="r" defTabSz="914400" rtl="0" eaLnBrk="1" latinLnBrk="0" hangingPunct="1">
              <a:spcBef>
                <a:spcPct val="0"/>
              </a:spcBef>
              <a:buNone/>
              <a:defRPr sz="3000" b="1" kern="1200" baseline="0">
                <a:solidFill>
                  <a:srgbClr val="4F85C3"/>
                </a:solidFill>
                <a:latin typeface="Segoe UI" pitchFamily="34" charset="0"/>
                <a:ea typeface="+mj-ea"/>
                <a:cs typeface="Segoe UI" pitchFamily="34" charset="0"/>
              </a:defRPr>
            </a:lvl1pPr>
          </a:lstStyle>
          <a:p>
            <a:pPr marL="0" lvl="2" algn="r">
              <a:spcBef>
                <a:spcPct val="0"/>
              </a:spcBef>
            </a:pPr>
            <a:r>
              <a:rPr lang="en-GB" sz="2700" b="1" dirty="0" smtClean="0">
                <a:solidFill>
                  <a:schemeClr val="accent1"/>
                </a:solidFill>
                <a:latin typeface="Segoe UI" pitchFamily="34" charset="0"/>
                <a:ea typeface="Verdana" panose="020B0604030504040204" pitchFamily="34" charset="0"/>
                <a:cs typeface="Segoe UI" pitchFamily="34" charset="0"/>
              </a:rPr>
              <a:t>Dissemination </a:t>
            </a:r>
            <a:r>
              <a:rPr lang="en-GB" sz="2700" b="1" dirty="0">
                <a:solidFill>
                  <a:schemeClr val="accent1"/>
                </a:solidFill>
                <a:latin typeface="Segoe UI" pitchFamily="34" charset="0"/>
                <a:ea typeface="Verdana" panose="020B0604030504040204" pitchFamily="34" charset="0"/>
                <a:cs typeface="Segoe UI" pitchFamily="34" charset="0"/>
              </a:rPr>
              <a:t>activities</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184" y="1009303"/>
            <a:ext cx="1857001" cy="2592288"/>
          </a:xfrm>
          <a:prstGeom prst="rect">
            <a:avLst/>
          </a:prstGeom>
          <a:ln>
            <a:solidFill>
              <a:schemeClr val="accent1"/>
            </a:solidFill>
          </a:ln>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37862" y="1772816"/>
            <a:ext cx="1688327" cy="2388983"/>
          </a:xfrm>
          <a:prstGeom prst="rect">
            <a:avLst/>
          </a:prstGeom>
          <a:effectLst>
            <a:outerShdw blurRad="50800" dist="76200" dir="2700000" algn="tl" rotWithShape="0">
              <a:prstClr val="black">
                <a:alpha val="40000"/>
              </a:prstClr>
            </a:outerShdw>
          </a:effec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0167" y="4085575"/>
            <a:ext cx="2248297" cy="2260450"/>
          </a:xfrm>
          <a:prstGeom prst="rect">
            <a:avLst/>
          </a:prstGeom>
          <a:ln>
            <a:solidFill>
              <a:srgbClr val="4F85C3"/>
            </a:solidFill>
          </a:ln>
        </p:spPr>
      </p:pic>
    </p:spTree>
    <p:extLst>
      <p:ext uri="{BB962C8B-B14F-4D97-AF65-F5344CB8AC3E}">
        <p14:creationId xmlns:p14="http://schemas.microsoft.com/office/powerpoint/2010/main" val="322546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504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9466" y="188640"/>
            <a:ext cx="6912768" cy="850106"/>
          </a:xfrm>
        </p:spPr>
        <p:txBody>
          <a:bodyPr/>
          <a:lstStyle/>
          <a:p>
            <a:r>
              <a:rPr lang="en-GB" dirty="0" smtClean="0"/>
              <a:t>EGI-Engage: Key Exploitable Results</a:t>
            </a:r>
            <a:endParaRPr lang="en-GB" dirty="0"/>
          </a:p>
        </p:txBody>
      </p:sp>
      <p:grpSp>
        <p:nvGrpSpPr>
          <p:cNvPr id="30" name="Group 29"/>
          <p:cNvGrpSpPr/>
          <p:nvPr/>
        </p:nvGrpSpPr>
        <p:grpSpPr>
          <a:xfrm>
            <a:off x="225894" y="4775696"/>
            <a:ext cx="8666586" cy="1317600"/>
            <a:chOff x="225894" y="4775696"/>
            <a:chExt cx="8666586" cy="1317600"/>
          </a:xfrm>
        </p:grpSpPr>
        <p:grpSp>
          <p:nvGrpSpPr>
            <p:cNvPr id="25" name="Group 24"/>
            <p:cNvGrpSpPr/>
            <p:nvPr/>
          </p:nvGrpSpPr>
          <p:grpSpPr>
            <a:xfrm>
              <a:off x="225894" y="4775696"/>
              <a:ext cx="1980000" cy="1317600"/>
              <a:chOff x="225894" y="4736499"/>
              <a:chExt cx="1980000" cy="1317600"/>
            </a:xfrm>
          </p:grpSpPr>
          <p:sp>
            <p:nvSpPr>
              <p:cNvPr id="109" name="Rectangle 108"/>
              <p:cNvSpPr/>
              <p:nvPr/>
            </p:nvSpPr>
            <p:spPr>
              <a:xfrm>
                <a:off x="225894" y="4736499"/>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44" y="4930271"/>
                <a:ext cx="978410" cy="975362"/>
              </a:xfrm>
              <a:prstGeom prst="rect">
                <a:avLst/>
              </a:prstGeom>
            </p:spPr>
          </p:pic>
        </p:grpSp>
        <p:grpSp>
          <p:nvGrpSpPr>
            <p:cNvPr id="20" name="Group 19"/>
            <p:cNvGrpSpPr/>
            <p:nvPr/>
          </p:nvGrpSpPr>
          <p:grpSpPr>
            <a:xfrm>
              <a:off x="6912480" y="4775696"/>
              <a:ext cx="1980000" cy="1317600"/>
              <a:chOff x="-3091708" y="196167"/>
              <a:chExt cx="1980000" cy="1317600"/>
            </a:xfrm>
          </p:grpSpPr>
          <p:sp>
            <p:nvSpPr>
              <p:cNvPr id="9" name="Rectangle 8"/>
              <p:cNvSpPr/>
              <p:nvPr/>
            </p:nvSpPr>
            <p:spPr>
              <a:xfrm>
                <a:off x="-3091708" y="196167"/>
                <a:ext cx="1980000" cy="1317600"/>
              </a:xfrm>
              <a:prstGeom prst="rect">
                <a:avLst/>
              </a:prstGeom>
              <a:noFill/>
              <a:ln w="3810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792" y="358159"/>
                <a:ext cx="893066" cy="978410"/>
              </a:xfrm>
              <a:prstGeom prst="rect">
                <a:avLst/>
              </a:prstGeom>
            </p:spPr>
          </p:pic>
        </p:grpSp>
        <p:grpSp>
          <p:nvGrpSpPr>
            <p:cNvPr id="26" name="Group 25"/>
            <p:cNvGrpSpPr/>
            <p:nvPr/>
          </p:nvGrpSpPr>
          <p:grpSpPr>
            <a:xfrm>
              <a:off x="2472967" y="4775696"/>
              <a:ext cx="1980000" cy="1317600"/>
              <a:chOff x="2472967" y="4797152"/>
              <a:chExt cx="1980000" cy="1317600"/>
            </a:xfrm>
          </p:grpSpPr>
          <p:sp>
            <p:nvSpPr>
              <p:cNvPr id="113" name="Rectangle 112"/>
              <p:cNvSpPr/>
              <p:nvPr/>
            </p:nvSpPr>
            <p:spPr>
              <a:xfrm>
                <a:off x="2472967" y="4797152"/>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762" y="5003423"/>
                <a:ext cx="890018" cy="902210"/>
              </a:xfrm>
              <a:prstGeom prst="rect">
                <a:avLst/>
              </a:prstGeom>
            </p:spPr>
          </p:pic>
        </p:grpSp>
        <p:grpSp>
          <p:nvGrpSpPr>
            <p:cNvPr id="27" name="Group 26"/>
            <p:cNvGrpSpPr/>
            <p:nvPr/>
          </p:nvGrpSpPr>
          <p:grpSpPr>
            <a:xfrm>
              <a:off x="4680232" y="4775696"/>
              <a:ext cx="1980000" cy="1317600"/>
              <a:chOff x="4683583" y="4773719"/>
              <a:chExt cx="1980000" cy="1317600"/>
            </a:xfrm>
          </p:grpSpPr>
          <p:sp>
            <p:nvSpPr>
              <p:cNvPr id="106" name="Rectangle 105"/>
              <p:cNvSpPr/>
              <p:nvPr/>
            </p:nvSpPr>
            <p:spPr>
              <a:xfrm>
                <a:off x="4683583" y="4773719"/>
                <a:ext cx="1980000" cy="1317600"/>
              </a:xfrm>
              <a:prstGeom prst="rect">
                <a:avLst/>
              </a:prstGeom>
              <a:noFill/>
              <a:ln w="3810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4378" y="5003423"/>
                <a:ext cx="978410" cy="856490"/>
              </a:xfrm>
              <a:prstGeom prst="rect">
                <a:avLst/>
              </a:prstGeom>
            </p:spPr>
          </p:pic>
        </p:grpSp>
      </p:grpSp>
      <p:grpSp>
        <p:nvGrpSpPr>
          <p:cNvPr id="19" name="Group 18"/>
          <p:cNvGrpSpPr/>
          <p:nvPr/>
        </p:nvGrpSpPr>
        <p:grpSpPr>
          <a:xfrm>
            <a:off x="6922314" y="1396398"/>
            <a:ext cx="1980000" cy="1317600"/>
            <a:chOff x="6922314" y="3115868"/>
            <a:chExt cx="1980000" cy="1317600"/>
          </a:xfrm>
        </p:grpSpPr>
        <p:sp>
          <p:nvSpPr>
            <p:cNvPr id="111" name="Rectangle 110"/>
            <p:cNvSpPr/>
            <p:nvPr/>
          </p:nvSpPr>
          <p:spPr>
            <a:xfrm>
              <a:off x="6922314" y="3115868"/>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2177" y="3309640"/>
              <a:ext cx="978410" cy="920498"/>
            </a:xfrm>
            <a:prstGeom prst="rect">
              <a:avLst/>
            </a:prstGeom>
          </p:spPr>
        </p:pic>
      </p:grpSp>
      <p:grpSp>
        <p:nvGrpSpPr>
          <p:cNvPr id="17" name="Group 16"/>
          <p:cNvGrpSpPr/>
          <p:nvPr/>
        </p:nvGrpSpPr>
        <p:grpSpPr>
          <a:xfrm>
            <a:off x="2467490" y="1396398"/>
            <a:ext cx="1980000" cy="1317600"/>
            <a:chOff x="6922314" y="1434585"/>
            <a:chExt cx="1980000" cy="1317600"/>
          </a:xfrm>
        </p:grpSpPr>
        <p:sp>
          <p:nvSpPr>
            <p:cNvPr id="107" name="Rectangle 106"/>
            <p:cNvSpPr/>
            <p:nvPr/>
          </p:nvSpPr>
          <p:spPr>
            <a:xfrm>
              <a:off x="6922314" y="1434585"/>
              <a:ext cx="1980000" cy="1317600"/>
            </a:xfrm>
            <a:prstGeom prst="rect">
              <a:avLst/>
            </a:prstGeom>
            <a:noFill/>
            <a:ln w="3810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6345" y="1688017"/>
              <a:ext cx="978410" cy="795530"/>
            </a:xfrm>
            <a:prstGeom prst="rect">
              <a:avLst/>
            </a:prstGeom>
          </p:spPr>
        </p:pic>
      </p:grpSp>
      <p:grpSp>
        <p:nvGrpSpPr>
          <p:cNvPr id="18" name="Group 17"/>
          <p:cNvGrpSpPr/>
          <p:nvPr/>
        </p:nvGrpSpPr>
        <p:grpSpPr>
          <a:xfrm>
            <a:off x="4694902" y="1396398"/>
            <a:ext cx="1980000" cy="1317600"/>
            <a:chOff x="255068" y="3115868"/>
            <a:chExt cx="1980000" cy="1317600"/>
          </a:xfrm>
        </p:grpSpPr>
        <p:sp>
          <p:nvSpPr>
            <p:cNvPr id="108" name="Rectangle 107"/>
            <p:cNvSpPr/>
            <p:nvPr/>
          </p:nvSpPr>
          <p:spPr>
            <a:xfrm>
              <a:off x="255068" y="3115868"/>
              <a:ext cx="1980000" cy="1317600"/>
            </a:xfrm>
            <a:prstGeom prst="rect">
              <a:avLst/>
            </a:prstGeom>
            <a:noFill/>
            <a:ln w="3810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8752" y="3285463"/>
              <a:ext cx="795530" cy="978410"/>
            </a:xfrm>
            <a:prstGeom prst="rect">
              <a:avLst/>
            </a:prstGeom>
          </p:spPr>
        </p:pic>
      </p:grpSp>
      <p:sp>
        <p:nvSpPr>
          <p:cNvPr id="132" name="Rectangle 131"/>
          <p:cNvSpPr/>
          <p:nvPr/>
        </p:nvSpPr>
        <p:spPr>
          <a:xfrm>
            <a:off x="240078" y="1396398"/>
            <a:ext cx="1980000" cy="1317600"/>
          </a:xfrm>
          <a:prstGeom prst="rect">
            <a:avLst/>
          </a:prstGeom>
          <a:solidFill>
            <a:srgbClr val="EF8200"/>
          </a:solidFill>
          <a:ln w="38100">
            <a:solidFill>
              <a:srgbClr val="EF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Segoe UI" panose="020B0502040204020203" pitchFamily="34" charset="0"/>
                <a:cs typeface="Segoe UI" panose="020B0502040204020203" pitchFamily="34" charset="0"/>
              </a:rPr>
              <a:t>Improved EGI service portfolio</a:t>
            </a:r>
            <a:endParaRPr lang="en-GB" b="1" dirty="0">
              <a:latin typeface="Segoe UI" panose="020B0502040204020203" pitchFamily="34" charset="0"/>
              <a:cs typeface="Segoe UI" panose="020B0502040204020203" pitchFamily="34" charset="0"/>
            </a:endParaRPr>
          </a:p>
        </p:txBody>
      </p:sp>
      <p:grpSp>
        <p:nvGrpSpPr>
          <p:cNvPr id="29" name="Group 28"/>
          <p:cNvGrpSpPr/>
          <p:nvPr/>
        </p:nvGrpSpPr>
        <p:grpSpPr>
          <a:xfrm>
            <a:off x="251520" y="3081081"/>
            <a:ext cx="8640960" cy="1327532"/>
            <a:chOff x="251520" y="3037572"/>
            <a:chExt cx="8640960" cy="1327532"/>
          </a:xfrm>
        </p:grpSpPr>
        <p:grpSp>
          <p:nvGrpSpPr>
            <p:cNvPr id="24" name="Group 23"/>
            <p:cNvGrpSpPr/>
            <p:nvPr/>
          </p:nvGrpSpPr>
          <p:grpSpPr>
            <a:xfrm>
              <a:off x="251520" y="3037572"/>
              <a:ext cx="1980000" cy="1317600"/>
              <a:chOff x="248629" y="3112737"/>
              <a:chExt cx="1980000" cy="1317600"/>
            </a:xfrm>
          </p:grpSpPr>
          <p:sp>
            <p:nvSpPr>
              <p:cNvPr id="112" name="Rectangle 111"/>
              <p:cNvSpPr/>
              <p:nvPr/>
            </p:nvSpPr>
            <p:spPr>
              <a:xfrm>
                <a:off x="248629" y="3112737"/>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0101" y="3326611"/>
                <a:ext cx="1139954" cy="896114"/>
              </a:xfrm>
              <a:prstGeom prst="rect">
                <a:avLst/>
              </a:prstGeom>
            </p:spPr>
          </p:pic>
        </p:grpSp>
        <p:grpSp>
          <p:nvGrpSpPr>
            <p:cNvPr id="22" name="Group 21"/>
            <p:cNvGrpSpPr/>
            <p:nvPr/>
          </p:nvGrpSpPr>
          <p:grpSpPr>
            <a:xfrm>
              <a:off x="4686040" y="3047504"/>
              <a:ext cx="1980000" cy="1317600"/>
              <a:chOff x="4709738" y="3115868"/>
              <a:chExt cx="1980000" cy="1317600"/>
            </a:xfrm>
          </p:grpSpPr>
          <p:sp>
            <p:nvSpPr>
              <p:cNvPr id="115" name="Rectangle 114"/>
              <p:cNvSpPr/>
              <p:nvPr/>
            </p:nvSpPr>
            <p:spPr>
              <a:xfrm>
                <a:off x="4709738" y="3115868"/>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93769" y="3293166"/>
                <a:ext cx="1011938" cy="969266"/>
              </a:xfrm>
              <a:prstGeom prst="rect">
                <a:avLst/>
              </a:prstGeom>
            </p:spPr>
          </p:pic>
        </p:grpSp>
        <p:grpSp>
          <p:nvGrpSpPr>
            <p:cNvPr id="21" name="Group 20"/>
            <p:cNvGrpSpPr/>
            <p:nvPr/>
          </p:nvGrpSpPr>
          <p:grpSpPr>
            <a:xfrm>
              <a:off x="6912480" y="3047504"/>
              <a:ext cx="1980000" cy="1317600"/>
              <a:chOff x="6903301" y="3115868"/>
              <a:chExt cx="1980000" cy="1317600"/>
            </a:xfrm>
          </p:grpSpPr>
          <p:sp>
            <p:nvSpPr>
              <p:cNvPr id="110" name="Rectangle 109"/>
              <p:cNvSpPr/>
              <p:nvPr/>
            </p:nvSpPr>
            <p:spPr>
              <a:xfrm>
                <a:off x="6903301" y="3115868"/>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9838" y="3378220"/>
                <a:ext cx="978410" cy="783338"/>
              </a:xfrm>
              <a:prstGeom prst="rect">
                <a:avLst/>
              </a:prstGeom>
            </p:spPr>
          </p:pic>
        </p:grpSp>
        <p:grpSp>
          <p:nvGrpSpPr>
            <p:cNvPr id="23" name="Group 22"/>
            <p:cNvGrpSpPr/>
            <p:nvPr/>
          </p:nvGrpSpPr>
          <p:grpSpPr>
            <a:xfrm>
              <a:off x="2468780" y="3047504"/>
              <a:ext cx="1980000" cy="1317600"/>
              <a:chOff x="2472967" y="3115868"/>
              <a:chExt cx="1980000" cy="1317600"/>
            </a:xfrm>
          </p:grpSpPr>
          <p:sp>
            <p:nvSpPr>
              <p:cNvPr id="114" name="Rectangle 113"/>
              <p:cNvSpPr/>
              <p:nvPr/>
            </p:nvSpPr>
            <p:spPr>
              <a:xfrm>
                <a:off x="2472967" y="3115868"/>
                <a:ext cx="1980000" cy="1317600"/>
              </a:xfrm>
              <a:prstGeom prst="rect">
                <a:avLst/>
              </a:prstGeom>
              <a:noFill/>
              <a:ln w="38100">
                <a:solidFill>
                  <a:srgbClr val="006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73762" y="3288594"/>
                <a:ext cx="978410" cy="978410"/>
              </a:xfrm>
              <a:prstGeom prst="rect">
                <a:avLst/>
              </a:prstGeom>
            </p:spPr>
          </p:pic>
        </p:grpSp>
      </p:grpSp>
      <p:sp>
        <p:nvSpPr>
          <p:cNvPr id="39" name="Footer Placeholder 3"/>
          <p:cNvSpPr>
            <a:spLocks noGrp="1"/>
          </p:cNvSpPr>
          <p:nvPr>
            <p:ph type="ftr" sz="quarter" idx="11"/>
          </p:nvPr>
        </p:nvSpPr>
        <p:spPr>
          <a:xfrm>
            <a:off x="1187624" y="6453336"/>
            <a:ext cx="6768752" cy="365125"/>
          </a:xfrm>
        </p:spPr>
        <p:txBody>
          <a:bodyPr/>
          <a:lstStyle/>
          <a:p>
            <a:r>
              <a:rPr lang="en-GB" smtClean="0"/>
              <a:t>EGI-Engage Final Review</a:t>
            </a:r>
            <a:endParaRPr lang="en-GB" dirty="0"/>
          </a:p>
        </p:txBody>
      </p:sp>
    </p:spTree>
    <p:extLst>
      <p:ext uri="{BB962C8B-B14F-4D97-AF65-F5344CB8AC3E}">
        <p14:creationId xmlns:p14="http://schemas.microsoft.com/office/powerpoint/2010/main" val="1579149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a typeface="Segoe UI" panose="020B0502040204020203" pitchFamily="34" charset="0"/>
              </a:rPr>
              <a:t/>
            </a:r>
            <a:br>
              <a:rPr lang="en-US" dirty="0" smtClean="0">
                <a:ea typeface="Segoe UI" panose="020B0502040204020203" pitchFamily="34" charset="0"/>
              </a:rPr>
            </a:br>
            <a:r>
              <a:rPr lang="en-US" dirty="0" smtClean="0">
                <a:ea typeface="Segoe UI" panose="020B0502040204020203" pitchFamily="34" charset="0"/>
              </a:rPr>
              <a:t/>
            </a:r>
            <a:br>
              <a:rPr lang="en-US" dirty="0" smtClean="0">
                <a:ea typeface="Segoe UI" panose="020B0502040204020203" pitchFamily="34" charset="0"/>
              </a:rPr>
            </a:br>
            <a:r>
              <a:rPr lang="en-US" dirty="0" smtClean="0">
                <a:ea typeface="Segoe UI" panose="020B0502040204020203" pitchFamily="34" charset="0"/>
              </a:rPr>
              <a:t/>
            </a:r>
            <a:br>
              <a:rPr lang="en-US" dirty="0" smtClean="0">
                <a:ea typeface="Segoe UI" panose="020B0502040204020203" pitchFamily="34" charset="0"/>
              </a:rPr>
            </a:br>
            <a:r>
              <a:rPr lang="en-US" sz="1600" dirty="0">
                <a:ea typeface="Segoe UI" panose="020B0502040204020203" pitchFamily="34" charset="0"/>
              </a:rPr>
              <a:t/>
            </a:r>
            <a:br>
              <a:rPr lang="en-US" sz="1600" dirty="0">
                <a:ea typeface="Segoe UI" panose="020B0502040204020203" pitchFamily="34" charset="0"/>
              </a:rPr>
            </a:br>
            <a:endParaRPr lang="en-US" dirty="0">
              <a:ea typeface="Segoe UI" panose="020B0502040204020203" pitchFamily="34" charset="0"/>
            </a:endParaRPr>
          </a:p>
        </p:txBody>
      </p:sp>
      <p:sp>
        <p:nvSpPr>
          <p:cNvPr id="4" name="TextBox 3"/>
          <p:cNvSpPr txBox="1"/>
          <p:nvPr/>
        </p:nvSpPr>
        <p:spPr>
          <a:xfrm>
            <a:off x="188773" y="5119000"/>
            <a:ext cx="2330153" cy="830997"/>
          </a:xfrm>
          <a:prstGeom prst="rect">
            <a:avLst/>
          </a:prstGeom>
          <a:noFill/>
        </p:spPr>
        <p:txBody>
          <a:bodyPr wrap="square" rtlCol="0">
            <a:spAutoFit/>
          </a:bodyPr>
          <a:lstStyle/>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Security Training</a:t>
            </a:r>
          </a:p>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Auditing Management Systems</a:t>
            </a:r>
          </a:p>
          <a:p>
            <a:endParaRPr lang="en-GB" sz="1200" b="1" dirty="0" smtClean="0">
              <a:latin typeface="Segoe UI" panose="020B0502040204020203" pitchFamily="34" charset="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sp>
        <p:nvSpPr>
          <p:cNvPr id="34" name="Title 1"/>
          <p:cNvSpPr txBox="1">
            <a:spLocks/>
          </p:cNvSpPr>
          <p:nvPr/>
        </p:nvSpPr>
        <p:spPr>
          <a:xfrm>
            <a:off x="1587535" y="202630"/>
            <a:ext cx="7344816" cy="850106"/>
          </a:xfrm>
          <a:prstGeom prst="rect">
            <a:avLst/>
          </a:prstGeom>
        </p:spPr>
        <p:txBody>
          <a:bodyPr vert="horz" lIns="91440" tIns="45720" rIns="91440" bIns="45720" rtlCol="0" anchor="ctr">
            <a:normAutofit fontScale="90000" lnSpcReduction="10000"/>
          </a:bodyPr>
          <a:lstStyle>
            <a:lvl1pPr algn="r" defTabSz="914400" rtl="0" eaLnBrk="1" latinLnBrk="0" hangingPunct="1">
              <a:spcBef>
                <a:spcPct val="0"/>
              </a:spcBef>
              <a:buNone/>
              <a:defRPr sz="3000" b="1" kern="1200" baseline="0">
                <a:solidFill>
                  <a:srgbClr val="4F85C3"/>
                </a:solidFill>
                <a:latin typeface="Segoe UI" pitchFamily="34" charset="0"/>
                <a:ea typeface="+mj-ea"/>
                <a:cs typeface="Segoe UI" pitchFamily="34" charset="0"/>
              </a:defRPr>
            </a:lvl1pPr>
          </a:lstStyle>
          <a:p>
            <a:r>
              <a:rPr lang="en-US" dirty="0" smtClean="0"/>
              <a:t>EGI Service Portfolio</a:t>
            </a:r>
            <a:br>
              <a:rPr lang="en-US" dirty="0" smtClean="0"/>
            </a:br>
            <a:endParaRPr lang="en-US" dirty="0"/>
          </a:p>
        </p:txBody>
      </p:sp>
      <p:sp>
        <p:nvSpPr>
          <p:cNvPr id="37" name="Rectangle 36"/>
          <p:cNvSpPr/>
          <p:nvPr/>
        </p:nvSpPr>
        <p:spPr>
          <a:xfrm>
            <a:off x="1259632" y="611977"/>
            <a:ext cx="7782502" cy="338554"/>
          </a:xfrm>
          <a:prstGeom prst="rect">
            <a:avLst/>
          </a:prstGeom>
        </p:spPr>
        <p:txBody>
          <a:bodyPr wrap="square">
            <a:spAutoFit/>
          </a:bodyPr>
          <a:lstStyle/>
          <a:p>
            <a:pPr algn="r"/>
            <a:r>
              <a:rPr lang="en-GB" sz="1600" dirty="0" smtClean="0">
                <a:latin typeface="Segoe UI" panose="020B0502040204020203" pitchFamily="34" charset="0"/>
                <a:ea typeface="Segoe UI" panose="020B0502040204020203" pitchFamily="34" charset="0"/>
                <a:cs typeface="Segoe UI" panose="020B0502040204020203" pitchFamily="34" charset="0"/>
              </a:rPr>
              <a:t>              The </a:t>
            </a:r>
            <a:r>
              <a:rPr lang="en-GB" sz="1600" dirty="0">
                <a:latin typeface="Segoe UI" panose="020B0502040204020203" pitchFamily="34" charset="0"/>
                <a:ea typeface="Segoe UI" panose="020B0502040204020203" pitchFamily="34" charset="0"/>
                <a:cs typeface="Segoe UI" panose="020B0502040204020203" pitchFamily="34" charset="0"/>
              </a:rPr>
              <a:t>list of services that EGI as a federation offers </a:t>
            </a:r>
            <a:r>
              <a:rPr lang="en-GB" sz="1600" dirty="0">
                <a:solidFill>
                  <a:srgbClr val="4F85C3"/>
                </a:solidFill>
                <a:latin typeface="Segoe UI" pitchFamily="34" charset="0"/>
                <a:ea typeface="Segoe UI" panose="020B0502040204020203" pitchFamily="34" charset="0"/>
                <a:cs typeface="Segoe UI" pitchFamily="34" charset="0"/>
              </a:rPr>
              <a:t>for research &amp; innovation</a:t>
            </a:r>
            <a:endParaRPr lang="en-US" sz="1600" dirty="0">
              <a:solidFill>
                <a:srgbClr val="4F85C3"/>
              </a:solidFill>
              <a:latin typeface="Segoe UI" pitchFamily="34" charset="0"/>
              <a:ea typeface="Segoe UI" panose="020B0502040204020203" pitchFamily="34" charset="0"/>
              <a:cs typeface="Segoe UI" pitchFamily="34" charset="0"/>
            </a:endParaRPr>
          </a:p>
        </p:txBody>
      </p:sp>
      <p:sp>
        <p:nvSpPr>
          <p:cNvPr id="35" name="Footer Placeholder 3"/>
          <p:cNvSpPr>
            <a:spLocks noGrp="1"/>
          </p:cNvSpPr>
          <p:nvPr>
            <p:ph type="ftr" sz="quarter" idx="11"/>
          </p:nvPr>
        </p:nvSpPr>
        <p:spPr>
          <a:xfrm>
            <a:off x="1187624" y="6453336"/>
            <a:ext cx="6768752" cy="365125"/>
          </a:xfrm>
        </p:spPr>
        <p:txBody>
          <a:bodyPr/>
          <a:lstStyle/>
          <a:p>
            <a:r>
              <a:rPr lang="en-GB" smtClean="0"/>
              <a:t>EGI-Engage Final Review</a:t>
            </a:r>
            <a:endParaRPr lang="en-GB" dirty="0"/>
          </a:p>
        </p:txBody>
      </p:sp>
      <p:sp>
        <p:nvSpPr>
          <p:cNvPr id="39" name="TextBox 38"/>
          <p:cNvSpPr txBox="1"/>
          <p:nvPr/>
        </p:nvSpPr>
        <p:spPr>
          <a:xfrm>
            <a:off x="2415588" y="5113646"/>
            <a:ext cx="1944216" cy="1200329"/>
          </a:xfrm>
          <a:prstGeom prst="rect">
            <a:avLst/>
          </a:prstGeom>
          <a:noFill/>
        </p:spPr>
        <p:txBody>
          <a:bodyPr wrap="square" rtlCol="0">
            <a:spAutoFit/>
          </a:bodyPr>
          <a:lstStyle/>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Attribute Management</a:t>
            </a:r>
          </a:p>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Configuration Database</a:t>
            </a:r>
          </a:p>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Content Distribution</a:t>
            </a:r>
          </a:p>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Data Hub</a:t>
            </a:r>
          </a:p>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Federated </a:t>
            </a:r>
            <a:r>
              <a:rPr lang="en-GB" sz="1200" b="1" dirty="0">
                <a:latin typeface="Segoe UI" panose="020B0502040204020203" pitchFamily="34" charset="0"/>
                <a:ea typeface="Segoe UI" panose="020B0502040204020203" pitchFamily="34" charset="0"/>
                <a:cs typeface="Segoe UI" panose="020B0502040204020203" pitchFamily="34" charset="0"/>
              </a:rPr>
              <a:t>Data </a:t>
            </a:r>
            <a:r>
              <a:rPr lang="en-GB" sz="1200" b="1" dirty="0" smtClean="0">
                <a:latin typeface="Segoe UI" panose="020B0502040204020203" pitchFamily="34" charset="0"/>
                <a:ea typeface="Segoe UI" panose="020B0502040204020203" pitchFamily="34" charset="0"/>
                <a:cs typeface="Segoe UI" panose="020B0502040204020203" pitchFamily="34" charset="0"/>
              </a:rPr>
              <a:t>Manager</a:t>
            </a:r>
          </a:p>
          <a:p>
            <a:pPr marL="171450" indent="-171450">
              <a:buFont typeface="Arial" panose="020B0604020202020204" pitchFamily="34" charset="0"/>
              <a:buChar char="•"/>
            </a:pPr>
            <a:r>
              <a:rPr lang="en-GB" sz="1200" b="1" dirty="0" smtClean="0">
                <a:latin typeface="Segoe UI" panose="020B0502040204020203" pitchFamily="34" charset="0"/>
                <a:ea typeface="Segoe UI" panose="020B0502040204020203" pitchFamily="34" charset="0"/>
                <a:cs typeface="Segoe UI" panose="020B0502040204020203" pitchFamily="34" charset="0"/>
              </a:rPr>
              <a:t>Service Monitoring</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grpSp>
        <p:nvGrpSpPr>
          <p:cNvPr id="7" name="Group 6"/>
          <p:cNvGrpSpPr/>
          <p:nvPr/>
        </p:nvGrpSpPr>
        <p:grpSpPr>
          <a:xfrm>
            <a:off x="251520" y="1484784"/>
            <a:ext cx="8549689" cy="2588002"/>
            <a:chOff x="251520" y="1328782"/>
            <a:chExt cx="8549689" cy="2588002"/>
          </a:xfrm>
        </p:grpSpPr>
        <p:sp>
          <p:nvSpPr>
            <p:cNvPr id="5" name="TextBox 4"/>
            <p:cNvSpPr txBox="1"/>
            <p:nvPr/>
          </p:nvSpPr>
          <p:spPr>
            <a:xfrm>
              <a:off x="827584" y="1496770"/>
              <a:ext cx="3672408" cy="369332"/>
            </a:xfrm>
            <a:prstGeom prst="rect">
              <a:avLst/>
            </a:prstGeom>
            <a:noFill/>
          </p:spPr>
          <p:txBody>
            <a:bodyPr wrap="square" rtlCol="0">
              <a:spAutoFit/>
            </a:bodyPr>
            <a:lstStyle/>
            <a:p>
              <a:endParaRPr lang="en-GB" dirty="0">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251520" y="1328782"/>
              <a:ext cx="1955963" cy="300018"/>
            </a:xfrm>
            <a:prstGeom prst="rect">
              <a:avLst/>
            </a:prstGeom>
            <a:solidFill>
              <a:srgbClr val="0070C0"/>
            </a:solidFill>
          </p:spPr>
          <p:txBody>
            <a:bodyPr wrap="square" lIns="22795" tIns="11398" rIns="22795" bIns="11398" rtlCol="0">
              <a:spAutoFit/>
            </a:bodyPr>
            <a:lstStyle/>
            <a:p>
              <a:pPr algn="ctr"/>
              <a:r>
                <a:rPr lang="en-GB" dirty="0">
                  <a:solidFill>
                    <a:schemeClr val="bg1"/>
                  </a:solidFill>
                  <a:latin typeface="Segoe UI" panose="020B0502040204020203" pitchFamily="34" charset="0"/>
                  <a:ea typeface="Segoe UI" panose="020B0502040204020203" pitchFamily="34" charset="0"/>
                  <a:cs typeface="Segoe UI" panose="020B0502040204020203" pitchFamily="34" charset="0"/>
                </a:rPr>
                <a:t>Compute</a:t>
              </a:r>
            </a:p>
          </p:txBody>
        </p:sp>
        <p:sp>
          <p:nvSpPr>
            <p:cNvPr id="10" name="TextBox 9"/>
            <p:cNvSpPr txBox="1"/>
            <p:nvPr/>
          </p:nvSpPr>
          <p:spPr>
            <a:xfrm>
              <a:off x="2409716" y="1328782"/>
              <a:ext cx="1955963"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Storage and Data</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10"/>
            <p:cNvSpPr txBox="1"/>
            <p:nvPr/>
          </p:nvSpPr>
          <p:spPr>
            <a:xfrm>
              <a:off x="4543354" y="1328782"/>
              <a:ext cx="1955963"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Training</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TextBox 11"/>
            <p:cNvSpPr txBox="1"/>
            <p:nvPr/>
          </p:nvSpPr>
          <p:spPr>
            <a:xfrm>
              <a:off x="6667267" y="1328782"/>
              <a:ext cx="1955963"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Applications</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p:cNvSpPr txBox="1"/>
            <p:nvPr/>
          </p:nvSpPr>
          <p:spPr>
            <a:xfrm>
              <a:off x="827584" y="1874302"/>
              <a:ext cx="1294925" cy="300036"/>
            </a:xfrm>
            <a:prstGeom prst="rect">
              <a:avLst/>
            </a:prstGeom>
            <a:noFill/>
          </p:spPr>
          <p:txBody>
            <a:bodyPr wrap="square" lIns="22814" tIns="11407" rIns="22814" bIns="11407" rtlCol="0">
              <a:spAutoFit/>
            </a:bodyPr>
            <a:lstStyle/>
            <a:p>
              <a:pPr fontAlgn="base">
                <a:lnSpc>
                  <a:spcPct val="150000"/>
                </a:lnSpc>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Cloud Compute</a:t>
              </a:r>
              <a:endParaRPr lang="en-GB" sz="1200" dirty="0">
                <a:latin typeface="Segoe UI" panose="020B0502040204020203" pitchFamily="34" charset="0"/>
                <a:ea typeface="Segoe UI" panose="020B0502040204020203" pitchFamily="34" charset="0"/>
                <a:cs typeface="Segoe UI" panose="020B0502040204020203"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33079"/>
              <a:ext cx="457200" cy="3884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440590"/>
              <a:ext cx="433802" cy="4175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827584" y="2432874"/>
              <a:ext cx="1379899" cy="392369"/>
            </a:xfrm>
            <a:prstGeom prst="rect">
              <a:avLst/>
            </a:prstGeom>
            <a:noFill/>
          </p:spPr>
          <p:txBody>
            <a:bodyPr wrap="square" lIns="22814" tIns="11407" rIns="22814" bIns="11407" rtlCol="0">
              <a:spAutoFit/>
            </a:bodyPr>
            <a:lstStyle/>
            <a:p>
              <a:r>
                <a:rPr lang="en-GB" sz="1200" b="1" dirty="0">
                  <a:latin typeface="Segoe UI" panose="020B0502040204020203" pitchFamily="34" charset="0"/>
                  <a:ea typeface="Segoe UI" panose="020B0502040204020203" pitchFamily="34" charset="0"/>
                  <a:cs typeface="Segoe UI" panose="020B0502040204020203" pitchFamily="34" charset="0"/>
                </a:rPr>
                <a:t>Cloud Container Compute </a:t>
              </a:r>
              <a:r>
                <a:rPr lang="en-GB" sz="1200" b="1" dirty="0"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BETA</a:t>
              </a:r>
              <a:r>
                <a:rPr lang="en-GB" sz="1200" b="1" i="1" dirty="0">
                  <a:solidFill>
                    <a:schemeClr val="accent3"/>
                  </a:solidFill>
                  <a:latin typeface="Segoe UI" panose="020B0502040204020203" pitchFamily="34" charset="0"/>
                  <a:ea typeface="Segoe UI" panose="020B0502040204020203" pitchFamily="34" charset="0"/>
                  <a:cs typeface="Segoe UI" panose="020B0502040204020203" pitchFamily="34" charset="0"/>
                </a:rPr>
                <a:t> New</a:t>
              </a:r>
              <a:endPar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755576" y="3051329"/>
              <a:ext cx="1526765" cy="461665"/>
            </a:xfrm>
            <a:prstGeom prst="rect">
              <a:avLst/>
            </a:prstGeom>
          </p:spPr>
          <p:txBody>
            <a:bodyPr wrap="none">
              <a:spAutoFit/>
            </a:bodyPr>
            <a:lstStyle/>
            <a:p>
              <a:r>
                <a:rPr lang="en-GB" sz="1200" b="1" dirty="0">
                  <a:latin typeface="Segoe UI" panose="020B0502040204020203" pitchFamily="34" charset="0"/>
                  <a:ea typeface="Segoe UI" panose="020B0502040204020203" pitchFamily="34" charset="0"/>
                  <a:cs typeface="Segoe UI" panose="020B0502040204020203" pitchFamily="34" charset="0"/>
                </a:rPr>
                <a:t>High-Throughput </a:t>
              </a:r>
              <a:endParaRPr lang="en-GB" sz="1200" b="1" dirty="0" smtClean="0">
                <a:latin typeface="Segoe UI" panose="020B0502040204020203" pitchFamily="34" charset="0"/>
                <a:ea typeface="Segoe UI" panose="020B0502040204020203" pitchFamily="34" charset="0"/>
                <a:cs typeface="Segoe UI" panose="020B0502040204020203" pitchFamily="34" charset="0"/>
              </a:endParaRPr>
            </a:p>
            <a:p>
              <a:r>
                <a:rPr lang="en-GB" sz="1200" b="1" dirty="0" smtClean="0">
                  <a:latin typeface="Segoe UI" panose="020B0502040204020203" pitchFamily="34" charset="0"/>
                  <a:ea typeface="Segoe UI" panose="020B0502040204020203" pitchFamily="34" charset="0"/>
                  <a:cs typeface="Segoe UI" panose="020B0502040204020203" pitchFamily="34" charset="0"/>
                </a:rPr>
                <a:t>Compute</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1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043105"/>
              <a:ext cx="440716" cy="4485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 name="Rectangle 20"/>
            <p:cNvSpPr/>
            <p:nvPr/>
          </p:nvSpPr>
          <p:spPr>
            <a:xfrm>
              <a:off x="2913144" y="1897339"/>
              <a:ext cx="1370824" cy="276999"/>
            </a:xfrm>
            <a:prstGeom prst="rect">
              <a:avLst/>
            </a:prstGeom>
          </p:spPr>
          <p:txBody>
            <a:bodyPr wrap="none">
              <a:spAutoFit/>
            </a:bodyPr>
            <a:lstStyle/>
            <a:p>
              <a:r>
                <a:rPr lang="en-GB" sz="1200" b="1" dirty="0">
                  <a:latin typeface="Segoe UI" panose="020B0502040204020203" pitchFamily="34" charset="0"/>
                  <a:ea typeface="Segoe UI" panose="020B0502040204020203" pitchFamily="34" charset="0"/>
                  <a:cs typeface="Segoe UI" panose="020B0502040204020203" pitchFamily="34" charset="0"/>
                </a:rPr>
                <a:t>Archive Storage </a:t>
              </a:r>
            </a:p>
          </p:txBody>
        </p:sp>
        <p:sp>
          <p:nvSpPr>
            <p:cNvPr id="22" name="Rectangle 21"/>
            <p:cNvSpPr/>
            <p:nvPr/>
          </p:nvSpPr>
          <p:spPr>
            <a:xfrm>
              <a:off x="2907596" y="2490073"/>
              <a:ext cx="1194238" cy="276999"/>
            </a:xfrm>
            <a:prstGeom prst="rect">
              <a:avLst/>
            </a:prstGeom>
          </p:spPr>
          <p:txBody>
            <a:bodyPr wrap="none">
              <a:spAutoFit/>
            </a:bodyPr>
            <a:lstStyle/>
            <a:p>
              <a:r>
                <a:rPr lang="en-GB" sz="1200" b="1" dirty="0" smtClean="0">
                  <a:latin typeface="Segoe UI" panose="020B0502040204020203" pitchFamily="34" charset="0"/>
                  <a:ea typeface="Segoe UI" panose="020B0502040204020203" pitchFamily="34" charset="0"/>
                  <a:cs typeface="Segoe UI" panose="020B0502040204020203" pitchFamily="34" charset="0"/>
                </a:rPr>
                <a:t>Data </a:t>
              </a:r>
              <a:r>
                <a:rPr lang="en-GB" sz="1200" b="1" dirty="0">
                  <a:latin typeface="Segoe UI" panose="020B0502040204020203" pitchFamily="34" charset="0"/>
                  <a:ea typeface="Segoe UI" panose="020B0502040204020203" pitchFamily="34" charset="0"/>
                  <a:cs typeface="Segoe UI" panose="020B0502040204020203" pitchFamily="34" charset="0"/>
                </a:rPr>
                <a:t>Transfer </a:t>
              </a:r>
            </a:p>
          </p:txBody>
        </p:sp>
        <p:pic>
          <p:nvPicPr>
            <p:cNvPr id="2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1901" y="1856810"/>
              <a:ext cx="426960" cy="3670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1492" y="2432874"/>
              <a:ext cx="486104" cy="381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6" name="TextBox 25"/>
            <p:cNvSpPr txBox="1"/>
            <p:nvPr/>
          </p:nvSpPr>
          <p:spPr>
            <a:xfrm>
              <a:off x="5021835" y="1923431"/>
              <a:ext cx="1294925" cy="207703"/>
            </a:xfrm>
            <a:prstGeom prst="rect">
              <a:avLst/>
            </a:prstGeom>
            <a:noFill/>
          </p:spPr>
          <p:txBody>
            <a:bodyPr wrap="square" lIns="22814" tIns="11407" rIns="22814" bIns="11407" rtlCol="0">
              <a:spAutoFit/>
            </a:bodyPr>
            <a:lstStyle/>
            <a:p>
              <a:r>
                <a:rPr lang="en-GB" sz="1200" b="1" dirty="0" err="1">
                  <a:latin typeface="Segoe UI" panose="020B0502040204020203" pitchFamily="34" charset="0"/>
                  <a:ea typeface="Segoe UI" panose="020B0502040204020203" pitchFamily="34" charset="0"/>
                  <a:cs typeface="Segoe UI" panose="020B0502040204020203" pitchFamily="34" charset="0"/>
                </a:rPr>
                <a:t>FitSM</a:t>
              </a:r>
              <a:r>
                <a:rPr lang="en-GB" sz="1200" b="1" dirty="0">
                  <a:latin typeface="Segoe UI" panose="020B0502040204020203" pitchFamily="34" charset="0"/>
                  <a:ea typeface="Segoe UI" panose="020B0502040204020203" pitchFamily="34" charset="0"/>
                  <a:cs typeface="Segoe UI" panose="020B0502040204020203" pitchFamily="34" charset="0"/>
                </a:rPr>
                <a:t> </a:t>
              </a:r>
              <a:r>
                <a:rPr lang="en-GB" sz="1200" b="1" dirty="0" smtClean="0">
                  <a:latin typeface="Segoe UI" panose="020B0502040204020203" pitchFamily="34" charset="0"/>
                  <a:ea typeface="Segoe UI" panose="020B0502040204020203" pitchFamily="34" charset="0"/>
                  <a:cs typeface="Segoe UI" panose="020B0502040204020203" pitchFamily="34" charset="0"/>
                </a:rPr>
                <a:t>Training </a:t>
              </a:r>
              <a:r>
                <a:rPr lang="en-GB" sz="1200" b="1" i="1" dirty="0" smtClean="0">
                  <a:solidFill>
                    <a:schemeClr val="accent3"/>
                  </a:solidFill>
                  <a:latin typeface="Segoe UI" panose="020B0502040204020203" pitchFamily="34" charset="0"/>
                  <a:ea typeface="Segoe UI" panose="020B0502040204020203" pitchFamily="34" charset="0"/>
                  <a:cs typeface="Segoe UI" panose="020B0502040204020203" pitchFamily="34" charset="0"/>
                </a:rPr>
                <a:t>New</a:t>
              </a:r>
              <a:r>
                <a:rPr lang="en-GB" sz="1200" b="1" dirty="0" smtClean="0">
                  <a:latin typeface="Segoe UI" panose="020B0502040204020203" pitchFamily="34" charset="0"/>
                  <a:ea typeface="Segoe UI" panose="020B0502040204020203" pitchFamily="34" charset="0"/>
                  <a:cs typeface="Segoe UI" panose="020B0502040204020203" pitchFamily="34" charset="0"/>
                </a:rPr>
                <a:t> </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2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833080"/>
              <a:ext cx="365929" cy="4389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8" name="Rectangle 27"/>
            <p:cNvSpPr/>
            <p:nvPr/>
          </p:nvSpPr>
          <p:spPr>
            <a:xfrm>
              <a:off x="4953297" y="2520085"/>
              <a:ext cx="2343259" cy="276999"/>
            </a:xfrm>
            <a:prstGeom prst="rect">
              <a:avLst/>
            </a:prstGeom>
          </p:spPr>
          <p:txBody>
            <a:bodyPr wrap="square">
              <a:spAutoFit/>
            </a:bodyPr>
            <a:lstStyle/>
            <a:p>
              <a:r>
                <a:rPr lang="en-GB" sz="1200" b="1" dirty="0" smtClean="0">
                  <a:latin typeface="Segoe UI" panose="020B0502040204020203" pitchFamily="34" charset="0"/>
                  <a:ea typeface="Segoe UI" panose="020B0502040204020203" pitchFamily="34" charset="0"/>
                  <a:cs typeface="Segoe UI" panose="020B0502040204020203" pitchFamily="34" charset="0"/>
                </a:rPr>
                <a:t>Training Infrastructure </a:t>
              </a:r>
              <a:r>
                <a:rPr lang="en-GB" sz="1200" b="1" i="1" dirty="0">
                  <a:solidFill>
                    <a:schemeClr val="accent3"/>
                  </a:solidFill>
                  <a:latin typeface="Segoe UI" panose="020B0502040204020203" pitchFamily="34" charset="0"/>
                  <a:ea typeface="Segoe UI" panose="020B0502040204020203" pitchFamily="34" charset="0"/>
                  <a:cs typeface="Segoe UI" panose="020B0502040204020203" pitchFamily="34" charset="0"/>
                </a:rPr>
                <a:t>New</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29"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2436822"/>
              <a:ext cx="360039" cy="4271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angle 29"/>
            <p:cNvSpPr/>
            <p:nvPr/>
          </p:nvSpPr>
          <p:spPr>
            <a:xfrm>
              <a:off x="7187581" y="1874302"/>
              <a:ext cx="1613628" cy="461665"/>
            </a:xfrm>
            <a:prstGeom prst="rect">
              <a:avLst/>
            </a:prstGeom>
          </p:spPr>
          <p:txBody>
            <a:bodyPr wrap="square">
              <a:spAutoFit/>
            </a:bodyPr>
            <a:lstStyle/>
            <a:p>
              <a:r>
                <a:rPr lang="en-GB" sz="1200" b="1" smtClean="0">
                  <a:latin typeface="Segoe UI" panose="020B0502040204020203" pitchFamily="34" charset="0"/>
                  <a:ea typeface="Segoe UI" panose="020B0502040204020203" pitchFamily="34" charset="0"/>
                  <a:cs typeface="Segoe UI" panose="020B0502040204020203" pitchFamily="34" charset="0"/>
                </a:rPr>
                <a:t>Applications on Demand </a:t>
              </a:r>
              <a:r>
                <a:rPr lang="en-GB" sz="1200" b="1"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BETA </a:t>
              </a:r>
              <a:r>
                <a:rPr lang="en-GB" sz="1200" b="1" i="1">
                  <a:solidFill>
                    <a:schemeClr val="accent3"/>
                  </a:solidFill>
                  <a:latin typeface="Segoe UI" panose="020B0502040204020203" pitchFamily="34" charset="0"/>
                  <a:ea typeface="Segoe UI" panose="020B0502040204020203" pitchFamily="34" charset="0"/>
                  <a:cs typeface="Segoe UI" panose="020B0502040204020203" pitchFamily="34" charset="0"/>
                </a:rPr>
                <a:t>New</a:t>
              </a:r>
              <a:endPar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Users\Iulia\Downloads\AoD.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3495" y="1867412"/>
              <a:ext cx="432048" cy="421446"/>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8927" y="3039096"/>
              <a:ext cx="362084" cy="4294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3" name="TextBox 32"/>
            <p:cNvSpPr txBox="1"/>
            <p:nvPr/>
          </p:nvSpPr>
          <p:spPr>
            <a:xfrm>
              <a:off x="2989043" y="3112294"/>
              <a:ext cx="1294925" cy="300036"/>
            </a:xfrm>
            <a:prstGeom prst="rect">
              <a:avLst/>
            </a:prstGeom>
            <a:noFill/>
          </p:spPr>
          <p:txBody>
            <a:bodyPr wrap="square" lIns="22814" tIns="11407" rIns="22814" bIns="11407" rtlCol="0">
              <a:spAutoFit/>
            </a:bodyPr>
            <a:lstStyle/>
            <a:p>
              <a:pPr fontAlgn="base">
                <a:lnSpc>
                  <a:spcPct val="150000"/>
                </a:lnSpc>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Online Storage</a:t>
              </a:r>
              <a:endParaRPr lang="en-GB" sz="1200" dirty="0">
                <a:latin typeface="Segoe UI" panose="020B0502040204020203" pitchFamily="34" charset="0"/>
                <a:ea typeface="Segoe UI" panose="020B0502040204020203" pitchFamily="34" charset="0"/>
                <a:cs typeface="Segoe UI" panose="020B0502040204020203" pitchFamily="34" charset="0"/>
              </a:endParaRPr>
            </a:p>
          </p:txBody>
        </p:sp>
        <p:sp>
          <p:nvSpPr>
            <p:cNvPr id="31" name="TextBox 30"/>
            <p:cNvSpPr txBox="1"/>
            <p:nvPr/>
          </p:nvSpPr>
          <p:spPr>
            <a:xfrm>
              <a:off x="6669941" y="3057042"/>
              <a:ext cx="1955963"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Security</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
          <p:nvSpPr>
            <p:cNvPr id="36" name="TextBox 35"/>
            <p:cNvSpPr txBox="1"/>
            <p:nvPr/>
          </p:nvSpPr>
          <p:spPr>
            <a:xfrm>
              <a:off x="7210971" y="3536377"/>
              <a:ext cx="1412259" cy="207703"/>
            </a:xfrm>
            <a:prstGeom prst="rect">
              <a:avLst/>
            </a:prstGeom>
            <a:noFill/>
          </p:spPr>
          <p:txBody>
            <a:bodyPr wrap="square" lIns="22814" tIns="11407" rIns="22814" bIns="11407" rtlCol="0">
              <a:spAutoFit/>
            </a:bodyPr>
            <a:lstStyle/>
            <a:p>
              <a:r>
                <a:rPr lang="en-GB" sz="1200" b="1">
                  <a:latin typeface="Segoe UI" panose="020B0502040204020203" pitchFamily="34" charset="0"/>
                  <a:ea typeface="Segoe UI" panose="020B0502040204020203" pitchFamily="34" charset="0"/>
                  <a:cs typeface="Segoe UI" panose="020B0502040204020203" pitchFamily="34" charset="0"/>
                </a:rPr>
                <a:t>Check-in</a:t>
              </a:r>
              <a:r>
                <a:rPr lang="en-GB" sz="1200" b="1" smtClean="0">
                  <a:latin typeface="Open Sans" panose="020B0606030504020204" pitchFamily="34" charset="0"/>
                  <a:ea typeface="Open Sans" panose="020B0606030504020204" pitchFamily="34" charset="0"/>
                  <a:cs typeface="Open Sans" panose="020B0606030504020204" pitchFamily="34" charset="0"/>
                </a:rPr>
                <a:t> </a:t>
              </a:r>
              <a:r>
                <a:rPr lang="en-GB" sz="1200" b="1"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BETA </a:t>
              </a:r>
              <a:r>
                <a:rPr lang="en-GB" sz="1200" b="1" i="1">
                  <a:solidFill>
                    <a:schemeClr val="accent3"/>
                  </a:solidFill>
                  <a:latin typeface="Segoe UI" panose="020B0502040204020203" pitchFamily="34" charset="0"/>
                  <a:ea typeface="Segoe UI" panose="020B0502040204020203" pitchFamily="34" charset="0"/>
                  <a:cs typeface="Segoe UI" panose="020B0502040204020203" pitchFamily="34" charset="0"/>
                </a:rPr>
                <a:t>New</a:t>
              </a:r>
              <a:endPar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 descr="C:\Users\Iulia\Downloads\checkin_ico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3066" y="3427553"/>
              <a:ext cx="425352" cy="4253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5021834" y="3455119"/>
              <a:ext cx="1477483" cy="461665"/>
            </a:xfrm>
            <a:prstGeom prst="rect">
              <a:avLst/>
            </a:prstGeom>
          </p:spPr>
          <p:txBody>
            <a:bodyPr wrap="square">
              <a:spAutoFit/>
            </a:bodyPr>
            <a:lstStyle/>
            <a:p>
              <a:r>
                <a:rPr lang="en-GB" sz="1200" b="1" dirty="0">
                  <a:latin typeface="Segoe UI" panose="020B0502040204020203" pitchFamily="34" charset="0"/>
                  <a:ea typeface="Segoe UI" panose="020B0502040204020203" pitchFamily="34" charset="0"/>
                  <a:cs typeface="Segoe UI" panose="020B0502040204020203" pitchFamily="34" charset="0"/>
                </a:rPr>
                <a:t>Workload</a:t>
              </a:r>
              <a:r>
                <a:rPr lang="en-GB" sz="1200" b="1" dirty="0">
                  <a:latin typeface="Open Sans" charset="0"/>
                  <a:ea typeface="Open Sans" charset="0"/>
                  <a:cs typeface="Open Sans" charset="0"/>
                </a:rPr>
                <a:t> </a:t>
              </a:r>
              <a:r>
                <a:rPr lang="en-GB" sz="1200" b="1">
                  <a:latin typeface="Segoe UI" panose="020B0502040204020203" pitchFamily="34" charset="0"/>
                  <a:ea typeface="Segoe UI" panose="020B0502040204020203" pitchFamily="34" charset="0"/>
                  <a:cs typeface="Segoe UI" panose="020B0502040204020203" pitchFamily="34" charset="0"/>
                </a:rPr>
                <a:t>Manager</a:t>
              </a:r>
              <a:r>
                <a:rPr lang="en-GB" sz="1200" b="1" smtClean="0">
                  <a:latin typeface="Open Sans" charset="0"/>
                  <a:ea typeface="Open Sans" charset="0"/>
                  <a:cs typeface="Open Sans" charset="0"/>
                </a:rPr>
                <a:t> </a:t>
              </a:r>
              <a:r>
                <a:rPr lang="en-GB" sz="1200" b="1"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BETA </a:t>
              </a:r>
              <a:r>
                <a:rPr lang="en-GB" sz="1200" b="1" i="1">
                  <a:solidFill>
                    <a:schemeClr val="accent3"/>
                  </a:solidFill>
                  <a:latin typeface="Segoe UI" panose="020B0502040204020203" pitchFamily="34" charset="0"/>
                  <a:ea typeface="Segoe UI" panose="020B0502040204020203" pitchFamily="34" charset="0"/>
                  <a:cs typeface="Segoe UI" panose="020B0502040204020203" pitchFamily="34" charset="0"/>
                </a:rPr>
                <a:t>New</a:t>
              </a:r>
              <a:endPar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4543354" y="3057042"/>
              <a:ext cx="1955963"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Platforms</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4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3354" y="3460806"/>
              <a:ext cx="440716" cy="4485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43" name="TextBox 42"/>
          <p:cNvSpPr txBox="1"/>
          <p:nvPr/>
        </p:nvSpPr>
        <p:spPr>
          <a:xfrm>
            <a:off x="281650" y="4652970"/>
            <a:ext cx="1925833" cy="309407"/>
          </a:xfrm>
          <a:prstGeom prst="rect">
            <a:avLst/>
          </a:prstGeom>
          <a:solidFill>
            <a:schemeClr val="bg1"/>
          </a:solidFill>
          <a:ln>
            <a:solidFill>
              <a:schemeClr val="accent1"/>
            </a:solidFill>
          </a:ln>
        </p:spPr>
        <p:txBody>
          <a:bodyPr wrap="square" lIns="22795" tIns="11398" rIns="22795" bIns="11398" rtlCol="0">
            <a:spAutoFit/>
          </a:bodyPr>
          <a:lstStyle/>
          <a:p>
            <a:pPr algn="ctr"/>
            <a:r>
              <a:rPr lang="en-GB" smtClean="0">
                <a:solidFill>
                  <a:schemeClr val="accent1"/>
                </a:solidFill>
                <a:latin typeface="Segoe UI" panose="020B0502040204020203" pitchFamily="34" charset="0"/>
                <a:ea typeface="Segoe UI" panose="020B0502040204020203" pitchFamily="34" charset="0"/>
                <a:cs typeface="Segoe UI" panose="020B0502040204020203" pitchFamily="34" charset="0"/>
              </a:rPr>
              <a:t>Planned</a:t>
            </a:r>
          </a:p>
        </p:txBody>
      </p:sp>
      <p:sp>
        <p:nvSpPr>
          <p:cNvPr id="44" name="TextBox 43"/>
          <p:cNvSpPr txBox="1"/>
          <p:nvPr/>
        </p:nvSpPr>
        <p:spPr>
          <a:xfrm>
            <a:off x="2409715" y="4674268"/>
            <a:ext cx="1955963" cy="300018"/>
          </a:xfrm>
          <a:prstGeom prst="rect">
            <a:avLst/>
          </a:prstGeom>
          <a:solidFill>
            <a:schemeClr val="bg1"/>
          </a:solidFill>
          <a:ln>
            <a:solidFill>
              <a:schemeClr val="accent1"/>
            </a:solidFill>
          </a:ln>
        </p:spPr>
        <p:txBody>
          <a:bodyPr wrap="square" lIns="22795" tIns="11398" rIns="22795" bIns="11398" rtlCol="0">
            <a:spAutoFit/>
          </a:bodyPr>
          <a:lstStyle/>
          <a:p>
            <a:pPr algn="ctr"/>
            <a:r>
              <a:rPr lang="en-GB" dirty="0" smtClean="0">
                <a:solidFill>
                  <a:schemeClr val="accent1"/>
                </a:solidFill>
                <a:latin typeface="Segoe UI" panose="020B0502040204020203" pitchFamily="34" charset="0"/>
                <a:ea typeface="Segoe UI" panose="020B0502040204020203" pitchFamily="34" charset="0"/>
                <a:cs typeface="Segoe UI" panose="020B0502040204020203" pitchFamily="34" charset="0"/>
              </a:rPr>
              <a:t>Alpha</a:t>
            </a:r>
          </a:p>
        </p:txBody>
      </p:sp>
    </p:spTree>
    <p:extLst>
      <p:ext uri="{BB962C8B-B14F-4D97-AF65-F5344CB8AC3E}">
        <p14:creationId xmlns:p14="http://schemas.microsoft.com/office/powerpoint/2010/main" val="507609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35" y="202630"/>
            <a:ext cx="7344816" cy="850106"/>
          </a:xfrm>
        </p:spPr>
        <p:txBody>
          <a:bodyPr>
            <a:normAutofit fontScale="90000"/>
          </a:bodyPr>
          <a:lstStyle/>
          <a:p>
            <a:r>
              <a:rPr lang="en-US" dirty="0" smtClean="0"/>
              <a:t>EGI Internal Service Portfolio</a:t>
            </a:r>
            <a:br>
              <a:rPr lang="en-US" dirty="0" smtClean="0"/>
            </a:br>
            <a:endParaRPr lang="en-US" dirty="0"/>
          </a:p>
        </p:txBody>
      </p:sp>
      <p:sp>
        <p:nvSpPr>
          <p:cNvPr id="5" name="TextBox 4"/>
          <p:cNvSpPr txBox="1"/>
          <p:nvPr/>
        </p:nvSpPr>
        <p:spPr>
          <a:xfrm>
            <a:off x="867455" y="692696"/>
            <a:ext cx="3672408" cy="369332"/>
          </a:xfrm>
          <a:prstGeom prst="rect">
            <a:avLst/>
          </a:prstGeom>
          <a:noFill/>
        </p:spPr>
        <p:txBody>
          <a:bodyPr wrap="square" rtlCol="0">
            <a:spAutoFit/>
          </a:bodyPr>
          <a:lstStyle/>
          <a:p>
            <a:endParaRPr lang="en-GB" dirty="0"/>
          </a:p>
        </p:txBody>
      </p:sp>
      <p:sp>
        <p:nvSpPr>
          <p:cNvPr id="4" name="Rectangle 3"/>
          <p:cNvSpPr/>
          <p:nvPr/>
        </p:nvSpPr>
        <p:spPr>
          <a:xfrm>
            <a:off x="1830058" y="611977"/>
            <a:ext cx="7284085" cy="584775"/>
          </a:xfrm>
          <a:prstGeom prst="rect">
            <a:avLst/>
          </a:prstGeom>
        </p:spPr>
        <p:txBody>
          <a:bodyPr wrap="square">
            <a:spAutoFit/>
          </a:bodyPr>
          <a:lstStyle/>
          <a:p>
            <a:pPr algn="r"/>
            <a:r>
              <a:rPr lang="en-GB" sz="1600" dirty="0">
                <a:latin typeface="Segoe UI" panose="020B0502040204020203" pitchFamily="34" charset="0"/>
                <a:ea typeface="Segoe UI" panose="020B0502040204020203" pitchFamily="34" charset="0"/>
                <a:cs typeface="Segoe UI" panose="020B0502040204020203" pitchFamily="34" charset="0"/>
              </a:rPr>
              <a:t>The list of services </a:t>
            </a:r>
            <a:r>
              <a:rPr lang="en-GB" sz="1600" dirty="0">
                <a:solidFill>
                  <a:srgbClr val="4F85C3"/>
                </a:solidFill>
                <a:latin typeface="Segoe UI" pitchFamily="34" charset="0"/>
                <a:ea typeface="Segoe UI" panose="020B0502040204020203" pitchFamily="34" charset="0"/>
                <a:cs typeface="Segoe UI" pitchFamily="34" charset="0"/>
              </a:rPr>
              <a:t>delivered internally to the EGI </a:t>
            </a:r>
            <a:r>
              <a:rPr lang="en-GB" sz="1600" dirty="0" smtClean="0">
                <a:solidFill>
                  <a:srgbClr val="4F85C3"/>
                </a:solidFill>
                <a:latin typeface="Segoe UI" pitchFamily="34" charset="0"/>
                <a:ea typeface="Segoe UI" panose="020B0502040204020203" pitchFamily="34" charset="0"/>
                <a:cs typeface="Segoe UI" pitchFamily="34" charset="0"/>
              </a:rPr>
              <a:t>federation</a:t>
            </a:r>
            <a:r>
              <a:rPr lang="en-GB" sz="1600" dirty="0" smtClean="0">
                <a:latin typeface="Segoe UI" panose="020B0502040204020203" pitchFamily="34" charset="0"/>
                <a:ea typeface="Segoe UI" panose="020B0502040204020203" pitchFamily="34" charset="0"/>
                <a:cs typeface="Segoe UI" panose="020B0502040204020203" pitchFamily="34" charset="0"/>
              </a:rPr>
              <a:t> </a:t>
            </a:r>
            <a:r>
              <a:rPr lang="en-GB" sz="1600" dirty="0">
                <a:latin typeface="Segoe UI" panose="020B0502040204020203" pitchFamily="34" charset="0"/>
                <a:ea typeface="Segoe UI" panose="020B0502040204020203" pitchFamily="34" charset="0"/>
                <a:cs typeface="Segoe UI" panose="020B0502040204020203" pitchFamily="34" charset="0"/>
              </a:rPr>
              <a:t>to enable the EGI </a:t>
            </a:r>
            <a:r>
              <a:rPr lang="en-GB" sz="1600" dirty="0" smtClean="0">
                <a:latin typeface="Segoe UI" panose="020B0502040204020203" pitchFamily="34" charset="0"/>
                <a:ea typeface="Segoe UI" panose="020B0502040204020203" pitchFamily="34" charset="0"/>
                <a:cs typeface="Segoe UI" panose="020B0502040204020203" pitchFamily="34" charset="0"/>
              </a:rPr>
              <a:t>providers </a:t>
            </a:r>
            <a:r>
              <a:rPr lang="en-GB" sz="1600" dirty="0">
                <a:latin typeface="Segoe UI" panose="020B0502040204020203" pitchFamily="34" charset="0"/>
                <a:ea typeface="Segoe UI" panose="020B0502040204020203" pitchFamily="34" charset="0"/>
                <a:cs typeface="Segoe UI" panose="020B0502040204020203" pitchFamily="34" charset="0"/>
              </a:rPr>
              <a:t>to work together</a:t>
            </a:r>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sp>
        <p:nvSpPr>
          <p:cNvPr id="43" name="Footer Placeholder 3"/>
          <p:cNvSpPr>
            <a:spLocks noGrp="1"/>
          </p:cNvSpPr>
          <p:nvPr>
            <p:ph type="ftr" sz="quarter" idx="11"/>
          </p:nvPr>
        </p:nvSpPr>
        <p:spPr>
          <a:xfrm>
            <a:off x="1187624" y="6453336"/>
            <a:ext cx="6768752" cy="365125"/>
          </a:xfrm>
        </p:spPr>
        <p:txBody>
          <a:bodyPr/>
          <a:lstStyle/>
          <a:p>
            <a:r>
              <a:rPr lang="en-GB" smtClean="0"/>
              <a:t>EGI-Engage Final Review</a:t>
            </a:r>
            <a:endParaRPr lang="en-GB" dirty="0"/>
          </a:p>
        </p:txBody>
      </p:sp>
      <p:grpSp>
        <p:nvGrpSpPr>
          <p:cNvPr id="19" name="Group 18"/>
          <p:cNvGrpSpPr/>
          <p:nvPr/>
        </p:nvGrpSpPr>
        <p:grpSpPr>
          <a:xfrm>
            <a:off x="448458" y="1403863"/>
            <a:ext cx="2576292" cy="4833449"/>
            <a:chOff x="448458" y="1403863"/>
            <a:chExt cx="2576292" cy="4833449"/>
          </a:xfrm>
        </p:grpSpPr>
        <p:sp>
          <p:nvSpPr>
            <p:cNvPr id="68" name="TextBox 67"/>
            <p:cNvSpPr txBox="1"/>
            <p:nvPr/>
          </p:nvSpPr>
          <p:spPr>
            <a:xfrm>
              <a:off x="526971" y="1403863"/>
              <a:ext cx="2042345"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Coordination</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p:cNvGrpSpPr/>
            <p:nvPr/>
          </p:nvGrpSpPr>
          <p:grpSpPr>
            <a:xfrm>
              <a:off x="448458" y="1873719"/>
              <a:ext cx="2576292" cy="4363593"/>
              <a:chOff x="173007" y="1798638"/>
              <a:chExt cx="2576292" cy="4363593"/>
            </a:xfrm>
          </p:grpSpPr>
          <p:grpSp>
            <p:nvGrpSpPr>
              <p:cNvPr id="10" name="Group 9"/>
              <p:cNvGrpSpPr/>
              <p:nvPr/>
            </p:nvGrpSpPr>
            <p:grpSpPr>
              <a:xfrm>
                <a:off x="173007" y="1798638"/>
                <a:ext cx="2137279" cy="1534492"/>
                <a:chOff x="173007" y="1798638"/>
                <a:chExt cx="2137279" cy="1534492"/>
              </a:xfrm>
            </p:grpSpPr>
            <p:sp>
              <p:nvSpPr>
                <p:cNvPr id="31" name="Rectangle 30"/>
                <p:cNvSpPr/>
                <p:nvPr/>
              </p:nvSpPr>
              <p:spPr>
                <a:xfrm>
                  <a:off x="767218" y="1875623"/>
                  <a:ext cx="1236813" cy="207703"/>
                </a:xfrm>
                <a:prstGeom prst="rect">
                  <a:avLst/>
                </a:prstGeom>
                <a:noFill/>
              </p:spPr>
              <p:txBody>
                <a:bodyPr wrap="square" lIns="22814" tIns="11407" rIns="22814" bIns="11407" rtlCol="0" anchor="ctr">
                  <a:spAutoFit/>
                </a:bodyPr>
                <a:lstStyle/>
                <a:p>
                  <a:pPr fontAlgn="base">
                    <a:spcBef>
                      <a:spcPct val="0"/>
                    </a:spcBef>
                  </a:pPr>
                  <a:r>
                    <a:rPr lang="en-GB" sz="1200" b="1" dirty="0">
                      <a:latin typeface="Segoe UI" panose="020B0502040204020203" pitchFamily="34" charset="0"/>
                      <a:ea typeface="Segoe UI" panose="020B0502040204020203" pitchFamily="34" charset="0"/>
                      <a:cs typeface="Segoe UI" panose="020B0502040204020203" pitchFamily="34" charset="0"/>
                    </a:rPr>
                    <a:t>Communications</a:t>
                  </a:r>
                </a:p>
              </p:txBody>
            </p:sp>
            <p:pic>
              <p:nvPicPr>
                <p:cNvPr id="2053" name="Picture 5" descr="C:\Users\Iulia\Downloads\icon Communica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40" y="1798638"/>
                  <a:ext cx="457490" cy="448776"/>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p:cNvSpPr txBox="1"/>
                <p:nvPr/>
              </p:nvSpPr>
              <p:spPr>
                <a:xfrm>
                  <a:off x="774545" y="2911004"/>
                  <a:ext cx="1475991" cy="392369"/>
                </a:xfrm>
                <a:prstGeom prst="rect">
                  <a:avLst/>
                </a:prstGeom>
                <a:noFill/>
              </p:spPr>
              <p:txBody>
                <a:bodyPr wrap="square" lIns="22814" tIns="11407" rIns="22814" bIns="11407" rtlCol="0" anchor="ctr">
                  <a:spAutoFit/>
                </a:bodyPr>
                <a:lstStyle>
                  <a:defPPr>
                    <a:defRPr lang="nl-NL"/>
                  </a:defPPr>
                  <a:lvl1pPr fontAlgn="base">
                    <a:spcBef>
                      <a:spcPct val="0"/>
                    </a:spcBef>
                    <a:defRPr sz="1200" b="1">
                      <a:latin typeface="Segoe UI" panose="020B0502040204020203" pitchFamily="34" charset="0"/>
                      <a:ea typeface="Segoe UI" panose="020B0502040204020203" pitchFamily="34" charset="0"/>
                      <a:cs typeface="Segoe UI" panose="020B0502040204020203" pitchFamily="34" charset="0"/>
                    </a:defRPr>
                  </a:lvl1pPr>
                </a:lstStyle>
                <a:p>
                  <a:r>
                    <a:rPr lang="en-GB" dirty="0"/>
                    <a:t>Strategy and Policy Development</a:t>
                  </a:r>
                </a:p>
              </p:txBody>
            </p:sp>
            <p:sp>
              <p:nvSpPr>
                <p:cNvPr id="58" name="Rectangle 57"/>
                <p:cNvSpPr/>
                <p:nvPr/>
              </p:nvSpPr>
              <p:spPr>
                <a:xfrm>
                  <a:off x="774545" y="2349314"/>
                  <a:ext cx="1535741" cy="392369"/>
                </a:xfrm>
                <a:prstGeom prst="rect">
                  <a:avLst/>
                </a:prstGeom>
                <a:noFill/>
              </p:spPr>
              <p:txBody>
                <a:bodyPr wrap="square" lIns="22814" tIns="11407" rIns="22814" bIns="11407" rtlCol="0" anchor="ctr">
                  <a:spAutoFit/>
                </a:bodyPr>
                <a:lstStyle/>
                <a:p>
                  <a:pPr fontAlgn="base">
                    <a:spcBef>
                      <a:spcPct val="0"/>
                    </a:spcBef>
                  </a:pPr>
                  <a:r>
                    <a:rPr lang="en-GB" sz="1200" b="1" dirty="0">
                      <a:latin typeface="Segoe UI" panose="020B0502040204020203" pitchFamily="34" charset="0"/>
                      <a:ea typeface="Segoe UI" panose="020B0502040204020203" pitchFamily="34" charset="0"/>
                      <a:cs typeface="Segoe UI" panose="020B0502040204020203" pitchFamily="34" charset="0"/>
                    </a:rPr>
                    <a:t>Project Management </a:t>
                  </a:r>
                </a:p>
                <a:p>
                  <a:pPr fontAlgn="base">
                    <a:spcBef>
                      <a:spcPct val="0"/>
                    </a:spcBef>
                  </a:pPr>
                  <a:r>
                    <a:rPr lang="en-GB" sz="1200" b="1" dirty="0">
                      <a:latin typeface="Segoe UI" panose="020B0502040204020203" pitchFamily="34" charset="0"/>
                      <a:ea typeface="Segoe UI" panose="020B0502040204020203" pitchFamily="34" charset="0"/>
                      <a:cs typeface="Segoe UI" panose="020B0502040204020203" pitchFamily="34" charset="0"/>
                    </a:rPr>
                    <a:t>and Planning</a:t>
                  </a:r>
                </a:p>
              </p:txBody>
            </p:sp>
            <p:pic>
              <p:nvPicPr>
                <p:cNvPr id="59" name="Picture 6" descr="C:\Users\Iulia\Downloads\icon Project Manageme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005" y="2276872"/>
                  <a:ext cx="497360" cy="47713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15" descr="C:\Users\Iulia\Downloads\icon Strategy and Policy Develop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07" y="2891455"/>
                  <a:ext cx="539355" cy="44167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2" name="Group 11"/>
              <p:cNvGrpSpPr/>
              <p:nvPr/>
            </p:nvGrpSpPr>
            <p:grpSpPr>
              <a:xfrm>
                <a:off x="216140" y="3499611"/>
                <a:ext cx="2533159" cy="2662620"/>
                <a:chOff x="6973238" y="3390987"/>
                <a:chExt cx="2533159" cy="2662620"/>
              </a:xfrm>
            </p:grpSpPr>
            <p:sp>
              <p:nvSpPr>
                <p:cNvPr id="16" name="TextBox 15"/>
                <p:cNvSpPr txBox="1"/>
                <p:nvPr/>
              </p:nvSpPr>
              <p:spPr>
                <a:xfrm>
                  <a:off x="7533404" y="4067659"/>
                  <a:ext cx="1533980" cy="207703"/>
                </a:xfrm>
                <a:prstGeom prst="rect">
                  <a:avLst/>
                </a:prstGeom>
                <a:noFill/>
              </p:spPr>
              <p:txBody>
                <a:bodyPr wrap="square" lIns="22814" tIns="11407" rIns="22814" bIns="11407" rtlCol="0" anchor="ctr">
                  <a:spAutoFit/>
                </a:bodyPr>
                <a:lstStyle>
                  <a:defPPr>
                    <a:defRPr lang="nl-NL"/>
                  </a:defPPr>
                  <a:lvl1pPr fontAlgn="base">
                    <a:spcBef>
                      <a:spcPct val="0"/>
                    </a:spcBef>
                    <a:defRPr sz="1200" b="1">
                      <a:latin typeface="Segoe UI" panose="020B0502040204020203" pitchFamily="34" charset="0"/>
                      <a:ea typeface="Segoe UI" panose="020B0502040204020203" pitchFamily="34" charset="0"/>
                      <a:cs typeface="Segoe UI" panose="020B0502040204020203" pitchFamily="34" charset="0"/>
                    </a:defRPr>
                  </a:lvl1pPr>
                </a:lstStyle>
                <a:p>
                  <a:r>
                    <a:rPr lang="en-GB" dirty="0" smtClean="0"/>
                    <a:t>Operations and </a:t>
                  </a:r>
                  <a:r>
                    <a:rPr lang="en-GB" dirty="0"/>
                    <a:t>Support</a:t>
                  </a:r>
                </a:p>
              </p:txBody>
            </p:sp>
            <p:pic>
              <p:nvPicPr>
                <p:cNvPr id="2051" name="Picture 3" descr="C:\Users\Iulia\Downloads\icon Operations Coordination and Suppo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4563" y="3931456"/>
                  <a:ext cx="439189" cy="447102"/>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Rectangle 46"/>
                <p:cNvSpPr/>
                <p:nvPr/>
              </p:nvSpPr>
              <p:spPr>
                <a:xfrm>
                  <a:off x="7531643" y="5745414"/>
                  <a:ext cx="1506522" cy="207703"/>
                </a:xfrm>
                <a:prstGeom prst="rect">
                  <a:avLst/>
                </a:prstGeom>
                <a:noFill/>
              </p:spPr>
              <p:txBody>
                <a:bodyPr wrap="square" lIns="22814" tIns="11407" rIns="22814" bIns="11407" rtlCol="0" anchor="ctr">
                  <a:spAutoFit/>
                </a:bodyPr>
                <a:lstStyle/>
                <a:p>
                  <a:pPr fontAlgn="base">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Technology</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2062" name="Picture 14" descr="C:\Users\Iulia\Downloads\icon Technical Coordinat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7832" y="5677394"/>
                  <a:ext cx="469209" cy="376213"/>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Rectangle 71"/>
                <p:cNvSpPr/>
                <p:nvPr/>
              </p:nvSpPr>
              <p:spPr>
                <a:xfrm>
                  <a:off x="7524316" y="3472366"/>
                  <a:ext cx="1698623" cy="215799"/>
                </a:xfrm>
                <a:prstGeom prst="rect">
                  <a:avLst/>
                </a:prstGeom>
                <a:noFill/>
              </p:spPr>
              <p:txBody>
                <a:bodyPr wrap="square" lIns="22814" tIns="11407" rIns="22814" bIns="11407" rtlCol="0" anchor="ctr">
                  <a:spAutoFit/>
                </a:bodyPr>
                <a:lstStyle/>
                <a:p>
                  <a:pPr fontAlgn="base">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Community</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73" name="Picture 4" descr="C:\Users\Iulia\Downloads\icon Community Coordination (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3238" y="3390987"/>
                  <a:ext cx="455290" cy="358900"/>
                </a:xfrm>
                <a:prstGeom prst="rect">
                  <a:avLst/>
                </a:prstGeom>
                <a:noFill/>
                <a:extLst>
                  <a:ext uri="{909E8E84-426E-40dd-AFC4-6F175D3DCCD1}">
                    <a14:hiddenFill xmlns:a14="http://schemas.microsoft.com/office/drawing/2010/main" xmlns="">
                      <a:solidFill>
                        <a:srgbClr val="FFFFFF"/>
                      </a:solidFill>
                    </a14:hiddenFill>
                  </a:ext>
                </a:extLst>
              </p:spPr>
            </p:pic>
            <p:sp>
              <p:nvSpPr>
                <p:cNvPr id="78" name="Rectangle 77"/>
                <p:cNvSpPr/>
                <p:nvPr/>
              </p:nvSpPr>
              <p:spPr>
                <a:xfrm>
                  <a:off x="7504057" y="4634665"/>
                  <a:ext cx="2002340" cy="207703"/>
                </a:xfrm>
                <a:prstGeom prst="rect">
                  <a:avLst/>
                </a:prstGeom>
                <a:noFill/>
              </p:spPr>
              <p:txBody>
                <a:bodyPr wrap="square" lIns="22814" tIns="11407" rIns="22814" bIns="11407" rtlCol="0" anchor="ctr">
                  <a:spAutoFit/>
                </a:bodyPr>
                <a:lstStyle/>
                <a:p>
                  <a:pPr fontAlgn="base">
                    <a:spcBef>
                      <a:spcPct val="0"/>
                    </a:spcBef>
                  </a:pPr>
                  <a:r>
                    <a:rPr lang="en-GB" sz="1200" b="1" dirty="0">
                      <a:latin typeface="Segoe UI" panose="020B0502040204020203" pitchFamily="34" charset="0"/>
                      <a:ea typeface="Segoe UI" panose="020B0502040204020203" pitchFamily="34" charset="0"/>
                      <a:cs typeface="Segoe UI" panose="020B0502040204020203" pitchFamily="34" charset="0"/>
                    </a:rPr>
                    <a:t> </a:t>
                  </a:r>
                  <a:r>
                    <a:rPr lang="en-GB" sz="1200" b="1" dirty="0" smtClean="0">
                      <a:latin typeface="Segoe UI" panose="020B0502040204020203" pitchFamily="34" charset="0"/>
                      <a:ea typeface="Segoe UI" panose="020B0502040204020203" pitchFamily="34" charset="0"/>
                      <a:cs typeface="Segoe UI" panose="020B0502040204020203" pitchFamily="34" charset="0"/>
                    </a:rPr>
                    <a:t>IT Service Management</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9" name="Picture 13" descr="C:\Users\Iulia\Downloads\icon ITSM Coordinat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0585" y="4565451"/>
                  <a:ext cx="403704" cy="407154"/>
                </a:xfrm>
                <a:prstGeom prst="rect">
                  <a:avLst/>
                </a:prstGeom>
                <a:noFill/>
                <a:extLst>
                  <a:ext uri="{909E8E84-426E-40dd-AFC4-6F175D3DCCD1}">
                    <a14:hiddenFill xmlns:a14="http://schemas.microsoft.com/office/drawing/2010/main" xmlns="">
                      <a:solidFill>
                        <a:srgbClr val="FFFFFF"/>
                      </a:solidFill>
                    </a14:hiddenFill>
                  </a:ext>
                </a:extLst>
              </p:spPr>
            </p:pic>
            <p:sp>
              <p:nvSpPr>
                <p:cNvPr id="115" name="Rectangle 114"/>
                <p:cNvSpPr/>
                <p:nvPr/>
              </p:nvSpPr>
              <p:spPr>
                <a:xfrm>
                  <a:off x="7528371" y="5224672"/>
                  <a:ext cx="1752012" cy="207703"/>
                </a:xfrm>
                <a:prstGeom prst="rect">
                  <a:avLst/>
                </a:prstGeom>
                <a:noFill/>
              </p:spPr>
              <p:txBody>
                <a:bodyPr wrap="square" lIns="22814" tIns="11407" rIns="22814" bIns="11407" rtlCol="0" anchor="ctr">
                  <a:spAutoFit/>
                </a:bodyPr>
                <a:lstStyle/>
                <a:p>
                  <a:pPr fontAlgn="base">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Security</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116" name="Picture 12" descr="C:\Users\Iulia\Downloads\icon Security.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3008" y="5103823"/>
                  <a:ext cx="418858" cy="421622"/>
                </a:xfrm>
                <a:prstGeom prst="rect">
                  <a:avLst/>
                </a:prstGeom>
                <a:noFill/>
                <a:extLst>
                  <a:ext uri="{909E8E84-426E-40dd-AFC4-6F175D3DCCD1}">
                    <a14:hiddenFill xmlns:a14="http://schemas.microsoft.com/office/drawing/2010/main" xmlns="">
                      <a:solidFill>
                        <a:srgbClr val="FFFFFF"/>
                      </a:solidFill>
                    </a14:hiddenFill>
                  </a:ext>
                </a:extLst>
              </p:spPr>
            </p:pic>
          </p:grpSp>
        </p:grpSp>
      </p:grpSp>
      <p:grpSp>
        <p:nvGrpSpPr>
          <p:cNvPr id="17" name="Group 16"/>
          <p:cNvGrpSpPr/>
          <p:nvPr/>
        </p:nvGrpSpPr>
        <p:grpSpPr>
          <a:xfrm>
            <a:off x="3024750" y="1403863"/>
            <a:ext cx="2567703" cy="4303937"/>
            <a:chOff x="2741292" y="1403863"/>
            <a:chExt cx="2567703" cy="4303937"/>
          </a:xfrm>
        </p:grpSpPr>
        <p:sp>
          <p:nvSpPr>
            <p:cNvPr id="69" name="TextBox 68"/>
            <p:cNvSpPr txBox="1"/>
            <p:nvPr/>
          </p:nvSpPr>
          <p:spPr>
            <a:xfrm>
              <a:off x="2741292" y="1403863"/>
              <a:ext cx="1955963"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Operations</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1" name="Group 10"/>
            <p:cNvGrpSpPr/>
            <p:nvPr/>
          </p:nvGrpSpPr>
          <p:grpSpPr>
            <a:xfrm>
              <a:off x="2846760" y="1847897"/>
              <a:ext cx="2462235" cy="3859903"/>
              <a:chOff x="2571309" y="1772816"/>
              <a:chExt cx="2462235" cy="3859903"/>
            </a:xfrm>
          </p:grpSpPr>
          <p:grpSp>
            <p:nvGrpSpPr>
              <p:cNvPr id="9" name="Group 8"/>
              <p:cNvGrpSpPr/>
              <p:nvPr/>
            </p:nvGrpSpPr>
            <p:grpSpPr>
              <a:xfrm>
                <a:off x="2571309" y="2305053"/>
                <a:ext cx="2462235" cy="3327666"/>
                <a:chOff x="263563" y="3435215"/>
                <a:chExt cx="2462235" cy="3327666"/>
              </a:xfrm>
            </p:grpSpPr>
            <p:pic>
              <p:nvPicPr>
                <p:cNvPr id="1028" name="Picture 4" descr="C:\Users\Iulia\Downloads\icon Configuration Database.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4848" y="4026949"/>
                  <a:ext cx="339798" cy="373441"/>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38"/>
                <p:cNvSpPr txBox="1"/>
                <p:nvPr/>
              </p:nvSpPr>
              <p:spPr>
                <a:xfrm>
                  <a:off x="841800" y="4133745"/>
                  <a:ext cx="1576400" cy="207703"/>
                </a:xfrm>
                <a:prstGeom prst="rect">
                  <a:avLst/>
                </a:prstGeom>
                <a:noFill/>
              </p:spPr>
              <p:txBody>
                <a:bodyPr wrap="square" lIns="22814" tIns="11407" rIns="22814" bIns="11407" rtlCol="0" anchor="ctr">
                  <a:spAutoFit/>
                </a:bodyPr>
                <a:lstStyle>
                  <a:defPPr>
                    <a:defRPr lang="nl-NL"/>
                  </a:defPPr>
                  <a:lvl1pPr fontAlgn="base">
                    <a:spcBef>
                      <a:spcPct val="0"/>
                    </a:spcBef>
                    <a:defRPr sz="1200" b="1">
                      <a:latin typeface="Segoe UI" panose="020B0502040204020203" pitchFamily="34" charset="0"/>
                      <a:ea typeface="Segoe UI" panose="020B0502040204020203" pitchFamily="34" charset="0"/>
                      <a:cs typeface="Segoe UI" panose="020B0502040204020203" pitchFamily="34" charset="0"/>
                    </a:defRPr>
                  </a:lvl1pPr>
                </a:lstStyle>
                <a:p>
                  <a:r>
                    <a:rPr lang="en-GB" dirty="0" smtClean="0"/>
                    <a:t>Configuration Database</a:t>
                  </a:r>
                  <a:endParaRPr lang="en-GB" dirty="0"/>
                </a:p>
              </p:txBody>
            </p:sp>
            <p:sp>
              <p:nvSpPr>
                <p:cNvPr id="50" name="Rectangle 49"/>
                <p:cNvSpPr/>
                <p:nvPr/>
              </p:nvSpPr>
              <p:spPr>
                <a:xfrm>
                  <a:off x="854153" y="4705035"/>
                  <a:ext cx="859531" cy="207703"/>
                </a:xfrm>
                <a:prstGeom prst="rect">
                  <a:avLst/>
                </a:prstGeom>
                <a:noFill/>
              </p:spPr>
              <p:txBody>
                <a:bodyPr wrap="square" lIns="22814" tIns="11407" rIns="22814" bIns="11407" rtlCol="0" anchor="ctr">
                  <a:spAutoFit/>
                </a:bodyPr>
                <a:lstStyle/>
                <a:p>
                  <a:pPr fontAlgn="base">
                    <a:spcBef>
                      <a:spcPct val="0"/>
                    </a:spcBef>
                  </a:pPr>
                  <a:r>
                    <a:rPr lang="en-GB" sz="1200" b="1" dirty="0">
                      <a:latin typeface="Segoe UI" panose="020B0502040204020203" pitchFamily="34" charset="0"/>
                      <a:ea typeface="Segoe UI" panose="020B0502040204020203" pitchFamily="34" charset="0"/>
                      <a:cs typeface="Segoe UI" panose="020B0502040204020203" pitchFamily="34" charset="0"/>
                    </a:rPr>
                    <a:t>Helpdesk</a:t>
                  </a:r>
                </a:p>
              </p:txBody>
            </p:sp>
            <p:pic>
              <p:nvPicPr>
                <p:cNvPr id="51" name="Picture 7" descr="C:\Users\Iulia\Downloads\icon Helpdesk.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963" y="4570501"/>
                  <a:ext cx="426363" cy="481377"/>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TextBox 53"/>
                <p:cNvSpPr txBox="1"/>
                <p:nvPr/>
              </p:nvSpPr>
              <p:spPr>
                <a:xfrm>
                  <a:off x="853619" y="6342781"/>
                  <a:ext cx="1872179" cy="392369"/>
                </a:xfrm>
                <a:prstGeom prst="rect">
                  <a:avLst/>
                </a:prstGeom>
                <a:noFill/>
              </p:spPr>
              <p:txBody>
                <a:bodyPr wrap="square" lIns="22814" tIns="11407" rIns="22814" bIns="11407" rtlCol="0" anchor="ctr">
                  <a:spAutoFit/>
                </a:bodyPr>
                <a:lstStyle>
                  <a:defPPr>
                    <a:defRPr lang="nl-NL"/>
                  </a:defPPr>
                  <a:lvl1pPr fontAlgn="base">
                    <a:spcBef>
                      <a:spcPct val="0"/>
                    </a:spcBef>
                    <a:defRPr sz="1200" b="1">
                      <a:latin typeface="Segoe UI" panose="020B0502040204020203" pitchFamily="34" charset="0"/>
                      <a:ea typeface="Segoe UI" panose="020B0502040204020203" pitchFamily="34" charset="0"/>
                      <a:cs typeface="Segoe UI" panose="020B0502040204020203" pitchFamily="34" charset="0"/>
                    </a:defRPr>
                  </a:lvl1pPr>
                </a:lstStyle>
                <a:p>
                  <a:r>
                    <a:rPr lang="en-GB" dirty="0"/>
                    <a:t>Validated Software and Repository</a:t>
                  </a:r>
                </a:p>
              </p:txBody>
            </p:sp>
            <p:pic>
              <p:nvPicPr>
                <p:cNvPr id="55" name="Picture 9" descr="C:\Users\Iulia\Downloads\icon Validated Software and Repository.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3281" y="6355107"/>
                  <a:ext cx="388953" cy="407774"/>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TextBox 61"/>
                <p:cNvSpPr txBox="1"/>
                <p:nvPr/>
              </p:nvSpPr>
              <p:spPr>
                <a:xfrm>
                  <a:off x="853619" y="5276100"/>
                  <a:ext cx="1294925" cy="207703"/>
                </a:xfrm>
                <a:prstGeom prst="rect">
                  <a:avLst/>
                </a:prstGeom>
                <a:noFill/>
              </p:spPr>
              <p:txBody>
                <a:bodyPr wrap="square" lIns="22814" tIns="11407" rIns="22814" bIns="11407" rtlCol="0" anchor="ctr">
                  <a:spAutoFit/>
                </a:bodyPr>
                <a:lstStyle>
                  <a:defPPr>
                    <a:defRPr lang="nl-NL"/>
                  </a:defPPr>
                  <a:lvl1pPr fontAlgn="base">
                    <a:spcBef>
                      <a:spcPct val="0"/>
                    </a:spcBef>
                    <a:defRPr sz="1200" b="1">
                      <a:latin typeface="Segoe UI" panose="020B0502040204020203" pitchFamily="34" charset="0"/>
                      <a:ea typeface="Segoe UI" panose="020B0502040204020203" pitchFamily="34" charset="0"/>
                      <a:cs typeface="Segoe UI" panose="020B0502040204020203" pitchFamily="34" charset="0"/>
                    </a:defRPr>
                  </a:lvl1pPr>
                </a:lstStyle>
                <a:p>
                  <a:r>
                    <a:rPr lang="en-GB" dirty="0"/>
                    <a:t>Operational Tools</a:t>
                  </a:r>
                </a:p>
              </p:txBody>
            </p:sp>
            <p:pic>
              <p:nvPicPr>
                <p:cNvPr id="63" name="Picture 11" descr="C:\Users\Iulia\Downloads\icon Operational Tool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6666" y="5182096"/>
                  <a:ext cx="426237" cy="412777"/>
                </a:xfrm>
                <a:prstGeom prst="rect">
                  <a:avLst/>
                </a:prstGeom>
                <a:noFill/>
                <a:extLst>
                  <a:ext uri="{909E8E84-426E-40dd-AFC4-6F175D3DCCD1}">
                    <a14:hiddenFill xmlns:a14="http://schemas.microsoft.com/office/drawing/2010/main" xmlns="">
                      <a:solidFill>
                        <a:srgbClr val="FFFFFF"/>
                      </a:solidFill>
                    </a14:hiddenFill>
                  </a:ext>
                </a:extLst>
              </p:spPr>
            </p:pic>
            <p:sp>
              <p:nvSpPr>
                <p:cNvPr id="76" name="Rectangle 75"/>
                <p:cNvSpPr/>
                <p:nvPr/>
              </p:nvSpPr>
              <p:spPr>
                <a:xfrm>
                  <a:off x="841482" y="3542406"/>
                  <a:ext cx="1643370" cy="207703"/>
                </a:xfrm>
                <a:prstGeom prst="rect">
                  <a:avLst/>
                </a:prstGeom>
                <a:noFill/>
              </p:spPr>
              <p:txBody>
                <a:bodyPr wrap="square" lIns="22814" tIns="11407" rIns="22814" bIns="11407" rtlCol="0" anchor="ctr">
                  <a:spAutoFit/>
                </a:bodyPr>
                <a:lstStyle/>
                <a:p>
                  <a:pPr fontAlgn="base">
                    <a:spcBef>
                      <a:spcPct val="0"/>
                    </a:spcBef>
                  </a:pPr>
                  <a:r>
                    <a:rPr lang="en-GB" sz="1200" b="1">
                      <a:latin typeface="Segoe UI" panose="020B0502040204020203" pitchFamily="34" charset="0"/>
                      <a:ea typeface="Segoe UI" panose="020B0502040204020203" pitchFamily="34" charset="0"/>
                      <a:cs typeface="Segoe UI" panose="020B0502040204020203" pitchFamily="34" charset="0"/>
                    </a:rPr>
                    <a:t>Collaboration </a:t>
                  </a:r>
                  <a:r>
                    <a:rPr lang="en-GB" sz="1200" b="1" smtClean="0">
                      <a:latin typeface="Segoe UI" panose="020B0502040204020203" pitchFamily="34" charset="0"/>
                      <a:ea typeface="Segoe UI" panose="020B0502040204020203" pitchFamily="34" charset="0"/>
                      <a:cs typeface="Segoe UI" panose="020B0502040204020203" pitchFamily="34" charset="0"/>
                    </a:rPr>
                    <a:t>Tools </a:t>
                  </a:r>
                  <a:endParaRPr lang="en-GB" sz="1200" b="1" dirty="0">
                    <a:latin typeface="Segoe UI" panose="020B0502040204020203" pitchFamily="34" charset="0"/>
                    <a:ea typeface="Segoe UI" panose="020B0502040204020203" pitchFamily="34" charset="0"/>
                    <a:cs typeface="Segoe UI" panose="020B0502040204020203" pitchFamily="34" charset="0"/>
                  </a:endParaRPr>
                </a:p>
              </p:txBody>
            </p:sp>
            <p:pic>
              <p:nvPicPr>
                <p:cNvPr id="77" name="Picture 76" descr="C:\Users\Iulia\Downloads\icon Collaboration Tools (3).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6666" y="3435215"/>
                  <a:ext cx="414232" cy="443587"/>
                </a:xfrm>
                <a:prstGeom prst="rect">
                  <a:avLst/>
                </a:prstGeom>
                <a:noFill/>
                <a:extLst>
                  <a:ext uri="{909E8E84-426E-40dd-AFC4-6F175D3DCCD1}">
                    <a14:hiddenFill xmlns:a14="http://schemas.microsoft.com/office/drawing/2010/main" xmlns="">
                      <a:solidFill>
                        <a:srgbClr val="FFFFFF"/>
                      </a:solidFill>
                    </a14:hiddenFill>
                  </a:ext>
                </a:extLst>
              </p:spPr>
            </p:pic>
            <p:sp>
              <p:nvSpPr>
                <p:cNvPr id="82" name="Rectangle 81"/>
                <p:cNvSpPr/>
                <p:nvPr/>
              </p:nvSpPr>
              <p:spPr>
                <a:xfrm>
                  <a:off x="824330" y="5843928"/>
                  <a:ext cx="1611339" cy="207703"/>
                </a:xfrm>
                <a:prstGeom prst="rect">
                  <a:avLst/>
                </a:prstGeom>
                <a:noFill/>
              </p:spPr>
              <p:txBody>
                <a:bodyPr wrap="square" lIns="22814" tIns="11407" rIns="22814" bIns="11407" rtlCol="0" anchor="ctr">
                  <a:spAutoFit/>
                </a:bodyPr>
                <a:lstStyle/>
                <a:p>
                  <a:pPr fontAlgn="base">
                    <a:spcBef>
                      <a:spcPct val="0"/>
                    </a:spcBef>
                  </a:pPr>
                  <a:r>
                    <a:rPr lang="en-GB" sz="1200" b="1" dirty="0">
                      <a:latin typeface="Segoe UI" panose="020B0502040204020203" pitchFamily="34" charset="0"/>
                      <a:ea typeface="Segoe UI" panose="020B0502040204020203" pitchFamily="34" charset="0"/>
                      <a:cs typeface="Segoe UI" panose="020B0502040204020203" pitchFamily="34" charset="0"/>
                    </a:rPr>
                    <a:t> Service Monitoring</a:t>
                  </a:r>
                </a:p>
              </p:txBody>
            </p:sp>
            <p:pic>
              <p:nvPicPr>
                <p:cNvPr id="83" name="Picture 8" descr="C:\Users\Iulia\Downloads\icon Service Monitoring.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3563" y="5749249"/>
                  <a:ext cx="468958" cy="52992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 name="Group 7"/>
              <p:cNvGrpSpPr/>
              <p:nvPr/>
            </p:nvGrpSpPr>
            <p:grpSpPr>
              <a:xfrm>
                <a:off x="2585105" y="1772816"/>
                <a:ext cx="1871185" cy="421353"/>
                <a:chOff x="251520" y="1801924"/>
                <a:chExt cx="1871185" cy="421353"/>
              </a:xfrm>
            </p:grpSpPr>
            <p:pic>
              <p:nvPicPr>
                <p:cNvPr id="2050" name="Picture 2" descr="C:\Users\Iulia\Downloads\icon Accounting.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1520" y="1801924"/>
                  <a:ext cx="441367" cy="421353"/>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827780" y="1875881"/>
                  <a:ext cx="1294925" cy="271438"/>
                </a:xfrm>
                <a:prstGeom prst="rect">
                  <a:avLst/>
                </a:prstGeom>
                <a:noFill/>
              </p:spPr>
              <p:txBody>
                <a:bodyPr wrap="square" lIns="22814" tIns="11407" rIns="22814" bIns="11407" rtlCol="0" anchor="ctr">
                  <a:spAutoFit/>
                </a:bodyPr>
                <a:lstStyle/>
                <a:p>
                  <a:pPr fontAlgn="base">
                    <a:lnSpc>
                      <a:spcPct val="150000"/>
                    </a:lnSpc>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Accounting</a:t>
                  </a:r>
                  <a:endParaRPr lang="en-GB" sz="1200" dirty="0">
                    <a:latin typeface="Segoe UI" panose="020B0502040204020203" pitchFamily="34" charset="0"/>
                    <a:ea typeface="Segoe UI" panose="020B0502040204020203" pitchFamily="34" charset="0"/>
                    <a:cs typeface="Segoe UI" panose="020B0502040204020203" pitchFamily="34" charset="0"/>
                  </a:endParaRPr>
                </a:p>
              </p:txBody>
            </p:sp>
          </p:grpSp>
        </p:grpSp>
      </p:grpSp>
      <p:grpSp>
        <p:nvGrpSpPr>
          <p:cNvPr id="18" name="Group 17"/>
          <p:cNvGrpSpPr/>
          <p:nvPr/>
        </p:nvGrpSpPr>
        <p:grpSpPr>
          <a:xfrm>
            <a:off x="5436147" y="1398891"/>
            <a:ext cx="2520229" cy="1398431"/>
            <a:chOff x="4847451" y="1403863"/>
            <a:chExt cx="2520229" cy="1398431"/>
          </a:xfrm>
        </p:grpSpPr>
        <p:sp>
          <p:nvSpPr>
            <p:cNvPr id="70" name="TextBox 69"/>
            <p:cNvSpPr txBox="1"/>
            <p:nvPr/>
          </p:nvSpPr>
          <p:spPr>
            <a:xfrm>
              <a:off x="4847451" y="1403863"/>
              <a:ext cx="2178574" cy="300018"/>
            </a:xfrm>
            <a:prstGeom prst="rect">
              <a:avLst/>
            </a:prstGeom>
            <a:solidFill>
              <a:srgbClr val="0070C0"/>
            </a:solidFill>
          </p:spPr>
          <p:txBody>
            <a:bodyPr wrap="square" lIns="22795" tIns="11398" rIns="22795" bIns="11398" rtlCol="0">
              <a:spAutoFit/>
            </a:bodyPr>
            <a:lstStyle/>
            <a:p>
              <a:pPr algn="ctr"/>
              <a:r>
                <a:rPr lang="en-GB"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Security</a:t>
              </a:r>
              <a:endParaRPr lang="en-GB"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4" name="Group 13"/>
            <p:cNvGrpSpPr/>
            <p:nvPr/>
          </p:nvGrpSpPr>
          <p:grpSpPr>
            <a:xfrm>
              <a:off x="4866409" y="1767872"/>
              <a:ext cx="2501271" cy="1034422"/>
              <a:chOff x="4590958" y="1692791"/>
              <a:chExt cx="2501271" cy="1034422"/>
            </a:xfrm>
          </p:grpSpPr>
          <p:grpSp>
            <p:nvGrpSpPr>
              <p:cNvPr id="6" name="Group 5"/>
              <p:cNvGrpSpPr/>
              <p:nvPr/>
            </p:nvGrpSpPr>
            <p:grpSpPr>
              <a:xfrm>
                <a:off x="4694822" y="2301861"/>
                <a:ext cx="1819873" cy="425352"/>
                <a:chOff x="274938" y="2758851"/>
                <a:chExt cx="1819873" cy="425352"/>
              </a:xfrm>
            </p:grpSpPr>
            <p:sp>
              <p:nvSpPr>
                <p:cNvPr id="52" name="TextBox 51"/>
                <p:cNvSpPr txBox="1"/>
                <p:nvPr/>
              </p:nvSpPr>
              <p:spPr>
                <a:xfrm>
                  <a:off x="799886" y="2869234"/>
                  <a:ext cx="1294925" cy="207703"/>
                </a:xfrm>
                <a:prstGeom prst="rect">
                  <a:avLst/>
                </a:prstGeom>
                <a:noFill/>
              </p:spPr>
              <p:txBody>
                <a:bodyPr wrap="square" lIns="22814" tIns="11407" rIns="22814" bIns="11407" rtlCol="0" anchor="ctr">
                  <a:spAutoFit/>
                </a:bodyPr>
                <a:lstStyle>
                  <a:defPPr>
                    <a:defRPr lang="nl-NL"/>
                  </a:defPPr>
                  <a:lvl1pPr fontAlgn="base">
                    <a:spcBef>
                      <a:spcPct val="0"/>
                    </a:spcBef>
                    <a:defRPr sz="1400" b="1">
                      <a:latin typeface="Segoe UI" panose="020B0502040204020203" pitchFamily="34" charset="0"/>
                      <a:ea typeface="Segoe UI" panose="020B0502040204020203" pitchFamily="34" charset="0"/>
                      <a:cs typeface="Segoe UI" panose="020B0502040204020203" pitchFamily="34" charset="0"/>
                    </a:defRPr>
                  </a:lvl1pPr>
                </a:lstStyle>
                <a:p>
                  <a:r>
                    <a:rPr lang="en-GB" sz="1200" dirty="0" smtClean="0"/>
                    <a:t>Check-in </a:t>
                  </a:r>
                  <a:r>
                    <a:rPr lang="en-GB" sz="1200" i="1" dirty="0" smtClean="0">
                      <a:solidFill>
                        <a:schemeClr val="accent3"/>
                      </a:solidFill>
                    </a:rPr>
                    <a:t>New</a:t>
                  </a:r>
                  <a:r>
                    <a:rPr lang="en-GB" sz="1200" dirty="0" smtClean="0"/>
                    <a:t> </a:t>
                  </a:r>
                  <a:endParaRPr lang="en-GB" sz="1200" dirty="0"/>
                </a:p>
              </p:txBody>
            </p:sp>
            <p:pic>
              <p:nvPicPr>
                <p:cNvPr id="53" name="Picture 3" descr="C:\Users\Iulia\Downloads\checkin_icon.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74938" y="2758851"/>
                  <a:ext cx="425352" cy="42535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 name="Group 2"/>
              <p:cNvGrpSpPr/>
              <p:nvPr/>
            </p:nvGrpSpPr>
            <p:grpSpPr>
              <a:xfrm>
                <a:off x="4590958" y="1692791"/>
                <a:ext cx="2501271" cy="566261"/>
                <a:chOff x="214407" y="2273409"/>
                <a:chExt cx="2501271" cy="566261"/>
              </a:xfrm>
            </p:grpSpPr>
            <p:pic>
              <p:nvPicPr>
                <p:cNvPr id="75" name="Picture 10" descr="C:\Users\Iulia\Downloads\icon_attribute_management (1).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14407" y="2273409"/>
                  <a:ext cx="529216" cy="566261"/>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TextBox 44"/>
                <p:cNvSpPr txBox="1"/>
                <p:nvPr/>
              </p:nvSpPr>
              <p:spPr>
                <a:xfrm>
                  <a:off x="843219" y="2452687"/>
                  <a:ext cx="1872459" cy="207703"/>
                </a:xfrm>
                <a:prstGeom prst="rect">
                  <a:avLst/>
                </a:prstGeom>
                <a:noFill/>
              </p:spPr>
              <p:txBody>
                <a:bodyPr wrap="square" lIns="22814" tIns="11407" rIns="22814" bIns="11407" rtlCol="0" anchor="ctr">
                  <a:spAutoFit/>
                </a:bodyPr>
                <a:lstStyle/>
                <a:p>
                  <a:pPr fontAlgn="base">
                    <a:spcBef>
                      <a:spcPct val="0"/>
                    </a:spcBef>
                  </a:pPr>
                  <a:r>
                    <a:rPr lang="en-GB" sz="1200" b="1" dirty="0" smtClean="0">
                      <a:latin typeface="Segoe UI" panose="020B0502040204020203" pitchFamily="34" charset="0"/>
                      <a:ea typeface="Segoe UI" panose="020B0502040204020203" pitchFamily="34" charset="0"/>
                      <a:cs typeface="Segoe UI" panose="020B0502040204020203" pitchFamily="34" charset="0"/>
                    </a:rPr>
                    <a:t>Attribute Management </a:t>
                  </a:r>
                  <a:r>
                    <a:rPr lang="en-GB" sz="1200" b="1" i="1" dirty="0" smtClean="0">
                      <a:solidFill>
                        <a:schemeClr val="accent3"/>
                      </a:solidFill>
                      <a:latin typeface="Segoe UI" panose="020B0502040204020203" pitchFamily="34" charset="0"/>
                      <a:ea typeface="Segoe UI" panose="020B0502040204020203" pitchFamily="34" charset="0"/>
                      <a:cs typeface="Segoe UI" panose="020B0502040204020203" pitchFamily="34" charset="0"/>
                    </a:rPr>
                    <a:t>New</a:t>
                  </a: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grpSp>
        </p:grpSp>
      </p:grpSp>
      <p:sp>
        <p:nvSpPr>
          <p:cNvPr id="56" name="TextBox 55"/>
          <p:cNvSpPr txBox="1"/>
          <p:nvPr/>
        </p:nvSpPr>
        <p:spPr>
          <a:xfrm>
            <a:off x="3720274" y="5929119"/>
            <a:ext cx="1582050" cy="207703"/>
          </a:xfrm>
          <a:prstGeom prst="rect">
            <a:avLst/>
          </a:prstGeom>
          <a:noFill/>
        </p:spPr>
        <p:txBody>
          <a:bodyPr wrap="square" lIns="22814" tIns="11407" rIns="22814" bIns="11407" rtlCol="0">
            <a:spAutoFit/>
          </a:bodyPr>
          <a:lstStyle/>
          <a:p>
            <a:r>
              <a:rPr lang="en-GB" sz="1200" b="1" smtClean="0">
                <a:latin typeface="Segoe UI" panose="020B0502040204020203" pitchFamily="34" charset="0"/>
                <a:ea typeface="Segoe UI" panose="020B0502040204020203" pitchFamily="34" charset="0"/>
                <a:cs typeface="Segoe UI" panose="020B0502040204020203" pitchFamily="34" charset="0"/>
              </a:rPr>
              <a:t>Marketplace </a:t>
            </a:r>
            <a:r>
              <a:rPr lang="en-GB" sz="1200" b="1" smtClean="0">
                <a:solidFill>
                  <a:schemeClr val="accent1"/>
                </a:solidFill>
                <a:latin typeface="Open Sans" panose="020B0606030504020204" pitchFamily="34" charset="0"/>
                <a:ea typeface="Open Sans" panose="020B0606030504020204" pitchFamily="34" charset="0"/>
                <a:cs typeface="Open Sans" panose="020B0606030504020204" pitchFamily="34" charset="0"/>
              </a:rPr>
              <a:t>BETA </a:t>
            </a:r>
            <a:r>
              <a:rPr lang="en-GB" sz="1200" b="1" i="1" smtClean="0">
                <a:solidFill>
                  <a:schemeClr val="accent3"/>
                </a:solidFill>
                <a:latin typeface="Segoe UI" panose="020B0502040204020203" pitchFamily="34" charset="0"/>
                <a:ea typeface="Segoe UI" panose="020B0502040204020203" pitchFamily="34" charset="0"/>
                <a:cs typeface="Segoe UI" panose="020B0502040204020203" pitchFamily="34" charset="0"/>
              </a:rPr>
              <a:t>New</a:t>
            </a:r>
            <a:endParaRPr lang="en-GB" sz="1200" b="1">
              <a:latin typeface="Open Sans" panose="020B0606030504020204" pitchFamily="34" charset="0"/>
              <a:ea typeface="Open Sans" panose="020B0606030504020204" pitchFamily="34" charset="0"/>
              <a:cs typeface="Open Sans" panose="020B0606030504020204" pitchFamily="34" charset="0"/>
            </a:endParaRPr>
          </a:p>
        </p:txBody>
      </p:sp>
      <p:pic>
        <p:nvPicPr>
          <p:cNvPr id="57" name="Picture 5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164618" y="5856927"/>
            <a:ext cx="456007" cy="365090"/>
          </a:xfrm>
          <a:prstGeom prst="rect">
            <a:avLst/>
          </a:prstGeom>
        </p:spPr>
      </p:pic>
    </p:spTree>
    <p:extLst>
      <p:ext uri="{BB962C8B-B14F-4D97-AF65-F5344CB8AC3E}">
        <p14:creationId xmlns:p14="http://schemas.microsoft.com/office/powerpoint/2010/main" val="447046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dirty="0" smtClean="0"/>
              <a:t>EGI Service Portfolio</a:t>
            </a:r>
            <a:br>
              <a:rPr lang="en-GB" sz="2700" dirty="0" smtClean="0"/>
            </a:br>
            <a:r>
              <a:rPr lang="en-GB" dirty="0" smtClean="0"/>
              <a:t>Templates</a:t>
            </a:r>
            <a:endParaRPr lang="en-GB" dirty="0"/>
          </a:p>
        </p:txBody>
      </p:sp>
      <p:pic>
        <p:nvPicPr>
          <p:cNvPr id="5" name="Content Placeholder 4"/>
          <p:cNvPicPr>
            <a:picLocks noGrp="1" noChangeAspect="1"/>
          </p:cNvPicPr>
          <p:nvPr>
            <p:ph sz="half" idx="2"/>
          </p:nvPr>
        </p:nvPicPr>
        <p:blipFill rotWithShape="1">
          <a:blip r:embed="rId3"/>
          <a:srcRect b="72086"/>
          <a:stretch/>
        </p:blipFill>
        <p:spPr>
          <a:xfrm>
            <a:off x="107504" y="1150405"/>
            <a:ext cx="5616624" cy="4041660"/>
          </a:xfrm>
          <a:prstGeom prst="rect">
            <a:avLst/>
          </a:prstGeom>
          <a:effectLst>
            <a:outerShdw blurRad="50800" dist="76200" dir="2700000" algn="tl" rotWithShape="0">
              <a:prstClr val="black">
                <a:alpha val="40000"/>
              </a:prstClr>
            </a:outerShdw>
          </a:effectLst>
        </p:spPr>
      </p:pic>
      <p:sp>
        <p:nvSpPr>
          <p:cNvPr id="4" name="Footer Placeholder 3"/>
          <p:cNvSpPr>
            <a:spLocks noGrp="1"/>
          </p:cNvSpPr>
          <p:nvPr>
            <p:ph type="ftr" sz="quarter" idx="11"/>
          </p:nvPr>
        </p:nvSpPr>
        <p:spPr/>
        <p:txBody>
          <a:bodyPr/>
          <a:lstStyle/>
          <a:p>
            <a:r>
              <a:rPr lang="en-GB" smtClean="0"/>
              <a:t>EGI-Engage Final Review</a:t>
            </a:r>
            <a:endParaRPr lang="en-GB" dirty="0"/>
          </a:p>
        </p:txBody>
      </p:sp>
      <p:pic>
        <p:nvPicPr>
          <p:cNvPr id="6" name="Picture 5"/>
          <p:cNvPicPr>
            <a:picLocks noChangeAspect="1"/>
          </p:cNvPicPr>
          <p:nvPr/>
        </p:nvPicPr>
        <p:blipFill>
          <a:blip r:embed="rId4"/>
          <a:stretch>
            <a:fillRect/>
          </a:stretch>
        </p:blipFill>
        <p:spPr>
          <a:xfrm>
            <a:off x="2051720" y="1988840"/>
            <a:ext cx="5235478" cy="4077072"/>
          </a:xfrm>
          <a:prstGeom prst="rect">
            <a:avLst/>
          </a:prstGeom>
          <a:effectLst>
            <a:outerShdw blurRad="50800" dist="762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20" y="2542592"/>
            <a:ext cx="4814052" cy="3717032"/>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53918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700" dirty="0"/>
              <a:t>EGI Service </a:t>
            </a:r>
            <a:r>
              <a:rPr lang="en-GB" sz="2700" dirty="0" smtClean="0"/>
              <a:t>Portfolio</a:t>
            </a:r>
            <a:r>
              <a:rPr lang="en-GB" sz="2700" dirty="0"/>
              <a:t/>
            </a:r>
            <a:br>
              <a:rPr lang="en-GB" sz="2700" dirty="0"/>
            </a:br>
            <a:r>
              <a:rPr lang="en-GB" dirty="0" smtClean="0"/>
              <a:t>Process</a:t>
            </a:r>
            <a:endParaRPr lang="en-GB" dirty="0"/>
          </a:p>
        </p:txBody>
      </p:sp>
      <p:sp>
        <p:nvSpPr>
          <p:cNvPr id="4" name="Footer Placeholder 3"/>
          <p:cNvSpPr>
            <a:spLocks noGrp="1"/>
          </p:cNvSpPr>
          <p:nvPr>
            <p:ph type="ftr" sz="quarter" idx="11"/>
          </p:nvPr>
        </p:nvSpPr>
        <p:spPr/>
        <p:txBody>
          <a:bodyPr/>
          <a:lstStyle/>
          <a:p>
            <a:r>
              <a:rPr lang="en-GB" smtClean="0"/>
              <a:t>EGI-Engage Final Review</a:t>
            </a:r>
            <a:endParaRPr lang="en-GB" dirty="0"/>
          </a:p>
        </p:txBody>
      </p:sp>
      <p:sp>
        <p:nvSpPr>
          <p:cNvPr id="5" name="Multidocument 4"/>
          <p:cNvSpPr/>
          <p:nvPr/>
        </p:nvSpPr>
        <p:spPr>
          <a:xfrm>
            <a:off x="139552" y="2708920"/>
            <a:ext cx="1080120" cy="1440160"/>
          </a:xfrm>
          <a:prstGeom prst="flowChartMultidocumen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t>R</a:t>
            </a:r>
            <a:r>
              <a:rPr lang="en-GB" dirty="0" smtClean="0"/>
              <a:t>equirements</a:t>
            </a:r>
            <a:endParaRPr lang="en-GB" dirty="0"/>
          </a:p>
        </p:txBody>
      </p:sp>
      <p:sp>
        <p:nvSpPr>
          <p:cNvPr id="6" name="Alternate Process 5"/>
          <p:cNvSpPr/>
          <p:nvPr/>
        </p:nvSpPr>
        <p:spPr>
          <a:xfrm>
            <a:off x="1542734" y="3068960"/>
            <a:ext cx="1296144" cy="720080"/>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600" dirty="0" smtClean="0"/>
              <a:t>Service Portfolio Mgmt.</a:t>
            </a:r>
            <a:endParaRPr lang="en-GB" sz="1600" dirty="0"/>
          </a:p>
        </p:txBody>
      </p:sp>
      <p:cxnSp>
        <p:nvCxnSpPr>
          <p:cNvPr id="8" name="Straight Arrow Connector 7"/>
          <p:cNvCxnSpPr>
            <a:stCxn id="5" idx="3"/>
            <a:endCxn id="6" idx="1"/>
          </p:cNvCxnSpPr>
          <p:nvPr/>
        </p:nvCxnSpPr>
        <p:spPr>
          <a:xfrm>
            <a:off x="1219672" y="3429000"/>
            <a:ext cx="3230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Alternate Process 10"/>
          <p:cNvSpPr/>
          <p:nvPr/>
        </p:nvSpPr>
        <p:spPr>
          <a:xfrm>
            <a:off x="1545199" y="908720"/>
            <a:ext cx="1296144" cy="720080"/>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dirty="0" smtClean="0"/>
              <a:t>EGI Council</a:t>
            </a:r>
            <a:endParaRPr lang="en-GB" dirty="0"/>
          </a:p>
        </p:txBody>
      </p:sp>
      <p:sp>
        <p:nvSpPr>
          <p:cNvPr id="18" name="Alternate Process 17"/>
          <p:cNvSpPr/>
          <p:nvPr/>
        </p:nvSpPr>
        <p:spPr>
          <a:xfrm>
            <a:off x="3163799" y="3068960"/>
            <a:ext cx="1296144" cy="720080"/>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600" dirty="0" smtClean="0"/>
              <a:t>Service Level Mgmt.</a:t>
            </a:r>
            <a:endParaRPr lang="en-GB" sz="1600" dirty="0"/>
          </a:p>
        </p:txBody>
      </p:sp>
      <p:sp>
        <p:nvSpPr>
          <p:cNvPr id="19" name="Multidocument 18"/>
          <p:cNvSpPr/>
          <p:nvPr/>
        </p:nvSpPr>
        <p:spPr>
          <a:xfrm>
            <a:off x="4784864" y="2708920"/>
            <a:ext cx="1286585" cy="1440160"/>
          </a:xfrm>
          <a:prstGeom prst="flowChartMultidocumen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mtClean="0"/>
              <a:t>Service catalogue</a:t>
            </a:r>
            <a:endParaRPr lang="en-GB"/>
          </a:p>
        </p:txBody>
      </p:sp>
      <p:sp>
        <p:nvSpPr>
          <p:cNvPr id="21" name="Multidocument 20"/>
          <p:cNvSpPr/>
          <p:nvPr/>
        </p:nvSpPr>
        <p:spPr>
          <a:xfrm>
            <a:off x="1453287" y="4365104"/>
            <a:ext cx="1286585" cy="1440160"/>
          </a:xfrm>
          <a:prstGeom prst="flowChartMultidocumen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mtClean="0"/>
              <a:t>Service portfolio</a:t>
            </a:r>
            <a:endParaRPr lang="en-GB"/>
          </a:p>
        </p:txBody>
      </p:sp>
      <p:cxnSp>
        <p:nvCxnSpPr>
          <p:cNvPr id="22" name="Straight Arrow Connector 21"/>
          <p:cNvCxnSpPr>
            <a:stCxn id="6" idx="2"/>
            <a:endCxn id="21" idx="0"/>
          </p:cNvCxnSpPr>
          <p:nvPr/>
        </p:nvCxnSpPr>
        <p:spPr>
          <a:xfrm flipH="1">
            <a:off x="2185092" y="3789040"/>
            <a:ext cx="5714"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3"/>
            <a:endCxn id="18" idx="1"/>
          </p:cNvCxnSpPr>
          <p:nvPr/>
        </p:nvCxnSpPr>
        <p:spPr>
          <a:xfrm>
            <a:off x="2838878" y="3429000"/>
            <a:ext cx="3249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3"/>
            <a:endCxn id="19" idx="1"/>
          </p:cNvCxnSpPr>
          <p:nvPr/>
        </p:nvCxnSpPr>
        <p:spPr>
          <a:xfrm>
            <a:off x="4459943" y="3429000"/>
            <a:ext cx="3249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9" idx="3"/>
            <a:endCxn id="41" idx="1"/>
          </p:cNvCxnSpPr>
          <p:nvPr/>
        </p:nvCxnSpPr>
        <p:spPr>
          <a:xfrm flipV="1">
            <a:off x="6071449" y="1890986"/>
            <a:ext cx="876815" cy="1538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2066" y="6041825"/>
            <a:ext cx="2206745" cy="369332"/>
          </a:xfrm>
          <a:prstGeom prst="rect">
            <a:avLst/>
          </a:prstGeom>
          <a:noFill/>
        </p:spPr>
        <p:txBody>
          <a:bodyPr wrap="square" rtlCol="0">
            <a:spAutoFit/>
          </a:bodyPr>
          <a:lstStyle/>
          <a:p>
            <a:r>
              <a:rPr lang="en-GB" i="1" dirty="0" smtClean="0"/>
              <a:t>*Simplified view</a:t>
            </a:r>
            <a:endParaRPr lang="en-GB" i="1" dirty="0"/>
          </a:p>
        </p:txBody>
      </p:sp>
      <p:sp>
        <p:nvSpPr>
          <p:cNvPr id="41" name="Rounded Rectangle 40"/>
          <p:cNvSpPr/>
          <p:nvPr/>
        </p:nvSpPr>
        <p:spPr>
          <a:xfrm>
            <a:off x="6948264" y="1556792"/>
            <a:ext cx="2063393" cy="6683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mtClean="0"/>
              <a:t>EGI website</a:t>
            </a:r>
            <a:endParaRPr lang="en-GB"/>
          </a:p>
        </p:txBody>
      </p:sp>
      <p:sp>
        <p:nvSpPr>
          <p:cNvPr id="42" name="Rounded Rectangle 41"/>
          <p:cNvSpPr/>
          <p:nvPr/>
        </p:nvSpPr>
        <p:spPr>
          <a:xfrm>
            <a:off x="6948265" y="2420888"/>
            <a:ext cx="2063392" cy="66838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mtClean="0"/>
              <a:t>EGI marketplace</a:t>
            </a:r>
            <a:endParaRPr lang="en-GB" dirty="0"/>
          </a:p>
        </p:txBody>
      </p:sp>
      <p:cxnSp>
        <p:nvCxnSpPr>
          <p:cNvPr id="43" name="Straight Arrow Connector 42"/>
          <p:cNvCxnSpPr>
            <a:stCxn id="19" idx="3"/>
            <a:endCxn id="46" idx="1"/>
          </p:cNvCxnSpPr>
          <p:nvPr/>
        </p:nvCxnSpPr>
        <p:spPr>
          <a:xfrm>
            <a:off x="6071449" y="3429000"/>
            <a:ext cx="875347" cy="219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6946796" y="3253607"/>
            <a:ext cx="2073907" cy="78993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smtClean="0"/>
              <a:t>EGI service catalogue brochure</a:t>
            </a:r>
            <a:endParaRPr lang="en-GB" dirty="0"/>
          </a:p>
        </p:txBody>
      </p:sp>
      <p:cxnSp>
        <p:nvCxnSpPr>
          <p:cNvPr id="48" name="Straight Arrow Connector 47"/>
          <p:cNvCxnSpPr>
            <a:stCxn id="19" idx="3"/>
            <a:endCxn id="42" idx="1"/>
          </p:cNvCxnSpPr>
          <p:nvPr/>
        </p:nvCxnSpPr>
        <p:spPr>
          <a:xfrm flipV="1">
            <a:off x="6071449" y="2755082"/>
            <a:ext cx="876816" cy="673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Rounded Rectangle 50"/>
          <p:cNvSpPr/>
          <p:nvPr/>
        </p:nvSpPr>
        <p:spPr>
          <a:xfrm>
            <a:off x="6946796" y="4221089"/>
            <a:ext cx="2073907" cy="1028426"/>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dirty="0" smtClean="0"/>
              <a:t>Other external representations</a:t>
            </a:r>
          </a:p>
          <a:p>
            <a:pPr algn="ctr"/>
            <a:r>
              <a:rPr lang="en-GB" dirty="0" smtClean="0"/>
              <a:t>e.g. </a:t>
            </a:r>
            <a:r>
              <a:rPr lang="en-GB" dirty="0" err="1" smtClean="0"/>
              <a:t>eInfraCentral</a:t>
            </a:r>
            <a:endParaRPr lang="en-GB" dirty="0"/>
          </a:p>
        </p:txBody>
      </p:sp>
      <p:cxnSp>
        <p:nvCxnSpPr>
          <p:cNvPr id="56" name="Straight Arrow Connector 55"/>
          <p:cNvCxnSpPr>
            <a:stCxn id="19" idx="3"/>
            <a:endCxn id="51" idx="1"/>
          </p:cNvCxnSpPr>
          <p:nvPr/>
        </p:nvCxnSpPr>
        <p:spPr>
          <a:xfrm>
            <a:off x="6071449" y="3429000"/>
            <a:ext cx="875347" cy="1306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Alternate Process 24"/>
          <p:cNvSpPr/>
          <p:nvPr/>
        </p:nvSpPr>
        <p:spPr>
          <a:xfrm>
            <a:off x="1537020" y="1985118"/>
            <a:ext cx="1296144" cy="720080"/>
          </a:xfrm>
          <a:prstGeom prst="flowChartAlternate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600" dirty="0" smtClean="0"/>
              <a:t>Services and Solutions Board</a:t>
            </a:r>
            <a:endParaRPr lang="en-GB" sz="1600" dirty="0"/>
          </a:p>
        </p:txBody>
      </p:sp>
      <p:cxnSp>
        <p:nvCxnSpPr>
          <p:cNvPr id="26" name="Straight Arrow Connector 25"/>
          <p:cNvCxnSpPr>
            <a:stCxn id="25" idx="2"/>
            <a:endCxn id="6" idx="0"/>
          </p:cNvCxnSpPr>
          <p:nvPr/>
        </p:nvCxnSpPr>
        <p:spPr>
          <a:xfrm>
            <a:off x="2185092" y="2705198"/>
            <a:ext cx="5714" cy="3637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1" idx="2"/>
            <a:endCxn id="25" idx="0"/>
          </p:cNvCxnSpPr>
          <p:nvPr/>
        </p:nvCxnSpPr>
        <p:spPr>
          <a:xfrm flipH="1">
            <a:off x="2185092" y="1628800"/>
            <a:ext cx="8179" cy="3563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6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8" grpId="0" animBg="1"/>
      <p:bldP spid="19" grpId="0" animBg="1"/>
      <p:bldP spid="21" grpId="0" animBg="1"/>
      <p:bldP spid="38" grpId="0"/>
      <p:bldP spid="41" grpId="0" animBg="1"/>
      <p:bldP spid="42" grpId="0" animBg="1"/>
      <p:bldP spid="46" grpId="0" animBg="1"/>
      <p:bldP spid="51"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2780928"/>
            <a:ext cx="7344816" cy="850106"/>
          </a:xfrm>
        </p:spPr>
        <p:txBody>
          <a:bodyPr>
            <a:normAutofit/>
          </a:bodyPr>
          <a:lstStyle/>
          <a:p>
            <a:r>
              <a:rPr lang="en-GB" sz="3600" dirty="0" smtClean="0"/>
              <a:t>Innovation</a:t>
            </a:r>
            <a:endParaRPr lang="en-GB" sz="3600" dirty="0"/>
          </a:p>
        </p:txBody>
      </p:sp>
      <p:sp>
        <p:nvSpPr>
          <p:cNvPr id="3" name="Footer Placeholder 3"/>
          <p:cNvSpPr>
            <a:spLocks noGrp="1"/>
          </p:cNvSpPr>
          <p:nvPr>
            <p:ph type="ftr" sz="quarter" idx="11"/>
          </p:nvPr>
        </p:nvSpPr>
        <p:spPr>
          <a:xfrm>
            <a:off x="1187624" y="6453336"/>
            <a:ext cx="6768752" cy="365125"/>
          </a:xfrm>
        </p:spPr>
        <p:txBody>
          <a:bodyPr/>
          <a:lstStyle/>
          <a:p>
            <a:r>
              <a:rPr lang="en-GB" smtClean="0"/>
              <a:t>EGI-Engage Final Review</a:t>
            </a:r>
            <a:endParaRPr lang="en-GB" dirty="0"/>
          </a:p>
        </p:txBody>
      </p:sp>
    </p:spTree>
    <p:extLst>
      <p:ext uri="{BB962C8B-B14F-4D97-AF65-F5344CB8AC3E}">
        <p14:creationId xmlns:p14="http://schemas.microsoft.com/office/powerpoint/2010/main" val="2125149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What is new or improved?</a:t>
            </a:r>
            <a:endParaRPr lang="en-GB" sz="2700" dirty="0"/>
          </a:p>
        </p:txBody>
      </p:sp>
      <p:sp>
        <p:nvSpPr>
          <p:cNvPr id="4" name="Footer Placeholder 3"/>
          <p:cNvSpPr>
            <a:spLocks noGrp="1"/>
          </p:cNvSpPr>
          <p:nvPr>
            <p:ph type="ftr" sz="quarter" idx="11"/>
          </p:nvPr>
        </p:nvSpPr>
        <p:spPr/>
        <p:txBody>
          <a:bodyPr/>
          <a:lstStyle/>
          <a:p>
            <a:r>
              <a:rPr lang="en-GB" smtClean="0"/>
              <a:t>EGI-Engage Final Review</a:t>
            </a:r>
            <a:endParaRPr lang="en-GB" dirty="0"/>
          </a:p>
        </p:txBody>
      </p:sp>
      <p:graphicFrame>
        <p:nvGraphicFramePr>
          <p:cNvPr id="5" name="Diagram 4"/>
          <p:cNvGraphicFramePr/>
          <p:nvPr>
            <p:extLst>
              <p:ext uri="{D42A27DB-BD31-4B8C-83A1-F6EECF244321}">
                <p14:modId xmlns:p14="http://schemas.microsoft.com/office/powerpoint/2010/main" val="835924720"/>
              </p:ext>
            </p:extLst>
          </p:nvPr>
        </p:nvGraphicFramePr>
        <p:xfrm>
          <a:off x="1907704" y="1451771"/>
          <a:ext cx="6792416" cy="471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6" name="Group 25"/>
          <p:cNvGrpSpPr/>
          <p:nvPr/>
        </p:nvGrpSpPr>
        <p:grpSpPr>
          <a:xfrm>
            <a:off x="1664688" y="5157192"/>
            <a:ext cx="6480000" cy="684017"/>
            <a:chOff x="1664688" y="5536296"/>
            <a:chExt cx="6480000" cy="684017"/>
          </a:xfrm>
        </p:grpSpPr>
        <p:sp>
          <p:nvSpPr>
            <p:cNvPr id="9" name="Striped Right Arrow 8"/>
            <p:cNvSpPr/>
            <p:nvPr/>
          </p:nvSpPr>
          <p:spPr>
            <a:xfrm>
              <a:off x="1664688" y="5536296"/>
              <a:ext cx="6480000" cy="360000"/>
            </a:xfrm>
            <a:prstGeom prst="stripedRightArrow">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Check-in</a:t>
              </a:r>
              <a:endParaRPr lang="en-GB" sz="1400" dirty="0"/>
            </a:p>
          </p:txBody>
        </p:sp>
        <p:sp>
          <p:nvSpPr>
            <p:cNvPr id="16" name="Striped Right Arrow 15"/>
            <p:cNvSpPr/>
            <p:nvPr/>
          </p:nvSpPr>
          <p:spPr>
            <a:xfrm>
              <a:off x="1664688" y="5860313"/>
              <a:ext cx="5220000" cy="360000"/>
            </a:xfrm>
            <a:prstGeom prst="stripedRightArrow">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Marketplace</a:t>
              </a:r>
              <a:endParaRPr lang="en-GB" sz="1400" dirty="0"/>
            </a:p>
          </p:txBody>
        </p:sp>
      </p:grpSp>
      <p:sp>
        <p:nvSpPr>
          <p:cNvPr id="3" name="TextBox 2"/>
          <p:cNvSpPr txBox="1"/>
          <p:nvPr/>
        </p:nvSpPr>
        <p:spPr>
          <a:xfrm>
            <a:off x="243840" y="3535680"/>
            <a:ext cx="184731" cy="369332"/>
          </a:xfrm>
          <a:prstGeom prst="rect">
            <a:avLst/>
          </a:prstGeom>
          <a:noFill/>
        </p:spPr>
        <p:txBody>
          <a:bodyPr wrap="none" rtlCol="0">
            <a:spAutoFit/>
          </a:bodyPr>
          <a:lstStyle/>
          <a:p>
            <a:endParaRPr lang="en-US" dirty="0"/>
          </a:p>
        </p:txBody>
      </p:sp>
      <p:sp>
        <p:nvSpPr>
          <p:cNvPr id="7" name="Rounded Rectangle 6"/>
          <p:cNvSpPr/>
          <p:nvPr/>
        </p:nvSpPr>
        <p:spPr>
          <a:xfrm>
            <a:off x="193476" y="3196286"/>
            <a:ext cx="1266488" cy="549755"/>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1400" dirty="0">
                <a:solidFill>
                  <a:schemeClr val="bg1"/>
                </a:solidFill>
              </a:rPr>
              <a:t>EGI </a:t>
            </a:r>
            <a:r>
              <a:rPr lang="en-US" sz="1400">
                <a:solidFill>
                  <a:schemeClr val="bg1"/>
                </a:solidFill>
              </a:rPr>
              <a:t>Service </a:t>
            </a:r>
            <a:r>
              <a:rPr lang="en-US" sz="1400" smtClean="0">
                <a:solidFill>
                  <a:schemeClr val="bg1"/>
                </a:solidFill>
              </a:rPr>
              <a:t>Portfolio</a:t>
            </a:r>
            <a:endParaRPr lang="en-US" sz="1400" dirty="0">
              <a:solidFill>
                <a:schemeClr val="bg1"/>
              </a:solidFill>
            </a:endParaRPr>
          </a:p>
        </p:txBody>
      </p:sp>
      <p:sp>
        <p:nvSpPr>
          <p:cNvPr id="20" name="Rounded Rectangle 19"/>
          <p:cNvSpPr/>
          <p:nvPr/>
        </p:nvSpPr>
        <p:spPr>
          <a:xfrm>
            <a:off x="193476" y="5206331"/>
            <a:ext cx="1266488" cy="54975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a:solidFill>
                  <a:schemeClr val="bg1"/>
                </a:solidFill>
              </a:rPr>
              <a:t>EGI </a:t>
            </a:r>
            <a:r>
              <a:rPr lang="en-US" sz="1200" smtClean="0">
                <a:solidFill>
                  <a:schemeClr val="bg1"/>
                </a:solidFill>
              </a:rPr>
              <a:t>Internal Service </a:t>
            </a:r>
            <a:r>
              <a:rPr lang="en-US" sz="1200" dirty="0" smtClean="0">
                <a:solidFill>
                  <a:schemeClr val="bg1"/>
                </a:solidFill>
              </a:rPr>
              <a:t>Portfolio</a:t>
            </a:r>
            <a:endParaRPr lang="en-US" sz="1200" dirty="0">
              <a:solidFill>
                <a:schemeClr val="bg1"/>
              </a:solidFill>
            </a:endParaRPr>
          </a:p>
        </p:txBody>
      </p:sp>
      <p:grpSp>
        <p:nvGrpSpPr>
          <p:cNvPr id="25" name="Group 24"/>
          <p:cNvGrpSpPr/>
          <p:nvPr/>
        </p:nvGrpSpPr>
        <p:grpSpPr>
          <a:xfrm>
            <a:off x="1689016" y="2060848"/>
            <a:ext cx="5222664" cy="2916152"/>
            <a:chOff x="1689016" y="2199444"/>
            <a:chExt cx="5222664" cy="2916152"/>
          </a:xfrm>
        </p:grpSpPr>
        <p:sp>
          <p:nvSpPr>
            <p:cNvPr id="12" name="Striped Right Arrow 11"/>
            <p:cNvSpPr/>
            <p:nvPr/>
          </p:nvSpPr>
          <p:spPr>
            <a:xfrm>
              <a:off x="1689016" y="3639675"/>
              <a:ext cx="360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Data Hub</a:t>
              </a:r>
              <a:endParaRPr lang="en-GB" sz="1400" dirty="0"/>
            </a:p>
          </p:txBody>
        </p:sp>
        <p:grpSp>
          <p:nvGrpSpPr>
            <p:cNvPr id="6" name="Group 5"/>
            <p:cNvGrpSpPr/>
            <p:nvPr/>
          </p:nvGrpSpPr>
          <p:grpSpPr>
            <a:xfrm>
              <a:off x="1689016" y="4378678"/>
              <a:ext cx="2340000" cy="736918"/>
              <a:chOff x="1689016" y="3977380"/>
              <a:chExt cx="2340000" cy="736918"/>
            </a:xfrm>
          </p:grpSpPr>
          <p:sp>
            <p:nvSpPr>
              <p:cNvPr id="18" name="Striped Right Arrow 17"/>
              <p:cNvSpPr/>
              <p:nvPr/>
            </p:nvSpPr>
            <p:spPr>
              <a:xfrm>
                <a:off x="1689016" y="3977380"/>
                <a:ext cx="234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Auditing Mgmt. Systems</a:t>
                </a:r>
                <a:endParaRPr lang="en-GB" sz="1400" dirty="0"/>
              </a:p>
            </p:txBody>
          </p:sp>
          <p:sp>
            <p:nvSpPr>
              <p:cNvPr id="21" name="Striped Right Arrow 20"/>
              <p:cNvSpPr/>
              <p:nvPr/>
            </p:nvSpPr>
            <p:spPr>
              <a:xfrm>
                <a:off x="1689016" y="4354298"/>
                <a:ext cx="234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Security Training</a:t>
                </a:r>
                <a:endParaRPr lang="en-GB" sz="1400" dirty="0"/>
              </a:p>
            </p:txBody>
          </p:sp>
        </p:grpSp>
        <p:grpSp>
          <p:nvGrpSpPr>
            <p:cNvPr id="8" name="Group 7"/>
            <p:cNvGrpSpPr/>
            <p:nvPr/>
          </p:nvGrpSpPr>
          <p:grpSpPr>
            <a:xfrm>
              <a:off x="1689016" y="2199444"/>
              <a:ext cx="5222664" cy="1439666"/>
              <a:chOff x="1689016" y="3005315"/>
              <a:chExt cx="5222664" cy="1439666"/>
            </a:xfrm>
          </p:grpSpPr>
          <p:sp>
            <p:nvSpPr>
              <p:cNvPr id="13" name="Striped Right Arrow 12"/>
              <p:cNvSpPr/>
              <p:nvPr/>
            </p:nvSpPr>
            <p:spPr>
              <a:xfrm>
                <a:off x="1689016" y="3367851"/>
                <a:ext cx="522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smtClean="0"/>
                  <a:t>Check-in</a:t>
                </a:r>
                <a:endParaRPr lang="en-GB" sz="1400" dirty="0"/>
              </a:p>
            </p:txBody>
          </p:sp>
          <p:sp>
            <p:nvSpPr>
              <p:cNvPr id="14" name="Striped Right Arrow 13"/>
              <p:cNvSpPr/>
              <p:nvPr/>
            </p:nvSpPr>
            <p:spPr>
              <a:xfrm>
                <a:off x="1689016" y="4084981"/>
                <a:ext cx="522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Workload Manager</a:t>
                </a:r>
                <a:endParaRPr lang="en-GB" sz="1400" dirty="0"/>
              </a:p>
            </p:txBody>
          </p:sp>
          <p:sp>
            <p:nvSpPr>
              <p:cNvPr id="15" name="Striped Right Arrow 14"/>
              <p:cNvSpPr/>
              <p:nvPr/>
            </p:nvSpPr>
            <p:spPr>
              <a:xfrm>
                <a:off x="1691680" y="3005315"/>
                <a:ext cx="522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Applications on Demand</a:t>
                </a:r>
                <a:endParaRPr lang="en-GB" sz="1400" dirty="0"/>
              </a:p>
            </p:txBody>
          </p:sp>
          <p:sp>
            <p:nvSpPr>
              <p:cNvPr id="17" name="Striped Right Arrow 16"/>
              <p:cNvSpPr/>
              <p:nvPr/>
            </p:nvSpPr>
            <p:spPr>
              <a:xfrm>
                <a:off x="1689016" y="3727641"/>
                <a:ext cx="522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Cloud Container Compute</a:t>
                </a:r>
                <a:endParaRPr lang="en-GB" sz="1400" dirty="0"/>
              </a:p>
            </p:txBody>
          </p:sp>
        </p:grpSp>
        <p:sp>
          <p:nvSpPr>
            <p:cNvPr id="22" name="Striped Right Arrow 21"/>
            <p:cNvSpPr/>
            <p:nvPr/>
          </p:nvSpPr>
          <p:spPr>
            <a:xfrm>
              <a:off x="1689016" y="4018678"/>
              <a:ext cx="3600000" cy="360000"/>
            </a:xfrm>
            <a:prstGeom prst="stripedRight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dirty="0" smtClean="0"/>
                <a:t>Federated Data Manager</a:t>
              </a:r>
              <a:endParaRPr lang="en-GB" sz="1400" dirty="0"/>
            </a:p>
          </p:txBody>
        </p:sp>
      </p:grpSp>
    </p:spTree>
    <p:extLst>
      <p:ext uri="{BB962C8B-B14F-4D97-AF65-F5344CB8AC3E}">
        <p14:creationId xmlns:p14="http://schemas.microsoft.com/office/powerpoint/2010/main" val="5026788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smtClean="0"/>
              <a:t>What is new or improved?</a:t>
            </a:r>
            <a:endParaRPr lang="en-US" sz="2700" dirty="0"/>
          </a:p>
        </p:txBody>
      </p:sp>
      <p:sp>
        <p:nvSpPr>
          <p:cNvPr id="3" name="Content Placeholder 2"/>
          <p:cNvSpPr>
            <a:spLocks noGrp="1"/>
          </p:cNvSpPr>
          <p:nvPr>
            <p:ph sz="half" idx="2"/>
          </p:nvPr>
        </p:nvSpPr>
        <p:spPr>
          <a:xfrm>
            <a:off x="251520" y="1596258"/>
            <a:ext cx="6912768" cy="4641054"/>
          </a:xfrm>
        </p:spPr>
        <p:txBody>
          <a:bodyPr>
            <a:normAutofit/>
          </a:bodyPr>
          <a:lstStyle/>
          <a:p>
            <a:r>
              <a:rPr lang="en-US" sz="2400" dirty="0"/>
              <a:t>Increased maturity of the </a:t>
            </a:r>
            <a:r>
              <a:rPr lang="en-US" sz="2400" dirty="0" smtClean="0"/>
              <a:t>process</a:t>
            </a:r>
          </a:p>
          <a:p>
            <a:pPr lvl="1"/>
            <a:r>
              <a:rPr lang="en-US" sz="2000" dirty="0" smtClean="0"/>
              <a:t>Validated through ISO certifications</a:t>
            </a:r>
          </a:p>
          <a:p>
            <a:pPr lvl="1"/>
            <a:endParaRPr lang="en-US" sz="2000" dirty="0"/>
          </a:p>
          <a:p>
            <a:r>
              <a:rPr lang="en-US" sz="2400" dirty="0"/>
              <a:t>Increased maturity of the IT governance</a:t>
            </a:r>
          </a:p>
          <a:p>
            <a:pPr lvl="1"/>
            <a:r>
              <a:rPr lang="en-US" sz="2000" dirty="0"/>
              <a:t>Established ”Services and Solutions Board</a:t>
            </a:r>
            <a:r>
              <a:rPr lang="en-US" sz="2000" dirty="0" smtClean="0"/>
              <a:t>”</a:t>
            </a:r>
          </a:p>
          <a:p>
            <a:pPr lvl="1"/>
            <a:r>
              <a:rPr lang="en-US" sz="2000" dirty="0" smtClean="0"/>
              <a:t>Included EGI Council in final approval of major changes</a:t>
            </a:r>
          </a:p>
          <a:p>
            <a:pPr lvl="1"/>
            <a:endParaRPr lang="en-US" sz="2000" dirty="0" smtClean="0"/>
          </a:p>
          <a:p>
            <a:r>
              <a:rPr lang="en-US" sz="2400" dirty="0" smtClean="0"/>
              <a:t>Evolved the service portfolio </a:t>
            </a:r>
          </a:p>
          <a:p>
            <a:pPr lvl="1"/>
            <a:r>
              <a:rPr lang="en-US" sz="2000" dirty="0" smtClean="0"/>
              <a:t>Managed 10+ </a:t>
            </a:r>
            <a:r>
              <a:rPr lang="en-US" sz="2000" dirty="0"/>
              <a:t>major </a:t>
            </a:r>
            <a:r>
              <a:rPr lang="en-US" sz="2000" dirty="0" smtClean="0"/>
              <a:t>improvements</a:t>
            </a:r>
          </a:p>
          <a:p>
            <a:pPr lvl="1"/>
            <a:r>
              <a:rPr lang="en-US" sz="2000" dirty="0" smtClean="0"/>
              <a:t>Ensured alignment with EGI Strategy</a:t>
            </a:r>
          </a:p>
          <a:p>
            <a:endParaRPr lang="en-US" sz="2400" dirty="0"/>
          </a:p>
        </p:txBody>
      </p:sp>
      <p:sp>
        <p:nvSpPr>
          <p:cNvPr id="4" name="Footer Placeholder 3"/>
          <p:cNvSpPr>
            <a:spLocks noGrp="1"/>
          </p:cNvSpPr>
          <p:nvPr>
            <p:ph type="ftr" sz="quarter" idx="11"/>
          </p:nvPr>
        </p:nvSpPr>
        <p:spPr/>
        <p:txBody>
          <a:bodyPr/>
          <a:lstStyle/>
          <a:p>
            <a:r>
              <a:rPr lang="en-GB" smtClean="0"/>
              <a:t>EGI-Engage Final Review</a:t>
            </a:r>
            <a:endParaRPr lang="en-GB" dirty="0"/>
          </a:p>
        </p:txBody>
      </p:sp>
      <p:pic>
        <p:nvPicPr>
          <p:cNvPr id="5" name="Picture 4"/>
          <p:cNvPicPr>
            <a:picLocks noChangeAspect="1"/>
          </p:cNvPicPr>
          <p:nvPr/>
        </p:nvPicPr>
        <p:blipFill>
          <a:blip r:embed="rId3"/>
          <a:stretch>
            <a:fillRect/>
          </a:stretch>
        </p:blipFill>
        <p:spPr>
          <a:xfrm>
            <a:off x="5940152" y="1460797"/>
            <a:ext cx="2920851" cy="2132333"/>
          </a:xfrm>
          <a:prstGeom prst="rect">
            <a:avLst/>
          </a:prstGeom>
        </p:spPr>
      </p:pic>
    </p:spTree>
    <p:extLst>
      <p:ext uri="{BB962C8B-B14F-4D97-AF65-F5344CB8AC3E}">
        <p14:creationId xmlns:p14="http://schemas.microsoft.com/office/powerpoint/2010/main" val="2211427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EGI Engage powerpoint presentation v3.2">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EGI Powerpoint Presentation (body)">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I Powerpoint Presentation (closing)">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EGI Engage powerpoint presentation v3.2</Template>
  <TotalTime>7320</TotalTime>
  <Words>2048</Words>
  <Application>Microsoft Macintosh PowerPoint</Application>
  <PresentationFormat>On-screen Show (4:3)</PresentationFormat>
  <Paragraphs>252</Paragraphs>
  <Slides>15</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Calibri</vt:lpstr>
      <vt:lpstr>Open Sans</vt:lpstr>
      <vt:lpstr>Segoe UI</vt:lpstr>
      <vt:lpstr>Verdana</vt:lpstr>
      <vt:lpstr>Arial</vt:lpstr>
      <vt:lpstr>EGI Engage powerpoint presentation v3.2</vt:lpstr>
      <vt:lpstr>EGI Powerpoint Presentation (body)</vt:lpstr>
      <vt:lpstr>EGI Powerpoint Presentation (closing)</vt:lpstr>
      <vt:lpstr>EGI Service Portfolio</vt:lpstr>
      <vt:lpstr>EGI-Engage: Key Exploitable Results</vt:lpstr>
      <vt:lpstr>    </vt:lpstr>
      <vt:lpstr>EGI Internal Service Portfolio </vt:lpstr>
      <vt:lpstr>EGI Service Portfolio Templates</vt:lpstr>
      <vt:lpstr>EGI Service Portfolio Process</vt:lpstr>
      <vt:lpstr>Innovation</vt:lpstr>
      <vt:lpstr>What is new or improved?</vt:lpstr>
      <vt:lpstr>What is new or improved?</vt:lpstr>
      <vt:lpstr>What benefits does it bring?</vt:lpstr>
      <vt:lpstr>Exploitation</vt:lpstr>
      <vt:lpstr>Who is using the result? For what?</vt:lpstr>
      <vt:lpstr>Use cases</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WPX [name]</dc:title>
  <dc:creator>Malgorzata Krakowian</dc:creator>
  <cp:lastModifiedBy>sy.holsinger@egi.eu</cp:lastModifiedBy>
  <cp:revision>154</cp:revision>
  <dcterms:created xsi:type="dcterms:W3CDTF">2016-02-16T14:19:42Z</dcterms:created>
  <dcterms:modified xsi:type="dcterms:W3CDTF">2017-10-23T08:15:06Z</dcterms:modified>
</cp:coreProperties>
</file>