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  <p:sldMasterId id="2147483656" r:id="rId2"/>
    <p:sldMasterId id="2147483657" r:id="rId3"/>
  </p:sldMasterIdLst>
  <p:notesMasterIdLst>
    <p:notesMasterId r:id="rId31"/>
  </p:notesMasterIdLst>
  <p:handoutMasterIdLst>
    <p:handoutMasterId r:id="rId32"/>
  </p:handoutMasterIdLst>
  <p:sldIdLst>
    <p:sldId id="256" r:id="rId4"/>
    <p:sldId id="257" r:id="rId5"/>
    <p:sldId id="258" r:id="rId6"/>
    <p:sldId id="259" r:id="rId7"/>
    <p:sldId id="264" r:id="rId8"/>
    <p:sldId id="270" r:id="rId9"/>
    <p:sldId id="276" r:id="rId10"/>
    <p:sldId id="283" r:id="rId11"/>
    <p:sldId id="279" r:id="rId12"/>
    <p:sldId id="272" r:id="rId13"/>
    <p:sldId id="285" r:id="rId14"/>
    <p:sldId id="284" r:id="rId15"/>
    <p:sldId id="280" r:id="rId16"/>
    <p:sldId id="271" r:id="rId17"/>
    <p:sldId id="263" r:id="rId18"/>
    <p:sldId id="260" r:id="rId19"/>
    <p:sldId id="278" r:id="rId20"/>
    <p:sldId id="281" r:id="rId21"/>
    <p:sldId id="261" r:id="rId22"/>
    <p:sldId id="286" r:id="rId23"/>
    <p:sldId id="287" r:id="rId24"/>
    <p:sldId id="288" r:id="rId25"/>
    <p:sldId id="291" r:id="rId26"/>
    <p:sldId id="290" r:id="rId27"/>
    <p:sldId id="292" r:id="rId28"/>
    <p:sldId id="293" r:id="rId29"/>
    <p:sldId id="267" r:id="rId30"/>
  </p:sldIdLst>
  <p:sldSz cx="9144000" cy="6858000" type="screen4x3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078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77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:WP1-slides-Financial-Report%20PY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:WP1-slides-Financial-Report%20PY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%20M13-M30:_WP1-slides-Financial-Report%20PY2-TO%20UPD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%20M13-M30:_WP1-slides-Financial-Report%20PY2-TO%20UPD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celinebitoune:Google%20Drive:00%20PO%20-%20EGI-Engage%201-03-2015:06-Project%20Reporting%20(inc%20review,%20Del,%20Form%20C):YEAR%202%20M13-M30:_WP1-slides-Financial-Report%20PY2-TO%20UPD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%20M13-M30:WP1-slides-Financial-Report%20PY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%20M13-M30:WP1-slides-Financial-Report%20PY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elinebitoune:Google%20Drive:00%20PO%20-%20EGI-Engage%201-03-2015:06-Project%20Reporting%20(inc%20review,%20Del,%20Form%20C):YEAR%202%20M13-M30:_WP1-slides-Financial-Report%20PY2-TO%20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EC </a:t>
            </a:r>
            <a:r>
              <a:rPr lang="en-US" dirty="0" smtClean="0"/>
              <a:t>contribution allocation</a:t>
            </a:r>
            <a:endParaRPr lang="en-US" dirty="0"/>
          </a:p>
        </c:rich>
      </c:tx>
      <c:layout>
        <c:manualLayout>
          <c:xMode val="edge"/>
          <c:yMode val="edge"/>
          <c:x val="0.00140160043268049"/>
          <c:y val="0.185635590243404"/>
        </c:manualLayout>
      </c:layout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39144876778435"/>
          <c:y val="0.407922372404707"/>
          <c:w val="0.914274271238248"/>
          <c:h val="0.589991440261895"/>
        </c:manualLayout>
      </c:layout>
      <c:pie3DChart>
        <c:varyColors val="1"/>
        <c:ser>
          <c:idx val="0"/>
          <c:order val="0"/>
          <c:tx>
            <c:strRef>
              <c:f>'Slides WP1 - efforts'!$C$2</c:f>
              <c:strCache>
                <c:ptCount val="1"/>
                <c:pt idx="0">
                  <c:v>EC contribution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0.3%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7.7%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'Slides WP1 - efforts'!$A$3:$A$5</c:f>
              <c:strCache>
                <c:ptCount val="3"/>
                <c:pt idx="0">
                  <c:v>1 : Personnel costs</c:v>
                </c:pt>
                <c:pt idx="1">
                  <c:v>2 : Subcontracting</c:v>
                </c:pt>
                <c:pt idx="2">
                  <c:v>3 : OC and Travels</c:v>
                </c:pt>
              </c:strCache>
            </c:strRef>
          </c:cat>
          <c:val>
            <c:numRef>
              <c:f>'Slides WP1 - efforts'!$C$3:$C$5</c:f>
              <c:numCache>
                <c:formatCode>_-* #,##0_-;_-* #,##0\-;_-* "-"??_-;_-@_-</c:formatCode>
                <c:ptCount val="3"/>
                <c:pt idx="0">
                  <c:v>7.3766475E6</c:v>
                </c:pt>
                <c:pt idx="1">
                  <c:v>20000.0</c:v>
                </c:pt>
                <c:pt idx="2">
                  <c:v>603352.5</c:v>
                </c:pt>
              </c:numCache>
            </c:numRef>
          </c:val>
        </c:ser>
        <c:ser>
          <c:idx val="1"/>
          <c:order val="1"/>
          <c:tx>
            <c:strRef>
              <c:f>'Slides WP1 - efforts'!$C$2</c:f>
              <c:strCache>
                <c:ptCount val="1"/>
                <c:pt idx="0">
                  <c:v>EC contribution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'Slides WP1 - efforts'!$A$3:$A$5</c:f>
              <c:strCache>
                <c:ptCount val="3"/>
                <c:pt idx="0">
                  <c:v>1 : Personnel costs</c:v>
                </c:pt>
                <c:pt idx="1">
                  <c:v>2 : Subcontracting</c:v>
                </c:pt>
                <c:pt idx="2">
                  <c:v>3 : OC and Travels</c:v>
                </c:pt>
              </c:strCache>
            </c:strRef>
          </c:cat>
          <c:val>
            <c:numRef>
              <c:f>'Slides WP1 - efforts'!$C$3:$C$6</c:f>
              <c:numCache>
                <c:formatCode>_-* #,##0_-;_-* #,##0\-;_-* "-"??_-;_-@_-</c:formatCode>
                <c:ptCount val="4"/>
                <c:pt idx="0">
                  <c:v>7.3766475E6</c:v>
                </c:pt>
                <c:pt idx="1">
                  <c:v>20000.0</c:v>
                </c:pt>
                <c:pt idx="2">
                  <c:v>603352.5</c:v>
                </c:pt>
                <c:pt idx="3">
                  <c:v>8.0E6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484571788200634"/>
          <c:y val="0.0975273528918724"/>
          <c:w val="0.513621132881481"/>
          <c:h val="0.37692252222554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PRE-FINANCING BALANCE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'Slides WP1 - efforts'!$B$23</c:f>
              <c:strCache>
                <c:ptCount val="1"/>
                <c:pt idx="0">
                  <c:v>EC payments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efforts'!$A$24:$A$26</c:f>
              <c:strCache>
                <c:ptCount val="3"/>
                <c:pt idx="0">
                  <c:v>pre-financing</c:v>
                </c:pt>
                <c:pt idx="1">
                  <c:v>Interim payment PY1</c:v>
                </c:pt>
                <c:pt idx="2">
                  <c:v>Balance</c:v>
                </c:pt>
              </c:strCache>
            </c:strRef>
          </c:cat>
          <c:val>
            <c:numRef>
              <c:f>'Slides WP1 - efforts'!$B$24:$B$26</c:f>
              <c:numCache>
                <c:formatCode>_-* #,##0_-;_-* #,##0\-;_-* "-"??_-;_-@_-</c:formatCode>
                <c:ptCount val="3"/>
                <c:pt idx="0">
                  <c:v>3.6E6</c:v>
                </c:pt>
                <c:pt idx="1">
                  <c:v>2.871239E6</c:v>
                </c:pt>
                <c:pt idx="2">
                  <c:v>6.471239E6</c:v>
                </c:pt>
              </c:numCache>
            </c:numRef>
          </c:val>
        </c:ser>
        <c:ser>
          <c:idx val="1"/>
          <c:order val="1"/>
          <c:tx>
            <c:strRef>
              <c:f>'Slides WP1 - efforts'!$C$23</c:f>
              <c:strCache>
                <c:ptCount val="1"/>
                <c:pt idx="0">
                  <c:v>EGI payments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efforts'!$A$24:$A$26</c:f>
              <c:strCache>
                <c:ptCount val="3"/>
                <c:pt idx="0">
                  <c:v>pre-financing</c:v>
                </c:pt>
                <c:pt idx="1">
                  <c:v>Interim payment PY1</c:v>
                </c:pt>
                <c:pt idx="2">
                  <c:v>Balance</c:v>
                </c:pt>
              </c:strCache>
            </c:strRef>
          </c:cat>
          <c:val>
            <c:numRef>
              <c:f>'Slides WP1 - efforts'!$C$24:$C$26</c:f>
              <c:numCache>
                <c:formatCode>_-* #,##0_-;_-* #,##0\-;_-* "-"??_-;_-@_-</c:formatCode>
                <c:ptCount val="3"/>
                <c:pt idx="0">
                  <c:v>2.867903E6</c:v>
                </c:pt>
                <c:pt idx="1">
                  <c:v>3.521706E6</c:v>
                </c:pt>
                <c:pt idx="2">
                  <c:v>6.389609E6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018839832"/>
        <c:axId val="-2018636344"/>
      </c:barChart>
      <c:catAx>
        <c:axId val="-2018839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-2018636344"/>
        <c:crosses val="autoZero"/>
        <c:auto val="1"/>
        <c:lblAlgn val="ctr"/>
        <c:lblOffset val="100"/>
        <c:noMultiLvlLbl val="0"/>
      </c:catAx>
      <c:valAx>
        <c:axId val="-2018636344"/>
        <c:scaling>
          <c:orientation val="minMax"/>
        </c:scaling>
        <c:delete val="1"/>
        <c:axPos val="l"/>
        <c:numFmt formatCode="_-* #,##0_-;_-* #,##0\-;_-* &quot;-&quot;??_-;_-@_-" sourceLinked="1"/>
        <c:majorTickMark val="none"/>
        <c:minorTickMark val="none"/>
        <c:tickLblPos val="nextTo"/>
        <c:crossAx val="-20188398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'Slides WP1 - Expenditure'!$D$28</c:f>
              <c:strCache>
                <c:ptCount val="1"/>
                <c:pt idx="0">
                  <c:v>Used PY2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499737532808"/>
                  <c:y val="-0.252049180327869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Personnel </a:t>
                    </a:r>
                    <a:r>
                      <a:rPr lang="en-US" sz="1100" dirty="0"/>
                      <a:t>costs
93%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8745538057743"/>
                  <c:y val="0.221234429456564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Subcontract</a:t>
                    </a:r>
                    <a:r>
                      <a:rPr lang="en-US" sz="1100" dirty="0"/>
                      <a:t>
0%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14312335958005"/>
                  <c:y val="0.00994255840970698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OC </a:t>
                    </a:r>
                    <a:r>
                      <a:rPr lang="en-US" sz="1100" dirty="0"/>
                      <a:t>and Travels
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8060157480315"/>
                  <c:y val="0.0740907770749968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Indirect </a:t>
                    </a:r>
                    <a:r>
                      <a:rPr lang="en-US" sz="1100" dirty="0"/>
                      <a:t>costs
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'Slides WP1 - Expenditure'!$A$29:$A$32</c:f>
              <c:strCache>
                <c:ptCount val="4"/>
                <c:pt idx="0">
                  <c:v>1 : Personnel costs</c:v>
                </c:pt>
                <c:pt idx="1">
                  <c:v>2 : Subcontracting</c:v>
                </c:pt>
                <c:pt idx="2">
                  <c:v>3 : OC and Travels</c:v>
                </c:pt>
                <c:pt idx="3">
                  <c:v>4 : Indirect costs</c:v>
                </c:pt>
              </c:strCache>
            </c:strRef>
          </c:cat>
          <c:val>
            <c:numRef>
              <c:f>'Slides WP1 - Expenditure'!$D$29:$D$32</c:f>
              <c:numCache>
                <c:formatCode>_-* #,##0_-;_-* #,##0\-;_-* "-"??_-;_-@_-</c:formatCode>
                <c:ptCount val="4"/>
                <c:pt idx="0">
                  <c:v>5.03425973E6</c:v>
                </c:pt>
                <c:pt idx="1">
                  <c:v>26912.78</c:v>
                </c:pt>
                <c:pt idx="2">
                  <c:v>300286.83</c:v>
                </c:pt>
                <c:pt idx="3">
                  <c:v>55681.99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Project</a:t>
            </a:r>
            <a:r>
              <a:rPr lang="en-US" baseline="0"/>
              <a:t> costs vs Funding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438005390835579"/>
          <c:y val="0.28516406666272"/>
          <c:w val="0.912398921832884"/>
          <c:h val="0.6192221449292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'Slides WP1 - Expenditure'!$A$4</c:f>
              <c:strCache>
                <c:ptCount val="1"/>
                <c:pt idx="0">
                  <c:v>1 : Personnel costs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Expenditure'!$B$3:$C$3</c:f>
              <c:strCache>
                <c:ptCount val="2"/>
                <c:pt idx="0">
                  <c:v>Total Eligible Costs</c:v>
                </c:pt>
                <c:pt idx="1">
                  <c:v>EC contribution</c:v>
                </c:pt>
              </c:strCache>
            </c:strRef>
          </c:cat>
          <c:val>
            <c:numRef>
              <c:f>'Slides WP1 - Expenditure'!$B$4:$C$4</c:f>
              <c:numCache>
                <c:formatCode>_-* #,##0_-;_-* #,##0\-;_-* "-"??_-;_-@_-</c:formatCode>
                <c:ptCount val="2"/>
                <c:pt idx="0">
                  <c:v>8.017282406E6</c:v>
                </c:pt>
                <c:pt idx="1">
                  <c:v>7.367282E6</c:v>
                </c:pt>
              </c:numCache>
            </c:numRef>
          </c:val>
        </c:ser>
        <c:ser>
          <c:idx val="1"/>
          <c:order val="1"/>
          <c:tx>
            <c:strRef>
              <c:f>'Slides WP1 - Expenditure'!$A$5</c:f>
              <c:strCache>
                <c:ptCount val="1"/>
                <c:pt idx="0">
                  <c:v>2 : Subcontracting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Expenditure'!$B$3:$C$3</c:f>
              <c:strCache>
                <c:ptCount val="2"/>
                <c:pt idx="0">
                  <c:v>Total Eligible Costs</c:v>
                </c:pt>
                <c:pt idx="1">
                  <c:v>EC contribution</c:v>
                </c:pt>
              </c:strCache>
            </c:strRef>
          </c:cat>
          <c:val>
            <c:numRef>
              <c:f>'Slides WP1 - Expenditure'!$B$5:$C$5</c:f>
              <c:numCache>
                <c:formatCode>_-* #,##0_-;_-* #,##0\-;_-* "-"??_-;_-@_-</c:formatCode>
                <c:ptCount val="2"/>
                <c:pt idx="0">
                  <c:v>20000.0</c:v>
                </c:pt>
                <c:pt idx="1">
                  <c:v>20000.0</c:v>
                </c:pt>
              </c:numCache>
            </c:numRef>
          </c:val>
        </c:ser>
        <c:ser>
          <c:idx val="2"/>
          <c:order val="2"/>
          <c:tx>
            <c:strRef>
              <c:f>'Slides WP1 - Expenditure'!$A$6</c:f>
              <c:strCache>
                <c:ptCount val="1"/>
                <c:pt idx="0">
                  <c:v>3 : OC and Travels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Expenditure'!$B$3:$C$3</c:f>
              <c:strCache>
                <c:ptCount val="2"/>
                <c:pt idx="0">
                  <c:v>Total Eligible Costs</c:v>
                </c:pt>
                <c:pt idx="1">
                  <c:v>EC contribution</c:v>
                </c:pt>
              </c:strCache>
            </c:strRef>
          </c:cat>
          <c:val>
            <c:numRef>
              <c:f>'Slides WP1 - Expenditure'!$B$6:$C$6</c:f>
              <c:numCache>
                <c:formatCode>_-* #,##0_-;_-* #,##0\-;_-* "-"??_-;_-@_-</c:formatCode>
                <c:ptCount val="2"/>
                <c:pt idx="0">
                  <c:v>612718.0</c:v>
                </c:pt>
                <c:pt idx="1">
                  <c:v>612718.0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019402152"/>
        <c:axId val="-2018806872"/>
      </c:barChart>
      <c:catAx>
        <c:axId val="-2019402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018806872"/>
        <c:crosses val="autoZero"/>
        <c:auto val="1"/>
        <c:lblAlgn val="ctr"/>
        <c:lblOffset val="100"/>
        <c:noMultiLvlLbl val="0"/>
      </c:catAx>
      <c:valAx>
        <c:axId val="-2018806872"/>
        <c:scaling>
          <c:orientation val="minMax"/>
        </c:scaling>
        <c:delete val="1"/>
        <c:axPos val="l"/>
        <c:numFmt formatCode="_-* #,##0_-;_-* #,##0\-;_-* &quot;-&quot;??_-;_-@_-" sourceLinked="1"/>
        <c:majorTickMark val="none"/>
        <c:minorTickMark val="none"/>
        <c:tickLblPos val="nextTo"/>
        <c:crossAx val="-20194021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'Budget central'!$B$2</c:f>
              <c:strCache>
                <c:ptCount val="1"/>
                <c:pt idx="0">
                  <c:v>BUDGET</c:v>
                </c:pt>
              </c:strCache>
            </c:strRef>
          </c:tx>
          <c:invertIfNegative val="0"/>
          <c:cat>
            <c:strRef>
              <c:f>'Budget central'!$A$3:$A$11</c:f>
              <c:strCache>
                <c:ptCount val="9"/>
                <c:pt idx="0">
                  <c:v>Project Review meetings</c:v>
                </c:pt>
                <c:pt idx="1">
                  <c:v>Other conf and meetings (inc support at external events</c:v>
                </c:pt>
                <c:pt idx="2">
                  <c:v>EGI Forums</c:v>
                </c:pt>
                <c:pt idx="3">
                  <c:v>Support Travels/Champions programme/ Unfunded Project Partners/Ext Partners</c:v>
                </c:pt>
                <c:pt idx="4">
                  <c:v>Printing, miscellaneous</c:v>
                </c:pt>
                <c:pt idx="5">
                  <c:v>EGI's events (invited Speakers)</c:v>
                </c:pt>
                <c:pt idx="6">
                  <c:v>Design costs</c:v>
                </c:pt>
                <c:pt idx="7">
                  <c:v>Project management tool</c:v>
                </c:pt>
                <c:pt idx="8">
                  <c:v>Subcontracting</c:v>
                </c:pt>
              </c:strCache>
            </c:strRef>
          </c:cat>
          <c:val>
            <c:numRef>
              <c:f>'Budget central'!$B$3:$B$11</c:f>
              <c:numCache>
                <c:formatCode>_-* #,##0_-;_-* #,##0\-;_-* "-"??_-;_-@_-</c:formatCode>
                <c:ptCount val="9"/>
                <c:pt idx="0">
                  <c:v>9000.0</c:v>
                </c:pt>
                <c:pt idx="1">
                  <c:v>60419.0</c:v>
                </c:pt>
                <c:pt idx="2">
                  <c:v>45000.0</c:v>
                </c:pt>
                <c:pt idx="3">
                  <c:v>73083.0</c:v>
                </c:pt>
                <c:pt idx="4">
                  <c:v>13273.0</c:v>
                </c:pt>
                <c:pt idx="5">
                  <c:v>54500.0</c:v>
                </c:pt>
                <c:pt idx="6">
                  <c:v>10000.0</c:v>
                </c:pt>
                <c:pt idx="7">
                  <c:v>20000.0</c:v>
                </c:pt>
                <c:pt idx="8">
                  <c:v>20000.0</c:v>
                </c:pt>
              </c:numCache>
            </c:numRef>
          </c:val>
        </c:ser>
        <c:ser>
          <c:idx val="1"/>
          <c:order val="1"/>
          <c:tx>
            <c:strRef>
              <c:f>'Budget central'!$C$2</c:f>
              <c:strCache>
                <c:ptCount val="1"/>
                <c:pt idx="0">
                  <c:v>EXPENDITURE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'Budget central'!$A$3:$A$11</c:f>
              <c:strCache>
                <c:ptCount val="9"/>
                <c:pt idx="0">
                  <c:v>Project Review meetings</c:v>
                </c:pt>
                <c:pt idx="1">
                  <c:v>Other conf and meetings (inc support at external events</c:v>
                </c:pt>
                <c:pt idx="2">
                  <c:v>EGI Forums</c:v>
                </c:pt>
                <c:pt idx="3">
                  <c:v>Support Travels/Champions programme/ Unfunded Project Partners/Ext Partners</c:v>
                </c:pt>
                <c:pt idx="4">
                  <c:v>Printing, miscellaneous</c:v>
                </c:pt>
                <c:pt idx="5">
                  <c:v>EGI's events (invited Speakers)</c:v>
                </c:pt>
                <c:pt idx="6">
                  <c:v>Design costs</c:v>
                </c:pt>
                <c:pt idx="7">
                  <c:v>Project management tool</c:v>
                </c:pt>
                <c:pt idx="8">
                  <c:v>Subcontracting</c:v>
                </c:pt>
              </c:strCache>
            </c:strRef>
          </c:cat>
          <c:val>
            <c:numRef>
              <c:f>'Budget central'!$C$3:$C$11</c:f>
              <c:numCache>
                <c:formatCode>_-* #,##0_-;_-* #,##0\-;_-* "-"??_-;_-@_-</c:formatCode>
                <c:ptCount val="9"/>
                <c:pt idx="0">
                  <c:v>6768.43</c:v>
                </c:pt>
                <c:pt idx="1">
                  <c:v>53851.0</c:v>
                </c:pt>
                <c:pt idx="2">
                  <c:v>42728.67</c:v>
                </c:pt>
                <c:pt idx="3">
                  <c:v>48399.0</c:v>
                </c:pt>
                <c:pt idx="4">
                  <c:v>5327.0</c:v>
                </c:pt>
                <c:pt idx="5">
                  <c:v>28484.98</c:v>
                </c:pt>
                <c:pt idx="6">
                  <c:v>10557.21</c:v>
                </c:pt>
                <c:pt idx="7">
                  <c:v>23903.13</c:v>
                </c:pt>
                <c:pt idx="8">
                  <c:v>24512.78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-2018750104"/>
        <c:axId val="-2018756792"/>
      </c:barChart>
      <c:catAx>
        <c:axId val="-2018750104"/>
        <c:scaling>
          <c:orientation val="minMax"/>
        </c:scaling>
        <c:delete val="1"/>
        <c:axPos val="l"/>
        <c:majorTickMark val="none"/>
        <c:minorTickMark val="none"/>
        <c:tickLblPos val="nextTo"/>
        <c:crossAx val="-2018756792"/>
        <c:crosses val="autoZero"/>
        <c:auto val="1"/>
        <c:lblAlgn val="ctr"/>
        <c:lblOffset val="100"/>
        <c:noMultiLvlLbl val="0"/>
      </c:catAx>
      <c:valAx>
        <c:axId val="-2018756792"/>
        <c:scaling>
          <c:orientation val="minMax"/>
        </c:scaling>
        <c:delete val="1"/>
        <c:axPos val="b"/>
        <c:numFmt formatCode="_-* #,##0_-;_-* #,##0\-;_-* &quot;-&quot;??_-;_-@_-" sourceLinked="1"/>
        <c:majorTickMark val="none"/>
        <c:minorTickMark val="none"/>
        <c:tickLblPos val="nextTo"/>
        <c:crossAx val="-2018750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7311045454192"/>
          <c:y val="0.0337518417933663"/>
          <c:w val="0.362688945128129"/>
          <c:h val="0.1423377668892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'Slides WP1 - efforts'!$B$39</c:f>
              <c:strCache>
                <c:ptCount val="1"/>
                <c:pt idx="0">
                  <c:v>Planned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112%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104%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131%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127%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95%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96%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'Slides WP1 - efforts'!$A$40:$A$45</c:f>
              <c:strCache>
                <c:ptCount val="6"/>
                <c:pt idx="0">
                  <c:v>WP01 (NA1) </c:v>
                </c:pt>
                <c:pt idx="1">
                  <c:v>WP02 (NA2)</c:v>
                </c:pt>
                <c:pt idx="2">
                  <c:v>WP03 (JRA1) </c:v>
                </c:pt>
                <c:pt idx="3">
                  <c:v>WP04 (JRA2) </c:v>
                </c:pt>
                <c:pt idx="4">
                  <c:v>WP05 (SA1) </c:v>
                </c:pt>
                <c:pt idx="5">
                  <c:v>WP06 (SA2) </c:v>
                </c:pt>
              </c:strCache>
            </c:strRef>
          </c:cat>
          <c:val>
            <c:numRef>
              <c:f>'Slides WP1 - efforts'!$B$40:$B$45</c:f>
              <c:numCache>
                <c:formatCode>_-* #,##0_-;_-* #,##0\-;_-* "-"??_-;_-@_-</c:formatCode>
                <c:ptCount val="6"/>
                <c:pt idx="0">
                  <c:v>47.84</c:v>
                </c:pt>
                <c:pt idx="1">
                  <c:v>127.75</c:v>
                </c:pt>
                <c:pt idx="2">
                  <c:v>89.51</c:v>
                </c:pt>
                <c:pt idx="3">
                  <c:v>99.25</c:v>
                </c:pt>
                <c:pt idx="4">
                  <c:v>70.12</c:v>
                </c:pt>
                <c:pt idx="5">
                  <c:v>290.18</c:v>
                </c:pt>
              </c:numCache>
            </c:numRef>
          </c:val>
        </c:ser>
        <c:ser>
          <c:idx val="0"/>
          <c:order val="0"/>
          <c:tx>
            <c:strRef>
              <c:f>'Slides WP1 - efforts'!$C$39</c:f>
              <c:strCache>
                <c:ptCount val="1"/>
                <c:pt idx="0">
                  <c:v>PM used</c:v>
                </c:pt>
              </c:strCache>
            </c:strRef>
          </c:tx>
          <c:invertIfNegative val="0"/>
          <c:cat>
            <c:strRef>
              <c:f>'Slides WP1 - efforts'!$A$40:$A$45</c:f>
              <c:strCache>
                <c:ptCount val="6"/>
                <c:pt idx="0">
                  <c:v>WP01 (NA1) </c:v>
                </c:pt>
                <c:pt idx="1">
                  <c:v>WP02 (NA2)</c:v>
                </c:pt>
                <c:pt idx="2">
                  <c:v>WP03 (JRA1) </c:v>
                </c:pt>
                <c:pt idx="3">
                  <c:v>WP04 (JRA2) </c:v>
                </c:pt>
                <c:pt idx="4">
                  <c:v>WP05 (SA1) </c:v>
                </c:pt>
                <c:pt idx="5">
                  <c:v>WP06 (SA2) </c:v>
                </c:pt>
              </c:strCache>
            </c:strRef>
          </c:cat>
          <c:val>
            <c:numRef>
              <c:f>'Slides WP1 - efforts'!$C$40:$C$45</c:f>
              <c:numCache>
                <c:formatCode>_-* #,##0_-;_-* #,##0\-;_-* "-"??_-;_-@_-</c:formatCode>
                <c:ptCount val="6"/>
                <c:pt idx="0">
                  <c:v>52.27</c:v>
                </c:pt>
                <c:pt idx="1">
                  <c:v>132.94</c:v>
                </c:pt>
                <c:pt idx="2">
                  <c:v>116.69</c:v>
                </c:pt>
                <c:pt idx="3">
                  <c:v>123.51</c:v>
                </c:pt>
                <c:pt idx="4">
                  <c:v>65.57</c:v>
                </c:pt>
                <c:pt idx="5">
                  <c:v>276.35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6933112"/>
        <c:axId val="-2016544936"/>
      </c:barChart>
      <c:catAx>
        <c:axId val="-2016933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-2016544936"/>
        <c:crosses val="autoZero"/>
        <c:auto val="1"/>
        <c:lblAlgn val="ctr"/>
        <c:lblOffset val="100"/>
        <c:noMultiLvlLbl val="0"/>
      </c:catAx>
      <c:valAx>
        <c:axId val="-2016544936"/>
        <c:scaling>
          <c:orientation val="minMax"/>
        </c:scaling>
        <c:delete val="1"/>
        <c:axPos val="l"/>
        <c:numFmt formatCode="_-* #,##0_-;_-* #,##0\-;_-* &quot;-&quot;??_-;_-@_-" sourceLinked="1"/>
        <c:majorTickMark val="out"/>
        <c:minorTickMark val="none"/>
        <c:tickLblPos val="nextTo"/>
        <c:crossAx val="-2016933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'Slides WP1 - efforts'!$B$49</c:f>
              <c:strCache>
                <c:ptCount val="1"/>
                <c:pt idx="0">
                  <c:v>Planned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88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455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1,168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efforts'!$A$50:$A$56</c:f>
              <c:strCache>
                <c:ptCount val="7"/>
                <c:pt idx="0">
                  <c:v>WP01 (NA1) </c:v>
                </c:pt>
                <c:pt idx="1">
                  <c:v>WP02 (NA2)</c:v>
                </c:pt>
                <c:pt idx="2">
                  <c:v>WP03 (JRA1) </c:v>
                </c:pt>
                <c:pt idx="3">
                  <c:v>WP04 (JRA2) </c:v>
                </c:pt>
                <c:pt idx="4">
                  <c:v>WP05 (SA1) </c:v>
                </c:pt>
                <c:pt idx="5">
                  <c:v>WP06 (SA2) </c:v>
                </c:pt>
                <c:pt idx="6">
                  <c:v>Grand Total</c:v>
                </c:pt>
              </c:strCache>
            </c:strRef>
          </c:cat>
          <c:val>
            <c:numRef>
              <c:f>'Slides WP1 - efforts'!$B$50:$B$56</c:f>
              <c:numCache>
                <c:formatCode>_-* #,##0_-;_-* #,##0\-;_-* "-"??_-;_-@_-</c:formatCode>
                <c:ptCount val="7"/>
                <c:pt idx="0">
                  <c:v>88.6</c:v>
                </c:pt>
                <c:pt idx="1">
                  <c:v>204.00365047856</c:v>
                </c:pt>
                <c:pt idx="2">
                  <c:v>153.008889</c:v>
                </c:pt>
                <c:pt idx="3">
                  <c:v>161.9965539604186</c:v>
                </c:pt>
                <c:pt idx="4">
                  <c:v>105.52943</c:v>
                </c:pt>
                <c:pt idx="5">
                  <c:v>453.8981311939767</c:v>
                </c:pt>
                <c:pt idx="6">
                  <c:v>1167.036654632955</c:v>
                </c:pt>
              </c:numCache>
            </c:numRef>
          </c:val>
        </c:ser>
        <c:ser>
          <c:idx val="1"/>
          <c:order val="1"/>
          <c:tx>
            <c:strRef>
              <c:f>'Slides WP1 - efforts'!$C$49</c:f>
              <c:strCache>
                <c:ptCount val="1"/>
                <c:pt idx="0">
                  <c:v>Used Y1-Y2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180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190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102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428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1,202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efforts'!$A$50:$A$56</c:f>
              <c:strCache>
                <c:ptCount val="7"/>
                <c:pt idx="0">
                  <c:v>WP01 (NA1) </c:v>
                </c:pt>
                <c:pt idx="1">
                  <c:v>WP02 (NA2)</c:v>
                </c:pt>
                <c:pt idx="2">
                  <c:v>WP03 (JRA1) </c:v>
                </c:pt>
                <c:pt idx="3">
                  <c:v>WP04 (JRA2) </c:v>
                </c:pt>
                <c:pt idx="4">
                  <c:v>WP05 (SA1) </c:v>
                </c:pt>
                <c:pt idx="5">
                  <c:v>WP06 (SA2) </c:v>
                </c:pt>
                <c:pt idx="6">
                  <c:v>Grand Total</c:v>
                </c:pt>
              </c:strCache>
            </c:strRef>
          </c:cat>
          <c:val>
            <c:numRef>
              <c:f>'Slides WP1 - efforts'!$C$50:$C$56</c:f>
              <c:numCache>
                <c:formatCode>_-* #,##0_-;_-* #,##0\-;_-* "-"??_-;_-@_-</c:formatCode>
                <c:ptCount val="7"/>
                <c:pt idx="0">
                  <c:v>93.33000000000001</c:v>
                </c:pt>
                <c:pt idx="1">
                  <c:v>207.5942485284902</c:v>
                </c:pt>
                <c:pt idx="2">
                  <c:v>176.9911485646412</c:v>
                </c:pt>
                <c:pt idx="3">
                  <c:v>187.6072539604186</c:v>
                </c:pt>
                <c:pt idx="4">
                  <c:v>100.97943</c:v>
                </c:pt>
                <c:pt idx="5">
                  <c:v>425.4870311939768</c:v>
                </c:pt>
                <c:pt idx="6">
                  <c:v>1191.989112247527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016763256"/>
        <c:axId val="-2016768696"/>
      </c:barChart>
      <c:catAx>
        <c:axId val="-2016763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016768696"/>
        <c:crosses val="autoZero"/>
        <c:auto val="1"/>
        <c:lblAlgn val="ctr"/>
        <c:lblOffset val="100"/>
        <c:noMultiLvlLbl val="0"/>
      </c:catAx>
      <c:valAx>
        <c:axId val="-2016768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0167632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4686015874159"/>
          <c:y val="0.0823529411764706"/>
          <c:w val="0.251802454909752"/>
          <c:h val="0.118600741083835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WP6 (SA2) Tasks plan vs. used  all duration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'Slides WP1 - efforts'!$B$44</c:f>
              <c:strCache>
                <c:ptCount val="1"/>
                <c:pt idx="0">
                  <c:v>Planned</c:v>
                </c:pt>
              </c:strCache>
            </c:strRef>
          </c:tx>
          <c:invertIfNegative val="0"/>
          <c:cat>
            <c:strRef>
              <c:f>'Slides WP1 - efforts'!$A$45:$A$53</c:f>
              <c:strCache>
                <c:ptCount val="9"/>
                <c:pt idx="0">
                  <c:v>SA2.3 ELIXIR</c:v>
                </c:pt>
                <c:pt idx="1">
                  <c:v>SA2.4 BBMRI</c:v>
                </c:pt>
                <c:pt idx="2">
                  <c:v>SA2.5 MoBrain</c:v>
                </c:pt>
                <c:pt idx="3">
                  <c:v>SA2.6 DARIAH-ERIC</c:v>
                </c:pt>
                <c:pt idx="4">
                  <c:v>SA2.7 LifeWatch</c:v>
                </c:pt>
                <c:pt idx="5">
                  <c:v>SA2.8 EISCAT_3D</c:v>
                </c:pt>
                <c:pt idx="6">
                  <c:v>SA2.9 EPOS</c:v>
                </c:pt>
                <c:pt idx="7">
                  <c:v>SA2.10 Asian Pacific</c:v>
                </c:pt>
                <c:pt idx="8">
                  <c:v>WP06 Total</c:v>
                </c:pt>
              </c:strCache>
            </c:strRef>
          </c:cat>
          <c:val>
            <c:numRef>
              <c:f>'Slides WP1 - efforts'!$B$45:$B$53</c:f>
              <c:numCache>
                <c:formatCode>_-* #,##0.0_-;_-* #,##0.0\-;_-* "-"??_-;_-@_-</c:formatCode>
                <c:ptCount val="9"/>
                <c:pt idx="0">
                  <c:v>34.49800665</c:v>
                </c:pt>
                <c:pt idx="1">
                  <c:v>25.0</c:v>
                </c:pt>
                <c:pt idx="2">
                  <c:v>65.50193899999998</c:v>
                </c:pt>
                <c:pt idx="3">
                  <c:v>62.5</c:v>
                </c:pt>
                <c:pt idx="4">
                  <c:v>60.0</c:v>
                </c:pt>
                <c:pt idx="5">
                  <c:v>28.0</c:v>
                </c:pt>
                <c:pt idx="6">
                  <c:v>30.49818555</c:v>
                </c:pt>
                <c:pt idx="7">
                  <c:v>57.0</c:v>
                </c:pt>
                <c:pt idx="8">
                  <c:v>455.4981311999998</c:v>
                </c:pt>
              </c:numCache>
            </c:numRef>
          </c:val>
        </c:ser>
        <c:ser>
          <c:idx val="1"/>
          <c:order val="1"/>
          <c:tx>
            <c:strRef>
              <c:f>'Slides WP1 - efforts'!$C$44</c:f>
              <c:strCache>
                <c:ptCount val="1"/>
                <c:pt idx="0">
                  <c:v>Used Y1-Y2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130% 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109%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69%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97 %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32% 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 94%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WP1 - efforts'!$A$45:$A$53</c:f>
              <c:strCache>
                <c:ptCount val="9"/>
                <c:pt idx="0">
                  <c:v>SA2.3 ELIXIR</c:v>
                </c:pt>
                <c:pt idx="1">
                  <c:v>SA2.4 BBMRI</c:v>
                </c:pt>
                <c:pt idx="2">
                  <c:v>SA2.5 MoBrain</c:v>
                </c:pt>
                <c:pt idx="3">
                  <c:v>SA2.6 DARIAH-ERIC</c:v>
                </c:pt>
                <c:pt idx="4">
                  <c:v>SA2.7 LifeWatch</c:v>
                </c:pt>
                <c:pt idx="5">
                  <c:v>SA2.8 EISCAT_3D</c:v>
                </c:pt>
                <c:pt idx="6">
                  <c:v>SA2.9 EPOS</c:v>
                </c:pt>
                <c:pt idx="7">
                  <c:v>SA2.10 Asian Pacific</c:v>
                </c:pt>
                <c:pt idx="8">
                  <c:v>WP06 Total</c:v>
                </c:pt>
              </c:strCache>
            </c:strRef>
          </c:cat>
          <c:val>
            <c:numRef>
              <c:f>'Slides WP1 - efforts'!$C$45:$C$53</c:f>
              <c:numCache>
                <c:formatCode>_-* #,##0.0_-;_-* #,##0.0\-;_-* "-"??_-;_-@_-</c:formatCode>
                <c:ptCount val="9"/>
                <c:pt idx="0">
                  <c:v>36.36</c:v>
                </c:pt>
                <c:pt idx="1">
                  <c:v>32.43</c:v>
                </c:pt>
                <c:pt idx="2">
                  <c:v>64.54</c:v>
                </c:pt>
                <c:pt idx="3">
                  <c:v>68.02</c:v>
                </c:pt>
                <c:pt idx="4">
                  <c:v>68.3</c:v>
                </c:pt>
                <c:pt idx="5">
                  <c:v>19.19</c:v>
                </c:pt>
                <c:pt idx="6">
                  <c:v>29.67</c:v>
                </c:pt>
                <c:pt idx="7">
                  <c:v>18.35</c:v>
                </c:pt>
                <c:pt idx="8">
                  <c:v>428.45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2017148184"/>
        <c:axId val="-2017154824"/>
      </c:barChart>
      <c:catAx>
        <c:axId val="-2017148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17154824"/>
        <c:crosses val="autoZero"/>
        <c:auto val="1"/>
        <c:lblAlgn val="ctr"/>
        <c:lblOffset val="100"/>
        <c:noMultiLvlLbl val="0"/>
      </c:catAx>
      <c:valAx>
        <c:axId val="-20171548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-20171481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EGI-Engage: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23/10/2017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6B430-22A0-426F-BDF8-C4B0A0441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6297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78426" cy="511731"/>
          </a:xfrm>
          <a:prstGeom prst="rect">
            <a:avLst/>
          </a:prstGeom>
          <a:noFill/>
          <a:ln>
            <a:noFill/>
          </a:ln>
        </p:spPr>
        <p:txBody>
          <a:bodyPr lIns="99059" tIns="99059" rIns="99059" bIns="99059" anchor="t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376" marR="0" lvl="1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752" marR="0" lvl="2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6129" marR="0" lvl="3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505" marR="0" lvl="4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881" marR="0" lvl="5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2257" marR="0" lvl="6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633" marR="0" lvl="7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3010" marR="0" lvl="8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EGI-Engage: Final Review</a:t>
            </a:r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3991" y="0"/>
            <a:ext cx="3078426" cy="511731"/>
          </a:xfrm>
          <a:prstGeom prst="rect">
            <a:avLst/>
          </a:prstGeom>
          <a:noFill/>
          <a:ln>
            <a:noFill/>
          </a:ln>
        </p:spPr>
        <p:txBody>
          <a:bodyPr lIns="99059" tIns="99059" rIns="99059" bIns="99059" anchor="t" anchorCtr="0"/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376" marR="0" lvl="1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752" marR="0" lvl="2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6129" marR="0" lvl="3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505" marR="0" lvl="4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881" marR="0" lvl="5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2257" marR="0" lvl="6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633" marR="0" lvl="7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3010" marR="0" lvl="8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23/10/2017</a:t>
            </a:r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  <a:noFill/>
          <a:ln>
            <a:noFill/>
          </a:ln>
        </p:spPr>
        <p:txBody>
          <a:bodyPr lIns="99059" tIns="99059" rIns="99059" bIns="99059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721106"/>
            <a:ext cx="3078426" cy="511731"/>
          </a:xfrm>
          <a:prstGeom prst="rect">
            <a:avLst/>
          </a:prstGeom>
          <a:noFill/>
          <a:ln>
            <a:noFill/>
          </a:ln>
        </p:spPr>
        <p:txBody>
          <a:bodyPr lIns="99059" tIns="99059" rIns="99059" bIns="99059" anchor="b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376" marR="0" lvl="1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752" marR="0" lvl="2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6129" marR="0" lvl="3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505" marR="0" lvl="4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881" marR="0" lvl="5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2257" marR="0" lvl="6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633" marR="0" lvl="7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3010" marR="0" lvl="8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3991" y="9721106"/>
            <a:ext cx="3078426" cy="511731"/>
          </a:xfrm>
          <a:prstGeom prst="rect">
            <a:avLst/>
          </a:prstGeom>
          <a:noFill/>
          <a:ln>
            <a:noFill/>
          </a:ln>
        </p:spPr>
        <p:txBody>
          <a:bodyPr lIns="99059" tIns="49516" rIns="99059" bIns="49516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605706"/>
      </p:ext>
    </p:extLst>
  </p:cSld>
  <p:clrMap bg1="lt1" tx1="dk1" bg2="dk2" tx2="lt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  <a:noFill/>
          <a:ln>
            <a:noFill/>
          </a:ln>
        </p:spPr>
        <p:txBody>
          <a:bodyPr lIns="99059" tIns="49516" rIns="99059" bIns="49516" anchor="t" anchorCtr="0">
            <a:noAutofit/>
          </a:bodyPr>
          <a:lstStyle/>
          <a:p>
            <a:pPr>
              <a:buSzPct val="25000"/>
            </a:pPr>
            <a:r>
              <a:rPr lang="en-GB" sz="1300"/>
              <a:t>Freedom on way to present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4023991" y="9721106"/>
            <a:ext cx="3078426" cy="511731"/>
          </a:xfrm>
          <a:prstGeom prst="rect">
            <a:avLst/>
          </a:prstGeom>
          <a:noFill/>
          <a:ln>
            <a:noFill/>
          </a:ln>
        </p:spPr>
        <p:txBody>
          <a:bodyPr lIns="99059" tIns="49516" rIns="99059" bIns="49516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15</a:t>
            </a:fld>
            <a:endParaRPr lang="en-GB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Unfunded efforts, Swiss, Poland, Asia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Unfunded efforts, Swiss, Poland, Asia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0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49" cy="4605576"/>
          </a:xfrm>
          <a:prstGeom prst="rect">
            <a:avLst/>
          </a:prstGeom>
        </p:spPr>
        <p:txBody>
          <a:bodyPr lIns="99059" tIns="99059" rIns="99059" bIns="99059" anchor="t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1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23/10/2017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GB" smtClean="0"/>
              <a:t>EGI-Engage: Final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dia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27410" y="3643200"/>
            <a:ext cx="5689178" cy="4314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buClr>
                <a:srgbClr val="7F7F7F"/>
              </a:buClr>
              <a:buFont typeface="Quattrocento Sans"/>
              <a:buNone/>
              <a:defRPr sz="2000" b="1" i="0" u="none" strike="noStrike" cap="none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066B0"/>
              </a:buClr>
              <a:buFont typeface="Quattrocento Sans"/>
              <a:buNone/>
              <a:defRPr sz="44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2"/>
          </p:nvPr>
        </p:nvSpPr>
        <p:spPr>
          <a:xfrm>
            <a:off x="1371600" y="2923200"/>
            <a:ext cx="6400799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buClr>
                <a:srgbClr val="3F3F3F"/>
              </a:buClr>
              <a:buFont typeface="Quattrocento Sans"/>
              <a:buNone/>
              <a:defRPr sz="2800" b="1" i="0" u="none" strike="noStrike" cap="non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X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WP1 Project Management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 2X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67543" y="1340767"/>
            <a:ext cx="3815655" cy="4784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0" y="1341437"/>
            <a:ext cx="4320480" cy="478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WP1 Project Management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341041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4506" y="2378744"/>
            <a:ext cx="4040187" cy="37744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850705" y="1341041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822601" y="2391444"/>
            <a:ext cx="4041774" cy="37744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WP1 Project Management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di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0066B0"/>
              </a:buClr>
              <a:buFont typeface="Quattrocento Sans"/>
              <a:buNone/>
              <a:defRPr sz="44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1187" y="1412775"/>
            <a:ext cx="807561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buClr>
                <a:srgbClr val="3F3F3F"/>
              </a:buClr>
              <a:buFont typeface="Arial"/>
              <a:buNone/>
              <a:defRPr sz="28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WP1 Project Management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g"/><Relationship Id="rId7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0" scaled="0"/>
          </a:gradFill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79393" y="1412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066B0"/>
              </a:buClr>
              <a:buFont typeface="Quattrocento Sans"/>
              <a:buNone/>
              <a:defRPr sz="44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79393" y="263691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buClr>
                <a:srgbClr val="3F3F3F"/>
              </a:buClr>
              <a:buFont typeface="Quattrocento Sans"/>
              <a:buNone/>
              <a:defRPr sz="2800" b="1" i="0" u="none" strike="noStrike" cap="non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129" y="4581128"/>
            <a:ext cx="1728191" cy="131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>
            <a:off x="437129" y="6021287"/>
            <a:ext cx="8465148" cy="45718"/>
          </a:xfrm>
          <a:prstGeom prst="rect">
            <a:avLst/>
          </a:prstGeom>
          <a:solidFill>
            <a:srgbClr val="93B3D7">
              <a:alpha val="45882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752683" y="6153342"/>
            <a:ext cx="1097079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 i="0" u="none" strike="noStrike" cap="non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44407" y="6381328"/>
            <a:ext cx="657870" cy="44262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/>
          <p:nvPr/>
        </p:nvSpPr>
        <p:spPr>
          <a:xfrm>
            <a:off x="479393" y="6402583"/>
            <a:ext cx="755740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000" b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EGI-Engage is co-funded by the Horizon 2020 Framework Programme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000" b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of the European Union under grant number 654142</a:t>
            </a:r>
            <a:r>
              <a:rPr lang="en-GB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888" y="0"/>
            <a:ext cx="6534150" cy="470534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/>
          <p:nvPr/>
        </p:nvSpPr>
        <p:spPr>
          <a:xfrm>
            <a:off x="0" y="6381328"/>
            <a:ext cx="9144000" cy="476671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/>
          <p:nvPr/>
        </p:nvSpPr>
        <p:spPr>
          <a:xfrm>
            <a:off x="8508015" y="6525344"/>
            <a:ext cx="312905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lang="en-GB" sz="800" b="1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GB" smtClean="0"/>
              <a:t>WP1 Project Management</a:t>
            </a:r>
            <a:endParaRPr/>
          </a:p>
        </p:txBody>
      </p:sp>
      <p:sp>
        <p:nvSpPr>
          <p:cNvPr id="32" name="Shape 32"/>
          <p:cNvSpPr txBox="1"/>
          <p:nvPr/>
        </p:nvSpPr>
        <p:spPr>
          <a:xfrm>
            <a:off x="179511" y="6525344"/>
            <a:ext cx="748923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800" b="1" dirty="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23/10/2017</a:t>
            </a:r>
            <a:endParaRPr lang="en-GB" sz="800" b="1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7780" y="188640"/>
            <a:ext cx="1082731" cy="99356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0" scaled="0"/>
          </a:gradFill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129" y="4581128"/>
            <a:ext cx="1728191" cy="131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x="437129" y="6021287"/>
            <a:ext cx="8465148" cy="45718"/>
          </a:xfrm>
          <a:prstGeom prst="rect">
            <a:avLst/>
          </a:prstGeom>
          <a:solidFill>
            <a:srgbClr val="93B3D7">
              <a:alpha val="45882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752683" y="6153342"/>
            <a:ext cx="1097079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65658" y="1124744"/>
            <a:ext cx="7578748" cy="2000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 b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Thank you for your attention.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3600" b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1" i="1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1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Questions?</a:t>
            </a: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44407" y="6381328"/>
            <a:ext cx="657870" cy="44262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479393" y="6402583"/>
            <a:ext cx="755740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work by Parties of the EGI-Engage Consortium is licensed under a 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0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7"/>
              </a:rPr>
              <a:t>Creative Commons Attribution 4.0 International License</a:t>
            </a:r>
            <a:r>
              <a:rPr lang="en-GB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27410" y="3643200"/>
            <a:ext cx="5689178" cy="6498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Quattrocento Sans"/>
              <a:buNone/>
            </a:pPr>
            <a:r>
              <a:rPr lang="en-GB" sz="1700" b="1" i="0" u="none" strike="noStrike" cap="none" dirty="0" smtClean="0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Managing Director, EGI Foundation</a:t>
            </a:r>
            <a:endParaRPr lang="en-GB" sz="1700" b="1" i="0" u="none" strike="noStrike" cap="none" dirty="0">
              <a:solidFill>
                <a:srgbClr val="7F7F7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40"/>
              </a:spcBef>
              <a:buClr>
                <a:srgbClr val="7F7F7F"/>
              </a:buClr>
              <a:buSzPct val="25000"/>
              <a:buFont typeface="Quattrocento Sans"/>
              <a:buNone/>
            </a:pPr>
            <a:r>
              <a:rPr lang="en-GB" sz="1700" b="1" i="0" u="none" strike="noStrike" cap="none" dirty="0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EGI-Engage Administrative &amp; Financial Coordinator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GB" dirty="0"/>
              <a:t>WP1</a:t>
            </a:r>
            <a:r>
              <a:rPr lang="en-GB" sz="4400" b="1" i="0" u="none" strike="noStrike" cap="none" dirty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GB" sz="4400" b="1" i="0" u="none" strike="noStrike" cap="none" dirty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GB" sz="4400" b="1" i="0" u="none" strike="noStrike" cap="none" dirty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Project Management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2"/>
          </p:nvPr>
        </p:nvSpPr>
        <p:spPr>
          <a:xfrm>
            <a:off x="1371600" y="2923200"/>
            <a:ext cx="640079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F3F3F"/>
              </a:buClr>
              <a:buSzPct val="25000"/>
              <a:buFont typeface="Quattrocento Sans"/>
              <a:buNone/>
            </a:pPr>
            <a:r>
              <a:rPr lang="en-GB" sz="2800" b="1" i="0" u="none" strike="noStrike" cap="none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Yannick Legré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 reporting all duration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647402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/>
              <a:t>Cost </a:t>
            </a:r>
            <a:r>
              <a:rPr lang="en-GB" sz="2800" dirty="0">
                <a:solidFill>
                  <a:schemeClr val="dk1"/>
                </a:solidFill>
                <a:sym typeface="Quattrocento Sans"/>
              </a:rPr>
              <a:t>per</a:t>
            </a:r>
            <a:r>
              <a:rPr lang="en-GB" sz="2800" dirty="0" smtClean="0"/>
              <a:t> WPs and per category</a:t>
            </a:r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026772"/>
              </p:ext>
            </p:extLst>
          </p:nvPr>
        </p:nvGraphicFramePr>
        <p:xfrm>
          <a:off x="5567568" y="1817747"/>
          <a:ext cx="3769360" cy="424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73555"/>
              </p:ext>
            </p:extLst>
          </p:nvPr>
        </p:nvGraphicFramePr>
        <p:xfrm>
          <a:off x="467544" y="2042340"/>
          <a:ext cx="5100023" cy="3862454"/>
        </p:xfrm>
        <a:graphic>
          <a:graphicData uri="http://schemas.openxmlformats.org/drawingml/2006/table">
            <a:tbl>
              <a:tblPr/>
              <a:tblGrid>
                <a:gridCol w="2021351"/>
                <a:gridCol w="1228359"/>
                <a:gridCol w="1228359"/>
                <a:gridCol w="621954"/>
              </a:tblGrid>
              <a:tr h="5107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Planned* All duration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Used* all duration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WP01: (NA1)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1,379,558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1,272,466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WP02 (NA2)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1,656,944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1,673,784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WP03 (JRA1)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1,029,500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1,088,040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WP04 (JRA2)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896,784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963,679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WP05 (SA1)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800,206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743,893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WP06 (SA2)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2,887,009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2,636,516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 Eligible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8,650,000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8,378,378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*Include Unfunded partners’ cost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 Funding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8,000,000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8,029,464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Unfunded costs ratio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77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 reporting all duration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647402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/>
              <a:t>Travel and Central Budget</a:t>
            </a:r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255735"/>
              </p:ext>
            </p:extLst>
          </p:nvPr>
        </p:nvGraphicFramePr>
        <p:xfrm>
          <a:off x="4499992" y="2041320"/>
          <a:ext cx="4360934" cy="42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05128"/>
              </p:ext>
            </p:extLst>
          </p:nvPr>
        </p:nvGraphicFramePr>
        <p:xfrm>
          <a:off x="333375" y="2041320"/>
          <a:ext cx="4198169" cy="4080767"/>
        </p:xfrm>
        <a:graphic>
          <a:graphicData uri="http://schemas.openxmlformats.org/drawingml/2006/table">
            <a:tbl>
              <a:tblPr/>
              <a:tblGrid>
                <a:gridCol w="3497826"/>
                <a:gridCol w="700343"/>
              </a:tblGrid>
              <a:tr h="304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USED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Subcontracting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management tool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costs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EGI's events (invited Speakers)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Printing, miscellaneous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Travels/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Champions/Unfunded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Partners/Ext Partners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 Forums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meetings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at external events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Review meetings</a:t>
                      </a:r>
                    </a:p>
                  </a:txBody>
                  <a:tcPr marL="1524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 reporting all duration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182688"/>
            <a:ext cx="8424936" cy="647402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/>
              <a:t>Travel and Central Budget description</a:t>
            </a:r>
          </a:p>
          <a:p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93509"/>
              </p:ext>
            </p:extLst>
          </p:nvPr>
        </p:nvGraphicFramePr>
        <p:xfrm>
          <a:off x="467544" y="1695031"/>
          <a:ext cx="8424933" cy="4551390"/>
        </p:xfrm>
        <a:graphic>
          <a:graphicData uri="http://schemas.openxmlformats.org/drawingml/2006/table">
            <a:tbl>
              <a:tblPr/>
              <a:tblGrid>
                <a:gridCol w="2242118"/>
                <a:gridCol w="6182815"/>
              </a:tblGrid>
              <a:tr h="3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Review meetings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for final review not accounted ~3k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12-15 people traveling, ~462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average costs per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trip; incl. support at external events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 Forums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EGI community forums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organised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Lisbon (May-15) and Bari (Nov-15)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EGI Conferences in Amsterdam (Apr-16)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DI4R2016 -Digital Infrastructures for Research 2016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co-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organised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by EGI, EUDAT, GÉANT,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OpenAIRE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RDA Europe, and hosted by AGH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Cyfronet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Kraków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(Sept-16)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EGI Conferences in Catania, IT (May-16)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Travels/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Champions/Unfunded &amp;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Partners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to Asian partners, to Elixir unfunded partners; outreach activities targeted at user communities;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incl.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Travel costs Diss. Team (3 people) to represent EGI at external events (as part of the communications and events task)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Printing, miscellaneous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of Abstracts; Event support material; Technical documentation e.g.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FedCloud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brochures; Posters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EGI's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 events costs (booths, badges, shipment), includes travel costs for invited speakers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costs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of Abstracts; Annual report; Event support; Glossy publication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management tool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Platform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monitor planned and use of project efforts, distribution of budget, collection of costs,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incl.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EGI-Engage Bank fee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Subcontracting</a:t>
                      </a:r>
                    </a:p>
                  </a:txBody>
                  <a:tcPr marL="148799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Costs ICT Legal Consulting role of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EGI.eu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EGI-Engage partners with regards to compliance to data protection law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9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 Final distribution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2" y="1196762"/>
            <a:ext cx="8424936" cy="5111898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/>
              <a:t>Over-spending vs. Under-spending:</a:t>
            </a:r>
          </a:p>
          <a:p>
            <a:pPr marL="342900" indent="-342900">
              <a:buFont typeface="Arial"/>
              <a:buChar char="•"/>
            </a:pPr>
            <a:r>
              <a:rPr lang="en-GB" sz="2000" dirty="0" smtClean="0"/>
              <a:t>Over-spending partners: 	-</a:t>
            </a:r>
            <a:r>
              <a:rPr lang="en-GB" sz="2000" dirty="0"/>
              <a:t>291,731	</a:t>
            </a:r>
            <a:endParaRPr lang="en-GB" sz="2000" dirty="0" smtClean="0"/>
          </a:p>
          <a:p>
            <a:pPr marL="342900" indent="-342900">
              <a:buFont typeface="Arial"/>
              <a:buChar char="•"/>
            </a:pPr>
            <a:r>
              <a:rPr lang="en-GB" sz="2000" dirty="0" smtClean="0"/>
              <a:t>Under-spending partners:  	 258,548</a:t>
            </a:r>
          </a:p>
          <a:p>
            <a:endParaRPr lang="en-GB" sz="2800" dirty="0"/>
          </a:p>
          <a:p>
            <a:r>
              <a:rPr lang="en-GB" sz="2800" dirty="0" smtClean="0"/>
              <a:t>Distribution allocation:</a:t>
            </a:r>
            <a:br>
              <a:rPr lang="en-GB" sz="2800" dirty="0" smtClean="0"/>
            </a:br>
            <a:r>
              <a:rPr lang="en-GB" sz="2000" dirty="0" smtClean="0"/>
              <a:t>The AMB and PMB have already made a thorough assessment per WP to determine partners’ major contribution. First and second priorities have been allocated to partners:</a:t>
            </a:r>
          </a:p>
          <a:p>
            <a:r>
              <a:rPr lang="en-GB" sz="2000" dirty="0" smtClean="0"/>
              <a:t>WP2: CSIC/CESGA; CERN; ENGINEERING; CNR; FAO</a:t>
            </a:r>
            <a:br>
              <a:rPr lang="en-GB" sz="2000" dirty="0" smtClean="0"/>
            </a:br>
            <a:r>
              <a:rPr lang="en-GB" sz="2000" dirty="0" smtClean="0"/>
              <a:t>WP3: NIKHEF; CESGA; CNRS’SRCE</a:t>
            </a:r>
          </a:p>
          <a:p>
            <a:r>
              <a:rPr lang="en-GB" sz="2000" dirty="0" smtClean="0"/>
              <a:t>WP4: ENGINEERING; UPVLC; CESGA; IIASA</a:t>
            </a:r>
          </a:p>
          <a:p>
            <a:r>
              <a:rPr lang="en-GB" sz="2000" dirty="0" smtClean="0"/>
              <a:t>WP6:NIKHEF; CSC; INFN (</a:t>
            </a:r>
            <a:r>
              <a:rPr lang="en-GB" sz="2000" dirty="0" err="1" smtClean="0"/>
              <a:t>Lifewatch</a:t>
            </a:r>
            <a:r>
              <a:rPr lang="en-GB" sz="2000" dirty="0"/>
              <a:t>)</a:t>
            </a:r>
            <a:endParaRPr lang="en-GB" sz="2000" dirty="0" smtClean="0"/>
          </a:p>
          <a:p>
            <a:r>
              <a:rPr lang="en-GB" sz="2000" dirty="0" smtClean="0"/>
              <a:t>Early Nov, the PO will prepare the final distribution for PMB review. It will be submitted to the EC financial dept. after the costs acceptance.</a:t>
            </a:r>
            <a:endParaRPr lang="en-GB" sz="2800" dirty="0" smtClean="0"/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82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 until the final payment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3177" y="1253340"/>
            <a:ext cx="83529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285750" indent="-285750">
              <a:buFontTx/>
              <a:buChar char="-"/>
            </a:pPr>
            <a:r>
              <a:rPr lang="en-US" sz="1600" dirty="0"/>
              <a:t>Oct 31, </a:t>
            </a:r>
            <a:r>
              <a:rPr lang="en-US" sz="1600" dirty="0" smtClean="0"/>
              <a:t>2017: 	Submission of the Financial statements, CFS, Periodic and </a:t>
            </a:r>
          </a:p>
          <a:p>
            <a:pPr lvl="3"/>
            <a:r>
              <a:rPr lang="en-US" sz="1600" dirty="0" smtClean="0"/>
              <a:t>		Final report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Early Nov: 	Project office prepares </a:t>
            </a:r>
            <a:r>
              <a:rPr lang="en-US" sz="1600" dirty="0"/>
              <a:t>and circulates </a:t>
            </a:r>
            <a:r>
              <a:rPr lang="en-US" sz="1600" dirty="0" smtClean="0"/>
              <a:t>a “Report on the</a:t>
            </a:r>
          </a:p>
          <a:p>
            <a:r>
              <a:rPr lang="en-US" sz="1600" dirty="0" smtClean="0"/>
              <a:t>		distribution </a:t>
            </a:r>
            <a:r>
              <a:rPr lang="en-US" sz="1600" dirty="0"/>
              <a:t>of the Community's </a:t>
            </a:r>
            <a:r>
              <a:rPr lang="en-US" sz="1600" dirty="0" smtClean="0"/>
              <a:t>contribution”. </a:t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r>
              <a:rPr lang="en-US" sz="1600" dirty="0" smtClean="0"/>
              <a:t>		PMB </a:t>
            </a:r>
            <a:r>
              <a:rPr lang="en-US" sz="1600" dirty="0"/>
              <a:t>decides whether a meeting is necessary to discuss the </a:t>
            </a:r>
            <a:endParaRPr lang="en-US" sz="1600" dirty="0" smtClean="0"/>
          </a:p>
          <a:p>
            <a:pPr lvl="2"/>
            <a:r>
              <a:rPr lang="en-US" sz="1600" dirty="0"/>
              <a:t>	</a:t>
            </a:r>
            <a:r>
              <a:rPr lang="en-US" sz="1600" dirty="0" smtClean="0"/>
              <a:t>	document </a:t>
            </a:r>
            <a:r>
              <a:rPr lang="en-US" sz="1600" dirty="0"/>
              <a:t>or process to a vote via </a:t>
            </a:r>
            <a:r>
              <a:rPr lang="en-US" sz="1600" dirty="0" smtClean="0"/>
              <a:t>email.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In December: 	The </a:t>
            </a:r>
            <a:r>
              <a:rPr lang="en-US" sz="1600" dirty="0"/>
              <a:t>EC revises </a:t>
            </a:r>
            <a:r>
              <a:rPr lang="en-US" sz="1600" dirty="0" smtClean="0"/>
              <a:t>partners’ </a:t>
            </a:r>
            <a:r>
              <a:rPr lang="en-US" sz="1600" dirty="0"/>
              <a:t>F</a:t>
            </a:r>
            <a:r>
              <a:rPr lang="en-US" sz="1600" dirty="0" smtClean="0"/>
              <a:t>inancial statements:</a:t>
            </a:r>
          </a:p>
          <a:p>
            <a:pPr marL="1893888" lvl="6" indent="-285750">
              <a:buFont typeface="Arial"/>
              <a:buChar char="•"/>
            </a:pPr>
            <a:r>
              <a:rPr lang="en-US" sz="1600" dirty="0"/>
              <a:t>When no cost are rejected the </a:t>
            </a:r>
            <a:r>
              <a:rPr lang="en-US" sz="1600" dirty="0" smtClean="0"/>
              <a:t>“Report on </a:t>
            </a:r>
            <a:r>
              <a:rPr lang="en-US" sz="1600" dirty="0"/>
              <a:t>the distribution of the Community's </a:t>
            </a:r>
            <a:r>
              <a:rPr lang="en-US" sz="1600" dirty="0" smtClean="0"/>
              <a:t>contribution” </a:t>
            </a:r>
            <a:r>
              <a:rPr lang="en-US" sz="1600" dirty="0"/>
              <a:t>can be sent to the EC as soon as </a:t>
            </a:r>
            <a:r>
              <a:rPr lang="en-US" sz="1600" dirty="0" smtClean="0"/>
              <a:t>the last payment is </a:t>
            </a:r>
            <a:r>
              <a:rPr lang="en-US" sz="1600" dirty="0"/>
              <a:t>released (15%</a:t>
            </a:r>
            <a:r>
              <a:rPr lang="en-US" sz="1600" dirty="0" smtClean="0"/>
              <a:t>)</a:t>
            </a:r>
          </a:p>
          <a:p>
            <a:pPr marL="1893888" lvl="4" indent="-285750">
              <a:buFont typeface="Arial"/>
              <a:buChar char="•"/>
            </a:pPr>
            <a:r>
              <a:rPr lang="en-US" sz="1600" dirty="0" smtClean="0"/>
              <a:t>When </a:t>
            </a:r>
            <a:r>
              <a:rPr lang="en-US" sz="1600" dirty="0"/>
              <a:t>clarifications are requested and/or costs are rejected, the payment is on hold until </a:t>
            </a:r>
            <a:r>
              <a:rPr lang="en-US" sz="1600" dirty="0" smtClean="0"/>
              <a:t>clearance and the “Report on </a:t>
            </a:r>
            <a:r>
              <a:rPr lang="en-US" sz="1600" dirty="0"/>
              <a:t>the distribution of the Community's </a:t>
            </a:r>
            <a:r>
              <a:rPr lang="en-US" sz="1600" dirty="0" smtClean="0"/>
              <a:t>contribution” will be </a:t>
            </a:r>
            <a:r>
              <a:rPr lang="en-US" sz="1600" dirty="0"/>
              <a:t>updated as required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438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66B0"/>
              </a:buClr>
              <a:buSzPct val="25000"/>
              <a:buFont typeface="Quattrocento Sans"/>
              <a:buNone/>
            </a:pPr>
            <a:r>
              <a:rPr lang="en-GB" sz="4400" b="1" i="0" u="none" strike="noStrike" cap="none" dirty="0" smtClean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Use of resources </a:t>
            </a:r>
            <a:endParaRPr lang="en-GB" sz="4400" b="1" i="0" u="none" strike="noStrike" cap="none" dirty="0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GB" dirty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Effort report </a:t>
            </a:r>
            <a:r>
              <a:rPr lang="en-GB" dirty="0" smtClean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– WPs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PY</a:t>
            </a:r>
            <a:r>
              <a:rPr lang="en-GB" dirty="0" smtClean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lang="en-GB" dirty="0">
              <a:solidFill>
                <a:srgbClr val="4F85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67550" y="1130575"/>
            <a:ext cx="8424900" cy="12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Summary of PM consumption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PY2</a:t>
            </a: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1600" dirty="0" smtClean="0">
                <a:latin typeface="Arial"/>
                <a:ea typeface="Arial"/>
                <a:cs typeface="Arial"/>
                <a:sym typeface="Arial"/>
              </a:rPr>
              <a:t>- WP1: include efforts in Sept for the financial and periodic report preparation</a:t>
            </a: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9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656"/>
              </p:ext>
            </p:extLst>
          </p:nvPr>
        </p:nvGraphicFramePr>
        <p:xfrm>
          <a:off x="467550" y="2356725"/>
          <a:ext cx="7359130" cy="2144916"/>
        </p:xfrm>
        <a:graphic>
          <a:graphicData uri="http://schemas.openxmlformats.org/drawingml/2006/table">
            <a:tbl>
              <a:tblPr/>
              <a:tblGrid>
                <a:gridCol w="4218160"/>
                <a:gridCol w="1064154"/>
                <a:gridCol w="995499"/>
                <a:gridCol w="1081317"/>
              </a:tblGrid>
              <a:tr h="238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Work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M13 – M30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Planned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PM used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WP01  (NA1) Project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WP02 (NA2) Strategy, Policy and Communications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134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WP03 (JRA1) E-Infrastructure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WP04 (JRA2) Platforms for the Data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WP05 (SA1) Operations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WP06 (SA2) Knowledge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3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987038"/>
              </p:ext>
            </p:extLst>
          </p:nvPr>
        </p:nvGraphicFramePr>
        <p:xfrm>
          <a:off x="467550" y="3961891"/>
          <a:ext cx="7796214" cy="235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GB" dirty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Effort report </a:t>
            </a:r>
            <a:r>
              <a:rPr lang="en-GB" dirty="0" smtClean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– WPs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all duration</a:t>
            </a:r>
            <a:endParaRPr lang="en-GB" dirty="0">
              <a:solidFill>
                <a:srgbClr val="4F85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49250" y="1209551"/>
            <a:ext cx="8543200" cy="1199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Summary of PM consumption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M1-M30</a:t>
            </a:r>
          </a:p>
          <a:p>
            <a:pPr marL="285750" lvl="0" indent="-285750">
              <a:lnSpc>
                <a:spcPct val="115000"/>
              </a:lnSpc>
              <a:spcBef>
                <a:spcPts val="700"/>
              </a:spcBef>
              <a:buSzPct val="39285"/>
              <a:buFontTx/>
              <a:buChar char="-"/>
            </a:pP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WP3: additional contribution not foreseen in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DoA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(operate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RCAuth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, Master portal dev. &amp; production)</a:t>
            </a:r>
            <a:br>
              <a:rPr lang="en-GB" sz="14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WP4: 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additional 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contribution for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cloudkeeper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 ,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Fedcloud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,  APPDB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, cloud GPGPU</a:t>
            </a:r>
            <a:endParaRPr lang="en-GB" sz="1400" dirty="0" smtClean="0">
              <a:latin typeface="Arial"/>
              <a:ea typeface="Arial"/>
              <a:cs typeface="Arial"/>
              <a:sym typeface="Arial"/>
            </a:endParaRPr>
          </a:p>
          <a:p>
            <a:pPr marL="215900" lvl="0" indent="-2857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Tx/>
              <a:buChar char="-"/>
            </a:pPr>
            <a:endParaRPr lang="en-GB"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9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050589"/>
              </p:ext>
            </p:extLst>
          </p:nvPr>
        </p:nvGraphicFramePr>
        <p:xfrm>
          <a:off x="943800" y="2409085"/>
          <a:ext cx="7152450" cy="1920239"/>
        </p:xfrm>
        <a:graphic>
          <a:graphicData uri="http://schemas.openxmlformats.org/drawingml/2006/table">
            <a:tbl>
              <a:tblPr/>
              <a:tblGrid>
                <a:gridCol w="4099694"/>
                <a:gridCol w="1034267"/>
                <a:gridCol w="967541"/>
                <a:gridCol w="1050948"/>
              </a:tblGrid>
              <a:tr h="206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Work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M1 – M30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Planned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PM used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WP01  (NA1) Project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WP02 (NA2) Strategy, Policy and Communications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WP03 (JRA1) E-Infrastructure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WP04 (JRA2) Platforms for the Data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WP05 (SA1) Operations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WP06 (SA2) Knowledge Commons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1,168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1,202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432574"/>
              </p:ext>
            </p:extLst>
          </p:nvPr>
        </p:nvGraphicFramePr>
        <p:xfrm>
          <a:off x="467550" y="4149901"/>
          <a:ext cx="7819200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71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GB" dirty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Effort report </a:t>
            </a:r>
            <a:r>
              <a:rPr lang="en-GB" dirty="0" smtClean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Competence Centres</a:t>
            </a:r>
            <a:endParaRPr lang="en-GB" dirty="0">
              <a:solidFill>
                <a:srgbClr val="4F85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83425" y="1130575"/>
            <a:ext cx="8424900" cy="1774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Summary of PM consumption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M1-M30</a:t>
            </a: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1600" dirty="0" smtClean="0">
                <a:latin typeface="Arial"/>
                <a:ea typeface="Arial"/>
                <a:cs typeface="Arial"/>
                <a:sym typeface="Arial"/>
              </a:rPr>
              <a:t>- BBMRI: more efforts provided by BBMRI-NL and BBMRI-CZ (total of 7 PMs)</a:t>
            </a: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1600" dirty="0" smtClean="0">
                <a:latin typeface="Arial"/>
                <a:ea typeface="Arial"/>
                <a:cs typeface="Arial"/>
                <a:sym typeface="Arial"/>
              </a:rPr>
              <a:t>- EISCAT: efforts underspent mainly in P2 (58% of the plan)</a:t>
            </a: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1600" dirty="0" smtClean="0">
                <a:latin typeface="Arial"/>
                <a:ea typeface="Arial"/>
                <a:cs typeface="Arial"/>
                <a:sym typeface="Arial"/>
              </a:rPr>
              <a:t>- ASIAN CC: unfunded, not all efforts have been reported</a:t>
            </a:r>
            <a:endParaRPr lang="en-GB"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39285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9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006666"/>
              </p:ext>
            </p:extLst>
          </p:nvPr>
        </p:nvGraphicFramePr>
        <p:xfrm>
          <a:off x="467550" y="2905125"/>
          <a:ext cx="8424900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1547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66B0"/>
              </a:buClr>
              <a:buSzPct val="25000"/>
              <a:buFont typeface="Quattrocento Sans"/>
              <a:buNone/>
            </a:pPr>
            <a:r>
              <a:rPr lang="en-GB" sz="4400" b="1" i="0" u="none" strike="noStrike" cap="none" dirty="0" smtClean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Achievements/Issues</a:t>
            </a:r>
            <a:endParaRPr lang="en-GB" sz="4400" b="1" i="0" u="none" strike="noStrike" cap="none" dirty="0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GB" sz="3000" b="1" i="0" u="none" strike="noStrike" cap="none">
                <a:solidFill>
                  <a:srgbClr val="4F85C3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Outline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Project o</a:t>
            </a:r>
            <a:r>
              <a:rPr lang="en-GB" sz="2800" b="0" i="0" u="none" strike="noStrike" cap="none" dirty="0" smtClean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verview </a:t>
            </a:r>
            <a:endParaRPr lang="en-GB" sz="2800" b="0" i="0" u="none" strike="noStrike" cap="none" dirty="0">
              <a:solidFill>
                <a:schemeClr val="tx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lvl="0" indent="-342900">
              <a:buClr>
                <a:schemeClr val="accent1"/>
              </a:buClr>
            </a:pPr>
            <a:r>
              <a:rPr lang="en-GB" sz="2800" b="0" i="0" u="none" strike="noStrike" cap="none" dirty="0" smtClean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Financial Reporting (Y2 and all duration)</a:t>
            </a:r>
          </a:p>
          <a:p>
            <a:pPr lvl="0" indent="-342900">
              <a:buClr>
                <a:schemeClr val="accent1"/>
              </a:buClr>
            </a:pPr>
            <a:r>
              <a:rPr lang="en-GB" sz="2800" b="0" i="0" u="none" strike="noStrike" cap="none" dirty="0" smtClean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Use </a:t>
            </a:r>
            <a:r>
              <a:rPr lang="en-GB" dirty="0">
                <a:solidFill>
                  <a:schemeClr val="tx1"/>
                </a:solidFill>
              </a:rPr>
              <a:t>of </a:t>
            </a:r>
            <a:r>
              <a:rPr lang="en-GB" dirty="0" smtClean="0">
                <a:solidFill>
                  <a:schemeClr val="tx1"/>
                </a:solidFill>
              </a:rPr>
              <a:t>resource (Y2 and all duration)</a:t>
            </a:r>
          </a:p>
          <a:p>
            <a:pPr lvl="0" indent="-342900">
              <a:buClr>
                <a:schemeClr val="accent1"/>
              </a:buClr>
            </a:pPr>
            <a:r>
              <a:rPr lang="en-GB" dirty="0" smtClean="0">
                <a:solidFill>
                  <a:schemeClr val="tx1"/>
                </a:solidFill>
              </a:rPr>
              <a:t>Achievements</a:t>
            </a:r>
            <a:r>
              <a:rPr lang="en-GB" sz="2800" b="0" i="0" u="none" strike="noStrike" cap="none" dirty="0" smtClean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issues</a:t>
            </a:r>
            <a:endParaRPr lang="en-GB" sz="2800" b="0" i="0" u="none" strike="noStrike" cap="none" dirty="0">
              <a:solidFill>
                <a:schemeClr val="tx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dirty="0" smtClean="0">
                <a:solidFill>
                  <a:schemeClr val="tx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Summary</a:t>
            </a:r>
            <a:endParaRPr lang="en-GB" sz="2800" b="0" i="0" u="none" strike="noStrike" cap="none" dirty="0">
              <a:solidFill>
                <a:schemeClr val="tx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tx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dirty="0" smtClean="0"/>
              <a:t>Deliverable and milestones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WP1 Project Management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83380"/>
              </p:ext>
            </p:extLst>
          </p:nvPr>
        </p:nvGraphicFramePr>
        <p:xfrm>
          <a:off x="1043608" y="2260959"/>
          <a:ext cx="7416824" cy="2680209"/>
        </p:xfrm>
        <a:graphic>
          <a:graphicData uri="http://schemas.openxmlformats.org/drawingml/2006/table">
            <a:tbl>
              <a:tblPr/>
              <a:tblGrid>
                <a:gridCol w="1872208"/>
                <a:gridCol w="1440160"/>
                <a:gridCol w="4104456"/>
              </a:tblGrid>
              <a:tr h="315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Delay </a:t>
                      </a: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[days]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# of Deliverables </a:t>
                      </a:r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&amp; Milestones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38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work packages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/>
                      </a:pP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tabLst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- 42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JRA1</a:t>
                      </a:r>
                      <a:endParaRPr lang="da-D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JRA2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1435" y="535309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37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dirty="0" smtClean="0"/>
              <a:t>Risk management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WP1 Project Management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1435" y="535309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Shape 75"/>
          <p:cNvSpPr txBox="1"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Risk registry review: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4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By the AMB and PMB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 smtClean="0"/>
              <a:t>5 times during the project life time (10.2015, 3.2016, 9.2016, 2.2017 and 8.2017)</a:t>
            </a:r>
            <a:endParaRPr lang="en-GB" sz="24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lvl="0" indent="-342900">
              <a:buClr>
                <a:schemeClr val="accent1"/>
              </a:buClr>
            </a:pPr>
            <a:r>
              <a:rPr lang="en-GB" sz="2800" b="0" i="0" u="none" strike="noStrike" cap="none" dirty="0" smtClean="0">
                <a:solidFill>
                  <a:schemeClr val="accen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Risks surviving project lifetime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All risks related to EGI Governance have been tracked within the EGI IMS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Last project risk registry review aimed to detect those risks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 smtClean="0"/>
              <a:t>Ownership of these risks to be reassigned to appropriate service owners.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1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dirty="0" smtClean="0"/>
              <a:t>Risk management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WP1 Project Management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1435" y="535309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Shape 75"/>
          <p:cNvSpPr txBox="1">
            <a:spLocks noGrp="1"/>
          </p:cNvSpPr>
          <p:nvPr>
            <p:ph type="body" idx="1"/>
          </p:nvPr>
        </p:nvSpPr>
        <p:spPr>
          <a:xfrm>
            <a:off x="467543" y="1246973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Deprecated risks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16 were marked as deprecated </a:t>
            </a:r>
            <a:endParaRPr lang="en-GB" sz="2000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kept together with previously deprecated risks for: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Future references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Lessons learned for future projects</a:t>
            </a:r>
          </a:p>
          <a:p>
            <a:pPr lvl="0" indent="-342900">
              <a:buClr>
                <a:schemeClr val="accent1"/>
              </a:buClr>
            </a:pPr>
            <a:r>
              <a:rPr lang="en-GB" b="0" i="0" u="none" strike="noStrike" cap="none" dirty="0" smtClean="0">
                <a:solidFill>
                  <a:schemeClr val="accen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21 risks which are still valid after the end of the project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dirty="0" smtClean="0"/>
              <a:t>12 are at low risk level</a:t>
            </a:r>
            <a:endParaRPr lang="en-GB" sz="2000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dirty="0" smtClean="0"/>
              <a:t>4 are at medium risk level</a:t>
            </a:r>
            <a:endParaRPr lang="en-GB" sz="2000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dirty="0" smtClean="0"/>
              <a:t>5 are at high risk level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sz="2000" dirty="0" smtClean="0"/>
              <a:t>Initial ownership: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2 owned by NA1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4 owned by NA2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3 owned by JRA1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9 owned by JRA4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sz="1800" dirty="0" smtClean="0"/>
              <a:t>3 owned by SA1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484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dirty="0" smtClean="0"/>
              <a:t>IMS Quality control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WP1 Project Management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1435" y="5353097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Shape 75"/>
          <p:cNvSpPr txBox="1"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Key Performance Indicators (KPIs) are collected and </a:t>
            </a:r>
            <a:r>
              <a:rPr lang="en-GB" dirty="0" smtClean="0">
                <a:solidFill>
                  <a:schemeClr val="accent1"/>
                </a:solidFill>
              </a:rPr>
              <a:t>monitored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Regular </a:t>
            </a:r>
            <a:r>
              <a:rPr lang="en-GB" dirty="0">
                <a:solidFill>
                  <a:schemeClr val="accent1"/>
                </a:solidFill>
              </a:rPr>
              <a:t>review of the IMS is performed </a:t>
            </a:r>
            <a:r>
              <a:rPr lang="en-GB" dirty="0" smtClean="0">
                <a:solidFill>
                  <a:schemeClr val="accent1"/>
                </a:solidFill>
              </a:rPr>
              <a:t>with:</a:t>
            </a:r>
            <a:endParaRPr lang="en-US" dirty="0">
              <a:solidFill>
                <a:schemeClr val="accent1"/>
              </a:solidFill>
            </a:endParaRP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External certification audit </a:t>
            </a:r>
            <a:r>
              <a:rPr lang="en-GB" dirty="0" smtClean="0"/>
              <a:t>by </a:t>
            </a:r>
            <a:r>
              <a:rPr lang="en-GB" dirty="0"/>
              <a:t>TÜV-SÜD auditor</a:t>
            </a:r>
            <a:endParaRPr lang="en-US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Internal audits performed by external expert</a:t>
            </a:r>
            <a:endParaRPr lang="en-US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Process reviews performed by process owner</a:t>
            </a:r>
            <a:endParaRPr lang="en-US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Management reviews performed by IMS owner (Top management)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70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</a:t>
            </a:r>
            <a:r>
              <a:rPr lang="en-US" sz="2000" dirty="0" smtClean="0">
                <a:solidFill>
                  <a:srgbClr val="10253F"/>
                </a:solidFill>
              </a:rPr>
              <a:t>Achievements</a:t>
            </a:r>
            <a:br>
              <a:rPr lang="en-US" sz="2000" dirty="0" smtClean="0">
                <a:solidFill>
                  <a:srgbClr val="10253F"/>
                </a:solidFill>
              </a:rPr>
            </a:br>
            <a:r>
              <a:rPr lang="en-GB" dirty="0" smtClean="0"/>
              <a:t>IMS </a:t>
            </a:r>
            <a:r>
              <a:rPr lang="en-GB" dirty="0"/>
              <a:t>Quality </a:t>
            </a:r>
            <a:r>
              <a:rPr lang="en-GB" dirty="0" smtClean="0"/>
              <a:t>control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49236"/>
              </p:ext>
            </p:extLst>
          </p:nvPr>
        </p:nvGraphicFramePr>
        <p:xfrm>
          <a:off x="1524000" y="1480968"/>
          <a:ext cx="6096000" cy="41528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22810"/>
                <a:gridCol w="1301413"/>
                <a:gridCol w="1322403"/>
                <a:gridCol w="124937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Name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Date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By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No. of findings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Internal FitSM/ISO20k Audit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20/05/2016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Thomas Schaaf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21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Internal IMS audit / pre-audit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20/09/</a:t>
                      </a:r>
                      <a:r>
                        <a:rPr lang="en-GB" sz="1100" b="0" i="0" u="none" strike="noStrike" cap="none" spc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2016</a:t>
                      </a:r>
                      <a:r>
                        <a:rPr lang="en-GB" sz="1100" spc="10" dirty="0" smtClean="0">
                          <a:effectLst/>
                        </a:rPr>
                        <a:t> 22</a:t>
                      </a:r>
                      <a:r>
                        <a:rPr lang="en-GB" sz="1100" spc="10" dirty="0">
                          <a:effectLst/>
                        </a:rPr>
                        <a:t>/09/2016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Thomas Schaaf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40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Management review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11/10/2016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Yannick </a:t>
                      </a:r>
                      <a:r>
                        <a:rPr lang="en-GB" sz="1100" spc="10" dirty="0" smtClean="0">
                          <a:effectLst/>
                        </a:rPr>
                        <a:t>Legré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8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External IMS certification audit ISO 9001 &amp; ISO/IEC 20000-1 (stage 1)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28/10/2016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Marcus Giese (TÜV-SÜD)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9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Management review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12/12/2016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Yannick </a:t>
                      </a:r>
                      <a:r>
                        <a:rPr lang="en-GB" sz="1100" spc="10" dirty="0" smtClean="0">
                          <a:effectLst/>
                        </a:rPr>
                        <a:t>Legré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4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External IMS certification audit ISO 9001 &amp; ISO/IEC 20000-1 (stage 2)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21/</a:t>
                      </a:r>
                      <a:r>
                        <a:rPr lang="en-GB" sz="1100" spc="10" dirty="0" smtClean="0">
                          <a:effectLst/>
                        </a:rPr>
                        <a:t>12/2016 23</a:t>
                      </a:r>
                      <a:r>
                        <a:rPr lang="en-GB" sz="1100" spc="10" dirty="0">
                          <a:effectLst/>
                        </a:rPr>
                        <a:t>/12/2016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Marcus Giese (TÜV-SÜD)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22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All process review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05/2017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Yannick </a:t>
                      </a:r>
                      <a:r>
                        <a:rPr lang="en-GB" sz="1100" spc="10" dirty="0" smtClean="0">
                          <a:effectLst/>
                        </a:rPr>
                        <a:t>Legré</a:t>
                      </a:r>
                      <a:r>
                        <a:rPr lang="en-GB" sz="1100" spc="10" dirty="0">
                          <a:effectLst/>
                        </a:rPr>
                        <a:t/>
                      </a:r>
                      <a:br>
                        <a:rPr lang="en-GB" sz="1100" spc="10" dirty="0">
                          <a:effectLst/>
                        </a:rPr>
                      </a:br>
                      <a:r>
                        <a:rPr lang="en-GB" sz="1100" spc="10" dirty="0" err="1">
                          <a:effectLst/>
                        </a:rPr>
                        <a:t>Tiziana</a:t>
                      </a:r>
                      <a:r>
                        <a:rPr lang="en-GB" sz="1100" spc="10" dirty="0">
                          <a:effectLst/>
                        </a:rPr>
                        <a:t> Ferrari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Not available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Internal Audit - ITSM Processes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30/06/2017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Thomas Schaaf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16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Management review</a:t>
                      </a:r>
                      <a:endParaRPr lang="en-US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27/07/2017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Yannick </a:t>
                      </a:r>
                      <a:r>
                        <a:rPr lang="en-GB" sz="1100" spc="10" dirty="0" smtClean="0">
                          <a:effectLst/>
                        </a:rPr>
                        <a:t>Legré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7</a:t>
                      </a:r>
                      <a:endParaRPr lang="en-US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81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</p:spPr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200" dirty="0">
                <a:solidFill>
                  <a:srgbClr val="10253F"/>
                </a:solidFill>
              </a:rPr>
              <a:t/>
            </a:r>
            <a:br>
              <a:rPr lang="en-US" sz="3200" dirty="0">
                <a:solidFill>
                  <a:srgbClr val="10253F"/>
                </a:solidFill>
              </a:rPr>
            </a:br>
            <a:r>
              <a:rPr lang="en-GB" dirty="0" smtClean="0"/>
              <a:t>Continuous Improvement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100 total suggestions for improvements formally </a:t>
            </a:r>
            <a:r>
              <a:rPr lang="en-GB" dirty="0" smtClean="0">
                <a:solidFill>
                  <a:schemeClr val="accent1"/>
                </a:solidFill>
              </a:rPr>
              <a:t>submitted</a:t>
            </a:r>
          </a:p>
          <a:p>
            <a:pPr lvl="2"/>
            <a:endParaRPr lang="en-GB" dirty="0" smtClean="0">
              <a:solidFill>
                <a:schemeClr val="accent1"/>
              </a:solidFill>
            </a:endParaRPr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53 closed suggestions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/>
              <a:t>48 suggestions implemented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/>
              <a:t>5 not </a:t>
            </a:r>
            <a:r>
              <a:rPr lang="en-GB" dirty="0" smtClean="0"/>
              <a:t>supported</a:t>
            </a:r>
          </a:p>
          <a:p>
            <a:pPr lvl="2" indent="-342900">
              <a:spcBef>
                <a:spcPts val="0"/>
              </a:spcBef>
              <a:buClr>
                <a:schemeClr val="accent1"/>
              </a:buClr>
            </a:pPr>
            <a:endParaRPr lang="en-GB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GB" dirty="0"/>
              <a:t>47 open suggestions</a:t>
            </a:r>
          </a:p>
        </p:txBody>
      </p:sp>
    </p:spTree>
    <p:extLst>
      <p:ext uri="{BB962C8B-B14F-4D97-AF65-F5344CB8AC3E}">
        <p14:creationId xmlns:p14="http://schemas.microsoft.com/office/powerpoint/2010/main" val="1897605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187625" y="188640"/>
            <a:ext cx="7704854" cy="850106"/>
          </a:xfrm>
        </p:spPr>
        <p:txBody>
          <a:bodyPr/>
          <a:lstStyle/>
          <a:p>
            <a:r>
              <a:rPr lang="en-US" sz="2000" dirty="0">
                <a:solidFill>
                  <a:srgbClr val="10253F"/>
                </a:solidFill>
              </a:rPr>
              <a:t>NA1 Activities &amp; Achievements</a:t>
            </a:r>
            <a:r>
              <a:rPr lang="en-US" sz="3200" dirty="0">
                <a:solidFill>
                  <a:srgbClr val="10253F"/>
                </a:solidFill>
              </a:rPr>
              <a:t/>
            </a:r>
            <a:br>
              <a:rPr lang="en-US" sz="3200" dirty="0">
                <a:solidFill>
                  <a:srgbClr val="10253F"/>
                </a:solidFill>
              </a:rPr>
            </a:br>
            <a:r>
              <a:rPr lang="en-GB" dirty="0"/>
              <a:t>General Data Protection </a:t>
            </a:r>
            <a:r>
              <a:rPr lang="en-GB" dirty="0" smtClean="0"/>
              <a:t>Regulation (GDPR)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GDPR Compliance assessment</a:t>
            </a:r>
          </a:p>
          <a:p>
            <a:pPr lvl="3"/>
            <a:endParaRPr lang="en-GB" sz="1000" dirty="0" smtClean="0">
              <a:solidFill>
                <a:schemeClr val="accent1"/>
              </a:solidFill>
            </a:endParaRPr>
          </a:p>
          <a:p>
            <a:pPr lvl="1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 smtClean="0"/>
              <a:t>High impact: 0</a:t>
            </a:r>
            <a:endParaRPr lang="en-GB" dirty="0"/>
          </a:p>
          <a:p>
            <a:pPr lvl="1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 smtClean="0"/>
              <a:t>Medium impact: 44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 smtClean="0"/>
              <a:t>Low impact: 7</a:t>
            </a:r>
          </a:p>
          <a:p>
            <a:pPr lvl="1"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 smtClean="0"/>
              <a:t>N/A: 4</a:t>
            </a:r>
          </a:p>
          <a:p>
            <a:pPr indent="-342900">
              <a:spcBef>
                <a:spcPts val="0"/>
              </a:spcBef>
              <a:buClr>
                <a:schemeClr val="accent1"/>
              </a:buClr>
            </a:pPr>
            <a:endParaRPr lang="en-GB" dirty="0" smtClean="0"/>
          </a:p>
          <a:p>
            <a:pPr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>
                <a:solidFill>
                  <a:schemeClr val="accent1"/>
                </a:solidFill>
              </a:rPr>
              <a:t>Implementation as from January </a:t>
            </a:r>
            <a:r>
              <a:rPr lang="en-GB" dirty="0" smtClean="0">
                <a:solidFill>
                  <a:schemeClr val="accent1"/>
                </a:solidFill>
              </a:rPr>
              <a:t>2018</a:t>
            </a:r>
          </a:p>
          <a:p>
            <a:pPr indent="-342900">
              <a:spcBef>
                <a:spcPts val="0"/>
              </a:spcBef>
              <a:buClr>
                <a:schemeClr val="accent1"/>
              </a:buClr>
            </a:pPr>
            <a:endParaRPr lang="en-GB" dirty="0">
              <a:solidFill>
                <a:schemeClr val="accent1"/>
              </a:solidFill>
            </a:endParaRPr>
          </a:p>
          <a:p>
            <a:pPr indent="-342900">
              <a:spcBef>
                <a:spcPts val="0"/>
              </a:spcBef>
              <a:buClr>
                <a:schemeClr val="accent1"/>
              </a:buClr>
            </a:pPr>
            <a:r>
              <a:rPr lang="en-GB" dirty="0" smtClean="0">
                <a:solidFill>
                  <a:schemeClr val="accent1"/>
                </a:solidFill>
              </a:rPr>
              <a:t>Objective: 01 May 2018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22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66B0"/>
              </a:buClr>
              <a:buSzPct val="25000"/>
              <a:buFont typeface="Quattrocento Sans"/>
              <a:buNone/>
            </a:pPr>
            <a:r>
              <a:rPr lang="en-GB" sz="4400" b="1" i="0" u="none" strike="noStrike" cap="none" dirty="0" smtClean="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Project overview</a:t>
            </a:r>
            <a:endParaRPr lang="en-GB" sz="4400" b="1" i="0" u="none" strike="noStrike" cap="none" dirty="0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815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GB" dirty="0" smtClean="0">
                <a:solidFill>
                  <a:srgbClr val="4F85C3"/>
                </a:solidFill>
                <a:latin typeface="Arial"/>
                <a:ea typeface="Arial"/>
                <a:cs typeface="Arial"/>
                <a:sym typeface="Arial"/>
              </a:rPr>
              <a:t>PY2 Overview</a:t>
            </a:r>
            <a:endParaRPr lang="en-GB" dirty="0">
              <a:solidFill>
                <a:srgbClr val="4F85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67543" y="1341437"/>
            <a:ext cx="8424935" cy="478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700"/>
              </a:spcBef>
              <a:buSzPct val="39285"/>
              <a:buNone/>
            </a:pP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Month 13: 1/03/2016</a:t>
            </a:r>
          </a:p>
          <a:p>
            <a:pPr marL="0" indent="0">
              <a:lnSpc>
                <a:spcPct val="115000"/>
              </a:lnSpc>
              <a:spcBef>
                <a:spcPts val="700"/>
              </a:spcBef>
              <a:buSzPct val="39285"/>
              <a:buNone/>
            </a:pP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Month 30: 31/08/2017</a:t>
            </a:r>
          </a:p>
          <a:p>
            <a:pPr marL="0" indent="0">
              <a:lnSpc>
                <a:spcPct val="115000"/>
              </a:lnSpc>
              <a:spcBef>
                <a:spcPts val="700"/>
              </a:spcBef>
              <a:buSzPct val="39285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Final review: 23-24/10/2017</a:t>
            </a:r>
          </a:p>
          <a:p>
            <a:pPr marL="0" indent="0">
              <a:lnSpc>
                <a:spcPct val="115000"/>
              </a:lnSpc>
              <a:spcBef>
                <a:spcPts val="700"/>
              </a:spcBef>
              <a:buSzPct val="39285"/>
              <a:buNone/>
            </a:pP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Final Report due date: 31/10/2017</a:t>
            </a:r>
          </a:p>
          <a:p>
            <a:pPr marL="0" indent="0">
              <a:lnSpc>
                <a:spcPct val="115000"/>
              </a:lnSpc>
              <a:spcBef>
                <a:spcPts val="700"/>
              </a:spcBef>
              <a:buSzPct val="39285"/>
              <a:buNone/>
            </a:pP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figures are provisional and will be finalised for the submission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due on 31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October </a:t>
            </a:r>
            <a:r>
              <a:rPr lang="en-GB" dirty="0" smtClean="0">
                <a:latin typeface="Arial"/>
                <a:ea typeface="Arial"/>
                <a:cs typeface="Arial"/>
                <a:sym typeface="Arial"/>
              </a:rPr>
              <a:t>2017</a:t>
            </a:r>
            <a:endParaRPr lang="en-GB" dirty="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739559" y="188640"/>
            <a:ext cx="815292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F85C3"/>
              </a:buClr>
              <a:buSzPct val="25000"/>
              <a:buFont typeface="Quattrocento Sans"/>
              <a:buNone/>
            </a:pPr>
            <a:r>
              <a:rPr lang="en-US" sz="2800" dirty="0" smtClean="0"/>
              <a:t>Amendment N2/Final budget redistribution</a:t>
            </a:r>
            <a:endParaRPr sz="2800" b="1" i="0" u="none" strike="noStrike" cap="none" dirty="0">
              <a:solidFill>
                <a:srgbClr val="4F85C3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67543" y="1290319"/>
            <a:ext cx="8290377" cy="48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Amendment N2: Signed by EC 24 </a:t>
            </a:r>
            <a:r>
              <a:rPr lang="en-US" dirty="0" smtClean="0"/>
              <a:t>May 2017</a:t>
            </a:r>
            <a:endParaRPr lang="en-US" dirty="0"/>
          </a:p>
          <a:p>
            <a:pPr marL="457200" marR="0" lvl="0" indent="-457200" algn="l" rtl="0">
              <a:spcBef>
                <a:spcPts val="180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dirty="0" smtClean="0"/>
              <a:t>Eff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orts redistribution after Amendment N2: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SA2.3</a:t>
            </a:r>
            <a:r>
              <a:rPr lang="en-US" dirty="0"/>
              <a:t>: EMBL returns 4 </a:t>
            </a:r>
            <a:r>
              <a:rPr lang="en-US" dirty="0" smtClean="0"/>
              <a:t>PMs</a:t>
            </a:r>
          </a:p>
          <a:p>
            <a:pPr marL="1257300" lvl="2" indent="-457200">
              <a:spcBef>
                <a:spcPts val="0"/>
              </a:spcBef>
            </a:pPr>
            <a:r>
              <a:rPr lang="en-US" dirty="0" smtClean="0"/>
              <a:t>CNRS is granted 2 PMs </a:t>
            </a:r>
          </a:p>
          <a:p>
            <a:pPr marL="1257300" lvl="2" indent="-457200">
              <a:spcBef>
                <a:spcPts val="0"/>
              </a:spcBef>
            </a:pPr>
            <a:r>
              <a:rPr lang="en-US" dirty="0" smtClean="0"/>
              <a:t>EGI Foundation is granted 2 PMs (TSA2.2: generic support </a:t>
            </a:r>
            <a:r>
              <a:rPr lang="en-US" dirty="0"/>
              <a:t>activities to communities not </a:t>
            </a:r>
            <a:r>
              <a:rPr lang="en-US" dirty="0" smtClean="0"/>
              <a:t>involved in CC)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In SA2.8 for DIRAC portal development: 3 PMs</a:t>
            </a:r>
          </a:p>
          <a:p>
            <a:pPr marL="1257300" lvl="2" indent="-457200">
              <a:spcBef>
                <a:spcPts val="0"/>
              </a:spcBef>
            </a:pPr>
            <a:r>
              <a:rPr lang="en-US" dirty="0" smtClean="0"/>
              <a:t>UAB left effort shifted </a:t>
            </a:r>
            <a:r>
              <a:rPr lang="en-US" dirty="0"/>
              <a:t>to CNRS (1.62 PM</a:t>
            </a:r>
            <a:r>
              <a:rPr lang="en-US" dirty="0" smtClean="0"/>
              <a:t>)</a:t>
            </a:r>
          </a:p>
          <a:p>
            <a:pPr marL="1257300" lvl="2" indent="-457200">
              <a:spcBef>
                <a:spcPts val="0"/>
              </a:spcBef>
            </a:pPr>
            <a:r>
              <a:rPr lang="en-US" dirty="0" smtClean="0"/>
              <a:t>UMEA left effort shifted </a:t>
            </a:r>
            <a:r>
              <a:rPr lang="en-US" dirty="0"/>
              <a:t>to </a:t>
            </a:r>
            <a:r>
              <a:rPr lang="en-US" dirty="0" smtClean="0"/>
              <a:t>CNRS (1.38 PM)</a:t>
            </a:r>
            <a:endParaRPr lang="en-US" sz="24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1.6 PMs budget equivalent shifted from INFN to EGI Foundation for Tech Management activities in TNA1.2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1187624" y="6453335"/>
            <a:ext cx="676875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200" smtClean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WP1 Project Management</a:t>
            </a:r>
            <a:endParaRPr lang="en-GB" sz="1200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 contribution (Amendment N2*)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833525"/>
              </p:ext>
            </p:extLst>
          </p:nvPr>
        </p:nvGraphicFramePr>
        <p:xfrm>
          <a:off x="288591" y="3408569"/>
          <a:ext cx="8327623" cy="313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080397"/>
              </p:ext>
            </p:extLst>
          </p:nvPr>
        </p:nvGraphicFramePr>
        <p:xfrm>
          <a:off x="288591" y="1237607"/>
          <a:ext cx="8327621" cy="2098972"/>
        </p:xfrm>
        <a:graphic>
          <a:graphicData uri="http://schemas.openxmlformats.org/drawingml/2006/table">
            <a:tbl>
              <a:tblPr/>
              <a:tblGrid>
                <a:gridCol w="2479015"/>
                <a:gridCol w="1535453"/>
                <a:gridCol w="1630234"/>
                <a:gridCol w="1364846"/>
                <a:gridCol w="1318073"/>
              </a:tblGrid>
              <a:tr h="4617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expenditure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Eligible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EC 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Direct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Indirect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: Personnel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8,017,282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7,367,282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5,893,826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1,473,456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: Subcontracting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: OC and Travels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612,718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612,718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490,174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122,544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8,650,000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8,000,000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6,404,000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1,596,000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591" y="3347897"/>
            <a:ext cx="714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/>
                <a:cs typeface="Tahoma"/>
              </a:rPr>
              <a:t>* Include changes after intermediate review</a:t>
            </a:r>
            <a:endParaRPr 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785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Pre-Financing distribution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034369"/>
              </p:ext>
            </p:extLst>
          </p:nvPr>
        </p:nvGraphicFramePr>
        <p:xfrm>
          <a:off x="419099" y="1176596"/>
          <a:ext cx="5111855" cy="5199012"/>
        </p:xfrm>
        <a:graphic>
          <a:graphicData uri="http://schemas.openxmlformats.org/drawingml/2006/table">
            <a:tbl>
              <a:tblPr/>
              <a:tblGrid>
                <a:gridCol w="2297990"/>
                <a:gridCol w="1047383"/>
                <a:gridCol w="922322"/>
                <a:gridCol w="844160"/>
              </a:tblGrid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 FINANCING 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Euros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Dates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Budget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8,000,000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01/03/15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0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maximum payment due to PGF retained 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6,800,000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pre-financing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3,600,000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05/05/15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EC interim payment PY1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2,871,239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20/07/16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Final payment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 1,528,761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31/12/17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166"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 FINANCING EGI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Euros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Dates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%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(*)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advance N1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2,700,000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10/07/15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advance N2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167,903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14/03/16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advance N3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2,478,496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16/09/16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advance 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1,043,210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01/02/17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  <a:sym typeface="Arial"/>
                        </a:rPr>
                        <a:t>Advance N5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24,608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14/07/17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  <a:sym typeface="Arial"/>
                        </a:rPr>
                        <a:t>INAF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 EISCAT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Left pre-financing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1" i="1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57,022 </a:t>
                      </a:r>
                      <a:endParaRPr lang="en-US" sz="800" b="1" i="1" u="none" strike="noStrike" dirty="0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1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 on total EC payments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PRE-FINANCING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EC payments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EGI payments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pre-financing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3,600,000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2,867,903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Interim payment PY1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2,871,239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3,546,314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 6,471,239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6,414,217 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Tahoma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555031"/>
              </p:ext>
            </p:extLst>
          </p:nvPr>
        </p:nvGraphicFramePr>
        <p:xfrm>
          <a:off x="5530954" y="1256499"/>
          <a:ext cx="3517495" cy="498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58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GB" dirty="0">
                <a:solidFill>
                  <a:schemeClr val="accent1"/>
                </a:solidFill>
              </a:rPr>
              <a:t>Financial </a:t>
            </a:r>
            <a:r>
              <a:rPr lang="en-GB" dirty="0" smtClean="0">
                <a:solidFill>
                  <a:schemeClr val="accent1"/>
                </a:solidFill>
              </a:rPr>
              <a:t>Reporting</a:t>
            </a:r>
            <a:endParaRPr lang="en-GB" sz="4400" i="0" u="none" strike="noStrike" cap="none" dirty="0">
              <a:solidFill>
                <a:srgbClr val="0066B0"/>
              </a:solidFill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272475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ea typeface="Arial"/>
                <a:cs typeface="Arial"/>
                <a:sym typeface="Arial"/>
              </a:rPr>
              <a:t>Financial reporting  PY2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647402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/>
              <a:t>Cost </a:t>
            </a:r>
            <a:r>
              <a:rPr lang="en-GB" sz="2800" dirty="0">
                <a:solidFill>
                  <a:schemeClr val="dk1"/>
                </a:solidFill>
                <a:sym typeface="Quattrocento Sans"/>
              </a:rPr>
              <a:t>per</a:t>
            </a:r>
            <a:r>
              <a:rPr lang="en-GB" sz="2800" dirty="0" smtClean="0"/>
              <a:t> WPs and per category</a:t>
            </a:r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WP1 Project Management</a:t>
            </a:r>
            <a:endParaRPr lang="en-GB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041894"/>
              </p:ext>
            </p:extLst>
          </p:nvPr>
        </p:nvGraphicFramePr>
        <p:xfrm>
          <a:off x="5132123" y="2041525"/>
          <a:ext cx="4610759" cy="374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62359"/>
              </p:ext>
            </p:extLst>
          </p:nvPr>
        </p:nvGraphicFramePr>
        <p:xfrm>
          <a:off x="467543" y="2074640"/>
          <a:ext cx="4664579" cy="3701830"/>
        </p:xfrm>
        <a:graphic>
          <a:graphicData uri="http://schemas.openxmlformats.org/drawingml/2006/table">
            <a:tbl>
              <a:tblPr/>
              <a:tblGrid>
                <a:gridCol w="2105539"/>
                <a:gridCol w="1279520"/>
                <a:gridCol w="1279520"/>
              </a:tblGrid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Used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PY1  12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Used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PY2  18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WP01: (NA1)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537,785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734,681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WP02 (NA2)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599,949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1,073,835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WP03 (JRA1)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377,309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710,731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WP04 (JRA2)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300,082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663,597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WP05 (SA1)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257,205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486,688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WP06 (SA2)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888,907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1,747,609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 Eligible costs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2,961,237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5,417,141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*Include Unfunded partners’ cost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Grand Total Funding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2,871,239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5,158,224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Unfunded costs 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61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10050</TotalTime>
  <Words>2085</Words>
  <Application>Microsoft Macintosh PowerPoint</Application>
  <PresentationFormat>On-screen Show (4:3)</PresentationFormat>
  <Paragraphs>557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Tahoma</vt:lpstr>
      <vt:lpstr>Calibri</vt:lpstr>
      <vt:lpstr>EGI Engage powerpoint presentation v3.2</vt:lpstr>
      <vt:lpstr>EGI Powerpoint Presentation (body)</vt:lpstr>
      <vt:lpstr>EGI Powerpoint Presentation (closing)</vt:lpstr>
      <vt:lpstr>WP1 Project Management</vt:lpstr>
      <vt:lpstr>Outline</vt:lpstr>
      <vt:lpstr>Project overview</vt:lpstr>
      <vt:lpstr>PY2 Overview</vt:lpstr>
      <vt:lpstr>Amendment N2/Final budget redistribution</vt:lpstr>
      <vt:lpstr>EC contribution (Amendment N2*)</vt:lpstr>
      <vt:lpstr>Pre-Financing distribution</vt:lpstr>
      <vt:lpstr>Financial Reporting</vt:lpstr>
      <vt:lpstr>Financial reporting  PY2</vt:lpstr>
      <vt:lpstr>Finance reporting all duration</vt:lpstr>
      <vt:lpstr>Finance reporting all duration</vt:lpstr>
      <vt:lpstr>Finance reporting all duration</vt:lpstr>
      <vt:lpstr>EC Final distribution </vt:lpstr>
      <vt:lpstr>Timeline until the final payment</vt:lpstr>
      <vt:lpstr>Use of resources </vt:lpstr>
      <vt:lpstr>Effort report – WPs PY2</vt:lpstr>
      <vt:lpstr>Effort report – WPs all duration</vt:lpstr>
      <vt:lpstr>Effort report – Competence Centres</vt:lpstr>
      <vt:lpstr>Achievements/Issues</vt:lpstr>
      <vt:lpstr>NA1 Activities &amp; Achievements Deliverable and milestones</vt:lpstr>
      <vt:lpstr>NA1 Activities &amp; Achievements Risk management</vt:lpstr>
      <vt:lpstr>NA1 Activities &amp; Achievements Risk management</vt:lpstr>
      <vt:lpstr>NA1 Activities &amp; Achievements IMS Quality control</vt:lpstr>
      <vt:lpstr>NA1 Activities &amp; Achievements IMS Quality control</vt:lpstr>
      <vt:lpstr>NA1 Activities &amp; Achievements Continuous Improvement</vt:lpstr>
      <vt:lpstr>NA1 Activities &amp; Achievements General Data Protection Regulation (GDPR)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NA1 Project Management</dc:title>
  <cp:lastModifiedBy>Yannick LEGRE</cp:lastModifiedBy>
  <cp:revision>104</cp:revision>
  <cp:lastPrinted>2017-10-18T11:47:24Z</cp:lastPrinted>
  <dcterms:modified xsi:type="dcterms:W3CDTF">2017-10-23T11:09:33Z</dcterms:modified>
</cp:coreProperties>
</file>