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  <p:sldMasterId id="2147483648" r:id="rId2"/>
    <p:sldMasterId id="2147483685" r:id="rId3"/>
  </p:sldMasterIdLst>
  <p:notesMasterIdLst>
    <p:notesMasterId r:id="rId17"/>
  </p:notesMasterIdLst>
  <p:handoutMasterIdLst>
    <p:handoutMasterId r:id="rId18"/>
  </p:handoutMasterIdLst>
  <p:sldIdLst>
    <p:sldId id="354" r:id="rId4"/>
    <p:sldId id="344" r:id="rId5"/>
    <p:sldId id="355" r:id="rId6"/>
    <p:sldId id="357" r:id="rId7"/>
    <p:sldId id="358" r:id="rId8"/>
    <p:sldId id="352" r:id="rId9"/>
    <p:sldId id="347" r:id="rId10"/>
    <p:sldId id="353" r:id="rId11"/>
    <p:sldId id="360" r:id="rId12"/>
    <p:sldId id="350" r:id="rId13"/>
    <p:sldId id="356" r:id="rId14"/>
    <p:sldId id="359" r:id="rId15"/>
    <p:sldId id="361" r:id="rId16"/>
  </p:sldIdLst>
  <p:sldSz cx="9144000" cy="6858000" type="screen4x3"/>
  <p:notesSz cx="7104063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8200"/>
    <a:srgbClr val="0066B0"/>
    <a:srgbClr val="FA7045"/>
    <a:srgbClr val="4F85C3"/>
    <a:srgbClr val="80D1FA"/>
    <a:srgbClr val="6C9F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762" autoAdjust="0"/>
    <p:restoredTop sz="92762" autoAdjust="0"/>
  </p:normalViewPr>
  <p:slideViewPr>
    <p:cSldViewPr showGuides="1">
      <p:cViewPr>
        <p:scale>
          <a:sx n="68" d="100"/>
          <a:sy n="68" d="100"/>
        </p:scale>
        <p:origin x="-1622" y="-29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700" y="-76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r>
              <a:rPr lang="en-GB" smtClean="0"/>
              <a:t>EGI-Engage: Final Review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r>
              <a:rPr lang="nl-NL" smtClean="0"/>
              <a:t>24-10-2017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777037CF-4AF3-4EA8-B0EF-23260E3D63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8220998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r>
              <a:rPr lang="nl-NL" smtClean="0"/>
              <a:t>EGI-Engage: Final Review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r>
              <a:rPr lang="nl-NL" smtClean="0"/>
              <a:t>24-10-2017</a:t>
            </a:r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AEF58AE9-46A5-49CB-B815-3CC2120EE87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2488775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</a:t>
            </a:fld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nl-NL" smtClean="0"/>
              <a:t>24-10-2017</a:t>
            </a:r>
            <a:endParaRPr lang="nl-NL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nl-NL" smtClean="0"/>
              <a:t>EGI-Engage: Final Review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8986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r>
              <a:rPr lang="en-GB" dirty="0" smtClean="0"/>
              <a:t>Bottom-up initiative</a:t>
            </a:r>
          </a:p>
          <a:p>
            <a:pPr defTabSz="990752">
              <a:defRPr/>
            </a:pPr>
            <a:endParaRPr lang="en-GB" dirty="0" smtClean="0"/>
          </a:p>
          <a:p>
            <a:pPr defTabSz="990752">
              <a:defRPr/>
            </a:pPr>
            <a:r>
              <a:rPr lang="en-GB" dirty="0" smtClean="0"/>
              <a:t>Just few months after the first announcement on the upcoming policy on the ECI/EOSC (see EC</a:t>
            </a:r>
            <a:r>
              <a:rPr lang="en-GB" baseline="0" dirty="0" smtClean="0"/>
              <a:t> Communications on the </a:t>
            </a:r>
            <a:r>
              <a:rPr lang="en-GB" dirty="0" smtClean="0"/>
              <a:t>“A Digital Single Market Strategy for Europe”), 5 key initiatives in the area of digital services for science</a:t>
            </a:r>
            <a:r>
              <a:rPr lang="en-GB" baseline="0" dirty="0" smtClean="0"/>
              <a:t> came together to discuss the building principles for the EOSC:</a:t>
            </a:r>
            <a:endParaRPr lang="en-GB" sz="1300" dirty="0"/>
          </a:p>
          <a:p>
            <a:pPr marL="247688" indent="-247688" defTabSz="990752">
              <a:buFont typeface="+mj-lt"/>
              <a:buAutoNum type="arabicPeriod"/>
              <a:defRPr/>
            </a:pPr>
            <a:r>
              <a:rPr lang="en-GB" sz="1300" dirty="0"/>
              <a:t>Open: openness in design, in participation and in use</a:t>
            </a:r>
          </a:p>
          <a:p>
            <a:pPr marL="247688" indent="-247688">
              <a:buFont typeface="+mj-lt"/>
              <a:buAutoNum type="arabicPeriod"/>
            </a:pPr>
            <a:r>
              <a:rPr lang="en-GB" sz="1300" dirty="0"/>
              <a:t>Publicly funded &amp; governed: to guarantee persistence and sustainability, and ensure that outcomes are driven by scientific excellence  and societal needs rather than profit</a:t>
            </a:r>
          </a:p>
          <a:p>
            <a:pPr marL="247688" indent="-247688">
              <a:buFont typeface="+mj-lt"/>
              <a:buAutoNum type="arabicPeriod"/>
            </a:pPr>
            <a:r>
              <a:rPr lang="en-GB" sz="1300" dirty="0"/>
              <a:t>Research-centric: researchers engaged in the design</a:t>
            </a:r>
          </a:p>
          <a:p>
            <a:pPr marL="247688" indent="-247688">
              <a:buFont typeface="+mj-lt"/>
              <a:buAutoNum type="arabicPeriod"/>
            </a:pPr>
            <a:r>
              <a:rPr lang="en-GB" sz="1300" dirty="0"/>
              <a:t>Comprehensive: all disciplines</a:t>
            </a:r>
          </a:p>
          <a:p>
            <a:pPr marL="247688" indent="-247688">
              <a:buFont typeface="+mj-lt"/>
              <a:buAutoNum type="arabicPeriod"/>
            </a:pPr>
            <a:r>
              <a:rPr lang="en-GB" sz="1300" dirty="0"/>
              <a:t>Diverse &amp; distributed: diversity of services &amp; resources, </a:t>
            </a:r>
          </a:p>
          <a:p>
            <a:pPr marL="247688" indent="-247688">
              <a:buFont typeface="+mj-lt"/>
              <a:buAutoNum type="arabicPeriod"/>
            </a:pPr>
            <a:r>
              <a:rPr lang="en-GB" sz="1300" dirty="0"/>
              <a:t>Interoperable</a:t>
            </a:r>
          </a:p>
          <a:p>
            <a:pPr marL="247688" indent="-247688">
              <a:buFont typeface="+mj-lt"/>
              <a:buAutoNum type="arabicPeriod"/>
            </a:pPr>
            <a:r>
              <a:rPr lang="en-GB" sz="1300" dirty="0"/>
              <a:t>Service-oriented</a:t>
            </a:r>
          </a:p>
          <a:p>
            <a:pPr marL="247688" indent="-247688">
              <a:buFont typeface="+mj-lt"/>
              <a:buAutoNum type="arabicPeriod"/>
            </a:pPr>
            <a:r>
              <a:rPr lang="en-GB" sz="1300" dirty="0"/>
              <a:t>Social</a:t>
            </a:r>
          </a:p>
          <a:p>
            <a:endParaRPr lang="en-GB" sz="1300" dirty="0"/>
          </a:p>
          <a:p>
            <a:endParaRPr lang="en-GB" sz="1300" dirty="0"/>
          </a:p>
          <a:p>
            <a:endParaRPr lang="en-GB" sz="1300" dirty="0"/>
          </a:p>
          <a:p>
            <a:pPr defTabSz="990752"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3</a:t>
            </a:fld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nl-NL" smtClean="0"/>
              <a:t>24-10-2017</a:t>
            </a:r>
            <a:endParaRPr lang="nl-NL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nl-NL" smtClean="0"/>
              <a:t>EGI-Engage: Final Review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9031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Top-down initiative</a:t>
            </a:r>
          </a:p>
          <a:p>
            <a:r>
              <a:rPr lang="en-GB" dirty="0" smtClean="0"/>
              <a:t>First paper on high-level</a:t>
            </a:r>
            <a:r>
              <a:rPr lang="en-GB" baseline="0" dirty="0" smtClean="0"/>
              <a:t> recommendations for governance structure/principles and financial schemes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5</a:t>
            </a:fld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nl-NL" smtClean="0"/>
              <a:t>24-10-2017</a:t>
            </a:r>
            <a:endParaRPr lang="nl-NL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nl-NL" smtClean="0"/>
              <a:t>EGI-Engage: Final Review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9122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F58AE9-46A5-49CB-B815-3CC2120EE87D}" type="slidenum">
              <a:rPr lang="nl-NL" smtClean="0"/>
              <a:t>11</a:t>
            </a:fld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nl-NL" smtClean="0"/>
              <a:t>24-10-2017</a:t>
            </a:r>
            <a:endParaRPr lang="nl-NL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nl-NL" smtClean="0"/>
              <a:t>EGI-Engage: Final Review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520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727411" y="3643200"/>
            <a:ext cx="5689178" cy="431477"/>
          </a:xfrm>
        </p:spPr>
        <p:txBody>
          <a:bodyPr/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noProof="0" dirty="0" smtClean="0"/>
              <a:t>function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1268761"/>
            <a:ext cx="7772400" cy="144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23200"/>
            <a:ext cx="6400800" cy="504056"/>
          </a:xfr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Author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07503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467544" y="1340768"/>
            <a:ext cx="3815655" cy="4784725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572000" y="1341438"/>
            <a:ext cx="4320480" cy="478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1187624" y="6448251"/>
            <a:ext cx="6768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r>
              <a:rPr lang="en-GB" dirty="0" smtClean="0"/>
              <a:t>Position and policy papers on EOSC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282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67544" y="1341438"/>
            <a:ext cx="8424936" cy="47844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1187624" y="6448251"/>
            <a:ext cx="6768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r>
              <a:rPr lang="en-GB" dirty="0" smtClean="0"/>
              <a:t>Position and policy papers on EOSC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4082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457200" y="1341041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 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94506" y="2378745"/>
            <a:ext cx="4040188" cy="377440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850705" y="1341041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smtClean="0"/>
              <a:t>Click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4822601" y="2391445"/>
            <a:ext cx="4041775" cy="377440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1187624" y="6448251"/>
            <a:ext cx="6768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r>
              <a:rPr lang="en-GB" dirty="0" smtClean="0"/>
              <a:t>Position and policy papers on EOSC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986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type="body" sz="quarter" idx="10" hasCustomPrompt="1"/>
          </p:nvPr>
        </p:nvSpPr>
        <p:spPr>
          <a:xfrm>
            <a:off x="1727411" y="3643200"/>
            <a:ext cx="5689178" cy="431477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GB" noProof="0" dirty="0" smtClean="0"/>
              <a:t>function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1268761"/>
            <a:ext cx="7772400" cy="144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923200"/>
            <a:ext cx="6400800" cy="5040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Author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64753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8593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creativecommons.org/licenses/by/4.0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creativecommons.org/licenses/by/4.0/" TargetMode="Externa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  <a:lin ang="2700000" scaled="1"/>
            <a:tileRect/>
          </a:gradFill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79394" y="1412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GB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79394" y="2636912"/>
            <a:ext cx="822960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GB" noProof="0" dirty="0" smtClean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29" y="4581128"/>
            <a:ext cx="1728191" cy="1313426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437129" y="6021288"/>
            <a:ext cx="8465149" cy="45719"/>
          </a:xfrm>
          <a:prstGeom prst="rect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22"/>
          <p:cNvSpPr txBox="1"/>
          <p:nvPr/>
        </p:nvSpPr>
        <p:spPr>
          <a:xfrm>
            <a:off x="752684" y="6153342"/>
            <a:ext cx="1097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0066B0"/>
                </a:solidFill>
                <a:latin typeface="Segoe UI" pitchFamily="34" charset="0"/>
                <a:cs typeface="Segoe UI" pitchFamily="34" charset="0"/>
              </a:rPr>
              <a:t>www.egi.eu</a:t>
            </a:r>
            <a:endParaRPr lang="nl-NL" sz="1200" b="1" dirty="0">
              <a:solidFill>
                <a:srgbClr val="0066B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8" name="Tekstvak 10"/>
          <p:cNvSpPr txBox="1"/>
          <p:nvPr/>
        </p:nvSpPr>
        <p:spPr>
          <a:xfrm>
            <a:off x="1551095" y="6381328"/>
            <a:ext cx="7557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This work by </a:t>
            </a:r>
            <a:r>
              <a:rPr lang="en-GB" sz="1000" baseline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 EGI.eu 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is licensed under a </a:t>
            </a:r>
          </a:p>
          <a:p>
            <a:pPr algn="r"/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  <a:hlinkClick r:id="rId5"/>
              </a:rPr>
              <a:t>Creative Commons Attribution 4.0 International License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endParaRPr lang="nl-NL" sz="1000" b="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493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66B0"/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Tx/>
        <a:buNone/>
        <a:defRPr sz="2800" b="1" kern="1200" baseline="0">
          <a:solidFill>
            <a:schemeClr val="tx1">
              <a:lumMod val="75000"/>
              <a:lumOff val="25000"/>
            </a:schemeClr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Afbeelding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9" y="0"/>
            <a:ext cx="6534150" cy="4705350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0" y="6381328"/>
            <a:ext cx="9144000" cy="476672"/>
          </a:xfrm>
          <a:prstGeom prst="rect">
            <a:avLst/>
          </a:prstGeom>
          <a:solidFill>
            <a:srgbClr val="4F85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344816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22" name="Tekstvak 21"/>
          <p:cNvSpPr txBox="1"/>
          <p:nvPr/>
        </p:nvSpPr>
        <p:spPr>
          <a:xfrm>
            <a:off x="8508016" y="6525344"/>
            <a:ext cx="31290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372553E7-13AD-41CB-B8D3-4C5279D6D1DB}" type="slidenum">
              <a:rPr lang="nl-NL" sz="800" b="1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‹#›</a:t>
            </a:fld>
            <a:endParaRPr lang="nl-NL" sz="10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030139" cy="993566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1187624" y="6448251"/>
            <a:ext cx="6768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r>
              <a:rPr lang="en-GB" dirty="0" smtClean="0"/>
              <a:t>Position and policy papers on EOSC</a:t>
            </a:r>
            <a:endParaRPr lang="en-GB" dirty="0"/>
          </a:p>
        </p:txBody>
      </p:sp>
      <p:sp>
        <p:nvSpPr>
          <p:cNvPr id="9" name="Tekstvak 21"/>
          <p:cNvSpPr txBox="1"/>
          <p:nvPr/>
        </p:nvSpPr>
        <p:spPr>
          <a:xfrm>
            <a:off x="179512" y="6525344"/>
            <a:ext cx="74892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/>
                </a:solidFill>
                <a:latin typeface="Segoe UI" pitchFamily="34" charset="0"/>
                <a:cs typeface="Segoe UI" pitchFamily="34" charset="0"/>
              </a:rPr>
              <a:t>23/10/2017</a:t>
            </a:r>
            <a:endParaRPr lang="nl-NL" sz="1050" b="1" dirty="0">
              <a:solidFill>
                <a:schemeClr val="bg1"/>
              </a:solidFill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27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52" r:id="rId2"/>
    <p:sldLayoutId id="2147483653" r:id="rId3"/>
    <p:sldLayoutId id="2147483688" r:id="rId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r" defTabSz="914400" rtl="0" eaLnBrk="1" latinLnBrk="0" hangingPunct="1">
        <a:spcBef>
          <a:spcPct val="0"/>
        </a:spcBef>
        <a:buNone/>
        <a:defRPr sz="3000" b="1" kern="1200">
          <a:solidFill>
            <a:srgbClr val="4F85C3"/>
          </a:solidFill>
          <a:latin typeface="Segoe UI" pitchFamily="34" charset="0"/>
          <a:ea typeface="+mj-ea"/>
          <a:cs typeface="Segoe UI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4pPr>
      <a:lvl5pPr marL="182880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2000" kern="1200">
          <a:solidFill>
            <a:schemeClr val="tx1"/>
          </a:solidFill>
          <a:latin typeface="Segoe UI" pitchFamily="34" charset="0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845" userDrawn="1">
          <p15:clr>
            <a:srgbClr val="F26B43"/>
          </p15:clr>
        </p15:guide>
        <p15:guide id="2" pos="295" userDrawn="1">
          <p15:clr>
            <a:srgbClr val="F26B43"/>
          </p15:clr>
        </p15:guide>
        <p15:guide id="3" pos="5602" userDrawn="1">
          <p15:clr>
            <a:srgbClr val="F26B43"/>
          </p15:clr>
        </p15:guide>
        <p15:guide id="4" orient="horz" pos="388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chemeClr val="tx2">
                  <a:lumMod val="20000"/>
                  <a:lumOff val="80000"/>
                </a:schemeClr>
              </a:gs>
            </a:gsLst>
            <a:lin ang="2700000" scaled="1"/>
            <a:tileRect/>
          </a:gradFill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29" y="4581128"/>
            <a:ext cx="1728191" cy="1313426"/>
          </a:xfrm>
          <a:prstGeom prst="rect">
            <a:avLst/>
          </a:prstGeom>
        </p:spPr>
      </p:pic>
      <p:sp>
        <p:nvSpPr>
          <p:cNvPr id="12" name="Rechthoek 11"/>
          <p:cNvSpPr/>
          <p:nvPr/>
        </p:nvSpPr>
        <p:spPr>
          <a:xfrm>
            <a:off x="437129" y="6021288"/>
            <a:ext cx="8465149" cy="45719"/>
          </a:xfrm>
          <a:prstGeom prst="rect">
            <a:avLst/>
          </a:prstGeom>
          <a:solidFill>
            <a:schemeClr val="accent1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22"/>
          <p:cNvSpPr txBox="1"/>
          <p:nvPr/>
        </p:nvSpPr>
        <p:spPr>
          <a:xfrm>
            <a:off x="752684" y="6153342"/>
            <a:ext cx="10970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 dirty="0" smtClean="0">
                <a:solidFill>
                  <a:srgbClr val="0066B0"/>
                </a:solidFill>
                <a:latin typeface="Segoe UI" pitchFamily="34" charset="0"/>
                <a:cs typeface="Segoe UI" pitchFamily="34" charset="0"/>
              </a:rPr>
              <a:t>www.egi.eu</a:t>
            </a:r>
            <a:endParaRPr lang="nl-NL" sz="1200" b="1" dirty="0">
              <a:solidFill>
                <a:srgbClr val="0066B0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5659" y="1124744"/>
            <a:ext cx="757874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 b="1" kern="120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Thank you</a:t>
            </a:r>
            <a:r>
              <a:rPr lang="en-GB" sz="3600" b="1" kern="1200" baseline="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 for your attention.</a:t>
            </a:r>
          </a:p>
          <a:p>
            <a:pPr algn="ctr"/>
            <a:endParaRPr lang="en-GB" sz="3600" b="1" kern="1200" noProof="0" dirty="0" smtClean="0">
              <a:solidFill>
                <a:srgbClr val="0066B0"/>
              </a:solidFill>
              <a:latin typeface="Segoe UI" pitchFamily="34" charset="0"/>
              <a:ea typeface="Verdana" panose="020B0604030504040204" pitchFamily="34" charset="0"/>
              <a:cs typeface="Segoe UI" pitchFamily="34" charset="0"/>
            </a:endParaRPr>
          </a:p>
          <a:p>
            <a:pPr algn="ctr"/>
            <a:endParaRPr lang="en-GB" sz="2400" b="1" i="1" kern="1200" noProof="0" dirty="0" smtClean="0">
              <a:solidFill>
                <a:srgbClr val="0066B0"/>
              </a:solidFill>
              <a:latin typeface="Segoe UI" pitchFamily="34" charset="0"/>
              <a:ea typeface="Verdana" panose="020B0604030504040204" pitchFamily="34" charset="0"/>
              <a:cs typeface="Segoe UI" pitchFamily="34" charset="0"/>
            </a:endParaRPr>
          </a:p>
          <a:p>
            <a:pPr algn="l"/>
            <a:r>
              <a:rPr lang="en-GB" sz="2800" b="1" i="1" kern="1200" noProof="0" dirty="0" smtClean="0">
                <a:solidFill>
                  <a:srgbClr val="0066B0"/>
                </a:solidFill>
                <a:latin typeface="Segoe UI" pitchFamily="34" charset="0"/>
                <a:ea typeface="Verdana" panose="020B0604030504040204" pitchFamily="34" charset="0"/>
                <a:cs typeface="Segoe UI" pitchFamily="34" charset="0"/>
              </a:rPr>
              <a:t>Questions?</a:t>
            </a:r>
          </a:p>
        </p:txBody>
      </p:sp>
      <p:sp>
        <p:nvSpPr>
          <p:cNvPr id="8" name="Tekstvak 10"/>
          <p:cNvSpPr txBox="1"/>
          <p:nvPr/>
        </p:nvSpPr>
        <p:spPr>
          <a:xfrm>
            <a:off x="1551095" y="6381328"/>
            <a:ext cx="75574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This work by </a:t>
            </a:r>
            <a:r>
              <a:rPr lang="en-GB" sz="1000" baseline="0" dirty="0" smtClean="0">
                <a:latin typeface="Segoe UI" panose="020B0502040204020203" pitchFamily="34" charset="0"/>
                <a:cs typeface="Segoe UI" panose="020B0502040204020203" pitchFamily="34" charset="0"/>
              </a:rPr>
              <a:t> EGI.eu 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is licensed under a </a:t>
            </a:r>
          </a:p>
          <a:p>
            <a:pPr algn="r"/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  <a:hlinkClick r:id="rId5"/>
              </a:rPr>
              <a:t>Creative Commons Attribution 4.0 International License</a:t>
            </a:r>
            <a:r>
              <a:rPr lang="en-GB" sz="1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endParaRPr lang="nl-NL" sz="1000" b="0" dirty="0"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638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66B0"/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Tx/>
        <a:buNone/>
        <a:defRPr sz="2800" b="1" kern="1200" baseline="0">
          <a:solidFill>
            <a:schemeClr val="tx1">
              <a:lumMod val="75000"/>
              <a:lumOff val="25000"/>
            </a:schemeClr>
          </a:solidFill>
          <a:latin typeface="Segoe UI" pitchFamily="34" charset="0"/>
          <a:ea typeface="Verdana" panose="020B0604030504040204" pitchFamily="34" charset="0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silium.europa.eu/en/meetings/compet/2017/05/st09716_en17_pdf/" TargetMode="External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hyperlink" Target="https://ec.europa.eu/research/openscience/index.cfm?pg=open-science-policy-platform" TargetMode="External"/><Relationship Id="rId4" Type="http://schemas.openxmlformats.org/officeDocument/2006/relationships/image" Target="../media/image20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i.eu/news/the-european-open-science-cloud-for-research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hyperlink" Target="http://cordis.europa.eu/news/rcn/128994_en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gi.eu/news/new-reports-on-european-open-science-cloud-and-open-access-publishing/" TargetMode="External"/><Relationship Id="rId7" Type="http://schemas.openxmlformats.org/officeDocument/2006/relationships/image" Target="../media/image24.png"/><Relationship Id="rId2" Type="http://schemas.openxmlformats.org/officeDocument/2006/relationships/hyperlink" Target="https://www.egi.eu/about/newsletters/sergio-andreozzi-joins-the-ec-open-science-policy-platform/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hyperlink" Target="Open%20Access%20Publishing%20are%20available:%20https:/goo.gl/TBWkRT#EOSC " TargetMode="External"/><Relationship Id="rId4" Type="http://schemas.openxmlformats.org/officeDocument/2006/relationships/hyperlink" Target="https://twitter.com/EGI_eInfra/status/882142517336178688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doi.org/10.5281/zenodo.32915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ec.europa.eu/research/openscience/pdf/ospp_euro_open_science_cloud_report-.pdf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Position and </a:t>
            </a:r>
            <a:r>
              <a:rPr lang="en-GB" dirty="0"/>
              <a:t>policy </a:t>
            </a:r>
            <a:r>
              <a:rPr lang="en-GB" dirty="0" smtClean="0"/>
              <a:t>papers </a:t>
            </a:r>
            <a:br>
              <a:rPr lang="en-GB" dirty="0" smtClean="0"/>
            </a:br>
            <a:r>
              <a:rPr lang="en-GB" dirty="0" smtClean="0"/>
              <a:t>on EOSC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Sergio </a:t>
            </a:r>
            <a:r>
              <a:rPr lang="en-GB" dirty="0" err="1" smtClean="0"/>
              <a:t>Andreozzi</a:t>
            </a:r>
            <a:endParaRPr lang="en-GB" dirty="0"/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727411" y="3643200"/>
            <a:ext cx="5689178" cy="431477"/>
          </a:xfrm>
        </p:spPr>
        <p:txBody>
          <a:bodyPr>
            <a:noAutofit/>
          </a:bodyPr>
          <a:lstStyle/>
          <a:p>
            <a:r>
              <a:rPr lang="en-GB" sz="1800" dirty="0" smtClean="0"/>
              <a:t>Strategy and Policy Manager, EGI Foundation</a:t>
            </a:r>
          </a:p>
          <a:p>
            <a:r>
              <a:rPr lang="en-GB" sz="1800" dirty="0" smtClean="0"/>
              <a:t>WP2 Activity Leader,</a:t>
            </a:r>
            <a:r>
              <a:rPr lang="en-GB" sz="1800" dirty="0"/>
              <a:t> EGI-Engage </a:t>
            </a:r>
            <a:r>
              <a:rPr lang="en-GB" sz="1800" dirty="0" smtClean="0"/>
              <a:t>Project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52946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t="29084"/>
          <a:stretch/>
        </p:blipFill>
        <p:spPr>
          <a:xfrm>
            <a:off x="1235556" y="4788555"/>
            <a:ext cx="7474952" cy="1099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 cases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915816" y="5984611"/>
            <a:ext cx="5472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hlinkClick r:id="rId3"/>
              </a:rPr>
              <a:t>http</a:t>
            </a:r>
            <a:r>
              <a:rPr lang="en-GB" sz="1200" dirty="0">
                <a:hlinkClick r:id="rId3"/>
              </a:rPr>
              <a:t>://www.consilium.europa.eu/en/meetings/compet/2017/05/st09716_en17_pdf/</a:t>
            </a:r>
            <a:endParaRPr lang="en-GB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767" y="3789040"/>
            <a:ext cx="7632963" cy="636950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2915816" y="4402199"/>
            <a:ext cx="57606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>
                <a:hlinkClick r:id="rId5"/>
              </a:rPr>
              <a:t>https</a:t>
            </a:r>
            <a:r>
              <a:rPr lang="en-GB" sz="1200" dirty="0">
                <a:hlinkClick r:id="rId5"/>
              </a:rPr>
              <a:t>://ec.europa.eu/research/openscience/index.cfm?pg=open-science-policy-platform</a:t>
            </a:r>
            <a:endParaRPr lang="en-GB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1547664" y="5829766"/>
            <a:ext cx="38314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Outcome of the Competitiveness Council, 29-30 May 2017</a:t>
            </a:r>
            <a:endParaRPr lang="en-GB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395536" y="4405866"/>
            <a:ext cx="26586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Paper adopted by the OSPP, 20.03.2017</a:t>
            </a:r>
            <a:endParaRPr lang="en-GB" sz="1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3" y="1540491"/>
            <a:ext cx="7036121" cy="15790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Rounded Rectangle 12"/>
          <p:cNvSpPr/>
          <p:nvPr/>
        </p:nvSpPr>
        <p:spPr>
          <a:xfrm>
            <a:off x="248941" y="1247795"/>
            <a:ext cx="8427515" cy="2020888"/>
          </a:xfrm>
          <a:prstGeom prst="round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ounded Rectangle 13"/>
          <p:cNvSpPr/>
          <p:nvPr/>
        </p:nvSpPr>
        <p:spPr>
          <a:xfrm>
            <a:off x="611560" y="1141711"/>
            <a:ext cx="3450620" cy="23407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400" dirty="0"/>
              <a:t>European Open Science Cloud for Research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07504" y="3492751"/>
            <a:ext cx="8928992" cy="2829622"/>
          </a:xfrm>
          <a:prstGeom prst="round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ounded Rectangle 15"/>
          <p:cNvSpPr/>
          <p:nvPr/>
        </p:nvSpPr>
        <p:spPr>
          <a:xfrm>
            <a:off x="616745" y="3356992"/>
            <a:ext cx="6619551" cy="22155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400"/>
              <a:t>Report on the governance and financial schemes for the European Open Science Cloud</a:t>
            </a:r>
            <a:endParaRPr lang="en-GB" sz="1400" dirty="0"/>
          </a:p>
        </p:txBody>
      </p:sp>
      <p:sp>
        <p:nvSpPr>
          <p:cNvPr id="1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1187624" y="6448251"/>
            <a:ext cx="6768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r>
              <a:rPr lang="en-GB" dirty="0" smtClean="0"/>
              <a:t>Position and policy papers on EOSC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430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3" algn="r" rtl="0">
              <a:spcBef>
                <a:spcPct val="0"/>
              </a:spcBef>
            </a:pPr>
            <a:r>
              <a:rPr lang="en-GB" sz="2400" b="1" kern="1200" dirty="0" smtClean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rPr>
              <a:t>Dissemination &amp; Communication</a:t>
            </a:r>
            <a:r>
              <a:rPr lang="en-GB" sz="2700" b="1" kern="1200" dirty="0" smtClean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rPr>
              <a:t> </a:t>
            </a:r>
            <a:br>
              <a:rPr lang="en-GB" sz="2700" b="1" kern="1200" dirty="0" smtClean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rPr>
            </a:br>
            <a:r>
              <a:rPr lang="en-GB" sz="2700" b="1" kern="1200" dirty="0" smtClean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rPr>
              <a:t>European Open Science Cloud for Research</a:t>
            </a:r>
            <a:endParaRPr lang="en-GB" sz="2400" b="1" kern="1200" dirty="0">
              <a:solidFill>
                <a:srgbClr val="0066B0"/>
              </a:solidFill>
              <a:latin typeface="Segoe UI" pitchFamily="34" charset="0"/>
              <a:ea typeface="Verdana" panose="020B0604030504040204" pitchFamily="34" charset="0"/>
              <a:cs typeface="Segoe U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95536" y="1196752"/>
            <a:ext cx="8518648" cy="5111898"/>
          </a:xfrm>
        </p:spPr>
        <p:txBody>
          <a:bodyPr/>
          <a:lstStyle/>
          <a:p>
            <a:pPr marL="0" lvl="4"/>
            <a:r>
              <a:rPr lang="en-GB" sz="1600" b="1" dirty="0" smtClean="0">
                <a:solidFill>
                  <a:schemeClr val="accent1"/>
                </a:solidFill>
                <a:ea typeface="Verdana" panose="020B0604030504040204" pitchFamily="34" charset="0"/>
              </a:rPr>
              <a:t>Press release: </a:t>
            </a:r>
            <a:endParaRPr lang="en-GB" sz="1600" dirty="0"/>
          </a:p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en-GB" sz="1600" u="sng" dirty="0" smtClean="0">
                <a:hlinkClick r:id="rId3"/>
              </a:rPr>
              <a:t>The European Open Science Cloud for Research</a:t>
            </a:r>
            <a:r>
              <a:rPr lang="en-GB" sz="1600" dirty="0" smtClean="0"/>
              <a:t>, October 2015, reprinted at </a:t>
            </a:r>
            <a:r>
              <a:rPr lang="en-GB" sz="1600" u="sng" dirty="0" smtClean="0">
                <a:hlinkClick r:id="rId4"/>
              </a:rPr>
              <a:t>CORDIS</a:t>
            </a:r>
            <a:endParaRPr lang="en-GB" sz="1600" u="sng" dirty="0" smtClean="0"/>
          </a:p>
          <a:p>
            <a:pPr marL="285750" lvl="4" indent="-285750">
              <a:buFont typeface="Arial" panose="020B0604020202020204" pitchFamily="34" charset="0"/>
              <a:buChar char="•"/>
            </a:pPr>
            <a:endParaRPr lang="en-GB" sz="1400" u="sng" dirty="0"/>
          </a:p>
          <a:p>
            <a:pPr marL="285750" lvl="4" indent="-285750">
              <a:buFont typeface="Arial" panose="020B0604020202020204" pitchFamily="34" charset="0"/>
              <a:buChar char="•"/>
            </a:pPr>
            <a:endParaRPr lang="en-GB" sz="1400" u="sng" dirty="0" smtClean="0"/>
          </a:p>
          <a:p>
            <a:pPr marL="285750" lvl="4" indent="-285750">
              <a:buFont typeface="Arial" panose="020B0604020202020204" pitchFamily="34" charset="0"/>
              <a:buChar char="•"/>
            </a:pPr>
            <a:endParaRPr lang="en-GB" sz="1400" u="sng" dirty="0"/>
          </a:p>
          <a:p>
            <a:pPr marL="285750" lvl="4" indent="-285750">
              <a:buFont typeface="Arial" panose="020B0604020202020204" pitchFamily="34" charset="0"/>
              <a:buChar char="•"/>
            </a:pPr>
            <a:endParaRPr lang="en-GB" sz="1400" u="sng" dirty="0" smtClean="0"/>
          </a:p>
          <a:p>
            <a:pPr marL="285750" lvl="4" indent="-285750">
              <a:buFont typeface="Arial" panose="020B0604020202020204" pitchFamily="34" charset="0"/>
              <a:buChar char="•"/>
            </a:pPr>
            <a:endParaRPr lang="en-GB" sz="1400" u="sng" dirty="0"/>
          </a:p>
          <a:p>
            <a:pPr marL="285750" lvl="4" indent="-285750">
              <a:buFont typeface="Arial" panose="020B0604020202020204" pitchFamily="34" charset="0"/>
              <a:buChar char="•"/>
            </a:pPr>
            <a:endParaRPr lang="en-GB" sz="1400" u="sng" dirty="0" smtClean="0"/>
          </a:p>
          <a:p>
            <a:pPr marL="285750" lvl="4" indent="-285750">
              <a:buFont typeface="Arial" panose="020B0604020202020204" pitchFamily="34" charset="0"/>
              <a:buChar char="•"/>
            </a:pPr>
            <a:endParaRPr lang="en-GB" sz="1400" u="sng" dirty="0"/>
          </a:p>
          <a:p>
            <a:pPr marL="285750" lvl="4" indent="-285750">
              <a:buFont typeface="Arial" panose="020B0604020202020204" pitchFamily="34" charset="0"/>
              <a:buChar char="•"/>
            </a:pPr>
            <a:endParaRPr lang="en-GB" sz="1400" u="sng" dirty="0" smtClean="0"/>
          </a:p>
          <a:p>
            <a:pPr marL="285750" lvl="4" indent="-285750">
              <a:buFont typeface="Arial" panose="020B0604020202020204" pitchFamily="34" charset="0"/>
              <a:buChar char="•"/>
            </a:pPr>
            <a:endParaRPr lang="en-GB" sz="1400" dirty="0" smtClean="0"/>
          </a:p>
          <a:p>
            <a:pPr marL="0" indent="0">
              <a:buNone/>
            </a:pPr>
            <a:r>
              <a:rPr lang="en-GB" sz="1600" b="1" dirty="0" smtClean="0">
                <a:solidFill>
                  <a:schemeClr val="accent1"/>
                </a:solidFill>
                <a:ea typeface="Verdana" panose="020B0604030504040204" pitchFamily="34" charset="0"/>
              </a:rPr>
              <a:t>Selected presentations at events:</a:t>
            </a:r>
          </a:p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en-GB" sz="1600" dirty="0"/>
              <a:t>Community </a:t>
            </a:r>
            <a:r>
              <a:rPr lang="en-GB" sz="1600" dirty="0" smtClean="0"/>
              <a:t>Workshop: Shaping </a:t>
            </a:r>
            <a:r>
              <a:rPr lang="en-GB" sz="1600" dirty="0"/>
              <a:t>the Open Science Cloud of the </a:t>
            </a:r>
            <a:r>
              <a:rPr lang="en-GB" sz="1600" dirty="0" smtClean="0"/>
              <a:t>Future, Bari (13 Nov 2015)</a:t>
            </a:r>
            <a:endParaRPr lang="en-GB" sz="1600" dirty="0"/>
          </a:p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e-IRG </a:t>
            </a:r>
            <a:r>
              <a:rPr lang="en-GB" sz="1600" dirty="0"/>
              <a:t>workshop, Amsterdam (March 2016</a:t>
            </a:r>
            <a:r>
              <a:rPr lang="en-GB" sz="1600" dirty="0" smtClean="0"/>
              <a:t>)</a:t>
            </a:r>
          </a:p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Demystifying </a:t>
            </a:r>
            <a:r>
              <a:rPr lang="en-GB" sz="1600" dirty="0"/>
              <a:t>science: Getting science out of the lab and into </a:t>
            </a:r>
            <a:r>
              <a:rPr lang="en-GB" sz="1600" dirty="0" smtClean="0"/>
              <a:t>society, Brussels </a:t>
            </a:r>
            <a:r>
              <a:rPr lang="en-GB" sz="1600" dirty="0"/>
              <a:t>(June </a:t>
            </a:r>
            <a:r>
              <a:rPr lang="en-GB" sz="1600" dirty="0" smtClean="0"/>
              <a:t>2016)</a:t>
            </a:r>
            <a:endParaRPr lang="en-GB" sz="1600" b="1" dirty="0">
              <a:solidFill>
                <a:schemeClr val="accent1"/>
              </a:solidFill>
              <a:ea typeface="Verdana" panose="020B0604030504040204" pitchFamily="34" charset="0"/>
            </a:endParaRPr>
          </a:p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RI </a:t>
            </a:r>
            <a:r>
              <a:rPr lang="en-GB" sz="1600" dirty="0"/>
              <a:t>sustainability workshop at EC, Brussels (November </a:t>
            </a:r>
            <a:r>
              <a:rPr lang="en-GB" sz="1600" dirty="0" smtClean="0"/>
              <a:t>2016)</a:t>
            </a:r>
          </a:p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e-Infrastructure </a:t>
            </a:r>
            <a:r>
              <a:rPr lang="en-GB" sz="1600" dirty="0"/>
              <a:t>Proposers' day, Amsterdam (January </a:t>
            </a:r>
            <a:r>
              <a:rPr lang="en-GB" sz="1600" dirty="0" smtClean="0"/>
              <a:t>2017)</a:t>
            </a:r>
          </a:p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en-GB" sz="1600" dirty="0" smtClean="0"/>
              <a:t>EOSC Summit</a:t>
            </a:r>
            <a:r>
              <a:rPr lang="en-GB" sz="1600" dirty="0"/>
              <a:t>, Brussels (June 2017</a:t>
            </a:r>
            <a:r>
              <a:rPr lang="en-GB" sz="1600" dirty="0" smtClean="0"/>
              <a:t>)</a:t>
            </a:r>
          </a:p>
          <a:p>
            <a:pPr marL="0" indent="0">
              <a:buNone/>
            </a:pPr>
            <a:endParaRPr lang="en-GB" sz="14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5"/>
          <a:stretch/>
        </p:blipFill>
        <p:spPr>
          <a:xfrm>
            <a:off x="1547664" y="1902984"/>
            <a:ext cx="5964516" cy="1849717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1187624" y="6448251"/>
            <a:ext cx="6768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r>
              <a:rPr lang="en-GB" dirty="0" smtClean="0"/>
              <a:t>Position and policy papers on EOSC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831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3" algn="r" rtl="0">
              <a:spcBef>
                <a:spcPct val="0"/>
              </a:spcBef>
            </a:pPr>
            <a:r>
              <a:rPr lang="en-GB" sz="2400" b="1" kern="1200" dirty="0" smtClean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rPr>
              <a:t>Dissemination &amp; Communication</a:t>
            </a:r>
            <a:br>
              <a:rPr lang="en-GB" sz="2400" b="1" kern="1200" dirty="0" smtClean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rPr>
            </a:br>
            <a:r>
              <a:rPr lang="en-GB" sz="2400" b="1" kern="1200" dirty="0" smtClean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rPr>
              <a:t>Report on the governance and financial schemes </a:t>
            </a:r>
            <a:br>
              <a:rPr lang="en-GB" sz="2400" b="1" kern="1200" dirty="0" smtClean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rPr>
            </a:br>
            <a:r>
              <a:rPr lang="en-GB" sz="2400" b="1" kern="1200" dirty="0" smtClean="0">
                <a:solidFill>
                  <a:srgbClr val="4F85C3"/>
                </a:solidFill>
                <a:latin typeface="Segoe UI" pitchFamily="34" charset="0"/>
                <a:ea typeface="+mj-ea"/>
                <a:cs typeface="Segoe UI" pitchFamily="34" charset="0"/>
              </a:rPr>
              <a:t>for the European Open Science Cloud</a:t>
            </a:r>
            <a:endParaRPr lang="en-GB" sz="2000" b="1" kern="1200" dirty="0">
              <a:solidFill>
                <a:srgbClr val="0066B0"/>
              </a:solidFill>
              <a:latin typeface="Segoe UI" pitchFamily="34" charset="0"/>
              <a:ea typeface="Verdana" panose="020B0604030504040204" pitchFamily="34" charset="0"/>
              <a:cs typeface="Segoe U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79512" y="1273627"/>
            <a:ext cx="5400600" cy="5111898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GB" sz="1800" b="1" dirty="0" smtClean="0">
                <a:solidFill>
                  <a:schemeClr val="accent1"/>
                </a:solidFill>
                <a:ea typeface="Verdana" panose="020B0604030504040204" pitchFamily="34" charset="0"/>
              </a:rPr>
              <a:t>Opinion </a:t>
            </a:r>
            <a:r>
              <a:rPr lang="en-GB" sz="1800" b="1" dirty="0">
                <a:solidFill>
                  <a:schemeClr val="accent1"/>
                </a:solidFill>
                <a:ea typeface="Verdana" panose="020B0604030504040204" pitchFamily="34" charset="0"/>
              </a:rPr>
              <a:t>article in the EGI newsletter: </a:t>
            </a:r>
          </a:p>
          <a:p>
            <a:pPr>
              <a:spcBef>
                <a:spcPts val="600"/>
              </a:spcBef>
            </a:pPr>
            <a:r>
              <a:rPr lang="en-GB" sz="1800" u="sng" dirty="0">
                <a:hlinkClick r:id="rId2"/>
              </a:rPr>
              <a:t>Sergio </a:t>
            </a:r>
            <a:r>
              <a:rPr lang="en-GB" sz="1800" u="sng" dirty="0" err="1">
                <a:hlinkClick r:id="rId2"/>
              </a:rPr>
              <a:t>Andreozzi</a:t>
            </a:r>
            <a:r>
              <a:rPr lang="en-GB" sz="1800" u="sng" dirty="0">
                <a:hlinkClick r:id="rId2"/>
              </a:rPr>
              <a:t> joins the EC’s Open Science Policy Platform</a:t>
            </a:r>
            <a:r>
              <a:rPr lang="en-GB" sz="1800" dirty="0"/>
              <a:t> </a:t>
            </a:r>
            <a:r>
              <a:rPr lang="en-GB" sz="1800" dirty="0" smtClean="0"/>
              <a:t>(</a:t>
            </a:r>
            <a:r>
              <a:rPr lang="en-GB" sz="1800" dirty="0"/>
              <a:t>Nov 2016)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GB" sz="1800" b="1" dirty="0">
                <a:solidFill>
                  <a:schemeClr val="accent1"/>
                </a:solidFill>
                <a:ea typeface="Verdana" panose="020B0604030504040204" pitchFamily="34" charset="0"/>
              </a:rPr>
              <a:t>News: </a:t>
            </a:r>
            <a:endParaRPr lang="en-GB" sz="1800" b="1" dirty="0" smtClean="0">
              <a:solidFill>
                <a:schemeClr val="accent1"/>
              </a:solidFill>
              <a:ea typeface="Verdana" panose="020B0604030504040204" pitchFamily="34" charset="0"/>
            </a:endParaRPr>
          </a:p>
          <a:p>
            <a:pPr>
              <a:spcBef>
                <a:spcPts val="600"/>
              </a:spcBef>
            </a:pPr>
            <a:r>
              <a:rPr lang="en-GB" sz="1800" u="sng" dirty="0" smtClean="0">
                <a:hlinkClick r:id="rId3"/>
              </a:rPr>
              <a:t>New </a:t>
            </a:r>
            <a:r>
              <a:rPr lang="en-GB" sz="1800" u="sng" dirty="0">
                <a:hlinkClick r:id="rId3"/>
              </a:rPr>
              <a:t>reports on European Open Science </a:t>
            </a:r>
            <a:r>
              <a:rPr lang="en-GB" sz="1800" u="sng" dirty="0" smtClean="0">
                <a:hlinkClick r:id="rId3"/>
              </a:rPr>
              <a:t>Cloud</a:t>
            </a:r>
            <a:r>
              <a:rPr lang="en-GB" sz="1800" u="sng" dirty="0">
                <a:hlinkClick r:id="rId3"/>
              </a:rPr>
              <a:t> </a:t>
            </a:r>
            <a:endParaRPr lang="en-GB" sz="1800" u="sng" dirty="0" smtClean="0">
              <a:hlinkClick r:id="rId3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GB" sz="1800" dirty="0" smtClean="0"/>
              <a:t>       </a:t>
            </a:r>
            <a:r>
              <a:rPr lang="en-GB" sz="1800" dirty="0" smtClean="0">
                <a:hlinkClick r:id="rId3"/>
              </a:rPr>
              <a:t>and </a:t>
            </a:r>
            <a:r>
              <a:rPr lang="en-GB" sz="1800" dirty="0">
                <a:hlinkClick r:id="rId3"/>
              </a:rPr>
              <a:t>Open Access Publishing </a:t>
            </a:r>
            <a:r>
              <a:rPr lang="en-GB" sz="1800" dirty="0"/>
              <a:t>(July 2017</a:t>
            </a:r>
            <a:r>
              <a:rPr lang="en-GB" sz="1800" dirty="0" smtClean="0"/>
              <a:t>)</a:t>
            </a:r>
            <a:r>
              <a:rPr lang="en-GB" sz="1800" dirty="0" smtClean="0">
                <a:hlinkClick r:id="rId3"/>
              </a:rPr>
              <a:t>              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GB" sz="1800" b="1" dirty="0" smtClean="0">
                <a:solidFill>
                  <a:schemeClr val="accent1"/>
                </a:solidFill>
                <a:ea typeface="Verdana" panose="020B0604030504040204" pitchFamily="34" charset="0"/>
              </a:rPr>
              <a:t>Selected presentations:</a:t>
            </a:r>
            <a:endParaRPr lang="en-GB" sz="1800" b="1" dirty="0">
              <a:solidFill>
                <a:schemeClr val="accent1"/>
              </a:solidFill>
              <a:ea typeface="Verdana" panose="020B0604030504040204" pitchFamily="34" charset="0"/>
            </a:endParaRPr>
          </a:p>
          <a:p>
            <a:pPr lvl="0">
              <a:spcBef>
                <a:spcPts val="600"/>
              </a:spcBef>
            </a:pPr>
            <a:r>
              <a:rPr lang="en-GB" sz="1800" dirty="0" smtClean="0"/>
              <a:t>EOSC </a:t>
            </a:r>
            <a:r>
              <a:rPr lang="en-GB" sz="1800" dirty="0" smtClean="0"/>
              <a:t>governance and </a:t>
            </a:r>
            <a:r>
              <a:rPr lang="en-GB" sz="1800" dirty="0"/>
              <a:t>financial schemes, 3rd Meeting of OSPP (March 2016)</a:t>
            </a:r>
          </a:p>
          <a:p>
            <a:pPr lvl="0">
              <a:spcBef>
                <a:spcPts val="600"/>
              </a:spcBef>
            </a:pPr>
            <a:r>
              <a:rPr lang="en-GB" sz="1800" dirty="0"/>
              <a:t>Governance and financial schemes for the </a:t>
            </a:r>
            <a:r>
              <a:rPr lang="en-GB" sz="1800" dirty="0" smtClean="0"/>
              <a:t>EOSC, e-IRG </a:t>
            </a:r>
            <a:r>
              <a:rPr lang="en-GB" sz="1800" dirty="0"/>
              <a:t>workshop in Malta (June 2016</a:t>
            </a:r>
            <a:r>
              <a:rPr lang="en-GB" sz="1800" dirty="0" smtClean="0"/>
              <a:t>)</a:t>
            </a:r>
          </a:p>
          <a:p>
            <a:pPr>
              <a:spcBef>
                <a:spcPts val="600"/>
              </a:spcBef>
            </a:pPr>
            <a:r>
              <a:rPr lang="en-GB" sz="1800" dirty="0"/>
              <a:t>EOSC </a:t>
            </a:r>
            <a:r>
              <a:rPr lang="en-GB" sz="1800" dirty="0" smtClean="0"/>
              <a:t>Summit</a:t>
            </a:r>
            <a:r>
              <a:rPr lang="en-GB" sz="1800" dirty="0"/>
              <a:t>, Brussels (June 2017</a:t>
            </a:r>
            <a:r>
              <a:rPr lang="en-GB" sz="1800" dirty="0" smtClean="0"/>
              <a:t>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GB" sz="1800" b="1" dirty="0">
                <a:solidFill>
                  <a:schemeClr val="accent1"/>
                </a:solidFill>
                <a:ea typeface="Verdana" panose="020B0604030504040204" pitchFamily="34" charset="0"/>
              </a:rPr>
              <a:t>Social Media:</a:t>
            </a:r>
          </a:p>
          <a:p>
            <a:pPr>
              <a:spcBef>
                <a:spcPts val="600"/>
              </a:spcBef>
            </a:pPr>
            <a:r>
              <a:rPr lang="en-GB" sz="1800" u="sng" dirty="0">
                <a:hlinkClick r:id="rId4"/>
              </a:rPr>
              <a:t>New reports on the European Open Science </a:t>
            </a:r>
            <a:r>
              <a:rPr lang="en-GB" sz="1800" u="sng" dirty="0" smtClean="0">
                <a:hlinkClick r:id="rId4"/>
              </a:rPr>
              <a:t>Cloud</a:t>
            </a:r>
            <a:r>
              <a:rPr lang="en-GB" sz="1800" u="sng" dirty="0" smtClean="0"/>
              <a:t> </a:t>
            </a:r>
            <a:r>
              <a:rPr lang="en-GB" sz="1800" u="sng" dirty="0" smtClean="0">
                <a:hlinkClick r:id="rId5"/>
              </a:rPr>
              <a:t>and</a:t>
            </a:r>
            <a:r>
              <a:rPr lang="en-GB" sz="1800" u="sng" dirty="0" smtClean="0"/>
              <a:t> </a:t>
            </a:r>
            <a:r>
              <a:rPr lang="en-GB" sz="1800" dirty="0" smtClean="0">
                <a:hlinkClick r:id="rId5"/>
              </a:rPr>
              <a:t>Open </a:t>
            </a:r>
            <a:r>
              <a:rPr lang="en-GB" sz="1800" dirty="0" smtClean="0">
                <a:hlinkClick r:id="rId5"/>
              </a:rPr>
              <a:t>Access Publishing are available</a:t>
            </a:r>
            <a:r>
              <a:rPr lang="en-GB" sz="1800" u="sng" dirty="0" smtClean="0">
                <a:hlinkClick r:id="rId5"/>
              </a:rPr>
              <a:t> </a:t>
            </a:r>
            <a:endParaRPr lang="en-GB" sz="1800" u="sng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264499"/>
            <a:ext cx="3017316" cy="27796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068960"/>
            <a:ext cx="3005687" cy="32129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1187624" y="6448251"/>
            <a:ext cx="6768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r>
              <a:rPr lang="en-GB" dirty="0" smtClean="0"/>
              <a:t>Position and policy papers on EOSC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959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426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9466" y="188640"/>
            <a:ext cx="6912768" cy="850106"/>
          </a:xfrm>
        </p:spPr>
        <p:txBody>
          <a:bodyPr/>
          <a:lstStyle/>
          <a:p>
            <a:r>
              <a:rPr lang="en-GB" dirty="0" smtClean="0"/>
              <a:t>EGI-Engage: Key Exploitable Results</a:t>
            </a:r>
            <a:endParaRPr lang="en-GB" dirty="0"/>
          </a:p>
        </p:txBody>
      </p:sp>
      <p:sp>
        <p:nvSpPr>
          <p:cNvPr id="109" name="Rectangle 108"/>
          <p:cNvSpPr/>
          <p:nvPr/>
        </p:nvSpPr>
        <p:spPr>
          <a:xfrm>
            <a:off x="225894" y="4775696"/>
            <a:ext cx="1980000" cy="1317600"/>
          </a:xfrm>
          <a:prstGeom prst="rect">
            <a:avLst/>
          </a:prstGeom>
          <a:noFill/>
          <a:ln w="38100">
            <a:solidFill>
              <a:srgbClr val="0066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12480" y="4775696"/>
            <a:ext cx="1980000" cy="1317600"/>
          </a:xfrm>
          <a:prstGeom prst="rect">
            <a:avLst/>
          </a:prstGeom>
          <a:noFill/>
          <a:ln w="38100">
            <a:solidFill>
              <a:srgbClr val="EF8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396" y="4937688"/>
            <a:ext cx="893066" cy="978410"/>
          </a:xfrm>
          <a:prstGeom prst="rect">
            <a:avLst/>
          </a:prstGeom>
        </p:spPr>
      </p:pic>
      <p:sp>
        <p:nvSpPr>
          <p:cNvPr id="113" name="Rectangle 112"/>
          <p:cNvSpPr/>
          <p:nvPr/>
        </p:nvSpPr>
        <p:spPr>
          <a:xfrm>
            <a:off x="2472967" y="4775696"/>
            <a:ext cx="1980000" cy="1317600"/>
          </a:xfrm>
          <a:prstGeom prst="rect">
            <a:avLst/>
          </a:prstGeom>
          <a:noFill/>
          <a:ln w="38100">
            <a:solidFill>
              <a:srgbClr val="0066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4680232" y="4775696"/>
            <a:ext cx="1980000" cy="1317600"/>
          </a:xfrm>
          <a:prstGeom prst="rect">
            <a:avLst/>
          </a:prstGeom>
          <a:solidFill>
            <a:srgbClr val="EF8200"/>
          </a:solidFill>
          <a:ln w="38100">
            <a:solidFill>
              <a:srgbClr val="EF8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Policy papers on the EOSC</a:t>
            </a:r>
            <a:endParaRPr lang="en-GB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6922314" y="1396398"/>
            <a:ext cx="1980000" cy="1317600"/>
          </a:xfrm>
          <a:prstGeom prst="rect">
            <a:avLst/>
          </a:prstGeom>
          <a:noFill/>
          <a:ln w="38100">
            <a:solidFill>
              <a:srgbClr val="0066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4694902" y="1396398"/>
            <a:ext cx="1980000" cy="1317600"/>
          </a:xfrm>
          <a:prstGeom prst="rect">
            <a:avLst/>
          </a:prstGeom>
          <a:noFill/>
          <a:ln w="38100">
            <a:solidFill>
              <a:srgbClr val="EF8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251520" y="3081081"/>
            <a:ext cx="1980000" cy="1317600"/>
          </a:xfrm>
          <a:prstGeom prst="rect">
            <a:avLst/>
          </a:prstGeom>
          <a:noFill/>
          <a:ln w="38100">
            <a:solidFill>
              <a:srgbClr val="0066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4686040" y="3091013"/>
            <a:ext cx="1980000" cy="1317600"/>
          </a:xfrm>
          <a:prstGeom prst="rect">
            <a:avLst/>
          </a:prstGeom>
          <a:noFill/>
          <a:ln w="38100">
            <a:solidFill>
              <a:srgbClr val="0066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6912480" y="3091013"/>
            <a:ext cx="1980000" cy="1317600"/>
          </a:xfrm>
          <a:prstGeom prst="rect">
            <a:avLst/>
          </a:prstGeom>
          <a:noFill/>
          <a:ln w="38100">
            <a:solidFill>
              <a:srgbClr val="0066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2468780" y="3091013"/>
            <a:ext cx="1980000" cy="1317600"/>
          </a:xfrm>
          <a:prstGeom prst="rect">
            <a:avLst/>
          </a:prstGeom>
          <a:noFill/>
          <a:ln w="38100">
            <a:solidFill>
              <a:srgbClr val="0066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240078" y="1396398"/>
            <a:ext cx="1994496" cy="1317600"/>
            <a:chOff x="4671047" y="1434585"/>
            <a:chExt cx="1994496" cy="1317600"/>
          </a:xfrm>
        </p:grpSpPr>
        <p:sp>
          <p:nvSpPr>
            <p:cNvPr id="44" name="Rectangle 43"/>
            <p:cNvSpPr/>
            <p:nvPr/>
          </p:nvSpPr>
          <p:spPr>
            <a:xfrm>
              <a:off x="4685543" y="1434585"/>
              <a:ext cx="1980000" cy="1317600"/>
            </a:xfrm>
            <a:prstGeom prst="rect">
              <a:avLst/>
            </a:prstGeom>
            <a:noFill/>
            <a:ln w="38100">
              <a:solidFill>
                <a:srgbClr val="EF82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671047" y="2151908"/>
              <a:ext cx="1980000" cy="547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GB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Improved EGI Service portfolio</a:t>
              </a:r>
              <a:endPara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0236" y="1539420"/>
              <a:ext cx="563538" cy="545983"/>
            </a:xfrm>
            <a:prstGeom prst="rect">
              <a:avLst/>
            </a:prstGeom>
          </p:spPr>
        </p:pic>
      </p:grpSp>
      <p:sp>
        <p:nvSpPr>
          <p:cNvPr id="53" name="Rectangle 52"/>
          <p:cNvSpPr/>
          <p:nvPr/>
        </p:nvSpPr>
        <p:spPr>
          <a:xfrm>
            <a:off x="2483768" y="1396398"/>
            <a:ext cx="1980000" cy="1317600"/>
          </a:xfrm>
          <a:prstGeom prst="rect">
            <a:avLst/>
          </a:prstGeom>
          <a:noFill/>
          <a:ln w="38100">
            <a:solidFill>
              <a:srgbClr val="EF8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Box 41"/>
          <p:cNvSpPr txBox="1"/>
          <p:nvPr/>
        </p:nvSpPr>
        <p:spPr>
          <a:xfrm>
            <a:off x="2483768" y="2254178"/>
            <a:ext cx="1980000" cy="310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IMS &amp; Certification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485" y="1564241"/>
            <a:ext cx="570532" cy="463891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4702848" y="2254178"/>
            <a:ext cx="1980000" cy="310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Security policies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600" y="1502568"/>
            <a:ext cx="416184" cy="511858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6931902" y="2249399"/>
            <a:ext cx="1980000" cy="310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Check-in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369" y="1529314"/>
            <a:ext cx="564975" cy="531534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225894" y="3752944"/>
            <a:ext cx="1980000" cy="547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Federated Cloud Computing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98" y="3235924"/>
            <a:ext cx="612021" cy="48110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599" y="3212976"/>
            <a:ext cx="526247" cy="50405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321" y="3190586"/>
            <a:ext cx="526446" cy="526446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2483768" y="3752944"/>
            <a:ext cx="1980000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Integrated thematic services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680232" y="3745382"/>
            <a:ext cx="1980000" cy="56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Applications on Demand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12944" y="5473574"/>
            <a:ext cx="1980000" cy="547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Tools for federated service management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903929" y="3910362"/>
            <a:ext cx="1980000" cy="310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Marketplace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66" y="4886587"/>
            <a:ext cx="489205" cy="487681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622" y="3212750"/>
            <a:ext cx="629862" cy="504282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2483768" y="5473574"/>
            <a:ext cx="1980000" cy="547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Open Data </a:t>
            </a:r>
          </a:p>
          <a:p>
            <a:pPr algn="ctr">
              <a:lnSpc>
                <a:spcPct val="110000"/>
              </a:lnSpc>
            </a:pPr>
            <a:r>
              <a:rPr lang="en-GB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Platform</a:t>
            </a:r>
            <a:endParaRPr lang="en-GB" sz="1400" dirty="0">
              <a:solidFill>
                <a:schemeClr val="tx1">
                  <a:lumMod val="65000"/>
                  <a:lumOff val="3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225" y="4892108"/>
            <a:ext cx="474607" cy="481108"/>
          </a:xfrm>
          <a:prstGeom prst="rect">
            <a:avLst/>
          </a:prstGeom>
        </p:spPr>
      </p:pic>
      <p:sp>
        <p:nvSpPr>
          <p:cNvPr id="56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1187624" y="6448251"/>
            <a:ext cx="6768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r>
              <a:rPr lang="en-GB" dirty="0" smtClean="0"/>
              <a:t>Position and policy papers on EOSC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585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700" dirty="0"/>
              <a:t>EGI Position and Policy Papers:</a:t>
            </a:r>
            <a:br>
              <a:rPr lang="en-GB" sz="2700" dirty="0"/>
            </a:br>
            <a:r>
              <a:rPr lang="en-GB" dirty="0"/>
              <a:t> European Open Science Cloud for </a:t>
            </a:r>
            <a:r>
              <a:rPr lang="en-GB" dirty="0" smtClean="0"/>
              <a:t>Research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24744"/>
            <a:ext cx="3168352" cy="4846824"/>
          </a:xfrm>
          <a:prstGeom prst="rect">
            <a:avLst/>
          </a:prstGeo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848147" y="1714492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3"/>
                </a:solidFill>
                <a:latin typeface="Segoe UI" panose="020B0502040204020203" pitchFamily="34" charset="0"/>
                <a:ea typeface="Abadi MT Condensed Extra Bold" charset="0"/>
                <a:cs typeface="Segoe UI" panose="020B0502040204020203" pitchFamily="34" charset="0"/>
              </a:rPr>
              <a:t>OPEN</a:t>
            </a:r>
            <a:endParaRPr lang="en-GB" b="1" dirty="0">
              <a:solidFill>
                <a:schemeClr val="accent3"/>
              </a:solidFill>
              <a:latin typeface="Segoe UI" panose="020B0502040204020203" pitchFamily="34" charset="0"/>
              <a:ea typeface="Abadi MT Condensed Extra Bold" charset="0"/>
              <a:cs typeface="Segoe UI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76334" y="3168399"/>
            <a:ext cx="987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5">
                    <a:lumMod val="75000"/>
                  </a:schemeClr>
                </a:solidFill>
                <a:latin typeface="Segoe UI" panose="020B0502040204020203" pitchFamily="34" charset="0"/>
                <a:ea typeface="Abadi MT Condensed Extra Bold" charset="0"/>
                <a:cs typeface="Segoe UI" panose="020B0502040204020203" pitchFamily="34" charset="0"/>
              </a:rPr>
              <a:t>SOCIAL</a:t>
            </a:r>
            <a:endParaRPr lang="en-GB" b="1" dirty="0">
              <a:solidFill>
                <a:schemeClr val="accent5">
                  <a:lumMod val="75000"/>
                </a:schemeClr>
              </a:solidFill>
              <a:latin typeface="Segoe UI" panose="020B0502040204020203" pitchFamily="34" charset="0"/>
              <a:ea typeface="Abadi MT Condensed Extra Bold" charset="0"/>
              <a:cs typeface="Segoe UI" panose="020B05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63037" y="2392874"/>
            <a:ext cx="3781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  <a:latin typeface="Segoe UI" panose="020B0502040204020203" pitchFamily="34" charset="0"/>
                <a:ea typeface="Abadi MT Condensed Extra Bold" charset="0"/>
                <a:cs typeface="Segoe UI" panose="020B0502040204020203" pitchFamily="34" charset="0"/>
              </a:rPr>
              <a:t>PUBLICLY FUNDED &amp; GOVERNED</a:t>
            </a:r>
            <a:endParaRPr lang="en-GB" b="1" dirty="0">
              <a:solidFill>
                <a:schemeClr val="accent2">
                  <a:lumMod val="75000"/>
                </a:schemeClr>
              </a:solidFill>
              <a:latin typeface="Segoe UI" panose="020B0502040204020203" pitchFamily="34" charset="0"/>
              <a:ea typeface="Abadi MT Condensed Extra Bold" charset="0"/>
              <a:cs typeface="Segoe UI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14030" y="4451653"/>
            <a:ext cx="2100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5"/>
                </a:solidFill>
                <a:latin typeface="Segoe UI" panose="020B0502040204020203" pitchFamily="34" charset="0"/>
                <a:ea typeface="Abadi MT Condensed Extra Bold" charset="0"/>
                <a:cs typeface="Segoe UI" panose="020B0502040204020203" pitchFamily="34" charset="0"/>
              </a:rPr>
              <a:t>COMPREHENSIVE</a:t>
            </a:r>
            <a:endParaRPr lang="en-GB" b="1" dirty="0">
              <a:solidFill>
                <a:schemeClr val="accent5"/>
              </a:solidFill>
              <a:latin typeface="Segoe UI" panose="020B0502040204020203" pitchFamily="34" charset="0"/>
              <a:ea typeface="Abadi MT Condensed Extra Bold" charset="0"/>
              <a:cs typeface="Segoe UI" panose="020B05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36797" y="3168399"/>
            <a:ext cx="2393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accent3">
                    <a:lumMod val="75000"/>
                  </a:schemeClr>
                </a:solidFill>
                <a:latin typeface="Segoe UI" panose="020B0502040204020203" pitchFamily="34" charset="0"/>
                <a:ea typeface="Abadi MT Condensed Extra Bold" charset="0"/>
                <a:cs typeface="Segoe UI" panose="020B0502040204020203" pitchFamily="34" charset="0"/>
              </a:rPr>
              <a:t>RESEARCH-CENTRIC</a:t>
            </a:r>
            <a:endParaRPr lang="en-GB" b="1" dirty="0">
              <a:solidFill>
                <a:schemeClr val="accent3">
                  <a:lumMod val="75000"/>
                </a:schemeClr>
              </a:solidFill>
              <a:latin typeface="Segoe UI" panose="020B0502040204020203" pitchFamily="34" charset="0"/>
              <a:ea typeface="Abadi MT Condensed Extra Bold" charset="0"/>
              <a:cs typeface="Segoe UI" panose="020B05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70219" y="3891592"/>
            <a:ext cx="2310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latin typeface="Segoe UI" panose="020B0502040204020203" pitchFamily="34" charset="0"/>
                <a:ea typeface="Abadi MT Condensed Extra Bold" charset="0"/>
                <a:cs typeface="Segoe UI" panose="020B0502040204020203" pitchFamily="34" charset="0"/>
              </a:rPr>
              <a:t>SERVICE-ORIENTED</a:t>
            </a:r>
            <a:endParaRPr lang="en-GB" b="1" dirty="0">
              <a:solidFill>
                <a:srgbClr val="FF0000"/>
              </a:solidFill>
              <a:latin typeface="Segoe UI" panose="020B0502040204020203" pitchFamily="34" charset="0"/>
              <a:ea typeface="Abadi MT Condensed Extra Bold" charset="0"/>
              <a:cs typeface="Segoe UI" panose="020B05020402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31801" y="1714492"/>
            <a:ext cx="1989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ea typeface="Abadi MT Condensed Extra Bold" charset="0"/>
                <a:cs typeface="Segoe UI" panose="020B0502040204020203" pitchFamily="34" charset="0"/>
              </a:rPr>
              <a:t>INTEROPERABLE</a:t>
            </a:r>
            <a:endParaRPr lang="en-GB" b="1" dirty="0">
              <a:solidFill>
                <a:schemeClr val="tx2">
                  <a:lumMod val="60000"/>
                  <a:lumOff val="40000"/>
                </a:schemeClr>
              </a:solidFill>
              <a:latin typeface="Segoe UI" panose="020B0502040204020203" pitchFamily="34" charset="0"/>
              <a:ea typeface="Abadi MT Condensed Extra Bold" charset="0"/>
              <a:cs typeface="Segoe UI" panose="020B05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72220" y="5063109"/>
            <a:ext cx="2908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Abadi MT Condensed Extra Bold" charset="0"/>
                <a:cs typeface="Segoe UI" panose="020B0502040204020203" pitchFamily="34" charset="0"/>
              </a:rPr>
              <a:t>DIVERSE &amp; DISTRIBUTED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ea typeface="Abadi MT Condensed Extra Bold" charset="0"/>
              <a:cs typeface="Segoe UI" panose="020B0502040204020203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9512" y="5984384"/>
            <a:ext cx="40775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latin typeface="Segoe UI" panose="020B0502040204020203" pitchFamily="34" charset="0"/>
                <a:cs typeface="Segoe UI" panose="020B0502040204020203" pitchFamily="34" charset="0"/>
                <a:hlinkClick r:id="rId4"/>
              </a:rPr>
              <a:t>https://</a:t>
            </a:r>
            <a:r>
              <a:rPr lang="en-GB" sz="1400" dirty="0" smtClean="0">
                <a:latin typeface="Segoe UI" panose="020B0502040204020203" pitchFamily="34" charset="0"/>
                <a:cs typeface="Segoe UI" panose="020B0502040204020203" pitchFamily="34" charset="0"/>
                <a:hlinkClick r:id="rId4"/>
              </a:rPr>
              <a:t>doi.org/10.5281/zenodo.32915</a:t>
            </a:r>
            <a:r>
              <a:rPr lang="en-GB" sz="1400" dirty="0" smtClean="0">
                <a:latin typeface="Segoe UI" panose="020B0502040204020203" pitchFamily="34" charset="0"/>
                <a:cs typeface="Segoe UI" panose="020B0502040204020203" pitchFamily="34" charset="0"/>
              </a:rPr>
              <a:t> (Oct 2015)</a:t>
            </a:r>
            <a:endParaRPr lang="en-GB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1187624" y="6448251"/>
            <a:ext cx="6768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r>
              <a:rPr lang="en-GB" dirty="0" smtClean="0"/>
              <a:t>Position and policy papers on EOSC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038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322074" y="1484785"/>
            <a:ext cx="4000500" cy="201622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Open Science Policy Platform</a:t>
            </a:r>
          </a:p>
          <a:p>
            <a:pPr lvl="1"/>
            <a:r>
              <a:rPr lang="en-US" sz="2000" dirty="0" smtClean="0"/>
              <a:t>EC High-Level Advisory Group </a:t>
            </a:r>
          </a:p>
          <a:p>
            <a:pPr lvl="1"/>
            <a:r>
              <a:rPr lang="en-US" sz="2000" dirty="0" smtClean="0"/>
              <a:t>Established in Sep 2016</a:t>
            </a:r>
          </a:p>
          <a:p>
            <a:endParaRPr lang="fi-FI" dirty="0"/>
          </a:p>
        </p:txBody>
      </p:sp>
      <p:sp>
        <p:nvSpPr>
          <p:cNvPr id="6" name="Content Placeholder 5"/>
          <p:cNvSpPr txBox="1">
            <a:spLocks/>
          </p:cNvSpPr>
          <p:nvPr/>
        </p:nvSpPr>
        <p:spPr>
          <a:xfrm>
            <a:off x="4427984" y="1916832"/>
            <a:ext cx="4536504" cy="4392488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kern="1200">
                <a:solidFill>
                  <a:schemeClr val="tx1"/>
                </a:solidFill>
                <a:latin typeface="Segoe UI" pitchFamily="34" charset="0"/>
                <a:ea typeface="+mn-ea"/>
                <a:cs typeface="Segoe UI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900" dirty="0"/>
              <a:t>Working group on EOSC </a:t>
            </a:r>
            <a:endParaRPr lang="en-GB" sz="2900" dirty="0"/>
          </a:p>
          <a:p>
            <a:pPr lvl="1"/>
            <a:r>
              <a:rPr lang="en-GB" sz="2600" dirty="0"/>
              <a:t>Activity period: Jan 2017 </a:t>
            </a:r>
            <a:r>
              <a:rPr lang="mr-IN" sz="2600" dirty="0"/>
              <a:t>–</a:t>
            </a:r>
            <a:r>
              <a:rPr lang="en-GB" sz="2600" dirty="0"/>
              <a:t> May 2017</a:t>
            </a:r>
          </a:p>
          <a:p>
            <a:r>
              <a:rPr lang="en-GB" sz="2900" dirty="0"/>
              <a:t>Report adopted in May 2017 and presented at the Competitiveness </a:t>
            </a:r>
            <a:r>
              <a:rPr lang="en-GB" sz="2900" dirty="0" smtClean="0"/>
              <a:t>Council</a:t>
            </a:r>
          </a:p>
          <a:p>
            <a:endParaRPr lang="fi-FI" dirty="0"/>
          </a:p>
          <a:p>
            <a:pPr marL="0" indent="0">
              <a:buNone/>
            </a:pPr>
            <a:r>
              <a:rPr lang="en-GB" sz="3100" dirty="0" smtClean="0"/>
              <a:t>Authors:</a:t>
            </a:r>
          </a:p>
          <a:p>
            <a:pPr marL="685800" lvl="1" indent="-342900">
              <a:buFont typeface="Arial" charset="0"/>
              <a:buChar char="•"/>
            </a:pPr>
            <a:r>
              <a:rPr lang="en-GB" sz="2600" dirty="0" smtClean="0"/>
              <a:t>Sergio Andreozzi (Chair)</a:t>
            </a:r>
          </a:p>
          <a:p>
            <a:pPr marL="685800" lvl="1" indent="-342900">
              <a:buFont typeface="Arial" charset="0"/>
              <a:buChar char="•"/>
            </a:pPr>
            <a:r>
              <a:rPr lang="en-GB" sz="2600" dirty="0" err="1" smtClean="0"/>
              <a:t>Kristiina</a:t>
            </a:r>
            <a:r>
              <a:rPr lang="en-GB" sz="2600" dirty="0" smtClean="0"/>
              <a:t> </a:t>
            </a:r>
            <a:r>
              <a:rPr lang="en-GB" sz="2600" dirty="0" err="1" smtClean="0"/>
              <a:t>Hormia-Poutanen</a:t>
            </a:r>
            <a:r>
              <a:rPr lang="en-GB" sz="2600" dirty="0" smtClean="0"/>
              <a:t> (Co-chair)</a:t>
            </a:r>
          </a:p>
          <a:p>
            <a:pPr marL="685800" lvl="1" indent="-342900">
              <a:buFont typeface="Arial" charset="0"/>
              <a:buChar char="•"/>
            </a:pPr>
            <a:r>
              <a:rPr lang="en-GB" sz="2600" dirty="0" smtClean="0"/>
              <a:t>John Wood</a:t>
            </a:r>
          </a:p>
          <a:p>
            <a:pPr marL="685800" lvl="1" indent="-342900">
              <a:buFont typeface="Arial" charset="0"/>
              <a:buChar char="•"/>
            </a:pPr>
            <a:r>
              <a:rPr lang="en-GB" sz="2600" dirty="0" smtClean="0"/>
              <a:t>Paul Ayris</a:t>
            </a:r>
          </a:p>
          <a:p>
            <a:pPr marL="685800" lvl="1" indent="-342900">
              <a:buFont typeface="Arial" charset="0"/>
              <a:buChar char="•"/>
            </a:pPr>
            <a:r>
              <a:rPr lang="en-GB" sz="2600" dirty="0" smtClean="0"/>
              <a:t>Steve Cotter</a:t>
            </a:r>
          </a:p>
          <a:p>
            <a:pPr marL="685800" lvl="1" indent="-342900">
              <a:buFont typeface="Arial" charset="0"/>
              <a:buChar char="•"/>
            </a:pPr>
            <a:r>
              <a:rPr lang="en-GB" sz="2600" dirty="0" smtClean="0"/>
              <a:t>Natalia </a:t>
            </a:r>
            <a:r>
              <a:rPr lang="en-GB" sz="2600" dirty="0" err="1" smtClean="0"/>
              <a:t>Manola</a:t>
            </a:r>
            <a:endParaRPr lang="en-GB" sz="2600" dirty="0" smtClean="0"/>
          </a:p>
          <a:p>
            <a:pPr marL="685800" lvl="1" indent="-342900">
              <a:buFont typeface="Arial" charset="0"/>
              <a:buChar char="•"/>
            </a:pPr>
            <a:r>
              <a:rPr lang="en-GB" sz="2600" dirty="0" smtClean="0"/>
              <a:t>Eva Méndez</a:t>
            </a:r>
          </a:p>
          <a:p>
            <a:pPr marL="685800" lvl="1" indent="-342900">
              <a:buFont typeface="Arial" charset="0"/>
              <a:buChar char="•"/>
            </a:pPr>
            <a:r>
              <a:rPr lang="en-GB" sz="2600" dirty="0" smtClean="0"/>
              <a:t>Karel </a:t>
            </a:r>
            <a:r>
              <a:rPr lang="en-GB" sz="2600" dirty="0" err="1" smtClean="0"/>
              <a:t>Luyben</a:t>
            </a:r>
            <a:endParaRPr lang="en-GB" sz="2600" dirty="0" smtClean="0"/>
          </a:p>
          <a:p>
            <a:pPr marL="685800" lvl="1" indent="-342900">
              <a:buFont typeface="Arial" charset="0"/>
              <a:buChar char="•"/>
            </a:pPr>
            <a:r>
              <a:rPr lang="en-GB" sz="2600" dirty="0" smtClean="0"/>
              <a:t>Christophe </a:t>
            </a:r>
            <a:r>
              <a:rPr lang="en-GB" sz="2600" dirty="0" err="1" smtClean="0"/>
              <a:t>Rossel</a:t>
            </a:r>
            <a:endParaRPr lang="en-GB" sz="2600" dirty="0" smtClean="0"/>
          </a:p>
          <a:p>
            <a:pPr marL="685800" lvl="1" indent="-342900">
              <a:buFont typeface="Arial" charset="0"/>
              <a:buChar char="•"/>
            </a:pPr>
            <a:r>
              <a:rPr lang="en-GB" sz="2600" dirty="0" smtClean="0"/>
              <a:t>Michela </a:t>
            </a:r>
            <a:r>
              <a:rPr lang="en-GB" sz="2600" dirty="0" err="1" smtClean="0"/>
              <a:t>Vignoli</a:t>
            </a:r>
            <a:endParaRPr lang="en-GB" sz="2600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47664" y="332656"/>
            <a:ext cx="7589041" cy="850106"/>
          </a:xfrm>
        </p:spPr>
        <p:txBody>
          <a:bodyPr>
            <a:normAutofit fontScale="90000"/>
          </a:bodyPr>
          <a:lstStyle/>
          <a:p>
            <a:r>
              <a:rPr lang="en-GB" sz="2700" dirty="0" smtClean="0"/>
              <a:t>EGI Position and </a:t>
            </a:r>
            <a:r>
              <a:rPr lang="en-GB" sz="2700" dirty="0"/>
              <a:t>Policy </a:t>
            </a:r>
            <a:r>
              <a:rPr lang="en-GB" sz="2700" dirty="0" smtClean="0"/>
              <a:t>Papers:</a:t>
            </a:r>
            <a:r>
              <a:rPr lang="en-GB" sz="2700" dirty="0"/>
              <a:t/>
            </a:r>
            <a:br>
              <a:rPr lang="en-GB" sz="2700" dirty="0"/>
            </a:br>
            <a:r>
              <a:rPr lang="en-GB" dirty="0" smtClean="0"/>
              <a:t>Report </a:t>
            </a:r>
            <a:r>
              <a:rPr lang="en-GB" dirty="0"/>
              <a:t>on the governance and financial schemes for the European Open Science Cloud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193" y="3789040"/>
            <a:ext cx="4290807" cy="2169241"/>
          </a:xfrm>
          <a:prstGeom prst="rect">
            <a:avLst/>
          </a:prstGeom>
        </p:spPr>
      </p:pic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1187624" y="6448251"/>
            <a:ext cx="6768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r>
              <a:rPr lang="en-GB" dirty="0" smtClean="0"/>
              <a:t>Position and policy papers on EOSC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302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9184" y="332656"/>
            <a:ext cx="7344816" cy="850106"/>
          </a:xfrm>
        </p:spPr>
        <p:txBody>
          <a:bodyPr>
            <a:normAutofit fontScale="90000"/>
          </a:bodyPr>
          <a:lstStyle/>
          <a:p>
            <a:r>
              <a:rPr lang="en-GB" sz="2700" dirty="0" smtClean="0"/>
              <a:t>EGI Position and </a:t>
            </a:r>
            <a:r>
              <a:rPr lang="en-GB" sz="2700" dirty="0"/>
              <a:t>Policy </a:t>
            </a:r>
            <a:r>
              <a:rPr lang="en-GB" sz="2700" dirty="0" smtClean="0"/>
              <a:t>Papers:</a:t>
            </a:r>
            <a:r>
              <a:rPr lang="en-GB" sz="2700" dirty="0"/>
              <a:t/>
            </a:r>
            <a:br>
              <a:rPr lang="en-GB" sz="2700" dirty="0"/>
            </a:br>
            <a:r>
              <a:rPr lang="en-GB" dirty="0"/>
              <a:t>Report on the governance and financial schemes for the European Open Science Cloud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4294967295"/>
          </p:nvPr>
        </p:nvSpPr>
        <p:spPr>
          <a:xfrm>
            <a:off x="323528" y="1628800"/>
            <a:ext cx="5359980" cy="410445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GB" sz="2400" b="1" dirty="0"/>
              <a:t>Governance structure and principles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GB" sz="1900" dirty="0"/>
              <a:t>to identify the distribution of rights and responsibilities among the different entities in the EOSC ecosystem and rules for making decisions</a:t>
            </a:r>
            <a:endParaRPr lang="en-GB" sz="1900" b="1" dirty="0"/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en-GB" sz="2400" b="1" dirty="0"/>
              <a:t>Financial schemes </a:t>
            </a:r>
          </a:p>
          <a:p>
            <a:pPr lvl="1">
              <a:lnSpc>
                <a:spcPct val="110000"/>
              </a:lnSpc>
              <a:spcBef>
                <a:spcPts val="600"/>
              </a:spcBef>
            </a:pPr>
            <a:r>
              <a:rPr lang="en-GB" sz="1900" dirty="0"/>
              <a:t>to shape the best financial mechanisms that can enable the EOSC ecosystem to flourish and deliver value in an efficient way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pPr lvl="1">
              <a:lnSpc>
                <a:spcPct val="110000"/>
              </a:lnSpc>
              <a:spcBef>
                <a:spcPts val="600"/>
              </a:spcBef>
            </a:pPr>
            <a:endParaRPr lang="en-GB" dirty="0"/>
          </a:p>
        </p:txBody>
      </p:sp>
      <p:pic>
        <p:nvPicPr>
          <p:cNvPr id="12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832"/>
          <a:stretch/>
        </p:blipFill>
        <p:spPr>
          <a:xfrm>
            <a:off x="5868236" y="1556792"/>
            <a:ext cx="3096252" cy="4244003"/>
          </a:xfrm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143000" y="5982961"/>
            <a:ext cx="900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https://ec.europa.eu/research/openscience/pdf/ospp_euro_open_science_cloud_report-.</a:t>
            </a:r>
            <a:r>
              <a:rPr lang="en-GB" dirty="0" smtClean="0">
                <a:hlinkClick r:id="rId4"/>
              </a:rPr>
              <a:t>pdf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1187624" y="6448251"/>
            <a:ext cx="6768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r>
              <a:rPr lang="en-GB" dirty="0" smtClean="0"/>
              <a:t>Position and policy papers on EOSC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001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2780928"/>
            <a:ext cx="7344816" cy="850106"/>
          </a:xfrm>
        </p:spPr>
        <p:txBody>
          <a:bodyPr>
            <a:normAutofit/>
          </a:bodyPr>
          <a:lstStyle/>
          <a:p>
            <a:r>
              <a:rPr lang="en-GB" sz="3600" dirty="0" smtClean="0"/>
              <a:t>Innovation</a:t>
            </a:r>
            <a:endParaRPr lang="en-GB" sz="3600" dirty="0"/>
          </a:p>
        </p:txBody>
      </p:sp>
      <p:sp>
        <p:nvSpPr>
          <p:cNvPr id="3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1187624" y="6448251"/>
            <a:ext cx="6768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r>
              <a:rPr lang="en-GB" dirty="0" smtClean="0"/>
              <a:t>Position and policy papers on EOSC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416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What is new or improved</a:t>
            </a:r>
            <a:r>
              <a:rPr lang="en-GB" dirty="0" smtClean="0"/>
              <a:t>?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What </a:t>
            </a:r>
            <a:r>
              <a:rPr lang="en-GB" dirty="0" smtClean="0"/>
              <a:t>are the benefits?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79512" y="1484784"/>
            <a:ext cx="8712968" cy="4784400"/>
          </a:xfrm>
        </p:spPr>
        <p:txBody>
          <a:bodyPr/>
          <a:lstStyle/>
          <a:p>
            <a:pPr fontAlgn="base"/>
            <a:r>
              <a:rPr lang="en-GB" dirty="0" smtClean="0"/>
              <a:t>EOSC first announced in </a:t>
            </a:r>
            <a:r>
              <a:rPr lang="en-GB" dirty="0" smtClean="0"/>
              <a:t>April </a:t>
            </a:r>
            <a:r>
              <a:rPr lang="en-GB" dirty="0" smtClean="0"/>
              <a:t>2015 by the EC</a:t>
            </a:r>
            <a:br>
              <a:rPr lang="en-GB" dirty="0" smtClean="0"/>
            </a:br>
            <a:endParaRPr lang="en-GB" sz="1000" dirty="0" smtClean="0"/>
          </a:p>
          <a:p>
            <a:pPr fontAlgn="base"/>
            <a:r>
              <a:rPr lang="en-GB" dirty="0" smtClean="0"/>
              <a:t>What is </a:t>
            </a:r>
            <a:r>
              <a:rPr lang="en-GB" dirty="0" smtClean="0"/>
              <a:t>new with the </a:t>
            </a:r>
            <a:r>
              <a:rPr lang="en-GB" dirty="0" smtClean="0"/>
              <a:t>papers?</a:t>
            </a:r>
            <a:endParaRPr lang="en-GB" dirty="0" smtClean="0"/>
          </a:p>
          <a:p>
            <a:pPr lvl="1" fontAlgn="base"/>
            <a:r>
              <a:rPr lang="en-GB" dirty="0" smtClean="0"/>
              <a:t>Leading e-infrastructures joining forces together Agreed principles for designing the EOSC </a:t>
            </a:r>
          </a:p>
          <a:p>
            <a:pPr lvl="1" fontAlgn="base"/>
            <a:r>
              <a:rPr lang="en-GB" dirty="0" smtClean="0"/>
              <a:t>Recommendations for designing the EOSC governance and financial schemes</a:t>
            </a:r>
          </a:p>
          <a:p>
            <a:pPr marL="457200" lvl="1" indent="0" fontAlgn="base">
              <a:buNone/>
            </a:pPr>
            <a:endParaRPr lang="en-GB" sz="1000" dirty="0" smtClean="0"/>
          </a:p>
          <a:p>
            <a:pPr fontAlgn="base"/>
            <a:r>
              <a:rPr lang="en-GB" dirty="0" smtClean="0"/>
              <a:t>What are the benefits?</a:t>
            </a:r>
          </a:p>
          <a:p>
            <a:pPr lvl="1"/>
            <a:r>
              <a:rPr lang="en-GB" dirty="0"/>
              <a:t>Expert advices </a:t>
            </a:r>
            <a:r>
              <a:rPr lang="en-GB" dirty="0" smtClean="0"/>
              <a:t>to develop new policies and implementation for the EOSC</a:t>
            </a:r>
            <a:endParaRPr lang="en-GB" dirty="0"/>
          </a:p>
          <a:p>
            <a:pPr lvl="1" fontAlgn="base"/>
            <a:endParaRPr lang="en-GB" sz="2000" dirty="0" smtClean="0"/>
          </a:p>
        </p:txBody>
      </p:sp>
      <p:sp>
        <p:nvSpPr>
          <p:cNvPr id="4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1187624" y="6448251"/>
            <a:ext cx="6768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r>
              <a:rPr lang="en-GB" dirty="0" smtClean="0"/>
              <a:t>Position and policy papers on EOSC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85935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2780928"/>
            <a:ext cx="7344816" cy="850106"/>
          </a:xfrm>
        </p:spPr>
        <p:txBody>
          <a:bodyPr>
            <a:normAutofit/>
          </a:bodyPr>
          <a:lstStyle/>
          <a:p>
            <a:r>
              <a:rPr lang="en-GB" sz="3600" dirty="0" smtClean="0"/>
              <a:t>Exploitation</a:t>
            </a:r>
            <a:endParaRPr lang="en-GB" sz="3600" dirty="0"/>
          </a:p>
        </p:txBody>
      </p:sp>
      <p:sp>
        <p:nvSpPr>
          <p:cNvPr id="3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1187624" y="6448251"/>
            <a:ext cx="6768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r>
              <a:rPr lang="en-GB" dirty="0" smtClean="0"/>
              <a:t>Position and policy papers on EOSC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119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 can exploit the result? For what?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Who can exploit the results?</a:t>
            </a:r>
          </a:p>
          <a:p>
            <a:pPr lvl="1"/>
            <a:r>
              <a:rPr lang="en-GB" dirty="0" smtClean="0"/>
              <a:t>Policymakers </a:t>
            </a:r>
            <a:endParaRPr lang="en-GB" dirty="0"/>
          </a:p>
          <a:p>
            <a:pPr lvl="1"/>
            <a:r>
              <a:rPr lang="en-GB" dirty="0"/>
              <a:t>Funding agencies</a:t>
            </a:r>
          </a:p>
          <a:p>
            <a:pPr lvl="1"/>
            <a:r>
              <a:rPr lang="en-GB" dirty="0"/>
              <a:t>EOSC implementers (e.g. </a:t>
            </a:r>
            <a:r>
              <a:rPr lang="en-GB" dirty="0" err="1"/>
              <a:t>EOSCpilot</a:t>
            </a:r>
            <a:r>
              <a:rPr lang="en-GB" dirty="0"/>
              <a:t> project, HLEG on EOSC)</a:t>
            </a:r>
          </a:p>
          <a:p>
            <a:endParaRPr lang="en-GB" dirty="0" smtClean="0"/>
          </a:p>
          <a:p>
            <a:r>
              <a:rPr lang="en-GB" dirty="0" smtClean="0"/>
              <a:t>For what?</a:t>
            </a:r>
          </a:p>
          <a:p>
            <a:pPr lvl="1"/>
            <a:r>
              <a:rPr lang="en-GB" dirty="0"/>
              <a:t>Developing new policies </a:t>
            </a:r>
            <a:r>
              <a:rPr lang="en-GB" dirty="0" smtClean="0"/>
              <a:t>or design documents </a:t>
            </a:r>
          </a:p>
          <a:p>
            <a:pPr lvl="1"/>
            <a:r>
              <a:rPr lang="en-GB" dirty="0" smtClean="0"/>
              <a:t>Defining implementation </a:t>
            </a:r>
            <a:r>
              <a:rPr lang="en-GB" dirty="0"/>
              <a:t>roadmaps for the EOSC</a:t>
            </a:r>
          </a:p>
          <a:p>
            <a:pPr lvl="1"/>
            <a:endParaRPr lang="en-GB" dirty="0"/>
          </a:p>
        </p:txBody>
      </p:sp>
      <p:sp>
        <p:nvSpPr>
          <p:cNvPr id="4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1187624" y="6448251"/>
            <a:ext cx="6768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Segoe UI"/>
                <a:cs typeface="Segoe UI"/>
              </a:defRPr>
            </a:lvl1pPr>
          </a:lstStyle>
          <a:p>
            <a:r>
              <a:rPr lang="en-GB" dirty="0" smtClean="0"/>
              <a:t>Position and policy papers on EOSC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0678570"/>
      </p:ext>
    </p:extLst>
  </p:cSld>
  <p:clrMapOvr>
    <a:masterClrMapping/>
  </p:clrMapOvr>
</p:sld>
</file>

<file path=ppt/theme/theme1.xml><?xml version="1.0" encoding="utf-8"?>
<a:theme xmlns:a="http://schemas.openxmlformats.org/drawingml/2006/main" name="EGI powerpoint presentation v3.2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EGI Powerpoint Presentation (body)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GI Powerpoint Presentation (closing)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EGI powerpoint presentation v3.2.potx</Template>
  <TotalTime>3624</TotalTime>
  <Words>731</Words>
  <Application>Microsoft Office PowerPoint</Application>
  <PresentationFormat>On-screen Show (4:3)</PresentationFormat>
  <Paragraphs>147</Paragraphs>
  <Slides>13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EGI powerpoint presentation v3.2</vt:lpstr>
      <vt:lpstr>EGI Powerpoint Presentation (body)</vt:lpstr>
      <vt:lpstr>EGI Powerpoint Presentation (closing)</vt:lpstr>
      <vt:lpstr>Position and policy papers  on EOSC</vt:lpstr>
      <vt:lpstr>EGI-Engage: Key Exploitable Results</vt:lpstr>
      <vt:lpstr>EGI Position and Policy Papers:  European Open Science Cloud for Research</vt:lpstr>
      <vt:lpstr>EGI Position and Policy Papers: Report on the governance and financial schemes for the European Open Science Cloud</vt:lpstr>
      <vt:lpstr>EGI Position and Policy Papers: Report on the governance and financial schemes for the European Open Science Cloud</vt:lpstr>
      <vt:lpstr>Innovation</vt:lpstr>
      <vt:lpstr>What is new or improved?  What are the benefits?</vt:lpstr>
      <vt:lpstr>Exploitation</vt:lpstr>
      <vt:lpstr>Who can exploit the result? For what?</vt:lpstr>
      <vt:lpstr>Use cases</vt:lpstr>
      <vt:lpstr>Dissemination &amp; Communication  European Open Science Cloud for Research</vt:lpstr>
      <vt:lpstr>Dissemination &amp; Communication Report on the governance and financial schemes  for the European Open Science Cloud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Malgorzata Krakowian</dc:creator>
  <cp:lastModifiedBy>S C</cp:lastModifiedBy>
  <cp:revision>157</cp:revision>
  <cp:lastPrinted>2017-10-17T15:36:16Z</cp:lastPrinted>
  <dcterms:created xsi:type="dcterms:W3CDTF">2015-06-16T10:08:46Z</dcterms:created>
  <dcterms:modified xsi:type="dcterms:W3CDTF">2017-10-17T15:36:33Z</dcterms:modified>
</cp:coreProperties>
</file>