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39.JPG" ContentType="image/jpeg"/>
  <Override PartName="/ppt/media/image40.JPG" ContentType="image/jpeg"/>
  <Override PartName="/ppt/media/image41.JPG" ContentType="image/jpeg"/>
  <Override PartName="/ppt/media/image42.JPG" ContentType="image/jpeg"/>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 id="2147483648" r:id="rId2"/>
    <p:sldMasterId id="2147483685" r:id="rId3"/>
  </p:sldMasterIdLst>
  <p:notesMasterIdLst>
    <p:notesMasterId r:id="rId33"/>
  </p:notesMasterIdLst>
  <p:handoutMasterIdLst>
    <p:handoutMasterId r:id="rId34"/>
  </p:handoutMasterIdLst>
  <p:sldIdLst>
    <p:sldId id="280" r:id="rId4"/>
    <p:sldId id="337" r:id="rId5"/>
    <p:sldId id="291" r:id="rId6"/>
    <p:sldId id="298" r:id="rId7"/>
    <p:sldId id="293" r:id="rId8"/>
    <p:sldId id="331" r:id="rId9"/>
    <p:sldId id="323" r:id="rId10"/>
    <p:sldId id="332" r:id="rId11"/>
    <p:sldId id="316" r:id="rId12"/>
    <p:sldId id="335" r:id="rId13"/>
    <p:sldId id="341" r:id="rId14"/>
    <p:sldId id="310" r:id="rId15"/>
    <p:sldId id="338" r:id="rId16"/>
    <p:sldId id="336" r:id="rId17"/>
    <p:sldId id="333" r:id="rId18"/>
    <p:sldId id="321" r:id="rId19"/>
    <p:sldId id="329" r:id="rId20"/>
    <p:sldId id="319" r:id="rId21"/>
    <p:sldId id="340" r:id="rId22"/>
    <p:sldId id="339" r:id="rId23"/>
    <p:sldId id="309" r:id="rId24"/>
    <p:sldId id="317" r:id="rId25"/>
    <p:sldId id="297" r:id="rId26"/>
    <p:sldId id="326" r:id="rId27"/>
    <p:sldId id="327" r:id="rId28"/>
    <p:sldId id="328" r:id="rId29"/>
    <p:sldId id="343" r:id="rId30"/>
    <p:sldId id="342" r:id="rId31"/>
    <p:sldId id="284" r:id="rId32"/>
  </p:sldIdLst>
  <p:sldSz cx="9144000" cy="6858000" type="screen4x3"/>
  <p:notesSz cx="7104063"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4266D91-0535-EA48-A8C6-C076554800FC}">
          <p14:sldIdLst>
            <p14:sldId id="280"/>
          </p14:sldIdLst>
        </p14:section>
        <p14:section name="Outline" id="{C4F791CD-6DF6-5944-A62C-E0B733AA566F}">
          <p14:sldIdLst>
            <p14:sldId id="337"/>
            <p14:sldId id="291"/>
          </p14:sldIdLst>
        </p14:section>
        <p14:section name="Introduction" id="{C23872B5-543F-E84F-ADF0-679EA60AC528}">
          <p14:sldIdLst>
            <p14:sldId id="298"/>
            <p14:sldId id="293"/>
            <p14:sldId id="331"/>
            <p14:sldId id="323"/>
            <p14:sldId id="332"/>
            <p14:sldId id="316"/>
            <p14:sldId id="335"/>
            <p14:sldId id="341"/>
            <p14:sldId id="310"/>
            <p14:sldId id="338"/>
            <p14:sldId id="336"/>
            <p14:sldId id="333"/>
            <p14:sldId id="321"/>
            <p14:sldId id="329"/>
            <p14:sldId id="319"/>
            <p14:sldId id="340"/>
            <p14:sldId id="339"/>
          </p14:sldIdLst>
        </p14:section>
        <p14:section name="Analysis of result’s impact" id="{2C9C992D-DEB3-8D47-B277-C554A479B1D2}">
          <p14:sldIdLst>
            <p14:sldId id="309"/>
            <p14:sldId id="317"/>
            <p14:sldId id="297"/>
            <p14:sldId id="326"/>
            <p14:sldId id="327"/>
            <p14:sldId id="328"/>
            <p14:sldId id="343"/>
            <p14:sldId id="342"/>
          </p14:sldIdLst>
        </p14:section>
        <p14:section name="Final" id="{F4EE6778-AB41-4055-A5B6-0B6DD4631834}">
          <p14:sldIdLst>
            <p14:sldId id="284"/>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5C3"/>
    <a:srgbClr val="0066B0"/>
    <a:srgbClr val="6C9F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87" autoAdjust="0"/>
    <p:restoredTop sz="88661" autoAdjust="0"/>
  </p:normalViewPr>
  <p:slideViewPr>
    <p:cSldViewPr showGuides="1">
      <p:cViewPr>
        <p:scale>
          <a:sx n="66" d="100"/>
          <a:sy n="66" d="100"/>
        </p:scale>
        <p:origin x="-1834" y="-26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2700" y="-76"/>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06D641-E27C-EC47-B1C0-E5F62A756689}" type="doc">
      <dgm:prSet loTypeId="urn:microsoft.com/office/officeart/2005/8/layout/cycle8" loCatId="" qsTypeId="urn:microsoft.com/office/officeart/2005/8/quickstyle/3D2" qsCatId="3D" csTypeId="urn:microsoft.com/office/officeart/2005/8/colors/colorful4" csCatId="colorful" phldr="1"/>
      <dgm:spPr/>
    </dgm:pt>
    <dgm:pt modelId="{6E285FD0-F958-7847-BD99-CA10C09DAB77}">
      <dgm:prSet phldrT="[Text]"/>
      <dgm:spPr/>
      <dgm:t>
        <a:bodyPr/>
        <a:lstStyle/>
        <a:p>
          <a:r>
            <a:rPr lang="en-US" dirty="0" smtClean="0"/>
            <a:t>Life Sciences</a:t>
          </a:r>
          <a:endParaRPr lang="en-US" dirty="0"/>
        </a:p>
      </dgm:t>
    </dgm:pt>
    <dgm:pt modelId="{E51B742D-4AE8-FC44-802A-204634C050DD}" type="parTrans" cxnId="{BDC496BB-82A6-EF45-A1B9-8E0345F97541}">
      <dgm:prSet/>
      <dgm:spPr/>
      <dgm:t>
        <a:bodyPr/>
        <a:lstStyle/>
        <a:p>
          <a:endParaRPr lang="en-US"/>
        </a:p>
      </dgm:t>
    </dgm:pt>
    <dgm:pt modelId="{ED2E9EAD-433B-394F-8560-B8C312A8986B}" type="sibTrans" cxnId="{BDC496BB-82A6-EF45-A1B9-8E0345F97541}">
      <dgm:prSet/>
      <dgm:spPr/>
      <dgm:t>
        <a:bodyPr/>
        <a:lstStyle/>
        <a:p>
          <a:endParaRPr lang="en-US"/>
        </a:p>
      </dgm:t>
    </dgm:pt>
    <dgm:pt modelId="{ACD8E117-B354-9040-AEB6-1904558A59BC}">
      <dgm:prSet phldrT="[Text]"/>
      <dgm:spPr/>
      <dgm:t>
        <a:bodyPr/>
        <a:lstStyle/>
        <a:p>
          <a:r>
            <a:rPr lang="en-US" dirty="0" smtClean="0"/>
            <a:t>Arts and Humanities</a:t>
          </a:r>
          <a:endParaRPr lang="en-US" dirty="0"/>
        </a:p>
      </dgm:t>
    </dgm:pt>
    <dgm:pt modelId="{186C77D8-07D6-0247-82DD-B2B29EE9A068}" type="parTrans" cxnId="{C6A4F1D9-D92C-3641-A4C1-ADEB9C4BE9C2}">
      <dgm:prSet/>
      <dgm:spPr/>
      <dgm:t>
        <a:bodyPr/>
        <a:lstStyle/>
        <a:p>
          <a:endParaRPr lang="en-US"/>
        </a:p>
      </dgm:t>
    </dgm:pt>
    <dgm:pt modelId="{FA31F4E7-7702-E240-9427-60DC46F5A77E}" type="sibTrans" cxnId="{C6A4F1D9-D92C-3641-A4C1-ADEB9C4BE9C2}">
      <dgm:prSet/>
      <dgm:spPr/>
      <dgm:t>
        <a:bodyPr/>
        <a:lstStyle/>
        <a:p>
          <a:endParaRPr lang="en-US"/>
        </a:p>
      </dgm:t>
    </dgm:pt>
    <dgm:pt modelId="{22982B26-C39D-A445-98F4-5C17EF773C5E}">
      <dgm:prSet phldrT="[Text]"/>
      <dgm:spPr/>
      <dgm:t>
        <a:bodyPr/>
        <a:lstStyle/>
        <a:p>
          <a:r>
            <a:rPr lang="en-US" dirty="0" smtClean="0"/>
            <a:t>Computer Science and Mathematics</a:t>
          </a:r>
          <a:endParaRPr lang="en-US" dirty="0"/>
        </a:p>
      </dgm:t>
    </dgm:pt>
    <dgm:pt modelId="{53A296C5-F52F-4443-BE81-C0CE7A67F4AB}" type="parTrans" cxnId="{6F7D2BB5-C058-CE43-9929-2FE65FB46C75}">
      <dgm:prSet/>
      <dgm:spPr/>
      <dgm:t>
        <a:bodyPr/>
        <a:lstStyle/>
        <a:p>
          <a:endParaRPr lang="en-US"/>
        </a:p>
      </dgm:t>
    </dgm:pt>
    <dgm:pt modelId="{1C28E159-0BF7-F74C-8EF5-63F6F2FF99CF}" type="sibTrans" cxnId="{6F7D2BB5-C058-CE43-9929-2FE65FB46C75}">
      <dgm:prSet/>
      <dgm:spPr/>
      <dgm:t>
        <a:bodyPr/>
        <a:lstStyle/>
        <a:p>
          <a:endParaRPr lang="en-US"/>
        </a:p>
      </dgm:t>
    </dgm:pt>
    <dgm:pt modelId="{E992A75C-EC18-1E40-9B16-2632ACF177E7}">
      <dgm:prSet phldrT="[Text]"/>
      <dgm:spPr/>
      <dgm:t>
        <a:bodyPr/>
        <a:lstStyle/>
        <a:p>
          <a:r>
            <a:rPr lang="en-US" dirty="0" smtClean="0"/>
            <a:t>Earth Sciences</a:t>
          </a:r>
          <a:endParaRPr lang="en-US" dirty="0"/>
        </a:p>
      </dgm:t>
    </dgm:pt>
    <dgm:pt modelId="{2DF3414B-1769-A541-BBA3-DF6082A1B78B}" type="parTrans" cxnId="{0B610D90-F035-3045-9E6B-B4A0F22CFA59}">
      <dgm:prSet/>
      <dgm:spPr/>
      <dgm:t>
        <a:bodyPr/>
        <a:lstStyle/>
        <a:p>
          <a:endParaRPr lang="en-US"/>
        </a:p>
      </dgm:t>
    </dgm:pt>
    <dgm:pt modelId="{BD9B48E8-CCDF-2442-BF9A-EE60E439DD7C}" type="sibTrans" cxnId="{0B610D90-F035-3045-9E6B-B4A0F22CFA59}">
      <dgm:prSet/>
      <dgm:spPr/>
      <dgm:t>
        <a:bodyPr/>
        <a:lstStyle/>
        <a:p>
          <a:endParaRPr lang="en-US"/>
        </a:p>
      </dgm:t>
    </dgm:pt>
    <dgm:pt modelId="{080074F3-4AE6-8F46-A357-F50973AB58A2}">
      <dgm:prSet phldrT="[Text]"/>
      <dgm:spPr/>
      <dgm:t>
        <a:bodyPr/>
        <a:lstStyle/>
        <a:p>
          <a:r>
            <a:rPr lang="en-US" dirty="0" smtClean="0"/>
            <a:t>Multi-disciplinary</a:t>
          </a:r>
          <a:endParaRPr lang="en-US" dirty="0"/>
        </a:p>
      </dgm:t>
    </dgm:pt>
    <dgm:pt modelId="{F2819928-C85A-B34C-92EE-FF9D41306746}" type="parTrans" cxnId="{C3561248-F330-9346-A1DF-B3C830D736D4}">
      <dgm:prSet/>
      <dgm:spPr/>
      <dgm:t>
        <a:bodyPr/>
        <a:lstStyle/>
        <a:p>
          <a:endParaRPr lang="en-US"/>
        </a:p>
      </dgm:t>
    </dgm:pt>
    <dgm:pt modelId="{C6A078FB-C207-6A4E-B8E4-31C77347F3C9}" type="sibTrans" cxnId="{C3561248-F330-9346-A1DF-B3C830D736D4}">
      <dgm:prSet/>
      <dgm:spPr/>
      <dgm:t>
        <a:bodyPr/>
        <a:lstStyle/>
        <a:p>
          <a:endParaRPr lang="en-US"/>
        </a:p>
      </dgm:t>
    </dgm:pt>
    <dgm:pt modelId="{774AB6D5-C3A6-4E4B-B7DA-F2FB993302D2}" type="pres">
      <dgm:prSet presAssocID="{C506D641-E27C-EC47-B1C0-E5F62A756689}" presName="compositeShape" presStyleCnt="0">
        <dgm:presLayoutVars>
          <dgm:chMax val="7"/>
          <dgm:dir/>
          <dgm:resizeHandles val="exact"/>
        </dgm:presLayoutVars>
      </dgm:prSet>
      <dgm:spPr/>
    </dgm:pt>
    <dgm:pt modelId="{CB4E1799-D2EA-0448-8C4F-70B1265DC622}" type="pres">
      <dgm:prSet presAssocID="{C506D641-E27C-EC47-B1C0-E5F62A756689}" presName="wedge1" presStyleLbl="node1" presStyleIdx="0" presStyleCnt="5" custLinFactNeighborX="4538" custLinFactNeighborY="-9118"/>
      <dgm:spPr/>
      <dgm:t>
        <a:bodyPr/>
        <a:lstStyle/>
        <a:p>
          <a:endParaRPr lang="en-US"/>
        </a:p>
      </dgm:t>
    </dgm:pt>
    <dgm:pt modelId="{4416815D-4275-1242-A58B-D593324C80B9}" type="pres">
      <dgm:prSet presAssocID="{C506D641-E27C-EC47-B1C0-E5F62A756689}" presName="dummy1a" presStyleCnt="0"/>
      <dgm:spPr/>
    </dgm:pt>
    <dgm:pt modelId="{3189C857-49A2-F743-BB76-5B9AE8BC8EA1}" type="pres">
      <dgm:prSet presAssocID="{C506D641-E27C-EC47-B1C0-E5F62A756689}" presName="dummy1b" presStyleCnt="0"/>
      <dgm:spPr/>
    </dgm:pt>
    <dgm:pt modelId="{13641B06-9FE5-B446-ACD7-522DBF75D434}" type="pres">
      <dgm:prSet presAssocID="{C506D641-E27C-EC47-B1C0-E5F62A756689}" presName="wedge1Tx" presStyleLbl="node1" presStyleIdx="0" presStyleCnt="5">
        <dgm:presLayoutVars>
          <dgm:chMax val="0"/>
          <dgm:chPref val="0"/>
          <dgm:bulletEnabled val="1"/>
        </dgm:presLayoutVars>
      </dgm:prSet>
      <dgm:spPr/>
      <dgm:t>
        <a:bodyPr/>
        <a:lstStyle/>
        <a:p>
          <a:endParaRPr lang="en-US"/>
        </a:p>
      </dgm:t>
    </dgm:pt>
    <dgm:pt modelId="{DFD7A57B-D4DD-0549-8CE7-87C25B20784E}" type="pres">
      <dgm:prSet presAssocID="{C506D641-E27C-EC47-B1C0-E5F62A756689}" presName="wedge2" presStyleLbl="node1" presStyleIdx="1" presStyleCnt="5"/>
      <dgm:spPr/>
      <dgm:t>
        <a:bodyPr/>
        <a:lstStyle/>
        <a:p>
          <a:endParaRPr lang="en-US"/>
        </a:p>
      </dgm:t>
    </dgm:pt>
    <dgm:pt modelId="{A3040FE6-5A6B-7042-8A1E-DBC838A6B564}" type="pres">
      <dgm:prSet presAssocID="{C506D641-E27C-EC47-B1C0-E5F62A756689}" presName="dummy2a" presStyleCnt="0"/>
      <dgm:spPr/>
    </dgm:pt>
    <dgm:pt modelId="{F4787D1E-BA84-5F49-95CE-A77D12A02EFE}" type="pres">
      <dgm:prSet presAssocID="{C506D641-E27C-EC47-B1C0-E5F62A756689}" presName="dummy2b" presStyleCnt="0"/>
      <dgm:spPr/>
    </dgm:pt>
    <dgm:pt modelId="{C1A2241A-8741-AC46-8383-989CBB45697F}" type="pres">
      <dgm:prSet presAssocID="{C506D641-E27C-EC47-B1C0-E5F62A756689}" presName="wedge2Tx" presStyleLbl="node1" presStyleIdx="1" presStyleCnt="5">
        <dgm:presLayoutVars>
          <dgm:chMax val="0"/>
          <dgm:chPref val="0"/>
          <dgm:bulletEnabled val="1"/>
        </dgm:presLayoutVars>
      </dgm:prSet>
      <dgm:spPr/>
      <dgm:t>
        <a:bodyPr/>
        <a:lstStyle/>
        <a:p>
          <a:endParaRPr lang="en-US"/>
        </a:p>
      </dgm:t>
    </dgm:pt>
    <dgm:pt modelId="{50433320-2F11-B447-960C-8C140943EEA5}" type="pres">
      <dgm:prSet presAssocID="{C506D641-E27C-EC47-B1C0-E5F62A756689}" presName="wedge3" presStyleLbl="node1" presStyleIdx="2" presStyleCnt="5"/>
      <dgm:spPr/>
      <dgm:t>
        <a:bodyPr/>
        <a:lstStyle/>
        <a:p>
          <a:endParaRPr lang="en-US"/>
        </a:p>
      </dgm:t>
    </dgm:pt>
    <dgm:pt modelId="{74A23092-CCB8-DE41-8806-AAE6DA9D3D56}" type="pres">
      <dgm:prSet presAssocID="{C506D641-E27C-EC47-B1C0-E5F62A756689}" presName="dummy3a" presStyleCnt="0"/>
      <dgm:spPr/>
    </dgm:pt>
    <dgm:pt modelId="{76BAD769-F10B-F848-BD51-D37AC5F1CA3D}" type="pres">
      <dgm:prSet presAssocID="{C506D641-E27C-EC47-B1C0-E5F62A756689}" presName="dummy3b" presStyleCnt="0"/>
      <dgm:spPr/>
    </dgm:pt>
    <dgm:pt modelId="{14B80942-DC33-DC4E-A389-4A3E556A78C3}" type="pres">
      <dgm:prSet presAssocID="{C506D641-E27C-EC47-B1C0-E5F62A756689}" presName="wedge3Tx" presStyleLbl="node1" presStyleIdx="2" presStyleCnt="5">
        <dgm:presLayoutVars>
          <dgm:chMax val="0"/>
          <dgm:chPref val="0"/>
          <dgm:bulletEnabled val="1"/>
        </dgm:presLayoutVars>
      </dgm:prSet>
      <dgm:spPr/>
      <dgm:t>
        <a:bodyPr/>
        <a:lstStyle/>
        <a:p>
          <a:endParaRPr lang="en-US"/>
        </a:p>
      </dgm:t>
    </dgm:pt>
    <dgm:pt modelId="{00A34056-5658-7044-A0FB-8FB23E687795}" type="pres">
      <dgm:prSet presAssocID="{C506D641-E27C-EC47-B1C0-E5F62A756689}" presName="wedge4" presStyleLbl="node1" presStyleIdx="3" presStyleCnt="5"/>
      <dgm:spPr/>
      <dgm:t>
        <a:bodyPr/>
        <a:lstStyle/>
        <a:p>
          <a:endParaRPr lang="en-US"/>
        </a:p>
      </dgm:t>
    </dgm:pt>
    <dgm:pt modelId="{02B5FDF1-A083-7348-A59D-A7D6F04AF70F}" type="pres">
      <dgm:prSet presAssocID="{C506D641-E27C-EC47-B1C0-E5F62A756689}" presName="dummy4a" presStyleCnt="0"/>
      <dgm:spPr/>
    </dgm:pt>
    <dgm:pt modelId="{A24E1497-D0A9-FE4D-B021-6FC38A635D47}" type="pres">
      <dgm:prSet presAssocID="{C506D641-E27C-EC47-B1C0-E5F62A756689}" presName="dummy4b" presStyleCnt="0"/>
      <dgm:spPr/>
    </dgm:pt>
    <dgm:pt modelId="{80656766-6F2E-9A45-B0A7-39613EB38989}" type="pres">
      <dgm:prSet presAssocID="{C506D641-E27C-EC47-B1C0-E5F62A756689}" presName="wedge4Tx" presStyleLbl="node1" presStyleIdx="3" presStyleCnt="5">
        <dgm:presLayoutVars>
          <dgm:chMax val="0"/>
          <dgm:chPref val="0"/>
          <dgm:bulletEnabled val="1"/>
        </dgm:presLayoutVars>
      </dgm:prSet>
      <dgm:spPr/>
      <dgm:t>
        <a:bodyPr/>
        <a:lstStyle/>
        <a:p>
          <a:endParaRPr lang="en-US"/>
        </a:p>
      </dgm:t>
    </dgm:pt>
    <dgm:pt modelId="{CD8E265A-F113-7D4B-9CE9-99C22D0F9AED}" type="pres">
      <dgm:prSet presAssocID="{C506D641-E27C-EC47-B1C0-E5F62A756689}" presName="wedge5" presStyleLbl="node1" presStyleIdx="4" presStyleCnt="5"/>
      <dgm:spPr/>
      <dgm:t>
        <a:bodyPr/>
        <a:lstStyle/>
        <a:p>
          <a:endParaRPr lang="en-US"/>
        </a:p>
      </dgm:t>
    </dgm:pt>
    <dgm:pt modelId="{A922AFCD-C345-6A43-B6F4-AF4C5A8D83FA}" type="pres">
      <dgm:prSet presAssocID="{C506D641-E27C-EC47-B1C0-E5F62A756689}" presName="dummy5a" presStyleCnt="0"/>
      <dgm:spPr/>
    </dgm:pt>
    <dgm:pt modelId="{CBDA0CFD-D7F7-A54F-BDD8-AC0FAD1D610B}" type="pres">
      <dgm:prSet presAssocID="{C506D641-E27C-EC47-B1C0-E5F62A756689}" presName="dummy5b" presStyleCnt="0"/>
      <dgm:spPr/>
    </dgm:pt>
    <dgm:pt modelId="{007E6081-AB46-C741-9081-70E5C32A87B9}" type="pres">
      <dgm:prSet presAssocID="{C506D641-E27C-EC47-B1C0-E5F62A756689}" presName="wedge5Tx" presStyleLbl="node1" presStyleIdx="4" presStyleCnt="5">
        <dgm:presLayoutVars>
          <dgm:chMax val="0"/>
          <dgm:chPref val="0"/>
          <dgm:bulletEnabled val="1"/>
        </dgm:presLayoutVars>
      </dgm:prSet>
      <dgm:spPr/>
      <dgm:t>
        <a:bodyPr/>
        <a:lstStyle/>
        <a:p>
          <a:endParaRPr lang="en-US"/>
        </a:p>
      </dgm:t>
    </dgm:pt>
    <dgm:pt modelId="{8E66968E-7AFA-4A45-A7AC-88C575C20F1B}" type="pres">
      <dgm:prSet presAssocID="{ED2E9EAD-433B-394F-8560-B8C312A8986B}" presName="arrowWedge1" presStyleLbl="fgSibTrans2D1" presStyleIdx="0" presStyleCnt="5"/>
      <dgm:spPr/>
    </dgm:pt>
    <dgm:pt modelId="{C2D1E1AA-973A-6541-8D69-2D3E783A5FA4}" type="pres">
      <dgm:prSet presAssocID="{FA31F4E7-7702-E240-9427-60DC46F5A77E}" presName="arrowWedge2" presStyleLbl="fgSibTrans2D1" presStyleIdx="1" presStyleCnt="5"/>
      <dgm:spPr/>
    </dgm:pt>
    <dgm:pt modelId="{FBBE5F1D-D352-854C-BADC-49F7DF3E8E7B}" type="pres">
      <dgm:prSet presAssocID="{BD9B48E8-CCDF-2442-BF9A-EE60E439DD7C}" presName="arrowWedge3" presStyleLbl="fgSibTrans2D1" presStyleIdx="2" presStyleCnt="5"/>
      <dgm:spPr/>
    </dgm:pt>
    <dgm:pt modelId="{41D4ADFE-B68A-3847-98CD-2ACDBF6BC4D2}" type="pres">
      <dgm:prSet presAssocID="{1C28E159-0BF7-F74C-8EF5-63F6F2FF99CF}" presName="arrowWedge4" presStyleLbl="fgSibTrans2D1" presStyleIdx="3" presStyleCnt="5"/>
      <dgm:spPr/>
    </dgm:pt>
    <dgm:pt modelId="{0C8BE6FE-8717-F941-BA8F-876E605C48FA}" type="pres">
      <dgm:prSet presAssocID="{C6A078FB-C207-6A4E-B8E4-31C77347F3C9}" presName="arrowWedge5" presStyleLbl="fgSibTrans2D1" presStyleIdx="4" presStyleCnt="5"/>
      <dgm:spPr/>
    </dgm:pt>
  </dgm:ptLst>
  <dgm:cxnLst>
    <dgm:cxn modelId="{BDC496BB-82A6-EF45-A1B9-8E0345F97541}" srcId="{C506D641-E27C-EC47-B1C0-E5F62A756689}" destId="{6E285FD0-F958-7847-BD99-CA10C09DAB77}" srcOrd="0" destOrd="0" parTransId="{E51B742D-4AE8-FC44-802A-204634C050DD}" sibTransId="{ED2E9EAD-433B-394F-8560-B8C312A8986B}"/>
    <dgm:cxn modelId="{99FDF20F-E0D1-5E46-B5D7-A267B41146CC}" type="presOf" srcId="{6E285FD0-F958-7847-BD99-CA10C09DAB77}" destId="{CB4E1799-D2EA-0448-8C4F-70B1265DC622}" srcOrd="0" destOrd="0" presId="urn:microsoft.com/office/officeart/2005/8/layout/cycle8"/>
    <dgm:cxn modelId="{28577558-D721-174B-8BE1-9F07D530653E}" type="presOf" srcId="{C506D641-E27C-EC47-B1C0-E5F62A756689}" destId="{774AB6D5-C3A6-4E4B-B7DA-F2FB993302D2}" srcOrd="0" destOrd="0" presId="urn:microsoft.com/office/officeart/2005/8/layout/cycle8"/>
    <dgm:cxn modelId="{18E56282-91A3-3A4C-9611-D3C91A4C144E}" type="presOf" srcId="{6E285FD0-F958-7847-BD99-CA10C09DAB77}" destId="{13641B06-9FE5-B446-ACD7-522DBF75D434}" srcOrd="1" destOrd="0" presId="urn:microsoft.com/office/officeart/2005/8/layout/cycle8"/>
    <dgm:cxn modelId="{07BD8E82-F9B1-BA43-BB29-4F7A8253021D}" type="presOf" srcId="{22982B26-C39D-A445-98F4-5C17EF773C5E}" destId="{00A34056-5658-7044-A0FB-8FB23E687795}" srcOrd="0" destOrd="0" presId="urn:microsoft.com/office/officeart/2005/8/layout/cycle8"/>
    <dgm:cxn modelId="{6F7D2BB5-C058-CE43-9929-2FE65FB46C75}" srcId="{C506D641-E27C-EC47-B1C0-E5F62A756689}" destId="{22982B26-C39D-A445-98F4-5C17EF773C5E}" srcOrd="3" destOrd="0" parTransId="{53A296C5-F52F-4443-BE81-C0CE7A67F4AB}" sibTransId="{1C28E159-0BF7-F74C-8EF5-63F6F2FF99CF}"/>
    <dgm:cxn modelId="{022E5A69-946F-344C-9857-8E6222B6048B}" type="presOf" srcId="{ACD8E117-B354-9040-AEB6-1904558A59BC}" destId="{C1A2241A-8741-AC46-8383-989CBB45697F}" srcOrd="1" destOrd="0" presId="urn:microsoft.com/office/officeart/2005/8/layout/cycle8"/>
    <dgm:cxn modelId="{62C526E6-1588-1D47-89D2-522C5EE12316}" type="presOf" srcId="{22982B26-C39D-A445-98F4-5C17EF773C5E}" destId="{80656766-6F2E-9A45-B0A7-39613EB38989}" srcOrd="1" destOrd="0" presId="urn:microsoft.com/office/officeart/2005/8/layout/cycle8"/>
    <dgm:cxn modelId="{C6A4F1D9-D92C-3641-A4C1-ADEB9C4BE9C2}" srcId="{C506D641-E27C-EC47-B1C0-E5F62A756689}" destId="{ACD8E117-B354-9040-AEB6-1904558A59BC}" srcOrd="1" destOrd="0" parTransId="{186C77D8-07D6-0247-82DD-B2B29EE9A068}" sibTransId="{FA31F4E7-7702-E240-9427-60DC46F5A77E}"/>
    <dgm:cxn modelId="{54C48E38-E395-D042-88B3-0375D56448C4}" type="presOf" srcId="{080074F3-4AE6-8F46-A357-F50973AB58A2}" destId="{CD8E265A-F113-7D4B-9CE9-99C22D0F9AED}" srcOrd="0" destOrd="0" presId="urn:microsoft.com/office/officeart/2005/8/layout/cycle8"/>
    <dgm:cxn modelId="{E4226396-4616-FE4C-95DA-4C28F6E4473A}" type="presOf" srcId="{ACD8E117-B354-9040-AEB6-1904558A59BC}" destId="{DFD7A57B-D4DD-0549-8CE7-87C25B20784E}" srcOrd="0" destOrd="0" presId="urn:microsoft.com/office/officeart/2005/8/layout/cycle8"/>
    <dgm:cxn modelId="{C3561248-F330-9346-A1DF-B3C830D736D4}" srcId="{C506D641-E27C-EC47-B1C0-E5F62A756689}" destId="{080074F3-4AE6-8F46-A357-F50973AB58A2}" srcOrd="4" destOrd="0" parTransId="{F2819928-C85A-B34C-92EE-FF9D41306746}" sibTransId="{C6A078FB-C207-6A4E-B8E4-31C77347F3C9}"/>
    <dgm:cxn modelId="{6C0FF459-BABD-394E-B1C3-72A01A6118A2}" type="presOf" srcId="{E992A75C-EC18-1E40-9B16-2632ACF177E7}" destId="{14B80942-DC33-DC4E-A389-4A3E556A78C3}" srcOrd="1" destOrd="0" presId="urn:microsoft.com/office/officeart/2005/8/layout/cycle8"/>
    <dgm:cxn modelId="{9A5C6477-6262-C445-9DDE-AB910556E72A}" type="presOf" srcId="{080074F3-4AE6-8F46-A357-F50973AB58A2}" destId="{007E6081-AB46-C741-9081-70E5C32A87B9}" srcOrd="1" destOrd="0" presId="urn:microsoft.com/office/officeart/2005/8/layout/cycle8"/>
    <dgm:cxn modelId="{9B3D267A-832B-6545-97D6-74DC5C41F9E0}" type="presOf" srcId="{E992A75C-EC18-1E40-9B16-2632ACF177E7}" destId="{50433320-2F11-B447-960C-8C140943EEA5}" srcOrd="0" destOrd="0" presId="urn:microsoft.com/office/officeart/2005/8/layout/cycle8"/>
    <dgm:cxn modelId="{0B610D90-F035-3045-9E6B-B4A0F22CFA59}" srcId="{C506D641-E27C-EC47-B1C0-E5F62A756689}" destId="{E992A75C-EC18-1E40-9B16-2632ACF177E7}" srcOrd="2" destOrd="0" parTransId="{2DF3414B-1769-A541-BBA3-DF6082A1B78B}" sibTransId="{BD9B48E8-CCDF-2442-BF9A-EE60E439DD7C}"/>
    <dgm:cxn modelId="{F228294D-E89B-344C-8BED-D22A95ACC3DE}" type="presParOf" srcId="{774AB6D5-C3A6-4E4B-B7DA-F2FB993302D2}" destId="{CB4E1799-D2EA-0448-8C4F-70B1265DC622}" srcOrd="0" destOrd="0" presId="urn:microsoft.com/office/officeart/2005/8/layout/cycle8"/>
    <dgm:cxn modelId="{E28DDC7F-A6A1-2647-9CF1-190FF2EC183A}" type="presParOf" srcId="{774AB6D5-C3A6-4E4B-B7DA-F2FB993302D2}" destId="{4416815D-4275-1242-A58B-D593324C80B9}" srcOrd="1" destOrd="0" presId="urn:microsoft.com/office/officeart/2005/8/layout/cycle8"/>
    <dgm:cxn modelId="{D9554E80-02E9-F844-863F-3B4A12B609E1}" type="presParOf" srcId="{774AB6D5-C3A6-4E4B-B7DA-F2FB993302D2}" destId="{3189C857-49A2-F743-BB76-5B9AE8BC8EA1}" srcOrd="2" destOrd="0" presId="urn:microsoft.com/office/officeart/2005/8/layout/cycle8"/>
    <dgm:cxn modelId="{F4B56D3F-EA81-AD48-9E24-8ED122932146}" type="presParOf" srcId="{774AB6D5-C3A6-4E4B-B7DA-F2FB993302D2}" destId="{13641B06-9FE5-B446-ACD7-522DBF75D434}" srcOrd="3" destOrd="0" presId="urn:microsoft.com/office/officeart/2005/8/layout/cycle8"/>
    <dgm:cxn modelId="{F8D16CBA-D157-BD49-B21C-0188B2C137F2}" type="presParOf" srcId="{774AB6D5-C3A6-4E4B-B7DA-F2FB993302D2}" destId="{DFD7A57B-D4DD-0549-8CE7-87C25B20784E}" srcOrd="4" destOrd="0" presId="urn:microsoft.com/office/officeart/2005/8/layout/cycle8"/>
    <dgm:cxn modelId="{5A739919-77BE-3544-8FFC-57FE3C1A9D71}" type="presParOf" srcId="{774AB6D5-C3A6-4E4B-B7DA-F2FB993302D2}" destId="{A3040FE6-5A6B-7042-8A1E-DBC838A6B564}" srcOrd="5" destOrd="0" presId="urn:microsoft.com/office/officeart/2005/8/layout/cycle8"/>
    <dgm:cxn modelId="{F5306098-5027-9C45-A050-19B1B16BD047}" type="presParOf" srcId="{774AB6D5-C3A6-4E4B-B7DA-F2FB993302D2}" destId="{F4787D1E-BA84-5F49-95CE-A77D12A02EFE}" srcOrd="6" destOrd="0" presId="urn:microsoft.com/office/officeart/2005/8/layout/cycle8"/>
    <dgm:cxn modelId="{91F4E23C-F2BB-4B4B-A3F1-04D1353DC9FF}" type="presParOf" srcId="{774AB6D5-C3A6-4E4B-B7DA-F2FB993302D2}" destId="{C1A2241A-8741-AC46-8383-989CBB45697F}" srcOrd="7" destOrd="0" presId="urn:microsoft.com/office/officeart/2005/8/layout/cycle8"/>
    <dgm:cxn modelId="{D83C9DF0-6C2A-6740-A1B3-05D02F85B373}" type="presParOf" srcId="{774AB6D5-C3A6-4E4B-B7DA-F2FB993302D2}" destId="{50433320-2F11-B447-960C-8C140943EEA5}" srcOrd="8" destOrd="0" presId="urn:microsoft.com/office/officeart/2005/8/layout/cycle8"/>
    <dgm:cxn modelId="{F0F9D213-FB19-9D41-9ADC-DFEB554C77AC}" type="presParOf" srcId="{774AB6D5-C3A6-4E4B-B7DA-F2FB993302D2}" destId="{74A23092-CCB8-DE41-8806-AAE6DA9D3D56}" srcOrd="9" destOrd="0" presId="urn:microsoft.com/office/officeart/2005/8/layout/cycle8"/>
    <dgm:cxn modelId="{44DC16F8-FC98-EA48-BB71-E82A5487EE7E}" type="presParOf" srcId="{774AB6D5-C3A6-4E4B-B7DA-F2FB993302D2}" destId="{76BAD769-F10B-F848-BD51-D37AC5F1CA3D}" srcOrd="10" destOrd="0" presId="urn:microsoft.com/office/officeart/2005/8/layout/cycle8"/>
    <dgm:cxn modelId="{F5D0003C-23D4-3343-ACDA-0FAEB462A50A}" type="presParOf" srcId="{774AB6D5-C3A6-4E4B-B7DA-F2FB993302D2}" destId="{14B80942-DC33-DC4E-A389-4A3E556A78C3}" srcOrd="11" destOrd="0" presId="urn:microsoft.com/office/officeart/2005/8/layout/cycle8"/>
    <dgm:cxn modelId="{A4AB1A3F-C57A-444C-A462-0968A1C89FF5}" type="presParOf" srcId="{774AB6D5-C3A6-4E4B-B7DA-F2FB993302D2}" destId="{00A34056-5658-7044-A0FB-8FB23E687795}" srcOrd="12" destOrd="0" presId="urn:microsoft.com/office/officeart/2005/8/layout/cycle8"/>
    <dgm:cxn modelId="{A5C807B2-825E-4447-9719-03D665BDD7F0}" type="presParOf" srcId="{774AB6D5-C3A6-4E4B-B7DA-F2FB993302D2}" destId="{02B5FDF1-A083-7348-A59D-A7D6F04AF70F}" srcOrd="13" destOrd="0" presId="urn:microsoft.com/office/officeart/2005/8/layout/cycle8"/>
    <dgm:cxn modelId="{37BCA71F-72D8-DB47-B9CF-D99F01301F7B}" type="presParOf" srcId="{774AB6D5-C3A6-4E4B-B7DA-F2FB993302D2}" destId="{A24E1497-D0A9-FE4D-B021-6FC38A635D47}" srcOrd="14" destOrd="0" presId="urn:microsoft.com/office/officeart/2005/8/layout/cycle8"/>
    <dgm:cxn modelId="{ED6074D3-41B2-DD4F-887B-9D9305BC7CA1}" type="presParOf" srcId="{774AB6D5-C3A6-4E4B-B7DA-F2FB993302D2}" destId="{80656766-6F2E-9A45-B0A7-39613EB38989}" srcOrd="15" destOrd="0" presId="urn:microsoft.com/office/officeart/2005/8/layout/cycle8"/>
    <dgm:cxn modelId="{66E3C0DD-B079-9B49-8034-6ECCC1A9DB55}" type="presParOf" srcId="{774AB6D5-C3A6-4E4B-B7DA-F2FB993302D2}" destId="{CD8E265A-F113-7D4B-9CE9-99C22D0F9AED}" srcOrd="16" destOrd="0" presId="urn:microsoft.com/office/officeart/2005/8/layout/cycle8"/>
    <dgm:cxn modelId="{422EA484-BF21-D542-A703-210DBB54B5D2}" type="presParOf" srcId="{774AB6D5-C3A6-4E4B-B7DA-F2FB993302D2}" destId="{A922AFCD-C345-6A43-B6F4-AF4C5A8D83FA}" srcOrd="17" destOrd="0" presId="urn:microsoft.com/office/officeart/2005/8/layout/cycle8"/>
    <dgm:cxn modelId="{D0D6D354-4B6D-7640-82DC-D40D6EB632C8}" type="presParOf" srcId="{774AB6D5-C3A6-4E4B-B7DA-F2FB993302D2}" destId="{CBDA0CFD-D7F7-A54F-BDD8-AC0FAD1D610B}" srcOrd="18" destOrd="0" presId="urn:microsoft.com/office/officeart/2005/8/layout/cycle8"/>
    <dgm:cxn modelId="{ACD56E73-9C46-DF43-8DE2-5353F32D73EA}" type="presParOf" srcId="{774AB6D5-C3A6-4E4B-B7DA-F2FB993302D2}" destId="{007E6081-AB46-C741-9081-70E5C32A87B9}" srcOrd="19" destOrd="0" presId="urn:microsoft.com/office/officeart/2005/8/layout/cycle8"/>
    <dgm:cxn modelId="{48ABC99D-3A6A-264F-9050-BBA9199A1634}" type="presParOf" srcId="{774AB6D5-C3A6-4E4B-B7DA-F2FB993302D2}" destId="{8E66968E-7AFA-4A45-A7AC-88C575C20F1B}" srcOrd="20" destOrd="0" presId="urn:microsoft.com/office/officeart/2005/8/layout/cycle8"/>
    <dgm:cxn modelId="{BDFA3A6E-5B65-8047-ACCA-329EAFCB46B7}" type="presParOf" srcId="{774AB6D5-C3A6-4E4B-B7DA-F2FB993302D2}" destId="{C2D1E1AA-973A-6541-8D69-2D3E783A5FA4}" srcOrd="21" destOrd="0" presId="urn:microsoft.com/office/officeart/2005/8/layout/cycle8"/>
    <dgm:cxn modelId="{27F2B387-3CC5-3941-AFDB-9283B733712D}" type="presParOf" srcId="{774AB6D5-C3A6-4E4B-B7DA-F2FB993302D2}" destId="{FBBE5F1D-D352-854C-BADC-49F7DF3E8E7B}" srcOrd="22" destOrd="0" presId="urn:microsoft.com/office/officeart/2005/8/layout/cycle8"/>
    <dgm:cxn modelId="{0927B869-98C6-C14D-9E7C-2E4248888386}" type="presParOf" srcId="{774AB6D5-C3A6-4E4B-B7DA-F2FB993302D2}" destId="{41D4ADFE-B68A-3847-98CD-2ACDBF6BC4D2}" srcOrd="23" destOrd="0" presId="urn:microsoft.com/office/officeart/2005/8/layout/cycle8"/>
    <dgm:cxn modelId="{1DE2E304-40CA-E64C-BC9B-84BFA68406A5}" type="presParOf" srcId="{774AB6D5-C3A6-4E4B-B7DA-F2FB993302D2}" destId="{0C8BE6FE-8717-F941-BA8F-876E605C48FA}" srcOrd="2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06D641-E27C-EC47-B1C0-E5F62A756689}" type="doc">
      <dgm:prSet loTypeId="urn:microsoft.com/office/officeart/2005/8/layout/cycle8" loCatId="" qsTypeId="urn:microsoft.com/office/officeart/2005/8/quickstyle/3D2" qsCatId="3D" csTypeId="urn:microsoft.com/office/officeart/2005/8/colors/colorful4" csCatId="colorful" phldr="1"/>
      <dgm:spPr/>
    </dgm:pt>
    <dgm:pt modelId="{6E285FD0-F958-7847-BD99-CA10C09DAB77}">
      <dgm:prSet phldrT="[Text]"/>
      <dgm:spPr/>
      <dgm:t>
        <a:bodyPr/>
        <a:lstStyle/>
        <a:p>
          <a:r>
            <a:rPr lang="en-US" dirty="0" smtClean="0"/>
            <a:t>Life Sciences</a:t>
          </a:r>
          <a:endParaRPr lang="en-US" dirty="0"/>
        </a:p>
      </dgm:t>
    </dgm:pt>
    <dgm:pt modelId="{E51B742D-4AE8-FC44-802A-204634C050DD}" type="parTrans" cxnId="{BDC496BB-82A6-EF45-A1B9-8E0345F97541}">
      <dgm:prSet/>
      <dgm:spPr/>
      <dgm:t>
        <a:bodyPr/>
        <a:lstStyle/>
        <a:p>
          <a:endParaRPr lang="en-US"/>
        </a:p>
      </dgm:t>
    </dgm:pt>
    <dgm:pt modelId="{ED2E9EAD-433B-394F-8560-B8C312A8986B}" type="sibTrans" cxnId="{BDC496BB-82A6-EF45-A1B9-8E0345F97541}">
      <dgm:prSet/>
      <dgm:spPr/>
      <dgm:t>
        <a:bodyPr/>
        <a:lstStyle/>
        <a:p>
          <a:endParaRPr lang="en-US"/>
        </a:p>
      </dgm:t>
    </dgm:pt>
    <dgm:pt modelId="{ACD8E117-B354-9040-AEB6-1904558A59BC}">
      <dgm:prSet phldrT="[Text]"/>
      <dgm:spPr/>
      <dgm:t>
        <a:bodyPr/>
        <a:lstStyle/>
        <a:p>
          <a:r>
            <a:rPr lang="en-US" dirty="0" smtClean="0"/>
            <a:t>Arts and Humanities</a:t>
          </a:r>
          <a:endParaRPr lang="en-US" dirty="0"/>
        </a:p>
      </dgm:t>
    </dgm:pt>
    <dgm:pt modelId="{186C77D8-07D6-0247-82DD-B2B29EE9A068}" type="parTrans" cxnId="{C6A4F1D9-D92C-3641-A4C1-ADEB9C4BE9C2}">
      <dgm:prSet/>
      <dgm:spPr/>
      <dgm:t>
        <a:bodyPr/>
        <a:lstStyle/>
        <a:p>
          <a:endParaRPr lang="en-US"/>
        </a:p>
      </dgm:t>
    </dgm:pt>
    <dgm:pt modelId="{FA31F4E7-7702-E240-9427-60DC46F5A77E}" type="sibTrans" cxnId="{C6A4F1D9-D92C-3641-A4C1-ADEB9C4BE9C2}">
      <dgm:prSet/>
      <dgm:spPr/>
      <dgm:t>
        <a:bodyPr/>
        <a:lstStyle/>
        <a:p>
          <a:endParaRPr lang="en-US"/>
        </a:p>
      </dgm:t>
    </dgm:pt>
    <dgm:pt modelId="{22982B26-C39D-A445-98F4-5C17EF773C5E}">
      <dgm:prSet phldrT="[Text]"/>
      <dgm:spPr/>
      <dgm:t>
        <a:bodyPr/>
        <a:lstStyle/>
        <a:p>
          <a:r>
            <a:rPr lang="en-US" dirty="0" smtClean="0"/>
            <a:t>Computer Science and Mathematics</a:t>
          </a:r>
          <a:endParaRPr lang="en-US" dirty="0"/>
        </a:p>
      </dgm:t>
    </dgm:pt>
    <dgm:pt modelId="{53A296C5-F52F-4443-BE81-C0CE7A67F4AB}" type="parTrans" cxnId="{6F7D2BB5-C058-CE43-9929-2FE65FB46C75}">
      <dgm:prSet/>
      <dgm:spPr/>
      <dgm:t>
        <a:bodyPr/>
        <a:lstStyle/>
        <a:p>
          <a:endParaRPr lang="en-US"/>
        </a:p>
      </dgm:t>
    </dgm:pt>
    <dgm:pt modelId="{1C28E159-0BF7-F74C-8EF5-63F6F2FF99CF}" type="sibTrans" cxnId="{6F7D2BB5-C058-CE43-9929-2FE65FB46C75}">
      <dgm:prSet/>
      <dgm:spPr/>
      <dgm:t>
        <a:bodyPr/>
        <a:lstStyle/>
        <a:p>
          <a:endParaRPr lang="en-US"/>
        </a:p>
      </dgm:t>
    </dgm:pt>
    <dgm:pt modelId="{E992A75C-EC18-1E40-9B16-2632ACF177E7}">
      <dgm:prSet phldrT="[Text]"/>
      <dgm:spPr/>
      <dgm:t>
        <a:bodyPr/>
        <a:lstStyle/>
        <a:p>
          <a:r>
            <a:rPr lang="en-US" dirty="0" smtClean="0"/>
            <a:t>Earth Sciences</a:t>
          </a:r>
          <a:endParaRPr lang="en-US" dirty="0"/>
        </a:p>
      </dgm:t>
    </dgm:pt>
    <dgm:pt modelId="{2DF3414B-1769-A541-BBA3-DF6082A1B78B}" type="parTrans" cxnId="{0B610D90-F035-3045-9E6B-B4A0F22CFA59}">
      <dgm:prSet/>
      <dgm:spPr/>
      <dgm:t>
        <a:bodyPr/>
        <a:lstStyle/>
        <a:p>
          <a:endParaRPr lang="en-US"/>
        </a:p>
      </dgm:t>
    </dgm:pt>
    <dgm:pt modelId="{BD9B48E8-CCDF-2442-BF9A-EE60E439DD7C}" type="sibTrans" cxnId="{0B610D90-F035-3045-9E6B-B4A0F22CFA59}">
      <dgm:prSet/>
      <dgm:spPr/>
      <dgm:t>
        <a:bodyPr/>
        <a:lstStyle/>
        <a:p>
          <a:endParaRPr lang="en-US"/>
        </a:p>
      </dgm:t>
    </dgm:pt>
    <dgm:pt modelId="{080074F3-4AE6-8F46-A357-F50973AB58A2}">
      <dgm:prSet phldrT="[Text]"/>
      <dgm:spPr/>
      <dgm:t>
        <a:bodyPr/>
        <a:lstStyle/>
        <a:p>
          <a:r>
            <a:rPr lang="en-US" dirty="0" smtClean="0"/>
            <a:t>Multi-disciplinary</a:t>
          </a:r>
          <a:endParaRPr lang="en-US" dirty="0"/>
        </a:p>
      </dgm:t>
    </dgm:pt>
    <dgm:pt modelId="{F2819928-C85A-B34C-92EE-FF9D41306746}" type="parTrans" cxnId="{C3561248-F330-9346-A1DF-B3C830D736D4}">
      <dgm:prSet/>
      <dgm:spPr/>
      <dgm:t>
        <a:bodyPr/>
        <a:lstStyle/>
        <a:p>
          <a:endParaRPr lang="en-US"/>
        </a:p>
      </dgm:t>
    </dgm:pt>
    <dgm:pt modelId="{C6A078FB-C207-6A4E-B8E4-31C77347F3C9}" type="sibTrans" cxnId="{C3561248-F330-9346-A1DF-B3C830D736D4}">
      <dgm:prSet/>
      <dgm:spPr/>
      <dgm:t>
        <a:bodyPr/>
        <a:lstStyle/>
        <a:p>
          <a:endParaRPr lang="en-US"/>
        </a:p>
      </dgm:t>
    </dgm:pt>
    <dgm:pt modelId="{774AB6D5-C3A6-4E4B-B7DA-F2FB993302D2}" type="pres">
      <dgm:prSet presAssocID="{C506D641-E27C-EC47-B1C0-E5F62A756689}" presName="compositeShape" presStyleCnt="0">
        <dgm:presLayoutVars>
          <dgm:chMax val="7"/>
          <dgm:dir/>
          <dgm:resizeHandles val="exact"/>
        </dgm:presLayoutVars>
      </dgm:prSet>
      <dgm:spPr/>
    </dgm:pt>
    <dgm:pt modelId="{CB4E1799-D2EA-0448-8C4F-70B1265DC622}" type="pres">
      <dgm:prSet presAssocID="{C506D641-E27C-EC47-B1C0-E5F62A756689}" presName="wedge1" presStyleLbl="node1" presStyleIdx="0" presStyleCnt="5" custLinFactNeighborX="4538" custLinFactNeighborY="-9118"/>
      <dgm:spPr/>
      <dgm:t>
        <a:bodyPr/>
        <a:lstStyle/>
        <a:p>
          <a:endParaRPr lang="en-US"/>
        </a:p>
      </dgm:t>
    </dgm:pt>
    <dgm:pt modelId="{4416815D-4275-1242-A58B-D593324C80B9}" type="pres">
      <dgm:prSet presAssocID="{C506D641-E27C-EC47-B1C0-E5F62A756689}" presName="dummy1a" presStyleCnt="0"/>
      <dgm:spPr/>
    </dgm:pt>
    <dgm:pt modelId="{3189C857-49A2-F743-BB76-5B9AE8BC8EA1}" type="pres">
      <dgm:prSet presAssocID="{C506D641-E27C-EC47-B1C0-E5F62A756689}" presName="dummy1b" presStyleCnt="0"/>
      <dgm:spPr/>
    </dgm:pt>
    <dgm:pt modelId="{13641B06-9FE5-B446-ACD7-522DBF75D434}" type="pres">
      <dgm:prSet presAssocID="{C506D641-E27C-EC47-B1C0-E5F62A756689}" presName="wedge1Tx" presStyleLbl="node1" presStyleIdx="0" presStyleCnt="5">
        <dgm:presLayoutVars>
          <dgm:chMax val="0"/>
          <dgm:chPref val="0"/>
          <dgm:bulletEnabled val="1"/>
        </dgm:presLayoutVars>
      </dgm:prSet>
      <dgm:spPr/>
      <dgm:t>
        <a:bodyPr/>
        <a:lstStyle/>
        <a:p>
          <a:endParaRPr lang="en-US"/>
        </a:p>
      </dgm:t>
    </dgm:pt>
    <dgm:pt modelId="{DFD7A57B-D4DD-0549-8CE7-87C25B20784E}" type="pres">
      <dgm:prSet presAssocID="{C506D641-E27C-EC47-B1C0-E5F62A756689}" presName="wedge2" presStyleLbl="node1" presStyleIdx="1" presStyleCnt="5"/>
      <dgm:spPr/>
      <dgm:t>
        <a:bodyPr/>
        <a:lstStyle/>
        <a:p>
          <a:endParaRPr lang="en-US"/>
        </a:p>
      </dgm:t>
    </dgm:pt>
    <dgm:pt modelId="{A3040FE6-5A6B-7042-8A1E-DBC838A6B564}" type="pres">
      <dgm:prSet presAssocID="{C506D641-E27C-EC47-B1C0-E5F62A756689}" presName="dummy2a" presStyleCnt="0"/>
      <dgm:spPr/>
    </dgm:pt>
    <dgm:pt modelId="{F4787D1E-BA84-5F49-95CE-A77D12A02EFE}" type="pres">
      <dgm:prSet presAssocID="{C506D641-E27C-EC47-B1C0-E5F62A756689}" presName="dummy2b" presStyleCnt="0"/>
      <dgm:spPr/>
    </dgm:pt>
    <dgm:pt modelId="{C1A2241A-8741-AC46-8383-989CBB45697F}" type="pres">
      <dgm:prSet presAssocID="{C506D641-E27C-EC47-B1C0-E5F62A756689}" presName="wedge2Tx" presStyleLbl="node1" presStyleIdx="1" presStyleCnt="5">
        <dgm:presLayoutVars>
          <dgm:chMax val="0"/>
          <dgm:chPref val="0"/>
          <dgm:bulletEnabled val="1"/>
        </dgm:presLayoutVars>
      </dgm:prSet>
      <dgm:spPr/>
      <dgm:t>
        <a:bodyPr/>
        <a:lstStyle/>
        <a:p>
          <a:endParaRPr lang="en-US"/>
        </a:p>
      </dgm:t>
    </dgm:pt>
    <dgm:pt modelId="{50433320-2F11-B447-960C-8C140943EEA5}" type="pres">
      <dgm:prSet presAssocID="{C506D641-E27C-EC47-B1C0-E5F62A756689}" presName="wedge3" presStyleLbl="node1" presStyleIdx="2" presStyleCnt="5"/>
      <dgm:spPr/>
      <dgm:t>
        <a:bodyPr/>
        <a:lstStyle/>
        <a:p>
          <a:endParaRPr lang="en-US"/>
        </a:p>
      </dgm:t>
    </dgm:pt>
    <dgm:pt modelId="{74A23092-CCB8-DE41-8806-AAE6DA9D3D56}" type="pres">
      <dgm:prSet presAssocID="{C506D641-E27C-EC47-B1C0-E5F62A756689}" presName="dummy3a" presStyleCnt="0"/>
      <dgm:spPr/>
    </dgm:pt>
    <dgm:pt modelId="{76BAD769-F10B-F848-BD51-D37AC5F1CA3D}" type="pres">
      <dgm:prSet presAssocID="{C506D641-E27C-EC47-B1C0-E5F62A756689}" presName="dummy3b" presStyleCnt="0"/>
      <dgm:spPr/>
    </dgm:pt>
    <dgm:pt modelId="{14B80942-DC33-DC4E-A389-4A3E556A78C3}" type="pres">
      <dgm:prSet presAssocID="{C506D641-E27C-EC47-B1C0-E5F62A756689}" presName="wedge3Tx" presStyleLbl="node1" presStyleIdx="2" presStyleCnt="5">
        <dgm:presLayoutVars>
          <dgm:chMax val="0"/>
          <dgm:chPref val="0"/>
          <dgm:bulletEnabled val="1"/>
        </dgm:presLayoutVars>
      </dgm:prSet>
      <dgm:spPr/>
      <dgm:t>
        <a:bodyPr/>
        <a:lstStyle/>
        <a:p>
          <a:endParaRPr lang="en-US"/>
        </a:p>
      </dgm:t>
    </dgm:pt>
    <dgm:pt modelId="{00A34056-5658-7044-A0FB-8FB23E687795}" type="pres">
      <dgm:prSet presAssocID="{C506D641-E27C-EC47-B1C0-E5F62A756689}" presName="wedge4" presStyleLbl="node1" presStyleIdx="3" presStyleCnt="5"/>
      <dgm:spPr/>
      <dgm:t>
        <a:bodyPr/>
        <a:lstStyle/>
        <a:p>
          <a:endParaRPr lang="en-US"/>
        </a:p>
      </dgm:t>
    </dgm:pt>
    <dgm:pt modelId="{02B5FDF1-A083-7348-A59D-A7D6F04AF70F}" type="pres">
      <dgm:prSet presAssocID="{C506D641-E27C-EC47-B1C0-E5F62A756689}" presName="dummy4a" presStyleCnt="0"/>
      <dgm:spPr/>
    </dgm:pt>
    <dgm:pt modelId="{A24E1497-D0A9-FE4D-B021-6FC38A635D47}" type="pres">
      <dgm:prSet presAssocID="{C506D641-E27C-EC47-B1C0-E5F62A756689}" presName="dummy4b" presStyleCnt="0"/>
      <dgm:spPr/>
    </dgm:pt>
    <dgm:pt modelId="{80656766-6F2E-9A45-B0A7-39613EB38989}" type="pres">
      <dgm:prSet presAssocID="{C506D641-E27C-EC47-B1C0-E5F62A756689}" presName="wedge4Tx" presStyleLbl="node1" presStyleIdx="3" presStyleCnt="5">
        <dgm:presLayoutVars>
          <dgm:chMax val="0"/>
          <dgm:chPref val="0"/>
          <dgm:bulletEnabled val="1"/>
        </dgm:presLayoutVars>
      </dgm:prSet>
      <dgm:spPr/>
      <dgm:t>
        <a:bodyPr/>
        <a:lstStyle/>
        <a:p>
          <a:endParaRPr lang="en-US"/>
        </a:p>
      </dgm:t>
    </dgm:pt>
    <dgm:pt modelId="{CD8E265A-F113-7D4B-9CE9-99C22D0F9AED}" type="pres">
      <dgm:prSet presAssocID="{C506D641-E27C-EC47-B1C0-E5F62A756689}" presName="wedge5" presStyleLbl="node1" presStyleIdx="4" presStyleCnt="5"/>
      <dgm:spPr/>
      <dgm:t>
        <a:bodyPr/>
        <a:lstStyle/>
        <a:p>
          <a:endParaRPr lang="en-US"/>
        </a:p>
      </dgm:t>
    </dgm:pt>
    <dgm:pt modelId="{A922AFCD-C345-6A43-B6F4-AF4C5A8D83FA}" type="pres">
      <dgm:prSet presAssocID="{C506D641-E27C-EC47-B1C0-E5F62A756689}" presName="dummy5a" presStyleCnt="0"/>
      <dgm:spPr/>
    </dgm:pt>
    <dgm:pt modelId="{CBDA0CFD-D7F7-A54F-BDD8-AC0FAD1D610B}" type="pres">
      <dgm:prSet presAssocID="{C506D641-E27C-EC47-B1C0-E5F62A756689}" presName="dummy5b" presStyleCnt="0"/>
      <dgm:spPr/>
    </dgm:pt>
    <dgm:pt modelId="{007E6081-AB46-C741-9081-70E5C32A87B9}" type="pres">
      <dgm:prSet presAssocID="{C506D641-E27C-EC47-B1C0-E5F62A756689}" presName="wedge5Tx" presStyleLbl="node1" presStyleIdx="4" presStyleCnt="5">
        <dgm:presLayoutVars>
          <dgm:chMax val="0"/>
          <dgm:chPref val="0"/>
          <dgm:bulletEnabled val="1"/>
        </dgm:presLayoutVars>
      </dgm:prSet>
      <dgm:spPr/>
      <dgm:t>
        <a:bodyPr/>
        <a:lstStyle/>
        <a:p>
          <a:endParaRPr lang="en-US"/>
        </a:p>
      </dgm:t>
    </dgm:pt>
    <dgm:pt modelId="{8E66968E-7AFA-4A45-A7AC-88C575C20F1B}" type="pres">
      <dgm:prSet presAssocID="{ED2E9EAD-433B-394F-8560-B8C312A8986B}" presName="arrowWedge1" presStyleLbl="fgSibTrans2D1" presStyleIdx="0" presStyleCnt="5"/>
      <dgm:spPr/>
    </dgm:pt>
    <dgm:pt modelId="{C2D1E1AA-973A-6541-8D69-2D3E783A5FA4}" type="pres">
      <dgm:prSet presAssocID="{FA31F4E7-7702-E240-9427-60DC46F5A77E}" presName="arrowWedge2" presStyleLbl="fgSibTrans2D1" presStyleIdx="1" presStyleCnt="5"/>
      <dgm:spPr/>
    </dgm:pt>
    <dgm:pt modelId="{FBBE5F1D-D352-854C-BADC-49F7DF3E8E7B}" type="pres">
      <dgm:prSet presAssocID="{BD9B48E8-CCDF-2442-BF9A-EE60E439DD7C}" presName="arrowWedge3" presStyleLbl="fgSibTrans2D1" presStyleIdx="2" presStyleCnt="5"/>
      <dgm:spPr/>
    </dgm:pt>
    <dgm:pt modelId="{41D4ADFE-B68A-3847-98CD-2ACDBF6BC4D2}" type="pres">
      <dgm:prSet presAssocID="{1C28E159-0BF7-F74C-8EF5-63F6F2FF99CF}" presName="arrowWedge4" presStyleLbl="fgSibTrans2D1" presStyleIdx="3" presStyleCnt="5"/>
      <dgm:spPr/>
    </dgm:pt>
    <dgm:pt modelId="{0C8BE6FE-8717-F941-BA8F-876E605C48FA}" type="pres">
      <dgm:prSet presAssocID="{C6A078FB-C207-6A4E-B8E4-31C77347F3C9}" presName="arrowWedge5" presStyleLbl="fgSibTrans2D1" presStyleIdx="4" presStyleCnt="5"/>
      <dgm:spPr/>
    </dgm:pt>
  </dgm:ptLst>
  <dgm:cxnLst>
    <dgm:cxn modelId="{40ACC127-9F42-47F8-80CA-3D1B19DE183C}" type="presOf" srcId="{6E285FD0-F958-7847-BD99-CA10C09DAB77}" destId="{13641B06-9FE5-B446-ACD7-522DBF75D434}" srcOrd="1" destOrd="0" presId="urn:microsoft.com/office/officeart/2005/8/layout/cycle8"/>
    <dgm:cxn modelId="{51BF86C7-5BCA-4738-AA3E-9287192F0A02}" type="presOf" srcId="{ACD8E117-B354-9040-AEB6-1904558A59BC}" destId="{DFD7A57B-D4DD-0549-8CE7-87C25B20784E}" srcOrd="0" destOrd="0" presId="urn:microsoft.com/office/officeart/2005/8/layout/cycle8"/>
    <dgm:cxn modelId="{DCB845DE-92E8-4CB9-A270-327202FF71C6}" type="presOf" srcId="{080074F3-4AE6-8F46-A357-F50973AB58A2}" destId="{CD8E265A-F113-7D4B-9CE9-99C22D0F9AED}" srcOrd="0" destOrd="0" presId="urn:microsoft.com/office/officeart/2005/8/layout/cycle8"/>
    <dgm:cxn modelId="{0FA819C1-99E3-4308-A2BC-60C76ED58906}" type="presOf" srcId="{080074F3-4AE6-8F46-A357-F50973AB58A2}" destId="{007E6081-AB46-C741-9081-70E5C32A87B9}" srcOrd="1" destOrd="0" presId="urn:microsoft.com/office/officeart/2005/8/layout/cycle8"/>
    <dgm:cxn modelId="{6F7D2BB5-C058-CE43-9929-2FE65FB46C75}" srcId="{C506D641-E27C-EC47-B1C0-E5F62A756689}" destId="{22982B26-C39D-A445-98F4-5C17EF773C5E}" srcOrd="3" destOrd="0" parTransId="{53A296C5-F52F-4443-BE81-C0CE7A67F4AB}" sibTransId="{1C28E159-0BF7-F74C-8EF5-63F6F2FF99CF}"/>
    <dgm:cxn modelId="{A80AF4FD-7C93-41C1-BFEA-8D0958AD8782}" type="presOf" srcId="{22982B26-C39D-A445-98F4-5C17EF773C5E}" destId="{00A34056-5658-7044-A0FB-8FB23E687795}" srcOrd="0" destOrd="0" presId="urn:microsoft.com/office/officeart/2005/8/layout/cycle8"/>
    <dgm:cxn modelId="{C6A4F1D9-D92C-3641-A4C1-ADEB9C4BE9C2}" srcId="{C506D641-E27C-EC47-B1C0-E5F62A756689}" destId="{ACD8E117-B354-9040-AEB6-1904558A59BC}" srcOrd="1" destOrd="0" parTransId="{186C77D8-07D6-0247-82DD-B2B29EE9A068}" sibTransId="{FA31F4E7-7702-E240-9427-60DC46F5A77E}"/>
    <dgm:cxn modelId="{BDC496BB-82A6-EF45-A1B9-8E0345F97541}" srcId="{C506D641-E27C-EC47-B1C0-E5F62A756689}" destId="{6E285FD0-F958-7847-BD99-CA10C09DAB77}" srcOrd="0" destOrd="0" parTransId="{E51B742D-4AE8-FC44-802A-204634C050DD}" sibTransId="{ED2E9EAD-433B-394F-8560-B8C312A8986B}"/>
    <dgm:cxn modelId="{84490034-BD6D-469F-99FB-2931A4AA0DA2}" type="presOf" srcId="{6E285FD0-F958-7847-BD99-CA10C09DAB77}" destId="{CB4E1799-D2EA-0448-8C4F-70B1265DC622}" srcOrd="0" destOrd="0" presId="urn:microsoft.com/office/officeart/2005/8/layout/cycle8"/>
    <dgm:cxn modelId="{C3D14416-4F33-4CB0-8139-BA16779EEB37}" type="presOf" srcId="{E992A75C-EC18-1E40-9B16-2632ACF177E7}" destId="{14B80942-DC33-DC4E-A389-4A3E556A78C3}" srcOrd="1" destOrd="0" presId="urn:microsoft.com/office/officeart/2005/8/layout/cycle8"/>
    <dgm:cxn modelId="{C3561248-F330-9346-A1DF-B3C830D736D4}" srcId="{C506D641-E27C-EC47-B1C0-E5F62A756689}" destId="{080074F3-4AE6-8F46-A357-F50973AB58A2}" srcOrd="4" destOrd="0" parTransId="{F2819928-C85A-B34C-92EE-FF9D41306746}" sibTransId="{C6A078FB-C207-6A4E-B8E4-31C77347F3C9}"/>
    <dgm:cxn modelId="{3AA366AD-A337-4BDD-9324-5A6D1CDE5286}" type="presOf" srcId="{E992A75C-EC18-1E40-9B16-2632ACF177E7}" destId="{50433320-2F11-B447-960C-8C140943EEA5}" srcOrd="0" destOrd="0" presId="urn:microsoft.com/office/officeart/2005/8/layout/cycle8"/>
    <dgm:cxn modelId="{BD51A022-8CBB-4D4E-AE5F-9DE133D539D5}" type="presOf" srcId="{ACD8E117-B354-9040-AEB6-1904558A59BC}" destId="{C1A2241A-8741-AC46-8383-989CBB45697F}" srcOrd="1" destOrd="0" presId="urn:microsoft.com/office/officeart/2005/8/layout/cycle8"/>
    <dgm:cxn modelId="{0B610D90-F035-3045-9E6B-B4A0F22CFA59}" srcId="{C506D641-E27C-EC47-B1C0-E5F62A756689}" destId="{E992A75C-EC18-1E40-9B16-2632ACF177E7}" srcOrd="2" destOrd="0" parTransId="{2DF3414B-1769-A541-BBA3-DF6082A1B78B}" sibTransId="{BD9B48E8-CCDF-2442-BF9A-EE60E439DD7C}"/>
    <dgm:cxn modelId="{4C1512FB-0963-4764-93E9-975148A809B5}" type="presOf" srcId="{22982B26-C39D-A445-98F4-5C17EF773C5E}" destId="{80656766-6F2E-9A45-B0A7-39613EB38989}" srcOrd="1" destOrd="0" presId="urn:microsoft.com/office/officeart/2005/8/layout/cycle8"/>
    <dgm:cxn modelId="{BA366ABF-CAE5-46FB-8383-E55A1BC55CBB}" type="presOf" srcId="{C506D641-E27C-EC47-B1C0-E5F62A756689}" destId="{774AB6D5-C3A6-4E4B-B7DA-F2FB993302D2}" srcOrd="0" destOrd="0" presId="urn:microsoft.com/office/officeart/2005/8/layout/cycle8"/>
    <dgm:cxn modelId="{7FE117BD-C583-496B-B6DC-3851284ADB09}" type="presParOf" srcId="{774AB6D5-C3A6-4E4B-B7DA-F2FB993302D2}" destId="{CB4E1799-D2EA-0448-8C4F-70B1265DC622}" srcOrd="0" destOrd="0" presId="urn:microsoft.com/office/officeart/2005/8/layout/cycle8"/>
    <dgm:cxn modelId="{E42A72B7-8B82-45E6-8CDB-F29F86DF0C5C}" type="presParOf" srcId="{774AB6D5-C3A6-4E4B-B7DA-F2FB993302D2}" destId="{4416815D-4275-1242-A58B-D593324C80B9}" srcOrd="1" destOrd="0" presId="urn:microsoft.com/office/officeart/2005/8/layout/cycle8"/>
    <dgm:cxn modelId="{3124EF75-195B-499E-9C53-61EDDEB7F692}" type="presParOf" srcId="{774AB6D5-C3A6-4E4B-B7DA-F2FB993302D2}" destId="{3189C857-49A2-F743-BB76-5B9AE8BC8EA1}" srcOrd="2" destOrd="0" presId="urn:microsoft.com/office/officeart/2005/8/layout/cycle8"/>
    <dgm:cxn modelId="{A19BA2D3-2AC5-4127-A11F-36321ADFD60A}" type="presParOf" srcId="{774AB6D5-C3A6-4E4B-B7DA-F2FB993302D2}" destId="{13641B06-9FE5-B446-ACD7-522DBF75D434}" srcOrd="3" destOrd="0" presId="urn:microsoft.com/office/officeart/2005/8/layout/cycle8"/>
    <dgm:cxn modelId="{C5061E1A-9DD5-4E99-83EB-796E069F1FC7}" type="presParOf" srcId="{774AB6D5-C3A6-4E4B-B7DA-F2FB993302D2}" destId="{DFD7A57B-D4DD-0549-8CE7-87C25B20784E}" srcOrd="4" destOrd="0" presId="urn:microsoft.com/office/officeart/2005/8/layout/cycle8"/>
    <dgm:cxn modelId="{FCBB6CE9-B1CB-4E3A-8F89-17D041AB36FE}" type="presParOf" srcId="{774AB6D5-C3A6-4E4B-B7DA-F2FB993302D2}" destId="{A3040FE6-5A6B-7042-8A1E-DBC838A6B564}" srcOrd="5" destOrd="0" presId="urn:microsoft.com/office/officeart/2005/8/layout/cycle8"/>
    <dgm:cxn modelId="{2D911A08-3A72-4612-B437-DF5664CC7AD1}" type="presParOf" srcId="{774AB6D5-C3A6-4E4B-B7DA-F2FB993302D2}" destId="{F4787D1E-BA84-5F49-95CE-A77D12A02EFE}" srcOrd="6" destOrd="0" presId="urn:microsoft.com/office/officeart/2005/8/layout/cycle8"/>
    <dgm:cxn modelId="{DAE39A65-C3A0-44D0-AD53-92908FD2E726}" type="presParOf" srcId="{774AB6D5-C3A6-4E4B-B7DA-F2FB993302D2}" destId="{C1A2241A-8741-AC46-8383-989CBB45697F}" srcOrd="7" destOrd="0" presId="urn:microsoft.com/office/officeart/2005/8/layout/cycle8"/>
    <dgm:cxn modelId="{5834350D-8576-44B1-80AF-07D77AC44DBA}" type="presParOf" srcId="{774AB6D5-C3A6-4E4B-B7DA-F2FB993302D2}" destId="{50433320-2F11-B447-960C-8C140943EEA5}" srcOrd="8" destOrd="0" presId="urn:microsoft.com/office/officeart/2005/8/layout/cycle8"/>
    <dgm:cxn modelId="{031B8E02-E76F-48C7-9944-D57064CA4ABC}" type="presParOf" srcId="{774AB6D5-C3A6-4E4B-B7DA-F2FB993302D2}" destId="{74A23092-CCB8-DE41-8806-AAE6DA9D3D56}" srcOrd="9" destOrd="0" presId="urn:microsoft.com/office/officeart/2005/8/layout/cycle8"/>
    <dgm:cxn modelId="{64066C6F-AF64-47BF-B708-09C5F8362A67}" type="presParOf" srcId="{774AB6D5-C3A6-4E4B-B7DA-F2FB993302D2}" destId="{76BAD769-F10B-F848-BD51-D37AC5F1CA3D}" srcOrd="10" destOrd="0" presId="urn:microsoft.com/office/officeart/2005/8/layout/cycle8"/>
    <dgm:cxn modelId="{EFB241CE-2C01-4FC1-B082-B09D16C600D7}" type="presParOf" srcId="{774AB6D5-C3A6-4E4B-B7DA-F2FB993302D2}" destId="{14B80942-DC33-DC4E-A389-4A3E556A78C3}" srcOrd="11" destOrd="0" presId="urn:microsoft.com/office/officeart/2005/8/layout/cycle8"/>
    <dgm:cxn modelId="{3E009FE6-313F-407F-8C84-6B6C6FF5D819}" type="presParOf" srcId="{774AB6D5-C3A6-4E4B-B7DA-F2FB993302D2}" destId="{00A34056-5658-7044-A0FB-8FB23E687795}" srcOrd="12" destOrd="0" presId="urn:microsoft.com/office/officeart/2005/8/layout/cycle8"/>
    <dgm:cxn modelId="{140753E2-DB15-479D-B8FA-AB17855826EA}" type="presParOf" srcId="{774AB6D5-C3A6-4E4B-B7DA-F2FB993302D2}" destId="{02B5FDF1-A083-7348-A59D-A7D6F04AF70F}" srcOrd="13" destOrd="0" presId="urn:microsoft.com/office/officeart/2005/8/layout/cycle8"/>
    <dgm:cxn modelId="{236BCBEA-FEDA-4C4E-B49E-D9F2D8B78AB7}" type="presParOf" srcId="{774AB6D5-C3A6-4E4B-B7DA-F2FB993302D2}" destId="{A24E1497-D0A9-FE4D-B021-6FC38A635D47}" srcOrd="14" destOrd="0" presId="urn:microsoft.com/office/officeart/2005/8/layout/cycle8"/>
    <dgm:cxn modelId="{D71546A0-D82F-48A4-9BCE-A5C89625D270}" type="presParOf" srcId="{774AB6D5-C3A6-4E4B-B7DA-F2FB993302D2}" destId="{80656766-6F2E-9A45-B0A7-39613EB38989}" srcOrd="15" destOrd="0" presId="urn:microsoft.com/office/officeart/2005/8/layout/cycle8"/>
    <dgm:cxn modelId="{BBFE8B89-8DB4-4102-A20E-FDA93A9E2BB7}" type="presParOf" srcId="{774AB6D5-C3A6-4E4B-B7DA-F2FB993302D2}" destId="{CD8E265A-F113-7D4B-9CE9-99C22D0F9AED}" srcOrd="16" destOrd="0" presId="urn:microsoft.com/office/officeart/2005/8/layout/cycle8"/>
    <dgm:cxn modelId="{98EBD6BB-D4A3-4410-9C3E-D8B3B8128D88}" type="presParOf" srcId="{774AB6D5-C3A6-4E4B-B7DA-F2FB993302D2}" destId="{A922AFCD-C345-6A43-B6F4-AF4C5A8D83FA}" srcOrd="17" destOrd="0" presId="urn:microsoft.com/office/officeart/2005/8/layout/cycle8"/>
    <dgm:cxn modelId="{4F2A3430-9020-4AAF-B95D-22168A5CD164}" type="presParOf" srcId="{774AB6D5-C3A6-4E4B-B7DA-F2FB993302D2}" destId="{CBDA0CFD-D7F7-A54F-BDD8-AC0FAD1D610B}" srcOrd="18" destOrd="0" presId="urn:microsoft.com/office/officeart/2005/8/layout/cycle8"/>
    <dgm:cxn modelId="{9021D939-79F2-4295-8BB5-6C7F61AF29EE}" type="presParOf" srcId="{774AB6D5-C3A6-4E4B-B7DA-F2FB993302D2}" destId="{007E6081-AB46-C741-9081-70E5C32A87B9}" srcOrd="19" destOrd="0" presId="urn:microsoft.com/office/officeart/2005/8/layout/cycle8"/>
    <dgm:cxn modelId="{7C6B48E7-3DA9-444C-A45B-46A4E83C2206}" type="presParOf" srcId="{774AB6D5-C3A6-4E4B-B7DA-F2FB993302D2}" destId="{8E66968E-7AFA-4A45-A7AC-88C575C20F1B}" srcOrd="20" destOrd="0" presId="urn:microsoft.com/office/officeart/2005/8/layout/cycle8"/>
    <dgm:cxn modelId="{7109C254-CB7C-45B2-A92E-C05AE22B21DD}" type="presParOf" srcId="{774AB6D5-C3A6-4E4B-B7DA-F2FB993302D2}" destId="{C2D1E1AA-973A-6541-8D69-2D3E783A5FA4}" srcOrd="21" destOrd="0" presId="urn:microsoft.com/office/officeart/2005/8/layout/cycle8"/>
    <dgm:cxn modelId="{324F088C-21D4-4E77-B415-D339CF38D849}" type="presParOf" srcId="{774AB6D5-C3A6-4E4B-B7DA-F2FB993302D2}" destId="{FBBE5F1D-D352-854C-BADC-49F7DF3E8E7B}" srcOrd="22" destOrd="0" presId="urn:microsoft.com/office/officeart/2005/8/layout/cycle8"/>
    <dgm:cxn modelId="{1A2055BA-E3CC-479E-8E57-712568B22338}" type="presParOf" srcId="{774AB6D5-C3A6-4E4B-B7DA-F2FB993302D2}" destId="{41D4ADFE-B68A-3847-98CD-2ACDBF6BC4D2}" srcOrd="23" destOrd="0" presId="urn:microsoft.com/office/officeart/2005/8/layout/cycle8"/>
    <dgm:cxn modelId="{055A8661-73E3-4932-B46B-ED3E1D09C796}" type="presParOf" srcId="{774AB6D5-C3A6-4E4B-B7DA-F2FB993302D2}" destId="{0C8BE6FE-8717-F941-BA8F-876E605C48FA}" srcOrd="2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4E1799-D2EA-0448-8C4F-70B1265DC622}">
      <dsp:nvSpPr>
        <dsp:cNvPr id="0" name=""/>
        <dsp:cNvSpPr/>
      </dsp:nvSpPr>
      <dsp:spPr>
        <a:xfrm>
          <a:off x="1133051" y="-48353"/>
          <a:ext cx="2764687" cy="2764687"/>
        </a:xfrm>
        <a:prstGeom prst="pie">
          <a:avLst>
            <a:gd name="adj1" fmla="val 16200000"/>
            <a:gd name="adj2" fmla="val 2052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Life Sciences</a:t>
          </a:r>
          <a:endParaRPr lang="en-US" sz="1100" kern="1200" dirty="0"/>
        </a:p>
      </dsp:txBody>
      <dsp:txXfrm>
        <a:off x="2575296" y="416377"/>
        <a:ext cx="888649" cy="592433"/>
      </dsp:txXfrm>
    </dsp:sp>
    <dsp:sp modelId="{DFD7A57B-D4DD-0549-8CE7-87C25B20784E}">
      <dsp:nvSpPr>
        <dsp:cNvPr id="0" name=""/>
        <dsp:cNvSpPr/>
      </dsp:nvSpPr>
      <dsp:spPr>
        <a:xfrm>
          <a:off x="1031287" y="277456"/>
          <a:ext cx="2764687" cy="2764687"/>
        </a:xfrm>
        <a:prstGeom prst="pie">
          <a:avLst>
            <a:gd name="adj1" fmla="val 20520000"/>
            <a:gd name="adj2" fmla="val 3240000"/>
          </a:avLst>
        </a:prstGeom>
        <a:gradFill rotWithShape="0">
          <a:gsLst>
            <a:gs pos="0">
              <a:schemeClr val="accent4">
                <a:hueOff val="-1116192"/>
                <a:satOff val="6725"/>
                <a:lumOff val="539"/>
                <a:alphaOff val="0"/>
                <a:shade val="51000"/>
                <a:satMod val="130000"/>
              </a:schemeClr>
            </a:gs>
            <a:gs pos="80000">
              <a:schemeClr val="accent4">
                <a:hueOff val="-1116192"/>
                <a:satOff val="6725"/>
                <a:lumOff val="539"/>
                <a:alphaOff val="0"/>
                <a:shade val="93000"/>
                <a:satMod val="130000"/>
              </a:schemeClr>
            </a:gs>
            <a:gs pos="100000">
              <a:schemeClr val="accent4">
                <a:hueOff val="-1116192"/>
                <a:satOff val="6725"/>
                <a:lumOff val="53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Arts and Humanities</a:t>
          </a:r>
          <a:endParaRPr lang="en-US" sz="1100" kern="1200" dirty="0"/>
        </a:p>
      </dsp:txBody>
      <dsp:txXfrm>
        <a:off x="2811877" y="1540655"/>
        <a:ext cx="822823" cy="658259"/>
      </dsp:txXfrm>
    </dsp:sp>
    <dsp:sp modelId="{50433320-2F11-B447-960C-8C140943EEA5}">
      <dsp:nvSpPr>
        <dsp:cNvPr id="0" name=""/>
        <dsp:cNvSpPr/>
      </dsp:nvSpPr>
      <dsp:spPr>
        <a:xfrm>
          <a:off x="968752" y="322876"/>
          <a:ext cx="2764687" cy="2764687"/>
        </a:xfrm>
        <a:prstGeom prst="pie">
          <a:avLst>
            <a:gd name="adj1" fmla="val 3240000"/>
            <a:gd name="adj2" fmla="val 7560000"/>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Earth Sciences</a:t>
          </a:r>
          <a:endParaRPr lang="en-US" sz="1100" kern="1200" dirty="0"/>
        </a:p>
      </dsp:txBody>
      <dsp:txXfrm>
        <a:off x="1956141" y="2264740"/>
        <a:ext cx="789910" cy="724084"/>
      </dsp:txXfrm>
    </dsp:sp>
    <dsp:sp modelId="{00A34056-5658-7044-A0FB-8FB23E687795}">
      <dsp:nvSpPr>
        <dsp:cNvPr id="0" name=""/>
        <dsp:cNvSpPr/>
      </dsp:nvSpPr>
      <dsp:spPr>
        <a:xfrm>
          <a:off x="906217" y="277456"/>
          <a:ext cx="2764687" cy="2764687"/>
        </a:xfrm>
        <a:prstGeom prst="pie">
          <a:avLst>
            <a:gd name="adj1" fmla="val 7560000"/>
            <a:gd name="adj2" fmla="val 11880000"/>
          </a:avLst>
        </a:prstGeom>
        <a:gradFill rotWithShape="0">
          <a:gsLst>
            <a:gs pos="0">
              <a:schemeClr val="accent4">
                <a:hueOff val="-3348577"/>
                <a:satOff val="20174"/>
                <a:lumOff val="1617"/>
                <a:alphaOff val="0"/>
                <a:shade val="51000"/>
                <a:satMod val="130000"/>
              </a:schemeClr>
            </a:gs>
            <a:gs pos="80000">
              <a:schemeClr val="accent4">
                <a:hueOff val="-3348577"/>
                <a:satOff val="20174"/>
                <a:lumOff val="1617"/>
                <a:alphaOff val="0"/>
                <a:shade val="93000"/>
                <a:satMod val="130000"/>
              </a:schemeClr>
            </a:gs>
            <a:gs pos="100000">
              <a:schemeClr val="accent4">
                <a:hueOff val="-3348577"/>
                <a:satOff val="20174"/>
                <a:lumOff val="161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Computer Science and Mathematics</a:t>
          </a:r>
          <a:endParaRPr lang="en-US" sz="1100" kern="1200" dirty="0"/>
        </a:p>
      </dsp:txBody>
      <dsp:txXfrm>
        <a:off x="1067491" y="1540655"/>
        <a:ext cx="822823" cy="658259"/>
      </dsp:txXfrm>
    </dsp:sp>
    <dsp:sp modelId="{CD8E265A-F113-7D4B-9CE9-99C22D0F9AED}">
      <dsp:nvSpPr>
        <dsp:cNvPr id="0" name=""/>
        <dsp:cNvSpPr/>
      </dsp:nvSpPr>
      <dsp:spPr>
        <a:xfrm>
          <a:off x="929915" y="203731"/>
          <a:ext cx="2764687" cy="2764687"/>
        </a:xfrm>
        <a:prstGeom prst="pie">
          <a:avLst>
            <a:gd name="adj1" fmla="val 11880000"/>
            <a:gd name="adj2" fmla="val 1620000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Multi-disciplinary</a:t>
          </a:r>
          <a:endParaRPr lang="en-US" sz="1100" kern="1200" dirty="0"/>
        </a:p>
      </dsp:txBody>
      <dsp:txXfrm>
        <a:off x="1363708" y="668462"/>
        <a:ext cx="888649" cy="592433"/>
      </dsp:txXfrm>
    </dsp:sp>
    <dsp:sp modelId="{8E66968E-7AFA-4A45-A7AC-88C575C20F1B}">
      <dsp:nvSpPr>
        <dsp:cNvPr id="0" name=""/>
        <dsp:cNvSpPr/>
      </dsp:nvSpPr>
      <dsp:spPr>
        <a:xfrm>
          <a:off x="961773" y="-219500"/>
          <a:ext cx="3106982" cy="3106982"/>
        </a:xfrm>
        <a:prstGeom prst="circularArrow">
          <a:avLst>
            <a:gd name="adj1" fmla="val 5085"/>
            <a:gd name="adj2" fmla="val 327528"/>
            <a:gd name="adj3" fmla="val 20192361"/>
            <a:gd name="adj4" fmla="val 16200324"/>
            <a:gd name="adj5" fmla="val 5932"/>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2D1E1AA-973A-6541-8D69-2D3E783A5FA4}">
      <dsp:nvSpPr>
        <dsp:cNvPr id="0" name=""/>
        <dsp:cNvSpPr/>
      </dsp:nvSpPr>
      <dsp:spPr>
        <a:xfrm>
          <a:off x="860330" y="106284"/>
          <a:ext cx="3106982" cy="3106982"/>
        </a:xfrm>
        <a:prstGeom prst="circularArrow">
          <a:avLst>
            <a:gd name="adj1" fmla="val 5085"/>
            <a:gd name="adj2" fmla="val 327528"/>
            <a:gd name="adj3" fmla="val 2912753"/>
            <a:gd name="adj4" fmla="val 20519953"/>
            <a:gd name="adj5" fmla="val 5932"/>
          </a:avLst>
        </a:prstGeom>
        <a:solidFill>
          <a:schemeClr val="accent4">
            <a:hueOff val="-1116192"/>
            <a:satOff val="6725"/>
            <a:lumOff val="539"/>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BBE5F1D-D352-854C-BADC-49F7DF3E8E7B}">
      <dsp:nvSpPr>
        <dsp:cNvPr id="0" name=""/>
        <dsp:cNvSpPr/>
      </dsp:nvSpPr>
      <dsp:spPr>
        <a:xfrm>
          <a:off x="797605" y="151843"/>
          <a:ext cx="3106982" cy="3106982"/>
        </a:xfrm>
        <a:prstGeom prst="circularArrow">
          <a:avLst>
            <a:gd name="adj1" fmla="val 5085"/>
            <a:gd name="adj2" fmla="val 327528"/>
            <a:gd name="adj3" fmla="val 7232777"/>
            <a:gd name="adj4" fmla="val 3239695"/>
            <a:gd name="adj5" fmla="val 5932"/>
          </a:avLst>
        </a:prstGeom>
        <a:solidFill>
          <a:schemeClr val="accent4">
            <a:hueOff val="-2232385"/>
            <a:satOff val="13449"/>
            <a:lumOff val="1078"/>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1D4ADFE-B68A-3847-98CD-2ACDBF6BC4D2}">
      <dsp:nvSpPr>
        <dsp:cNvPr id="0" name=""/>
        <dsp:cNvSpPr/>
      </dsp:nvSpPr>
      <dsp:spPr>
        <a:xfrm>
          <a:off x="734879" y="106284"/>
          <a:ext cx="3106982" cy="3106982"/>
        </a:xfrm>
        <a:prstGeom prst="circularArrow">
          <a:avLst>
            <a:gd name="adj1" fmla="val 5085"/>
            <a:gd name="adj2" fmla="val 327528"/>
            <a:gd name="adj3" fmla="val 11552519"/>
            <a:gd name="adj4" fmla="val 7559718"/>
            <a:gd name="adj5" fmla="val 5932"/>
          </a:avLst>
        </a:prstGeom>
        <a:solidFill>
          <a:schemeClr val="accent4">
            <a:hueOff val="-3348577"/>
            <a:satOff val="20174"/>
            <a:lumOff val="1617"/>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C8BE6FE-8717-F941-BA8F-876E605C48FA}">
      <dsp:nvSpPr>
        <dsp:cNvPr id="0" name=""/>
        <dsp:cNvSpPr/>
      </dsp:nvSpPr>
      <dsp:spPr>
        <a:xfrm>
          <a:off x="758898" y="32583"/>
          <a:ext cx="3106982" cy="3106982"/>
        </a:xfrm>
        <a:prstGeom prst="circularArrow">
          <a:avLst>
            <a:gd name="adj1" fmla="val 5085"/>
            <a:gd name="adj2" fmla="val 327528"/>
            <a:gd name="adj3" fmla="val 15872148"/>
            <a:gd name="adj4" fmla="val 11880111"/>
            <a:gd name="adj5" fmla="val 5932"/>
          </a:avLst>
        </a:prstGeom>
        <a:solidFill>
          <a:schemeClr val="accent4">
            <a:hueOff val="-4464770"/>
            <a:satOff val="26899"/>
            <a:lumOff val="2156"/>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4E1799-D2EA-0448-8C4F-70B1265DC622}">
      <dsp:nvSpPr>
        <dsp:cNvPr id="0" name=""/>
        <dsp:cNvSpPr/>
      </dsp:nvSpPr>
      <dsp:spPr>
        <a:xfrm>
          <a:off x="1133051" y="-48353"/>
          <a:ext cx="2764687" cy="2764687"/>
        </a:xfrm>
        <a:prstGeom prst="pie">
          <a:avLst>
            <a:gd name="adj1" fmla="val 16200000"/>
            <a:gd name="adj2" fmla="val 2052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Life Sciences</a:t>
          </a:r>
          <a:endParaRPr lang="en-US" sz="1100" kern="1200" dirty="0"/>
        </a:p>
      </dsp:txBody>
      <dsp:txXfrm>
        <a:off x="2575296" y="416377"/>
        <a:ext cx="888649" cy="592433"/>
      </dsp:txXfrm>
    </dsp:sp>
    <dsp:sp modelId="{DFD7A57B-D4DD-0549-8CE7-87C25B20784E}">
      <dsp:nvSpPr>
        <dsp:cNvPr id="0" name=""/>
        <dsp:cNvSpPr/>
      </dsp:nvSpPr>
      <dsp:spPr>
        <a:xfrm>
          <a:off x="1031287" y="277456"/>
          <a:ext cx="2764687" cy="2764687"/>
        </a:xfrm>
        <a:prstGeom prst="pie">
          <a:avLst>
            <a:gd name="adj1" fmla="val 20520000"/>
            <a:gd name="adj2" fmla="val 3240000"/>
          </a:avLst>
        </a:prstGeom>
        <a:gradFill rotWithShape="0">
          <a:gsLst>
            <a:gs pos="0">
              <a:schemeClr val="accent4">
                <a:hueOff val="-1116192"/>
                <a:satOff val="6725"/>
                <a:lumOff val="539"/>
                <a:alphaOff val="0"/>
                <a:shade val="51000"/>
                <a:satMod val="130000"/>
              </a:schemeClr>
            </a:gs>
            <a:gs pos="80000">
              <a:schemeClr val="accent4">
                <a:hueOff val="-1116192"/>
                <a:satOff val="6725"/>
                <a:lumOff val="539"/>
                <a:alphaOff val="0"/>
                <a:shade val="93000"/>
                <a:satMod val="130000"/>
              </a:schemeClr>
            </a:gs>
            <a:gs pos="100000">
              <a:schemeClr val="accent4">
                <a:hueOff val="-1116192"/>
                <a:satOff val="6725"/>
                <a:lumOff val="53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Arts and Humanities</a:t>
          </a:r>
          <a:endParaRPr lang="en-US" sz="1100" kern="1200" dirty="0"/>
        </a:p>
      </dsp:txBody>
      <dsp:txXfrm>
        <a:off x="2811877" y="1540655"/>
        <a:ext cx="822823" cy="658259"/>
      </dsp:txXfrm>
    </dsp:sp>
    <dsp:sp modelId="{50433320-2F11-B447-960C-8C140943EEA5}">
      <dsp:nvSpPr>
        <dsp:cNvPr id="0" name=""/>
        <dsp:cNvSpPr/>
      </dsp:nvSpPr>
      <dsp:spPr>
        <a:xfrm>
          <a:off x="968752" y="322876"/>
          <a:ext cx="2764687" cy="2764687"/>
        </a:xfrm>
        <a:prstGeom prst="pie">
          <a:avLst>
            <a:gd name="adj1" fmla="val 3240000"/>
            <a:gd name="adj2" fmla="val 7560000"/>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Earth Sciences</a:t>
          </a:r>
          <a:endParaRPr lang="en-US" sz="1100" kern="1200" dirty="0"/>
        </a:p>
      </dsp:txBody>
      <dsp:txXfrm>
        <a:off x="1956141" y="2264740"/>
        <a:ext cx="789910" cy="724084"/>
      </dsp:txXfrm>
    </dsp:sp>
    <dsp:sp modelId="{00A34056-5658-7044-A0FB-8FB23E687795}">
      <dsp:nvSpPr>
        <dsp:cNvPr id="0" name=""/>
        <dsp:cNvSpPr/>
      </dsp:nvSpPr>
      <dsp:spPr>
        <a:xfrm>
          <a:off x="906217" y="277456"/>
          <a:ext cx="2764687" cy="2764687"/>
        </a:xfrm>
        <a:prstGeom prst="pie">
          <a:avLst>
            <a:gd name="adj1" fmla="val 7560000"/>
            <a:gd name="adj2" fmla="val 11880000"/>
          </a:avLst>
        </a:prstGeom>
        <a:gradFill rotWithShape="0">
          <a:gsLst>
            <a:gs pos="0">
              <a:schemeClr val="accent4">
                <a:hueOff val="-3348577"/>
                <a:satOff val="20174"/>
                <a:lumOff val="1617"/>
                <a:alphaOff val="0"/>
                <a:shade val="51000"/>
                <a:satMod val="130000"/>
              </a:schemeClr>
            </a:gs>
            <a:gs pos="80000">
              <a:schemeClr val="accent4">
                <a:hueOff val="-3348577"/>
                <a:satOff val="20174"/>
                <a:lumOff val="1617"/>
                <a:alphaOff val="0"/>
                <a:shade val="93000"/>
                <a:satMod val="130000"/>
              </a:schemeClr>
            </a:gs>
            <a:gs pos="100000">
              <a:schemeClr val="accent4">
                <a:hueOff val="-3348577"/>
                <a:satOff val="20174"/>
                <a:lumOff val="161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Computer Science and Mathematics</a:t>
          </a:r>
          <a:endParaRPr lang="en-US" sz="1100" kern="1200" dirty="0"/>
        </a:p>
      </dsp:txBody>
      <dsp:txXfrm>
        <a:off x="1067491" y="1540655"/>
        <a:ext cx="822823" cy="658259"/>
      </dsp:txXfrm>
    </dsp:sp>
    <dsp:sp modelId="{CD8E265A-F113-7D4B-9CE9-99C22D0F9AED}">
      <dsp:nvSpPr>
        <dsp:cNvPr id="0" name=""/>
        <dsp:cNvSpPr/>
      </dsp:nvSpPr>
      <dsp:spPr>
        <a:xfrm>
          <a:off x="929915" y="203731"/>
          <a:ext cx="2764687" cy="2764687"/>
        </a:xfrm>
        <a:prstGeom prst="pie">
          <a:avLst>
            <a:gd name="adj1" fmla="val 11880000"/>
            <a:gd name="adj2" fmla="val 1620000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Multi-disciplinary</a:t>
          </a:r>
          <a:endParaRPr lang="en-US" sz="1100" kern="1200" dirty="0"/>
        </a:p>
      </dsp:txBody>
      <dsp:txXfrm>
        <a:off x="1363708" y="668462"/>
        <a:ext cx="888649" cy="592433"/>
      </dsp:txXfrm>
    </dsp:sp>
    <dsp:sp modelId="{8E66968E-7AFA-4A45-A7AC-88C575C20F1B}">
      <dsp:nvSpPr>
        <dsp:cNvPr id="0" name=""/>
        <dsp:cNvSpPr/>
      </dsp:nvSpPr>
      <dsp:spPr>
        <a:xfrm>
          <a:off x="961773" y="-219500"/>
          <a:ext cx="3106982" cy="3106982"/>
        </a:xfrm>
        <a:prstGeom prst="circularArrow">
          <a:avLst>
            <a:gd name="adj1" fmla="val 5085"/>
            <a:gd name="adj2" fmla="val 327528"/>
            <a:gd name="adj3" fmla="val 20192361"/>
            <a:gd name="adj4" fmla="val 16200324"/>
            <a:gd name="adj5" fmla="val 5932"/>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2D1E1AA-973A-6541-8D69-2D3E783A5FA4}">
      <dsp:nvSpPr>
        <dsp:cNvPr id="0" name=""/>
        <dsp:cNvSpPr/>
      </dsp:nvSpPr>
      <dsp:spPr>
        <a:xfrm>
          <a:off x="860330" y="106284"/>
          <a:ext cx="3106982" cy="3106982"/>
        </a:xfrm>
        <a:prstGeom prst="circularArrow">
          <a:avLst>
            <a:gd name="adj1" fmla="val 5085"/>
            <a:gd name="adj2" fmla="val 327528"/>
            <a:gd name="adj3" fmla="val 2912753"/>
            <a:gd name="adj4" fmla="val 20519953"/>
            <a:gd name="adj5" fmla="val 5932"/>
          </a:avLst>
        </a:prstGeom>
        <a:solidFill>
          <a:schemeClr val="accent4">
            <a:hueOff val="-1116192"/>
            <a:satOff val="6725"/>
            <a:lumOff val="539"/>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BBE5F1D-D352-854C-BADC-49F7DF3E8E7B}">
      <dsp:nvSpPr>
        <dsp:cNvPr id="0" name=""/>
        <dsp:cNvSpPr/>
      </dsp:nvSpPr>
      <dsp:spPr>
        <a:xfrm>
          <a:off x="797605" y="151843"/>
          <a:ext cx="3106982" cy="3106982"/>
        </a:xfrm>
        <a:prstGeom prst="circularArrow">
          <a:avLst>
            <a:gd name="adj1" fmla="val 5085"/>
            <a:gd name="adj2" fmla="val 327528"/>
            <a:gd name="adj3" fmla="val 7232777"/>
            <a:gd name="adj4" fmla="val 3239695"/>
            <a:gd name="adj5" fmla="val 5932"/>
          </a:avLst>
        </a:prstGeom>
        <a:solidFill>
          <a:schemeClr val="accent4">
            <a:hueOff val="-2232385"/>
            <a:satOff val="13449"/>
            <a:lumOff val="1078"/>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1D4ADFE-B68A-3847-98CD-2ACDBF6BC4D2}">
      <dsp:nvSpPr>
        <dsp:cNvPr id="0" name=""/>
        <dsp:cNvSpPr/>
      </dsp:nvSpPr>
      <dsp:spPr>
        <a:xfrm>
          <a:off x="734879" y="106284"/>
          <a:ext cx="3106982" cy="3106982"/>
        </a:xfrm>
        <a:prstGeom prst="circularArrow">
          <a:avLst>
            <a:gd name="adj1" fmla="val 5085"/>
            <a:gd name="adj2" fmla="val 327528"/>
            <a:gd name="adj3" fmla="val 11552519"/>
            <a:gd name="adj4" fmla="val 7559718"/>
            <a:gd name="adj5" fmla="val 5932"/>
          </a:avLst>
        </a:prstGeom>
        <a:solidFill>
          <a:schemeClr val="accent4">
            <a:hueOff val="-3348577"/>
            <a:satOff val="20174"/>
            <a:lumOff val="1617"/>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C8BE6FE-8717-F941-BA8F-876E605C48FA}">
      <dsp:nvSpPr>
        <dsp:cNvPr id="0" name=""/>
        <dsp:cNvSpPr/>
      </dsp:nvSpPr>
      <dsp:spPr>
        <a:xfrm>
          <a:off x="758898" y="32583"/>
          <a:ext cx="3106982" cy="3106982"/>
        </a:xfrm>
        <a:prstGeom prst="circularArrow">
          <a:avLst>
            <a:gd name="adj1" fmla="val 5085"/>
            <a:gd name="adj2" fmla="val 327528"/>
            <a:gd name="adj3" fmla="val 15872148"/>
            <a:gd name="adj4" fmla="val 11880111"/>
            <a:gd name="adj5" fmla="val 5932"/>
          </a:avLst>
        </a:prstGeom>
        <a:solidFill>
          <a:schemeClr val="accent4">
            <a:hueOff val="-4464770"/>
            <a:satOff val="26899"/>
            <a:lumOff val="2156"/>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r>
              <a:rPr lang="en-GB" smtClean="0"/>
              <a:t>EGI-Engage: Final Review</a:t>
            </a:r>
            <a:endParaRPr lang="en-GB"/>
          </a:p>
        </p:txBody>
      </p:sp>
      <p:sp>
        <p:nvSpPr>
          <p:cNvPr id="3" name="Date Placeholder 2"/>
          <p:cNvSpPr>
            <a:spLocks noGrp="1"/>
          </p:cNvSpPr>
          <p:nvPr>
            <p:ph type="dt" sz="quarter" idx="1"/>
          </p:nvPr>
        </p:nvSpPr>
        <p:spPr>
          <a:xfrm>
            <a:off x="4023992" y="0"/>
            <a:ext cx="3078427" cy="511731"/>
          </a:xfrm>
          <a:prstGeom prst="rect">
            <a:avLst/>
          </a:prstGeom>
        </p:spPr>
        <p:txBody>
          <a:bodyPr vert="horz" lIns="99075" tIns="49538" rIns="99075" bIns="49538" rtlCol="0"/>
          <a:lstStyle>
            <a:lvl1pPr algn="r">
              <a:defRPr sz="1300"/>
            </a:lvl1pPr>
          </a:lstStyle>
          <a:p>
            <a:r>
              <a:rPr lang="nl-NL" smtClean="0"/>
              <a:t>23-10-2017</a:t>
            </a:r>
            <a:endParaRPr lang="en-GB"/>
          </a:p>
        </p:txBody>
      </p:sp>
      <p:sp>
        <p:nvSpPr>
          <p:cNvPr id="4" name="Footer Placeholder 3"/>
          <p:cNvSpPr>
            <a:spLocks noGrp="1"/>
          </p:cNvSpPr>
          <p:nvPr>
            <p:ph type="ftr" sz="quarter" idx="2"/>
          </p:nvPr>
        </p:nvSpPr>
        <p:spPr>
          <a:xfrm>
            <a:off x="0" y="9721106"/>
            <a:ext cx="3078427" cy="511731"/>
          </a:xfrm>
          <a:prstGeom prst="rect">
            <a:avLst/>
          </a:prstGeom>
        </p:spPr>
        <p:txBody>
          <a:bodyPr vert="horz" lIns="99075" tIns="49538" rIns="99075" bIns="49538" rtlCol="0" anchor="b"/>
          <a:lstStyle>
            <a:lvl1pPr algn="l">
              <a:defRPr sz="1300"/>
            </a:lvl1pPr>
          </a:lstStyle>
          <a:p>
            <a:endParaRPr lang="en-GB"/>
          </a:p>
        </p:txBody>
      </p:sp>
      <p:sp>
        <p:nvSpPr>
          <p:cNvPr id="5" name="Slide Number Placeholder 4"/>
          <p:cNvSpPr>
            <a:spLocks noGrp="1"/>
          </p:cNvSpPr>
          <p:nvPr>
            <p:ph type="sldNum" sz="quarter" idx="3"/>
          </p:nvPr>
        </p:nvSpPr>
        <p:spPr>
          <a:xfrm>
            <a:off x="4023992" y="9721106"/>
            <a:ext cx="3078427" cy="511731"/>
          </a:xfrm>
          <a:prstGeom prst="rect">
            <a:avLst/>
          </a:prstGeom>
        </p:spPr>
        <p:txBody>
          <a:bodyPr vert="horz" lIns="99075" tIns="49538" rIns="99075" bIns="49538" rtlCol="0" anchor="b"/>
          <a:lstStyle>
            <a:lvl1pPr algn="r">
              <a:defRPr sz="1300"/>
            </a:lvl1pPr>
          </a:lstStyle>
          <a:p>
            <a:fld id="{777037CF-4AF3-4EA8-B0EF-23260E3D633F}" type="slidenum">
              <a:rPr lang="en-GB" smtClean="0"/>
              <a:t>‹#›</a:t>
            </a:fld>
            <a:endParaRPr lang="en-GB"/>
          </a:p>
        </p:txBody>
      </p:sp>
    </p:spTree>
    <p:extLst>
      <p:ext uri="{BB962C8B-B14F-4D97-AF65-F5344CB8AC3E}">
        <p14:creationId xmlns:p14="http://schemas.microsoft.com/office/powerpoint/2010/main" val="2588220998"/>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r>
              <a:rPr lang="nl-NL" smtClean="0"/>
              <a:t>EGI-Engage: Final Review</a:t>
            </a:r>
            <a:endParaRPr lang="nl-NL"/>
          </a:p>
        </p:txBody>
      </p:sp>
      <p:sp>
        <p:nvSpPr>
          <p:cNvPr id="3" name="Tijdelijke aanduiding voor datum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r>
              <a:rPr lang="nl-NL" smtClean="0"/>
              <a:t>23-10-2017</a:t>
            </a:r>
            <a:endParaRPr lang="nl-NL"/>
          </a:p>
        </p:txBody>
      </p:sp>
      <p:sp>
        <p:nvSpPr>
          <p:cNvPr id="4" name="Tijdelijke aanduiding voor dia-afbeelding 3"/>
          <p:cNvSpPr>
            <a:spLocks noGrp="1" noRot="1" noChangeAspect="1"/>
          </p:cNvSpPr>
          <p:nvPr>
            <p:ph type="sldImg" idx="2"/>
          </p:nvPr>
        </p:nvSpPr>
        <p:spPr>
          <a:xfrm>
            <a:off x="995363" y="768350"/>
            <a:ext cx="5113337" cy="3836988"/>
          </a:xfrm>
          <a:prstGeom prst="rect">
            <a:avLst/>
          </a:prstGeom>
          <a:noFill/>
          <a:ln w="12700">
            <a:solidFill>
              <a:prstClr val="black"/>
            </a:solidFill>
          </a:ln>
        </p:spPr>
        <p:txBody>
          <a:bodyPr vert="horz" lIns="99075" tIns="49538" rIns="99075" bIns="49538" rtlCol="0" anchor="ctr"/>
          <a:lstStyle/>
          <a:p>
            <a:endParaRPr lang="nl-NL"/>
          </a:p>
        </p:txBody>
      </p:sp>
      <p:sp>
        <p:nvSpPr>
          <p:cNvPr id="5" name="Tijdelijke aanduiding voor notities 4"/>
          <p:cNvSpPr>
            <a:spLocks noGrp="1"/>
          </p:cNvSpPr>
          <p:nvPr>
            <p:ph type="body" sz="quarter" idx="3"/>
          </p:nvPr>
        </p:nvSpPr>
        <p:spPr>
          <a:xfrm>
            <a:off x="710407" y="4861441"/>
            <a:ext cx="5683250" cy="4605576"/>
          </a:xfrm>
          <a:prstGeom prst="rect">
            <a:avLst/>
          </a:prstGeom>
        </p:spPr>
        <p:txBody>
          <a:bodyPr vert="horz" lIns="99075" tIns="49538" rIns="99075" bIns="49538"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AEF58AE9-46A5-49CB-B815-3CC2120EE87D}" type="slidenum">
              <a:rPr lang="nl-NL" smtClean="0"/>
              <a:t>‹#›</a:t>
            </a:fld>
            <a:endParaRPr lang="nl-NL"/>
          </a:p>
        </p:txBody>
      </p:sp>
    </p:spTree>
    <p:extLst>
      <p:ext uri="{BB962C8B-B14F-4D97-AF65-F5344CB8AC3E}">
        <p14:creationId xmlns:p14="http://schemas.microsoft.com/office/powerpoint/2010/main" val="2302488775"/>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EF58AE9-46A5-49CB-B815-3CC2120EE87D}" type="slidenum">
              <a:rPr lang="nl-NL" smtClean="0"/>
              <a:t>1</a:t>
            </a:fld>
            <a:endParaRPr lang="nl-NL"/>
          </a:p>
        </p:txBody>
      </p:sp>
      <p:sp>
        <p:nvSpPr>
          <p:cNvPr id="5" name="Date Placeholder 4"/>
          <p:cNvSpPr>
            <a:spLocks noGrp="1"/>
          </p:cNvSpPr>
          <p:nvPr>
            <p:ph type="dt" idx="11"/>
          </p:nvPr>
        </p:nvSpPr>
        <p:spPr/>
        <p:txBody>
          <a:bodyPr/>
          <a:lstStyle/>
          <a:p>
            <a:r>
              <a:rPr lang="nl-NL" smtClean="0"/>
              <a:t>23-10-2017</a:t>
            </a:r>
            <a:endParaRPr lang="nl-NL"/>
          </a:p>
        </p:txBody>
      </p:sp>
      <p:sp>
        <p:nvSpPr>
          <p:cNvPr id="6" name="Header Placeholder 5"/>
          <p:cNvSpPr>
            <a:spLocks noGrp="1"/>
          </p:cNvSpPr>
          <p:nvPr>
            <p:ph type="hdr" sz="quarter" idx="12"/>
          </p:nvPr>
        </p:nvSpPr>
        <p:spPr/>
        <p:txBody>
          <a:bodyPr/>
          <a:lstStyle/>
          <a:p>
            <a:r>
              <a:rPr lang="nl-NL" smtClean="0"/>
              <a:t>EGI-Engage: Final Review</a:t>
            </a:r>
            <a:endParaRPr lang="nl-NL"/>
          </a:p>
        </p:txBody>
      </p:sp>
    </p:spTree>
    <p:extLst>
      <p:ext uri="{BB962C8B-B14F-4D97-AF65-F5344CB8AC3E}">
        <p14:creationId xmlns:p14="http://schemas.microsoft.com/office/powerpoint/2010/main" val="2671023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F58AE9-46A5-49CB-B815-3CC2120EE87D}" type="slidenum">
              <a:rPr lang="nl-NL" smtClean="0"/>
              <a:t>23</a:t>
            </a:fld>
            <a:endParaRPr lang="nl-NL"/>
          </a:p>
        </p:txBody>
      </p:sp>
      <p:sp>
        <p:nvSpPr>
          <p:cNvPr id="5" name="Date Placeholder 4"/>
          <p:cNvSpPr>
            <a:spLocks noGrp="1"/>
          </p:cNvSpPr>
          <p:nvPr>
            <p:ph type="dt" idx="11"/>
          </p:nvPr>
        </p:nvSpPr>
        <p:spPr/>
        <p:txBody>
          <a:bodyPr/>
          <a:lstStyle/>
          <a:p>
            <a:r>
              <a:rPr lang="nl-NL" smtClean="0"/>
              <a:t>23-10-2017</a:t>
            </a:r>
            <a:endParaRPr lang="nl-NL"/>
          </a:p>
        </p:txBody>
      </p:sp>
      <p:sp>
        <p:nvSpPr>
          <p:cNvPr id="6" name="Header Placeholder 5"/>
          <p:cNvSpPr>
            <a:spLocks noGrp="1"/>
          </p:cNvSpPr>
          <p:nvPr>
            <p:ph type="hdr" sz="quarter" idx="12"/>
          </p:nvPr>
        </p:nvSpPr>
        <p:spPr/>
        <p:txBody>
          <a:bodyPr/>
          <a:lstStyle/>
          <a:p>
            <a:r>
              <a:rPr lang="nl-NL" smtClean="0"/>
              <a:t>EGI-Engage: Final Review</a:t>
            </a:r>
            <a:endParaRPr lang="nl-NL"/>
          </a:p>
        </p:txBody>
      </p:sp>
    </p:spTree>
    <p:extLst>
      <p:ext uri="{BB962C8B-B14F-4D97-AF65-F5344CB8AC3E}">
        <p14:creationId xmlns:p14="http://schemas.microsoft.com/office/powerpoint/2010/main" val="1070946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Outside the project</a:t>
            </a:r>
          </a:p>
          <a:p>
            <a:r>
              <a:rPr lang="en-US" dirty="0" smtClean="0"/>
              <a:t>Also commercial?</a:t>
            </a:r>
          </a:p>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27</a:t>
            </a:fld>
            <a:endParaRPr lang="nl-NL"/>
          </a:p>
        </p:txBody>
      </p:sp>
      <p:sp>
        <p:nvSpPr>
          <p:cNvPr id="5" name="Date Placeholder 4"/>
          <p:cNvSpPr>
            <a:spLocks noGrp="1"/>
          </p:cNvSpPr>
          <p:nvPr>
            <p:ph type="dt" idx="11"/>
          </p:nvPr>
        </p:nvSpPr>
        <p:spPr/>
        <p:txBody>
          <a:bodyPr/>
          <a:lstStyle/>
          <a:p>
            <a:r>
              <a:rPr lang="nl-NL" smtClean="0"/>
              <a:t>23-10-2017</a:t>
            </a:r>
            <a:endParaRPr lang="nl-NL"/>
          </a:p>
        </p:txBody>
      </p:sp>
      <p:sp>
        <p:nvSpPr>
          <p:cNvPr id="6" name="Header Placeholder 5"/>
          <p:cNvSpPr>
            <a:spLocks noGrp="1"/>
          </p:cNvSpPr>
          <p:nvPr>
            <p:ph type="hdr" sz="quarter" idx="12"/>
          </p:nvPr>
        </p:nvSpPr>
        <p:spPr/>
        <p:txBody>
          <a:bodyPr/>
          <a:lstStyle/>
          <a:p>
            <a:r>
              <a:rPr lang="nl-NL" smtClean="0"/>
              <a:t>EGI-Engage: Final Review</a:t>
            </a:r>
            <a:endParaRPr lang="nl-NL"/>
          </a:p>
        </p:txBody>
      </p:sp>
    </p:spTree>
    <p:extLst>
      <p:ext uri="{BB962C8B-B14F-4D97-AF65-F5344CB8AC3E}">
        <p14:creationId xmlns:p14="http://schemas.microsoft.com/office/powerpoint/2010/main" val="2167783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Outside the project</a:t>
            </a:r>
          </a:p>
          <a:p>
            <a:r>
              <a:rPr lang="en-US" dirty="0" smtClean="0"/>
              <a:t>Also commercial?</a:t>
            </a:r>
          </a:p>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28</a:t>
            </a:fld>
            <a:endParaRPr lang="nl-NL"/>
          </a:p>
        </p:txBody>
      </p:sp>
      <p:sp>
        <p:nvSpPr>
          <p:cNvPr id="5" name="Date Placeholder 4"/>
          <p:cNvSpPr>
            <a:spLocks noGrp="1"/>
          </p:cNvSpPr>
          <p:nvPr>
            <p:ph type="dt" idx="11"/>
          </p:nvPr>
        </p:nvSpPr>
        <p:spPr/>
        <p:txBody>
          <a:bodyPr/>
          <a:lstStyle/>
          <a:p>
            <a:r>
              <a:rPr lang="nl-NL" smtClean="0"/>
              <a:t>23-10-2017</a:t>
            </a:r>
            <a:endParaRPr lang="nl-NL"/>
          </a:p>
        </p:txBody>
      </p:sp>
      <p:sp>
        <p:nvSpPr>
          <p:cNvPr id="6" name="Header Placeholder 5"/>
          <p:cNvSpPr>
            <a:spLocks noGrp="1"/>
          </p:cNvSpPr>
          <p:nvPr>
            <p:ph type="hdr" sz="quarter" idx="12"/>
          </p:nvPr>
        </p:nvSpPr>
        <p:spPr/>
        <p:txBody>
          <a:bodyPr/>
          <a:lstStyle/>
          <a:p>
            <a:r>
              <a:rPr lang="nl-NL" smtClean="0"/>
              <a:t>EGI-Engage: Final Review</a:t>
            </a:r>
            <a:endParaRPr lang="nl-NL"/>
          </a:p>
        </p:txBody>
      </p:sp>
    </p:spTree>
    <p:extLst>
      <p:ext uri="{BB962C8B-B14F-4D97-AF65-F5344CB8AC3E}">
        <p14:creationId xmlns:p14="http://schemas.microsoft.com/office/powerpoint/2010/main" val="2167783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F58AE9-46A5-49CB-B815-3CC2120EE87D}" type="slidenum">
              <a:rPr lang="nl-NL" smtClean="0"/>
              <a:t>2</a:t>
            </a:fld>
            <a:endParaRPr lang="nl-NL"/>
          </a:p>
        </p:txBody>
      </p:sp>
      <p:sp>
        <p:nvSpPr>
          <p:cNvPr id="5" name="Date Placeholder 4"/>
          <p:cNvSpPr>
            <a:spLocks noGrp="1"/>
          </p:cNvSpPr>
          <p:nvPr>
            <p:ph type="dt" idx="11"/>
          </p:nvPr>
        </p:nvSpPr>
        <p:spPr/>
        <p:txBody>
          <a:bodyPr/>
          <a:lstStyle/>
          <a:p>
            <a:r>
              <a:rPr lang="nl-NL" smtClean="0"/>
              <a:t>23-10-2017</a:t>
            </a:r>
            <a:endParaRPr lang="nl-NL"/>
          </a:p>
        </p:txBody>
      </p:sp>
      <p:sp>
        <p:nvSpPr>
          <p:cNvPr id="6" name="Header Placeholder 5"/>
          <p:cNvSpPr>
            <a:spLocks noGrp="1"/>
          </p:cNvSpPr>
          <p:nvPr>
            <p:ph type="hdr" sz="quarter" idx="12"/>
          </p:nvPr>
        </p:nvSpPr>
        <p:spPr/>
        <p:txBody>
          <a:bodyPr/>
          <a:lstStyle/>
          <a:p>
            <a:r>
              <a:rPr lang="nl-NL" smtClean="0"/>
              <a:t>EGI-Engage: Final Review</a:t>
            </a:r>
            <a:endParaRPr lang="nl-NL"/>
          </a:p>
        </p:txBody>
      </p:sp>
    </p:spTree>
    <p:extLst>
      <p:ext uri="{BB962C8B-B14F-4D97-AF65-F5344CB8AC3E}">
        <p14:creationId xmlns:p14="http://schemas.microsoft.com/office/powerpoint/2010/main" val="2896703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F58AE9-46A5-49CB-B815-3CC2120EE87D}" type="slidenum">
              <a:rPr lang="nl-NL" smtClean="0"/>
              <a:t>5</a:t>
            </a:fld>
            <a:endParaRPr lang="nl-NL"/>
          </a:p>
        </p:txBody>
      </p:sp>
      <p:sp>
        <p:nvSpPr>
          <p:cNvPr id="5" name="Date Placeholder 4"/>
          <p:cNvSpPr>
            <a:spLocks noGrp="1"/>
          </p:cNvSpPr>
          <p:nvPr>
            <p:ph type="dt" idx="11"/>
          </p:nvPr>
        </p:nvSpPr>
        <p:spPr/>
        <p:txBody>
          <a:bodyPr/>
          <a:lstStyle/>
          <a:p>
            <a:r>
              <a:rPr lang="nl-NL" smtClean="0"/>
              <a:t>23-10-2017</a:t>
            </a:r>
            <a:endParaRPr lang="nl-NL"/>
          </a:p>
        </p:txBody>
      </p:sp>
      <p:sp>
        <p:nvSpPr>
          <p:cNvPr id="6" name="Header Placeholder 5"/>
          <p:cNvSpPr>
            <a:spLocks noGrp="1"/>
          </p:cNvSpPr>
          <p:nvPr>
            <p:ph type="hdr" sz="quarter" idx="12"/>
          </p:nvPr>
        </p:nvSpPr>
        <p:spPr/>
        <p:txBody>
          <a:bodyPr/>
          <a:lstStyle/>
          <a:p>
            <a:r>
              <a:rPr lang="nl-NL" smtClean="0"/>
              <a:t>EGI-Engage: Final Review</a:t>
            </a:r>
            <a:endParaRPr lang="nl-NL"/>
          </a:p>
        </p:txBody>
      </p:sp>
    </p:spTree>
    <p:extLst>
      <p:ext uri="{BB962C8B-B14F-4D97-AF65-F5344CB8AC3E}">
        <p14:creationId xmlns:p14="http://schemas.microsoft.com/office/powerpoint/2010/main" val="1522489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5363" y="768350"/>
            <a:ext cx="5113337" cy="3836988"/>
          </a:xfrm>
        </p:spPr>
      </p:sp>
      <p:sp>
        <p:nvSpPr>
          <p:cNvPr id="3" name="Notes Placeholder 2"/>
          <p:cNvSpPr>
            <a:spLocks noGrp="1"/>
          </p:cNvSpPr>
          <p:nvPr>
            <p:ph type="body" idx="1"/>
          </p:nvPr>
        </p:nvSpPr>
        <p:spPr/>
        <p:txBody>
          <a:bodyPr/>
          <a:lstStyle/>
          <a:p>
            <a:pPr defTabSz="990714">
              <a:defRPr/>
            </a:pPr>
            <a:endParaRPr lang="en-US" dirty="0" smtClean="0"/>
          </a:p>
        </p:txBody>
      </p:sp>
      <p:sp>
        <p:nvSpPr>
          <p:cNvPr id="4" name="Slide Number Placeholder 3"/>
          <p:cNvSpPr>
            <a:spLocks noGrp="1"/>
          </p:cNvSpPr>
          <p:nvPr>
            <p:ph type="sldNum" sz="quarter" idx="10"/>
          </p:nvPr>
        </p:nvSpPr>
        <p:spPr/>
        <p:txBody>
          <a:bodyPr/>
          <a:lstStyle/>
          <a:p>
            <a:fld id="{AEF58AE9-46A5-49CB-B815-3CC2120EE87D}" type="slidenum">
              <a:rPr lang="nl-NL" smtClean="0"/>
              <a:t>6</a:t>
            </a:fld>
            <a:endParaRPr lang="nl-NL"/>
          </a:p>
        </p:txBody>
      </p:sp>
      <p:sp>
        <p:nvSpPr>
          <p:cNvPr id="5" name="Date Placeholder 4"/>
          <p:cNvSpPr>
            <a:spLocks noGrp="1"/>
          </p:cNvSpPr>
          <p:nvPr>
            <p:ph type="dt" idx="11"/>
          </p:nvPr>
        </p:nvSpPr>
        <p:spPr/>
        <p:txBody>
          <a:bodyPr/>
          <a:lstStyle/>
          <a:p>
            <a:r>
              <a:rPr lang="nl-NL" smtClean="0"/>
              <a:t>23-10-2017</a:t>
            </a:r>
            <a:endParaRPr lang="nl-NL"/>
          </a:p>
        </p:txBody>
      </p:sp>
      <p:sp>
        <p:nvSpPr>
          <p:cNvPr id="6" name="Header Placeholder 5"/>
          <p:cNvSpPr>
            <a:spLocks noGrp="1"/>
          </p:cNvSpPr>
          <p:nvPr>
            <p:ph type="hdr" sz="quarter" idx="12"/>
          </p:nvPr>
        </p:nvSpPr>
        <p:spPr/>
        <p:txBody>
          <a:bodyPr/>
          <a:lstStyle/>
          <a:p>
            <a:r>
              <a:rPr lang="nl-NL" smtClean="0"/>
              <a:t>EGI-Engage: Final Review</a:t>
            </a:r>
            <a:endParaRPr lang="nl-NL"/>
          </a:p>
        </p:txBody>
      </p:sp>
    </p:spTree>
    <p:extLst>
      <p:ext uri="{BB962C8B-B14F-4D97-AF65-F5344CB8AC3E}">
        <p14:creationId xmlns:p14="http://schemas.microsoft.com/office/powerpoint/2010/main" val="2682719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5175"/>
            <a:ext cx="5116513" cy="3838575"/>
          </a:xfrm>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r>
              <a:rPr lang="nl-NL" smtClean="0"/>
              <a:t>23-10-2017</a:t>
            </a:r>
            <a:endParaRPr lang="nl-NL"/>
          </a:p>
        </p:txBody>
      </p:sp>
      <p:sp>
        <p:nvSpPr>
          <p:cNvPr id="5" name="Header Placeholder 4"/>
          <p:cNvSpPr>
            <a:spLocks noGrp="1"/>
          </p:cNvSpPr>
          <p:nvPr>
            <p:ph type="hdr" sz="quarter" idx="11"/>
          </p:nvPr>
        </p:nvSpPr>
        <p:spPr/>
        <p:txBody>
          <a:bodyPr/>
          <a:lstStyle/>
          <a:p>
            <a:r>
              <a:rPr lang="nl-NL" smtClean="0"/>
              <a:t>EGI-Engage: Final Review</a:t>
            </a:r>
            <a:endParaRPr lang="nl-NL"/>
          </a:p>
        </p:txBody>
      </p:sp>
    </p:spTree>
    <p:extLst>
      <p:ext uri="{BB962C8B-B14F-4D97-AF65-F5344CB8AC3E}">
        <p14:creationId xmlns:p14="http://schemas.microsoft.com/office/powerpoint/2010/main" val="173817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5175"/>
            <a:ext cx="5116513" cy="3838575"/>
          </a:xfrm>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r>
              <a:rPr lang="nl-NL" smtClean="0"/>
              <a:t>23-10-2017</a:t>
            </a:r>
            <a:endParaRPr lang="nl-NL"/>
          </a:p>
        </p:txBody>
      </p:sp>
      <p:sp>
        <p:nvSpPr>
          <p:cNvPr id="5" name="Header Placeholder 4"/>
          <p:cNvSpPr>
            <a:spLocks noGrp="1"/>
          </p:cNvSpPr>
          <p:nvPr>
            <p:ph type="hdr" sz="quarter" idx="11"/>
          </p:nvPr>
        </p:nvSpPr>
        <p:spPr/>
        <p:txBody>
          <a:bodyPr/>
          <a:lstStyle/>
          <a:p>
            <a:r>
              <a:rPr lang="nl-NL" smtClean="0"/>
              <a:t>EGI-Engage: Final Review</a:t>
            </a:r>
            <a:endParaRPr lang="nl-NL"/>
          </a:p>
        </p:txBody>
      </p:sp>
    </p:spTree>
    <p:extLst>
      <p:ext uri="{BB962C8B-B14F-4D97-AF65-F5344CB8AC3E}">
        <p14:creationId xmlns:p14="http://schemas.microsoft.com/office/powerpoint/2010/main" val="173817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Background: The </a:t>
            </a:r>
            <a:r>
              <a:rPr lang="en-US" dirty="0" err="1" smtClean="0"/>
              <a:t>EXTraS</a:t>
            </a:r>
            <a:r>
              <a:rPr lang="en-US" dirty="0" smtClean="0"/>
              <a:t> project[1] (Exploring the X-ray Transient and variable Sky) is harvesting the hitherto unexplored temporal domain information buried in the serendipitous data collected by the European Photon Imaging Camera (EPIC) instrument on board the ESA XMM-Newton, in 13 years of observations. The main result will be a public catalogue that will become the reference for time domain astrophysics in the soft X-ray band, until a future, dedicated mission is deployed. The project plans to perform part of this analysis by exploiting Cloud resources through a dedicated science gateway. This will allow extending the analysis to recent EPIC data, not included in the public catalogue that will be released at the end of 2016, and will also allow users from the community to </a:t>
            </a:r>
            <a:r>
              <a:rPr lang="en-US" dirty="0" err="1" smtClean="0"/>
              <a:t>analyse</a:t>
            </a:r>
            <a:r>
              <a:rPr lang="en-US" dirty="0" smtClean="0"/>
              <a:t> their own data using </a:t>
            </a:r>
            <a:r>
              <a:rPr lang="en-US" dirty="0" err="1" smtClean="0"/>
              <a:t>EXTraS</a:t>
            </a:r>
            <a:r>
              <a:rPr lang="en-US" dirty="0" smtClean="0"/>
              <a:t> pipelines. The project was receiving EC funding between 2014-2017 (3 years).</a:t>
            </a:r>
          </a:p>
          <a:p>
            <a:endParaRPr lang="en-US" dirty="0" smtClean="0"/>
          </a:p>
          <a:p>
            <a:r>
              <a:rPr lang="en-US" dirty="0" smtClean="0"/>
              <a:t>Status and achievements: </a:t>
            </a:r>
            <a:r>
              <a:rPr lang="en-US" dirty="0" err="1" smtClean="0"/>
              <a:t>ExTras</a:t>
            </a:r>
            <a:r>
              <a:rPr lang="en-US" dirty="0" smtClean="0"/>
              <a:t> integrated its web portal[2], designed following the science gateway paradigm, with the EGI Federated Cloud. This is allowing users from the community to </a:t>
            </a:r>
            <a:r>
              <a:rPr lang="en-US" dirty="0" err="1" smtClean="0"/>
              <a:t>analyse</a:t>
            </a:r>
            <a:r>
              <a:rPr lang="en-US" dirty="0" smtClean="0"/>
              <a:t> their own data using </a:t>
            </a:r>
            <a:r>
              <a:rPr lang="en-US" dirty="0" err="1" smtClean="0"/>
              <a:t>EXTraS</a:t>
            </a:r>
            <a:r>
              <a:rPr lang="en-US" dirty="0" smtClean="0"/>
              <a:t> pipelines. The </a:t>
            </a:r>
            <a:r>
              <a:rPr lang="en-US" dirty="0" err="1" smtClean="0"/>
              <a:t>ExTras</a:t>
            </a:r>
            <a:r>
              <a:rPr lang="en-US" dirty="0" smtClean="0"/>
              <a:t> portal submits jobs that are processed on VMs created on the fly within the EGI Federated Cloud. A cloud resource pool with 3 sites from Italy (2) and Poland was setup and secured with SLA and OLAs[3]. 21 users instantiated 234 VMs that consumed around 16,000 CPU-hours until July 2017[4].</a:t>
            </a:r>
          </a:p>
          <a:p>
            <a:endParaRPr lang="en-US" dirty="0" smtClean="0"/>
          </a:p>
          <a:p>
            <a:r>
              <a:rPr lang="en-US" dirty="0" smtClean="0"/>
              <a:t>Partners involved from EGI: EGI Foundation, RECAS-BARI, CYFRONET-CLOUD, INFN-CATANIA-STACK</a:t>
            </a:r>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9</a:t>
            </a:fld>
            <a:endParaRPr lang="nl-NL"/>
          </a:p>
        </p:txBody>
      </p:sp>
      <p:sp>
        <p:nvSpPr>
          <p:cNvPr id="5" name="Date Placeholder 4"/>
          <p:cNvSpPr>
            <a:spLocks noGrp="1"/>
          </p:cNvSpPr>
          <p:nvPr>
            <p:ph type="dt" idx="11"/>
          </p:nvPr>
        </p:nvSpPr>
        <p:spPr/>
        <p:txBody>
          <a:bodyPr/>
          <a:lstStyle/>
          <a:p>
            <a:r>
              <a:rPr lang="nl-NL" smtClean="0"/>
              <a:t>23-10-2017</a:t>
            </a:r>
            <a:endParaRPr lang="nl-NL"/>
          </a:p>
        </p:txBody>
      </p:sp>
      <p:sp>
        <p:nvSpPr>
          <p:cNvPr id="6" name="Header Placeholder 5"/>
          <p:cNvSpPr>
            <a:spLocks noGrp="1"/>
          </p:cNvSpPr>
          <p:nvPr>
            <p:ph type="hdr" sz="quarter" idx="12"/>
          </p:nvPr>
        </p:nvSpPr>
        <p:spPr/>
        <p:txBody>
          <a:bodyPr/>
          <a:lstStyle/>
          <a:p>
            <a:r>
              <a:rPr lang="nl-NL" smtClean="0"/>
              <a:t>EGI-Engage: Final Review</a:t>
            </a:r>
            <a:endParaRPr lang="nl-NL"/>
          </a:p>
        </p:txBody>
      </p:sp>
    </p:spTree>
    <p:extLst>
      <p:ext uri="{BB962C8B-B14F-4D97-AF65-F5344CB8AC3E}">
        <p14:creationId xmlns:p14="http://schemas.microsoft.com/office/powerpoint/2010/main" val="2123200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F58AE9-46A5-49CB-B815-3CC2120EE87D}" type="slidenum">
              <a:rPr lang="nl-NL" smtClean="0"/>
              <a:t>21</a:t>
            </a:fld>
            <a:endParaRPr lang="nl-NL"/>
          </a:p>
        </p:txBody>
      </p:sp>
      <p:sp>
        <p:nvSpPr>
          <p:cNvPr id="5" name="Date Placeholder 4"/>
          <p:cNvSpPr>
            <a:spLocks noGrp="1"/>
          </p:cNvSpPr>
          <p:nvPr>
            <p:ph type="dt" idx="11"/>
          </p:nvPr>
        </p:nvSpPr>
        <p:spPr/>
        <p:txBody>
          <a:bodyPr/>
          <a:lstStyle/>
          <a:p>
            <a:r>
              <a:rPr lang="nl-NL" smtClean="0"/>
              <a:t>23-10-2017</a:t>
            </a:r>
            <a:endParaRPr lang="nl-NL"/>
          </a:p>
        </p:txBody>
      </p:sp>
      <p:sp>
        <p:nvSpPr>
          <p:cNvPr id="6" name="Header Placeholder 5"/>
          <p:cNvSpPr>
            <a:spLocks noGrp="1"/>
          </p:cNvSpPr>
          <p:nvPr>
            <p:ph type="hdr" sz="quarter" idx="12"/>
          </p:nvPr>
        </p:nvSpPr>
        <p:spPr/>
        <p:txBody>
          <a:bodyPr/>
          <a:lstStyle/>
          <a:p>
            <a:r>
              <a:rPr lang="nl-NL" smtClean="0"/>
              <a:t>EGI-Engage: Final Review</a:t>
            </a:r>
            <a:endParaRPr lang="nl-NL"/>
          </a:p>
        </p:txBody>
      </p:sp>
    </p:spTree>
    <p:extLst>
      <p:ext uri="{BB962C8B-B14F-4D97-AF65-F5344CB8AC3E}">
        <p14:creationId xmlns:p14="http://schemas.microsoft.com/office/powerpoint/2010/main" val="2417435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Demonstrate the diversity of disciplines</a:t>
            </a:r>
          </a:p>
          <a:p>
            <a:r>
              <a:rPr lang="en-US" i="1" dirty="0" smtClean="0"/>
              <a:t>Demonstrate that we turn the generic EGI service catalogue into disciplinary ‘</a:t>
            </a:r>
            <a:r>
              <a:rPr lang="en-US" i="1" dirty="0" err="1" smtClean="0"/>
              <a:t>subcatalogues</a:t>
            </a:r>
            <a:r>
              <a:rPr lang="en-US" i="1" dirty="0" smtClean="0"/>
              <a:t>’ with this approach</a:t>
            </a:r>
          </a:p>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22</a:t>
            </a:fld>
            <a:endParaRPr lang="nl-NL"/>
          </a:p>
        </p:txBody>
      </p:sp>
      <p:sp>
        <p:nvSpPr>
          <p:cNvPr id="5" name="Date Placeholder 4"/>
          <p:cNvSpPr>
            <a:spLocks noGrp="1"/>
          </p:cNvSpPr>
          <p:nvPr>
            <p:ph type="dt" idx="11"/>
          </p:nvPr>
        </p:nvSpPr>
        <p:spPr/>
        <p:txBody>
          <a:bodyPr/>
          <a:lstStyle/>
          <a:p>
            <a:r>
              <a:rPr lang="nl-NL" smtClean="0"/>
              <a:t>23-10-2017</a:t>
            </a:r>
            <a:endParaRPr lang="nl-NL"/>
          </a:p>
        </p:txBody>
      </p:sp>
      <p:sp>
        <p:nvSpPr>
          <p:cNvPr id="6" name="Header Placeholder 5"/>
          <p:cNvSpPr>
            <a:spLocks noGrp="1"/>
          </p:cNvSpPr>
          <p:nvPr>
            <p:ph type="hdr" sz="quarter" idx="12"/>
          </p:nvPr>
        </p:nvSpPr>
        <p:spPr/>
        <p:txBody>
          <a:bodyPr/>
          <a:lstStyle/>
          <a:p>
            <a:r>
              <a:rPr lang="nl-NL" smtClean="0"/>
              <a:t>EGI-Engage: Final Review</a:t>
            </a:r>
            <a:endParaRPr lang="nl-NL"/>
          </a:p>
        </p:txBody>
      </p:sp>
    </p:spTree>
    <p:extLst>
      <p:ext uri="{BB962C8B-B14F-4D97-AF65-F5344CB8AC3E}">
        <p14:creationId xmlns:p14="http://schemas.microsoft.com/office/powerpoint/2010/main" val="3935282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Tijdelijke aanduiding voor tekst 6"/>
          <p:cNvSpPr>
            <a:spLocks noGrp="1"/>
          </p:cNvSpPr>
          <p:nvPr>
            <p:ph type="body" sz="quarter" idx="10" hasCustomPrompt="1"/>
          </p:nvPr>
        </p:nvSpPr>
        <p:spPr>
          <a:xfrm>
            <a:off x="1727411" y="3643200"/>
            <a:ext cx="5689178" cy="431477"/>
          </a:xfrm>
        </p:spPr>
        <p:txBody>
          <a:bodyPr/>
          <a:lstStyle>
            <a:lvl1pPr>
              <a:defRPr sz="2000">
                <a:solidFill>
                  <a:schemeClr val="tx1">
                    <a:lumMod val="50000"/>
                    <a:lumOff val="50000"/>
                  </a:schemeClr>
                </a:solidFill>
              </a:defRPr>
            </a:lvl1pPr>
          </a:lstStyle>
          <a:p>
            <a:pPr lvl="0"/>
            <a:r>
              <a:rPr lang="en-GB" noProof="0" dirty="0" smtClean="0"/>
              <a:t>function</a:t>
            </a:r>
          </a:p>
        </p:txBody>
      </p:sp>
      <p:sp>
        <p:nvSpPr>
          <p:cNvPr id="2" name="Titel 1"/>
          <p:cNvSpPr>
            <a:spLocks noGrp="1"/>
          </p:cNvSpPr>
          <p:nvPr>
            <p:ph type="ctrTitle" hasCustomPrompt="1"/>
          </p:nvPr>
        </p:nvSpPr>
        <p:spPr>
          <a:xfrm>
            <a:off x="685800" y="1268761"/>
            <a:ext cx="7772400" cy="1440000"/>
          </a:xfrm>
        </p:spPr>
        <p:txBody>
          <a:bodyPr/>
          <a:lstStyle>
            <a:lvl1pPr>
              <a:defRPr/>
            </a:lvl1pPr>
          </a:lstStyle>
          <a:p>
            <a:r>
              <a:rPr lang="en-GB" noProof="0" dirty="0" smtClean="0"/>
              <a:t>Title</a:t>
            </a:r>
            <a:endParaRPr lang="en-GB" noProof="0" dirty="0"/>
          </a:p>
        </p:txBody>
      </p:sp>
      <p:sp>
        <p:nvSpPr>
          <p:cNvPr id="3" name="Ondertitel 2"/>
          <p:cNvSpPr>
            <a:spLocks noGrp="1"/>
          </p:cNvSpPr>
          <p:nvPr>
            <p:ph type="subTitle" idx="1" hasCustomPrompt="1"/>
          </p:nvPr>
        </p:nvSpPr>
        <p:spPr>
          <a:xfrm>
            <a:off x="1371600" y="2923200"/>
            <a:ext cx="6400800" cy="504056"/>
          </a:xfrm>
        </p:spPr>
        <p:txBody>
          <a:bodyPr>
            <a:noAutofit/>
          </a:bodyPr>
          <a:lstStyle>
            <a:lvl1pPr marL="0" indent="0" algn="ctr">
              <a:buNone/>
              <a:defRPr sz="2800" b="1">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Author</a:t>
            </a:r>
            <a:endParaRPr lang="en-GB" noProof="0" dirty="0"/>
          </a:p>
        </p:txBody>
      </p:sp>
    </p:spTree>
    <p:extLst>
      <p:ext uri="{BB962C8B-B14F-4D97-AF65-F5344CB8AC3E}">
        <p14:creationId xmlns:p14="http://schemas.microsoft.com/office/powerpoint/2010/main" val="15075032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2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en-GB" noProof="0" dirty="0" smtClean="0"/>
              <a:t>Click to insert title</a:t>
            </a:r>
            <a:endParaRPr lang="en-GB" noProof="0" dirty="0"/>
          </a:p>
        </p:txBody>
      </p:sp>
      <p:sp>
        <p:nvSpPr>
          <p:cNvPr id="3" name="Tijdelijke aanduiding voor inhoud 2"/>
          <p:cNvSpPr>
            <a:spLocks noGrp="1"/>
          </p:cNvSpPr>
          <p:nvPr>
            <p:ph sz="half" idx="1" hasCustomPrompt="1"/>
          </p:nvPr>
        </p:nvSpPr>
        <p:spPr>
          <a:xfrm>
            <a:off x="467544" y="1340768"/>
            <a:ext cx="3815655" cy="4784725"/>
          </a:xfrm>
          <a:prstGeom prst="rect">
            <a:avLst/>
          </a:prstGeom>
        </p:spPr>
        <p:txBody>
          <a:bodyPr>
            <a:normAutofit/>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GB" noProof="0" dirty="0" smtClean="0"/>
              <a:t>Click</a:t>
            </a:r>
            <a:endParaRPr lang="en-GB" noProof="0" dirty="0"/>
          </a:p>
        </p:txBody>
      </p:sp>
      <p:sp>
        <p:nvSpPr>
          <p:cNvPr id="4" name="Tijdelijke aanduiding voor inhoud 3"/>
          <p:cNvSpPr>
            <a:spLocks noGrp="1"/>
          </p:cNvSpPr>
          <p:nvPr>
            <p:ph sz="half" idx="2" hasCustomPrompt="1"/>
          </p:nvPr>
        </p:nvSpPr>
        <p:spPr>
          <a:xfrm>
            <a:off x="4572000" y="1341438"/>
            <a:ext cx="4320480" cy="4784400"/>
          </a:xfrm>
          <a:prstGeom prst="rect">
            <a:avLst/>
          </a:prstGeo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smtClean="0"/>
              <a:t>Click</a:t>
            </a:r>
            <a:endParaRPr lang="en-GB" noProof="0" dirty="0"/>
          </a:p>
        </p:txBody>
      </p:sp>
      <p:sp>
        <p:nvSpPr>
          <p:cNvPr id="7" name="Footer Placeholder 6"/>
          <p:cNvSpPr>
            <a:spLocks noGrp="1"/>
          </p:cNvSpPr>
          <p:nvPr>
            <p:ph type="ftr" sz="quarter" idx="11"/>
          </p:nvPr>
        </p:nvSpPr>
        <p:spPr/>
        <p:txBody>
          <a:bodyPr/>
          <a:lstStyle/>
          <a:p>
            <a:r>
              <a:rPr lang="en-GB" smtClean="0"/>
              <a:t>Thematic services, Applications on demand</a:t>
            </a:r>
            <a:endParaRPr lang="en-GB" dirty="0"/>
          </a:p>
        </p:txBody>
      </p:sp>
    </p:spTree>
    <p:extLst>
      <p:ext uri="{BB962C8B-B14F-4D97-AF65-F5344CB8AC3E}">
        <p14:creationId xmlns:p14="http://schemas.microsoft.com/office/powerpoint/2010/main" val="28628241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en-GB" noProof="0" dirty="0" smtClean="0"/>
              <a:t>Click to insert title</a:t>
            </a:r>
            <a:endParaRPr lang="en-GB" noProof="0" dirty="0"/>
          </a:p>
        </p:txBody>
      </p:sp>
      <p:sp>
        <p:nvSpPr>
          <p:cNvPr id="4" name="Tijdelijke aanduiding voor inhoud 3"/>
          <p:cNvSpPr>
            <a:spLocks noGrp="1"/>
          </p:cNvSpPr>
          <p:nvPr>
            <p:ph sz="half" idx="2" hasCustomPrompt="1"/>
          </p:nvPr>
        </p:nvSpPr>
        <p:spPr>
          <a:xfrm>
            <a:off x="467544" y="1341438"/>
            <a:ext cx="8424936" cy="4784400"/>
          </a:xfrm>
          <a:prstGeom prst="rect">
            <a:avLst/>
          </a:prstGeo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smtClean="0"/>
              <a:t>Click</a:t>
            </a:r>
            <a:endParaRPr lang="en-GB" noProof="0" dirty="0"/>
          </a:p>
        </p:txBody>
      </p:sp>
      <p:sp>
        <p:nvSpPr>
          <p:cNvPr id="7" name="Footer Placeholder 6"/>
          <p:cNvSpPr>
            <a:spLocks noGrp="1"/>
          </p:cNvSpPr>
          <p:nvPr>
            <p:ph type="ftr" sz="quarter" idx="11"/>
          </p:nvPr>
        </p:nvSpPr>
        <p:spPr/>
        <p:txBody>
          <a:bodyPr/>
          <a:lstStyle/>
          <a:p>
            <a:r>
              <a:rPr lang="en-GB" smtClean="0"/>
              <a:t>Thematic services, Applications on demand</a:t>
            </a:r>
            <a:endParaRPr lang="en-GB" dirty="0"/>
          </a:p>
        </p:txBody>
      </p:sp>
    </p:spTree>
    <p:extLst>
      <p:ext uri="{BB962C8B-B14F-4D97-AF65-F5344CB8AC3E}">
        <p14:creationId xmlns:p14="http://schemas.microsoft.com/office/powerpoint/2010/main" val="41840826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ijdelijke aanduiding voor tekst 2"/>
          <p:cNvSpPr>
            <a:spLocks noGrp="1"/>
          </p:cNvSpPr>
          <p:nvPr>
            <p:ph type="body" idx="1" hasCustomPrompt="1"/>
          </p:nvPr>
        </p:nvSpPr>
        <p:spPr>
          <a:xfrm>
            <a:off x="457200" y="1341041"/>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 </a:t>
            </a:r>
          </a:p>
        </p:txBody>
      </p:sp>
      <p:sp>
        <p:nvSpPr>
          <p:cNvPr id="4" name="Tijdelijke aanduiding voor inhoud 3"/>
          <p:cNvSpPr>
            <a:spLocks noGrp="1"/>
          </p:cNvSpPr>
          <p:nvPr>
            <p:ph sz="half" idx="2" hasCustomPrompt="1"/>
          </p:nvPr>
        </p:nvSpPr>
        <p:spPr>
          <a:xfrm>
            <a:off x="494506" y="2378745"/>
            <a:ext cx="4040188" cy="461665"/>
          </a:xfrm>
          <a:prstGeom prst="rect">
            <a:avLst/>
          </a:prstGeo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smtClean="0"/>
              <a:t>Click</a:t>
            </a:r>
            <a:endParaRPr lang="en-GB" noProof="0" dirty="0"/>
          </a:p>
        </p:txBody>
      </p:sp>
      <p:sp>
        <p:nvSpPr>
          <p:cNvPr id="5" name="Tijdelijke aanduiding voor tekst 4"/>
          <p:cNvSpPr>
            <a:spLocks noGrp="1"/>
          </p:cNvSpPr>
          <p:nvPr>
            <p:ph type="body" sz="quarter" idx="3" hasCustomPrompt="1"/>
          </p:nvPr>
        </p:nvSpPr>
        <p:spPr>
          <a:xfrm>
            <a:off x="4850705" y="1341041"/>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a:t>
            </a:r>
          </a:p>
        </p:txBody>
      </p:sp>
      <p:sp>
        <p:nvSpPr>
          <p:cNvPr id="6" name="Tijdelijke aanduiding voor inhoud 5"/>
          <p:cNvSpPr>
            <a:spLocks noGrp="1"/>
          </p:cNvSpPr>
          <p:nvPr>
            <p:ph sz="quarter" idx="4" hasCustomPrompt="1"/>
          </p:nvPr>
        </p:nvSpPr>
        <p:spPr>
          <a:xfrm>
            <a:off x="4822601" y="2391445"/>
            <a:ext cx="4041775" cy="3774405"/>
          </a:xfrm>
          <a:prstGeom prst="rect">
            <a:avLst/>
          </a:prstGeo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smtClean="0"/>
              <a:t>Click</a:t>
            </a:r>
            <a:endParaRPr lang="en-GB" noProof="0" dirty="0"/>
          </a:p>
        </p:txBody>
      </p:sp>
      <p:sp>
        <p:nvSpPr>
          <p:cNvPr id="10" name="Title 9"/>
          <p:cNvSpPr>
            <a:spLocks noGrp="1"/>
          </p:cNvSpPr>
          <p:nvPr>
            <p:ph type="title" hasCustomPrompt="1"/>
          </p:nvPr>
        </p:nvSpPr>
        <p:spPr/>
        <p:txBody>
          <a:bodyPr/>
          <a:lstStyle/>
          <a:p>
            <a:r>
              <a:rPr lang="en-GB" noProof="0" dirty="0" smtClean="0"/>
              <a:t>Click to insert title</a:t>
            </a:r>
            <a:endParaRPr lang="en-GB" noProof="0" dirty="0"/>
          </a:p>
        </p:txBody>
      </p:sp>
      <p:sp>
        <p:nvSpPr>
          <p:cNvPr id="8" name="Footer Placeholder 7"/>
          <p:cNvSpPr>
            <a:spLocks noGrp="1"/>
          </p:cNvSpPr>
          <p:nvPr>
            <p:ph type="ftr" sz="quarter" idx="11"/>
          </p:nvPr>
        </p:nvSpPr>
        <p:spPr/>
        <p:txBody>
          <a:bodyPr/>
          <a:lstStyle/>
          <a:p>
            <a:r>
              <a:rPr lang="en-GB" smtClean="0"/>
              <a:t>Thematic services, Applications on demand</a:t>
            </a:r>
            <a:endParaRPr lang="en-GB" dirty="0"/>
          </a:p>
        </p:txBody>
      </p:sp>
    </p:spTree>
    <p:extLst>
      <p:ext uri="{BB962C8B-B14F-4D97-AF65-F5344CB8AC3E}">
        <p14:creationId xmlns:p14="http://schemas.microsoft.com/office/powerpoint/2010/main" val="469860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n-GB"/>
          </a:p>
        </p:txBody>
      </p:sp>
      <p:sp>
        <p:nvSpPr>
          <p:cNvPr id="3" name="Marcador de contenido 2"/>
          <p:cNvSpPr>
            <a:spLocks noGrp="1"/>
          </p:cNvSpPr>
          <p:nvPr>
            <p:ph idx="1"/>
          </p:nvPr>
        </p:nvSpPr>
        <p:spPr>
          <a:xfrm>
            <a:off x="457200" y="1600200"/>
            <a:ext cx="8229600" cy="4525963"/>
          </a:xfrm>
          <a:prstGeom prst="rect">
            <a:avLst/>
          </a:prstGeo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GB"/>
          </a:p>
        </p:txBody>
      </p:sp>
    </p:spTree>
    <p:extLst>
      <p:ext uri="{BB962C8B-B14F-4D97-AF65-F5344CB8AC3E}">
        <p14:creationId xmlns:p14="http://schemas.microsoft.com/office/powerpoint/2010/main" val="37517486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lIns="20014" tIns="10008" rIns="20014" bIns="10008"/>
          <a:lstStyle/>
          <a:p>
            <a:r>
              <a:rPr lang="en-US" smtClean="0"/>
              <a:t>Click to edit Master title style</a:t>
            </a:r>
            <a:endParaRPr lang="en-GB"/>
          </a:p>
        </p:txBody>
      </p:sp>
      <p:sp>
        <p:nvSpPr>
          <p:cNvPr id="3" name="Subtitle 2"/>
          <p:cNvSpPr>
            <a:spLocks noGrp="1"/>
          </p:cNvSpPr>
          <p:nvPr>
            <p:ph type="subTitle" idx="1"/>
          </p:nvPr>
        </p:nvSpPr>
        <p:spPr>
          <a:xfrm>
            <a:off x="1371600" y="3886203"/>
            <a:ext cx="6400800" cy="1752600"/>
          </a:xfrm>
          <a:prstGeom prst="rect">
            <a:avLst/>
          </a:prstGeom>
        </p:spPr>
        <p:txBody>
          <a:bodyPr lIns="20014" tIns="10008" rIns="20014" bIns="10008"/>
          <a:lstStyle>
            <a:lvl1pPr marL="0" indent="0" algn="ctr">
              <a:buNone/>
              <a:defRPr>
                <a:solidFill>
                  <a:schemeClr val="tx1">
                    <a:tint val="75000"/>
                  </a:schemeClr>
                </a:solidFill>
              </a:defRPr>
            </a:lvl1pPr>
            <a:lvl2pPr marL="456701" indent="0" algn="ctr">
              <a:buNone/>
              <a:defRPr>
                <a:solidFill>
                  <a:schemeClr val="tx1">
                    <a:tint val="75000"/>
                  </a:schemeClr>
                </a:solidFill>
              </a:defRPr>
            </a:lvl2pPr>
            <a:lvl3pPr marL="913403" indent="0" algn="ctr">
              <a:buNone/>
              <a:defRPr>
                <a:solidFill>
                  <a:schemeClr val="tx1">
                    <a:tint val="75000"/>
                  </a:schemeClr>
                </a:solidFill>
              </a:defRPr>
            </a:lvl3pPr>
            <a:lvl4pPr marL="1370103" indent="0" algn="ctr">
              <a:buNone/>
              <a:defRPr>
                <a:solidFill>
                  <a:schemeClr val="tx1">
                    <a:tint val="75000"/>
                  </a:schemeClr>
                </a:solidFill>
              </a:defRPr>
            </a:lvl4pPr>
            <a:lvl5pPr marL="1826804" indent="0" algn="ctr">
              <a:buNone/>
              <a:defRPr>
                <a:solidFill>
                  <a:schemeClr val="tx1">
                    <a:tint val="75000"/>
                  </a:schemeClr>
                </a:solidFill>
              </a:defRPr>
            </a:lvl5pPr>
            <a:lvl6pPr marL="2283506" indent="0" algn="ctr">
              <a:buNone/>
              <a:defRPr>
                <a:solidFill>
                  <a:schemeClr val="tx1">
                    <a:tint val="75000"/>
                  </a:schemeClr>
                </a:solidFill>
              </a:defRPr>
            </a:lvl6pPr>
            <a:lvl7pPr marL="2740206" indent="0" algn="ctr">
              <a:buNone/>
              <a:defRPr>
                <a:solidFill>
                  <a:schemeClr val="tx1">
                    <a:tint val="75000"/>
                  </a:schemeClr>
                </a:solidFill>
              </a:defRPr>
            </a:lvl7pPr>
            <a:lvl8pPr marL="3196909" indent="0" algn="ctr">
              <a:buNone/>
              <a:defRPr>
                <a:solidFill>
                  <a:schemeClr val="tx1">
                    <a:tint val="75000"/>
                  </a:schemeClr>
                </a:solidFill>
              </a:defRPr>
            </a:lvl8pPr>
            <a:lvl9pPr marL="365361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1" y="6356353"/>
            <a:ext cx="2133600" cy="365124"/>
          </a:xfrm>
          <a:prstGeom prst="rect">
            <a:avLst/>
          </a:prstGeom>
        </p:spPr>
        <p:txBody>
          <a:bodyPr lIns="20014" tIns="10008" rIns="20014" bIns="10008"/>
          <a:lstStyle/>
          <a:p>
            <a:endParaRPr lang="en-GB"/>
          </a:p>
        </p:txBody>
      </p:sp>
      <p:sp>
        <p:nvSpPr>
          <p:cNvPr id="5" name="Footer Placeholder 4"/>
          <p:cNvSpPr>
            <a:spLocks noGrp="1"/>
          </p:cNvSpPr>
          <p:nvPr>
            <p:ph type="ftr" sz="quarter" idx="11"/>
          </p:nvPr>
        </p:nvSpPr>
        <p:spPr>
          <a:xfrm>
            <a:off x="3124201" y="6356353"/>
            <a:ext cx="2895600" cy="365124"/>
          </a:xfrm>
          <a:prstGeom prst="rect">
            <a:avLst/>
          </a:prstGeom>
        </p:spPr>
        <p:txBody>
          <a:bodyPr lIns="20014" tIns="10008" rIns="20014" bIns="10008"/>
          <a:lstStyle/>
          <a:p>
            <a:endParaRPr lang="en-GB"/>
          </a:p>
        </p:txBody>
      </p:sp>
      <p:sp>
        <p:nvSpPr>
          <p:cNvPr id="6" name="Slide Number Placeholder 5"/>
          <p:cNvSpPr>
            <a:spLocks noGrp="1"/>
          </p:cNvSpPr>
          <p:nvPr>
            <p:ph type="sldNum" sz="quarter" idx="12"/>
          </p:nvPr>
        </p:nvSpPr>
        <p:spPr>
          <a:xfrm>
            <a:off x="6553200" y="6356353"/>
            <a:ext cx="2133600" cy="365124"/>
          </a:xfrm>
          <a:prstGeom prst="rect">
            <a:avLst/>
          </a:prstGeom>
        </p:spPr>
        <p:txBody>
          <a:bodyPr lIns="20014" tIns="10008" rIns="20014" bIns="10008"/>
          <a:lstStyle/>
          <a:p>
            <a:fld id="{FABC9D7A-95D0-4481-8CC7-99EEC59AA18B}" type="slidenum">
              <a:rPr lang="en-GB" smtClean="0"/>
              <a:t>‹#›</a:t>
            </a:fld>
            <a:endParaRPr lang="en-GB"/>
          </a:p>
        </p:txBody>
      </p:sp>
    </p:spTree>
    <p:extLst>
      <p:ext uri="{BB962C8B-B14F-4D97-AF65-F5344CB8AC3E}">
        <p14:creationId xmlns:p14="http://schemas.microsoft.com/office/powerpoint/2010/main" val="2400132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59363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4.xml"/><Relationship Id="rId7"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7.xml"/><Relationship Id="rId6" Type="http://schemas.openxmlformats.org/officeDocument/2006/relationships/hyperlink" Target="http://creativecommons.org/licenses/by/4.0/" TargetMode="External"/><Relationship Id="rId5" Type="http://schemas.openxmlformats.org/officeDocument/2006/relationships/image" Target="../media/image3.jpe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gradFill flip="none" rotWithShape="1">
            <a:gsLst>
              <a:gs pos="100000">
                <a:schemeClr val="bg1"/>
              </a:gs>
              <a:gs pos="0">
                <a:schemeClr val="tx2">
                  <a:lumMod val="20000"/>
                  <a:lumOff val="80000"/>
                </a:schemeClr>
              </a:gs>
            </a:gsLst>
            <a:lin ang="2700000" scaled="1"/>
            <a:tileRect/>
          </a:gradFill>
        </p:spPr>
      </p:pic>
      <p:sp>
        <p:nvSpPr>
          <p:cNvPr id="2" name="Tijdelijke aanduiding voor titel 1"/>
          <p:cNvSpPr>
            <a:spLocks noGrp="1"/>
          </p:cNvSpPr>
          <p:nvPr>
            <p:ph type="title"/>
          </p:nvPr>
        </p:nvSpPr>
        <p:spPr>
          <a:xfrm>
            <a:off x="479394" y="1412776"/>
            <a:ext cx="8229600" cy="1143000"/>
          </a:xfrm>
          <a:prstGeom prst="rect">
            <a:avLst/>
          </a:prstGeom>
        </p:spPr>
        <p:txBody>
          <a:bodyPr vert="horz" lIns="91440" tIns="45720" rIns="91440" bIns="45720" rtlCol="0" anchor="ctr">
            <a:normAutofit/>
          </a:bodyPr>
          <a:lstStyle/>
          <a:p>
            <a:endParaRPr lang="en-GB" noProof="0" dirty="0"/>
          </a:p>
        </p:txBody>
      </p:sp>
      <p:sp>
        <p:nvSpPr>
          <p:cNvPr id="3" name="Tijdelijke aanduiding voor tekst 2"/>
          <p:cNvSpPr>
            <a:spLocks noGrp="1"/>
          </p:cNvSpPr>
          <p:nvPr>
            <p:ph type="body" idx="1"/>
          </p:nvPr>
        </p:nvSpPr>
        <p:spPr>
          <a:xfrm>
            <a:off x="479394" y="2636912"/>
            <a:ext cx="8229600" cy="792088"/>
          </a:xfrm>
          <a:prstGeom prst="rect">
            <a:avLst/>
          </a:prstGeom>
        </p:spPr>
        <p:txBody>
          <a:bodyPr vert="horz" lIns="91440" tIns="45720" rIns="91440" bIns="45720" rtlCol="0">
            <a:normAutofit/>
          </a:bodyPr>
          <a:lstStyle/>
          <a:p>
            <a:pPr lvl="0"/>
            <a:endParaRPr lang="en-GB" noProof="0" dirty="0" smtClean="0"/>
          </a:p>
        </p:txBody>
      </p:sp>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129" y="4581128"/>
            <a:ext cx="1728191" cy="1313426"/>
          </a:xfrm>
          <a:prstGeom prst="rect">
            <a:avLst/>
          </a:prstGeom>
        </p:spPr>
      </p:pic>
      <p:sp>
        <p:nvSpPr>
          <p:cNvPr id="12" name="Rechthoek 11"/>
          <p:cNvSpPr/>
          <p:nvPr/>
        </p:nvSpPr>
        <p:spPr>
          <a:xfrm>
            <a:off x="437129" y="6021288"/>
            <a:ext cx="8465149" cy="45719"/>
          </a:xfrm>
          <a:prstGeom prst="rect">
            <a:avLst/>
          </a:prstGeom>
          <a:solidFill>
            <a:schemeClr val="accent1">
              <a:lumMod val="60000"/>
              <a:lumOff val="4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kstvak 22"/>
          <p:cNvSpPr txBox="1"/>
          <p:nvPr/>
        </p:nvSpPr>
        <p:spPr>
          <a:xfrm>
            <a:off x="752684" y="6153342"/>
            <a:ext cx="1097079" cy="276999"/>
          </a:xfrm>
          <a:prstGeom prst="rect">
            <a:avLst/>
          </a:prstGeom>
          <a:noFill/>
        </p:spPr>
        <p:txBody>
          <a:bodyPr wrap="square" rtlCol="0">
            <a:spAutoFit/>
          </a:bodyPr>
          <a:lstStyle/>
          <a:p>
            <a:r>
              <a:rPr lang="nl-NL" sz="1200" b="1" dirty="0" smtClean="0">
                <a:solidFill>
                  <a:srgbClr val="0066B0"/>
                </a:solidFill>
                <a:latin typeface="Segoe UI" pitchFamily="34" charset="0"/>
                <a:cs typeface="Segoe UI" pitchFamily="34" charset="0"/>
              </a:rPr>
              <a:t>www.egi.eu</a:t>
            </a:r>
            <a:endParaRPr lang="nl-NL" sz="1200" b="1" dirty="0">
              <a:solidFill>
                <a:srgbClr val="0066B0"/>
              </a:solidFill>
              <a:latin typeface="Segoe UI" pitchFamily="34" charset="0"/>
              <a:cs typeface="Segoe UI" pitchFamily="34" charset="0"/>
            </a:endParaRPr>
          </a:p>
        </p:txBody>
      </p:sp>
      <p:pic>
        <p:nvPicPr>
          <p:cNvPr id="11" name="Afbeelding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4408" y="6381328"/>
            <a:ext cx="657870" cy="442623"/>
          </a:xfrm>
          <a:prstGeom prst="rect">
            <a:avLst/>
          </a:prstGeom>
        </p:spPr>
      </p:pic>
      <p:sp>
        <p:nvSpPr>
          <p:cNvPr id="13" name="Tekstvak 10"/>
          <p:cNvSpPr txBox="1"/>
          <p:nvPr/>
        </p:nvSpPr>
        <p:spPr>
          <a:xfrm>
            <a:off x="479394" y="6402584"/>
            <a:ext cx="7557409" cy="400110"/>
          </a:xfrm>
          <a:prstGeom prst="rect">
            <a:avLst/>
          </a:prstGeom>
          <a:noFill/>
        </p:spPr>
        <p:txBody>
          <a:bodyPr wrap="square" rtlCol="0">
            <a:spAutoFit/>
          </a:bodyPr>
          <a:lstStyle/>
          <a:p>
            <a:pPr algn="r"/>
            <a:r>
              <a:rPr lang="nl-NL" sz="1000" b="0" dirty="0" smtClean="0">
                <a:latin typeface="Segoe UI" pitchFamily="34" charset="0"/>
                <a:cs typeface="Segoe UI" pitchFamily="34" charset="0"/>
              </a:rPr>
              <a:t>EGI-Engage is co-funded by the Horizon 2020 Framework Programme</a:t>
            </a:r>
          </a:p>
          <a:p>
            <a:pPr algn="r"/>
            <a:r>
              <a:rPr lang="nl-NL" sz="1000" b="0" baseline="0" dirty="0" smtClean="0">
                <a:latin typeface="Segoe UI" pitchFamily="34" charset="0"/>
                <a:cs typeface="Segoe UI" pitchFamily="34" charset="0"/>
              </a:rPr>
              <a:t>  </a:t>
            </a:r>
            <a:r>
              <a:rPr lang="nl-NL" sz="1000" b="0" dirty="0" smtClean="0">
                <a:latin typeface="Segoe UI" pitchFamily="34" charset="0"/>
                <a:cs typeface="Segoe UI" pitchFamily="34" charset="0"/>
              </a:rPr>
              <a:t>of the European Union under grant number 654142</a:t>
            </a:r>
            <a:r>
              <a:rPr lang="en-GB" sz="1000" dirty="0" smtClean="0">
                <a:latin typeface="Segoe UI" panose="020B0502040204020203" pitchFamily="34" charset="0"/>
                <a:cs typeface="Segoe UI" panose="020B0502040204020203" pitchFamily="34" charset="0"/>
              </a:rPr>
              <a:t> </a:t>
            </a:r>
            <a:endParaRPr lang="nl-NL" sz="1000" b="0" dirty="0">
              <a:latin typeface="Segoe UI" pitchFamily="34" charset="0"/>
              <a:cs typeface="Segoe UI" pitchFamily="34" charset="0"/>
            </a:endParaRPr>
          </a:p>
        </p:txBody>
      </p:sp>
    </p:spTree>
    <p:extLst>
      <p:ext uri="{BB962C8B-B14F-4D97-AF65-F5344CB8AC3E}">
        <p14:creationId xmlns:p14="http://schemas.microsoft.com/office/powerpoint/2010/main" val="2552493063"/>
      </p:ext>
    </p:extLst>
  </p:cSld>
  <p:clrMap bg1="lt1" tx1="dk1" bg2="lt2" tx2="dk2" accent1="accent1" accent2="accent2" accent3="accent3" accent4="accent4" accent5="accent5" accent6="accent6" hlink="hlink" folHlink="folHlink"/>
  <p:sldLayoutIdLst>
    <p:sldLayoutId id="2147483683" r:id="rId1"/>
  </p:sldLayoutIdLst>
  <p:timing>
    <p:tnLst>
      <p:par>
        <p:cTn id="1" dur="indefinite" restart="never" nodeType="tmRoot"/>
      </p:par>
    </p:tnLst>
  </p:timing>
  <p:hf sldNum="0" hdr="0" dt="0"/>
  <p:txStyles>
    <p:titleStyle>
      <a:lvl1pPr algn="ctr" defTabSz="914400" rtl="0" eaLnBrk="1" latinLnBrk="0" hangingPunct="1">
        <a:spcBef>
          <a:spcPct val="0"/>
        </a:spcBef>
        <a:buNone/>
        <a:defRPr sz="4400" b="1" kern="1200">
          <a:solidFill>
            <a:srgbClr val="0066B0"/>
          </a:solidFill>
          <a:latin typeface="Segoe UI" pitchFamily="34" charset="0"/>
          <a:ea typeface="Verdana" panose="020B0604030504040204" pitchFamily="34" charset="0"/>
          <a:cs typeface="Segoe UI" pitchFamily="34" charset="0"/>
        </a:defRPr>
      </a:lvl1pPr>
    </p:titleStyle>
    <p:bodyStyle>
      <a:lvl1pPr marL="0" indent="0" algn="ctr" defTabSz="914400" rtl="0" eaLnBrk="1" latinLnBrk="0" hangingPunct="1">
        <a:spcBef>
          <a:spcPct val="20000"/>
        </a:spcBef>
        <a:buFontTx/>
        <a:buNone/>
        <a:defRPr sz="2800" b="1" kern="1200" baseline="0">
          <a:solidFill>
            <a:schemeClr val="tx1">
              <a:lumMod val="75000"/>
              <a:lumOff val="25000"/>
            </a:schemeClr>
          </a:solidFill>
          <a:latin typeface="Segoe UI" pitchFamily="34" charset="0"/>
          <a:ea typeface="Verdana" panose="020B0604030504040204" pitchFamily="34" charset="0"/>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1" name="Afbeelding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889" y="0"/>
            <a:ext cx="6534150" cy="4705350"/>
          </a:xfrm>
          <a:prstGeom prst="rect">
            <a:avLst/>
          </a:prstGeom>
        </p:spPr>
      </p:pic>
      <p:sp>
        <p:nvSpPr>
          <p:cNvPr id="4" name="Rechthoek 3"/>
          <p:cNvSpPr/>
          <p:nvPr/>
        </p:nvSpPr>
        <p:spPr>
          <a:xfrm>
            <a:off x="0" y="6381328"/>
            <a:ext cx="9144000" cy="476672"/>
          </a:xfrm>
          <a:prstGeom prst="rect">
            <a:avLst/>
          </a:prstGeom>
          <a:solidFill>
            <a:srgbClr val="4F85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p:cNvSpPr>
            <a:spLocks noGrp="1"/>
          </p:cNvSpPr>
          <p:nvPr>
            <p:ph type="title"/>
          </p:nvPr>
        </p:nvSpPr>
        <p:spPr>
          <a:xfrm>
            <a:off x="1547664" y="188640"/>
            <a:ext cx="7344816" cy="850106"/>
          </a:xfrm>
          <a:prstGeom prst="rect">
            <a:avLst/>
          </a:prstGeom>
        </p:spPr>
        <p:txBody>
          <a:bodyPr vert="horz" lIns="91440" tIns="45720" rIns="91440" bIns="45720" rtlCol="0" anchor="ctr">
            <a:normAutofit/>
          </a:bodyPr>
          <a:lstStyle/>
          <a:p>
            <a:r>
              <a:rPr lang="en-GB" noProof="0" dirty="0" smtClean="0"/>
              <a:t>Click to insert title</a:t>
            </a:r>
            <a:endParaRPr lang="en-GB" noProof="0" dirty="0"/>
          </a:p>
        </p:txBody>
      </p:sp>
      <p:sp>
        <p:nvSpPr>
          <p:cNvPr id="22" name="Tekstvak 21"/>
          <p:cNvSpPr txBox="1"/>
          <p:nvPr/>
        </p:nvSpPr>
        <p:spPr>
          <a:xfrm>
            <a:off x="8508016" y="6525344"/>
            <a:ext cx="312906" cy="215444"/>
          </a:xfrm>
          <a:prstGeom prst="rect">
            <a:avLst/>
          </a:prstGeom>
          <a:noFill/>
        </p:spPr>
        <p:txBody>
          <a:bodyPr wrap="none" rtlCol="0">
            <a:spAutoFit/>
          </a:bodyPr>
          <a:lstStyle/>
          <a:p>
            <a:fld id="{372553E7-13AD-41CB-B8D3-4C5279D6D1DB}" type="slidenum">
              <a:rPr lang="nl-NL" sz="800" b="1" smtClean="0">
                <a:solidFill>
                  <a:schemeClr val="bg1"/>
                </a:solidFill>
                <a:latin typeface="Segoe UI" pitchFamily="34" charset="0"/>
                <a:cs typeface="Segoe UI" pitchFamily="34" charset="0"/>
              </a:rPr>
              <a:t>‹#›</a:t>
            </a:fld>
            <a:endParaRPr lang="nl-NL" sz="1050" b="1" dirty="0">
              <a:solidFill>
                <a:schemeClr val="bg1"/>
              </a:solidFill>
              <a:latin typeface="Segoe UI" pitchFamily="34" charset="0"/>
              <a:cs typeface="Segoe UI" pitchFamily="34" charset="0"/>
            </a:endParaRPr>
          </a:p>
        </p:txBody>
      </p:sp>
      <p:sp>
        <p:nvSpPr>
          <p:cNvPr id="7" name="Footer Placeholder 6"/>
          <p:cNvSpPr>
            <a:spLocks noGrp="1"/>
          </p:cNvSpPr>
          <p:nvPr>
            <p:ph type="ftr" sz="quarter" idx="3"/>
          </p:nvPr>
        </p:nvSpPr>
        <p:spPr>
          <a:xfrm>
            <a:off x="1187624" y="6453336"/>
            <a:ext cx="6768752" cy="365125"/>
          </a:xfrm>
          <a:prstGeom prst="rect">
            <a:avLst/>
          </a:prstGeom>
        </p:spPr>
        <p:txBody>
          <a:bodyPr vert="horz" lIns="91440" tIns="45720" rIns="91440" bIns="45720" rtlCol="0" anchor="ctr"/>
          <a:lstStyle>
            <a:lvl1pPr algn="ctr">
              <a:defRPr sz="1200">
                <a:solidFill>
                  <a:schemeClr val="bg1"/>
                </a:solidFill>
                <a:latin typeface="Segoe UI"/>
                <a:cs typeface="Segoe UI"/>
              </a:defRPr>
            </a:lvl1pPr>
          </a:lstStyle>
          <a:p>
            <a:r>
              <a:rPr lang="en-GB" smtClean="0"/>
              <a:t>Thematic services, Applications on demand</a:t>
            </a:r>
            <a:endParaRPr lang="en-GB" dirty="0"/>
          </a:p>
        </p:txBody>
      </p:sp>
      <p:sp>
        <p:nvSpPr>
          <p:cNvPr id="9" name="Tekstvak 21"/>
          <p:cNvSpPr txBox="1"/>
          <p:nvPr/>
        </p:nvSpPr>
        <p:spPr>
          <a:xfrm>
            <a:off x="179512" y="6525344"/>
            <a:ext cx="748923" cy="215444"/>
          </a:xfrm>
          <a:prstGeom prst="rect">
            <a:avLst/>
          </a:prstGeom>
          <a:noFill/>
        </p:spPr>
        <p:txBody>
          <a:bodyPr wrap="none" rtlCol="0">
            <a:spAutoFit/>
          </a:bodyPr>
          <a:lstStyle/>
          <a:p>
            <a:r>
              <a:rPr lang="en-GB" sz="800" b="1" dirty="0" smtClean="0">
                <a:solidFill>
                  <a:schemeClr val="bg1"/>
                </a:solidFill>
                <a:latin typeface="Segoe UI" pitchFamily="34" charset="0"/>
                <a:cs typeface="Segoe UI" pitchFamily="34" charset="0"/>
              </a:rPr>
              <a:t>23/10/2017</a:t>
            </a:r>
            <a:endParaRPr lang="nl-NL" sz="800" b="1" dirty="0">
              <a:solidFill>
                <a:schemeClr val="bg1"/>
              </a:solidFill>
              <a:latin typeface="Segoe UI" pitchFamily="34" charset="0"/>
              <a:cs typeface="Segoe UI" pitchFamily="34" charset="0"/>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7780" y="188640"/>
            <a:ext cx="1082732" cy="993566"/>
          </a:xfrm>
          <a:prstGeom prst="rect">
            <a:avLst/>
          </a:prstGeom>
        </p:spPr>
      </p:pic>
    </p:spTree>
    <p:extLst>
      <p:ext uri="{BB962C8B-B14F-4D97-AF65-F5344CB8AC3E}">
        <p14:creationId xmlns:p14="http://schemas.microsoft.com/office/powerpoint/2010/main" val="1687275359"/>
      </p:ext>
    </p:extLst>
  </p:cSld>
  <p:clrMap bg1="lt1" tx1="dk1" bg2="lt2" tx2="dk2" accent1="accent1" accent2="accent2" accent3="accent3" accent4="accent4" accent5="accent5" accent6="accent6" hlink="hlink" folHlink="folHlink"/>
  <p:sldLayoutIdLst>
    <p:sldLayoutId id="2147483687" r:id="rId1"/>
    <p:sldLayoutId id="2147483652" r:id="rId2"/>
    <p:sldLayoutId id="2147483653" r:id="rId3"/>
    <p:sldLayoutId id="2147483689" r:id="rId4"/>
    <p:sldLayoutId id="2147483690" r:id="rId5"/>
  </p:sldLayoutIdLst>
  <p:timing>
    <p:tnLst>
      <p:par>
        <p:cTn id="1" dur="indefinite" restart="never" nodeType="tmRoot"/>
      </p:par>
    </p:tnLst>
  </p:timing>
  <p:hf sldNum="0" hdr="0" dt="0"/>
  <p:txStyles>
    <p:titleStyle>
      <a:lvl1pPr algn="r" defTabSz="914400" rtl="0" eaLnBrk="1" latinLnBrk="0" hangingPunct="1">
        <a:spcBef>
          <a:spcPct val="0"/>
        </a:spcBef>
        <a:buNone/>
        <a:defRPr sz="3000" b="1" kern="1200">
          <a:solidFill>
            <a:srgbClr val="4F85C3"/>
          </a:solidFill>
          <a:latin typeface="Segoe UI" pitchFamily="34" charset="0"/>
          <a:ea typeface="+mj-ea"/>
          <a:cs typeface="Segoe UI"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845" userDrawn="1">
          <p15:clr>
            <a:srgbClr val="F26B43"/>
          </p15:clr>
        </p15:guide>
        <p15:guide id="2" pos="295" userDrawn="1">
          <p15:clr>
            <a:srgbClr val="F26B43"/>
          </p15:clr>
        </p15:guide>
        <p15:guide id="3" pos="5602" userDrawn="1">
          <p15:clr>
            <a:srgbClr val="F26B43"/>
          </p15:clr>
        </p15:guide>
        <p15:guide id="4" orient="horz" pos="388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gradFill flip="none" rotWithShape="1">
            <a:gsLst>
              <a:gs pos="100000">
                <a:schemeClr val="bg1"/>
              </a:gs>
              <a:gs pos="0">
                <a:schemeClr val="tx2">
                  <a:lumMod val="20000"/>
                  <a:lumOff val="80000"/>
                </a:schemeClr>
              </a:gs>
            </a:gsLst>
            <a:lin ang="2700000" scaled="1"/>
            <a:tileRect/>
          </a:gradFill>
        </p:spPr>
      </p:pic>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129" y="4581128"/>
            <a:ext cx="1728191" cy="1313426"/>
          </a:xfrm>
          <a:prstGeom prst="rect">
            <a:avLst/>
          </a:prstGeom>
        </p:spPr>
      </p:pic>
      <p:sp>
        <p:nvSpPr>
          <p:cNvPr id="12" name="Rechthoek 11"/>
          <p:cNvSpPr/>
          <p:nvPr/>
        </p:nvSpPr>
        <p:spPr>
          <a:xfrm>
            <a:off x="437129" y="6021288"/>
            <a:ext cx="8465149" cy="45719"/>
          </a:xfrm>
          <a:prstGeom prst="rect">
            <a:avLst/>
          </a:prstGeom>
          <a:solidFill>
            <a:schemeClr val="accent1">
              <a:lumMod val="60000"/>
              <a:lumOff val="4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kstvak 22"/>
          <p:cNvSpPr txBox="1"/>
          <p:nvPr/>
        </p:nvSpPr>
        <p:spPr>
          <a:xfrm>
            <a:off x="752684" y="6153342"/>
            <a:ext cx="1097079" cy="276999"/>
          </a:xfrm>
          <a:prstGeom prst="rect">
            <a:avLst/>
          </a:prstGeom>
          <a:noFill/>
        </p:spPr>
        <p:txBody>
          <a:bodyPr wrap="square" rtlCol="0">
            <a:spAutoFit/>
          </a:bodyPr>
          <a:lstStyle/>
          <a:p>
            <a:r>
              <a:rPr lang="nl-NL" sz="1200" b="1" dirty="0" smtClean="0">
                <a:solidFill>
                  <a:srgbClr val="0066B0"/>
                </a:solidFill>
                <a:latin typeface="Segoe UI" pitchFamily="34" charset="0"/>
                <a:cs typeface="Segoe UI" pitchFamily="34" charset="0"/>
              </a:rPr>
              <a:t>www.egi.eu</a:t>
            </a:r>
            <a:endParaRPr lang="nl-NL" sz="1200" b="1" dirty="0">
              <a:solidFill>
                <a:srgbClr val="0066B0"/>
              </a:solidFill>
              <a:latin typeface="Segoe UI" pitchFamily="34" charset="0"/>
              <a:cs typeface="Segoe UI" pitchFamily="34" charset="0"/>
            </a:endParaRPr>
          </a:p>
        </p:txBody>
      </p:sp>
      <p:sp>
        <p:nvSpPr>
          <p:cNvPr id="13" name="TextBox 12"/>
          <p:cNvSpPr txBox="1"/>
          <p:nvPr/>
        </p:nvSpPr>
        <p:spPr>
          <a:xfrm>
            <a:off x="665659" y="1124744"/>
            <a:ext cx="7578749" cy="2000548"/>
          </a:xfrm>
          <a:prstGeom prst="rect">
            <a:avLst/>
          </a:prstGeom>
          <a:noFill/>
        </p:spPr>
        <p:txBody>
          <a:bodyPr wrap="square" rtlCol="0">
            <a:spAutoFit/>
          </a:bodyPr>
          <a:lstStyle/>
          <a:p>
            <a:pPr algn="l"/>
            <a:r>
              <a:rPr lang="en-GB" sz="3600" b="1" kern="1200" noProof="0" dirty="0" smtClean="0">
                <a:solidFill>
                  <a:srgbClr val="0066B0"/>
                </a:solidFill>
                <a:latin typeface="Segoe UI" pitchFamily="34" charset="0"/>
                <a:ea typeface="Verdana" panose="020B0604030504040204" pitchFamily="34" charset="0"/>
                <a:cs typeface="Segoe UI" pitchFamily="34" charset="0"/>
              </a:rPr>
              <a:t>Thank you</a:t>
            </a:r>
            <a:r>
              <a:rPr lang="en-GB" sz="3600" b="1" kern="1200" baseline="0" noProof="0" dirty="0" smtClean="0">
                <a:solidFill>
                  <a:srgbClr val="0066B0"/>
                </a:solidFill>
                <a:latin typeface="Segoe UI" pitchFamily="34" charset="0"/>
                <a:ea typeface="Verdana" panose="020B0604030504040204" pitchFamily="34" charset="0"/>
                <a:cs typeface="Segoe UI" pitchFamily="34" charset="0"/>
              </a:rPr>
              <a:t> for your attention.</a:t>
            </a:r>
          </a:p>
          <a:p>
            <a:pPr algn="ctr"/>
            <a:endParaRPr lang="en-GB" sz="3600" b="1" kern="1200" noProof="0" dirty="0" smtClean="0">
              <a:solidFill>
                <a:srgbClr val="0066B0"/>
              </a:solidFill>
              <a:latin typeface="Segoe UI" pitchFamily="34" charset="0"/>
              <a:ea typeface="Verdana" panose="020B0604030504040204" pitchFamily="34" charset="0"/>
              <a:cs typeface="Segoe UI" pitchFamily="34" charset="0"/>
            </a:endParaRPr>
          </a:p>
          <a:p>
            <a:pPr algn="ctr"/>
            <a:endParaRPr lang="en-GB" sz="2400" b="1" i="1" kern="1200" noProof="0" dirty="0" smtClean="0">
              <a:solidFill>
                <a:srgbClr val="0066B0"/>
              </a:solidFill>
              <a:latin typeface="Segoe UI" pitchFamily="34" charset="0"/>
              <a:ea typeface="Verdana" panose="020B0604030504040204" pitchFamily="34" charset="0"/>
              <a:cs typeface="Segoe UI" pitchFamily="34" charset="0"/>
            </a:endParaRPr>
          </a:p>
          <a:p>
            <a:pPr algn="l"/>
            <a:r>
              <a:rPr lang="en-GB" sz="2800" b="1" i="1" kern="1200" noProof="0" dirty="0" smtClean="0">
                <a:solidFill>
                  <a:srgbClr val="0066B0"/>
                </a:solidFill>
                <a:latin typeface="Segoe UI" pitchFamily="34" charset="0"/>
                <a:ea typeface="Verdana" panose="020B0604030504040204" pitchFamily="34" charset="0"/>
                <a:cs typeface="Segoe UI" pitchFamily="34" charset="0"/>
              </a:rPr>
              <a:t>Questions?</a:t>
            </a:r>
          </a:p>
        </p:txBody>
      </p:sp>
      <p:pic>
        <p:nvPicPr>
          <p:cNvPr id="7" name="Afbeelding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4408" y="6381328"/>
            <a:ext cx="657870" cy="442623"/>
          </a:xfrm>
          <a:prstGeom prst="rect">
            <a:avLst/>
          </a:prstGeom>
        </p:spPr>
      </p:pic>
      <p:sp>
        <p:nvSpPr>
          <p:cNvPr id="10" name="Tekstvak 10"/>
          <p:cNvSpPr txBox="1"/>
          <p:nvPr/>
        </p:nvSpPr>
        <p:spPr>
          <a:xfrm>
            <a:off x="479394" y="6402584"/>
            <a:ext cx="7557409" cy="400110"/>
          </a:xfrm>
          <a:prstGeom prst="rect">
            <a:avLst/>
          </a:prstGeom>
          <a:noFill/>
        </p:spPr>
        <p:txBody>
          <a:bodyPr wrap="square" rtlCol="0">
            <a:spAutoFit/>
          </a:bodyPr>
          <a:lstStyle/>
          <a:p>
            <a:pPr algn="r"/>
            <a:r>
              <a:rPr lang="en-GB" sz="1000" dirty="0" smtClean="0">
                <a:latin typeface="Segoe UI" panose="020B0502040204020203" pitchFamily="34" charset="0"/>
                <a:cs typeface="Segoe UI" panose="020B0502040204020203" pitchFamily="34" charset="0"/>
              </a:rPr>
              <a:t>This work by Parties of the EGI-Engage Consortium</a:t>
            </a:r>
            <a:r>
              <a:rPr lang="en-GB" sz="1000" baseline="0" dirty="0" smtClean="0">
                <a:latin typeface="Segoe UI" panose="020B0502040204020203" pitchFamily="34" charset="0"/>
                <a:cs typeface="Segoe UI" panose="020B0502040204020203" pitchFamily="34" charset="0"/>
              </a:rPr>
              <a:t> </a:t>
            </a:r>
            <a:r>
              <a:rPr lang="en-GB" sz="1000" dirty="0" smtClean="0">
                <a:latin typeface="Segoe UI" panose="020B0502040204020203" pitchFamily="34" charset="0"/>
                <a:cs typeface="Segoe UI" panose="020B0502040204020203" pitchFamily="34" charset="0"/>
              </a:rPr>
              <a:t>is licensed under a </a:t>
            </a:r>
          </a:p>
          <a:p>
            <a:pPr algn="r"/>
            <a:r>
              <a:rPr lang="en-GB" sz="1000" dirty="0" smtClean="0">
                <a:latin typeface="Segoe UI" panose="020B0502040204020203" pitchFamily="34" charset="0"/>
                <a:cs typeface="Segoe UI" panose="020B0502040204020203" pitchFamily="34" charset="0"/>
                <a:hlinkClick r:id="rId6"/>
              </a:rPr>
              <a:t>Creative Commons Attribution 4.0 International License</a:t>
            </a:r>
            <a:r>
              <a:rPr lang="en-GB" sz="1000" dirty="0" smtClean="0">
                <a:latin typeface="Segoe UI" panose="020B0502040204020203" pitchFamily="34" charset="0"/>
                <a:cs typeface="Segoe UI" panose="020B0502040204020203" pitchFamily="34" charset="0"/>
              </a:rPr>
              <a:t>. </a:t>
            </a:r>
            <a:endParaRPr lang="nl-NL" sz="1000" b="0" dirty="0">
              <a:latin typeface="Segoe UI" pitchFamily="34" charset="0"/>
              <a:cs typeface="Segoe UI" pitchFamily="34" charset="0"/>
            </a:endParaRPr>
          </a:p>
        </p:txBody>
      </p:sp>
    </p:spTree>
    <p:extLst>
      <p:ext uri="{BB962C8B-B14F-4D97-AF65-F5344CB8AC3E}">
        <p14:creationId xmlns:p14="http://schemas.microsoft.com/office/powerpoint/2010/main" val="3815638460"/>
      </p:ext>
    </p:extLst>
  </p:cSld>
  <p:clrMap bg1="lt1" tx1="dk1" bg2="lt2" tx2="dk2" accent1="accent1" accent2="accent2" accent3="accent3" accent4="accent4" accent5="accent5" accent6="accent6" hlink="hlink" folHlink="folHlink"/>
  <p:sldLayoutIdLst>
    <p:sldLayoutId id="2147483686" r:id="rId1"/>
  </p:sldLayoutIdLst>
  <p:timing>
    <p:tnLst>
      <p:par>
        <p:cTn id="1" dur="indefinite" restart="never" nodeType="tmRoot"/>
      </p:par>
    </p:tnLst>
  </p:timing>
  <p:hf sldNum="0" hdr="0" dt="0"/>
  <p:txStyles>
    <p:titleStyle>
      <a:lvl1pPr algn="ctr" defTabSz="914400" rtl="0" eaLnBrk="1" latinLnBrk="0" hangingPunct="1">
        <a:spcBef>
          <a:spcPct val="0"/>
        </a:spcBef>
        <a:buNone/>
        <a:defRPr sz="4400" b="1" kern="1200">
          <a:solidFill>
            <a:srgbClr val="0066B0"/>
          </a:solidFill>
          <a:latin typeface="Segoe UI" pitchFamily="34" charset="0"/>
          <a:ea typeface="Verdana" panose="020B0604030504040204" pitchFamily="34" charset="0"/>
          <a:cs typeface="Segoe UI" pitchFamily="34" charset="0"/>
        </a:defRPr>
      </a:lvl1pPr>
    </p:titleStyle>
    <p:bodyStyle>
      <a:lvl1pPr marL="0" indent="0" algn="ctr" defTabSz="914400" rtl="0" eaLnBrk="1" latinLnBrk="0" hangingPunct="1">
        <a:spcBef>
          <a:spcPct val="20000"/>
        </a:spcBef>
        <a:buFontTx/>
        <a:buNone/>
        <a:defRPr sz="2800" b="1" kern="1200" baseline="0">
          <a:solidFill>
            <a:schemeClr val="tx1">
              <a:lumMod val="75000"/>
              <a:lumOff val="25000"/>
            </a:schemeClr>
          </a:solidFill>
          <a:latin typeface="Segoe UI" pitchFamily="34" charset="0"/>
          <a:ea typeface="Verdana" panose="020B0604030504040204" pitchFamily="34" charset="0"/>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egi.eu/use-cases/scientific-applications-tools/"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Layout" Target="../diagrams/layout2.xml"/><Relationship Id="rId7" Type="http://schemas.openxmlformats.org/officeDocument/2006/relationships/hyperlink" Target="https://www.egi.eu/use-cases/scientific-applications-tools/" TargetMode="Externa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5.xml"/><Relationship Id="rId6" Type="http://schemas.openxmlformats.org/officeDocument/2006/relationships/image" Target="../media/image29.jp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 Id="rId5" Type="http://schemas.openxmlformats.org/officeDocument/2006/relationships/hyperlink" Target="http://marketplace.egi.eu" TargetMode="Externa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hyperlink" Target="https://www.egi.eu/use-cases/research-stories/new-biomarkers-for-multiple-sclerosis/" TargetMode="External"/><Relationship Id="rId7" Type="http://schemas.openxmlformats.org/officeDocument/2006/relationships/image" Target="../media/image37.png"/><Relationship Id="rId2" Type="http://schemas.openxmlformats.org/officeDocument/2006/relationships/hyperlink" Target="https://www.egi.eu/use-cases/scientific-applications-tools/" TargetMode="External"/><Relationship Id="rId1" Type="http://schemas.openxmlformats.org/officeDocument/2006/relationships/slideLayout" Target="../slideLayouts/slideLayout3.xml"/><Relationship Id="rId6" Type="http://schemas.openxmlformats.org/officeDocument/2006/relationships/hyperlink" Target="https://www.egi.eu/wp-content/uploads/2016/08/Inspired-issue-19.pdf" TargetMode="External"/><Relationship Id="rId5" Type="http://schemas.openxmlformats.org/officeDocument/2006/relationships/hyperlink" Target="https://www.egi.eu/wp-content/uploads/2017/08/EGI_Use_Cases.pdf" TargetMode="External"/><Relationship Id="rId4" Type="http://schemas.openxmlformats.org/officeDocument/2006/relationships/hyperlink" Target="https://sciencenode.org/feature/identifying-new-biomarkers-multiple-sclerosis.php"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39.JPG"/><Relationship Id="rId3" Type="http://schemas.openxmlformats.org/officeDocument/2006/relationships/hyperlink" Target="https://sciencenode.org/feature/a-look-at-european-grid-infrastructure-in-2016.php" TargetMode="External"/><Relationship Id="rId7" Type="http://schemas.openxmlformats.org/officeDocument/2006/relationships/hyperlink" Target="https://www.egi.eu/news/improved-haddock-web-server-available-online/" TargetMode="External"/><Relationship Id="rId2" Type="http://schemas.openxmlformats.org/officeDocument/2006/relationships/hyperlink" Target="https://www.egi.eu/use-cases/research-stories/new-viruses-implicated-in-fatal-snake-disease/" TargetMode="External"/><Relationship Id="rId1" Type="http://schemas.openxmlformats.org/officeDocument/2006/relationships/slideLayout" Target="../slideLayouts/slideLayout3.xml"/><Relationship Id="rId6" Type="http://schemas.openxmlformats.org/officeDocument/2006/relationships/hyperlink" Target="https://www.egi.eu/use-cases/research-stories/iron-piracy/" TargetMode="External"/><Relationship Id="rId5" Type="http://schemas.openxmlformats.org/officeDocument/2006/relationships/hyperlink" Target="https://www.egi.eu/news/new-chipster-paper-published-in-embnet-journal/" TargetMode="External"/><Relationship Id="rId10" Type="http://schemas.openxmlformats.org/officeDocument/2006/relationships/image" Target="../media/image41.JPG"/><Relationship Id="rId4" Type="http://schemas.openxmlformats.org/officeDocument/2006/relationships/hyperlink" Target="https://www.egi.eu/wp-content/uploads/2017/08/EGI_Use_Cases.pdf" TargetMode="External"/><Relationship Id="rId9" Type="http://schemas.openxmlformats.org/officeDocument/2006/relationships/image" Target="../media/image40.JPG"/></Relationships>
</file>

<file path=ppt/slides/_rels/slide26.xml.rels><?xml version="1.0" encoding="UTF-8" standalone="yes"?>
<Relationships xmlns="http://schemas.openxmlformats.org/package/2006/relationships"><Relationship Id="rId8" Type="http://schemas.openxmlformats.org/officeDocument/2006/relationships/image" Target="../media/image42.JPG"/><Relationship Id="rId3" Type="http://schemas.openxmlformats.org/officeDocument/2006/relationships/hyperlink" Target="http://go.egi.eu/AoDpaper" TargetMode="External"/><Relationship Id="rId7" Type="http://schemas.openxmlformats.org/officeDocument/2006/relationships/hyperlink" Target="https://indico.egi.eu/indico/event/3378/" TargetMode="External"/><Relationship Id="rId2" Type="http://schemas.openxmlformats.org/officeDocument/2006/relationships/hyperlink" Target="https://www.egi.eu/services/applications-on-demand/" TargetMode="External"/><Relationship Id="rId1" Type="http://schemas.openxmlformats.org/officeDocument/2006/relationships/slideLayout" Target="../slideLayouts/slideLayout3.xml"/><Relationship Id="rId6" Type="http://schemas.openxmlformats.org/officeDocument/2006/relationships/hyperlink" Target="https://www.egi.eu/blog/webinar-egi-applications-on-demand-service/" TargetMode="External"/><Relationship Id="rId5" Type="http://schemas.openxmlformats.org/officeDocument/2006/relationships/hyperlink" Target="https://www.egi.eu/about/newsletters/egi-engage-a-list-of-key-exploitable-results/" TargetMode="External"/><Relationship Id="rId4" Type="http://schemas.openxmlformats.org/officeDocument/2006/relationships/hyperlink" Target="https://www.egi.eu/about/newsletters/egi-services-for-open-science/"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gif"/><Relationship Id="rId7"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http://www.egi.eu/service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www.egi.eu/service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ceur-ws.org/Vol-1871/paper8.pdf"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GB" dirty="0"/>
              <a:t>Thematic </a:t>
            </a:r>
            <a:r>
              <a:rPr lang="en-GB" dirty="0" smtClean="0"/>
              <a:t>services,</a:t>
            </a:r>
            <a:br>
              <a:rPr lang="en-GB" dirty="0" smtClean="0"/>
            </a:br>
            <a:r>
              <a:rPr lang="en-GB" dirty="0" smtClean="0"/>
              <a:t>Applications </a:t>
            </a:r>
            <a:r>
              <a:rPr lang="en-GB" dirty="0"/>
              <a:t>on demand</a:t>
            </a:r>
          </a:p>
        </p:txBody>
      </p:sp>
      <p:sp>
        <p:nvSpPr>
          <p:cNvPr id="4" name="Subtitle 3"/>
          <p:cNvSpPr>
            <a:spLocks noGrp="1"/>
          </p:cNvSpPr>
          <p:nvPr>
            <p:ph type="subTitle" idx="1"/>
          </p:nvPr>
        </p:nvSpPr>
        <p:spPr/>
        <p:txBody>
          <a:bodyPr/>
          <a:lstStyle/>
          <a:p>
            <a:r>
              <a:rPr lang="en-GB" dirty="0" err="1"/>
              <a:t>Gergely</a:t>
            </a:r>
            <a:r>
              <a:rPr lang="en-GB" dirty="0"/>
              <a:t> Sipos</a:t>
            </a:r>
          </a:p>
        </p:txBody>
      </p:sp>
      <p:sp>
        <p:nvSpPr>
          <p:cNvPr id="5" name="Text Placeholder 1"/>
          <p:cNvSpPr>
            <a:spLocks noGrp="1"/>
          </p:cNvSpPr>
          <p:nvPr>
            <p:ph type="body" sz="quarter" idx="10"/>
          </p:nvPr>
        </p:nvSpPr>
        <p:spPr>
          <a:xfrm>
            <a:off x="1331640" y="3643200"/>
            <a:ext cx="6516997" cy="793912"/>
          </a:xfrm>
        </p:spPr>
        <p:txBody>
          <a:bodyPr>
            <a:normAutofit fontScale="85000" lnSpcReduction="10000"/>
          </a:bodyPr>
          <a:lstStyle/>
          <a:p>
            <a:r>
              <a:rPr lang="en-GB" dirty="0"/>
              <a:t>Customer and Technical Outreach Manager, </a:t>
            </a:r>
            <a:r>
              <a:rPr lang="en-GB" dirty="0" smtClean="0"/>
              <a:t>EGI Foundation</a:t>
            </a:r>
            <a:endParaRPr lang="en-GB" dirty="0"/>
          </a:p>
          <a:p>
            <a:r>
              <a:rPr lang="it-IT" dirty="0"/>
              <a:t>SA2 Activity Manager</a:t>
            </a:r>
            <a:r>
              <a:rPr lang="en-GB" dirty="0"/>
              <a:t>, EGI-Engage</a:t>
            </a:r>
          </a:p>
        </p:txBody>
      </p:sp>
    </p:spTree>
    <p:extLst>
      <p:ext uri="{BB962C8B-B14F-4D97-AF65-F5344CB8AC3E}">
        <p14:creationId xmlns:p14="http://schemas.microsoft.com/office/powerpoint/2010/main" val="30878046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10-15 at 10.24.5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9873" y="1136474"/>
            <a:ext cx="5616624" cy="4308750"/>
          </a:xfrm>
          <a:prstGeom prst="rect">
            <a:avLst/>
          </a:prstGeom>
          <a:ln>
            <a:solidFill>
              <a:srgbClr val="000000"/>
            </a:solidFill>
          </a:ln>
        </p:spPr>
      </p:pic>
      <p:graphicFrame>
        <p:nvGraphicFramePr>
          <p:cNvPr id="2" name="Diagram 1"/>
          <p:cNvGraphicFramePr/>
          <p:nvPr>
            <p:extLst>
              <p:ext uri="{D42A27DB-BD31-4B8C-83A1-F6EECF244321}">
                <p14:modId xmlns:p14="http://schemas.microsoft.com/office/powerpoint/2010/main" val="2122469647"/>
              </p:ext>
            </p:extLst>
          </p:nvPr>
        </p:nvGraphicFramePr>
        <p:xfrm>
          <a:off x="-756592" y="2109201"/>
          <a:ext cx="4702193" cy="32912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ight Arrow 6"/>
          <p:cNvSpPr/>
          <p:nvPr/>
        </p:nvSpPr>
        <p:spPr>
          <a:xfrm>
            <a:off x="2339752" y="2348880"/>
            <a:ext cx="1080120" cy="2880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1547664" y="188640"/>
            <a:ext cx="7344816" cy="850106"/>
          </a:xfrm>
          <a:noFill/>
        </p:spPr>
        <p:txBody>
          <a:bodyPr>
            <a:normAutofit/>
          </a:bodyPr>
          <a:lstStyle/>
          <a:p>
            <a:r>
              <a:rPr lang="en-US" dirty="0" smtClean="0"/>
              <a:t>On the website</a:t>
            </a:r>
            <a:endParaRPr lang="en-US" dirty="0"/>
          </a:p>
        </p:txBody>
      </p:sp>
      <p:sp>
        <p:nvSpPr>
          <p:cNvPr id="10" name="TextBox 9"/>
          <p:cNvSpPr txBox="1"/>
          <p:nvPr/>
        </p:nvSpPr>
        <p:spPr>
          <a:xfrm>
            <a:off x="1691680" y="5661248"/>
            <a:ext cx="6336704" cy="400110"/>
          </a:xfrm>
          <a:prstGeom prst="rect">
            <a:avLst/>
          </a:prstGeom>
          <a:noFill/>
          <a:ln w="25400">
            <a:solidFill>
              <a:schemeClr val="accent1"/>
            </a:solidFill>
          </a:ln>
        </p:spPr>
        <p:txBody>
          <a:bodyPr wrap="square" rtlCol="0">
            <a:spAutoFit/>
          </a:bodyPr>
          <a:lstStyle/>
          <a:p>
            <a:pPr marL="0" lvl="1"/>
            <a:r>
              <a:rPr lang="en-GB" sz="2000" dirty="0">
                <a:hlinkClick r:id="rId8"/>
              </a:rPr>
              <a:t>https://www.egi.eu/use-cases/scientific-applications-tools</a:t>
            </a:r>
            <a:r>
              <a:rPr lang="en-GB" sz="2000" dirty="0" smtClean="0">
                <a:hlinkClick r:id="rId8"/>
              </a:rPr>
              <a:t>/</a:t>
            </a:r>
            <a:endParaRPr lang="en-GB" sz="2000" dirty="0" smtClean="0"/>
          </a:p>
        </p:txBody>
      </p:sp>
      <p:sp>
        <p:nvSpPr>
          <p:cNvPr id="9" name="Footer Placeholder 3"/>
          <p:cNvSpPr txBox="1">
            <a:spLocks/>
          </p:cNvSpPr>
          <p:nvPr/>
        </p:nvSpPr>
        <p:spPr>
          <a:xfrm>
            <a:off x="1187624" y="6448251"/>
            <a:ext cx="6768752" cy="365125"/>
          </a:xfrm>
          <a:prstGeom prst="rect">
            <a:avLst/>
          </a:prstGeom>
        </p:spPr>
        <p:txBody>
          <a:bodyPr vert="horz" lIns="91440" tIns="45720" rIns="91440" bIns="45720" rtlCol="0" anchor="ctr"/>
          <a:lstStyle>
            <a:defPPr>
              <a:defRPr lang="nl-NL"/>
            </a:defPPr>
            <a:lvl1pPr marL="0" algn="ctr" defTabSz="914400" rtl="0" eaLnBrk="1" latinLnBrk="0" hangingPunct="1">
              <a:defRPr sz="120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smtClean="0"/>
              <a:t>Thematic services, Applications on demand</a:t>
            </a:r>
            <a:endParaRPr lang="en-GB" dirty="0"/>
          </a:p>
        </p:txBody>
      </p:sp>
    </p:spTree>
    <p:extLst>
      <p:ext uri="{BB962C8B-B14F-4D97-AF65-F5344CB8AC3E}">
        <p14:creationId xmlns:p14="http://schemas.microsoft.com/office/powerpoint/2010/main" val="19646348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438754147"/>
              </p:ext>
            </p:extLst>
          </p:nvPr>
        </p:nvGraphicFramePr>
        <p:xfrm>
          <a:off x="-756592" y="2109201"/>
          <a:ext cx="4702193" cy="32912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ight Arrow 6"/>
          <p:cNvSpPr/>
          <p:nvPr/>
        </p:nvSpPr>
        <p:spPr>
          <a:xfrm>
            <a:off x="2339752" y="2348880"/>
            <a:ext cx="1080120" cy="2880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1547664" y="188640"/>
            <a:ext cx="7344816" cy="850106"/>
          </a:xfrm>
          <a:noFill/>
        </p:spPr>
        <p:txBody>
          <a:bodyPr>
            <a:normAutofit/>
          </a:bodyPr>
          <a:lstStyle/>
          <a:p>
            <a:r>
              <a:rPr lang="en-US" dirty="0" smtClean="0"/>
              <a:t>On the website</a:t>
            </a:r>
            <a:endParaRPr lang="en-US" dirty="0"/>
          </a:p>
        </p:txBody>
      </p:sp>
      <p:sp>
        <p:nvSpPr>
          <p:cNvPr id="10" name="TextBox 9"/>
          <p:cNvSpPr txBox="1"/>
          <p:nvPr/>
        </p:nvSpPr>
        <p:spPr>
          <a:xfrm>
            <a:off x="1691680" y="5661248"/>
            <a:ext cx="6336704" cy="400110"/>
          </a:xfrm>
          <a:prstGeom prst="rect">
            <a:avLst/>
          </a:prstGeom>
          <a:noFill/>
          <a:ln w="25400">
            <a:solidFill>
              <a:schemeClr val="accent1"/>
            </a:solidFill>
          </a:ln>
        </p:spPr>
        <p:txBody>
          <a:bodyPr wrap="square" rtlCol="0">
            <a:spAutoFit/>
          </a:bodyPr>
          <a:lstStyle/>
          <a:p>
            <a:pPr marL="0" lvl="1"/>
            <a:r>
              <a:rPr lang="en-GB" sz="2000" dirty="0">
                <a:hlinkClick r:id="rId7"/>
              </a:rPr>
              <a:t>https://www.egi.eu/use-cases/scientific-applications-tools</a:t>
            </a:r>
            <a:r>
              <a:rPr lang="en-GB" sz="2000" dirty="0" smtClean="0">
                <a:hlinkClick r:id="rId7"/>
              </a:rPr>
              <a:t>/</a:t>
            </a:r>
            <a:endParaRPr lang="en-GB" sz="2000" dirty="0" smtClean="0"/>
          </a:p>
        </p:txBody>
      </p:sp>
      <p:sp>
        <p:nvSpPr>
          <p:cNvPr id="9" name="Footer Placeholder 3"/>
          <p:cNvSpPr txBox="1">
            <a:spLocks/>
          </p:cNvSpPr>
          <p:nvPr/>
        </p:nvSpPr>
        <p:spPr>
          <a:xfrm>
            <a:off x="1187624" y="6448251"/>
            <a:ext cx="6768752" cy="365125"/>
          </a:xfrm>
          <a:prstGeom prst="rect">
            <a:avLst/>
          </a:prstGeom>
        </p:spPr>
        <p:txBody>
          <a:bodyPr vert="horz" lIns="91440" tIns="45720" rIns="91440" bIns="45720" rtlCol="0" anchor="ctr"/>
          <a:lstStyle>
            <a:defPPr>
              <a:defRPr lang="nl-NL"/>
            </a:defPPr>
            <a:lvl1pPr marL="0" algn="ctr" defTabSz="914400" rtl="0" eaLnBrk="1" latinLnBrk="0" hangingPunct="1">
              <a:defRPr sz="120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smtClean="0"/>
              <a:t>Thematic services, Applications on demand</a:t>
            </a:r>
            <a:endParaRPr lang="en-GB" dirty="0"/>
          </a:p>
        </p:txBody>
      </p:sp>
      <p:pic>
        <p:nvPicPr>
          <p:cNvPr id="6" name="Picture 5" descr="Screen Shot 2017-10-15 at 10.27.53.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1433" y="260648"/>
            <a:ext cx="7474983" cy="6381328"/>
          </a:xfrm>
          <a:prstGeom prst="rect">
            <a:avLst/>
          </a:prstGeom>
          <a:ln>
            <a:solidFill>
              <a:srgbClr val="000000"/>
            </a:solidFill>
          </a:ln>
        </p:spPr>
      </p:pic>
    </p:spTree>
    <p:extLst>
      <p:ext uri="{BB962C8B-B14F-4D97-AF65-F5344CB8AC3E}">
        <p14:creationId xmlns:p14="http://schemas.microsoft.com/office/powerpoint/2010/main" val="11787628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a:t>
            </a:r>
            <a:r>
              <a:rPr lang="en-GB" dirty="0"/>
              <a:t>can exploit the result? for what?</a:t>
            </a:r>
          </a:p>
        </p:txBody>
      </p:sp>
      <p:sp>
        <p:nvSpPr>
          <p:cNvPr id="3" name="Content Placeholder 2"/>
          <p:cNvSpPr>
            <a:spLocks noGrp="1"/>
          </p:cNvSpPr>
          <p:nvPr>
            <p:ph sz="half" idx="2"/>
          </p:nvPr>
        </p:nvSpPr>
        <p:spPr/>
        <p:txBody>
          <a:bodyPr>
            <a:normAutofit fontScale="85000" lnSpcReduction="10000"/>
          </a:bodyPr>
          <a:lstStyle/>
          <a:p>
            <a:pPr>
              <a:lnSpc>
                <a:spcPct val="110000"/>
              </a:lnSpc>
            </a:pPr>
            <a:r>
              <a:rPr lang="en-GB" dirty="0" smtClean="0"/>
              <a:t>End users:</a:t>
            </a:r>
          </a:p>
          <a:p>
            <a:pPr lvl="1">
              <a:lnSpc>
                <a:spcPct val="110000"/>
              </a:lnSpc>
            </a:pPr>
            <a:r>
              <a:rPr lang="en-GB" dirty="0" smtClean="0"/>
              <a:t>Researchers</a:t>
            </a:r>
          </a:p>
          <a:p>
            <a:pPr lvl="2">
              <a:lnSpc>
                <a:spcPct val="110000"/>
              </a:lnSpc>
            </a:pPr>
            <a:r>
              <a:rPr lang="en-GB" dirty="0" smtClean="0"/>
              <a:t>Structured communities (e.g. EISCAT_3D Portal)</a:t>
            </a:r>
          </a:p>
          <a:p>
            <a:pPr lvl="2">
              <a:lnSpc>
                <a:spcPct val="110000"/>
              </a:lnSpc>
            </a:pPr>
            <a:r>
              <a:rPr lang="en-GB" dirty="0" smtClean="0"/>
              <a:t>Communities of practice (e.g. </a:t>
            </a:r>
            <a:r>
              <a:rPr lang="en-GB" dirty="0" err="1" smtClean="0"/>
              <a:t>WeNMR</a:t>
            </a:r>
            <a:r>
              <a:rPr lang="en-GB" dirty="0" smtClean="0"/>
              <a:t>)</a:t>
            </a:r>
          </a:p>
          <a:p>
            <a:pPr lvl="2">
              <a:lnSpc>
                <a:spcPct val="110000"/>
              </a:lnSpc>
            </a:pPr>
            <a:r>
              <a:rPr lang="en-GB" dirty="0" smtClean="0"/>
              <a:t>‘Long tail of science’ (e.g. NBIS bioinformatics Web Services)</a:t>
            </a:r>
          </a:p>
          <a:p>
            <a:pPr lvl="1">
              <a:lnSpc>
                <a:spcPct val="110000"/>
              </a:lnSpc>
            </a:pPr>
            <a:r>
              <a:rPr lang="en-GB" dirty="0" smtClean="0"/>
              <a:t>Policy makers (e.g. ICOS portal)</a:t>
            </a:r>
          </a:p>
          <a:p>
            <a:pPr lvl="1">
              <a:lnSpc>
                <a:spcPct val="110000"/>
              </a:lnSpc>
            </a:pPr>
            <a:r>
              <a:rPr lang="en-GB" dirty="0" smtClean="0"/>
              <a:t>Disciplinary </a:t>
            </a:r>
            <a:r>
              <a:rPr lang="en-GB" dirty="0"/>
              <a:t>p</a:t>
            </a:r>
            <a:r>
              <a:rPr lang="en-GB" dirty="0" smtClean="0"/>
              <a:t>rofessionals (e.g. Composers </a:t>
            </a:r>
            <a:r>
              <a:rPr lang="en-GB" dirty="0" smtClean="0">
                <a:sym typeface="Wingdings"/>
              </a:rPr>
              <a:t> </a:t>
            </a:r>
            <a:r>
              <a:rPr lang="en-GB" dirty="0" err="1" smtClean="0"/>
              <a:t>Peachnote</a:t>
            </a:r>
            <a:r>
              <a:rPr lang="en-GB" dirty="0" smtClean="0"/>
              <a:t>)</a:t>
            </a:r>
          </a:p>
          <a:p>
            <a:pPr lvl="1">
              <a:lnSpc>
                <a:spcPct val="110000"/>
              </a:lnSpc>
            </a:pPr>
            <a:r>
              <a:rPr lang="en-GB" dirty="0" smtClean="0"/>
              <a:t>Citizen scientists (e.g. </a:t>
            </a:r>
            <a:r>
              <a:rPr lang="en-GB" dirty="0" err="1" smtClean="0"/>
              <a:t>LifeWatch’s</a:t>
            </a:r>
            <a:r>
              <a:rPr lang="en-GB" dirty="0" smtClean="0"/>
              <a:t> plant classification service)</a:t>
            </a:r>
          </a:p>
          <a:p>
            <a:pPr>
              <a:lnSpc>
                <a:spcPct val="110000"/>
              </a:lnSpc>
              <a:spcBef>
                <a:spcPts val="1200"/>
              </a:spcBef>
            </a:pPr>
            <a:r>
              <a:rPr lang="en-GB" dirty="0" smtClean="0"/>
              <a:t>Service providers:</a:t>
            </a:r>
          </a:p>
          <a:p>
            <a:pPr lvl="1">
              <a:lnSpc>
                <a:spcPct val="110000"/>
              </a:lnSpc>
            </a:pPr>
            <a:r>
              <a:rPr lang="en-GB" dirty="0" smtClean="0"/>
              <a:t>Develop and operate Thematic Services</a:t>
            </a:r>
            <a:r>
              <a:rPr lang="en-GB" dirty="0"/>
              <a:t> </a:t>
            </a:r>
            <a:r>
              <a:rPr lang="en-GB" dirty="0" smtClean="0">
                <a:sym typeface="Wingdings"/>
              </a:rPr>
              <a:t></a:t>
            </a:r>
            <a:r>
              <a:rPr lang="en-GB" dirty="0" smtClean="0"/>
              <a:t> </a:t>
            </a:r>
            <a:r>
              <a:rPr lang="en-GB" dirty="0" smtClean="0">
                <a:solidFill>
                  <a:schemeClr val="accent1"/>
                </a:solidFill>
              </a:rPr>
              <a:t>Research Performing Organisations</a:t>
            </a:r>
            <a:r>
              <a:rPr lang="en-GB" dirty="0" smtClean="0"/>
              <a:t> (individual institutes or members of Virtual Research Communities)</a:t>
            </a:r>
          </a:p>
          <a:p>
            <a:pPr lvl="1">
              <a:lnSpc>
                <a:spcPct val="110000"/>
              </a:lnSpc>
            </a:pPr>
            <a:r>
              <a:rPr lang="en-GB" dirty="0" smtClean="0"/>
              <a:t>Provide e-infra services </a:t>
            </a:r>
            <a:r>
              <a:rPr lang="en-GB" dirty="0" smtClean="0">
                <a:sym typeface="Wingdings"/>
              </a:rPr>
              <a:t></a:t>
            </a:r>
            <a:r>
              <a:rPr lang="en-GB" dirty="0" smtClean="0"/>
              <a:t> </a:t>
            </a:r>
            <a:r>
              <a:rPr lang="en-GB" dirty="0" smtClean="0">
                <a:solidFill>
                  <a:srgbClr val="4F81BD"/>
                </a:solidFill>
              </a:rPr>
              <a:t>EGI Resource Centres</a:t>
            </a:r>
          </a:p>
        </p:txBody>
      </p:sp>
      <p:sp>
        <p:nvSpPr>
          <p:cNvPr id="4" name="Footer Placeholder 3"/>
          <p:cNvSpPr>
            <a:spLocks noGrp="1"/>
          </p:cNvSpPr>
          <p:nvPr>
            <p:ph type="ftr" sz="quarter" idx="11"/>
          </p:nvPr>
        </p:nvSpPr>
        <p:spPr/>
        <p:txBody>
          <a:bodyPr/>
          <a:lstStyle/>
          <a:p>
            <a:r>
              <a:rPr lang="en-GB" smtClean="0"/>
              <a:t>Thematic services, Applications on demand</a:t>
            </a:r>
            <a:endParaRPr lang="en-GB" dirty="0"/>
          </a:p>
        </p:txBody>
      </p:sp>
    </p:spTree>
    <p:extLst>
      <p:ext uri="{BB962C8B-B14F-4D97-AF65-F5344CB8AC3E}">
        <p14:creationId xmlns:p14="http://schemas.microsoft.com/office/powerpoint/2010/main" val="2235980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new or improved</a:t>
            </a:r>
            <a:r>
              <a:rPr lang="en-GB" dirty="0" smtClean="0"/>
              <a:t>?</a:t>
            </a:r>
            <a:endParaRPr lang="en-GB" dirty="0"/>
          </a:p>
        </p:txBody>
      </p:sp>
      <p:sp>
        <p:nvSpPr>
          <p:cNvPr id="3" name="Content Placeholder 2"/>
          <p:cNvSpPr>
            <a:spLocks noGrp="1"/>
          </p:cNvSpPr>
          <p:nvPr>
            <p:ph sz="half" idx="2"/>
          </p:nvPr>
        </p:nvSpPr>
        <p:spPr/>
        <p:txBody>
          <a:bodyPr>
            <a:normAutofit/>
          </a:bodyPr>
          <a:lstStyle/>
          <a:p>
            <a:pPr fontAlgn="base"/>
            <a:r>
              <a:rPr lang="en-GB" dirty="0" smtClean="0">
                <a:solidFill>
                  <a:srgbClr val="000000"/>
                </a:solidFill>
              </a:rPr>
              <a:t>Similar services existed before EGI-Engage</a:t>
            </a:r>
          </a:p>
          <a:p>
            <a:pPr fontAlgn="base"/>
            <a:r>
              <a:rPr lang="en-GB" dirty="0" smtClean="0">
                <a:solidFill>
                  <a:srgbClr val="000000"/>
                </a:solidFill>
              </a:rPr>
              <a:t>During the project</a:t>
            </a:r>
          </a:p>
          <a:p>
            <a:pPr lvl="1" fontAlgn="base"/>
            <a:r>
              <a:rPr lang="en-GB" dirty="0" smtClean="0">
                <a:solidFill>
                  <a:srgbClr val="000000"/>
                </a:solidFill>
              </a:rPr>
              <a:t>Formalised relationships with the use of the SLA framework (11 SLAs)</a:t>
            </a:r>
          </a:p>
          <a:p>
            <a:pPr lvl="1" fontAlgn="base"/>
            <a:r>
              <a:rPr lang="en-GB" dirty="0" smtClean="0">
                <a:solidFill>
                  <a:srgbClr val="000000"/>
                </a:solidFill>
              </a:rPr>
              <a:t>Established new services based on cloud, container, GPGPU services</a:t>
            </a:r>
          </a:p>
          <a:p>
            <a:pPr lvl="1" fontAlgn="base"/>
            <a:r>
              <a:rPr lang="en-GB" dirty="0" smtClean="0">
                <a:solidFill>
                  <a:srgbClr val="000000"/>
                </a:solidFill>
              </a:rPr>
              <a:t>Worked with and supported 30 Thematic services during the project</a:t>
            </a:r>
          </a:p>
          <a:p>
            <a:pPr lvl="1" fontAlgn="base"/>
            <a:r>
              <a:rPr lang="en-GB" dirty="0" smtClean="0">
                <a:solidFill>
                  <a:srgbClr val="000000"/>
                </a:solidFill>
              </a:rPr>
              <a:t>Increased communication and dissemination (Website</a:t>
            </a:r>
            <a:r>
              <a:rPr lang="en-GB" dirty="0" smtClean="0">
                <a:solidFill>
                  <a:srgbClr val="000000"/>
                </a:solidFill>
                <a:sym typeface="Wingdings"/>
              </a:rPr>
              <a:t>, brochures, newsletters)</a:t>
            </a:r>
            <a:endParaRPr lang="en-GB" dirty="0" smtClean="0">
              <a:solidFill>
                <a:srgbClr val="000000"/>
              </a:solidFill>
            </a:endParaRPr>
          </a:p>
        </p:txBody>
      </p:sp>
    </p:spTree>
    <p:extLst>
      <p:ext uri="{BB962C8B-B14F-4D97-AF65-F5344CB8AC3E}">
        <p14:creationId xmlns:p14="http://schemas.microsoft.com/office/powerpoint/2010/main" val="4363154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1268761"/>
            <a:ext cx="9144000" cy="1440000"/>
          </a:xfrm>
        </p:spPr>
        <p:txBody>
          <a:bodyPr>
            <a:normAutofit/>
          </a:bodyPr>
          <a:lstStyle/>
          <a:p>
            <a:r>
              <a:rPr lang="en-US" sz="4000" dirty="0" smtClean="0"/>
              <a:t>Description and innovation</a:t>
            </a:r>
            <a:br>
              <a:rPr lang="en-US" sz="4000" dirty="0" smtClean="0"/>
            </a:br>
            <a:r>
              <a:rPr lang="en-US" sz="3600" dirty="0" smtClean="0">
                <a:solidFill>
                  <a:srgbClr val="000000"/>
                </a:solidFill>
              </a:rPr>
              <a:t>Applications on Demand Service</a:t>
            </a:r>
            <a:endParaRPr lang="en-US" sz="3600" dirty="0">
              <a:solidFill>
                <a:srgbClr val="000000"/>
              </a:solidFill>
            </a:endParaRPr>
          </a:p>
        </p:txBody>
      </p:sp>
    </p:spTree>
    <p:extLst>
      <p:ext uri="{BB962C8B-B14F-4D97-AF65-F5344CB8AC3E}">
        <p14:creationId xmlns:p14="http://schemas.microsoft.com/office/powerpoint/2010/main" val="40781714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Applications on Demand Service (AODS)</a:t>
            </a:r>
            <a:endParaRPr lang="en-US" dirty="0"/>
          </a:p>
        </p:txBody>
      </p:sp>
      <p:sp>
        <p:nvSpPr>
          <p:cNvPr id="3" name="Content Placeholder 2"/>
          <p:cNvSpPr>
            <a:spLocks noGrp="1"/>
          </p:cNvSpPr>
          <p:nvPr>
            <p:ph sz="half" idx="2"/>
          </p:nvPr>
        </p:nvSpPr>
        <p:spPr/>
        <p:txBody>
          <a:bodyPr/>
          <a:lstStyle/>
          <a:p>
            <a:pPr>
              <a:spcBef>
                <a:spcPts val="1200"/>
              </a:spcBef>
            </a:pPr>
            <a:r>
              <a:rPr lang="en-US" dirty="0" smtClean="0"/>
              <a:t>A scalable platform to offer scientific applications ‘as elastic services’ </a:t>
            </a:r>
          </a:p>
          <a:p>
            <a:pPr lvl="1">
              <a:spcBef>
                <a:spcPts val="1200"/>
              </a:spcBef>
            </a:pPr>
            <a:r>
              <a:rPr lang="en-US" dirty="0" smtClean="0"/>
              <a:t>Applications </a:t>
            </a:r>
            <a:r>
              <a:rPr lang="en-US" dirty="0"/>
              <a:t>that are not offered as Thematic Service</a:t>
            </a:r>
          </a:p>
          <a:p>
            <a:pPr lvl="1">
              <a:spcBef>
                <a:spcPts val="1200"/>
              </a:spcBef>
            </a:pPr>
            <a:r>
              <a:rPr lang="en-US" dirty="0" smtClean="0"/>
              <a:t>User-friendly registration and access interfaces</a:t>
            </a:r>
          </a:p>
          <a:p>
            <a:pPr lvl="1">
              <a:spcBef>
                <a:spcPts val="1200"/>
              </a:spcBef>
            </a:pPr>
            <a:r>
              <a:rPr lang="en-US" dirty="0" smtClean="0"/>
              <a:t>Tools to port </a:t>
            </a:r>
            <a:r>
              <a:rPr lang="en-US" dirty="0"/>
              <a:t>and </a:t>
            </a:r>
            <a:r>
              <a:rPr lang="en-US" dirty="0" smtClean="0"/>
              <a:t>share new applications</a:t>
            </a:r>
          </a:p>
          <a:p>
            <a:pPr lvl="1">
              <a:spcBef>
                <a:spcPts val="1200"/>
              </a:spcBef>
            </a:pPr>
            <a:r>
              <a:rPr lang="en-US" dirty="0" smtClean="0"/>
              <a:t>Distributed support for end-users and application integrators</a:t>
            </a:r>
          </a:p>
          <a:p>
            <a:pPr>
              <a:spcBef>
                <a:spcPts val="1200"/>
              </a:spcBef>
            </a:pPr>
            <a:r>
              <a:rPr lang="en-US" dirty="0" smtClean="0"/>
              <a:t>Included in the EGI </a:t>
            </a:r>
            <a:r>
              <a:rPr lang="en-US" dirty="0"/>
              <a:t>Service Portfolio</a:t>
            </a:r>
          </a:p>
          <a:p>
            <a:pPr lvl="1">
              <a:spcBef>
                <a:spcPts val="1200"/>
              </a:spcBef>
            </a:pPr>
            <a:r>
              <a:rPr lang="en-US" dirty="0"/>
              <a:t>Ownership responsibilities on </a:t>
            </a:r>
            <a:r>
              <a:rPr lang="en-US" dirty="0" smtClean="0"/>
              <a:t>EGI Foundation</a:t>
            </a:r>
            <a:endParaRPr lang="en-US" dirty="0"/>
          </a:p>
          <a:p>
            <a:pPr>
              <a:spcBef>
                <a:spcPts val="1200"/>
              </a:spcBef>
            </a:pPr>
            <a:endParaRPr lang="en-US" dirty="0"/>
          </a:p>
        </p:txBody>
      </p:sp>
      <p:sp>
        <p:nvSpPr>
          <p:cNvPr id="4" name="Footer Placeholder 3"/>
          <p:cNvSpPr>
            <a:spLocks noGrp="1"/>
          </p:cNvSpPr>
          <p:nvPr>
            <p:ph type="ftr" sz="quarter" idx="11"/>
          </p:nvPr>
        </p:nvSpPr>
        <p:spPr/>
        <p:txBody>
          <a:bodyPr/>
          <a:lstStyle/>
          <a:p>
            <a:r>
              <a:rPr lang="en-GB" smtClean="0"/>
              <a:t>Thematic services, Applications on demand</a:t>
            </a:r>
            <a:endParaRPr lang="en-GB" dirty="0"/>
          </a:p>
        </p:txBody>
      </p:sp>
    </p:spTree>
    <p:extLst>
      <p:ext uri="{BB962C8B-B14F-4D97-AF65-F5344CB8AC3E}">
        <p14:creationId xmlns:p14="http://schemas.microsoft.com/office/powerpoint/2010/main" val="34305422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itle 1"/>
          <p:cNvSpPr>
            <a:spLocks noGrp="1"/>
          </p:cNvSpPr>
          <p:nvPr>
            <p:ph type="title"/>
          </p:nvPr>
        </p:nvSpPr>
        <p:spPr>
          <a:xfrm>
            <a:off x="1547664" y="188640"/>
            <a:ext cx="7344816" cy="850106"/>
          </a:xfrm>
        </p:spPr>
        <p:txBody>
          <a:bodyPr>
            <a:normAutofit fontScale="90000"/>
          </a:bodyPr>
          <a:lstStyle/>
          <a:p>
            <a:r>
              <a:rPr lang="en-US" dirty="0" err="1" smtClean="0"/>
              <a:t>AoDS</a:t>
            </a:r>
            <a:r>
              <a:rPr lang="en-US" dirty="0" smtClean="0"/>
              <a:t>: Integrating diverse services into a single framework</a:t>
            </a:r>
            <a:endParaRPr lang="en-US" dirty="0"/>
          </a:p>
        </p:txBody>
      </p:sp>
      <p:sp>
        <p:nvSpPr>
          <p:cNvPr id="90" name="TextBox 89"/>
          <p:cNvSpPr txBox="1"/>
          <p:nvPr/>
        </p:nvSpPr>
        <p:spPr>
          <a:xfrm>
            <a:off x="179512" y="1268760"/>
            <a:ext cx="2877711" cy="1200329"/>
          </a:xfrm>
          <a:prstGeom prst="rect">
            <a:avLst/>
          </a:prstGeom>
          <a:noFill/>
        </p:spPr>
        <p:txBody>
          <a:bodyPr wrap="none" rtlCol="0">
            <a:spAutoFit/>
          </a:bodyPr>
          <a:lstStyle/>
          <a:p>
            <a:pPr marL="176213" indent="-176213">
              <a:buFont typeface="Arial"/>
              <a:buChar char="•"/>
            </a:pPr>
            <a:r>
              <a:rPr lang="en-US" dirty="0" smtClean="0"/>
              <a:t>Cloud, HTC sites - 5</a:t>
            </a:r>
          </a:p>
          <a:p>
            <a:pPr marL="176213" indent="-176213">
              <a:buFont typeface="Arial"/>
              <a:buChar char="•"/>
            </a:pPr>
            <a:r>
              <a:rPr lang="en-US" dirty="0" smtClean="0"/>
              <a:t>Application frameworks - 3</a:t>
            </a:r>
          </a:p>
          <a:p>
            <a:pPr marL="176213" indent="-176213">
              <a:buFont typeface="Arial"/>
              <a:buChar char="•"/>
            </a:pPr>
            <a:r>
              <a:rPr lang="en-US" dirty="0" smtClean="0"/>
              <a:t>Applications - 15</a:t>
            </a:r>
          </a:p>
          <a:p>
            <a:pPr marL="176213" indent="-176213">
              <a:buFont typeface="Arial"/>
              <a:buChar char="•"/>
            </a:pPr>
            <a:r>
              <a:rPr lang="en-US" dirty="0" smtClean="0"/>
              <a:t>Support experts</a:t>
            </a:r>
            <a:endParaRPr lang="en-US" dirty="0"/>
          </a:p>
        </p:txBody>
      </p:sp>
      <p:sp>
        <p:nvSpPr>
          <p:cNvPr id="4" name="object 4"/>
          <p:cNvSpPr/>
          <p:nvPr/>
        </p:nvSpPr>
        <p:spPr>
          <a:xfrm>
            <a:off x="2426657" y="4095654"/>
            <a:ext cx="222250" cy="553541"/>
          </a:xfrm>
          <a:custGeom>
            <a:avLst/>
            <a:gdLst/>
            <a:ahLst/>
            <a:cxnLst/>
            <a:rect l="l" t="t" r="r" b="b"/>
            <a:pathLst>
              <a:path w="203200" h="506095">
                <a:moveTo>
                  <a:pt x="6870" y="404876"/>
                </a:moveTo>
                <a:lnTo>
                  <a:pt x="4279" y="405384"/>
                </a:lnTo>
                <a:lnTo>
                  <a:pt x="1701" y="405765"/>
                </a:lnTo>
                <a:lnTo>
                  <a:pt x="0" y="408305"/>
                </a:lnTo>
                <a:lnTo>
                  <a:pt x="18211" y="505587"/>
                </a:lnTo>
                <a:lnTo>
                  <a:pt x="26825" y="498348"/>
                </a:lnTo>
                <a:lnTo>
                  <a:pt x="25869" y="498348"/>
                </a:lnTo>
                <a:lnTo>
                  <a:pt x="16903" y="495173"/>
                </a:lnTo>
                <a:lnTo>
                  <a:pt x="22842" y="478550"/>
                </a:lnTo>
                <a:lnTo>
                  <a:pt x="9359" y="406527"/>
                </a:lnTo>
                <a:lnTo>
                  <a:pt x="6870" y="404876"/>
                </a:lnTo>
                <a:close/>
              </a:path>
              <a:path w="203200" h="506095">
                <a:moveTo>
                  <a:pt x="22842" y="478550"/>
                </a:moveTo>
                <a:lnTo>
                  <a:pt x="16903" y="495173"/>
                </a:lnTo>
                <a:lnTo>
                  <a:pt x="25869" y="498348"/>
                </a:lnTo>
                <a:lnTo>
                  <a:pt x="26776" y="495808"/>
                </a:lnTo>
                <a:lnTo>
                  <a:pt x="26073" y="495808"/>
                </a:lnTo>
                <a:lnTo>
                  <a:pt x="18326" y="493014"/>
                </a:lnTo>
                <a:lnTo>
                  <a:pt x="24567" y="487767"/>
                </a:lnTo>
                <a:lnTo>
                  <a:pt x="22842" y="478550"/>
                </a:lnTo>
                <a:close/>
              </a:path>
              <a:path w="203200" h="506095">
                <a:moveTo>
                  <a:pt x="87769" y="434594"/>
                </a:moveTo>
                <a:lnTo>
                  <a:pt x="85864" y="436245"/>
                </a:lnTo>
                <a:lnTo>
                  <a:pt x="31827" y="481665"/>
                </a:lnTo>
                <a:lnTo>
                  <a:pt x="25869" y="498348"/>
                </a:lnTo>
                <a:lnTo>
                  <a:pt x="26825" y="498348"/>
                </a:lnTo>
                <a:lnTo>
                  <a:pt x="91960" y="443611"/>
                </a:lnTo>
                <a:lnTo>
                  <a:pt x="93992" y="441833"/>
                </a:lnTo>
                <a:lnTo>
                  <a:pt x="94246" y="438912"/>
                </a:lnTo>
                <a:lnTo>
                  <a:pt x="92468" y="436880"/>
                </a:lnTo>
                <a:lnTo>
                  <a:pt x="90817" y="434848"/>
                </a:lnTo>
                <a:lnTo>
                  <a:pt x="87769" y="434594"/>
                </a:lnTo>
                <a:close/>
              </a:path>
              <a:path w="203200" h="506095">
                <a:moveTo>
                  <a:pt x="24567" y="487767"/>
                </a:moveTo>
                <a:lnTo>
                  <a:pt x="18326" y="493014"/>
                </a:lnTo>
                <a:lnTo>
                  <a:pt x="26073" y="495808"/>
                </a:lnTo>
                <a:lnTo>
                  <a:pt x="24567" y="487767"/>
                </a:lnTo>
                <a:close/>
              </a:path>
              <a:path w="203200" h="506095">
                <a:moveTo>
                  <a:pt x="31827" y="481665"/>
                </a:moveTo>
                <a:lnTo>
                  <a:pt x="24567" y="487767"/>
                </a:lnTo>
                <a:lnTo>
                  <a:pt x="26073" y="495808"/>
                </a:lnTo>
                <a:lnTo>
                  <a:pt x="26776" y="495808"/>
                </a:lnTo>
                <a:lnTo>
                  <a:pt x="31827" y="481665"/>
                </a:lnTo>
                <a:close/>
              </a:path>
              <a:path w="203200" h="506095">
                <a:moveTo>
                  <a:pt x="193814" y="0"/>
                </a:moveTo>
                <a:lnTo>
                  <a:pt x="22842" y="478550"/>
                </a:lnTo>
                <a:lnTo>
                  <a:pt x="24567" y="487767"/>
                </a:lnTo>
                <a:lnTo>
                  <a:pt x="31827" y="481665"/>
                </a:lnTo>
                <a:lnTo>
                  <a:pt x="202704" y="3175"/>
                </a:lnTo>
                <a:lnTo>
                  <a:pt x="193814" y="0"/>
                </a:lnTo>
                <a:close/>
              </a:path>
            </a:pathLst>
          </a:custGeom>
          <a:solidFill>
            <a:srgbClr val="497DBA"/>
          </a:solidFill>
        </p:spPr>
        <p:txBody>
          <a:bodyPr wrap="square" lIns="0" tIns="0" rIns="0" bIns="0" rtlCol="0"/>
          <a:lstStyle/>
          <a:p>
            <a:endParaRPr/>
          </a:p>
        </p:txBody>
      </p:sp>
      <p:sp>
        <p:nvSpPr>
          <p:cNvPr id="5" name="object 5"/>
          <p:cNvSpPr/>
          <p:nvPr/>
        </p:nvSpPr>
        <p:spPr>
          <a:xfrm>
            <a:off x="1782923" y="4806160"/>
            <a:ext cx="1020265" cy="739717"/>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1331640" y="4018566"/>
            <a:ext cx="1102623" cy="538610"/>
          </a:xfrm>
          <a:prstGeom prst="rect">
            <a:avLst/>
          </a:prstGeom>
        </p:spPr>
        <p:txBody>
          <a:bodyPr vert="horz" wrap="square" lIns="0" tIns="0" rIns="0" bIns="0" rtlCol="0">
            <a:spAutoFit/>
          </a:bodyPr>
          <a:lstStyle/>
          <a:p>
            <a:pPr marL="12700" marR="5080" algn="ctr">
              <a:lnSpc>
                <a:spcPct val="100000"/>
              </a:lnSpc>
            </a:pPr>
            <a:r>
              <a:rPr sz="1600" spc="-5" dirty="0">
                <a:latin typeface="Calibri"/>
                <a:cs typeface="Calibri"/>
              </a:rPr>
              <a:t>Scientific  </a:t>
            </a:r>
            <a:r>
              <a:rPr sz="1600" spc="-10" dirty="0">
                <a:latin typeface="Calibri"/>
                <a:cs typeface="Calibri"/>
              </a:rPr>
              <a:t>pub</a:t>
            </a:r>
            <a:r>
              <a:rPr sz="1600" dirty="0">
                <a:latin typeface="Calibri"/>
                <a:cs typeface="Calibri"/>
              </a:rPr>
              <a:t>li</a:t>
            </a:r>
            <a:r>
              <a:rPr sz="1600" spc="-20" dirty="0">
                <a:latin typeface="Calibri"/>
                <a:cs typeface="Calibri"/>
              </a:rPr>
              <a:t>c</a:t>
            </a:r>
            <a:r>
              <a:rPr sz="1600" spc="-15" dirty="0">
                <a:latin typeface="Calibri"/>
                <a:cs typeface="Calibri"/>
              </a:rPr>
              <a:t>a</a:t>
            </a:r>
            <a:r>
              <a:rPr sz="1600" dirty="0">
                <a:latin typeface="Calibri"/>
                <a:cs typeface="Calibri"/>
              </a:rPr>
              <a:t>tions</a:t>
            </a:r>
          </a:p>
        </p:txBody>
      </p:sp>
      <p:sp>
        <p:nvSpPr>
          <p:cNvPr id="7" name="object 7"/>
          <p:cNvSpPr/>
          <p:nvPr/>
        </p:nvSpPr>
        <p:spPr>
          <a:xfrm>
            <a:off x="3201351" y="2823731"/>
            <a:ext cx="495686" cy="289299"/>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4912398" y="2307514"/>
            <a:ext cx="2255838" cy="1643261"/>
          </a:xfrm>
          <a:custGeom>
            <a:avLst/>
            <a:gdLst/>
            <a:ahLst/>
            <a:cxnLst/>
            <a:rect l="l" t="t" r="r" b="b"/>
            <a:pathLst>
              <a:path w="2062479" h="1502410">
                <a:moveTo>
                  <a:pt x="0" y="1502410"/>
                </a:moveTo>
                <a:lnTo>
                  <a:pt x="2062352" y="1502410"/>
                </a:lnTo>
                <a:lnTo>
                  <a:pt x="2062352" y="0"/>
                </a:lnTo>
                <a:lnTo>
                  <a:pt x="0" y="0"/>
                </a:lnTo>
                <a:lnTo>
                  <a:pt x="0" y="1502410"/>
                </a:lnTo>
                <a:close/>
              </a:path>
            </a:pathLst>
          </a:custGeom>
          <a:solidFill>
            <a:srgbClr val="FFFFFF"/>
          </a:solidFill>
        </p:spPr>
        <p:txBody>
          <a:bodyPr wrap="square" lIns="0" tIns="0" rIns="0" bIns="0" rtlCol="0"/>
          <a:lstStyle/>
          <a:p>
            <a:endParaRPr/>
          </a:p>
        </p:txBody>
      </p:sp>
      <p:sp>
        <p:nvSpPr>
          <p:cNvPr id="9" name="object 9"/>
          <p:cNvSpPr/>
          <p:nvPr/>
        </p:nvSpPr>
        <p:spPr>
          <a:xfrm>
            <a:off x="4912398" y="2307514"/>
            <a:ext cx="2255838" cy="1643261"/>
          </a:xfrm>
          <a:custGeom>
            <a:avLst/>
            <a:gdLst/>
            <a:ahLst/>
            <a:cxnLst/>
            <a:rect l="l" t="t" r="r" b="b"/>
            <a:pathLst>
              <a:path w="2062479" h="1502410">
                <a:moveTo>
                  <a:pt x="0" y="1502410"/>
                </a:moveTo>
                <a:lnTo>
                  <a:pt x="2062352" y="1502410"/>
                </a:lnTo>
                <a:lnTo>
                  <a:pt x="2062352" y="0"/>
                </a:lnTo>
                <a:lnTo>
                  <a:pt x="0" y="0"/>
                </a:lnTo>
                <a:lnTo>
                  <a:pt x="0" y="1502410"/>
                </a:lnTo>
                <a:close/>
              </a:path>
            </a:pathLst>
          </a:custGeom>
          <a:ln w="25400">
            <a:solidFill>
              <a:srgbClr val="000000"/>
            </a:solidFill>
          </a:ln>
        </p:spPr>
        <p:txBody>
          <a:bodyPr wrap="square" lIns="0" tIns="0" rIns="0" bIns="0" rtlCol="0"/>
          <a:lstStyle/>
          <a:p>
            <a:endParaRPr/>
          </a:p>
        </p:txBody>
      </p:sp>
      <p:sp>
        <p:nvSpPr>
          <p:cNvPr id="10" name="object 10"/>
          <p:cNvSpPr txBox="1"/>
          <p:nvPr/>
        </p:nvSpPr>
        <p:spPr>
          <a:xfrm>
            <a:off x="5076056" y="2813272"/>
            <a:ext cx="2010668" cy="626467"/>
          </a:xfrm>
          <a:prstGeom prst="rect">
            <a:avLst/>
          </a:prstGeom>
        </p:spPr>
        <p:txBody>
          <a:bodyPr vert="horz" wrap="square" lIns="0" tIns="0" rIns="0" bIns="0" rtlCol="0">
            <a:spAutoFit/>
          </a:bodyPr>
          <a:lstStyle/>
          <a:p>
            <a:pPr marL="710565" marR="5080" indent="-698500">
              <a:lnSpc>
                <a:spcPct val="100000"/>
              </a:lnSpc>
            </a:pPr>
            <a:r>
              <a:rPr sz="1800" spc="-5" dirty="0">
                <a:latin typeface="Calibri"/>
                <a:cs typeface="Calibri"/>
              </a:rPr>
              <a:t>Cloud, </a:t>
            </a:r>
            <a:r>
              <a:rPr sz="1800" spc="-20" dirty="0">
                <a:latin typeface="Calibri"/>
                <a:cs typeface="Calibri"/>
              </a:rPr>
              <a:t>HTC, </a:t>
            </a:r>
            <a:r>
              <a:rPr sz="1800" spc="-15" dirty="0">
                <a:latin typeface="Calibri"/>
                <a:cs typeface="Calibri"/>
              </a:rPr>
              <a:t>storage  </a:t>
            </a:r>
            <a:r>
              <a:rPr sz="1800" spc="-10" dirty="0">
                <a:latin typeface="Calibri"/>
                <a:cs typeface="Calibri"/>
              </a:rPr>
              <a:t>sites</a:t>
            </a:r>
            <a:endParaRPr sz="1800" dirty="0">
              <a:latin typeface="Calibri"/>
              <a:cs typeface="Calibri"/>
            </a:endParaRPr>
          </a:p>
        </p:txBody>
      </p:sp>
      <p:sp>
        <p:nvSpPr>
          <p:cNvPr id="11" name="object 11"/>
          <p:cNvSpPr/>
          <p:nvPr/>
        </p:nvSpPr>
        <p:spPr>
          <a:xfrm>
            <a:off x="5072140" y="1704091"/>
            <a:ext cx="900806" cy="822325"/>
          </a:xfrm>
          <a:custGeom>
            <a:avLst/>
            <a:gdLst/>
            <a:ahLst/>
            <a:cxnLst/>
            <a:rect l="l" t="t" r="r" b="b"/>
            <a:pathLst>
              <a:path w="823595" h="751839">
                <a:moveTo>
                  <a:pt x="0" y="751217"/>
                </a:moveTo>
                <a:lnTo>
                  <a:pt x="823048" y="751217"/>
                </a:lnTo>
                <a:lnTo>
                  <a:pt x="823048" y="0"/>
                </a:lnTo>
                <a:lnTo>
                  <a:pt x="0" y="0"/>
                </a:lnTo>
                <a:lnTo>
                  <a:pt x="0" y="751217"/>
                </a:lnTo>
                <a:close/>
              </a:path>
            </a:pathLst>
          </a:custGeom>
          <a:solidFill>
            <a:srgbClr val="E6B8B8"/>
          </a:solidFill>
        </p:spPr>
        <p:txBody>
          <a:bodyPr wrap="square" lIns="0" tIns="0" rIns="0" bIns="0" rtlCol="0"/>
          <a:lstStyle/>
          <a:p>
            <a:endParaRPr/>
          </a:p>
        </p:txBody>
      </p:sp>
      <p:sp>
        <p:nvSpPr>
          <p:cNvPr id="12" name="object 12"/>
          <p:cNvSpPr/>
          <p:nvPr/>
        </p:nvSpPr>
        <p:spPr>
          <a:xfrm>
            <a:off x="5072140" y="1704091"/>
            <a:ext cx="900806" cy="822325"/>
          </a:xfrm>
          <a:custGeom>
            <a:avLst/>
            <a:gdLst/>
            <a:ahLst/>
            <a:cxnLst/>
            <a:rect l="l" t="t" r="r" b="b"/>
            <a:pathLst>
              <a:path w="823595" h="751839">
                <a:moveTo>
                  <a:pt x="0" y="751217"/>
                </a:moveTo>
                <a:lnTo>
                  <a:pt x="823048" y="751217"/>
                </a:lnTo>
                <a:lnTo>
                  <a:pt x="823048" y="0"/>
                </a:lnTo>
                <a:lnTo>
                  <a:pt x="0" y="0"/>
                </a:lnTo>
                <a:lnTo>
                  <a:pt x="0" y="751217"/>
                </a:lnTo>
                <a:close/>
              </a:path>
            </a:pathLst>
          </a:custGeom>
          <a:ln w="25400">
            <a:solidFill>
              <a:srgbClr val="385D89"/>
            </a:solidFill>
          </a:ln>
        </p:spPr>
        <p:txBody>
          <a:bodyPr wrap="square" lIns="0" tIns="0" rIns="0" bIns="0" rtlCol="0"/>
          <a:lstStyle/>
          <a:p>
            <a:endParaRPr/>
          </a:p>
        </p:txBody>
      </p:sp>
      <p:sp>
        <p:nvSpPr>
          <p:cNvPr id="13" name="object 13"/>
          <p:cNvSpPr txBox="1"/>
          <p:nvPr/>
        </p:nvSpPr>
        <p:spPr>
          <a:xfrm>
            <a:off x="5469133" y="2289456"/>
            <a:ext cx="105569" cy="205581"/>
          </a:xfrm>
          <a:prstGeom prst="rect">
            <a:avLst/>
          </a:prstGeom>
        </p:spPr>
        <p:txBody>
          <a:bodyPr vert="horz" wrap="square" lIns="0" tIns="0" rIns="0" bIns="0" rtlCol="0">
            <a:spAutoFit/>
          </a:bodyPr>
          <a:lstStyle/>
          <a:p>
            <a:pPr marL="12700">
              <a:lnSpc>
                <a:spcPct val="100000"/>
              </a:lnSpc>
            </a:pPr>
            <a:r>
              <a:rPr sz="1100" dirty="0">
                <a:latin typeface="Calibri"/>
                <a:cs typeface="Calibri"/>
              </a:rPr>
              <a:t>1</a:t>
            </a:r>
            <a:endParaRPr sz="1100">
              <a:latin typeface="Calibri"/>
              <a:cs typeface="Calibri"/>
            </a:endParaRPr>
          </a:p>
        </p:txBody>
      </p:sp>
      <p:sp>
        <p:nvSpPr>
          <p:cNvPr id="14" name="object 14"/>
          <p:cNvSpPr/>
          <p:nvPr/>
        </p:nvSpPr>
        <p:spPr>
          <a:xfrm>
            <a:off x="6136023" y="1704091"/>
            <a:ext cx="900806" cy="822325"/>
          </a:xfrm>
          <a:custGeom>
            <a:avLst/>
            <a:gdLst/>
            <a:ahLst/>
            <a:cxnLst/>
            <a:rect l="l" t="t" r="r" b="b"/>
            <a:pathLst>
              <a:path w="823595" h="751839">
                <a:moveTo>
                  <a:pt x="0" y="751217"/>
                </a:moveTo>
                <a:lnTo>
                  <a:pt x="823048" y="751217"/>
                </a:lnTo>
                <a:lnTo>
                  <a:pt x="823048" y="0"/>
                </a:lnTo>
                <a:lnTo>
                  <a:pt x="0" y="0"/>
                </a:lnTo>
                <a:lnTo>
                  <a:pt x="0" y="751217"/>
                </a:lnTo>
                <a:close/>
              </a:path>
            </a:pathLst>
          </a:custGeom>
          <a:solidFill>
            <a:srgbClr val="FBD4B5"/>
          </a:solidFill>
        </p:spPr>
        <p:txBody>
          <a:bodyPr wrap="square" lIns="0" tIns="0" rIns="0" bIns="0" rtlCol="0"/>
          <a:lstStyle/>
          <a:p>
            <a:endParaRPr/>
          </a:p>
        </p:txBody>
      </p:sp>
      <p:sp>
        <p:nvSpPr>
          <p:cNvPr id="15" name="object 15"/>
          <p:cNvSpPr/>
          <p:nvPr/>
        </p:nvSpPr>
        <p:spPr>
          <a:xfrm>
            <a:off x="6136023" y="1704091"/>
            <a:ext cx="900806" cy="822325"/>
          </a:xfrm>
          <a:custGeom>
            <a:avLst/>
            <a:gdLst/>
            <a:ahLst/>
            <a:cxnLst/>
            <a:rect l="l" t="t" r="r" b="b"/>
            <a:pathLst>
              <a:path w="823595" h="751839">
                <a:moveTo>
                  <a:pt x="0" y="751217"/>
                </a:moveTo>
                <a:lnTo>
                  <a:pt x="823048" y="751217"/>
                </a:lnTo>
                <a:lnTo>
                  <a:pt x="823048" y="0"/>
                </a:lnTo>
                <a:lnTo>
                  <a:pt x="0" y="0"/>
                </a:lnTo>
                <a:lnTo>
                  <a:pt x="0" y="751217"/>
                </a:lnTo>
                <a:close/>
              </a:path>
            </a:pathLst>
          </a:custGeom>
          <a:ln w="25400">
            <a:solidFill>
              <a:srgbClr val="385D89"/>
            </a:solidFill>
          </a:ln>
        </p:spPr>
        <p:txBody>
          <a:bodyPr wrap="square" lIns="0" tIns="0" rIns="0" bIns="0" rtlCol="0"/>
          <a:lstStyle/>
          <a:p>
            <a:endParaRPr/>
          </a:p>
        </p:txBody>
      </p:sp>
      <p:sp>
        <p:nvSpPr>
          <p:cNvPr id="16" name="object 16"/>
          <p:cNvSpPr txBox="1"/>
          <p:nvPr/>
        </p:nvSpPr>
        <p:spPr>
          <a:xfrm>
            <a:off x="6533295" y="2289456"/>
            <a:ext cx="105569" cy="205581"/>
          </a:xfrm>
          <a:prstGeom prst="rect">
            <a:avLst/>
          </a:prstGeom>
        </p:spPr>
        <p:txBody>
          <a:bodyPr vert="horz" wrap="square" lIns="0" tIns="0" rIns="0" bIns="0" rtlCol="0">
            <a:spAutoFit/>
          </a:bodyPr>
          <a:lstStyle/>
          <a:p>
            <a:pPr marL="12700">
              <a:lnSpc>
                <a:spcPct val="100000"/>
              </a:lnSpc>
            </a:pPr>
            <a:r>
              <a:rPr sz="1100" dirty="0">
                <a:latin typeface="Calibri"/>
                <a:cs typeface="Calibri"/>
              </a:rPr>
              <a:t>2</a:t>
            </a:r>
            <a:endParaRPr sz="1100">
              <a:latin typeface="Calibri"/>
              <a:cs typeface="Calibri"/>
            </a:endParaRPr>
          </a:p>
        </p:txBody>
      </p:sp>
      <p:sp>
        <p:nvSpPr>
          <p:cNvPr id="17" name="object 17"/>
          <p:cNvSpPr/>
          <p:nvPr/>
        </p:nvSpPr>
        <p:spPr>
          <a:xfrm>
            <a:off x="5068668" y="3768932"/>
            <a:ext cx="900806" cy="822325"/>
          </a:xfrm>
          <a:custGeom>
            <a:avLst/>
            <a:gdLst/>
            <a:ahLst/>
            <a:cxnLst/>
            <a:rect l="l" t="t" r="r" b="b"/>
            <a:pathLst>
              <a:path w="823595" h="751839">
                <a:moveTo>
                  <a:pt x="0" y="751217"/>
                </a:moveTo>
                <a:lnTo>
                  <a:pt x="823048" y="751217"/>
                </a:lnTo>
                <a:lnTo>
                  <a:pt x="823048" y="0"/>
                </a:lnTo>
                <a:lnTo>
                  <a:pt x="0" y="0"/>
                </a:lnTo>
                <a:lnTo>
                  <a:pt x="0" y="751217"/>
                </a:lnTo>
                <a:close/>
              </a:path>
            </a:pathLst>
          </a:custGeom>
          <a:solidFill>
            <a:srgbClr val="B3A1C6"/>
          </a:solidFill>
        </p:spPr>
        <p:txBody>
          <a:bodyPr wrap="square" lIns="0" tIns="0" rIns="0" bIns="0" rtlCol="0"/>
          <a:lstStyle/>
          <a:p>
            <a:endParaRPr/>
          </a:p>
        </p:txBody>
      </p:sp>
      <p:sp>
        <p:nvSpPr>
          <p:cNvPr id="18" name="object 18"/>
          <p:cNvSpPr/>
          <p:nvPr/>
        </p:nvSpPr>
        <p:spPr>
          <a:xfrm>
            <a:off x="5068668" y="3768932"/>
            <a:ext cx="900806" cy="822325"/>
          </a:xfrm>
          <a:custGeom>
            <a:avLst/>
            <a:gdLst/>
            <a:ahLst/>
            <a:cxnLst/>
            <a:rect l="l" t="t" r="r" b="b"/>
            <a:pathLst>
              <a:path w="823595" h="751839">
                <a:moveTo>
                  <a:pt x="0" y="751217"/>
                </a:moveTo>
                <a:lnTo>
                  <a:pt x="823048" y="751217"/>
                </a:lnTo>
                <a:lnTo>
                  <a:pt x="823048" y="0"/>
                </a:lnTo>
                <a:lnTo>
                  <a:pt x="0" y="0"/>
                </a:lnTo>
                <a:lnTo>
                  <a:pt x="0" y="751217"/>
                </a:lnTo>
                <a:close/>
              </a:path>
            </a:pathLst>
          </a:custGeom>
          <a:ln w="25400">
            <a:solidFill>
              <a:srgbClr val="385D89"/>
            </a:solidFill>
          </a:ln>
        </p:spPr>
        <p:txBody>
          <a:bodyPr wrap="square" lIns="0" tIns="0" rIns="0" bIns="0" rtlCol="0"/>
          <a:lstStyle/>
          <a:p>
            <a:endParaRPr/>
          </a:p>
        </p:txBody>
      </p:sp>
      <p:sp>
        <p:nvSpPr>
          <p:cNvPr id="19" name="object 19"/>
          <p:cNvSpPr txBox="1"/>
          <p:nvPr/>
        </p:nvSpPr>
        <p:spPr>
          <a:xfrm>
            <a:off x="5160484" y="3832012"/>
            <a:ext cx="716756" cy="677108"/>
          </a:xfrm>
          <a:prstGeom prst="rect">
            <a:avLst/>
          </a:prstGeom>
        </p:spPr>
        <p:txBody>
          <a:bodyPr vert="horz" wrap="square" lIns="0" tIns="0" rIns="0" bIns="0" rtlCol="0">
            <a:spAutoFit/>
          </a:bodyPr>
          <a:lstStyle/>
          <a:p>
            <a:pPr marL="12700" marR="5080" indent="1905" algn="ctr">
              <a:lnSpc>
                <a:spcPct val="100000"/>
              </a:lnSpc>
            </a:pPr>
            <a:r>
              <a:rPr lang="en-US" sz="1100" spc="-5" dirty="0" smtClean="0">
                <a:latin typeface="Calibri"/>
                <a:cs typeface="Calibri"/>
              </a:rPr>
              <a:t>Application </a:t>
            </a:r>
            <a:r>
              <a:rPr sz="1100" spc="-5" dirty="0" smtClean="0">
                <a:latin typeface="Calibri"/>
                <a:cs typeface="Calibri"/>
              </a:rPr>
              <a:t>hosting  fr</a:t>
            </a:r>
            <a:r>
              <a:rPr sz="1100" dirty="0" smtClean="0">
                <a:latin typeface="Calibri"/>
                <a:cs typeface="Calibri"/>
              </a:rPr>
              <a:t>amework  3</a:t>
            </a:r>
            <a:endParaRPr sz="1100" dirty="0">
              <a:latin typeface="Calibri"/>
              <a:cs typeface="Calibri"/>
            </a:endParaRPr>
          </a:p>
        </p:txBody>
      </p:sp>
      <p:sp>
        <p:nvSpPr>
          <p:cNvPr id="24" name="object 24"/>
          <p:cNvSpPr/>
          <p:nvPr/>
        </p:nvSpPr>
        <p:spPr>
          <a:xfrm>
            <a:off x="3727527" y="2743110"/>
            <a:ext cx="1174452" cy="822325"/>
          </a:xfrm>
          <a:custGeom>
            <a:avLst/>
            <a:gdLst/>
            <a:ahLst/>
            <a:cxnLst/>
            <a:rect l="l" t="t" r="r" b="b"/>
            <a:pathLst>
              <a:path w="1073785" h="751839">
                <a:moveTo>
                  <a:pt x="0" y="751217"/>
                </a:moveTo>
                <a:lnTo>
                  <a:pt x="1073543" y="751217"/>
                </a:lnTo>
                <a:lnTo>
                  <a:pt x="1073543" y="0"/>
                </a:lnTo>
                <a:lnTo>
                  <a:pt x="0" y="0"/>
                </a:lnTo>
                <a:lnTo>
                  <a:pt x="0" y="751217"/>
                </a:lnTo>
                <a:close/>
              </a:path>
            </a:pathLst>
          </a:custGeom>
          <a:solidFill>
            <a:srgbClr val="4F81BC"/>
          </a:solidFill>
        </p:spPr>
        <p:txBody>
          <a:bodyPr wrap="square" lIns="0" tIns="0" rIns="0" bIns="0" rtlCol="0"/>
          <a:lstStyle/>
          <a:p>
            <a:endParaRPr/>
          </a:p>
        </p:txBody>
      </p:sp>
      <p:sp>
        <p:nvSpPr>
          <p:cNvPr id="25" name="object 25"/>
          <p:cNvSpPr/>
          <p:nvPr/>
        </p:nvSpPr>
        <p:spPr>
          <a:xfrm>
            <a:off x="3727527" y="2743110"/>
            <a:ext cx="1174452" cy="822325"/>
          </a:xfrm>
          <a:custGeom>
            <a:avLst/>
            <a:gdLst/>
            <a:ahLst/>
            <a:cxnLst/>
            <a:rect l="l" t="t" r="r" b="b"/>
            <a:pathLst>
              <a:path w="1073785" h="751839">
                <a:moveTo>
                  <a:pt x="0" y="751217"/>
                </a:moveTo>
                <a:lnTo>
                  <a:pt x="1073543" y="751217"/>
                </a:lnTo>
                <a:lnTo>
                  <a:pt x="1073543" y="0"/>
                </a:lnTo>
                <a:lnTo>
                  <a:pt x="0" y="0"/>
                </a:lnTo>
                <a:lnTo>
                  <a:pt x="0" y="751217"/>
                </a:lnTo>
                <a:close/>
              </a:path>
            </a:pathLst>
          </a:custGeom>
          <a:ln w="25400">
            <a:solidFill>
              <a:srgbClr val="385D89"/>
            </a:solidFill>
          </a:ln>
        </p:spPr>
        <p:txBody>
          <a:bodyPr wrap="square" lIns="0" tIns="0" rIns="0" bIns="0" rtlCol="0"/>
          <a:lstStyle/>
          <a:p>
            <a:endParaRPr/>
          </a:p>
        </p:txBody>
      </p:sp>
      <p:sp>
        <p:nvSpPr>
          <p:cNvPr id="26" name="object 26"/>
          <p:cNvSpPr/>
          <p:nvPr/>
        </p:nvSpPr>
        <p:spPr>
          <a:xfrm>
            <a:off x="3168429" y="3119559"/>
            <a:ext cx="559098" cy="109736"/>
          </a:xfrm>
          <a:custGeom>
            <a:avLst/>
            <a:gdLst/>
            <a:ahLst/>
            <a:cxnLst/>
            <a:rect l="l" t="t" r="r" b="b"/>
            <a:pathLst>
              <a:path w="511175" h="100329">
                <a:moveTo>
                  <a:pt x="492397" y="49911"/>
                </a:moveTo>
                <a:lnTo>
                  <a:pt x="423163" y="90297"/>
                </a:lnTo>
                <a:lnTo>
                  <a:pt x="420877" y="91567"/>
                </a:lnTo>
                <a:lnTo>
                  <a:pt x="420115" y="94488"/>
                </a:lnTo>
                <a:lnTo>
                  <a:pt x="421386" y="96774"/>
                </a:lnTo>
                <a:lnTo>
                  <a:pt x="422782" y="99060"/>
                </a:lnTo>
                <a:lnTo>
                  <a:pt x="425703" y="99822"/>
                </a:lnTo>
                <a:lnTo>
                  <a:pt x="427989" y="98425"/>
                </a:lnTo>
                <a:lnTo>
                  <a:pt x="503117" y="54610"/>
                </a:lnTo>
                <a:lnTo>
                  <a:pt x="501776" y="54610"/>
                </a:lnTo>
                <a:lnTo>
                  <a:pt x="501776" y="53975"/>
                </a:lnTo>
                <a:lnTo>
                  <a:pt x="499363" y="53975"/>
                </a:lnTo>
                <a:lnTo>
                  <a:pt x="492397" y="49911"/>
                </a:lnTo>
                <a:close/>
              </a:path>
              <a:path w="511175" h="100329">
                <a:moveTo>
                  <a:pt x="484124" y="45085"/>
                </a:moveTo>
                <a:lnTo>
                  <a:pt x="0" y="45085"/>
                </a:lnTo>
                <a:lnTo>
                  <a:pt x="0" y="54610"/>
                </a:lnTo>
                <a:lnTo>
                  <a:pt x="484341" y="54610"/>
                </a:lnTo>
                <a:lnTo>
                  <a:pt x="492397" y="49911"/>
                </a:lnTo>
                <a:lnTo>
                  <a:pt x="484124" y="45085"/>
                </a:lnTo>
                <a:close/>
              </a:path>
              <a:path w="511175" h="100329">
                <a:moveTo>
                  <a:pt x="502900" y="45085"/>
                </a:moveTo>
                <a:lnTo>
                  <a:pt x="501776" y="45085"/>
                </a:lnTo>
                <a:lnTo>
                  <a:pt x="501776" y="54610"/>
                </a:lnTo>
                <a:lnTo>
                  <a:pt x="503117" y="54610"/>
                </a:lnTo>
                <a:lnTo>
                  <a:pt x="511175" y="49911"/>
                </a:lnTo>
                <a:lnTo>
                  <a:pt x="502900" y="45085"/>
                </a:lnTo>
                <a:close/>
              </a:path>
              <a:path w="511175" h="100329">
                <a:moveTo>
                  <a:pt x="499363" y="45847"/>
                </a:moveTo>
                <a:lnTo>
                  <a:pt x="492397" y="49911"/>
                </a:lnTo>
                <a:lnTo>
                  <a:pt x="499363" y="53975"/>
                </a:lnTo>
                <a:lnTo>
                  <a:pt x="499363" y="45847"/>
                </a:lnTo>
                <a:close/>
              </a:path>
              <a:path w="511175" h="100329">
                <a:moveTo>
                  <a:pt x="501776" y="45847"/>
                </a:moveTo>
                <a:lnTo>
                  <a:pt x="499363" y="45847"/>
                </a:lnTo>
                <a:lnTo>
                  <a:pt x="499363" y="53975"/>
                </a:lnTo>
                <a:lnTo>
                  <a:pt x="501776" y="53975"/>
                </a:lnTo>
                <a:lnTo>
                  <a:pt x="501776" y="45847"/>
                </a:lnTo>
                <a:close/>
              </a:path>
              <a:path w="511175" h="100329">
                <a:moveTo>
                  <a:pt x="425703" y="0"/>
                </a:moveTo>
                <a:lnTo>
                  <a:pt x="422782" y="762"/>
                </a:lnTo>
                <a:lnTo>
                  <a:pt x="421386" y="3048"/>
                </a:lnTo>
                <a:lnTo>
                  <a:pt x="420115" y="5334"/>
                </a:lnTo>
                <a:lnTo>
                  <a:pt x="420877" y="8255"/>
                </a:lnTo>
                <a:lnTo>
                  <a:pt x="423163" y="9525"/>
                </a:lnTo>
                <a:lnTo>
                  <a:pt x="492397" y="49911"/>
                </a:lnTo>
                <a:lnTo>
                  <a:pt x="499363" y="45847"/>
                </a:lnTo>
                <a:lnTo>
                  <a:pt x="501776" y="45847"/>
                </a:lnTo>
                <a:lnTo>
                  <a:pt x="501776" y="45085"/>
                </a:lnTo>
                <a:lnTo>
                  <a:pt x="502900" y="45085"/>
                </a:lnTo>
                <a:lnTo>
                  <a:pt x="427989" y="1397"/>
                </a:lnTo>
                <a:lnTo>
                  <a:pt x="425703" y="0"/>
                </a:lnTo>
                <a:close/>
              </a:path>
            </a:pathLst>
          </a:custGeom>
          <a:solidFill>
            <a:srgbClr val="497DBA"/>
          </a:solidFill>
        </p:spPr>
        <p:txBody>
          <a:bodyPr wrap="square" lIns="0" tIns="0" rIns="0" bIns="0" rtlCol="0"/>
          <a:lstStyle/>
          <a:p>
            <a:endParaRPr/>
          </a:p>
        </p:txBody>
      </p:sp>
      <p:sp>
        <p:nvSpPr>
          <p:cNvPr id="27" name="object 27"/>
          <p:cNvSpPr/>
          <p:nvPr/>
        </p:nvSpPr>
        <p:spPr>
          <a:xfrm>
            <a:off x="2210310" y="2825342"/>
            <a:ext cx="654693" cy="657318"/>
          </a:xfrm>
          <a:prstGeom prst="rect">
            <a:avLst/>
          </a:prstGeom>
          <a:blipFill>
            <a:blip r:embed="rId4" cstate="print"/>
            <a:stretch>
              <a:fillRect/>
            </a:stretch>
          </a:blipFill>
        </p:spPr>
        <p:txBody>
          <a:bodyPr wrap="square" lIns="0" tIns="0" rIns="0" bIns="0" rtlCol="0"/>
          <a:lstStyle/>
          <a:p>
            <a:endParaRPr/>
          </a:p>
        </p:txBody>
      </p:sp>
      <p:sp>
        <p:nvSpPr>
          <p:cNvPr id="28" name="object 28"/>
          <p:cNvSpPr/>
          <p:nvPr/>
        </p:nvSpPr>
        <p:spPr>
          <a:xfrm>
            <a:off x="2634752" y="2825342"/>
            <a:ext cx="654693" cy="657318"/>
          </a:xfrm>
          <a:prstGeom prst="rect">
            <a:avLst/>
          </a:prstGeom>
          <a:blipFill>
            <a:blip r:embed="rId4" cstate="print"/>
            <a:stretch>
              <a:fillRect/>
            </a:stretch>
          </a:blipFill>
        </p:spPr>
        <p:txBody>
          <a:bodyPr wrap="square" lIns="0" tIns="0" rIns="0" bIns="0" rtlCol="0"/>
          <a:lstStyle/>
          <a:p>
            <a:endParaRPr/>
          </a:p>
        </p:txBody>
      </p:sp>
      <p:sp>
        <p:nvSpPr>
          <p:cNvPr id="29" name="object 29"/>
          <p:cNvSpPr/>
          <p:nvPr/>
        </p:nvSpPr>
        <p:spPr>
          <a:xfrm>
            <a:off x="2455813" y="3071762"/>
            <a:ext cx="654693" cy="657318"/>
          </a:xfrm>
          <a:prstGeom prst="rect">
            <a:avLst/>
          </a:prstGeom>
          <a:blipFill>
            <a:blip r:embed="rId4" cstate="print"/>
            <a:stretch>
              <a:fillRect/>
            </a:stretch>
          </a:blipFill>
        </p:spPr>
        <p:txBody>
          <a:bodyPr wrap="square" lIns="0" tIns="0" rIns="0" bIns="0" rtlCol="0"/>
          <a:lstStyle/>
          <a:p>
            <a:endParaRPr/>
          </a:p>
        </p:txBody>
      </p:sp>
      <p:sp>
        <p:nvSpPr>
          <p:cNvPr id="30" name="object 30"/>
          <p:cNvSpPr/>
          <p:nvPr/>
        </p:nvSpPr>
        <p:spPr>
          <a:xfrm>
            <a:off x="4236063" y="3564754"/>
            <a:ext cx="109041" cy="1080691"/>
          </a:xfrm>
          <a:custGeom>
            <a:avLst/>
            <a:gdLst/>
            <a:ahLst/>
            <a:cxnLst/>
            <a:rect l="l" t="t" r="r" b="b"/>
            <a:pathLst>
              <a:path w="99694" h="988060">
                <a:moveTo>
                  <a:pt x="5334" y="896874"/>
                </a:moveTo>
                <a:lnTo>
                  <a:pt x="3048" y="898144"/>
                </a:lnTo>
                <a:lnTo>
                  <a:pt x="762" y="899541"/>
                </a:lnTo>
                <a:lnTo>
                  <a:pt x="0" y="902462"/>
                </a:lnTo>
                <a:lnTo>
                  <a:pt x="1270" y="904748"/>
                </a:lnTo>
                <a:lnTo>
                  <a:pt x="49911" y="987933"/>
                </a:lnTo>
                <a:lnTo>
                  <a:pt x="55391" y="978535"/>
                </a:lnTo>
                <a:lnTo>
                  <a:pt x="45085" y="978535"/>
                </a:lnTo>
                <a:lnTo>
                  <a:pt x="45085" y="960882"/>
                </a:lnTo>
                <a:lnTo>
                  <a:pt x="9525" y="899922"/>
                </a:lnTo>
                <a:lnTo>
                  <a:pt x="8255" y="897636"/>
                </a:lnTo>
                <a:lnTo>
                  <a:pt x="5334" y="896874"/>
                </a:lnTo>
                <a:close/>
              </a:path>
              <a:path w="99694" h="988060">
                <a:moveTo>
                  <a:pt x="45085" y="960882"/>
                </a:moveTo>
                <a:lnTo>
                  <a:pt x="45085" y="978535"/>
                </a:lnTo>
                <a:lnTo>
                  <a:pt x="54610" y="978535"/>
                </a:lnTo>
                <a:lnTo>
                  <a:pt x="54610" y="976122"/>
                </a:lnTo>
                <a:lnTo>
                  <a:pt x="45720" y="976122"/>
                </a:lnTo>
                <a:lnTo>
                  <a:pt x="49847" y="969046"/>
                </a:lnTo>
                <a:lnTo>
                  <a:pt x="45085" y="960882"/>
                </a:lnTo>
                <a:close/>
              </a:path>
              <a:path w="99694" h="988060">
                <a:moveTo>
                  <a:pt x="94487" y="896874"/>
                </a:moveTo>
                <a:lnTo>
                  <a:pt x="91567" y="897636"/>
                </a:lnTo>
                <a:lnTo>
                  <a:pt x="90170" y="899922"/>
                </a:lnTo>
                <a:lnTo>
                  <a:pt x="54610" y="960882"/>
                </a:lnTo>
                <a:lnTo>
                  <a:pt x="54610" y="978535"/>
                </a:lnTo>
                <a:lnTo>
                  <a:pt x="55391" y="978535"/>
                </a:lnTo>
                <a:lnTo>
                  <a:pt x="98425" y="904748"/>
                </a:lnTo>
                <a:lnTo>
                  <a:pt x="99695" y="902462"/>
                </a:lnTo>
                <a:lnTo>
                  <a:pt x="98933" y="899541"/>
                </a:lnTo>
                <a:lnTo>
                  <a:pt x="96647" y="898144"/>
                </a:lnTo>
                <a:lnTo>
                  <a:pt x="94487" y="896874"/>
                </a:lnTo>
                <a:close/>
              </a:path>
              <a:path w="99694" h="988060">
                <a:moveTo>
                  <a:pt x="49847" y="969046"/>
                </a:moveTo>
                <a:lnTo>
                  <a:pt x="45720" y="976122"/>
                </a:lnTo>
                <a:lnTo>
                  <a:pt x="53975" y="976122"/>
                </a:lnTo>
                <a:lnTo>
                  <a:pt x="49847" y="969046"/>
                </a:lnTo>
                <a:close/>
              </a:path>
              <a:path w="99694" h="988060">
                <a:moveTo>
                  <a:pt x="54610" y="960882"/>
                </a:moveTo>
                <a:lnTo>
                  <a:pt x="49847" y="969046"/>
                </a:lnTo>
                <a:lnTo>
                  <a:pt x="53975" y="976122"/>
                </a:lnTo>
                <a:lnTo>
                  <a:pt x="54610" y="976122"/>
                </a:lnTo>
                <a:lnTo>
                  <a:pt x="54610" y="960882"/>
                </a:lnTo>
                <a:close/>
              </a:path>
              <a:path w="99694" h="988060">
                <a:moveTo>
                  <a:pt x="49847" y="18886"/>
                </a:moveTo>
                <a:lnTo>
                  <a:pt x="45085" y="27050"/>
                </a:lnTo>
                <a:lnTo>
                  <a:pt x="45085" y="960882"/>
                </a:lnTo>
                <a:lnTo>
                  <a:pt x="49847" y="969046"/>
                </a:lnTo>
                <a:lnTo>
                  <a:pt x="54610" y="960882"/>
                </a:lnTo>
                <a:lnTo>
                  <a:pt x="54610" y="27050"/>
                </a:lnTo>
                <a:lnTo>
                  <a:pt x="49847" y="18886"/>
                </a:lnTo>
                <a:close/>
              </a:path>
              <a:path w="99694" h="988060">
                <a:moveTo>
                  <a:pt x="49911" y="0"/>
                </a:moveTo>
                <a:lnTo>
                  <a:pt x="1270" y="83185"/>
                </a:lnTo>
                <a:lnTo>
                  <a:pt x="0" y="85471"/>
                </a:lnTo>
                <a:lnTo>
                  <a:pt x="762" y="88392"/>
                </a:lnTo>
                <a:lnTo>
                  <a:pt x="3048" y="89789"/>
                </a:lnTo>
                <a:lnTo>
                  <a:pt x="5334" y="91059"/>
                </a:lnTo>
                <a:lnTo>
                  <a:pt x="8255" y="90297"/>
                </a:lnTo>
                <a:lnTo>
                  <a:pt x="9525" y="88011"/>
                </a:lnTo>
                <a:lnTo>
                  <a:pt x="45085" y="27050"/>
                </a:lnTo>
                <a:lnTo>
                  <a:pt x="45085" y="9398"/>
                </a:lnTo>
                <a:lnTo>
                  <a:pt x="55391" y="9398"/>
                </a:lnTo>
                <a:lnTo>
                  <a:pt x="49911" y="0"/>
                </a:lnTo>
                <a:close/>
              </a:path>
              <a:path w="99694" h="988060">
                <a:moveTo>
                  <a:pt x="55391" y="9398"/>
                </a:moveTo>
                <a:lnTo>
                  <a:pt x="54610" y="9398"/>
                </a:lnTo>
                <a:lnTo>
                  <a:pt x="54610" y="27050"/>
                </a:lnTo>
                <a:lnTo>
                  <a:pt x="90170" y="88011"/>
                </a:lnTo>
                <a:lnTo>
                  <a:pt x="91567" y="90297"/>
                </a:lnTo>
                <a:lnTo>
                  <a:pt x="94487" y="91059"/>
                </a:lnTo>
                <a:lnTo>
                  <a:pt x="96647" y="89789"/>
                </a:lnTo>
                <a:lnTo>
                  <a:pt x="98933" y="88392"/>
                </a:lnTo>
                <a:lnTo>
                  <a:pt x="99695" y="85471"/>
                </a:lnTo>
                <a:lnTo>
                  <a:pt x="98425" y="83185"/>
                </a:lnTo>
                <a:lnTo>
                  <a:pt x="55391" y="9398"/>
                </a:lnTo>
                <a:close/>
              </a:path>
              <a:path w="99694" h="988060">
                <a:moveTo>
                  <a:pt x="54610" y="9398"/>
                </a:moveTo>
                <a:lnTo>
                  <a:pt x="45085" y="9398"/>
                </a:lnTo>
                <a:lnTo>
                  <a:pt x="45085" y="27050"/>
                </a:lnTo>
                <a:lnTo>
                  <a:pt x="49847" y="18886"/>
                </a:lnTo>
                <a:lnTo>
                  <a:pt x="45720" y="11811"/>
                </a:lnTo>
                <a:lnTo>
                  <a:pt x="54610" y="11811"/>
                </a:lnTo>
                <a:lnTo>
                  <a:pt x="54610" y="9398"/>
                </a:lnTo>
                <a:close/>
              </a:path>
              <a:path w="99694" h="988060">
                <a:moveTo>
                  <a:pt x="54610" y="11811"/>
                </a:moveTo>
                <a:lnTo>
                  <a:pt x="53975" y="11811"/>
                </a:lnTo>
                <a:lnTo>
                  <a:pt x="49847" y="18886"/>
                </a:lnTo>
                <a:lnTo>
                  <a:pt x="54610" y="27050"/>
                </a:lnTo>
                <a:lnTo>
                  <a:pt x="54610" y="11811"/>
                </a:lnTo>
                <a:close/>
              </a:path>
              <a:path w="99694" h="988060">
                <a:moveTo>
                  <a:pt x="53975" y="11811"/>
                </a:moveTo>
                <a:lnTo>
                  <a:pt x="45720" y="11811"/>
                </a:lnTo>
                <a:lnTo>
                  <a:pt x="49847" y="18886"/>
                </a:lnTo>
                <a:lnTo>
                  <a:pt x="53975" y="11811"/>
                </a:lnTo>
                <a:close/>
              </a:path>
            </a:pathLst>
          </a:custGeom>
          <a:solidFill>
            <a:srgbClr val="497DBA"/>
          </a:solidFill>
        </p:spPr>
        <p:txBody>
          <a:bodyPr wrap="square" lIns="0" tIns="0" rIns="0" bIns="0" rtlCol="0"/>
          <a:lstStyle/>
          <a:p>
            <a:endParaRPr/>
          </a:p>
        </p:txBody>
      </p:sp>
      <p:sp>
        <p:nvSpPr>
          <p:cNvPr id="31" name="object 31"/>
          <p:cNvSpPr txBox="1"/>
          <p:nvPr/>
        </p:nvSpPr>
        <p:spPr>
          <a:xfrm>
            <a:off x="2450839" y="3738803"/>
            <a:ext cx="587573" cy="326430"/>
          </a:xfrm>
          <a:prstGeom prst="rect">
            <a:avLst/>
          </a:prstGeom>
        </p:spPr>
        <p:txBody>
          <a:bodyPr vert="horz" wrap="square" lIns="0" tIns="0" rIns="0" bIns="0" rtlCol="0">
            <a:spAutoFit/>
          </a:bodyPr>
          <a:lstStyle/>
          <a:p>
            <a:pPr marL="12700">
              <a:lnSpc>
                <a:spcPct val="100000"/>
              </a:lnSpc>
            </a:pPr>
            <a:r>
              <a:rPr sz="1800" i="1" dirty="0">
                <a:latin typeface="Calibri"/>
                <a:cs typeface="Calibri"/>
              </a:rPr>
              <a:t>U</a:t>
            </a:r>
            <a:r>
              <a:rPr sz="1800" i="1" spc="-10" dirty="0">
                <a:latin typeface="Calibri"/>
                <a:cs typeface="Calibri"/>
              </a:rPr>
              <a:t>s</a:t>
            </a:r>
            <a:r>
              <a:rPr sz="1800" i="1" dirty="0">
                <a:latin typeface="Calibri"/>
                <a:cs typeface="Calibri"/>
              </a:rPr>
              <a:t>ers</a:t>
            </a:r>
            <a:endParaRPr sz="1800">
              <a:latin typeface="Calibri"/>
              <a:cs typeface="Calibri"/>
            </a:endParaRPr>
          </a:p>
        </p:txBody>
      </p:sp>
      <p:sp>
        <p:nvSpPr>
          <p:cNvPr id="32" name="object 32"/>
          <p:cNvSpPr txBox="1"/>
          <p:nvPr/>
        </p:nvSpPr>
        <p:spPr>
          <a:xfrm>
            <a:off x="3773161" y="5472425"/>
            <a:ext cx="1023864" cy="908903"/>
          </a:xfrm>
          <a:prstGeom prst="rect">
            <a:avLst/>
          </a:prstGeom>
        </p:spPr>
        <p:txBody>
          <a:bodyPr vert="horz" wrap="square" lIns="0" tIns="0" rIns="0" bIns="0" rtlCol="0">
            <a:spAutoFit/>
          </a:bodyPr>
          <a:lstStyle/>
          <a:p>
            <a:pPr marL="91440" marR="5080" indent="-79375" algn="ctr">
              <a:lnSpc>
                <a:spcPct val="100000"/>
              </a:lnSpc>
            </a:pPr>
            <a:r>
              <a:rPr lang="en-US" sz="1800" i="1" spc="-5" dirty="0" smtClean="0">
                <a:latin typeface="Calibri"/>
                <a:cs typeface="Calibri"/>
              </a:rPr>
              <a:t>National s</a:t>
            </a:r>
            <a:r>
              <a:rPr sz="1800" i="1" spc="-5" dirty="0" smtClean="0">
                <a:latin typeface="Calibri"/>
                <a:cs typeface="Calibri"/>
              </a:rPr>
              <a:t>uppo</a:t>
            </a:r>
            <a:r>
              <a:rPr sz="1800" i="1" spc="-10" dirty="0" smtClean="0">
                <a:latin typeface="Calibri"/>
                <a:cs typeface="Calibri"/>
              </a:rPr>
              <a:t>r</a:t>
            </a:r>
            <a:r>
              <a:rPr sz="1800" i="1" dirty="0" smtClean="0">
                <a:latin typeface="Calibri"/>
                <a:cs typeface="Calibri"/>
              </a:rPr>
              <a:t>t  </a:t>
            </a:r>
            <a:r>
              <a:rPr sz="1800" i="1" spc="-10" dirty="0">
                <a:latin typeface="Calibri"/>
                <a:cs typeface="Calibri"/>
              </a:rPr>
              <a:t>teams</a:t>
            </a:r>
            <a:endParaRPr sz="1800" dirty="0">
              <a:latin typeface="Calibri"/>
              <a:cs typeface="Calibri"/>
            </a:endParaRPr>
          </a:p>
        </p:txBody>
      </p:sp>
      <p:sp>
        <p:nvSpPr>
          <p:cNvPr id="33" name="object 33"/>
          <p:cNvSpPr/>
          <p:nvPr/>
        </p:nvSpPr>
        <p:spPr>
          <a:xfrm>
            <a:off x="3860878" y="4766696"/>
            <a:ext cx="527691" cy="529802"/>
          </a:xfrm>
          <a:prstGeom prst="rect">
            <a:avLst/>
          </a:prstGeom>
          <a:blipFill>
            <a:blip r:embed="rId4" cstate="print"/>
            <a:stretch>
              <a:fillRect/>
            </a:stretch>
          </a:blipFill>
        </p:spPr>
        <p:txBody>
          <a:bodyPr wrap="square" lIns="0" tIns="0" rIns="0" bIns="0" rtlCol="0"/>
          <a:lstStyle/>
          <a:p>
            <a:endParaRPr/>
          </a:p>
        </p:txBody>
      </p:sp>
      <p:sp>
        <p:nvSpPr>
          <p:cNvPr id="34" name="object 34"/>
          <p:cNvSpPr/>
          <p:nvPr/>
        </p:nvSpPr>
        <p:spPr>
          <a:xfrm>
            <a:off x="4285237" y="4766696"/>
            <a:ext cx="527691" cy="529802"/>
          </a:xfrm>
          <a:prstGeom prst="rect">
            <a:avLst/>
          </a:prstGeom>
          <a:blipFill>
            <a:blip r:embed="rId4" cstate="print"/>
            <a:stretch>
              <a:fillRect/>
            </a:stretch>
          </a:blipFill>
        </p:spPr>
        <p:txBody>
          <a:bodyPr wrap="square" lIns="0" tIns="0" rIns="0" bIns="0" rtlCol="0"/>
          <a:lstStyle/>
          <a:p>
            <a:endParaRPr/>
          </a:p>
        </p:txBody>
      </p:sp>
      <p:sp>
        <p:nvSpPr>
          <p:cNvPr id="35" name="object 35"/>
          <p:cNvSpPr/>
          <p:nvPr/>
        </p:nvSpPr>
        <p:spPr>
          <a:xfrm>
            <a:off x="4106324" y="5013255"/>
            <a:ext cx="527691" cy="529802"/>
          </a:xfrm>
          <a:prstGeom prst="rect">
            <a:avLst/>
          </a:prstGeom>
          <a:blipFill>
            <a:blip r:embed="rId4" cstate="print"/>
            <a:stretch>
              <a:fillRect/>
            </a:stretch>
          </a:blipFill>
        </p:spPr>
        <p:txBody>
          <a:bodyPr wrap="square" lIns="0" tIns="0" rIns="0" bIns="0" rtlCol="0"/>
          <a:lstStyle/>
          <a:p>
            <a:endParaRPr/>
          </a:p>
        </p:txBody>
      </p:sp>
      <p:sp>
        <p:nvSpPr>
          <p:cNvPr id="36" name="object 36"/>
          <p:cNvSpPr/>
          <p:nvPr/>
        </p:nvSpPr>
        <p:spPr>
          <a:xfrm>
            <a:off x="3333589" y="2500232"/>
            <a:ext cx="259546" cy="269283"/>
          </a:xfrm>
          <a:prstGeom prst="rect">
            <a:avLst/>
          </a:prstGeom>
          <a:blipFill>
            <a:blip r:embed="rId5" cstate="print"/>
            <a:stretch>
              <a:fillRect/>
            </a:stretch>
          </a:blipFill>
        </p:spPr>
        <p:txBody>
          <a:bodyPr wrap="square" lIns="0" tIns="0" rIns="0" bIns="0" rtlCol="0"/>
          <a:lstStyle/>
          <a:p>
            <a:endParaRPr/>
          </a:p>
        </p:txBody>
      </p:sp>
      <p:sp>
        <p:nvSpPr>
          <p:cNvPr id="37" name="object 37"/>
          <p:cNvSpPr/>
          <p:nvPr/>
        </p:nvSpPr>
        <p:spPr>
          <a:xfrm>
            <a:off x="3284833" y="2122935"/>
            <a:ext cx="343640" cy="356544"/>
          </a:xfrm>
          <a:prstGeom prst="rect">
            <a:avLst/>
          </a:prstGeom>
          <a:blipFill>
            <a:blip r:embed="rId6" cstate="print"/>
            <a:stretch>
              <a:fillRect/>
            </a:stretch>
          </a:blipFill>
        </p:spPr>
        <p:txBody>
          <a:bodyPr wrap="square" lIns="0" tIns="0" rIns="0" bIns="0" rtlCol="0"/>
          <a:lstStyle/>
          <a:p>
            <a:endParaRPr/>
          </a:p>
        </p:txBody>
      </p:sp>
      <p:sp>
        <p:nvSpPr>
          <p:cNvPr id="38" name="object 38"/>
          <p:cNvSpPr/>
          <p:nvPr/>
        </p:nvSpPr>
        <p:spPr>
          <a:xfrm>
            <a:off x="5072140" y="1345630"/>
            <a:ext cx="393799" cy="359073"/>
          </a:xfrm>
          <a:custGeom>
            <a:avLst/>
            <a:gdLst/>
            <a:ahLst/>
            <a:cxnLst/>
            <a:rect l="l" t="t" r="r" b="b"/>
            <a:pathLst>
              <a:path w="360045" h="328294">
                <a:moveTo>
                  <a:pt x="0" y="327875"/>
                </a:moveTo>
                <a:lnTo>
                  <a:pt x="359994" y="327875"/>
                </a:lnTo>
                <a:lnTo>
                  <a:pt x="359994" y="0"/>
                </a:lnTo>
                <a:lnTo>
                  <a:pt x="0" y="0"/>
                </a:lnTo>
                <a:lnTo>
                  <a:pt x="0" y="327875"/>
                </a:lnTo>
                <a:close/>
              </a:path>
            </a:pathLst>
          </a:custGeom>
          <a:solidFill>
            <a:srgbClr val="E6B8B8"/>
          </a:solidFill>
        </p:spPr>
        <p:txBody>
          <a:bodyPr wrap="square" lIns="0" tIns="0" rIns="0" bIns="0" rtlCol="0"/>
          <a:lstStyle/>
          <a:p>
            <a:endParaRPr/>
          </a:p>
        </p:txBody>
      </p:sp>
      <p:sp>
        <p:nvSpPr>
          <p:cNvPr id="39" name="object 39"/>
          <p:cNvSpPr/>
          <p:nvPr/>
        </p:nvSpPr>
        <p:spPr>
          <a:xfrm>
            <a:off x="5072140" y="1345630"/>
            <a:ext cx="393799" cy="359073"/>
          </a:xfrm>
          <a:custGeom>
            <a:avLst/>
            <a:gdLst/>
            <a:ahLst/>
            <a:cxnLst/>
            <a:rect l="l" t="t" r="r" b="b"/>
            <a:pathLst>
              <a:path w="360045" h="328294">
                <a:moveTo>
                  <a:pt x="0" y="327875"/>
                </a:moveTo>
                <a:lnTo>
                  <a:pt x="359994" y="327875"/>
                </a:lnTo>
                <a:lnTo>
                  <a:pt x="359994" y="0"/>
                </a:lnTo>
                <a:lnTo>
                  <a:pt x="0" y="0"/>
                </a:lnTo>
                <a:lnTo>
                  <a:pt x="0" y="327875"/>
                </a:lnTo>
                <a:close/>
              </a:path>
            </a:pathLst>
          </a:custGeom>
          <a:ln w="25400">
            <a:solidFill>
              <a:srgbClr val="385D89"/>
            </a:solidFill>
          </a:ln>
        </p:spPr>
        <p:txBody>
          <a:bodyPr wrap="square" lIns="0" tIns="0" rIns="0" bIns="0" rtlCol="0"/>
          <a:lstStyle/>
          <a:p>
            <a:endParaRPr/>
          </a:p>
        </p:txBody>
      </p:sp>
      <p:sp>
        <p:nvSpPr>
          <p:cNvPr id="40" name="object 40"/>
          <p:cNvSpPr/>
          <p:nvPr/>
        </p:nvSpPr>
        <p:spPr>
          <a:xfrm>
            <a:off x="5574563" y="1350214"/>
            <a:ext cx="393799" cy="359073"/>
          </a:xfrm>
          <a:custGeom>
            <a:avLst/>
            <a:gdLst/>
            <a:ahLst/>
            <a:cxnLst/>
            <a:rect l="l" t="t" r="r" b="b"/>
            <a:pathLst>
              <a:path w="360045" h="328294">
                <a:moveTo>
                  <a:pt x="0" y="327875"/>
                </a:moveTo>
                <a:lnTo>
                  <a:pt x="359994" y="327875"/>
                </a:lnTo>
                <a:lnTo>
                  <a:pt x="359994" y="0"/>
                </a:lnTo>
                <a:lnTo>
                  <a:pt x="0" y="0"/>
                </a:lnTo>
                <a:lnTo>
                  <a:pt x="0" y="327875"/>
                </a:lnTo>
                <a:close/>
              </a:path>
            </a:pathLst>
          </a:custGeom>
          <a:solidFill>
            <a:srgbClr val="E6B8B8"/>
          </a:solidFill>
        </p:spPr>
        <p:txBody>
          <a:bodyPr wrap="square" lIns="0" tIns="0" rIns="0" bIns="0" rtlCol="0"/>
          <a:lstStyle/>
          <a:p>
            <a:endParaRPr/>
          </a:p>
        </p:txBody>
      </p:sp>
      <p:sp>
        <p:nvSpPr>
          <p:cNvPr id="41" name="object 41"/>
          <p:cNvSpPr/>
          <p:nvPr/>
        </p:nvSpPr>
        <p:spPr>
          <a:xfrm>
            <a:off x="5574563" y="1350214"/>
            <a:ext cx="393799" cy="359073"/>
          </a:xfrm>
          <a:custGeom>
            <a:avLst/>
            <a:gdLst/>
            <a:ahLst/>
            <a:cxnLst/>
            <a:rect l="l" t="t" r="r" b="b"/>
            <a:pathLst>
              <a:path w="360045" h="328294">
                <a:moveTo>
                  <a:pt x="0" y="327875"/>
                </a:moveTo>
                <a:lnTo>
                  <a:pt x="359994" y="327875"/>
                </a:lnTo>
                <a:lnTo>
                  <a:pt x="359994" y="0"/>
                </a:lnTo>
                <a:lnTo>
                  <a:pt x="0" y="0"/>
                </a:lnTo>
                <a:lnTo>
                  <a:pt x="0" y="327875"/>
                </a:lnTo>
                <a:close/>
              </a:path>
            </a:pathLst>
          </a:custGeom>
          <a:ln w="25400">
            <a:solidFill>
              <a:srgbClr val="385D89"/>
            </a:solidFill>
          </a:ln>
        </p:spPr>
        <p:txBody>
          <a:bodyPr wrap="square" lIns="0" tIns="0" rIns="0" bIns="0" rtlCol="0"/>
          <a:lstStyle/>
          <a:p>
            <a:endParaRPr/>
          </a:p>
        </p:txBody>
      </p:sp>
      <p:sp>
        <p:nvSpPr>
          <p:cNvPr id="42" name="object 42"/>
          <p:cNvSpPr txBox="1"/>
          <p:nvPr/>
        </p:nvSpPr>
        <p:spPr>
          <a:xfrm>
            <a:off x="5082807" y="1346005"/>
            <a:ext cx="806351" cy="965398"/>
          </a:xfrm>
          <a:prstGeom prst="rect">
            <a:avLst/>
          </a:prstGeom>
        </p:spPr>
        <p:txBody>
          <a:bodyPr vert="horz" wrap="square" lIns="0" tIns="0" rIns="0" bIns="0" rtlCol="0">
            <a:spAutoFit/>
          </a:bodyPr>
          <a:lstStyle/>
          <a:p>
            <a:pPr algn="ctr">
              <a:lnSpc>
                <a:spcPct val="100000"/>
              </a:lnSpc>
              <a:tabLst>
                <a:tab pos="459105" algn="l"/>
              </a:tabLst>
            </a:pPr>
            <a:r>
              <a:rPr sz="1575" baseline="2645" dirty="0">
                <a:latin typeface="Calibri"/>
                <a:cs typeface="Calibri"/>
              </a:rPr>
              <a:t>App.	</a:t>
            </a:r>
            <a:r>
              <a:rPr sz="1050" dirty="0">
                <a:latin typeface="Calibri"/>
                <a:cs typeface="Calibri"/>
              </a:rPr>
              <a:t>Ap</a:t>
            </a:r>
            <a:r>
              <a:rPr sz="1050" spc="-10" dirty="0">
                <a:latin typeface="Calibri"/>
                <a:cs typeface="Calibri"/>
              </a:rPr>
              <a:t>p</a:t>
            </a:r>
            <a:r>
              <a:rPr sz="1050" dirty="0">
                <a:latin typeface="Calibri"/>
                <a:cs typeface="Calibri"/>
              </a:rPr>
              <a:t>.</a:t>
            </a:r>
          </a:p>
          <a:p>
            <a:pPr algn="ctr">
              <a:lnSpc>
                <a:spcPct val="100000"/>
              </a:lnSpc>
              <a:tabLst>
                <a:tab pos="227329" algn="l"/>
                <a:tab pos="457200" algn="l"/>
              </a:tabLst>
            </a:pPr>
            <a:r>
              <a:rPr sz="1575" baseline="2645" dirty="0">
                <a:latin typeface="Calibri"/>
                <a:cs typeface="Calibri"/>
              </a:rPr>
              <a:t>1	</a:t>
            </a:r>
            <a:r>
              <a:rPr sz="1350" baseline="43209" dirty="0">
                <a:latin typeface="Calibri"/>
                <a:cs typeface="Calibri"/>
              </a:rPr>
              <a:t>…	</a:t>
            </a:r>
            <a:r>
              <a:rPr sz="1050" dirty="0">
                <a:latin typeface="Calibri"/>
                <a:cs typeface="Calibri"/>
              </a:rPr>
              <a:t>K</a:t>
            </a:r>
          </a:p>
          <a:p>
            <a:pPr marL="50165" marR="38735" algn="ctr">
              <a:lnSpc>
                <a:spcPct val="100000"/>
              </a:lnSpc>
              <a:spcBef>
                <a:spcPts val="310"/>
              </a:spcBef>
            </a:pPr>
            <a:r>
              <a:rPr sz="1100" dirty="0">
                <a:latin typeface="Calibri"/>
                <a:cs typeface="Calibri"/>
              </a:rPr>
              <a:t>A</a:t>
            </a:r>
            <a:r>
              <a:rPr sz="1100" spc="-10" dirty="0">
                <a:latin typeface="Calibri"/>
                <a:cs typeface="Calibri"/>
              </a:rPr>
              <a:t>p</a:t>
            </a:r>
            <a:r>
              <a:rPr sz="1100" spc="-5" dirty="0">
                <a:latin typeface="Calibri"/>
                <a:cs typeface="Calibri"/>
              </a:rPr>
              <a:t>p</a:t>
            </a:r>
            <a:r>
              <a:rPr sz="1100" dirty="0">
                <a:latin typeface="Calibri"/>
                <a:cs typeface="Calibri"/>
              </a:rPr>
              <a:t>l</a:t>
            </a:r>
            <a:r>
              <a:rPr sz="1100" spc="-5" dirty="0">
                <a:latin typeface="Calibri"/>
                <a:cs typeface="Calibri"/>
              </a:rPr>
              <a:t>i</a:t>
            </a:r>
            <a:r>
              <a:rPr sz="1100" dirty="0">
                <a:latin typeface="Calibri"/>
                <a:cs typeface="Calibri"/>
              </a:rPr>
              <a:t>ca</a:t>
            </a:r>
            <a:r>
              <a:rPr sz="1100" spc="-10" dirty="0">
                <a:latin typeface="Calibri"/>
                <a:cs typeface="Calibri"/>
              </a:rPr>
              <a:t>t</a:t>
            </a:r>
            <a:r>
              <a:rPr sz="1100" spc="-15" dirty="0">
                <a:latin typeface="Calibri"/>
                <a:cs typeface="Calibri"/>
              </a:rPr>
              <a:t>i</a:t>
            </a:r>
            <a:r>
              <a:rPr sz="1100" spc="-10" dirty="0">
                <a:latin typeface="Calibri"/>
                <a:cs typeface="Calibri"/>
              </a:rPr>
              <a:t>o</a:t>
            </a:r>
            <a:r>
              <a:rPr sz="1100" dirty="0">
                <a:latin typeface="Calibri"/>
                <a:cs typeface="Calibri"/>
              </a:rPr>
              <a:t>n  </a:t>
            </a:r>
            <a:r>
              <a:rPr sz="1100" spc="-5" dirty="0">
                <a:latin typeface="Calibri"/>
                <a:cs typeface="Calibri"/>
              </a:rPr>
              <a:t>hosting  fram</a:t>
            </a:r>
            <a:r>
              <a:rPr sz="1100" spc="5" dirty="0">
                <a:latin typeface="Calibri"/>
                <a:cs typeface="Calibri"/>
              </a:rPr>
              <a:t>e</a:t>
            </a:r>
            <a:r>
              <a:rPr sz="1100" dirty="0">
                <a:latin typeface="Calibri"/>
                <a:cs typeface="Calibri"/>
              </a:rPr>
              <a:t>w</a:t>
            </a:r>
            <a:r>
              <a:rPr sz="1100" spc="5" dirty="0">
                <a:latin typeface="Calibri"/>
                <a:cs typeface="Calibri"/>
              </a:rPr>
              <a:t>o</a:t>
            </a:r>
            <a:r>
              <a:rPr sz="1100" dirty="0">
                <a:latin typeface="Calibri"/>
                <a:cs typeface="Calibri"/>
              </a:rPr>
              <a:t>rk</a:t>
            </a:r>
          </a:p>
        </p:txBody>
      </p:sp>
      <p:sp>
        <p:nvSpPr>
          <p:cNvPr id="43" name="object 43"/>
          <p:cNvSpPr/>
          <p:nvPr/>
        </p:nvSpPr>
        <p:spPr>
          <a:xfrm>
            <a:off x="6142690" y="1340768"/>
            <a:ext cx="393799" cy="359073"/>
          </a:xfrm>
          <a:custGeom>
            <a:avLst/>
            <a:gdLst/>
            <a:ahLst/>
            <a:cxnLst/>
            <a:rect l="l" t="t" r="r" b="b"/>
            <a:pathLst>
              <a:path w="360045" h="328294">
                <a:moveTo>
                  <a:pt x="0" y="327875"/>
                </a:moveTo>
                <a:lnTo>
                  <a:pt x="359994" y="327875"/>
                </a:lnTo>
                <a:lnTo>
                  <a:pt x="359994" y="0"/>
                </a:lnTo>
                <a:lnTo>
                  <a:pt x="0" y="0"/>
                </a:lnTo>
                <a:lnTo>
                  <a:pt x="0" y="327875"/>
                </a:lnTo>
                <a:close/>
              </a:path>
            </a:pathLst>
          </a:custGeom>
          <a:solidFill>
            <a:srgbClr val="FBD4B5"/>
          </a:solidFill>
        </p:spPr>
        <p:txBody>
          <a:bodyPr wrap="square" lIns="0" tIns="0" rIns="0" bIns="0" rtlCol="0"/>
          <a:lstStyle/>
          <a:p>
            <a:endParaRPr/>
          </a:p>
        </p:txBody>
      </p:sp>
      <p:sp>
        <p:nvSpPr>
          <p:cNvPr id="44" name="object 44"/>
          <p:cNvSpPr/>
          <p:nvPr/>
        </p:nvSpPr>
        <p:spPr>
          <a:xfrm>
            <a:off x="6142690" y="1340768"/>
            <a:ext cx="393799" cy="359073"/>
          </a:xfrm>
          <a:custGeom>
            <a:avLst/>
            <a:gdLst/>
            <a:ahLst/>
            <a:cxnLst/>
            <a:rect l="l" t="t" r="r" b="b"/>
            <a:pathLst>
              <a:path w="360045" h="328294">
                <a:moveTo>
                  <a:pt x="0" y="327875"/>
                </a:moveTo>
                <a:lnTo>
                  <a:pt x="359994" y="327875"/>
                </a:lnTo>
                <a:lnTo>
                  <a:pt x="359994" y="0"/>
                </a:lnTo>
                <a:lnTo>
                  <a:pt x="0" y="0"/>
                </a:lnTo>
                <a:lnTo>
                  <a:pt x="0" y="327875"/>
                </a:lnTo>
                <a:close/>
              </a:path>
            </a:pathLst>
          </a:custGeom>
          <a:ln w="25400">
            <a:solidFill>
              <a:srgbClr val="385D89"/>
            </a:solidFill>
          </a:ln>
        </p:spPr>
        <p:txBody>
          <a:bodyPr wrap="square" lIns="0" tIns="0" rIns="0" bIns="0" rtlCol="0"/>
          <a:lstStyle/>
          <a:p>
            <a:endParaRPr/>
          </a:p>
        </p:txBody>
      </p:sp>
      <p:sp>
        <p:nvSpPr>
          <p:cNvPr id="45" name="object 45"/>
          <p:cNvSpPr/>
          <p:nvPr/>
        </p:nvSpPr>
        <p:spPr>
          <a:xfrm>
            <a:off x="6645115" y="1345491"/>
            <a:ext cx="393799" cy="359073"/>
          </a:xfrm>
          <a:custGeom>
            <a:avLst/>
            <a:gdLst/>
            <a:ahLst/>
            <a:cxnLst/>
            <a:rect l="l" t="t" r="r" b="b"/>
            <a:pathLst>
              <a:path w="360045" h="328294">
                <a:moveTo>
                  <a:pt x="0" y="327875"/>
                </a:moveTo>
                <a:lnTo>
                  <a:pt x="359994" y="327875"/>
                </a:lnTo>
                <a:lnTo>
                  <a:pt x="359994" y="0"/>
                </a:lnTo>
                <a:lnTo>
                  <a:pt x="0" y="0"/>
                </a:lnTo>
                <a:lnTo>
                  <a:pt x="0" y="327875"/>
                </a:lnTo>
                <a:close/>
              </a:path>
            </a:pathLst>
          </a:custGeom>
          <a:solidFill>
            <a:srgbClr val="FBD4B5"/>
          </a:solidFill>
        </p:spPr>
        <p:txBody>
          <a:bodyPr wrap="square" lIns="0" tIns="0" rIns="0" bIns="0" rtlCol="0"/>
          <a:lstStyle/>
          <a:p>
            <a:endParaRPr/>
          </a:p>
        </p:txBody>
      </p:sp>
      <p:sp>
        <p:nvSpPr>
          <p:cNvPr id="46" name="object 46"/>
          <p:cNvSpPr/>
          <p:nvPr/>
        </p:nvSpPr>
        <p:spPr>
          <a:xfrm>
            <a:off x="6645115" y="1345491"/>
            <a:ext cx="393799" cy="359073"/>
          </a:xfrm>
          <a:custGeom>
            <a:avLst/>
            <a:gdLst/>
            <a:ahLst/>
            <a:cxnLst/>
            <a:rect l="l" t="t" r="r" b="b"/>
            <a:pathLst>
              <a:path w="360045" h="328294">
                <a:moveTo>
                  <a:pt x="0" y="327875"/>
                </a:moveTo>
                <a:lnTo>
                  <a:pt x="359994" y="327875"/>
                </a:lnTo>
                <a:lnTo>
                  <a:pt x="359994" y="0"/>
                </a:lnTo>
                <a:lnTo>
                  <a:pt x="0" y="0"/>
                </a:lnTo>
                <a:lnTo>
                  <a:pt x="0" y="327875"/>
                </a:lnTo>
                <a:close/>
              </a:path>
            </a:pathLst>
          </a:custGeom>
          <a:ln w="25400">
            <a:solidFill>
              <a:srgbClr val="385D89"/>
            </a:solidFill>
          </a:ln>
        </p:spPr>
        <p:txBody>
          <a:bodyPr wrap="square" lIns="0" tIns="0" rIns="0" bIns="0" rtlCol="0"/>
          <a:lstStyle/>
          <a:p>
            <a:endParaRPr/>
          </a:p>
        </p:txBody>
      </p:sp>
      <p:sp>
        <p:nvSpPr>
          <p:cNvPr id="47" name="object 47"/>
          <p:cNvSpPr txBox="1"/>
          <p:nvPr/>
        </p:nvSpPr>
        <p:spPr>
          <a:xfrm>
            <a:off x="6188668" y="1341003"/>
            <a:ext cx="805656" cy="970259"/>
          </a:xfrm>
          <a:prstGeom prst="rect">
            <a:avLst/>
          </a:prstGeom>
        </p:spPr>
        <p:txBody>
          <a:bodyPr vert="horz" wrap="square" lIns="0" tIns="0" rIns="0" bIns="0" rtlCol="0">
            <a:spAutoFit/>
          </a:bodyPr>
          <a:lstStyle/>
          <a:p>
            <a:pPr algn="ctr">
              <a:lnSpc>
                <a:spcPct val="100000"/>
              </a:lnSpc>
              <a:tabLst>
                <a:tab pos="459105" algn="l"/>
              </a:tabLst>
            </a:pPr>
            <a:r>
              <a:rPr sz="1575" baseline="2645" dirty="0">
                <a:latin typeface="Calibri"/>
                <a:cs typeface="Calibri"/>
              </a:rPr>
              <a:t>Ap</a:t>
            </a:r>
            <a:r>
              <a:rPr sz="1575" spc="-15" baseline="2645" dirty="0">
                <a:latin typeface="Calibri"/>
                <a:cs typeface="Calibri"/>
              </a:rPr>
              <a:t>p</a:t>
            </a:r>
            <a:r>
              <a:rPr sz="1575" baseline="2645" dirty="0">
                <a:latin typeface="Calibri"/>
                <a:cs typeface="Calibri"/>
              </a:rPr>
              <a:t>.	</a:t>
            </a:r>
            <a:r>
              <a:rPr sz="1050" dirty="0">
                <a:latin typeface="Calibri"/>
                <a:cs typeface="Calibri"/>
              </a:rPr>
              <a:t>Ap</a:t>
            </a:r>
            <a:r>
              <a:rPr sz="1050" spc="-10" dirty="0">
                <a:latin typeface="Calibri"/>
                <a:cs typeface="Calibri"/>
              </a:rPr>
              <a:t>p</a:t>
            </a:r>
            <a:r>
              <a:rPr sz="1050" dirty="0">
                <a:latin typeface="Calibri"/>
                <a:cs typeface="Calibri"/>
              </a:rPr>
              <a:t>.</a:t>
            </a:r>
          </a:p>
          <a:p>
            <a:pPr algn="ctr">
              <a:lnSpc>
                <a:spcPct val="100000"/>
              </a:lnSpc>
              <a:tabLst>
                <a:tab pos="227329" algn="l"/>
                <a:tab pos="464820" algn="l"/>
              </a:tabLst>
            </a:pPr>
            <a:r>
              <a:rPr sz="1575" baseline="2645" dirty="0">
                <a:latin typeface="Calibri"/>
                <a:cs typeface="Calibri"/>
              </a:rPr>
              <a:t>1	</a:t>
            </a:r>
            <a:r>
              <a:rPr sz="1350" spc="-7" baseline="43209" dirty="0">
                <a:latin typeface="Calibri"/>
                <a:cs typeface="Calibri"/>
              </a:rPr>
              <a:t>…	</a:t>
            </a:r>
            <a:r>
              <a:rPr sz="1050" dirty="0">
                <a:latin typeface="Calibri"/>
                <a:cs typeface="Calibri"/>
              </a:rPr>
              <a:t>L</a:t>
            </a:r>
          </a:p>
          <a:p>
            <a:pPr marL="43815" marR="44450" algn="ctr">
              <a:lnSpc>
                <a:spcPct val="100000"/>
              </a:lnSpc>
              <a:spcBef>
                <a:spcPts val="345"/>
              </a:spcBef>
            </a:pPr>
            <a:r>
              <a:rPr sz="1100" dirty="0">
                <a:latin typeface="Calibri"/>
                <a:cs typeface="Calibri"/>
              </a:rPr>
              <a:t>A</a:t>
            </a:r>
            <a:r>
              <a:rPr sz="1100" spc="-10" dirty="0">
                <a:latin typeface="Calibri"/>
                <a:cs typeface="Calibri"/>
              </a:rPr>
              <a:t>p</a:t>
            </a:r>
            <a:r>
              <a:rPr sz="1100" spc="-5" dirty="0">
                <a:latin typeface="Calibri"/>
                <a:cs typeface="Calibri"/>
              </a:rPr>
              <a:t>p</a:t>
            </a:r>
            <a:r>
              <a:rPr sz="1100" dirty="0">
                <a:latin typeface="Calibri"/>
                <a:cs typeface="Calibri"/>
              </a:rPr>
              <a:t>l</a:t>
            </a:r>
            <a:r>
              <a:rPr sz="1100" spc="-5" dirty="0">
                <a:latin typeface="Calibri"/>
                <a:cs typeface="Calibri"/>
              </a:rPr>
              <a:t>i</a:t>
            </a:r>
            <a:r>
              <a:rPr sz="1100" dirty="0">
                <a:latin typeface="Calibri"/>
                <a:cs typeface="Calibri"/>
              </a:rPr>
              <a:t>ca</a:t>
            </a:r>
            <a:r>
              <a:rPr sz="1100" spc="-10" dirty="0">
                <a:latin typeface="Calibri"/>
                <a:cs typeface="Calibri"/>
              </a:rPr>
              <a:t>t</a:t>
            </a:r>
            <a:r>
              <a:rPr sz="1100" spc="-15" dirty="0">
                <a:latin typeface="Calibri"/>
                <a:cs typeface="Calibri"/>
              </a:rPr>
              <a:t>i</a:t>
            </a:r>
            <a:r>
              <a:rPr sz="1100" spc="-10" dirty="0">
                <a:latin typeface="Calibri"/>
                <a:cs typeface="Calibri"/>
              </a:rPr>
              <a:t>o</a:t>
            </a:r>
            <a:r>
              <a:rPr sz="1100" dirty="0">
                <a:latin typeface="Calibri"/>
                <a:cs typeface="Calibri"/>
              </a:rPr>
              <a:t>n  </a:t>
            </a:r>
            <a:r>
              <a:rPr sz="1100" spc="-5" dirty="0">
                <a:latin typeface="Calibri"/>
                <a:cs typeface="Calibri"/>
              </a:rPr>
              <a:t>hosting  fram</a:t>
            </a:r>
            <a:r>
              <a:rPr sz="1100" spc="5" dirty="0">
                <a:latin typeface="Calibri"/>
                <a:cs typeface="Calibri"/>
              </a:rPr>
              <a:t>e</a:t>
            </a:r>
            <a:r>
              <a:rPr sz="1100" dirty="0">
                <a:latin typeface="Calibri"/>
                <a:cs typeface="Calibri"/>
              </a:rPr>
              <a:t>w</a:t>
            </a:r>
            <a:r>
              <a:rPr sz="1100" spc="5" dirty="0">
                <a:latin typeface="Calibri"/>
                <a:cs typeface="Calibri"/>
              </a:rPr>
              <a:t>o</a:t>
            </a:r>
            <a:r>
              <a:rPr sz="1100" dirty="0">
                <a:latin typeface="Calibri"/>
                <a:cs typeface="Calibri"/>
              </a:rPr>
              <a:t>rk</a:t>
            </a:r>
          </a:p>
        </p:txBody>
      </p:sp>
      <p:sp>
        <p:nvSpPr>
          <p:cNvPr id="48" name="object 48"/>
          <p:cNvSpPr/>
          <p:nvPr/>
        </p:nvSpPr>
        <p:spPr>
          <a:xfrm>
            <a:off x="5076308" y="4585896"/>
            <a:ext cx="393799" cy="359073"/>
          </a:xfrm>
          <a:custGeom>
            <a:avLst/>
            <a:gdLst/>
            <a:ahLst/>
            <a:cxnLst/>
            <a:rect l="l" t="t" r="r" b="b"/>
            <a:pathLst>
              <a:path w="360045" h="328295">
                <a:moveTo>
                  <a:pt x="0" y="327875"/>
                </a:moveTo>
                <a:lnTo>
                  <a:pt x="359994" y="327875"/>
                </a:lnTo>
                <a:lnTo>
                  <a:pt x="359994" y="0"/>
                </a:lnTo>
                <a:lnTo>
                  <a:pt x="0" y="0"/>
                </a:lnTo>
                <a:lnTo>
                  <a:pt x="0" y="327875"/>
                </a:lnTo>
                <a:close/>
              </a:path>
            </a:pathLst>
          </a:custGeom>
          <a:solidFill>
            <a:srgbClr val="B3A1C6"/>
          </a:solidFill>
        </p:spPr>
        <p:txBody>
          <a:bodyPr wrap="square" lIns="0" tIns="0" rIns="0" bIns="0" rtlCol="0"/>
          <a:lstStyle/>
          <a:p>
            <a:endParaRPr/>
          </a:p>
        </p:txBody>
      </p:sp>
      <p:sp>
        <p:nvSpPr>
          <p:cNvPr id="49" name="object 49"/>
          <p:cNvSpPr/>
          <p:nvPr/>
        </p:nvSpPr>
        <p:spPr>
          <a:xfrm>
            <a:off x="5076308" y="4585896"/>
            <a:ext cx="393799" cy="359073"/>
          </a:xfrm>
          <a:custGeom>
            <a:avLst/>
            <a:gdLst/>
            <a:ahLst/>
            <a:cxnLst/>
            <a:rect l="l" t="t" r="r" b="b"/>
            <a:pathLst>
              <a:path w="360045" h="328295">
                <a:moveTo>
                  <a:pt x="0" y="327875"/>
                </a:moveTo>
                <a:lnTo>
                  <a:pt x="359994" y="327875"/>
                </a:lnTo>
                <a:lnTo>
                  <a:pt x="359994" y="0"/>
                </a:lnTo>
                <a:lnTo>
                  <a:pt x="0" y="0"/>
                </a:lnTo>
                <a:lnTo>
                  <a:pt x="0" y="327875"/>
                </a:lnTo>
                <a:close/>
              </a:path>
            </a:pathLst>
          </a:custGeom>
          <a:ln w="25400">
            <a:solidFill>
              <a:srgbClr val="385D89"/>
            </a:solidFill>
          </a:ln>
        </p:spPr>
        <p:txBody>
          <a:bodyPr wrap="square" lIns="0" tIns="0" rIns="0" bIns="0" rtlCol="0"/>
          <a:lstStyle/>
          <a:p>
            <a:endParaRPr/>
          </a:p>
        </p:txBody>
      </p:sp>
      <p:sp>
        <p:nvSpPr>
          <p:cNvPr id="50" name="object 50"/>
          <p:cNvSpPr txBox="1"/>
          <p:nvPr/>
        </p:nvSpPr>
        <p:spPr>
          <a:xfrm>
            <a:off x="5122146" y="4582382"/>
            <a:ext cx="303510" cy="371574"/>
          </a:xfrm>
          <a:prstGeom prst="rect">
            <a:avLst/>
          </a:prstGeom>
        </p:spPr>
        <p:txBody>
          <a:bodyPr vert="horz" wrap="square" lIns="0" tIns="0" rIns="0" bIns="0" rtlCol="0">
            <a:spAutoFit/>
          </a:bodyPr>
          <a:lstStyle/>
          <a:p>
            <a:pPr marL="103505" marR="5080" indent="-91440">
              <a:lnSpc>
                <a:spcPct val="100000"/>
              </a:lnSpc>
            </a:pPr>
            <a:r>
              <a:rPr sz="1050" dirty="0">
                <a:latin typeface="Calibri"/>
                <a:cs typeface="Calibri"/>
              </a:rPr>
              <a:t>Ap</a:t>
            </a:r>
            <a:r>
              <a:rPr sz="1050" spc="-10" dirty="0">
                <a:latin typeface="Calibri"/>
                <a:cs typeface="Calibri"/>
              </a:rPr>
              <a:t>p</a:t>
            </a:r>
            <a:r>
              <a:rPr sz="1050" dirty="0">
                <a:latin typeface="Calibri"/>
                <a:cs typeface="Calibri"/>
              </a:rPr>
              <a:t>.  1</a:t>
            </a:r>
            <a:endParaRPr sz="1050">
              <a:latin typeface="Calibri"/>
              <a:cs typeface="Calibri"/>
            </a:endParaRPr>
          </a:p>
        </p:txBody>
      </p:sp>
      <p:sp>
        <p:nvSpPr>
          <p:cNvPr id="51" name="object 51"/>
          <p:cNvSpPr/>
          <p:nvPr/>
        </p:nvSpPr>
        <p:spPr>
          <a:xfrm>
            <a:off x="5578593" y="4590619"/>
            <a:ext cx="393799" cy="359073"/>
          </a:xfrm>
          <a:custGeom>
            <a:avLst/>
            <a:gdLst/>
            <a:ahLst/>
            <a:cxnLst/>
            <a:rect l="l" t="t" r="r" b="b"/>
            <a:pathLst>
              <a:path w="360045" h="328295">
                <a:moveTo>
                  <a:pt x="0" y="327875"/>
                </a:moveTo>
                <a:lnTo>
                  <a:pt x="359994" y="327875"/>
                </a:lnTo>
                <a:lnTo>
                  <a:pt x="359994" y="0"/>
                </a:lnTo>
                <a:lnTo>
                  <a:pt x="0" y="0"/>
                </a:lnTo>
                <a:lnTo>
                  <a:pt x="0" y="327875"/>
                </a:lnTo>
                <a:close/>
              </a:path>
            </a:pathLst>
          </a:custGeom>
          <a:solidFill>
            <a:srgbClr val="B3A1C6"/>
          </a:solidFill>
        </p:spPr>
        <p:txBody>
          <a:bodyPr wrap="square" lIns="0" tIns="0" rIns="0" bIns="0" rtlCol="0"/>
          <a:lstStyle/>
          <a:p>
            <a:endParaRPr/>
          </a:p>
        </p:txBody>
      </p:sp>
      <p:sp>
        <p:nvSpPr>
          <p:cNvPr id="52" name="object 52"/>
          <p:cNvSpPr/>
          <p:nvPr/>
        </p:nvSpPr>
        <p:spPr>
          <a:xfrm>
            <a:off x="5578593" y="4590619"/>
            <a:ext cx="393799" cy="359073"/>
          </a:xfrm>
          <a:custGeom>
            <a:avLst/>
            <a:gdLst/>
            <a:ahLst/>
            <a:cxnLst/>
            <a:rect l="l" t="t" r="r" b="b"/>
            <a:pathLst>
              <a:path w="360045" h="328295">
                <a:moveTo>
                  <a:pt x="0" y="327875"/>
                </a:moveTo>
                <a:lnTo>
                  <a:pt x="359994" y="327875"/>
                </a:lnTo>
                <a:lnTo>
                  <a:pt x="359994" y="0"/>
                </a:lnTo>
                <a:lnTo>
                  <a:pt x="0" y="0"/>
                </a:lnTo>
                <a:lnTo>
                  <a:pt x="0" y="327875"/>
                </a:lnTo>
                <a:close/>
              </a:path>
            </a:pathLst>
          </a:custGeom>
          <a:ln w="25400">
            <a:solidFill>
              <a:srgbClr val="385D89"/>
            </a:solidFill>
          </a:ln>
        </p:spPr>
        <p:txBody>
          <a:bodyPr wrap="square" lIns="0" tIns="0" rIns="0" bIns="0" rtlCol="0"/>
          <a:lstStyle/>
          <a:p>
            <a:endParaRPr/>
          </a:p>
        </p:txBody>
      </p:sp>
      <p:sp>
        <p:nvSpPr>
          <p:cNvPr id="53" name="object 53"/>
          <p:cNvSpPr txBox="1"/>
          <p:nvPr/>
        </p:nvSpPr>
        <p:spPr>
          <a:xfrm>
            <a:off x="5624571" y="4587103"/>
            <a:ext cx="303510" cy="371574"/>
          </a:xfrm>
          <a:prstGeom prst="rect">
            <a:avLst/>
          </a:prstGeom>
        </p:spPr>
        <p:txBody>
          <a:bodyPr vert="horz" wrap="square" lIns="0" tIns="0" rIns="0" bIns="0" rtlCol="0">
            <a:spAutoFit/>
          </a:bodyPr>
          <a:lstStyle/>
          <a:p>
            <a:pPr marL="80645" marR="5080" indent="-68580">
              <a:lnSpc>
                <a:spcPct val="100000"/>
              </a:lnSpc>
            </a:pPr>
            <a:r>
              <a:rPr sz="1050" dirty="0">
                <a:latin typeface="Calibri"/>
                <a:cs typeface="Calibri"/>
              </a:rPr>
              <a:t>Ap</a:t>
            </a:r>
            <a:r>
              <a:rPr sz="1050" spc="-10" dirty="0">
                <a:latin typeface="Calibri"/>
                <a:cs typeface="Calibri"/>
              </a:rPr>
              <a:t>p</a:t>
            </a:r>
            <a:r>
              <a:rPr sz="1050" dirty="0">
                <a:latin typeface="Calibri"/>
                <a:cs typeface="Calibri"/>
              </a:rPr>
              <a:t>.  </a:t>
            </a:r>
            <a:r>
              <a:rPr sz="1050" spc="5" dirty="0">
                <a:latin typeface="Calibri"/>
                <a:cs typeface="Calibri"/>
              </a:rPr>
              <a:t>M</a:t>
            </a:r>
            <a:endParaRPr sz="1050">
              <a:latin typeface="Calibri"/>
              <a:cs typeface="Calibri"/>
            </a:endParaRPr>
          </a:p>
        </p:txBody>
      </p:sp>
      <p:sp>
        <p:nvSpPr>
          <p:cNvPr id="54" name="object 54"/>
          <p:cNvSpPr txBox="1"/>
          <p:nvPr/>
        </p:nvSpPr>
        <p:spPr>
          <a:xfrm>
            <a:off x="5471217" y="4686561"/>
            <a:ext cx="114598" cy="170160"/>
          </a:xfrm>
          <a:prstGeom prst="rect">
            <a:avLst/>
          </a:prstGeom>
        </p:spPr>
        <p:txBody>
          <a:bodyPr vert="horz" wrap="square" lIns="0" tIns="0" rIns="0" bIns="0" rtlCol="0">
            <a:spAutoFit/>
          </a:bodyPr>
          <a:lstStyle/>
          <a:p>
            <a:pPr marL="12700">
              <a:lnSpc>
                <a:spcPct val="100000"/>
              </a:lnSpc>
            </a:pPr>
            <a:r>
              <a:rPr sz="900" spc="-5" dirty="0">
                <a:latin typeface="Calibri"/>
                <a:cs typeface="Calibri"/>
              </a:rPr>
              <a:t>…</a:t>
            </a:r>
            <a:endParaRPr sz="900">
              <a:latin typeface="Calibri"/>
              <a:cs typeface="Calibri"/>
            </a:endParaRPr>
          </a:p>
        </p:txBody>
      </p:sp>
      <p:sp>
        <p:nvSpPr>
          <p:cNvPr id="61" name="object 61"/>
          <p:cNvSpPr txBox="1"/>
          <p:nvPr/>
        </p:nvSpPr>
        <p:spPr>
          <a:xfrm>
            <a:off x="3685021" y="4123713"/>
            <a:ext cx="488950" cy="371574"/>
          </a:xfrm>
          <a:prstGeom prst="rect">
            <a:avLst/>
          </a:prstGeom>
        </p:spPr>
        <p:txBody>
          <a:bodyPr vert="horz" wrap="square" lIns="0" tIns="0" rIns="0" bIns="0" rtlCol="0">
            <a:spAutoFit/>
          </a:bodyPr>
          <a:lstStyle/>
          <a:p>
            <a:pPr marL="32384" marR="5080" indent="-20320">
              <a:lnSpc>
                <a:spcPct val="100000"/>
              </a:lnSpc>
            </a:pPr>
            <a:r>
              <a:rPr sz="1050" dirty="0">
                <a:latin typeface="Calibri"/>
                <a:cs typeface="Calibri"/>
              </a:rPr>
              <a:t>Iden</a:t>
            </a:r>
            <a:r>
              <a:rPr sz="1050" spc="-5" dirty="0">
                <a:latin typeface="Calibri"/>
                <a:cs typeface="Calibri"/>
              </a:rPr>
              <a:t>t</a:t>
            </a:r>
            <a:r>
              <a:rPr sz="1050" dirty="0">
                <a:latin typeface="Calibri"/>
                <a:cs typeface="Calibri"/>
              </a:rPr>
              <a:t>i</a:t>
            </a:r>
            <a:r>
              <a:rPr sz="1050" spc="-10" dirty="0">
                <a:latin typeface="Calibri"/>
                <a:cs typeface="Calibri"/>
              </a:rPr>
              <a:t>t</a:t>
            </a:r>
            <a:r>
              <a:rPr sz="1050" dirty="0">
                <a:latin typeface="Calibri"/>
                <a:cs typeface="Calibri"/>
              </a:rPr>
              <a:t>y  </a:t>
            </a:r>
            <a:r>
              <a:rPr sz="1050" spc="-5" dirty="0">
                <a:latin typeface="Calibri"/>
                <a:cs typeface="Calibri"/>
              </a:rPr>
              <a:t>vetting</a:t>
            </a:r>
            <a:endParaRPr sz="1050">
              <a:latin typeface="Calibri"/>
              <a:cs typeface="Calibri"/>
            </a:endParaRPr>
          </a:p>
        </p:txBody>
      </p:sp>
      <p:sp>
        <p:nvSpPr>
          <p:cNvPr id="62" name="object 62"/>
          <p:cNvSpPr/>
          <p:nvPr/>
        </p:nvSpPr>
        <p:spPr>
          <a:xfrm>
            <a:off x="7796787" y="2715884"/>
            <a:ext cx="1174452" cy="822325"/>
          </a:xfrm>
          <a:custGeom>
            <a:avLst/>
            <a:gdLst/>
            <a:ahLst/>
            <a:cxnLst/>
            <a:rect l="l" t="t" r="r" b="b"/>
            <a:pathLst>
              <a:path w="1073784" h="751839">
                <a:moveTo>
                  <a:pt x="0" y="751217"/>
                </a:moveTo>
                <a:lnTo>
                  <a:pt x="1073543" y="751217"/>
                </a:lnTo>
                <a:lnTo>
                  <a:pt x="1073543" y="0"/>
                </a:lnTo>
                <a:lnTo>
                  <a:pt x="0" y="0"/>
                </a:lnTo>
                <a:lnTo>
                  <a:pt x="0" y="751217"/>
                </a:lnTo>
                <a:close/>
              </a:path>
            </a:pathLst>
          </a:custGeom>
          <a:solidFill>
            <a:srgbClr val="FFFFFF"/>
          </a:solidFill>
        </p:spPr>
        <p:txBody>
          <a:bodyPr wrap="square" lIns="0" tIns="0" rIns="0" bIns="0" rtlCol="0"/>
          <a:lstStyle/>
          <a:p>
            <a:endParaRPr/>
          </a:p>
        </p:txBody>
      </p:sp>
      <p:sp>
        <p:nvSpPr>
          <p:cNvPr id="63" name="object 63"/>
          <p:cNvSpPr txBox="1"/>
          <p:nvPr/>
        </p:nvSpPr>
        <p:spPr>
          <a:xfrm>
            <a:off x="7796787" y="2715884"/>
            <a:ext cx="1174452" cy="822325"/>
          </a:xfrm>
          <a:prstGeom prst="rect">
            <a:avLst/>
          </a:prstGeom>
          <a:ln w="25399">
            <a:solidFill>
              <a:srgbClr val="000000"/>
            </a:solidFill>
          </a:ln>
        </p:spPr>
        <p:txBody>
          <a:bodyPr vert="horz" wrap="square" lIns="0" tIns="31750" rIns="0" bIns="0" rtlCol="0">
            <a:spAutoFit/>
          </a:bodyPr>
          <a:lstStyle/>
          <a:p>
            <a:pPr marL="3175" algn="ctr">
              <a:lnSpc>
                <a:spcPct val="100000"/>
              </a:lnSpc>
              <a:spcBef>
                <a:spcPts val="250"/>
              </a:spcBef>
            </a:pPr>
            <a:r>
              <a:rPr sz="1400" spc="-5" dirty="0">
                <a:latin typeface="Calibri"/>
                <a:cs typeface="Calibri"/>
              </a:rPr>
              <a:t>EGI</a:t>
            </a:r>
            <a:endParaRPr sz="1400" dirty="0">
              <a:latin typeface="Calibri"/>
              <a:cs typeface="Calibri"/>
            </a:endParaRPr>
          </a:p>
          <a:p>
            <a:pPr marL="120650" marR="111760" algn="ctr">
              <a:lnSpc>
                <a:spcPct val="100000"/>
              </a:lnSpc>
            </a:pPr>
            <a:r>
              <a:rPr sz="1400" dirty="0">
                <a:latin typeface="Calibri"/>
                <a:cs typeface="Calibri"/>
              </a:rPr>
              <a:t>Ac</a:t>
            </a:r>
            <a:r>
              <a:rPr sz="1400" spc="-25" dirty="0">
                <a:latin typeface="Calibri"/>
                <a:cs typeface="Calibri"/>
              </a:rPr>
              <a:t>c</a:t>
            </a:r>
            <a:r>
              <a:rPr sz="1400" spc="-5" dirty="0">
                <a:latin typeface="Calibri"/>
                <a:cs typeface="Calibri"/>
              </a:rPr>
              <a:t>ou</a:t>
            </a:r>
            <a:r>
              <a:rPr sz="1400" spc="-20" dirty="0">
                <a:latin typeface="Calibri"/>
                <a:cs typeface="Calibri"/>
              </a:rPr>
              <a:t>n</a:t>
            </a:r>
            <a:r>
              <a:rPr sz="1400" dirty="0">
                <a:latin typeface="Calibri"/>
                <a:cs typeface="Calibri"/>
              </a:rPr>
              <a:t>ti</a:t>
            </a:r>
            <a:r>
              <a:rPr sz="1400" spc="-10" dirty="0">
                <a:latin typeface="Calibri"/>
                <a:cs typeface="Calibri"/>
              </a:rPr>
              <a:t>n</a:t>
            </a:r>
            <a:r>
              <a:rPr sz="1400" dirty="0">
                <a:latin typeface="Calibri"/>
                <a:cs typeface="Calibri"/>
              </a:rPr>
              <a:t>g  </a:t>
            </a:r>
            <a:r>
              <a:rPr sz="1400" spc="-10" dirty="0">
                <a:latin typeface="Calibri"/>
                <a:cs typeface="Calibri"/>
              </a:rPr>
              <a:t>system</a:t>
            </a:r>
            <a:endParaRPr sz="1400" dirty="0">
              <a:latin typeface="Calibri"/>
              <a:cs typeface="Calibri"/>
            </a:endParaRPr>
          </a:p>
        </p:txBody>
      </p:sp>
      <p:sp>
        <p:nvSpPr>
          <p:cNvPr id="64" name="object 64"/>
          <p:cNvSpPr/>
          <p:nvPr/>
        </p:nvSpPr>
        <p:spPr>
          <a:xfrm>
            <a:off x="7168096" y="3072471"/>
            <a:ext cx="629245" cy="109736"/>
          </a:xfrm>
          <a:custGeom>
            <a:avLst/>
            <a:gdLst/>
            <a:ahLst/>
            <a:cxnLst/>
            <a:rect l="l" t="t" r="r" b="b"/>
            <a:pathLst>
              <a:path w="575310" h="100329">
                <a:moveTo>
                  <a:pt x="566677" y="44831"/>
                </a:moveTo>
                <a:lnTo>
                  <a:pt x="565404" y="44831"/>
                </a:lnTo>
                <a:lnTo>
                  <a:pt x="565404" y="54356"/>
                </a:lnTo>
                <a:lnTo>
                  <a:pt x="547791" y="54423"/>
                </a:lnTo>
                <a:lnTo>
                  <a:pt x="486918" y="90297"/>
                </a:lnTo>
                <a:lnTo>
                  <a:pt x="484632" y="91567"/>
                </a:lnTo>
                <a:lnTo>
                  <a:pt x="483870" y="94487"/>
                </a:lnTo>
                <a:lnTo>
                  <a:pt x="485267" y="96774"/>
                </a:lnTo>
                <a:lnTo>
                  <a:pt x="486537" y="99060"/>
                </a:lnTo>
                <a:lnTo>
                  <a:pt x="489458" y="99822"/>
                </a:lnTo>
                <a:lnTo>
                  <a:pt x="491744" y="98425"/>
                </a:lnTo>
                <a:lnTo>
                  <a:pt x="574802" y="49530"/>
                </a:lnTo>
                <a:lnTo>
                  <a:pt x="566677" y="44831"/>
                </a:lnTo>
                <a:close/>
              </a:path>
              <a:path w="575310" h="100329">
                <a:moveTo>
                  <a:pt x="547754" y="44898"/>
                </a:moveTo>
                <a:lnTo>
                  <a:pt x="0" y="46989"/>
                </a:lnTo>
                <a:lnTo>
                  <a:pt x="127" y="56514"/>
                </a:lnTo>
                <a:lnTo>
                  <a:pt x="547791" y="54423"/>
                </a:lnTo>
                <a:lnTo>
                  <a:pt x="555925" y="49629"/>
                </a:lnTo>
                <a:lnTo>
                  <a:pt x="547754" y="44898"/>
                </a:lnTo>
                <a:close/>
              </a:path>
              <a:path w="575310" h="100329">
                <a:moveTo>
                  <a:pt x="555925" y="49629"/>
                </a:moveTo>
                <a:lnTo>
                  <a:pt x="547791" y="54423"/>
                </a:lnTo>
                <a:lnTo>
                  <a:pt x="565404" y="54356"/>
                </a:lnTo>
                <a:lnTo>
                  <a:pt x="565404" y="53721"/>
                </a:lnTo>
                <a:lnTo>
                  <a:pt x="562991" y="53721"/>
                </a:lnTo>
                <a:lnTo>
                  <a:pt x="555925" y="49629"/>
                </a:lnTo>
                <a:close/>
              </a:path>
              <a:path w="575310" h="100329">
                <a:moveTo>
                  <a:pt x="562991" y="45465"/>
                </a:moveTo>
                <a:lnTo>
                  <a:pt x="555925" y="49629"/>
                </a:lnTo>
                <a:lnTo>
                  <a:pt x="562991" y="53721"/>
                </a:lnTo>
                <a:lnTo>
                  <a:pt x="562991" y="45465"/>
                </a:lnTo>
                <a:close/>
              </a:path>
              <a:path w="575310" h="100329">
                <a:moveTo>
                  <a:pt x="565404" y="45465"/>
                </a:moveTo>
                <a:lnTo>
                  <a:pt x="562991" y="45465"/>
                </a:lnTo>
                <a:lnTo>
                  <a:pt x="562991" y="53721"/>
                </a:lnTo>
                <a:lnTo>
                  <a:pt x="565404" y="53721"/>
                </a:lnTo>
                <a:lnTo>
                  <a:pt x="565404" y="45465"/>
                </a:lnTo>
                <a:close/>
              </a:path>
              <a:path w="575310" h="100329">
                <a:moveTo>
                  <a:pt x="565404" y="44831"/>
                </a:moveTo>
                <a:lnTo>
                  <a:pt x="547754" y="44898"/>
                </a:lnTo>
                <a:lnTo>
                  <a:pt x="555925" y="49629"/>
                </a:lnTo>
                <a:lnTo>
                  <a:pt x="562991" y="45465"/>
                </a:lnTo>
                <a:lnTo>
                  <a:pt x="565404" y="45465"/>
                </a:lnTo>
                <a:lnTo>
                  <a:pt x="565404" y="44831"/>
                </a:lnTo>
                <a:close/>
              </a:path>
              <a:path w="575310" h="100329">
                <a:moveTo>
                  <a:pt x="489077" y="0"/>
                </a:moveTo>
                <a:lnTo>
                  <a:pt x="486156" y="762"/>
                </a:lnTo>
                <a:lnTo>
                  <a:pt x="484886" y="3048"/>
                </a:lnTo>
                <a:lnTo>
                  <a:pt x="483489" y="5334"/>
                </a:lnTo>
                <a:lnTo>
                  <a:pt x="484378" y="8255"/>
                </a:lnTo>
                <a:lnTo>
                  <a:pt x="486664" y="9525"/>
                </a:lnTo>
                <a:lnTo>
                  <a:pt x="547754" y="44898"/>
                </a:lnTo>
                <a:lnTo>
                  <a:pt x="566677" y="44831"/>
                </a:lnTo>
                <a:lnTo>
                  <a:pt x="491363" y="1270"/>
                </a:lnTo>
                <a:lnTo>
                  <a:pt x="489077" y="0"/>
                </a:lnTo>
                <a:close/>
              </a:path>
            </a:pathLst>
          </a:custGeom>
          <a:solidFill>
            <a:srgbClr val="497DBA"/>
          </a:solidFill>
        </p:spPr>
        <p:txBody>
          <a:bodyPr wrap="square" lIns="0" tIns="0" rIns="0" bIns="0" rtlCol="0"/>
          <a:lstStyle/>
          <a:p>
            <a:endParaRPr/>
          </a:p>
        </p:txBody>
      </p:sp>
      <p:sp>
        <p:nvSpPr>
          <p:cNvPr id="65" name="object 65"/>
          <p:cNvSpPr txBox="1"/>
          <p:nvPr/>
        </p:nvSpPr>
        <p:spPr>
          <a:xfrm>
            <a:off x="7252135" y="2755763"/>
            <a:ext cx="389632" cy="371574"/>
          </a:xfrm>
          <a:prstGeom prst="rect">
            <a:avLst/>
          </a:prstGeom>
        </p:spPr>
        <p:txBody>
          <a:bodyPr vert="horz" wrap="square" lIns="0" tIns="0" rIns="0" bIns="0" rtlCol="0">
            <a:spAutoFit/>
          </a:bodyPr>
          <a:lstStyle/>
          <a:p>
            <a:pPr marL="50800" marR="5080" indent="-38100">
              <a:lnSpc>
                <a:spcPct val="100000"/>
              </a:lnSpc>
            </a:pPr>
            <a:r>
              <a:rPr sz="1050" spc="-10" dirty="0">
                <a:latin typeface="Calibri"/>
                <a:cs typeface="Calibri"/>
              </a:rPr>
              <a:t>Us</a:t>
            </a:r>
            <a:r>
              <a:rPr sz="1050" dirty="0">
                <a:latin typeface="Calibri"/>
                <a:cs typeface="Calibri"/>
              </a:rPr>
              <a:t>a</a:t>
            </a:r>
            <a:r>
              <a:rPr sz="1050" spc="-10" dirty="0">
                <a:latin typeface="Calibri"/>
                <a:cs typeface="Calibri"/>
              </a:rPr>
              <a:t>g</a:t>
            </a:r>
            <a:r>
              <a:rPr sz="1050" dirty="0">
                <a:latin typeface="Calibri"/>
                <a:cs typeface="Calibri"/>
              </a:rPr>
              <a:t>e  </a:t>
            </a:r>
            <a:r>
              <a:rPr sz="1050" spc="-5" dirty="0">
                <a:latin typeface="Calibri"/>
                <a:cs typeface="Calibri"/>
              </a:rPr>
              <a:t>stats</a:t>
            </a:r>
            <a:endParaRPr sz="1050">
              <a:latin typeface="Calibri"/>
              <a:cs typeface="Calibri"/>
            </a:endParaRPr>
          </a:p>
        </p:txBody>
      </p:sp>
      <p:sp>
        <p:nvSpPr>
          <p:cNvPr id="67" name="object 67"/>
          <p:cNvSpPr/>
          <p:nvPr/>
        </p:nvSpPr>
        <p:spPr>
          <a:xfrm>
            <a:off x="4812941" y="3537528"/>
            <a:ext cx="3572669" cy="2310705"/>
          </a:xfrm>
          <a:custGeom>
            <a:avLst/>
            <a:gdLst/>
            <a:ahLst/>
            <a:cxnLst/>
            <a:rect l="l" t="t" r="r" b="b"/>
            <a:pathLst>
              <a:path w="3266440" h="2112645">
                <a:moveTo>
                  <a:pt x="79375" y="2019528"/>
                </a:moveTo>
                <a:lnTo>
                  <a:pt x="0" y="2065794"/>
                </a:lnTo>
                <a:lnTo>
                  <a:pt x="79375" y="2112060"/>
                </a:lnTo>
                <a:lnTo>
                  <a:pt x="80263" y="2111794"/>
                </a:lnTo>
                <a:lnTo>
                  <a:pt x="80771" y="2111044"/>
                </a:lnTo>
                <a:lnTo>
                  <a:pt x="81152" y="2110282"/>
                </a:lnTo>
                <a:lnTo>
                  <a:pt x="80899" y="2109317"/>
                </a:lnTo>
                <a:lnTo>
                  <a:pt x="9009" y="2067382"/>
                </a:lnTo>
                <a:lnTo>
                  <a:pt x="3301" y="2067382"/>
                </a:lnTo>
                <a:lnTo>
                  <a:pt x="3301" y="2064207"/>
                </a:lnTo>
                <a:lnTo>
                  <a:pt x="9009" y="2064207"/>
                </a:lnTo>
                <a:lnTo>
                  <a:pt x="80899" y="2022271"/>
                </a:lnTo>
                <a:lnTo>
                  <a:pt x="81152" y="2021306"/>
                </a:lnTo>
                <a:lnTo>
                  <a:pt x="80771" y="2020544"/>
                </a:lnTo>
                <a:lnTo>
                  <a:pt x="80263" y="2019782"/>
                </a:lnTo>
                <a:lnTo>
                  <a:pt x="79375" y="2019528"/>
                </a:lnTo>
                <a:close/>
              </a:path>
              <a:path w="3266440" h="2112645">
                <a:moveTo>
                  <a:pt x="9009" y="2064207"/>
                </a:moveTo>
                <a:lnTo>
                  <a:pt x="3301" y="2064207"/>
                </a:lnTo>
                <a:lnTo>
                  <a:pt x="3301" y="2067382"/>
                </a:lnTo>
                <a:lnTo>
                  <a:pt x="9009" y="2067382"/>
                </a:lnTo>
                <a:lnTo>
                  <a:pt x="8639" y="2067166"/>
                </a:lnTo>
                <a:lnTo>
                  <a:pt x="3937" y="2067166"/>
                </a:lnTo>
                <a:lnTo>
                  <a:pt x="3937" y="2064423"/>
                </a:lnTo>
                <a:lnTo>
                  <a:pt x="8639" y="2064423"/>
                </a:lnTo>
                <a:lnTo>
                  <a:pt x="9009" y="2064207"/>
                </a:lnTo>
                <a:close/>
              </a:path>
              <a:path w="3266440" h="2112645">
                <a:moveTo>
                  <a:pt x="3263265" y="2064207"/>
                </a:moveTo>
                <a:lnTo>
                  <a:pt x="9009" y="2064207"/>
                </a:lnTo>
                <a:lnTo>
                  <a:pt x="6288" y="2065794"/>
                </a:lnTo>
                <a:lnTo>
                  <a:pt x="9009" y="2067382"/>
                </a:lnTo>
                <a:lnTo>
                  <a:pt x="3265677" y="2067382"/>
                </a:lnTo>
                <a:lnTo>
                  <a:pt x="3266440" y="2066670"/>
                </a:lnTo>
                <a:lnTo>
                  <a:pt x="3266440" y="2065794"/>
                </a:lnTo>
                <a:lnTo>
                  <a:pt x="3263265" y="2065794"/>
                </a:lnTo>
                <a:lnTo>
                  <a:pt x="3263265" y="2064207"/>
                </a:lnTo>
                <a:close/>
              </a:path>
              <a:path w="3266440" h="2112645">
                <a:moveTo>
                  <a:pt x="3937" y="2064423"/>
                </a:moveTo>
                <a:lnTo>
                  <a:pt x="3937" y="2067166"/>
                </a:lnTo>
                <a:lnTo>
                  <a:pt x="6288" y="2065794"/>
                </a:lnTo>
                <a:lnTo>
                  <a:pt x="3937" y="2064423"/>
                </a:lnTo>
                <a:close/>
              </a:path>
              <a:path w="3266440" h="2112645">
                <a:moveTo>
                  <a:pt x="6288" y="2065794"/>
                </a:moveTo>
                <a:lnTo>
                  <a:pt x="3937" y="2067166"/>
                </a:lnTo>
                <a:lnTo>
                  <a:pt x="8639" y="2067166"/>
                </a:lnTo>
                <a:lnTo>
                  <a:pt x="6288" y="2065794"/>
                </a:lnTo>
                <a:close/>
              </a:path>
              <a:path w="3266440" h="2112645">
                <a:moveTo>
                  <a:pt x="8639" y="2064423"/>
                </a:moveTo>
                <a:lnTo>
                  <a:pt x="3937" y="2064423"/>
                </a:lnTo>
                <a:lnTo>
                  <a:pt x="6288" y="2065794"/>
                </a:lnTo>
                <a:lnTo>
                  <a:pt x="8639" y="2064423"/>
                </a:lnTo>
                <a:close/>
              </a:path>
              <a:path w="3266440" h="2112645">
                <a:moveTo>
                  <a:pt x="3266440" y="0"/>
                </a:moveTo>
                <a:lnTo>
                  <a:pt x="3263265" y="0"/>
                </a:lnTo>
                <a:lnTo>
                  <a:pt x="3263265" y="2065794"/>
                </a:lnTo>
                <a:lnTo>
                  <a:pt x="3264789" y="2064207"/>
                </a:lnTo>
                <a:lnTo>
                  <a:pt x="3266440" y="2064207"/>
                </a:lnTo>
                <a:lnTo>
                  <a:pt x="3266440" y="0"/>
                </a:lnTo>
                <a:close/>
              </a:path>
              <a:path w="3266440" h="2112645">
                <a:moveTo>
                  <a:pt x="3266440" y="2064207"/>
                </a:moveTo>
                <a:lnTo>
                  <a:pt x="3264789" y="2064207"/>
                </a:lnTo>
                <a:lnTo>
                  <a:pt x="3263265" y="2065794"/>
                </a:lnTo>
                <a:lnTo>
                  <a:pt x="3266440" y="2065794"/>
                </a:lnTo>
                <a:lnTo>
                  <a:pt x="3266440" y="2064207"/>
                </a:lnTo>
                <a:close/>
              </a:path>
            </a:pathLst>
          </a:custGeom>
          <a:solidFill>
            <a:srgbClr val="4F81BC"/>
          </a:solidFill>
        </p:spPr>
        <p:txBody>
          <a:bodyPr wrap="square" lIns="0" tIns="0" rIns="0" bIns="0" rtlCol="0"/>
          <a:lstStyle/>
          <a:p>
            <a:endParaRPr/>
          </a:p>
        </p:txBody>
      </p:sp>
      <p:sp>
        <p:nvSpPr>
          <p:cNvPr id="68" name="object 68"/>
          <p:cNvSpPr txBox="1"/>
          <p:nvPr/>
        </p:nvSpPr>
        <p:spPr>
          <a:xfrm>
            <a:off x="6554686" y="5384815"/>
            <a:ext cx="389632" cy="371574"/>
          </a:xfrm>
          <a:prstGeom prst="rect">
            <a:avLst/>
          </a:prstGeom>
        </p:spPr>
        <p:txBody>
          <a:bodyPr vert="horz" wrap="square" lIns="0" tIns="0" rIns="0" bIns="0" rtlCol="0">
            <a:spAutoFit/>
          </a:bodyPr>
          <a:lstStyle/>
          <a:p>
            <a:pPr marL="50800" marR="5080" indent="-38100">
              <a:lnSpc>
                <a:spcPct val="100000"/>
              </a:lnSpc>
            </a:pPr>
            <a:r>
              <a:rPr sz="1050" spc="-10" dirty="0">
                <a:latin typeface="Calibri"/>
                <a:cs typeface="Calibri"/>
              </a:rPr>
              <a:t>Us</a:t>
            </a:r>
            <a:r>
              <a:rPr sz="1050" dirty="0">
                <a:latin typeface="Calibri"/>
                <a:cs typeface="Calibri"/>
              </a:rPr>
              <a:t>a</a:t>
            </a:r>
            <a:r>
              <a:rPr sz="1050" spc="-10" dirty="0">
                <a:latin typeface="Calibri"/>
                <a:cs typeface="Calibri"/>
              </a:rPr>
              <a:t>g</a:t>
            </a:r>
            <a:r>
              <a:rPr sz="1050" dirty="0">
                <a:latin typeface="Calibri"/>
                <a:cs typeface="Calibri"/>
              </a:rPr>
              <a:t>e  </a:t>
            </a:r>
            <a:r>
              <a:rPr sz="1050" spc="-5" dirty="0">
                <a:latin typeface="Calibri"/>
                <a:cs typeface="Calibri"/>
              </a:rPr>
              <a:t>stats</a:t>
            </a:r>
            <a:endParaRPr sz="1050">
              <a:latin typeface="Calibri"/>
              <a:cs typeface="Calibri"/>
            </a:endParaRPr>
          </a:p>
        </p:txBody>
      </p:sp>
      <p:sp>
        <p:nvSpPr>
          <p:cNvPr id="69" name="object 69"/>
          <p:cNvSpPr/>
          <p:nvPr/>
        </p:nvSpPr>
        <p:spPr>
          <a:xfrm>
            <a:off x="3110505" y="4069816"/>
            <a:ext cx="750788" cy="742454"/>
          </a:xfrm>
          <a:custGeom>
            <a:avLst/>
            <a:gdLst/>
            <a:ahLst/>
            <a:cxnLst/>
            <a:rect l="l" t="t" r="r" b="b"/>
            <a:pathLst>
              <a:path w="686435" h="678814">
                <a:moveTo>
                  <a:pt x="592455" y="644651"/>
                </a:moveTo>
                <a:lnTo>
                  <a:pt x="589915" y="646176"/>
                </a:lnTo>
                <a:lnTo>
                  <a:pt x="588645" y="651256"/>
                </a:lnTo>
                <a:lnTo>
                  <a:pt x="590169" y="653923"/>
                </a:lnTo>
                <a:lnTo>
                  <a:pt x="686054" y="678561"/>
                </a:lnTo>
                <a:lnTo>
                  <a:pt x="685166" y="675258"/>
                </a:lnTo>
                <a:lnTo>
                  <a:pt x="675894" y="675258"/>
                </a:lnTo>
                <a:lnTo>
                  <a:pt x="663384" y="662867"/>
                </a:lnTo>
                <a:lnTo>
                  <a:pt x="592455" y="644651"/>
                </a:lnTo>
                <a:close/>
              </a:path>
              <a:path w="686435" h="678814">
                <a:moveTo>
                  <a:pt x="663384" y="662867"/>
                </a:moveTo>
                <a:lnTo>
                  <a:pt x="675894" y="675258"/>
                </a:lnTo>
                <a:lnTo>
                  <a:pt x="677926" y="673226"/>
                </a:lnTo>
                <a:lnTo>
                  <a:pt x="674751" y="673226"/>
                </a:lnTo>
                <a:lnTo>
                  <a:pt x="672595" y="665234"/>
                </a:lnTo>
                <a:lnTo>
                  <a:pt x="663384" y="662867"/>
                </a:lnTo>
                <a:close/>
              </a:path>
              <a:path w="686435" h="678814">
                <a:moveTo>
                  <a:pt x="657733" y="581406"/>
                </a:moveTo>
                <a:lnTo>
                  <a:pt x="655193" y="582168"/>
                </a:lnTo>
                <a:lnTo>
                  <a:pt x="652653" y="582802"/>
                </a:lnTo>
                <a:lnTo>
                  <a:pt x="651129" y="585469"/>
                </a:lnTo>
                <a:lnTo>
                  <a:pt x="651764" y="588010"/>
                </a:lnTo>
                <a:lnTo>
                  <a:pt x="670149" y="656170"/>
                </a:lnTo>
                <a:lnTo>
                  <a:pt x="682625" y="668527"/>
                </a:lnTo>
                <a:lnTo>
                  <a:pt x="675894" y="675258"/>
                </a:lnTo>
                <a:lnTo>
                  <a:pt x="685166" y="675258"/>
                </a:lnTo>
                <a:lnTo>
                  <a:pt x="661035" y="585469"/>
                </a:lnTo>
                <a:lnTo>
                  <a:pt x="660273" y="582930"/>
                </a:lnTo>
                <a:lnTo>
                  <a:pt x="657733" y="581406"/>
                </a:lnTo>
                <a:close/>
              </a:path>
              <a:path w="686435" h="678814">
                <a:moveTo>
                  <a:pt x="672595" y="665234"/>
                </a:moveTo>
                <a:lnTo>
                  <a:pt x="674751" y="673226"/>
                </a:lnTo>
                <a:lnTo>
                  <a:pt x="680466" y="667257"/>
                </a:lnTo>
                <a:lnTo>
                  <a:pt x="672595" y="665234"/>
                </a:lnTo>
                <a:close/>
              </a:path>
              <a:path w="686435" h="678814">
                <a:moveTo>
                  <a:pt x="670149" y="656170"/>
                </a:moveTo>
                <a:lnTo>
                  <a:pt x="672595" y="665234"/>
                </a:lnTo>
                <a:lnTo>
                  <a:pt x="680466" y="667257"/>
                </a:lnTo>
                <a:lnTo>
                  <a:pt x="674751" y="673226"/>
                </a:lnTo>
                <a:lnTo>
                  <a:pt x="677926" y="673226"/>
                </a:lnTo>
                <a:lnTo>
                  <a:pt x="682625" y="668527"/>
                </a:lnTo>
                <a:lnTo>
                  <a:pt x="670149" y="656170"/>
                </a:lnTo>
                <a:close/>
              </a:path>
              <a:path w="686435" h="678814">
                <a:moveTo>
                  <a:pt x="655574" y="641731"/>
                </a:moveTo>
                <a:lnTo>
                  <a:pt x="648843" y="648462"/>
                </a:lnTo>
                <a:lnTo>
                  <a:pt x="663384" y="662867"/>
                </a:lnTo>
                <a:lnTo>
                  <a:pt x="672595" y="665234"/>
                </a:lnTo>
                <a:lnTo>
                  <a:pt x="670149" y="656170"/>
                </a:lnTo>
                <a:lnTo>
                  <a:pt x="655574" y="641731"/>
                </a:lnTo>
                <a:close/>
              </a:path>
              <a:path w="686435" h="678814">
                <a:moveTo>
                  <a:pt x="608203" y="594868"/>
                </a:moveTo>
                <a:lnTo>
                  <a:pt x="601472" y="601599"/>
                </a:lnTo>
                <a:lnTo>
                  <a:pt x="628523" y="628395"/>
                </a:lnTo>
                <a:lnTo>
                  <a:pt x="635254" y="621664"/>
                </a:lnTo>
                <a:lnTo>
                  <a:pt x="608203" y="594868"/>
                </a:lnTo>
                <a:close/>
              </a:path>
              <a:path w="686435" h="678814">
                <a:moveTo>
                  <a:pt x="560705" y="548005"/>
                </a:moveTo>
                <a:lnTo>
                  <a:pt x="554101" y="554736"/>
                </a:lnTo>
                <a:lnTo>
                  <a:pt x="581152" y="581532"/>
                </a:lnTo>
                <a:lnTo>
                  <a:pt x="587883" y="574801"/>
                </a:lnTo>
                <a:lnTo>
                  <a:pt x="560705" y="548005"/>
                </a:lnTo>
                <a:close/>
              </a:path>
              <a:path w="686435" h="678814">
                <a:moveTo>
                  <a:pt x="513334" y="501142"/>
                </a:moveTo>
                <a:lnTo>
                  <a:pt x="506603" y="507873"/>
                </a:lnTo>
                <a:lnTo>
                  <a:pt x="533781" y="534669"/>
                </a:lnTo>
                <a:lnTo>
                  <a:pt x="540385" y="527938"/>
                </a:lnTo>
                <a:lnTo>
                  <a:pt x="513334" y="501142"/>
                </a:lnTo>
                <a:close/>
              </a:path>
              <a:path w="686435" h="678814">
                <a:moveTo>
                  <a:pt x="465963" y="454151"/>
                </a:moveTo>
                <a:lnTo>
                  <a:pt x="459231" y="461010"/>
                </a:lnTo>
                <a:lnTo>
                  <a:pt x="486283" y="487806"/>
                </a:lnTo>
                <a:lnTo>
                  <a:pt x="493014" y="480949"/>
                </a:lnTo>
                <a:lnTo>
                  <a:pt x="465963" y="454151"/>
                </a:lnTo>
                <a:close/>
              </a:path>
              <a:path w="686435" h="678814">
                <a:moveTo>
                  <a:pt x="418592" y="407288"/>
                </a:moveTo>
                <a:lnTo>
                  <a:pt x="411861" y="414146"/>
                </a:lnTo>
                <a:lnTo>
                  <a:pt x="438912" y="440944"/>
                </a:lnTo>
                <a:lnTo>
                  <a:pt x="445643" y="434086"/>
                </a:lnTo>
                <a:lnTo>
                  <a:pt x="418592" y="407288"/>
                </a:lnTo>
                <a:close/>
              </a:path>
              <a:path w="686435" h="678814">
                <a:moveTo>
                  <a:pt x="371094" y="360425"/>
                </a:moveTo>
                <a:lnTo>
                  <a:pt x="364490" y="367156"/>
                </a:lnTo>
                <a:lnTo>
                  <a:pt x="391541" y="393954"/>
                </a:lnTo>
                <a:lnTo>
                  <a:pt x="398272" y="387223"/>
                </a:lnTo>
                <a:lnTo>
                  <a:pt x="371094" y="360425"/>
                </a:lnTo>
                <a:close/>
              </a:path>
              <a:path w="686435" h="678814">
                <a:moveTo>
                  <a:pt x="323723" y="313563"/>
                </a:moveTo>
                <a:lnTo>
                  <a:pt x="316992" y="320294"/>
                </a:lnTo>
                <a:lnTo>
                  <a:pt x="344170" y="347090"/>
                </a:lnTo>
                <a:lnTo>
                  <a:pt x="350774" y="340360"/>
                </a:lnTo>
                <a:lnTo>
                  <a:pt x="323723" y="313563"/>
                </a:lnTo>
                <a:close/>
              </a:path>
              <a:path w="686435" h="678814">
                <a:moveTo>
                  <a:pt x="276352" y="266700"/>
                </a:moveTo>
                <a:lnTo>
                  <a:pt x="269621" y="273431"/>
                </a:lnTo>
                <a:lnTo>
                  <a:pt x="296672" y="300227"/>
                </a:lnTo>
                <a:lnTo>
                  <a:pt x="303403" y="293496"/>
                </a:lnTo>
                <a:lnTo>
                  <a:pt x="276352" y="266700"/>
                </a:lnTo>
                <a:close/>
              </a:path>
              <a:path w="686435" h="678814">
                <a:moveTo>
                  <a:pt x="228854" y="219710"/>
                </a:moveTo>
                <a:lnTo>
                  <a:pt x="222250" y="226568"/>
                </a:lnTo>
                <a:lnTo>
                  <a:pt x="249301" y="253364"/>
                </a:lnTo>
                <a:lnTo>
                  <a:pt x="256031" y="246506"/>
                </a:lnTo>
                <a:lnTo>
                  <a:pt x="228854" y="219710"/>
                </a:lnTo>
                <a:close/>
              </a:path>
              <a:path w="686435" h="678814">
                <a:moveTo>
                  <a:pt x="181483" y="172846"/>
                </a:moveTo>
                <a:lnTo>
                  <a:pt x="174752" y="179705"/>
                </a:lnTo>
                <a:lnTo>
                  <a:pt x="201930" y="206501"/>
                </a:lnTo>
                <a:lnTo>
                  <a:pt x="208661" y="199644"/>
                </a:lnTo>
                <a:lnTo>
                  <a:pt x="181483" y="172846"/>
                </a:lnTo>
                <a:close/>
              </a:path>
              <a:path w="686435" h="678814">
                <a:moveTo>
                  <a:pt x="134112" y="125983"/>
                </a:moveTo>
                <a:lnTo>
                  <a:pt x="127381" y="132714"/>
                </a:lnTo>
                <a:lnTo>
                  <a:pt x="154559" y="159512"/>
                </a:lnTo>
                <a:lnTo>
                  <a:pt x="161162" y="152781"/>
                </a:lnTo>
                <a:lnTo>
                  <a:pt x="134112" y="125983"/>
                </a:lnTo>
                <a:close/>
              </a:path>
              <a:path w="686435" h="678814">
                <a:moveTo>
                  <a:pt x="86741" y="79120"/>
                </a:moveTo>
                <a:lnTo>
                  <a:pt x="80010" y="85851"/>
                </a:lnTo>
                <a:lnTo>
                  <a:pt x="107061" y="112649"/>
                </a:lnTo>
                <a:lnTo>
                  <a:pt x="113792" y="105918"/>
                </a:lnTo>
                <a:lnTo>
                  <a:pt x="86741" y="79120"/>
                </a:lnTo>
                <a:close/>
              </a:path>
              <a:path w="686435" h="678814">
                <a:moveTo>
                  <a:pt x="0" y="0"/>
                </a:moveTo>
                <a:lnTo>
                  <a:pt x="25050" y="93218"/>
                </a:lnTo>
                <a:lnTo>
                  <a:pt x="25654" y="95631"/>
                </a:lnTo>
                <a:lnTo>
                  <a:pt x="28321" y="97155"/>
                </a:lnTo>
                <a:lnTo>
                  <a:pt x="30861" y="96519"/>
                </a:lnTo>
                <a:lnTo>
                  <a:pt x="33401" y="95757"/>
                </a:lnTo>
                <a:lnTo>
                  <a:pt x="34925" y="93218"/>
                </a:lnTo>
                <a:lnTo>
                  <a:pt x="34290" y="90677"/>
                </a:lnTo>
                <a:lnTo>
                  <a:pt x="14934" y="18923"/>
                </a:lnTo>
                <a:lnTo>
                  <a:pt x="12318" y="18923"/>
                </a:lnTo>
                <a:lnTo>
                  <a:pt x="3302" y="10032"/>
                </a:lnTo>
                <a:lnTo>
                  <a:pt x="10033" y="3301"/>
                </a:lnTo>
                <a:lnTo>
                  <a:pt x="12841" y="3301"/>
                </a:lnTo>
                <a:lnTo>
                  <a:pt x="0" y="0"/>
                </a:lnTo>
                <a:close/>
              </a:path>
              <a:path w="686435" h="678814">
                <a:moveTo>
                  <a:pt x="39243" y="32257"/>
                </a:moveTo>
                <a:lnTo>
                  <a:pt x="32639" y="38988"/>
                </a:lnTo>
                <a:lnTo>
                  <a:pt x="59690" y="65786"/>
                </a:lnTo>
                <a:lnTo>
                  <a:pt x="66421" y="59055"/>
                </a:lnTo>
                <a:lnTo>
                  <a:pt x="39243" y="32257"/>
                </a:lnTo>
                <a:close/>
              </a:path>
              <a:path w="686435" h="678814">
                <a:moveTo>
                  <a:pt x="12841" y="3301"/>
                </a:moveTo>
                <a:lnTo>
                  <a:pt x="10033" y="3301"/>
                </a:lnTo>
                <a:lnTo>
                  <a:pt x="18923" y="12064"/>
                </a:lnTo>
                <a:lnTo>
                  <a:pt x="16840" y="14228"/>
                </a:lnTo>
                <a:lnTo>
                  <a:pt x="93472" y="33908"/>
                </a:lnTo>
                <a:lnTo>
                  <a:pt x="96139" y="32385"/>
                </a:lnTo>
                <a:lnTo>
                  <a:pt x="97409" y="27305"/>
                </a:lnTo>
                <a:lnTo>
                  <a:pt x="95885" y="24764"/>
                </a:lnTo>
                <a:lnTo>
                  <a:pt x="93345" y="24002"/>
                </a:lnTo>
                <a:lnTo>
                  <a:pt x="12841" y="3301"/>
                </a:lnTo>
                <a:close/>
              </a:path>
              <a:path w="686435" h="678814">
                <a:moveTo>
                  <a:pt x="10033" y="3301"/>
                </a:moveTo>
                <a:lnTo>
                  <a:pt x="3302" y="10032"/>
                </a:lnTo>
                <a:lnTo>
                  <a:pt x="12318" y="18923"/>
                </a:lnTo>
                <a:lnTo>
                  <a:pt x="14362" y="16801"/>
                </a:lnTo>
                <a:lnTo>
                  <a:pt x="13431" y="13351"/>
                </a:lnTo>
                <a:lnTo>
                  <a:pt x="5461" y="11302"/>
                </a:lnTo>
                <a:lnTo>
                  <a:pt x="11303" y="5461"/>
                </a:lnTo>
                <a:lnTo>
                  <a:pt x="12223" y="5461"/>
                </a:lnTo>
                <a:lnTo>
                  <a:pt x="10033" y="3301"/>
                </a:lnTo>
                <a:close/>
              </a:path>
              <a:path w="686435" h="678814">
                <a:moveTo>
                  <a:pt x="14362" y="16801"/>
                </a:moveTo>
                <a:lnTo>
                  <a:pt x="12318" y="18923"/>
                </a:lnTo>
                <a:lnTo>
                  <a:pt x="14934" y="18923"/>
                </a:lnTo>
                <a:lnTo>
                  <a:pt x="14362" y="16801"/>
                </a:lnTo>
                <a:close/>
              </a:path>
              <a:path w="686435" h="678814">
                <a:moveTo>
                  <a:pt x="13431" y="13351"/>
                </a:moveTo>
                <a:lnTo>
                  <a:pt x="14362" y="16801"/>
                </a:lnTo>
                <a:lnTo>
                  <a:pt x="16840" y="14228"/>
                </a:lnTo>
                <a:lnTo>
                  <a:pt x="13431" y="13351"/>
                </a:lnTo>
                <a:close/>
              </a:path>
              <a:path w="686435" h="678814">
                <a:moveTo>
                  <a:pt x="12223" y="5461"/>
                </a:moveTo>
                <a:lnTo>
                  <a:pt x="11303" y="5461"/>
                </a:lnTo>
                <a:lnTo>
                  <a:pt x="13431" y="13351"/>
                </a:lnTo>
                <a:lnTo>
                  <a:pt x="16840" y="14228"/>
                </a:lnTo>
                <a:lnTo>
                  <a:pt x="18923" y="12064"/>
                </a:lnTo>
                <a:lnTo>
                  <a:pt x="12223" y="5461"/>
                </a:lnTo>
                <a:close/>
              </a:path>
              <a:path w="686435" h="678814">
                <a:moveTo>
                  <a:pt x="11303" y="5461"/>
                </a:moveTo>
                <a:lnTo>
                  <a:pt x="5461" y="11302"/>
                </a:lnTo>
                <a:lnTo>
                  <a:pt x="13431" y="13351"/>
                </a:lnTo>
                <a:lnTo>
                  <a:pt x="11303" y="5461"/>
                </a:lnTo>
                <a:close/>
              </a:path>
            </a:pathLst>
          </a:custGeom>
          <a:solidFill>
            <a:srgbClr val="497DBA"/>
          </a:solidFill>
        </p:spPr>
        <p:txBody>
          <a:bodyPr wrap="square" lIns="0" tIns="0" rIns="0" bIns="0" rtlCol="0"/>
          <a:lstStyle/>
          <a:p>
            <a:endParaRPr/>
          </a:p>
        </p:txBody>
      </p:sp>
      <p:sp>
        <p:nvSpPr>
          <p:cNvPr id="70" name="object 70"/>
          <p:cNvSpPr txBox="1"/>
          <p:nvPr/>
        </p:nvSpPr>
        <p:spPr>
          <a:xfrm>
            <a:off x="4334408" y="4225947"/>
            <a:ext cx="522288" cy="371574"/>
          </a:xfrm>
          <a:prstGeom prst="rect">
            <a:avLst/>
          </a:prstGeom>
        </p:spPr>
        <p:txBody>
          <a:bodyPr vert="horz" wrap="square" lIns="0" tIns="0" rIns="0" bIns="0" rtlCol="0">
            <a:spAutoFit/>
          </a:bodyPr>
          <a:lstStyle/>
          <a:p>
            <a:pPr marL="93345" marR="5080" indent="-81280">
              <a:lnSpc>
                <a:spcPct val="100000"/>
              </a:lnSpc>
            </a:pPr>
            <a:r>
              <a:rPr sz="1050" spc="-10" dirty="0">
                <a:latin typeface="Calibri"/>
                <a:cs typeface="Calibri"/>
              </a:rPr>
              <a:t>s</a:t>
            </a:r>
            <a:r>
              <a:rPr sz="1050" spc="-5" dirty="0">
                <a:latin typeface="Calibri"/>
                <a:cs typeface="Calibri"/>
              </a:rPr>
              <a:t>u</a:t>
            </a:r>
            <a:r>
              <a:rPr sz="1050" spc="-10" dirty="0">
                <a:latin typeface="Calibri"/>
                <a:cs typeface="Calibri"/>
              </a:rPr>
              <a:t>s</a:t>
            </a:r>
            <a:r>
              <a:rPr sz="1050" spc="-5" dirty="0">
                <a:latin typeface="Calibri"/>
                <a:cs typeface="Calibri"/>
              </a:rPr>
              <a:t>pend  users</a:t>
            </a:r>
            <a:endParaRPr sz="1050">
              <a:latin typeface="Calibri"/>
              <a:cs typeface="Calibri"/>
            </a:endParaRPr>
          </a:p>
        </p:txBody>
      </p:sp>
      <p:sp>
        <p:nvSpPr>
          <p:cNvPr id="2" name="Rectangle 1"/>
          <p:cNvSpPr/>
          <p:nvPr/>
        </p:nvSpPr>
        <p:spPr>
          <a:xfrm>
            <a:off x="3435973" y="2954315"/>
            <a:ext cx="1280043" cy="330669"/>
          </a:xfrm>
          <a:prstGeom prst="rect">
            <a:avLst/>
          </a:prstGeom>
        </p:spPr>
        <p:txBody>
          <a:bodyPr wrap="none">
            <a:spAutoFit/>
          </a:bodyPr>
          <a:lstStyle/>
          <a:p>
            <a:pPr marL="50800" indent="264795">
              <a:lnSpc>
                <a:spcPts val="1605"/>
              </a:lnSpc>
            </a:pPr>
            <a:r>
              <a:rPr lang="en-US" sz="1500" dirty="0">
                <a:solidFill>
                  <a:srgbClr val="FFFFFF"/>
                </a:solidFill>
                <a:cs typeface="Calibri"/>
              </a:rPr>
              <a:t>Marketplace</a:t>
            </a:r>
            <a:endParaRPr lang="en-US" sz="1500" dirty="0">
              <a:latin typeface="Candara"/>
              <a:cs typeface="Candara"/>
            </a:endParaRPr>
          </a:p>
        </p:txBody>
      </p:sp>
      <p:sp>
        <p:nvSpPr>
          <p:cNvPr id="72" name="Footer Placeholder 3"/>
          <p:cNvSpPr>
            <a:spLocks noGrp="1"/>
          </p:cNvSpPr>
          <p:nvPr/>
        </p:nvSpPr>
        <p:spPr>
          <a:xfrm>
            <a:off x="1187624" y="6448251"/>
            <a:ext cx="6768752" cy="365125"/>
          </a:xfrm>
          <a:prstGeom prst="rect">
            <a:avLst/>
          </a:prstGeom>
        </p:spPr>
        <p:txBody>
          <a:bodyPr vert="horz" lIns="91440" tIns="45720" rIns="91440" bIns="45720" rtlCol="0" anchor="ctr"/>
          <a:lstStyle>
            <a:defPPr>
              <a:defRPr lang="nl-NL"/>
            </a:defPPr>
            <a:lvl1pPr marL="0" algn="ctr" defTabSz="914400" rtl="0" eaLnBrk="1" latinLnBrk="0" hangingPunct="1">
              <a:defRPr sz="120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smtClean="0"/>
              <a:t>Thematic services, Applications on demand</a:t>
            </a:r>
            <a:endParaRPr lang="en-GB" dirty="0"/>
          </a:p>
        </p:txBody>
      </p:sp>
    </p:spTree>
    <p:extLst>
      <p:ext uri="{BB962C8B-B14F-4D97-AF65-F5344CB8AC3E}">
        <p14:creationId xmlns:p14="http://schemas.microsoft.com/office/powerpoint/2010/main" val="14033700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427984" y="260648"/>
            <a:ext cx="4464496" cy="923330"/>
          </a:xfrm>
          <a:prstGeom prst="rect">
            <a:avLst/>
          </a:prstGeom>
        </p:spPr>
        <p:txBody>
          <a:bodyPr vert="horz" wrap="square" lIns="0" tIns="0" rIns="0" bIns="0" rtlCol="0">
            <a:spAutoFit/>
          </a:bodyPr>
          <a:lstStyle/>
          <a:p>
            <a:pPr marL="88900">
              <a:lnSpc>
                <a:spcPct val="100000"/>
              </a:lnSpc>
            </a:pPr>
            <a:r>
              <a:rPr spc="-10" dirty="0"/>
              <a:t>How </a:t>
            </a:r>
            <a:r>
              <a:rPr spc="-5" dirty="0"/>
              <a:t>to access </a:t>
            </a:r>
            <a:r>
              <a:rPr spc="-10" dirty="0"/>
              <a:t>the </a:t>
            </a:r>
            <a:r>
              <a:rPr spc="-10" dirty="0" err="1"/>
              <a:t>AoD</a:t>
            </a:r>
            <a:r>
              <a:rPr spc="-10" dirty="0"/>
              <a:t> </a:t>
            </a:r>
            <a:r>
              <a:rPr spc="10" dirty="0" smtClean="0"/>
              <a:t>service</a:t>
            </a:r>
            <a:endParaRPr spc="-5" dirty="0"/>
          </a:p>
        </p:txBody>
      </p:sp>
      <p:sp>
        <p:nvSpPr>
          <p:cNvPr id="8" name="object 8"/>
          <p:cNvSpPr txBox="1"/>
          <p:nvPr/>
        </p:nvSpPr>
        <p:spPr>
          <a:xfrm>
            <a:off x="4719919" y="2348880"/>
            <a:ext cx="3448629" cy="553998"/>
          </a:xfrm>
          <a:prstGeom prst="rect">
            <a:avLst/>
          </a:prstGeom>
        </p:spPr>
        <p:txBody>
          <a:bodyPr vert="horz" wrap="square" lIns="0" tIns="0" rIns="0" bIns="0" rtlCol="0">
            <a:spAutoFit/>
          </a:bodyPr>
          <a:lstStyle/>
          <a:p>
            <a:pPr marL="12700" algn="ctr">
              <a:lnSpc>
                <a:spcPct val="100000"/>
              </a:lnSpc>
            </a:pPr>
            <a:r>
              <a:rPr b="1" spc="-10" dirty="0">
                <a:latin typeface="Segoe UI" panose="020B0502040204020203" pitchFamily="34" charset="0"/>
                <a:cs typeface="Segoe UI" panose="020B0502040204020203" pitchFamily="34" charset="0"/>
              </a:rPr>
              <a:t>Approval by </a:t>
            </a:r>
            <a:r>
              <a:rPr b="1" spc="-5" dirty="0">
                <a:latin typeface="Segoe UI" panose="020B0502040204020203" pitchFamily="34" charset="0"/>
                <a:cs typeface="Segoe UI" panose="020B0502040204020203" pitchFamily="34" charset="0"/>
              </a:rPr>
              <a:t>distributed Support</a:t>
            </a:r>
            <a:r>
              <a:rPr b="1" spc="15" dirty="0">
                <a:latin typeface="Segoe UI" panose="020B0502040204020203" pitchFamily="34" charset="0"/>
                <a:cs typeface="Segoe UI" panose="020B0502040204020203" pitchFamily="34" charset="0"/>
              </a:rPr>
              <a:t> </a:t>
            </a:r>
            <a:r>
              <a:rPr b="1" spc="-30" dirty="0">
                <a:latin typeface="Segoe UI" panose="020B0502040204020203" pitchFamily="34" charset="0"/>
                <a:cs typeface="Segoe UI" panose="020B0502040204020203" pitchFamily="34" charset="0"/>
              </a:rPr>
              <a:t>Team</a:t>
            </a:r>
            <a:endParaRPr b="1" dirty="0">
              <a:latin typeface="Segoe UI" panose="020B0502040204020203" pitchFamily="34" charset="0"/>
              <a:cs typeface="Segoe UI" panose="020B0502040204020203" pitchFamily="34" charset="0"/>
            </a:endParaRPr>
          </a:p>
        </p:txBody>
      </p:sp>
      <p:sp>
        <p:nvSpPr>
          <p:cNvPr id="9" name="object 9"/>
          <p:cNvSpPr/>
          <p:nvPr/>
        </p:nvSpPr>
        <p:spPr>
          <a:xfrm>
            <a:off x="6030467" y="3044951"/>
            <a:ext cx="827532" cy="1176528"/>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6084189" y="3068954"/>
            <a:ext cx="720090" cy="1080135"/>
          </a:xfrm>
          <a:custGeom>
            <a:avLst/>
            <a:gdLst/>
            <a:ahLst/>
            <a:cxnLst/>
            <a:rect l="l" t="t" r="r" b="b"/>
            <a:pathLst>
              <a:path w="720090" h="1080135">
                <a:moveTo>
                  <a:pt x="720089" y="720090"/>
                </a:moveTo>
                <a:lnTo>
                  <a:pt x="0" y="720090"/>
                </a:lnTo>
                <a:lnTo>
                  <a:pt x="360045" y="1080135"/>
                </a:lnTo>
                <a:lnTo>
                  <a:pt x="720089" y="720090"/>
                </a:lnTo>
                <a:close/>
              </a:path>
              <a:path w="720090" h="1080135">
                <a:moveTo>
                  <a:pt x="540004" y="0"/>
                </a:moveTo>
                <a:lnTo>
                  <a:pt x="179959" y="0"/>
                </a:lnTo>
                <a:lnTo>
                  <a:pt x="179959" y="720090"/>
                </a:lnTo>
                <a:lnTo>
                  <a:pt x="540004" y="720090"/>
                </a:lnTo>
                <a:lnTo>
                  <a:pt x="540004" y="0"/>
                </a:lnTo>
                <a:close/>
              </a:path>
            </a:pathLst>
          </a:custGeom>
          <a:solidFill>
            <a:srgbClr val="FFFFFF"/>
          </a:solidFill>
        </p:spPr>
        <p:txBody>
          <a:bodyPr wrap="square" lIns="0" tIns="0" rIns="0" bIns="0" rtlCol="0"/>
          <a:lstStyle/>
          <a:p>
            <a:endParaRPr/>
          </a:p>
        </p:txBody>
      </p:sp>
      <p:sp>
        <p:nvSpPr>
          <p:cNvPr id="11" name="object 11"/>
          <p:cNvSpPr/>
          <p:nvPr/>
        </p:nvSpPr>
        <p:spPr>
          <a:xfrm>
            <a:off x="6084189" y="3068954"/>
            <a:ext cx="720090" cy="1080135"/>
          </a:xfrm>
          <a:custGeom>
            <a:avLst/>
            <a:gdLst/>
            <a:ahLst/>
            <a:cxnLst/>
            <a:rect l="l" t="t" r="r" b="b"/>
            <a:pathLst>
              <a:path w="720090" h="1080135">
                <a:moveTo>
                  <a:pt x="0" y="720090"/>
                </a:moveTo>
                <a:lnTo>
                  <a:pt x="179959" y="720090"/>
                </a:lnTo>
                <a:lnTo>
                  <a:pt x="179959" y="0"/>
                </a:lnTo>
                <a:lnTo>
                  <a:pt x="540004" y="0"/>
                </a:lnTo>
                <a:lnTo>
                  <a:pt x="540004" y="720090"/>
                </a:lnTo>
                <a:lnTo>
                  <a:pt x="720089" y="720090"/>
                </a:lnTo>
                <a:lnTo>
                  <a:pt x="360045" y="1080135"/>
                </a:lnTo>
                <a:lnTo>
                  <a:pt x="0" y="720090"/>
                </a:lnTo>
                <a:close/>
              </a:path>
            </a:pathLst>
          </a:custGeom>
          <a:ln w="9524">
            <a:solidFill>
              <a:srgbClr val="000000"/>
            </a:solidFill>
          </a:ln>
        </p:spPr>
        <p:txBody>
          <a:bodyPr wrap="square" lIns="0" tIns="0" rIns="0" bIns="0" rtlCol="0"/>
          <a:lstStyle/>
          <a:p>
            <a:endParaRPr/>
          </a:p>
        </p:txBody>
      </p:sp>
      <p:pic>
        <p:nvPicPr>
          <p:cNvPr id="2" name="Picture 1" descr="Screen Shot 2017-10-09 at 22.29.5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88640"/>
            <a:ext cx="4120784" cy="5949280"/>
          </a:xfrm>
          <a:prstGeom prst="rect">
            <a:avLst/>
          </a:prstGeom>
          <a:ln>
            <a:solidFill>
              <a:srgbClr val="000000"/>
            </a:solidFill>
          </a:ln>
        </p:spPr>
      </p:pic>
      <p:sp>
        <p:nvSpPr>
          <p:cNvPr id="7" name="object 7"/>
          <p:cNvSpPr/>
          <p:nvPr/>
        </p:nvSpPr>
        <p:spPr>
          <a:xfrm>
            <a:off x="2548196" y="3933056"/>
            <a:ext cx="6579868" cy="2187345"/>
          </a:xfrm>
          <a:prstGeom prst="rect">
            <a:avLst/>
          </a:prstGeom>
          <a:blipFill>
            <a:blip r:embed="rId4" cstate="print"/>
            <a:stretch>
              <a:fillRect/>
            </a:stretch>
          </a:blipFill>
        </p:spPr>
        <p:txBody>
          <a:bodyPr wrap="square" lIns="0" tIns="0" rIns="0" bIns="0" rtlCol="0"/>
          <a:lstStyle/>
          <a:p>
            <a:endParaRPr/>
          </a:p>
        </p:txBody>
      </p:sp>
      <p:sp>
        <p:nvSpPr>
          <p:cNvPr id="16" name="Footer Placeholder 3"/>
          <p:cNvSpPr>
            <a:spLocks noGrp="1"/>
          </p:cNvSpPr>
          <p:nvPr/>
        </p:nvSpPr>
        <p:spPr>
          <a:xfrm>
            <a:off x="1187624" y="6448251"/>
            <a:ext cx="6768752" cy="365125"/>
          </a:xfrm>
          <a:prstGeom prst="rect">
            <a:avLst/>
          </a:prstGeom>
        </p:spPr>
        <p:txBody>
          <a:bodyPr vert="horz" lIns="91440" tIns="45720" rIns="91440" bIns="45720" rtlCol="0" anchor="ctr"/>
          <a:lstStyle>
            <a:defPPr>
              <a:defRPr lang="nl-NL"/>
            </a:defPPr>
            <a:lvl1pPr marL="0" algn="ctr" defTabSz="914400" rtl="0" eaLnBrk="1" latinLnBrk="0" hangingPunct="1">
              <a:defRPr sz="1200" kern="1200">
                <a:solidFill>
                  <a:schemeClr val="bg1"/>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smtClean="0"/>
              <a:t>Thematic services, Applications on demand</a:t>
            </a:r>
            <a:endParaRPr lang="en-GB" dirty="0"/>
          </a:p>
        </p:txBody>
      </p:sp>
      <p:sp>
        <p:nvSpPr>
          <p:cNvPr id="4" name="TextBox 3"/>
          <p:cNvSpPr txBox="1"/>
          <p:nvPr/>
        </p:nvSpPr>
        <p:spPr>
          <a:xfrm>
            <a:off x="4935943" y="1556792"/>
            <a:ext cx="4028545" cy="461665"/>
          </a:xfrm>
          <a:prstGeom prst="rect">
            <a:avLst/>
          </a:prstGeom>
          <a:noFill/>
        </p:spPr>
        <p:txBody>
          <a:bodyPr wrap="square" rtlCol="0">
            <a:spAutoFit/>
          </a:bodyPr>
          <a:lstStyle/>
          <a:p>
            <a:pPr algn="r"/>
            <a:r>
              <a:rPr lang="en-US" sz="2400" spc="10" dirty="0">
                <a:latin typeface="Segoe UI" panose="020B0502040204020203" pitchFamily="34" charset="0"/>
                <a:cs typeface="Segoe UI" panose="020B0502040204020203" pitchFamily="34" charset="0"/>
                <a:hlinkClick r:id="rId5"/>
              </a:rPr>
              <a:t>http://marketplace.egi.eu</a:t>
            </a:r>
            <a:endParaRPr lang="en-GB" sz="2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4088477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58614"/>
            <a:ext cx="7920880" cy="850106"/>
          </a:xfrm>
        </p:spPr>
        <p:txBody>
          <a:bodyPr>
            <a:normAutofit fontScale="90000"/>
          </a:bodyPr>
          <a:lstStyle/>
          <a:p>
            <a:r>
              <a:rPr lang="en-US" dirty="0" err="1" smtClean="0"/>
              <a:t>AoDS</a:t>
            </a:r>
            <a:r>
              <a:rPr lang="en-US" dirty="0" smtClean="0"/>
              <a:t> exploitation example: Epilepsy research </a:t>
            </a:r>
            <a:endParaRPr lang="en-US" dirty="0"/>
          </a:p>
        </p:txBody>
      </p:sp>
      <p:sp>
        <p:nvSpPr>
          <p:cNvPr id="3" name="Content Placeholder 2"/>
          <p:cNvSpPr>
            <a:spLocks noGrp="1"/>
          </p:cNvSpPr>
          <p:nvPr>
            <p:ph sz="half" idx="2"/>
          </p:nvPr>
        </p:nvSpPr>
        <p:spPr>
          <a:xfrm>
            <a:off x="35496" y="1164880"/>
            <a:ext cx="6840760" cy="5144440"/>
          </a:xfrm>
        </p:spPr>
        <p:txBody>
          <a:bodyPr>
            <a:normAutofit fontScale="77500" lnSpcReduction="20000"/>
          </a:bodyPr>
          <a:lstStyle/>
          <a:p>
            <a:pPr>
              <a:lnSpc>
                <a:spcPct val="120000"/>
              </a:lnSpc>
            </a:pPr>
            <a:r>
              <a:rPr lang="en-US" sz="2900" dirty="0" smtClean="0"/>
              <a:t>Massimo </a:t>
            </a:r>
            <a:r>
              <a:rPr lang="en-US" sz="2900" dirty="0" err="1" smtClean="0"/>
              <a:t>Rizzi</a:t>
            </a:r>
            <a:r>
              <a:rPr lang="en-US" sz="2900" dirty="0" smtClean="0"/>
              <a:t> from the </a:t>
            </a:r>
            <a:r>
              <a:rPr lang="en-US" sz="2900" dirty="0"/>
              <a:t>Mario </a:t>
            </a:r>
            <a:r>
              <a:rPr lang="en-US" sz="2900" dirty="0" err="1"/>
              <a:t>Negri</a:t>
            </a:r>
            <a:r>
              <a:rPr lang="en-US" sz="2900" dirty="0"/>
              <a:t> Institute for Pharmacological </a:t>
            </a:r>
            <a:r>
              <a:rPr lang="en-US" sz="2900" dirty="0" smtClean="0"/>
              <a:t>Research</a:t>
            </a:r>
          </a:p>
          <a:p>
            <a:pPr lvl="1">
              <a:lnSpc>
                <a:spcPct val="120000"/>
              </a:lnSpc>
            </a:pPr>
            <a:r>
              <a:rPr lang="en-US" dirty="0" smtClean="0"/>
              <a:t>Understand </a:t>
            </a:r>
            <a:r>
              <a:rPr lang="en-US" dirty="0"/>
              <a:t>the mechanisms leading </a:t>
            </a:r>
            <a:r>
              <a:rPr lang="en-US" dirty="0" smtClean="0"/>
              <a:t>to epilepsy </a:t>
            </a:r>
            <a:r>
              <a:rPr lang="en-US" dirty="0"/>
              <a:t>as well as </a:t>
            </a:r>
            <a:r>
              <a:rPr lang="en-US" dirty="0" smtClean="0"/>
              <a:t>new </a:t>
            </a:r>
            <a:r>
              <a:rPr lang="en-US" dirty="0"/>
              <a:t>therapeutic </a:t>
            </a:r>
            <a:r>
              <a:rPr lang="en-US" dirty="0" smtClean="0"/>
              <a:t>approaches</a:t>
            </a:r>
          </a:p>
          <a:p>
            <a:pPr lvl="1">
              <a:lnSpc>
                <a:spcPct val="120000"/>
              </a:lnSpc>
            </a:pPr>
            <a:r>
              <a:rPr lang="en-US" dirty="0" smtClean="0"/>
              <a:t>Emergence of nonlinear </a:t>
            </a:r>
            <a:r>
              <a:rPr lang="en-US" dirty="0"/>
              <a:t>dynamics in the </a:t>
            </a:r>
            <a:r>
              <a:rPr lang="en-US" dirty="0" smtClean="0"/>
              <a:t>electrical activity of the brain </a:t>
            </a:r>
            <a:r>
              <a:rPr lang="en-US" dirty="0"/>
              <a:t>of </a:t>
            </a:r>
            <a:r>
              <a:rPr lang="en-US" dirty="0" smtClean="0"/>
              <a:t>epileptic subjects</a:t>
            </a:r>
          </a:p>
          <a:p>
            <a:pPr lvl="1">
              <a:lnSpc>
                <a:spcPct val="120000"/>
              </a:lnSpc>
            </a:pPr>
            <a:r>
              <a:rPr lang="en-US" dirty="0" smtClean="0"/>
              <a:t>Mathematical approach: Recurrence </a:t>
            </a:r>
            <a:r>
              <a:rPr lang="en-US" dirty="0"/>
              <a:t>Quantification Analysis (RQA</a:t>
            </a:r>
            <a:r>
              <a:rPr lang="en-US" dirty="0" smtClean="0"/>
              <a:t>) to </a:t>
            </a:r>
            <a:r>
              <a:rPr lang="en-US" dirty="0"/>
              <a:t>nonlinear time-series analysis. </a:t>
            </a:r>
            <a:endParaRPr lang="en-US" dirty="0" smtClean="0"/>
          </a:p>
          <a:p>
            <a:pPr lvl="1">
              <a:lnSpc>
                <a:spcPct val="120000"/>
              </a:lnSpc>
            </a:pPr>
            <a:r>
              <a:rPr lang="en-US" dirty="0" smtClean="0"/>
              <a:t>Potential journals: Brain; J. of Neuroscience</a:t>
            </a:r>
          </a:p>
          <a:p>
            <a:pPr>
              <a:lnSpc>
                <a:spcPct val="120000"/>
              </a:lnSpc>
            </a:pPr>
            <a:r>
              <a:rPr lang="en-US" dirty="0" smtClean="0"/>
              <a:t>Computational aspect:</a:t>
            </a:r>
          </a:p>
          <a:p>
            <a:pPr lvl="1">
              <a:lnSpc>
                <a:spcPct val="120000"/>
              </a:lnSpc>
            </a:pPr>
            <a:r>
              <a:rPr lang="en-US" dirty="0">
                <a:solidFill>
                  <a:srgbClr val="0066B0"/>
                </a:solidFill>
              </a:rPr>
              <a:t>Custom </a:t>
            </a:r>
            <a:r>
              <a:rPr lang="en-US" dirty="0" smtClean="0">
                <a:solidFill>
                  <a:srgbClr val="0066B0"/>
                </a:solidFill>
              </a:rPr>
              <a:t>C code, </a:t>
            </a:r>
            <a:r>
              <a:rPr lang="en-US" dirty="0">
                <a:solidFill>
                  <a:srgbClr val="0066B0"/>
                </a:solidFill>
              </a:rPr>
              <a:t>run in batch </a:t>
            </a:r>
            <a:r>
              <a:rPr lang="en-US" dirty="0" smtClean="0">
                <a:solidFill>
                  <a:srgbClr val="0066B0"/>
                </a:solidFill>
              </a:rPr>
              <a:t>mode</a:t>
            </a:r>
          </a:p>
          <a:p>
            <a:pPr lvl="1">
              <a:lnSpc>
                <a:spcPct val="120000"/>
              </a:lnSpc>
            </a:pPr>
            <a:r>
              <a:rPr lang="en-US" dirty="0" smtClean="0"/>
              <a:t>Typical study: 70k-100k EEG epochs</a:t>
            </a:r>
          </a:p>
          <a:p>
            <a:pPr lvl="1">
              <a:lnSpc>
                <a:spcPct val="120000"/>
              </a:lnSpc>
            </a:pPr>
            <a:r>
              <a:rPr lang="en-US" dirty="0" smtClean="0"/>
              <a:t>Each epoch takes 3-5 min on a PC</a:t>
            </a:r>
          </a:p>
          <a:p>
            <a:pPr lvl="1">
              <a:lnSpc>
                <a:spcPct val="120000"/>
              </a:lnSpc>
            </a:pPr>
            <a:r>
              <a:rPr lang="en-US" dirty="0" smtClean="0"/>
              <a:t>Output is small (80-100 Byte/epoch)</a:t>
            </a:r>
          </a:p>
          <a:p>
            <a:pPr lvl="1">
              <a:lnSpc>
                <a:spcPct val="120000"/>
              </a:lnSpc>
            </a:pPr>
            <a:r>
              <a:rPr lang="en-US" dirty="0" smtClean="0">
                <a:solidFill>
                  <a:srgbClr val="0066B0"/>
                </a:solidFill>
              </a:rPr>
              <a:t>Using EC3 gateway in </a:t>
            </a:r>
            <a:r>
              <a:rPr lang="en-US" dirty="0" err="1" smtClean="0">
                <a:solidFill>
                  <a:srgbClr val="0066B0"/>
                </a:solidFill>
              </a:rPr>
              <a:t>AoDS</a:t>
            </a:r>
            <a:endParaRPr lang="en-US" dirty="0" smtClean="0">
              <a:solidFill>
                <a:srgbClr val="0066B0"/>
              </a:solidFill>
            </a:endParaRPr>
          </a:p>
        </p:txBody>
      </p:sp>
      <p:sp>
        <p:nvSpPr>
          <p:cNvPr id="4" name="Footer Placeholder 3"/>
          <p:cNvSpPr>
            <a:spLocks noGrp="1"/>
          </p:cNvSpPr>
          <p:nvPr>
            <p:ph type="ftr" sz="quarter" idx="11"/>
          </p:nvPr>
        </p:nvSpPr>
        <p:spPr/>
        <p:txBody>
          <a:bodyPr/>
          <a:lstStyle/>
          <a:p>
            <a:r>
              <a:rPr lang="en-GB" dirty="0" smtClean="0"/>
              <a:t>Thematic services, Applications on demand</a:t>
            </a:r>
            <a:endParaRPr lang="en-GB" dirty="0"/>
          </a:p>
        </p:txBody>
      </p:sp>
      <p:pic>
        <p:nvPicPr>
          <p:cNvPr id="5" name="Picture 4"/>
          <p:cNvPicPr>
            <a:picLocks noChangeAspect="1"/>
          </p:cNvPicPr>
          <p:nvPr/>
        </p:nvPicPr>
        <p:blipFill>
          <a:blip r:embed="rId2"/>
          <a:stretch>
            <a:fillRect/>
          </a:stretch>
        </p:blipFill>
        <p:spPr>
          <a:xfrm>
            <a:off x="7020272" y="836712"/>
            <a:ext cx="1872208" cy="1872208"/>
          </a:xfrm>
          <a:prstGeom prst="rect">
            <a:avLst/>
          </a:prstGeom>
          <a:ln>
            <a:solidFill>
              <a:srgbClr val="000000"/>
            </a:solidFill>
          </a:ln>
        </p:spPr>
      </p:pic>
      <p:pic>
        <p:nvPicPr>
          <p:cNvPr id="7" name="Picture 6"/>
          <p:cNvPicPr>
            <a:picLocks noChangeAspect="1"/>
          </p:cNvPicPr>
          <p:nvPr/>
        </p:nvPicPr>
        <p:blipFill>
          <a:blip r:embed="rId3"/>
          <a:stretch>
            <a:fillRect/>
          </a:stretch>
        </p:blipFill>
        <p:spPr>
          <a:xfrm>
            <a:off x="6876256" y="3068960"/>
            <a:ext cx="2115469" cy="3096344"/>
          </a:xfrm>
          <a:prstGeom prst="rect">
            <a:avLst/>
          </a:prstGeom>
        </p:spPr>
      </p:pic>
      <p:pic>
        <p:nvPicPr>
          <p:cNvPr id="6" name="Picture 5"/>
          <p:cNvPicPr>
            <a:picLocks noChangeAspect="1"/>
          </p:cNvPicPr>
          <p:nvPr/>
        </p:nvPicPr>
        <p:blipFill>
          <a:blip r:embed="rId4"/>
          <a:stretch>
            <a:fillRect/>
          </a:stretch>
        </p:blipFill>
        <p:spPr>
          <a:xfrm>
            <a:off x="5128446" y="4437112"/>
            <a:ext cx="1652152" cy="1728192"/>
          </a:xfrm>
          <a:prstGeom prst="rect">
            <a:avLst/>
          </a:prstGeom>
        </p:spPr>
      </p:pic>
      <p:sp>
        <p:nvSpPr>
          <p:cNvPr id="8" name="TextBox 7"/>
          <p:cNvSpPr txBox="1"/>
          <p:nvPr/>
        </p:nvSpPr>
        <p:spPr>
          <a:xfrm>
            <a:off x="7216236" y="6093296"/>
            <a:ext cx="1532228" cy="307777"/>
          </a:xfrm>
          <a:prstGeom prst="rect">
            <a:avLst/>
          </a:prstGeom>
          <a:noFill/>
        </p:spPr>
        <p:txBody>
          <a:bodyPr wrap="none" rtlCol="0">
            <a:spAutoFit/>
          </a:bodyPr>
          <a:lstStyle/>
          <a:p>
            <a:r>
              <a:rPr lang="en-US" sz="1400" i="1" dirty="0" smtClean="0"/>
              <a:t>Source: Wikipedia</a:t>
            </a:r>
            <a:endParaRPr lang="en-US" sz="1400" i="1" dirty="0"/>
          </a:p>
        </p:txBody>
      </p:sp>
    </p:spTree>
    <p:extLst>
      <p:ext uri="{BB962C8B-B14F-4D97-AF65-F5344CB8AC3E}">
        <p14:creationId xmlns:p14="http://schemas.microsoft.com/office/powerpoint/2010/main" val="38017396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a:t>
            </a:r>
            <a:r>
              <a:rPr lang="en-GB" dirty="0"/>
              <a:t>can exploit the result? for what?</a:t>
            </a:r>
          </a:p>
        </p:txBody>
      </p:sp>
      <p:sp>
        <p:nvSpPr>
          <p:cNvPr id="3" name="Content Placeholder 2"/>
          <p:cNvSpPr>
            <a:spLocks noGrp="1"/>
          </p:cNvSpPr>
          <p:nvPr>
            <p:ph sz="half" idx="2"/>
          </p:nvPr>
        </p:nvSpPr>
        <p:spPr>
          <a:xfrm>
            <a:off x="467544" y="1452912"/>
            <a:ext cx="8424936" cy="4784400"/>
          </a:xfrm>
        </p:spPr>
        <p:txBody>
          <a:bodyPr>
            <a:normAutofit fontScale="92500" lnSpcReduction="10000"/>
          </a:bodyPr>
          <a:lstStyle/>
          <a:p>
            <a:r>
              <a:rPr lang="en-GB" dirty="0" smtClean="0"/>
              <a:t>End users:</a:t>
            </a:r>
          </a:p>
          <a:p>
            <a:pPr lvl="1"/>
            <a:r>
              <a:rPr lang="en-GB" dirty="0" smtClean="0"/>
              <a:t>Researchers  </a:t>
            </a:r>
            <a:r>
              <a:rPr lang="en-GB" dirty="0" smtClean="0">
                <a:sym typeface="Wingdings"/>
              </a:rPr>
              <a:t> Application reuse</a:t>
            </a:r>
            <a:endParaRPr lang="en-GB" dirty="0" smtClean="0"/>
          </a:p>
          <a:p>
            <a:pPr lvl="2"/>
            <a:r>
              <a:rPr lang="en-GB" dirty="0"/>
              <a:t>‘Long tail of science’ (e.g. </a:t>
            </a:r>
            <a:r>
              <a:rPr lang="en-GB" dirty="0" err="1" smtClean="0"/>
              <a:t>Jupyter</a:t>
            </a:r>
            <a:r>
              <a:rPr lang="en-GB" dirty="0" smtClean="0"/>
              <a:t>)</a:t>
            </a:r>
            <a:endParaRPr lang="en-GB" dirty="0"/>
          </a:p>
          <a:p>
            <a:pPr lvl="2"/>
            <a:r>
              <a:rPr lang="en-GB" dirty="0" smtClean="0"/>
              <a:t>Representatives or early phase Research Infrastructures</a:t>
            </a:r>
          </a:p>
          <a:p>
            <a:pPr lvl="1"/>
            <a:r>
              <a:rPr lang="en-GB" dirty="0" smtClean="0"/>
              <a:t>Application and tool developers  </a:t>
            </a:r>
            <a:r>
              <a:rPr lang="en-GB" dirty="0" smtClean="0">
                <a:sym typeface="Wingdings"/>
              </a:rPr>
              <a:t> Application integration</a:t>
            </a:r>
            <a:endParaRPr lang="en-GB" dirty="0" smtClean="0"/>
          </a:p>
          <a:p>
            <a:pPr lvl="2"/>
            <a:r>
              <a:rPr lang="en-GB" dirty="0" smtClean="0"/>
              <a:t>Scientific applications, workflows, pipelines, </a:t>
            </a:r>
            <a:r>
              <a:rPr lang="is-IS" dirty="0" smtClean="0"/>
              <a:t>…</a:t>
            </a:r>
            <a:endParaRPr lang="en-GB" dirty="0" smtClean="0"/>
          </a:p>
          <a:p>
            <a:endParaRPr lang="en-GB" dirty="0" smtClean="0"/>
          </a:p>
          <a:p>
            <a:r>
              <a:rPr lang="en-GB" dirty="0" smtClean="0"/>
              <a:t>Service providers:</a:t>
            </a:r>
          </a:p>
          <a:p>
            <a:pPr lvl="1"/>
            <a:r>
              <a:rPr lang="en-GB" dirty="0" smtClean="0"/>
              <a:t>HTC, cloud, storage providers</a:t>
            </a:r>
          </a:p>
          <a:p>
            <a:pPr lvl="1"/>
            <a:r>
              <a:rPr lang="en-GB" dirty="0" smtClean="0"/>
              <a:t>Framework providers (gateways, virtual research environments, </a:t>
            </a:r>
            <a:r>
              <a:rPr lang="is-IS" dirty="0" smtClean="0"/>
              <a:t>…)</a:t>
            </a:r>
            <a:endParaRPr lang="en-GB" dirty="0" smtClean="0"/>
          </a:p>
          <a:p>
            <a:pPr lvl="1"/>
            <a:r>
              <a:rPr lang="en-GB" dirty="0" smtClean="0"/>
              <a:t>Consultants</a:t>
            </a:r>
          </a:p>
        </p:txBody>
      </p:sp>
      <p:sp>
        <p:nvSpPr>
          <p:cNvPr id="4" name="Footer Placeholder 3"/>
          <p:cNvSpPr>
            <a:spLocks noGrp="1"/>
          </p:cNvSpPr>
          <p:nvPr>
            <p:ph type="ftr" sz="quarter" idx="11"/>
          </p:nvPr>
        </p:nvSpPr>
        <p:spPr/>
        <p:txBody>
          <a:bodyPr/>
          <a:lstStyle/>
          <a:p>
            <a:r>
              <a:rPr lang="en-GB" smtClean="0"/>
              <a:t>Thematic services, Applications on demand</a:t>
            </a:r>
            <a:endParaRPr lang="en-GB" dirty="0"/>
          </a:p>
        </p:txBody>
      </p:sp>
    </p:spTree>
    <p:extLst>
      <p:ext uri="{BB962C8B-B14F-4D97-AF65-F5344CB8AC3E}">
        <p14:creationId xmlns:p14="http://schemas.microsoft.com/office/powerpoint/2010/main" val="3928303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9466" y="188640"/>
            <a:ext cx="6912768" cy="850106"/>
          </a:xfrm>
        </p:spPr>
        <p:txBody>
          <a:bodyPr/>
          <a:lstStyle/>
          <a:p>
            <a:r>
              <a:rPr lang="en-GB" dirty="0" smtClean="0"/>
              <a:t>EGI-Engage: Key Exploitable Results</a:t>
            </a:r>
            <a:endParaRPr lang="en-GB" dirty="0"/>
          </a:p>
        </p:txBody>
      </p:sp>
      <p:sp>
        <p:nvSpPr>
          <p:cNvPr id="38" name="Footer Placeholder 3"/>
          <p:cNvSpPr>
            <a:spLocks noGrp="1"/>
          </p:cNvSpPr>
          <p:nvPr>
            <p:ph type="ftr" sz="quarter" idx="11"/>
          </p:nvPr>
        </p:nvSpPr>
        <p:spPr>
          <a:xfrm>
            <a:off x="1187624" y="6453336"/>
            <a:ext cx="6768752" cy="365125"/>
          </a:xfrm>
        </p:spPr>
        <p:txBody>
          <a:bodyPr/>
          <a:lstStyle/>
          <a:p>
            <a:r>
              <a:rPr lang="en-GB" smtClean="0"/>
              <a:t>Thematic services, Applications on demand</a:t>
            </a:r>
            <a:endParaRPr lang="en-GB" dirty="0" smtClean="0"/>
          </a:p>
        </p:txBody>
      </p:sp>
      <p:sp>
        <p:nvSpPr>
          <p:cNvPr id="39" name="Rectangle 38"/>
          <p:cNvSpPr/>
          <p:nvPr/>
        </p:nvSpPr>
        <p:spPr>
          <a:xfrm>
            <a:off x="225894" y="4775696"/>
            <a:ext cx="1980000" cy="1317600"/>
          </a:xfrm>
          <a:prstGeom prst="rect">
            <a:avLst/>
          </a:prstGeom>
          <a:solidFill>
            <a:srgbClr val="0066B0"/>
          </a:solidFill>
          <a:ln w="38100">
            <a:solidFill>
              <a:srgbClr val="0066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Segoe UI" panose="020B0502040204020203" pitchFamily="34" charset="0"/>
                <a:cs typeface="Segoe UI" panose="020B0502040204020203" pitchFamily="34" charset="0"/>
              </a:rPr>
              <a:t>Integrated thematic </a:t>
            </a:r>
            <a:r>
              <a:rPr lang="en-GB" b="1" dirty="0" smtClean="0">
                <a:latin typeface="Segoe UI" panose="020B0502040204020203" pitchFamily="34" charset="0"/>
                <a:cs typeface="Segoe UI" panose="020B0502040204020203" pitchFamily="34" charset="0"/>
              </a:rPr>
              <a:t>services</a:t>
            </a:r>
            <a:endParaRPr lang="en-GB" b="1" dirty="0">
              <a:latin typeface="Segoe UI" panose="020B0502040204020203" pitchFamily="34" charset="0"/>
              <a:cs typeface="Segoe UI" panose="020B0502040204020203" pitchFamily="34" charset="0"/>
            </a:endParaRPr>
          </a:p>
        </p:txBody>
      </p:sp>
      <p:sp>
        <p:nvSpPr>
          <p:cNvPr id="50" name="Rectangle 49"/>
          <p:cNvSpPr/>
          <p:nvPr/>
        </p:nvSpPr>
        <p:spPr>
          <a:xfrm>
            <a:off x="6912480" y="4775696"/>
            <a:ext cx="1980000" cy="1317600"/>
          </a:xfrm>
          <a:prstGeom prst="rect">
            <a:avLst/>
          </a:prstGeom>
          <a:noFill/>
          <a:ln w="38100">
            <a:solidFill>
              <a:srgbClr val="EF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 name="Picture 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7396" y="4937688"/>
            <a:ext cx="893066" cy="978410"/>
          </a:xfrm>
          <a:prstGeom prst="rect">
            <a:avLst/>
          </a:prstGeom>
        </p:spPr>
      </p:pic>
      <p:sp>
        <p:nvSpPr>
          <p:cNvPr id="52" name="Rectangle 51"/>
          <p:cNvSpPr/>
          <p:nvPr/>
        </p:nvSpPr>
        <p:spPr>
          <a:xfrm>
            <a:off x="2472967" y="4775696"/>
            <a:ext cx="1980000" cy="1317600"/>
          </a:xfrm>
          <a:prstGeom prst="rect">
            <a:avLst/>
          </a:prstGeom>
          <a:solidFill>
            <a:srgbClr val="0066B0"/>
          </a:solidFill>
          <a:ln w="38100">
            <a:solidFill>
              <a:srgbClr val="0066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atin typeface="Segoe UI" panose="020B0502040204020203" pitchFamily="34" charset="0"/>
                <a:cs typeface="Segoe UI" panose="020B0502040204020203" pitchFamily="34" charset="0"/>
              </a:rPr>
              <a:t>Applications on Demand</a:t>
            </a:r>
            <a:endParaRPr lang="en-GB" b="1" dirty="0">
              <a:latin typeface="Segoe UI" panose="020B0502040204020203" pitchFamily="34" charset="0"/>
              <a:cs typeface="Segoe UI" panose="020B0502040204020203" pitchFamily="34" charset="0"/>
            </a:endParaRPr>
          </a:p>
        </p:txBody>
      </p:sp>
      <p:sp>
        <p:nvSpPr>
          <p:cNvPr id="54" name="Rectangle 53"/>
          <p:cNvSpPr/>
          <p:nvPr/>
        </p:nvSpPr>
        <p:spPr>
          <a:xfrm>
            <a:off x="4680232" y="4775696"/>
            <a:ext cx="1980000" cy="1317600"/>
          </a:xfrm>
          <a:prstGeom prst="rect">
            <a:avLst/>
          </a:prstGeom>
          <a:noFill/>
          <a:ln w="38100">
            <a:solidFill>
              <a:srgbClr val="EF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1027" y="5005400"/>
            <a:ext cx="978410" cy="856490"/>
          </a:xfrm>
          <a:prstGeom prst="rect">
            <a:avLst/>
          </a:prstGeom>
        </p:spPr>
      </p:pic>
      <p:sp>
        <p:nvSpPr>
          <p:cNvPr id="56" name="Rectangle 55"/>
          <p:cNvSpPr/>
          <p:nvPr/>
        </p:nvSpPr>
        <p:spPr>
          <a:xfrm>
            <a:off x="6922314" y="1396398"/>
            <a:ext cx="1980000" cy="1317600"/>
          </a:xfrm>
          <a:prstGeom prst="rect">
            <a:avLst/>
          </a:prstGeom>
          <a:noFill/>
          <a:ln w="38100">
            <a:solidFill>
              <a:srgbClr val="0066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atin typeface="Segoe UI" panose="020B0502040204020203" pitchFamily="34" charset="0"/>
              <a:cs typeface="Segoe UI" panose="020B0502040204020203" pitchFamily="34" charset="0"/>
            </a:endParaRPr>
          </a:p>
        </p:txBody>
      </p:sp>
      <p:sp>
        <p:nvSpPr>
          <p:cNvPr id="57" name="Rectangle 56"/>
          <p:cNvSpPr/>
          <p:nvPr/>
        </p:nvSpPr>
        <p:spPr>
          <a:xfrm>
            <a:off x="4694902" y="1396398"/>
            <a:ext cx="1980000" cy="1317600"/>
          </a:xfrm>
          <a:prstGeom prst="rect">
            <a:avLst/>
          </a:prstGeom>
          <a:noFill/>
          <a:ln w="38100">
            <a:solidFill>
              <a:srgbClr val="EF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atin typeface="Segoe UI" panose="020B0502040204020203" pitchFamily="34" charset="0"/>
              <a:cs typeface="Segoe UI" panose="020B0502040204020203" pitchFamily="34" charset="0"/>
            </a:endParaRPr>
          </a:p>
        </p:txBody>
      </p:sp>
      <p:sp>
        <p:nvSpPr>
          <p:cNvPr id="58" name="Rectangle 57"/>
          <p:cNvSpPr/>
          <p:nvPr/>
        </p:nvSpPr>
        <p:spPr>
          <a:xfrm>
            <a:off x="251520" y="3081081"/>
            <a:ext cx="1980000" cy="1317600"/>
          </a:xfrm>
          <a:prstGeom prst="rect">
            <a:avLst/>
          </a:prstGeom>
          <a:noFill/>
          <a:ln w="38100">
            <a:solidFill>
              <a:srgbClr val="0066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atin typeface="Segoe UI" panose="020B0502040204020203" pitchFamily="34" charset="0"/>
              <a:cs typeface="Segoe UI" panose="020B0502040204020203" pitchFamily="34" charset="0"/>
            </a:endParaRPr>
          </a:p>
        </p:txBody>
      </p:sp>
      <p:sp>
        <p:nvSpPr>
          <p:cNvPr id="59" name="Rectangle 58"/>
          <p:cNvSpPr/>
          <p:nvPr/>
        </p:nvSpPr>
        <p:spPr>
          <a:xfrm>
            <a:off x="4686040" y="3091013"/>
            <a:ext cx="1980000" cy="1317600"/>
          </a:xfrm>
          <a:prstGeom prst="rect">
            <a:avLst/>
          </a:prstGeom>
          <a:noFill/>
          <a:ln w="38100">
            <a:solidFill>
              <a:srgbClr val="0066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atin typeface="Segoe UI" panose="020B0502040204020203" pitchFamily="34" charset="0"/>
              <a:cs typeface="Segoe UI" panose="020B0502040204020203" pitchFamily="34" charset="0"/>
            </a:endParaRPr>
          </a:p>
        </p:txBody>
      </p:sp>
      <p:sp>
        <p:nvSpPr>
          <p:cNvPr id="60" name="Rectangle 59"/>
          <p:cNvSpPr/>
          <p:nvPr/>
        </p:nvSpPr>
        <p:spPr>
          <a:xfrm>
            <a:off x="6912480" y="3091013"/>
            <a:ext cx="1980000" cy="1317600"/>
          </a:xfrm>
          <a:prstGeom prst="rect">
            <a:avLst/>
          </a:prstGeom>
          <a:noFill/>
          <a:ln w="38100">
            <a:solidFill>
              <a:srgbClr val="0066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atin typeface="Segoe UI" panose="020B0502040204020203" pitchFamily="34" charset="0"/>
              <a:cs typeface="Segoe UI" panose="020B0502040204020203" pitchFamily="34" charset="0"/>
            </a:endParaRPr>
          </a:p>
        </p:txBody>
      </p:sp>
      <p:sp>
        <p:nvSpPr>
          <p:cNvPr id="61" name="Rectangle 60"/>
          <p:cNvSpPr/>
          <p:nvPr/>
        </p:nvSpPr>
        <p:spPr>
          <a:xfrm>
            <a:off x="2468780" y="3091013"/>
            <a:ext cx="1980000" cy="1317600"/>
          </a:xfrm>
          <a:prstGeom prst="rect">
            <a:avLst/>
          </a:prstGeom>
          <a:noFill/>
          <a:ln w="38100">
            <a:solidFill>
              <a:srgbClr val="0066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atin typeface="Segoe UI" panose="020B0502040204020203" pitchFamily="34" charset="0"/>
              <a:cs typeface="Segoe UI" panose="020B0502040204020203" pitchFamily="34" charset="0"/>
            </a:endParaRPr>
          </a:p>
        </p:txBody>
      </p:sp>
      <p:sp>
        <p:nvSpPr>
          <p:cNvPr id="62" name="Rectangle 61"/>
          <p:cNvSpPr/>
          <p:nvPr/>
        </p:nvSpPr>
        <p:spPr>
          <a:xfrm>
            <a:off x="254574" y="1396398"/>
            <a:ext cx="1980000" cy="1317600"/>
          </a:xfrm>
          <a:prstGeom prst="rect">
            <a:avLst/>
          </a:prstGeom>
          <a:noFill/>
          <a:ln w="38100">
            <a:solidFill>
              <a:srgbClr val="EF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TextBox 62"/>
          <p:cNvSpPr txBox="1"/>
          <p:nvPr/>
        </p:nvSpPr>
        <p:spPr>
          <a:xfrm>
            <a:off x="240078" y="2113721"/>
            <a:ext cx="1980000" cy="547714"/>
          </a:xfrm>
          <a:prstGeom prst="rect">
            <a:avLst/>
          </a:prstGeom>
          <a:noFill/>
        </p:spPr>
        <p:txBody>
          <a:bodyPr wrap="square" rtlCol="0">
            <a:spAutoFit/>
          </a:bodyPr>
          <a:lstStyle/>
          <a:p>
            <a:pPr algn="ctr">
              <a:lnSpc>
                <a:spcPct val="110000"/>
              </a:lnSpc>
            </a:pPr>
            <a:r>
              <a:rPr lang="en-GB" sz="1400" dirty="0" smtClean="0">
                <a:solidFill>
                  <a:schemeClr val="tx1">
                    <a:lumMod val="65000"/>
                    <a:lumOff val="35000"/>
                  </a:schemeClr>
                </a:solidFill>
                <a:latin typeface="Segoe UI" panose="020B0502040204020203" pitchFamily="34" charset="0"/>
                <a:cs typeface="Segoe UI" panose="020B0502040204020203" pitchFamily="34" charset="0"/>
              </a:rPr>
              <a:t>Improved EGI Service portfolio</a:t>
            </a:r>
            <a:endParaRPr lang="en-GB" sz="1400" dirty="0">
              <a:solidFill>
                <a:schemeClr val="tx1">
                  <a:lumMod val="65000"/>
                  <a:lumOff val="35000"/>
                </a:schemeClr>
              </a:solidFill>
              <a:latin typeface="Segoe UI" panose="020B0502040204020203" pitchFamily="34" charset="0"/>
              <a:cs typeface="Segoe UI" panose="020B0502040204020203" pitchFamily="34" charset="0"/>
            </a:endParaRPr>
          </a:p>
        </p:txBody>
      </p:sp>
      <p:pic>
        <p:nvPicPr>
          <p:cNvPr id="64" name="Picture 6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9267" y="1501233"/>
            <a:ext cx="563538" cy="545983"/>
          </a:xfrm>
          <a:prstGeom prst="rect">
            <a:avLst/>
          </a:prstGeom>
        </p:spPr>
      </p:pic>
      <p:sp>
        <p:nvSpPr>
          <p:cNvPr id="65" name="Rectangle 64"/>
          <p:cNvSpPr/>
          <p:nvPr/>
        </p:nvSpPr>
        <p:spPr>
          <a:xfrm>
            <a:off x="2483768" y="1396398"/>
            <a:ext cx="1980000" cy="1317600"/>
          </a:xfrm>
          <a:prstGeom prst="rect">
            <a:avLst/>
          </a:prstGeom>
          <a:noFill/>
          <a:ln w="38100">
            <a:solidFill>
              <a:srgbClr val="EF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extBox 65"/>
          <p:cNvSpPr txBox="1"/>
          <p:nvPr/>
        </p:nvSpPr>
        <p:spPr>
          <a:xfrm>
            <a:off x="2483768" y="2254178"/>
            <a:ext cx="1980000" cy="310726"/>
          </a:xfrm>
          <a:prstGeom prst="rect">
            <a:avLst/>
          </a:prstGeom>
          <a:noFill/>
        </p:spPr>
        <p:txBody>
          <a:bodyPr wrap="square" rtlCol="0">
            <a:spAutoFit/>
          </a:bodyPr>
          <a:lstStyle/>
          <a:p>
            <a:pPr algn="ctr">
              <a:lnSpc>
                <a:spcPct val="110000"/>
              </a:lnSpc>
            </a:pPr>
            <a:r>
              <a:rPr lang="en-GB" sz="1400" dirty="0" smtClean="0">
                <a:solidFill>
                  <a:schemeClr val="tx1">
                    <a:lumMod val="65000"/>
                    <a:lumOff val="35000"/>
                  </a:schemeClr>
                </a:solidFill>
                <a:latin typeface="Segoe UI" panose="020B0502040204020203" pitchFamily="34" charset="0"/>
                <a:cs typeface="Segoe UI" panose="020B0502040204020203" pitchFamily="34" charset="0"/>
              </a:rPr>
              <a:t>IMS &amp; Certification</a:t>
            </a:r>
            <a:endParaRPr lang="en-GB" sz="1400" dirty="0">
              <a:solidFill>
                <a:schemeClr val="tx1">
                  <a:lumMod val="65000"/>
                  <a:lumOff val="35000"/>
                </a:schemeClr>
              </a:solidFill>
              <a:latin typeface="Segoe UI" panose="020B0502040204020203" pitchFamily="34" charset="0"/>
              <a:cs typeface="Segoe UI" panose="020B0502040204020203" pitchFamily="34" charset="0"/>
            </a:endParaRPr>
          </a:p>
        </p:txBody>
      </p:sp>
      <p:pic>
        <p:nvPicPr>
          <p:cNvPr id="67" name="Picture 6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50485" y="1564241"/>
            <a:ext cx="570532" cy="463891"/>
          </a:xfrm>
          <a:prstGeom prst="rect">
            <a:avLst/>
          </a:prstGeom>
        </p:spPr>
      </p:pic>
      <p:sp>
        <p:nvSpPr>
          <p:cNvPr id="68" name="TextBox 67"/>
          <p:cNvSpPr txBox="1"/>
          <p:nvPr/>
        </p:nvSpPr>
        <p:spPr>
          <a:xfrm>
            <a:off x="4702848" y="2254178"/>
            <a:ext cx="1980000" cy="310726"/>
          </a:xfrm>
          <a:prstGeom prst="rect">
            <a:avLst/>
          </a:prstGeom>
          <a:noFill/>
        </p:spPr>
        <p:txBody>
          <a:bodyPr wrap="square" rtlCol="0">
            <a:spAutoFit/>
          </a:bodyPr>
          <a:lstStyle/>
          <a:p>
            <a:pPr algn="ctr">
              <a:lnSpc>
                <a:spcPct val="110000"/>
              </a:lnSpc>
            </a:pPr>
            <a:r>
              <a:rPr lang="en-GB" sz="1400" dirty="0">
                <a:solidFill>
                  <a:schemeClr val="tx1">
                    <a:lumMod val="65000"/>
                    <a:lumOff val="35000"/>
                  </a:schemeClr>
                </a:solidFill>
                <a:latin typeface="Segoe UI" panose="020B0502040204020203" pitchFamily="34" charset="0"/>
                <a:cs typeface="Segoe UI" panose="020B0502040204020203" pitchFamily="34" charset="0"/>
              </a:rPr>
              <a:t>Security policies</a:t>
            </a:r>
          </a:p>
        </p:txBody>
      </p:sp>
      <p:pic>
        <p:nvPicPr>
          <p:cNvPr id="69" name="Picture 6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17600" y="1502568"/>
            <a:ext cx="416184" cy="511858"/>
          </a:xfrm>
          <a:prstGeom prst="rect">
            <a:avLst/>
          </a:prstGeom>
        </p:spPr>
      </p:pic>
      <p:sp>
        <p:nvSpPr>
          <p:cNvPr id="70" name="TextBox 69"/>
          <p:cNvSpPr txBox="1"/>
          <p:nvPr/>
        </p:nvSpPr>
        <p:spPr>
          <a:xfrm>
            <a:off x="254574" y="3789040"/>
            <a:ext cx="1980000" cy="547714"/>
          </a:xfrm>
          <a:prstGeom prst="rect">
            <a:avLst/>
          </a:prstGeom>
          <a:noFill/>
        </p:spPr>
        <p:txBody>
          <a:bodyPr wrap="square" rtlCol="0">
            <a:spAutoFit/>
          </a:bodyPr>
          <a:lstStyle/>
          <a:p>
            <a:pPr algn="ctr">
              <a:lnSpc>
                <a:spcPct val="110000"/>
              </a:lnSpc>
            </a:pPr>
            <a:r>
              <a:rPr lang="en-GB" sz="1400" dirty="0">
                <a:solidFill>
                  <a:schemeClr val="tx1">
                    <a:lumMod val="65000"/>
                    <a:lumOff val="35000"/>
                  </a:schemeClr>
                </a:solidFill>
                <a:latin typeface="Segoe UI" panose="020B0502040204020203" pitchFamily="34" charset="0"/>
                <a:cs typeface="Segoe UI" panose="020B0502040204020203" pitchFamily="34" charset="0"/>
              </a:rPr>
              <a:t>Tools for federated service management</a:t>
            </a:r>
          </a:p>
        </p:txBody>
      </p:sp>
      <p:pic>
        <p:nvPicPr>
          <p:cNvPr id="71" name="Picture 7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5536" y="3227730"/>
            <a:ext cx="489205" cy="487681"/>
          </a:xfrm>
          <a:prstGeom prst="rect">
            <a:avLst/>
          </a:prstGeom>
        </p:spPr>
      </p:pic>
      <p:sp>
        <p:nvSpPr>
          <p:cNvPr id="72" name="TextBox 71"/>
          <p:cNvSpPr txBox="1"/>
          <p:nvPr/>
        </p:nvSpPr>
        <p:spPr>
          <a:xfrm>
            <a:off x="6924679" y="2254178"/>
            <a:ext cx="1980000" cy="310726"/>
          </a:xfrm>
          <a:prstGeom prst="rect">
            <a:avLst/>
          </a:prstGeom>
          <a:noFill/>
        </p:spPr>
        <p:txBody>
          <a:bodyPr wrap="square" rtlCol="0">
            <a:spAutoFit/>
          </a:bodyPr>
          <a:lstStyle/>
          <a:p>
            <a:pPr algn="ctr">
              <a:lnSpc>
                <a:spcPct val="110000"/>
              </a:lnSpc>
            </a:pPr>
            <a:r>
              <a:rPr lang="en-GB" sz="1400" dirty="0">
                <a:solidFill>
                  <a:schemeClr val="tx1">
                    <a:lumMod val="65000"/>
                    <a:lumOff val="35000"/>
                  </a:schemeClr>
                </a:solidFill>
                <a:latin typeface="Segoe UI" panose="020B0502040204020203" pitchFamily="34" charset="0"/>
                <a:cs typeface="Segoe UI" panose="020B0502040204020203" pitchFamily="34" charset="0"/>
              </a:rPr>
              <a:t>Marketplace</a:t>
            </a:r>
          </a:p>
        </p:txBody>
      </p:sp>
      <p:pic>
        <p:nvPicPr>
          <p:cNvPr id="73" name="Picture 7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69372" y="1556566"/>
            <a:ext cx="629862" cy="504282"/>
          </a:xfrm>
          <a:prstGeom prst="rect">
            <a:avLst/>
          </a:prstGeom>
        </p:spPr>
      </p:pic>
      <p:sp>
        <p:nvSpPr>
          <p:cNvPr id="74" name="TextBox 73"/>
          <p:cNvSpPr txBox="1"/>
          <p:nvPr/>
        </p:nvSpPr>
        <p:spPr>
          <a:xfrm>
            <a:off x="2468780" y="3907534"/>
            <a:ext cx="1980000" cy="310726"/>
          </a:xfrm>
          <a:prstGeom prst="rect">
            <a:avLst/>
          </a:prstGeom>
          <a:noFill/>
        </p:spPr>
        <p:txBody>
          <a:bodyPr wrap="square" rtlCol="0">
            <a:spAutoFit/>
          </a:bodyPr>
          <a:lstStyle/>
          <a:p>
            <a:pPr algn="ctr">
              <a:lnSpc>
                <a:spcPct val="110000"/>
              </a:lnSpc>
            </a:pPr>
            <a:r>
              <a:rPr lang="en-GB" sz="1400" dirty="0" smtClean="0">
                <a:solidFill>
                  <a:schemeClr val="tx1">
                    <a:lumMod val="65000"/>
                    <a:lumOff val="35000"/>
                  </a:schemeClr>
                </a:solidFill>
                <a:latin typeface="Segoe UI" panose="020B0502040204020203" pitchFamily="34" charset="0"/>
                <a:cs typeface="Segoe UI" panose="020B0502040204020203" pitchFamily="34" charset="0"/>
              </a:rPr>
              <a:t>Check-in</a:t>
            </a:r>
            <a:endParaRPr lang="en-GB" sz="1400" dirty="0">
              <a:solidFill>
                <a:schemeClr val="tx1">
                  <a:lumMod val="65000"/>
                  <a:lumOff val="35000"/>
                </a:schemeClr>
              </a:solidFill>
              <a:latin typeface="Segoe UI" panose="020B0502040204020203" pitchFamily="34" charset="0"/>
              <a:cs typeface="Segoe UI" panose="020B0502040204020203" pitchFamily="34" charset="0"/>
            </a:endParaRPr>
          </a:p>
        </p:txBody>
      </p:sp>
      <p:pic>
        <p:nvPicPr>
          <p:cNvPr id="75" name="Picture 7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16054" y="3227730"/>
            <a:ext cx="564975" cy="531534"/>
          </a:xfrm>
          <a:prstGeom prst="rect">
            <a:avLst/>
          </a:prstGeom>
        </p:spPr>
      </p:pic>
      <p:sp>
        <p:nvSpPr>
          <p:cNvPr id="76" name="TextBox 75"/>
          <p:cNvSpPr txBox="1"/>
          <p:nvPr/>
        </p:nvSpPr>
        <p:spPr>
          <a:xfrm>
            <a:off x="4680232" y="3789040"/>
            <a:ext cx="1980000" cy="547714"/>
          </a:xfrm>
          <a:prstGeom prst="rect">
            <a:avLst/>
          </a:prstGeom>
          <a:noFill/>
        </p:spPr>
        <p:txBody>
          <a:bodyPr wrap="square" rtlCol="0">
            <a:spAutoFit/>
          </a:bodyPr>
          <a:lstStyle/>
          <a:p>
            <a:pPr algn="ctr">
              <a:lnSpc>
                <a:spcPct val="110000"/>
              </a:lnSpc>
            </a:pPr>
            <a:r>
              <a:rPr lang="en-GB" sz="1400" dirty="0">
                <a:solidFill>
                  <a:schemeClr val="tx1">
                    <a:lumMod val="65000"/>
                    <a:lumOff val="35000"/>
                  </a:schemeClr>
                </a:solidFill>
                <a:latin typeface="Segoe UI" panose="020B0502040204020203" pitchFamily="34" charset="0"/>
                <a:cs typeface="Segoe UI" panose="020B0502040204020203" pitchFamily="34" charset="0"/>
              </a:rPr>
              <a:t>Federated Cloud Computing</a:t>
            </a:r>
          </a:p>
        </p:txBody>
      </p:sp>
      <p:pic>
        <p:nvPicPr>
          <p:cNvPr id="77" name="Picture 7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91436" y="3222861"/>
            <a:ext cx="612021" cy="481108"/>
          </a:xfrm>
          <a:prstGeom prst="rect">
            <a:avLst/>
          </a:prstGeom>
        </p:spPr>
      </p:pic>
      <p:sp>
        <p:nvSpPr>
          <p:cNvPr id="78" name="TextBox 77"/>
          <p:cNvSpPr txBox="1"/>
          <p:nvPr/>
        </p:nvSpPr>
        <p:spPr>
          <a:xfrm>
            <a:off x="6903929" y="3789040"/>
            <a:ext cx="1980000" cy="547714"/>
          </a:xfrm>
          <a:prstGeom prst="rect">
            <a:avLst/>
          </a:prstGeom>
          <a:noFill/>
        </p:spPr>
        <p:txBody>
          <a:bodyPr wrap="square" rtlCol="0">
            <a:spAutoFit/>
          </a:bodyPr>
          <a:lstStyle/>
          <a:p>
            <a:pPr algn="ctr">
              <a:lnSpc>
                <a:spcPct val="110000"/>
              </a:lnSpc>
            </a:pPr>
            <a:r>
              <a:rPr lang="en-GB" sz="1400" dirty="0" smtClean="0">
                <a:solidFill>
                  <a:schemeClr val="tx1">
                    <a:lumMod val="65000"/>
                    <a:lumOff val="35000"/>
                  </a:schemeClr>
                </a:solidFill>
                <a:latin typeface="Segoe UI" panose="020B0502040204020203" pitchFamily="34" charset="0"/>
                <a:cs typeface="Segoe UI" panose="020B0502040204020203" pitchFamily="34" charset="0"/>
              </a:rPr>
              <a:t>Open Data </a:t>
            </a:r>
          </a:p>
          <a:p>
            <a:pPr algn="ctr">
              <a:lnSpc>
                <a:spcPct val="110000"/>
              </a:lnSpc>
            </a:pPr>
            <a:r>
              <a:rPr lang="en-GB" sz="1400" dirty="0" smtClean="0">
                <a:solidFill>
                  <a:schemeClr val="tx1">
                    <a:lumMod val="65000"/>
                    <a:lumOff val="35000"/>
                  </a:schemeClr>
                </a:solidFill>
                <a:latin typeface="Segoe UI" panose="020B0502040204020203" pitchFamily="34" charset="0"/>
                <a:cs typeface="Segoe UI" panose="020B0502040204020203" pitchFamily="34" charset="0"/>
              </a:rPr>
              <a:t>Platform</a:t>
            </a:r>
            <a:endParaRPr lang="en-GB" sz="1400" dirty="0">
              <a:solidFill>
                <a:schemeClr val="tx1">
                  <a:lumMod val="65000"/>
                  <a:lumOff val="35000"/>
                </a:schemeClr>
              </a:solidFill>
              <a:latin typeface="Segoe UI" panose="020B0502040204020203" pitchFamily="34" charset="0"/>
              <a:cs typeface="Segoe UI" panose="020B0502040204020203" pitchFamily="34" charset="0"/>
            </a:endParaRPr>
          </a:p>
        </p:txBody>
      </p:sp>
      <p:pic>
        <p:nvPicPr>
          <p:cNvPr id="79" name="Picture 7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005386" y="3207574"/>
            <a:ext cx="474607" cy="481108"/>
          </a:xfrm>
          <a:prstGeom prst="rect">
            <a:avLst/>
          </a:prstGeom>
        </p:spPr>
      </p:pic>
    </p:spTree>
    <p:extLst>
      <p:ext uri="{BB962C8B-B14F-4D97-AF65-F5344CB8AC3E}">
        <p14:creationId xmlns:p14="http://schemas.microsoft.com/office/powerpoint/2010/main" val="2444176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new or improved</a:t>
            </a:r>
            <a:r>
              <a:rPr lang="en-GB" dirty="0" smtClean="0"/>
              <a:t>?</a:t>
            </a:r>
            <a:endParaRPr lang="en-GB" dirty="0"/>
          </a:p>
        </p:txBody>
      </p:sp>
      <p:sp>
        <p:nvSpPr>
          <p:cNvPr id="3" name="Content Placeholder 2"/>
          <p:cNvSpPr>
            <a:spLocks noGrp="1"/>
          </p:cNvSpPr>
          <p:nvPr>
            <p:ph sz="half" idx="2"/>
          </p:nvPr>
        </p:nvSpPr>
        <p:spPr/>
        <p:txBody>
          <a:bodyPr>
            <a:normAutofit/>
          </a:bodyPr>
          <a:lstStyle/>
          <a:p>
            <a:pPr fontAlgn="base"/>
            <a:r>
              <a:rPr lang="en-GB" dirty="0" smtClean="0"/>
              <a:t>Before EGI-Engage</a:t>
            </a:r>
          </a:p>
          <a:p>
            <a:pPr lvl="1" fontAlgn="base"/>
            <a:r>
              <a:rPr lang="en-GB" dirty="0" smtClean="0"/>
              <a:t>National services for the long tail of science</a:t>
            </a:r>
          </a:p>
          <a:p>
            <a:pPr fontAlgn="base"/>
            <a:r>
              <a:rPr lang="en-GB" dirty="0" smtClean="0"/>
              <a:t>During the project</a:t>
            </a:r>
          </a:p>
          <a:p>
            <a:pPr marL="914400" lvl="1" indent="-384175" fontAlgn="base">
              <a:buFont typeface="+mj-lt"/>
              <a:buAutoNum type="arabicPeriod"/>
            </a:pPr>
            <a:r>
              <a:rPr lang="en-GB" dirty="0" smtClean="0"/>
              <a:t>Integrated national tools and support groups into a single platform (3 gateways, HTC, Cloud, Storage resources, registration interface)</a:t>
            </a:r>
          </a:p>
          <a:p>
            <a:pPr marL="914400" lvl="1" indent="-384175" fontAlgn="base">
              <a:buFont typeface="+mj-lt"/>
              <a:buAutoNum type="arabicPeriod"/>
            </a:pPr>
            <a:r>
              <a:rPr lang="en-GB" dirty="0" smtClean="0"/>
              <a:t>Populated the framework with applications </a:t>
            </a:r>
            <a:br>
              <a:rPr lang="en-GB" dirty="0" smtClean="0"/>
            </a:br>
            <a:r>
              <a:rPr lang="en-GB" dirty="0" smtClean="0"/>
              <a:t>(17 applications)</a:t>
            </a:r>
          </a:p>
          <a:p>
            <a:pPr marL="914400" lvl="1" indent="-384175" fontAlgn="base">
              <a:buFont typeface="+mj-lt"/>
              <a:buAutoNum type="arabicPeriod"/>
            </a:pPr>
            <a:r>
              <a:rPr lang="en-GB" dirty="0" smtClean="0"/>
              <a:t>Put a simplified access layer on top </a:t>
            </a:r>
            <a:br>
              <a:rPr lang="en-GB" dirty="0" smtClean="0"/>
            </a:br>
            <a:r>
              <a:rPr lang="en-GB" dirty="0" smtClean="0"/>
              <a:t>(Marketplace, easy</a:t>
            </a:r>
            <a:r>
              <a:rPr lang="en-GB" dirty="0"/>
              <a:t>-to-follow </a:t>
            </a:r>
            <a:r>
              <a:rPr lang="en-GB" dirty="0" smtClean="0"/>
              <a:t>process, no X.509)</a:t>
            </a:r>
          </a:p>
        </p:txBody>
      </p:sp>
      <p:sp>
        <p:nvSpPr>
          <p:cNvPr id="4" name="Footer Placeholder 3"/>
          <p:cNvSpPr>
            <a:spLocks noGrp="1"/>
          </p:cNvSpPr>
          <p:nvPr>
            <p:ph type="ftr" sz="quarter" idx="11"/>
          </p:nvPr>
        </p:nvSpPr>
        <p:spPr>
          <a:xfrm>
            <a:off x="1187624" y="6453336"/>
            <a:ext cx="6768752" cy="365125"/>
          </a:xfrm>
        </p:spPr>
        <p:txBody>
          <a:bodyPr/>
          <a:lstStyle/>
          <a:p>
            <a:r>
              <a:rPr lang="en-GB" dirty="0" smtClean="0"/>
              <a:t>Thematic services, Applications on demand</a:t>
            </a:r>
            <a:endParaRPr lang="en-GB" dirty="0"/>
          </a:p>
        </p:txBody>
      </p:sp>
    </p:spTree>
    <p:extLst>
      <p:ext uri="{BB962C8B-B14F-4D97-AF65-F5344CB8AC3E}">
        <p14:creationId xmlns:p14="http://schemas.microsoft.com/office/powerpoint/2010/main" val="3015038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1268761"/>
            <a:ext cx="9144000" cy="1440000"/>
          </a:xfrm>
        </p:spPr>
        <p:txBody>
          <a:bodyPr>
            <a:normAutofit fontScale="90000"/>
          </a:bodyPr>
          <a:lstStyle/>
          <a:p>
            <a:r>
              <a:rPr lang="en-GB" sz="4000" dirty="0">
                <a:solidFill>
                  <a:schemeClr val="accent1"/>
                </a:solidFill>
              </a:rPr>
              <a:t>Communication </a:t>
            </a:r>
            <a:r>
              <a:rPr lang="en-GB" sz="4000" dirty="0" smtClean="0">
                <a:solidFill>
                  <a:schemeClr val="accent1"/>
                </a:solidFill>
              </a:rPr>
              <a:t>and exploitation</a:t>
            </a:r>
            <a:br>
              <a:rPr lang="en-GB" sz="4000" dirty="0" smtClean="0">
                <a:solidFill>
                  <a:schemeClr val="accent1"/>
                </a:solidFill>
              </a:rPr>
            </a:br>
            <a:r>
              <a:rPr lang="en-GB" sz="3100" dirty="0" smtClean="0">
                <a:solidFill>
                  <a:schemeClr val="tx1"/>
                </a:solidFill>
              </a:rPr>
              <a:t>Thematic services</a:t>
            </a:r>
            <a:br>
              <a:rPr lang="en-GB" sz="3100" dirty="0" smtClean="0">
                <a:solidFill>
                  <a:schemeClr val="tx1"/>
                </a:solidFill>
              </a:rPr>
            </a:br>
            <a:r>
              <a:rPr lang="en-GB" sz="3100" dirty="0" smtClean="0">
                <a:solidFill>
                  <a:schemeClr val="tx1"/>
                </a:solidFill>
              </a:rPr>
              <a:t>Applications on Demand service</a:t>
            </a:r>
            <a:endParaRPr lang="en-GB" sz="3100" dirty="0">
              <a:solidFill>
                <a:schemeClr val="tx1"/>
              </a:solidFill>
            </a:endParaRPr>
          </a:p>
        </p:txBody>
      </p:sp>
    </p:spTree>
    <p:extLst>
      <p:ext uri="{BB962C8B-B14F-4D97-AF65-F5344CB8AC3E}">
        <p14:creationId xmlns:p14="http://schemas.microsoft.com/office/powerpoint/2010/main" val="39219298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Shot 2017-09-29 at 17.03.1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769" y="1103436"/>
            <a:ext cx="7868663" cy="5277892"/>
          </a:xfrm>
          <a:prstGeom prst="rect">
            <a:avLst/>
          </a:prstGeom>
        </p:spPr>
      </p:pic>
      <p:sp>
        <p:nvSpPr>
          <p:cNvPr id="2" name="Title 1"/>
          <p:cNvSpPr>
            <a:spLocks noGrp="1"/>
          </p:cNvSpPr>
          <p:nvPr>
            <p:ph type="title"/>
          </p:nvPr>
        </p:nvSpPr>
        <p:spPr/>
        <p:txBody>
          <a:bodyPr>
            <a:normAutofit fontScale="90000"/>
          </a:bodyPr>
          <a:lstStyle/>
          <a:p>
            <a:r>
              <a:rPr lang="en-US" dirty="0" smtClean="0"/>
              <a:t>Science discipline distribution of the thematic services and applications</a:t>
            </a:r>
            <a:endParaRPr lang="en-US" dirty="0"/>
          </a:p>
        </p:txBody>
      </p:sp>
      <p:sp>
        <p:nvSpPr>
          <p:cNvPr id="4" name="Footer Placeholder 3"/>
          <p:cNvSpPr>
            <a:spLocks noGrp="1"/>
          </p:cNvSpPr>
          <p:nvPr>
            <p:ph type="ftr" sz="quarter" idx="11"/>
          </p:nvPr>
        </p:nvSpPr>
        <p:spPr/>
        <p:txBody>
          <a:bodyPr/>
          <a:lstStyle/>
          <a:p>
            <a:r>
              <a:rPr lang="en-GB" dirty="0" smtClean="0"/>
              <a:t>Thematic services, Applications on demand</a:t>
            </a:r>
            <a:endParaRPr lang="en-GB" dirty="0"/>
          </a:p>
        </p:txBody>
      </p:sp>
      <p:sp>
        <p:nvSpPr>
          <p:cNvPr id="8" name="TextBox 7"/>
          <p:cNvSpPr txBox="1"/>
          <p:nvPr/>
        </p:nvSpPr>
        <p:spPr>
          <a:xfrm>
            <a:off x="7164288" y="1916832"/>
            <a:ext cx="1767774" cy="830997"/>
          </a:xfrm>
          <a:prstGeom prst="rect">
            <a:avLst/>
          </a:prstGeom>
          <a:solidFill>
            <a:schemeClr val="bg1"/>
          </a:solidFill>
          <a:ln>
            <a:noFill/>
          </a:ln>
        </p:spPr>
        <p:txBody>
          <a:bodyPr wrap="square" rtlCol="0">
            <a:spAutoFit/>
          </a:bodyPr>
          <a:lstStyle/>
          <a:p>
            <a:pPr algn="r"/>
            <a:r>
              <a:rPr lang="en-US" sz="1200" b="1" dirty="0" smtClean="0">
                <a:latin typeface="Segoe UI" panose="020B0502040204020203" pitchFamily="34" charset="0"/>
                <a:cs typeface="Segoe UI" panose="020B0502040204020203" pitchFamily="34" charset="0"/>
              </a:rPr>
              <a:t>Legend:</a:t>
            </a:r>
          </a:p>
          <a:p>
            <a:pPr algn="r"/>
            <a:r>
              <a:rPr lang="en-US" sz="1200" b="1" dirty="0" smtClean="0">
                <a:solidFill>
                  <a:srgbClr val="3366FF"/>
                </a:solidFill>
                <a:latin typeface="Segoe UI" panose="020B0502040204020203" pitchFamily="34" charset="0"/>
                <a:cs typeface="Segoe UI" panose="020B0502040204020203" pitchFamily="34" charset="0"/>
              </a:rPr>
              <a:t>THEMATIC SERVICE</a:t>
            </a:r>
          </a:p>
          <a:p>
            <a:pPr algn="r"/>
            <a:r>
              <a:rPr lang="en-US" sz="1200" b="1" dirty="0" smtClean="0">
                <a:solidFill>
                  <a:srgbClr val="FF0000"/>
                </a:solidFill>
                <a:latin typeface="Segoe UI" panose="020B0502040204020203" pitchFamily="34" charset="0"/>
                <a:cs typeface="Segoe UI" panose="020B0502040204020203" pitchFamily="34" charset="0"/>
              </a:rPr>
              <a:t>APPLICATIONS ON DEMAND</a:t>
            </a:r>
            <a:endParaRPr lang="en-US" sz="1200" b="1" dirty="0">
              <a:solidFill>
                <a:srgbClr val="FF0000"/>
              </a:solidFill>
              <a:latin typeface="Segoe UI" panose="020B0502040204020203" pitchFamily="34" charset="0"/>
              <a:cs typeface="Segoe UI" panose="020B0502040204020203" pitchFamily="34" charset="0"/>
            </a:endParaRPr>
          </a:p>
        </p:txBody>
      </p:sp>
      <p:sp>
        <p:nvSpPr>
          <p:cNvPr id="6" name="TextBox 5"/>
          <p:cNvSpPr txBox="1"/>
          <p:nvPr/>
        </p:nvSpPr>
        <p:spPr>
          <a:xfrm>
            <a:off x="1186840" y="1916832"/>
            <a:ext cx="3274239" cy="861774"/>
          </a:xfrm>
          <a:prstGeom prst="rect">
            <a:avLst/>
          </a:prstGeom>
          <a:solidFill>
            <a:srgbClr val="FFFFFF"/>
          </a:solidFill>
        </p:spPr>
        <p:txBody>
          <a:bodyPr wrap="square" rtlCol="0">
            <a:spAutoFit/>
          </a:bodyPr>
          <a:lstStyle/>
          <a:p>
            <a:r>
              <a:rPr lang="en-US" sz="1600" dirty="0" smtClean="0">
                <a:latin typeface="Segoe UI" panose="020B0502040204020203" pitchFamily="34" charset="0"/>
                <a:cs typeface="Segoe UI" panose="020B0502040204020203" pitchFamily="34" charset="0"/>
              </a:rPr>
              <a:t>Supported by EGI-Engage:</a:t>
            </a:r>
          </a:p>
          <a:p>
            <a:pPr marL="285750" indent="-285750">
              <a:buFont typeface="Arial"/>
              <a:buChar char="•"/>
            </a:pPr>
            <a:r>
              <a:rPr lang="en-US" sz="1600" dirty="0" smtClean="0">
                <a:latin typeface="Segoe UI" panose="020B0502040204020203" pitchFamily="34" charset="0"/>
                <a:cs typeface="Segoe UI" panose="020B0502040204020203" pitchFamily="34" charset="0"/>
              </a:rPr>
              <a:t>30 thematic services</a:t>
            </a:r>
          </a:p>
          <a:p>
            <a:pPr marL="285750" indent="-285750">
              <a:buFont typeface="Arial"/>
              <a:buChar char="•"/>
            </a:pPr>
            <a:r>
              <a:rPr lang="en-US" sz="1600" dirty="0" smtClean="0">
                <a:latin typeface="Segoe UI" panose="020B0502040204020203" pitchFamily="34" charset="0"/>
                <a:cs typeface="Segoe UI" panose="020B0502040204020203" pitchFamily="34" charset="0"/>
              </a:rPr>
              <a:t>17 applications </a:t>
            </a:r>
            <a:r>
              <a:rPr lang="en-US" sz="1600" dirty="0">
                <a:latin typeface="Segoe UI" panose="020B0502040204020203" pitchFamily="34" charset="0"/>
                <a:cs typeface="Segoe UI" panose="020B0502040204020203" pitchFamily="34" charset="0"/>
              </a:rPr>
              <a:t>in </a:t>
            </a:r>
            <a:r>
              <a:rPr lang="en-US" sz="1600" dirty="0" smtClean="0">
                <a:latin typeface="Segoe UI" panose="020B0502040204020203" pitchFamily="34" charset="0"/>
                <a:cs typeface="Segoe UI" panose="020B0502040204020203" pitchFamily="34" charset="0"/>
              </a:rPr>
              <a:t>AODS</a:t>
            </a:r>
            <a:endParaRPr lang="en-US" sz="16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186841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Benefits and exploitation</a:t>
            </a:r>
            <a:endParaRPr lang="en-GB" dirty="0"/>
          </a:p>
        </p:txBody>
      </p:sp>
      <p:sp>
        <p:nvSpPr>
          <p:cNvPr id="3" name="Content Placeholder 2"/>
          <p:cNvSpPr>
            <a:spLocks noGrp="1"/>
          </p:cNvSpPr>
          <p:nvPr>
            <p:ph sz="half" idx="2"/>
          </p:nvPr>
        </p:nvSpPr>
        <p:spPr>
          <a:xfrm>
            <a:off x="467544" y="1236888"/>
            <a:ext cx="8424936" cy="4784400"/>
          </a:xfrm>
        </p:spPr>
        <p:txBody>
          <a:bodyPr>
            <a:noAutofit/>
          </a:bodyPr>
          <a:lstStyle/>
          <a:p>
            <a:r>
              <a:rPr lang="en-GB" sz="2400" b="1" smtClean="0"/>
              <a:t>Benefits</a:t>
            </a:r>
            <a:endParaRPr lang="en-GB" sz="2400" b="1" dirty="0"/>
          </a:p>
          <a:p>
            <a:pPr lvl="1"/>
            <a:r>
              <a:rPr lang="en-GB" sz="1800" dirty="0" smtClean="0"/>
              <a:t>Represent the </a:t>
            </a:r>
            <a:r>
              <a:rPr lang="en-GB" sz="1800" i="1" dirty="0" smtClean="0"/>
              <a:t>‘researcher facing tier’</a:t>
            </a:r>
            <a:r>
              <a:rPr lang="en-GB" sz="1800" dirty="0" smtClean="0"/>
              <a:t> </a:t>
            </a:r>
            <a:r>
              <a:rPr lang="en-GB" sz="1800" dirty="0" smtClean="0">
                <a:sym typeface="Wingdings"/>
              </a:rPr>
              <a:t> </a:t>
            </a:r>
            <a:r>
              <a:rPr lang="en-GB" sz="1800" dirty="0" smtClean="0"/>
              <a:t>Diversify EGI capabilities for a much wider user base</a:t>
            </a:r>
          </a:p>
          <a:p>
            <a:pPr lvl="1"/>
            <a:r>
              <a:rPr lang="en-GB" sz="1800" dirty="0" smtClean="0"/>
              <a:t>Helps EGI scale up to, and reach the ‘long-tail of science’</a:t>
            </a:r>
          </a:p>
          <a:p>
            <a:pPr lvl="1"/>
            <a:r>
              <a:rPr lang="en-GB" sz="1800" dirty="0" smtClean="0"/>
              <a:t>Level out the difference between NGIs</a:t>
            </a:r>
          </a:p>
          <a:p>
            <a:pPr lvl="1"/>
            <a:r>
              <a:rPr lang="en-GB" sz="1800" dirty="0" smtClean="0"/>
              <a:t>Publicise ‘excellent services’ from the NGIs</a:t>
            </a:r>
          </a:p>
          <a:p>
            <a:pPr lvl="1"/>
            <a:r>
              <a:rPr lang="en-GB" sz="1800" dirty="0" smtClean="0"/>
              <a:t>Directly enabling scientific outcomes</a:t>
            </a:r>
          </a:p>
          <a:p>
            <a:pPr lvl="2"/>
            <a:r>
              <a:rPr lang="en-GB" sz="1400" dirty="0" smtClean="0"/>
              <a:t>Publications; conference talks; posters; etc.</a:t>
            </a:r>
          </a:p>
          <a:p>
            <a:r>
              <a:rPr lang="en-GB" sz="2400" b="1" dirty="0" smtClean="0"/>
              <a:t>Exploitation areas</a:t>
            </a:r>
          </a:p>
          <a:p>
            <a:pPr lvl="1"/>
            <a:r>
              <a:rPr lang="en-GB" sz="1800" dirty="0" smtClean="0"/>
              <a:t>Thematic services built in partnership with other projects </a:t>
            </a:r>
            <a:r>
              <a:rPr lang="en-GB" sz="1800" dirty="0" smtClean="0">
                <a:sym typeface="Wingdings"/>
              </a:rPr>
              <a:t> Direct uptake</a:t>
            </a:r>
            <a:endParaRPr lang="en-GB" sz="1800" dirty="0" smtClean="0"/>
          </a:p>
          <a:p>
            <a:pPr lvl="1"/>
            <a:r>
              <a:rPr lang="en-GB" sz="1800" dirty="0" smtClean="0"/>
              <a:t>Broadly applicable domain-specific toolsets. E.g. CHIPSTER – NGS</a:t>
            </a:r>
          </a:p>
          <a:p>
            <a:pPr lvl="1"/>
            <a:r>
              <a:rPr lang="en-GB" sz="1800" dirty="0" smtClean="0"/>
              <a:t>Several </a:t>
            </a:r>
            <a:r>
              <a:rPr lang="en-GB" sz="1800" dirty="0"/>
              <a:t>generic tools and </a:t>
            </a:r>
            <a:r>
              <a:rPr lang="en-GB" sz="1800" dirty="0" smtClean="0"/>
              <a:t>services. E.g. </a:t>
            </a:r>
            <a:r>
              <a:rPr lang="en-GB" sz="1800" dirty="0" err="1" smtClean="0"/>
              <a:t>Jupyter</a:t>
            </a:r>
            <a:endParaRPr lang="en-GB" sz="1800" dirty="0"/>
          </a:p>
          <a:p>
            <a:pPr lvl="1"/>
            <a:r>
              <a:rPr lang="en-GB" sz="1800" dirty="0" smtClean="0"/>
              <a:t>AODS: An approach to form a Community Service Federation </a:t>
            </a:r>
          </a:p>
          <a:p>
            <a:pPr lvl="2"/>
            <a:r>
              <a:rPr lang="en-GB" sz="1600" dirty="0" smtClean="0">
                <a:sym typeface="Wingdings"/>
              </a:rPr>
              <a:t>Exploring this in </a:t>
            </a:r>
            <a:r>
              <a:rPr lang="en-GB" sz="1600" dirty="0" err="1" smtClean="0">
                <a:sym typeface="Wingdings"/>
              </a:rPr>
              <a:t>EOSCpilot</a:t>
            </a:r>
            <a:r>
              <a:rPr lang="en-GB" sz="1600" dirty="0" smtClean="0">
                <a:sym typeface="Wingdings"/>
              </a:rPr>
              <a:t> project Fusion demonstrator</a:t>
            </a:r>
          </a:p>
        </p:txBody>
      </p:sp>
      <p:sp>
        <p:nvSpPr>
          <p:cNvPr id="4" name="Footer Placeholder 3"/>
          <p:cNvSpPr>
            <a:spLocks noGrp="1"/>
          </p:cNvSpPr>
          <p:nvPr>
            <p:ph type="ftr" sz="quarter" idx="11"/>
          </p:nvPr>
        </p:nvSpPr>
        <p:spPr/>
        <p:txBody>
          <a:bodyPr/>
          <a:lstStyle/>
          <a:p>
            <a:r>
              <a:rPr lang="en-GB" smtClean="0"/>
              <a:t>Thematic services, Applications on demand</a:t>
            </a:r>
            <a:endParaRPr lang="en-GB" dirty="0"/>
          </a:p>
        </p:txBody>
      </p:sp>
    </p:spTree>
    <p:extLst>
      <p:ext uri="{BB962C8B-B14F-4D97-AF65-F5344CB8AC3E}">
        <p14:creationId xmlns:p14="http://schemas.microsoft.com/office/powerpoint/2010/main" val="125955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261989" y="1269430"/>
            <a:ext cx="5246115" cy="4751858"/>
          </a:xfrm>
        </p:spPr>
        <p:txBody>
          <a:bodyPr>
            <a:noAutofit/>
          </a:bodyPr>
          <a:lstStyle/>
          <a:p>
            <a:pPr marL="0" lvl="4"/>
            <a:r>
              <a:rPr lang="en-GB" sz="2000" b="1" dirty="0" smtClean="0">
                <a:solidFill>
                  <a:schemeClr val="accent1"/>
                </a:solidFill>
                <a:ea typeface="Verdana" panose="020B0604030504040204" pitchFamily="34" charset="0"/>
              </a:rPr>
              <a:t>Integrated into the EGI website &amp; marketplace</a:t>
            </a:r>
            <a:endParaRPr lang="en-GB" sz="2400" b="1" dirty="0">
              <a:solidFill>
                <a:schemeClr val="accent1"/>
              </a:solidFill>
              <a:ea typeface="Verdana" panose="020B0604030504040204" pitchFamily="34" charset="0"/>
            </a:endParaRPr>
          </a:p>
          <a:p>
            <a:pPr marL="285750" lvl="4" indent="-285750">
              <a:buFont typeface="Arial" panose="020B0604020202020204" pitchFamily="34" charset="0"/>
              <a:buChar char="•"/>
            </a:pPr>
            <a:r>
              <a:rPr lang="en-GB" dirty="0" smtClean="0"/>
              <a:t>Area </a:t>
            </a:r>
            <a:r>
              <a:rPr lang="en-GB" dirty="0"/>
              <a:t>dedicated to community-lead </a:t>
            </a:r>
            <a:r>
              <a:rPr lang="en-GB" u="sng" dirty="0" smtClean="0">
                <a:hlinkClick r:id="rId2"/>
              </a:rPr>
              <a:t>scientific </a:t>
            </a:r>
            <a:r>
              <a:rPr lang="en-GB" u="sng" dirty="0">
                <a:hlinkClick r:id="rId2"/>
              </a:rPr>
              <a:t>applications and tools</a:t>
            </a:r>
            <a:r>
              <a:rPr lang="en-GB" dirty="0"/>
              <a:t> </a:t>
            </a:r>
            <a:r>
              <a:rPr lang="en-GB" dirty="0" smtClean="0"/>
              <a:t>with </a:t>
            </a:r>
            <a:r>
              <a:rPr lang="en-GB" dirty="0"/>
              <a:t>individual pages for each service.</a:t>
            </a:r>
          </a:p>
          <a:p>
            <a:pPr marL="0" indent="0">
              <a:buNone/>
            </a:pPr>
            <a:r>
              <a:rPr lang="en-GB" sz="1600" dirty="0" smtClean="0"/>
              <a:t>   </a:t>
            </a:r>
          </a:p>
          <a:p>
            <a:pPr marL="0" indent="0">
              <a:buNone/>
            </a:pPr>
            <a:r>
              <a:rPr lang="en-GB" sz="1800" b="1" dirty="0" smtClean="0">
                <a:solidFill>
                  <a:schemeClr val="accent1"/>
                </a:solidFill>
                <a:ea typeface="Verdana" panose="020B0604030504040204" pitchFamily="34" charset="0"/>
              </a:rPr>
              <a:t>Selected Virtual </a:t>
            </a:r>
            <a:r>
              <a:rPr lang="en-GB" sz="1800" b="1" dirty="0">
                <a:solidFill>
                  <a:schemeClr val="accent1"/>
                </a:solidFill>
                <a:ea typeface="Verdana" panose="020B0604030504040204" pitchFamily="34" charset="0"/>
              </a:rPr>
              <a:t>Imaging Platform (VIP</a:t>
            </a:r>
            <a:r>
              <a:rPr lang="en-GB" sz="1800" b="1" dirty="0" smtClean="0">
                <a:solidFill>
                  <a:schemeClr val="accent1"/>
                </a:solidFill>
                <a:ea typeface="Verdana" panose="020B0604030504040204" pitchFamily="34" charset="0"/>
              </a:rPr>
              <a:t>) activities</a:t>
            </a:r>
            <a:endParaRPr lang="en-GB" sz="1800" b="1" dirty="0">
              <a:solidFill>
                <a:schemeClr val="accent1"/>
              </a:solidFill>
              <a:ea typeface="Verdana" panose="020B0604030504040204" pitchFamily="34" charset="0"/>
            </a:endParaRPr>
          </a:p>
          <a:p>
            <a:pPr lvl="0"/>
            <a:r>
              <a:rPr lang="en-GB" sz="1800" u="sng" dirty="0" smtClean="0">
                <a:hlinkClick r:id="rId3"/>
              </a:rPr>
              <a:t>New </a:t>
            </a:r>
            <a:r>
              <a:rPr lang="en-GB" sz="1800" u="sng" dirty="0">
                <a:hlinkClick r:id="rId3"/>
              </a:rPr>
              <a:t>biomarkers for multiple sclerosis</a:t>
            </a:r>
            <a:r>
              <a:rPr lang="en-GB" sz="1800" dirty="0"/>
              <a:t> </a:t>
            </a:r>
            <a:r>
              <a:rPr lang="en-GB" sz="1800" dirty="0" smtClean="0"/>
              <a:t>      </a:t>
            </a:r>
            <a:r>
              <a:rPr lang="en-GB" sz="1800" dirty="0"/>
              <a:t>(reprinted in </a:t>
            </a:r>
            <a:r>
              <a:rPr lang="en-GB" sz="1800" u="sng" dirty="0">
                <a:hlinkClick r:id="rId4"/>
              </a:rPr>
              <a:t>ScienceNode</a:t>
            </a:r>
            <a:r>
              <a:rPr lang="en-GB" sz="1800" dirty="0"/>
              <a:t>)</a:t>
            </a:r>
          </a:p>
          <a:p>
            <a:r>
              <a:rPr lang="en-GB" sz="1800" dirty="0" smtClean="0"/>
              <a:t>Featured </a:t>
            </a:r>
            <a:r>
              <a:rPr lang="en-GB" sz="1800" dirty="0"/>
              <a:t>in </a:t>
            </a:r>
            <a:r>
              <a:rPr lang="en-GB" sz="1800" u="sng" dirty="0">
                <a:hlinkClick r:id="rId5"/>
              </a:rPr>
              <a:t>EGI Use </a:t>
            </a:r>
            <a:r>
              <a:rPr lang="en-GB" sz="1800" u="sng" dirty="0" smtClean="0">
                <a:hlinkClick r:id="rId5"/>
              </a:rPr>
              <a:t>Cases</a:t>
            </a:r>
            <a:endParaRPr lang="en-GB" sz="1800" dirty="0"/>
          </a:p>
          <a:p>
            <a:r>
              <a:rPr lang="en-GB" sz="1800" u="sng" dirty="0" smtClean="0">
                <a:hlinkClick r:id="rId6"/>
              </a:rPr>
              <a:t>VIP</a:t>
            </a:r>
            <a:r>
              <a:rPr lang="en-GB" sz="1800" u="sng" dirty="0">
                <a:hlinkClick r:id="rId6"/>
              </a:rPr>
              <a:t>: medical imaging</a:t>
            </a:r>
            <a:r>
              <a:rPr lang="en-GB" sz="1800" dirty="0"/>
              <a:t> </a:t>
            </a:r>
            <a:r>
              <a:rPr lang="en-GB" sz="1800" dirty="0" smtClean="0"/>
              <a:t>(</a:t>
            </a:r>
            <a:r>
              <a:rPr lang="en-GB" sz="1800" dirty="0"/>
              <a:t>April 2015)</a:t>
            </a:r>
          </a:p>
          <a:p>
            <a:pPr marL="0" indent="0">
              <a:buNone/>
            </a:pPr>
            <a:endParaRPr lang="en-GB" sz="1600" dirty="0"/>
          </a:p>
          <a:p>
            <a:pPr marL="0" lvl="4"/>
            <a:endParaRPr lang="en-GB" sz="1600" b="1" dirty="0">
              <a:solidFill>
                <a:srgbClr val="0066B0"/>
              </a:solidFill>
              <a:ea typeface="Verdana" panose="020B0604030504040204" pitchFamily="34" charset="0"/>
            </a:endParaRPr>
          </a:p>
          <a:p>
            <a:pPr marL="0" lvl="4"/>
            <a:endParaRPr lang="en-GB" sz="1600" u="sng" dirty="0"/>
          </a:p>
          <a:p>
            <a:pPr marL="0" lvl="4"/>
            <a:endParaRPr lang="en-GB" sz="1600" b="1" i="1" dirty="0" smtClean="0"/>
          </a:p>
          <a:p>
            <a:pPr marL="0" lvl="4"/>
            <a:r>
              <a:rPr lang="en-GB" sz="1600" b="1" i="1" dirty="0">
                <a:solidFill>
                  <a:srgbClr val="0066B0"/>
                </a:solidFill>
                <a:ea typeface="Verdana" panose="020B0604030504040204" pitchFamily="34" charset="0"/>
              </a:rPr>
              <a:t> </a:t>
            </a:r>
            <a:r>
              <a:rPr lang="en-GB" sz="1600" b="1" i="1" dirty="0" smtClean="0">
                <a:solidFill>
                  <a:srgbClr val="0066B0"/>
                </a:solidFill>
                <a:ea typeface="Verdana" panose="020B0604030504040204" pitchFamily="34" charset="0"/>
              </a:rPr>
              <a:t>   </a:t>
            </a:r>
            <a:endParaRPr lang="en-GB" sz="1600" b="1" dirty="0">
              <a:solidFill>
                <a:srgbClr val="0066B0"/>
              </a:solidFill>
              <a:ea typeface="Verdana" panose="020B0604030504040204" pitchFamily="34" charset="0"/>
            </a:endParaRPr>
          </a:p>
          <a:p>
            <a:pPr marL="0" indent="0">
              <a:buNone/>
            </a:pPr>
            <a:endParaRPr lang="en-GB" sz="1200" dirty="0" smtClean="0"/>
          </a:p>
        </p:txBody>
      </p:sp>
      <p:sp>
        <p:nvSpPr>
          <p:cNvPr id="8" name="Title 1"/>
          <p:cNvSpPr txBox="1">
            <a:spLocks/>
          </p:cNvSpPr>
          <p:nvPr/>
        </p:nvSpPr>
        <p:spPr>
          <a:xfrm>
            <a:off x="1187624" y="202630"/>
            <a:ext cx="7857256" cy="850106"/>
          </a:xfrm>
          <a:prstGeom prst="rect">
            <a:avLst/>
          </a:prstGeom>
        </p:spPr>
        <p:txBody>
          <a:bodyPr vert="horz" lIns="91440" tIns="45720" rIns="91440" bIns="45720"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marL="0" lvl="2" algn="r">
              <a:spcBef>
                <a:spcPct val="0"/>
              </a:spcBef>
            </a:pPr>
            <a:r>
              <a:rPr lang="en-GB" sz="3200" b="1" dirty="0" smtClean="0">
                <a:solidFill>
                  <a:schemeClr val="accent1"/>
                </a:solidFill>
                <a:latin typeface="Segoe UI" pitchFamily="34" charset="0"/>
                <a:ea typeface="Verdana" panose="020B0604030504040204" pitchFamily="34" charset="0"/>
                <a:cs typeface="Segoe UI" pitchFamily="34" charset="0"/>
              </a:rPr>
              <a:t>Dissemination, communication</a:t>
            </a:r>
            <a:endParaRPr lang="en-GB" sz="3200" b="1" dirty="0">
              <a:solidFill>
                <a:schemeClr val="accent1"/>
              </a:solidFill>
              <a:latin typeface="Segoe UI" pitchFamily="34" charset="0"/>
              <a:ea typeface="Verdana" panose="020B0604030504040204" pitchFamily="34" charset="0"/>
              <a:cs typeface="Segoe UI" pitchFamily="34" charset="0"/>
            </a:endParaRPr>
          </a:p>
        </p:txBody>
      </p:sp>
      <p:sp>
        <p:nvSpPr>
          <p:cNvPr id="7" name="Footer Placeholder 3"/>
          <p:cNvSpPr>
            <a:spLocks noGrp="1"/>
          </p:cNvSpPr>
          <p:nvPr>
            <p:ph type="ftr" sz="quarter" idx="11"/>
          </p:nvPr>
        </p:nvSpPr>
        <p:spPr/>
        <p:txBody>
          <a:bodyPr/>
          <a:lstStyle/>
          <a:p>
            <a:r>
              <a:rPr lang="en-GB" smtClean="0"/>
              <a:t>Thematic services, Applications on demand</a:t>
            </a:r>
            <a:endParaRPr lang="en-GB" dirty="0"/>
          </a:p>
        </p:txBody>
      </p:sp>
      <p:pic>
        <p:nvPicPr>
          <p:cNvPr id="4" name="Picture 3" descr="Screen Shot 2017-10-15 at 10.29.17.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23225" y="1057075"/>
            <a:ext cx="3321655" cy="3360931"/>
          </a:xfrm>
          <a:prstGeom prst="rect">
            <a:avLst/>
          </a:prstGeom>
          <a:ln>
            <a:solidFill>
              <a:srgbClr val="000000"/>
            </a:solidFill>
          </a:ln>
        </p:spPr>
      </p:pic>
      <p:pic>
        <p:nvPicPr>
          <p:cNvPr id="9" name="Picture 8" descr="Screen Shot 2017-10-09 at 22.29.53.png"/>
          <p:cNvPicPr>
            <a:picLocks noChangeAspect="1"/>
          </p:cNvPicPr>
          <p:nvPr/>
        </p:nvPicPr>
        <p:blipFill rotWithShape="1">
          <a:blip r:embed="rId8" cstate="print">
            <a:extLst>
              <a:ext uri="{28A0092B-C50C-407E-A947-70E740481C1C}">
                <a14:useLocalDpi xmlns:a14="http://schemas.microsoft.com/office/drawing/2010/main" val="0"/>
              </a:ext>
            </a:extLst>
          </a:blip>
          <a:srcRect b="26063"/>
          <a:stretch/>
        </p:blipFill>
        <p:spPr>
          <a:xfrm>
            <a:off x="4860032" y="2877308"/>
            <a:ext cx="3128156" cy="3339170"/>
          </a:xfrm>
          <a:prstGeom prst="rect">
            <a:avLst/>
          </a:prstGeom>
          <a:ln>
            <a:solidFill>
              <a:srgbClr val="000000"/>
            </a:solidFill>
          </a:ln>
        </p:spPr>
      </p:pic>
    </p:spTree>
    <p:extLst>
      <p:ext uri="{BB962C8B-B14F-4D97-AF65-F5344CB8AC3E}">
        <p14:creationId xmlns:p14="http://schemas.microsoft.com/office/powerpoint/2010/main" val="23046561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67544" y="1269430"/>
            <a:ext cx="4824536" cy="5111898"/>
          </a:xfrm>
        </p:spPr>
        <p:txBody>
          <a:bodyPr>
            <a:noAutofit/>
          </a:bodyPr>
          <a:lstStyle/>
          <a:p>
            <a:pPr marL="0" indent="0">
              <a:buNone/>
            </a:pPr>
            <a:r>
              <a:rPr lang="en-GB" sz="2000" b="1" dirty="0" smtClean="0">
                <a:solidFill>
                  <a:schemeClr val="accent1"/>
                </a:solidFill>
                <a:ea typeface="Verdana" panose="020B0604030504040204" pitchFamily="34" charset="0"/>
              </a:rPr>
              <a:t>Selected </a:t>
            </a:r>
            <a:r>
              <a:rPr lang="en-GB" sz="2000" b="1" dirty="0" err="1" smtClean="0">
                <a:solidFill>
                  <a:schemeClr val="accent1"/>
                </a:solidFill>
                <a:ea typeface="Verdana" panose="020B0604030504040204" pitchFamily="34" charset="0"/>
              </a:rPr>
              <a:t>Chipster</a:t>
            </a:r>
            <a:r>
              <a:rPr lang="en-GB" sz="2000" b="1" dirty="0" smtClean="0">
                <a:solidFill>
                  <a:schemeClr val="accent1"/>
                </a:solidFill>
                <a:ea typeface="Verdana" panose="020B0604030504040204" pitchFamily="34" charset="0"/>
              </a:rPr>
              <a:t> activities</a:t>
            </a:r>
          </a:p>
          <a:p>
            <a:r>
              <a:rPr lang="en-GB" sz="1800" u="sng" dirty="0" smtClean="0">
                <a:hlinkClick r:id="rId2"/>
              </a:rPr>
              <a:t>New </a:t>
            </a:r>
            <a:r>
              <a:rPr lang="en-GB" sz="1800" u="sng" dirty="0">
                <a:hlinkClick r:id="rId2"/>
              </a:rPr>
              <a:t>viruses implicated in fatal snake disease</a:t>
            </a:r>
            <a:r>
              <a:rPr lang="en-GB" sz="1800" dirty="0"/>
              <a:t> </a:t>
            </a:r>
            <a:endParaRPr lang="en-GB" sz="1800" dirty="0" smtClean="0"/>
          </a:p>
          <a:p>
            <a:pPr marL="0" indent="0">
              <a:buNone/>
            </a:pPr>
            <a:r>
              <a:rPr lang="en-GB" sz="1800" dirty="0"/>
              <a:t> </a:t>
            </a:r>
            <a:r>
              <a:rPr lang="en-GB" sz="1800" dirty="0" smtClean="0"/>
              <a:t>     (</a:t>
            </a:r>
            <a:r>
              <a:rPr lang="en-GB" sz="1800" dirty="0"/>
              <a:t>reprinted in </a:t>
            </a:r>
            <a:r>
              <a:rPr lang="en-GB" sz="1800" u="sng" dirty="0">
                <a:hlinkClick r:id="rId3"/>
              </a:rPr>
              <a:t>ScienceNode</a:t>
            </a:r>
            <a:r>
              <a:rPr lang="en-GB" sz="1800" dirty="0" smtClean="0"/>
              <a:t>)</a:t>
            </a:r>
          </a:p>
          <a:p>
            <a:r>
              <a:rPr lang="en-GB" sz="1800" dirty="0" smtClean="0"/>
              <a:t>Featured </a:t>
            </a:r>
            <a:r>
              <a:rPr lang="en-GB" sz="1800" dirty="0"/>
              <a:t>in </a:t>
            </a:r>
            <a:r>
              <a:rPr lang="en-GB" sz="1800" u="sng" dirty="0">
                <a:hlinkClick r:id="rId4"/>
              </a:rPr>
              <a:t>EGI Use </a:t>
            </a:r>
            <a:r>
              <a:rPr lang="en-GB" sz="1800" u="sng" dirty="0" smtClean="0">
                <a:hlinkClick r:id="rId4"/>
              </a:rPr>
              <a:t>Cases</a:t>
            </a:r>
            <a:endParaRPr lang="en-GB" sz="1800" b="1" dirty="0">
              <a:solidFill>
                <a:schemeClr val="accent1"/>
              </a:solidFill>
              <a:ea typeface="Verdana" panose="020B0604030504040204" pitchFamily="34" charset="0"/>
            </a:endParaRPr>
          </a:p>
          <a:p>
            <a:r>
              <a:rPr lang="en-GB" sz="1800" u="sng" dirty="0" smtClean="0">
                <a:hlinkClick r:id="rId5"/>
              </a:rPr>
              <a:t>New </a:t>
            </a:r>
            <a:r>
              <a:rPr lang="en-GB" sz="1800" u="sng" dirty="0">
                <a:hlinkClick r:id="rId5"/>
              </a:rPr>
              <a:t>Chipster paper published in </a:t>
            </a:r>
            <a:r>
              <a:rPr lang="en-GB" sz="1800" u="sng" dirty="0" err="1">
                <a:hlinkClick r:id="rId5"/>
              </a:rPr>
              <a:t>EMBnet.journal</a:t>
            </a:r>
            <a:r>
              <a:rPr lang="en-GB" sz="1800" dirty="0"/>
              <a:t> </a:t>
            </a:r>
            <a:r>
              <a:rPr lang="en-GB" sz="1800" dirty="0" smtClean="0"/>
              <a:t>(</a:t>
            </a:r>
            <a:r>
              <a:rPr lang="en-GB" sz="1800" dirty="0"/>
              <a:t>February 2017</a:t>
            </a:r>
            <a:r>
              <a:rPr lang="en-GB" sz="1800" dirty="0" smtClean="0"/>
              <a:t>)</a:t>
            </a:r>
          </a:p>
          <a:p>
            <a:pPr marL="0" indent="0">
              <a:buNone/>
            </a:pPr>
            <a:endParaRPr lang="en-GB" sz="1800" dirty="0"/>
          </a:p>
          <a:p>
            <a:pPr marL="0" lvl="4"/>
            <a:r>
              <a:rPr lang="en-GB" sz="2000" b="1" dirty="0" smtClean="0">
                <a:solidFill>
                  <a:schemeClr val="accent1"/>
                </a:solidFill>
                <a:ea typeface="Verdana" panose="020B0604030504040204" pitchFamily="34" charset="0"/>
              </a:rPr>
              <a:t>Selected HADDOCK activities</a:t>
            </a:r>
            <a:endParaRPr lang="en-GB" sz="2000" b="1" dirty="0">
              <a:solidFill>
                <a:schemeClr val="accent1"/>
              </a:solidFill>
              <a:ea typeface="Verdana" panose="020B0604030504040204" pitchFamily="34" charset="0"/>
            </a:endParaRPr>
          </a:p>
          <a:p>
            <a:r>
              <a:rPr lang="en-GB" sz="1800" u="sng" dirty="0" smtClean="0">
                <a:hlinkClick r:id="rId6"/>
              </a:rPr>
              <a:t>Modelling </a:t>
            </a:r>
            <a:r>
              <a:rPr lang="en-GB" sz="1800" u="sng" dirty="0">
                <a:hlinkClick r:id="rId6"/>
              </a:rPr>
              <a:t>bacterial iron piracy from plant proteins</a:t>
            </a:r>
            <a:r>
              <a:rPr lang="en-GB" sz="1800" dirty="0"/>
              <a:t> </a:t>
            </a:r>
            <a:r>
              <a:rPr lang="en-GB" sz="1800" dirty="0" smtClean="0"/>
              <a:t>(</a:t>
            </a:r>
            <a:r>
              <a:rPr lang="en-GB" sz="1800" dirty="0"/>
              <a:t>reprinted in </a:t>
            </a:r>
            <a:r>
              <a:rPr lang="en-GB" sz="1800" u="sng" dirty="0">
                <a:hlinkClick r:id="rId3"/>
              </a:rPr>
              <a:t>ScienceNode</a:t>
            </a:r>
            <a:r>
              <a:rPr lang="en-GB" sz="1800" dirty="0"/>
              <a:t>)</a:t>
            </a:r>
          </a:p>
          <a:p>
            <a:r>
              <a:rPr lang="en-GB" sz="1800" dirty="0" smtClean="0"/>
              <a:t>Featured </a:t>
            </a:r>
            <a:r>
              <a:rPr lang="en-GB" sz="1800" dirty="0"/>
              <a:t>in </a:t>
            </a:r>
            <a:r>
              <a:rPr lang="en-GB" sz="1800" u="sng" dirty="0">
                <a:hlinkClick r:id="rId4"/>
              </a:rPr>
              <a:t>EGI Use </a:t>
            </a:r>
            <a:r>
              <a:rPr lang="en-GB" sz="1800" u="sng" dirty="0" smtClean="0">
                <a:hlinkClick r:id="rId4"/>
              </a:rPr>
              <a:t>Cases</a:t>
            </a:r>
            <a:endParaRPr lang="en-GB" sz="1800" u="sng" dirty="0" smtClean="0"/>
          </a:p>
          <a:p>
            <a:r>
              <a:rPr lang="en-GB" sz="1800" dirty="0" smtClean="0">
                <a:hlinkClick r:id="rId7"/>
              </a:rPr>
              <a:t>Improved </a:t>
            </a:r>
            <a:r>
              <a:rPr lang="en-GB" sz="1800" dirty="0">
                <a:hlinkClick r:id="rId7"/>
              </a:rPr>
              <a:t>HADDOCK web server available </a:t>
            </a:r>
            <a:r>
              <a:rPr lang="en-GB" sz="1800" dirty="0" smtClean="0">
                <a:hlinkClick r:id="rId7"/>
              </a:rPr>
              <a:t>online</a:t>
            </a:r>
            <a:r>
              <a:rPr lang="en-GB" sz="1800" dirty="0" smtClean="0"/>
              <a:t> </a:t>
            </a:r>
            <a:r>
              <a:rPr lang="en-GB" sz="1800" dirty="0"/>
              <a:t>(March 2016)</a:t>
            </a:r>
          </a:p>
          <a:p>
            <a:pPr marL="0" indent="0">
              <a:buNone/>
            </a:pPr>
            <a:endParaRPr lang="en-GB" sz="1800" u="sng" dirty="0"/>
          </a:p>
          <a:p>
            <a:pPr marL="0" lvl="0" indent="0">
              <a:buNone/>
            </a:pPr>
            <a:r>
              <a:rPr lang="en-GB" sz="1800" dirty="0"/>
              <a:t>       </a:t>
            </a:r>
            <a:endParaRPr lang="en-GB" sz="1800" u="sng" dirty="0" smtClean="0"/>
          </a:p>
          <a:p>
            <a:pPr marL="0" lvl="4"/>
            <a:endParaRPr lang="en-GB" u="sng" dirty="0"/>
          </a:p>
          <a:p>
            <a:pPr marL="0" lvl="4"/>
            <a:endParaRPr lang="en-GB" b="1" i="1" dirty="0" smtClean="0"/>
          </a:p>
          <a:p>
            <a:pPr marL="0" lvl="4"/>
            <a:r>
              <a:rPr lang="en-GB" b="1" i="1" dirty="0">
                <a:solidFill>
                  <a:srgbClr val="0066B0"/>
                </a:solidFill>
                <a:ea typeface="Verdana" panose="020B0604030504040204" pitchFamily="34" charset="0"/>
              </a:rPr>
              <a:t> </a:t>
            </a:r>
            <a:r>
              <a:rPr lang="en-GB" b="1" i="1" dirty="0" smtClean="0">
                <a:solidFill>
                  <a:srgbClr val="0066B0"/>
                </a:solidFill>
                <a:ea typeface="Verdana" panose="020B0604030504040204" pitchFamily="34" charset="0"/>
              </a:rPr>
              <a:t>   </a:t>
            </a:r>
            <a:endParaRPr lang="en-GB" b="1" dirty="0">
              <a:solidFill>
                <a:srgbClr val="0066B0"/>
              </a:solidFill>
              <a:ea typeface="Verdana" panose="020B0604030504040204" pitchFamily="34" charset="0"/>
            </a:endParaRPr>
          </a:p>
          <a:p>
            <a:pPr marL="0" indent="0">
              <a:buNone/>
            </a:pPr>
            <a:endParaRPr lang="en-GB" sz="1800" dirty="0" smtClean="0"/>
          </a:p>
        </p:txBody>
      </p:sp>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84168" y="2636912"/>
            <a:ext cx="2955261" cy="1370574"/>
          </a:xfrm>
          <a:prstGeom prst="rect">
            <a:avLst/>
          </a:prstGeom>
        </p:spPr>
      </p:pic>
      <p:pic>
        <p:nvPicPr>
          <p:cNvPr id="6" name="Picture 5"/>
          <p:cNvPicPr>
            <a:picLocks noChangeAspect="1"/>
          </p:cNvPicPr>
          <p:nvPr/>
        </p:nvPicPr>
        <p:blipFill rotWithShape="1">
          <a:blip r:embed="rId9" cstate="print">
            <a:extLst>
              <a:ext uri="{28A0092B-C50C-407E-A947-70E740481C1C}">
                <a14:useLocalDpi xmlns:a14="http://schemas.microsoft.com/office/drawing/2010/main" val="0"/>
              </a:ext>
            </a:extLst>
          </a:blip>
          <a:srcRect t="16860"/>
          <a:stretch/>
        </p:blipFill>
        <p:spPr>
          <a:xfrm>
            <a:off x="6084168" y="1076441"/>
            <a:ext cx="2960711" cy="1498224"/>
          </a:xfrm>
          <a:prstGeom prst="rect">
            <a:avLst/>
          </a:prstGeom>
        </p:spPr>
      </p:pic>
      <p:sp>
        <p:nvSpPr>
          <p:cNvPr id="7" name="Title 1"/>
          <p:cNvSpPr txBox="1">
            <a:spLocks/>
          </p:cNvSpPr>
          <p:nvPr/>
        </p:nvSpPr>
        <p:spPr>
          <a:xfrm>
            <a:off x="1187624" y="202630"/>
            <a:ext cx="7857256" cy="850106"/>
          </a:xfrm>
          <a:prstGeom prst="rect">
            <a:avLst/>
          </a:prstGeom>
        </p:spPr>
        <p:txBody>
          <a:bodyPr vert="horz" lIns="91440" tIns="45720" rIns="91440" bIns="45720"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marL="0" lvl="2" algn="r">
              <a:spcBef>
                <a:spcPct val="0"/>
              </a:spcBef>
            </a:pPr>
            <a:r>
              <a:rPr lang="en-GB" sz="3200" b="1" dirty="0" smtClean="0">
                <a:solidFill>
                  <a:schemeClr val="accent1"/>
                </a:solidFill>
                <a:latin typeface="Segoe UI" pitchFamily="34" charset="0"/>
                <a:ea typeface="Verdana" panose="020B0604030504040204" pitchFamily="34" charset="0"/>
                <a:cs typeface="Segoe UI" pitchFamily="34" charset="0"/>
              </a:rPr>
              <a:t>Dissemination, communication</a:t>
            </a:r>
            <a:endParaRPr lang="en-GB" sz="3200" b="1" dirty="0">
              <a:solidFill>
                <a:schemeClr val="accent1"/>
              </a:solidFill>
              <a:latin typeface="Segoe UI" pitchFamily="34" charset="0"/>
              <a:ea typeface="Verdana" panose="020B0604030504040204" pitchFamily="34" charset="0"/>
              <a:cs typeface="Segoe UI" pitchFamily="34" charset="0"/>
            </a:endParaRPr>
          </a:p>
        </p:txBody>
      </p:sp>
      <p:sp>
        <p:nvSpPr>
          <p:cNvPr id="9" name="Footer Placeholder 3"/>
          <p:cNvSpPr>
            <a:spLocks noGrp="1"/>
          </p:cNvSpPr>
          <p:nvPr>
            <p:ph type="ftr" sz="quarter" idx="11"/>
          </p:nvPr>
        </p:nvSpPr>
        <p:spPr/>
        <p:txBody>
          <a:bodyPr/>
          <a:lstStyle/>
          <a:p>
            <a:r>
              <a:rPr lang="en-GB" smtClean="0"/>
              <a:t>Thematic services, Applications on demand</a:t>
            </a:r>
            <a:endParaRPr lang="en-GB" dirty="0"/>
          </a:p>
        </p:txBody>
      </p:sp>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26532" y="4132969"/>
            <a:ext cx="1475982" cy="2082514"/>
          </a:xfrm>
          <a:prstGeom prst="rect">
            <a:avLst/>
          </a:prstGeom>
          <a:ln>
            <a:solidFill>
              <a:srgbClr val="4F85C3"/>
            </a:solidFill>
          </a:ln>
        </p:spPr>
      </p:pic>
    </p:spTree>
    <p:extLst>
      <p:ext uri="{BB962C8B-B14F-4D97-AF65-F5344CB8AC3E}">
        <p14:creationId xmlns:p14="http://schemas.microsoft.com/office/powerpoint/2010/main" val="19545021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251520" y="1269430"/>
            <a:ext cx="5544616" cy="4967882"/>
          </a:xfrm>
        </p:spPr>
        <p:txBody>
          <a:bodyPr>
            <a:noAutofit/>
          </a:bodyPr>
          <a:lstStyle/>
          <a:p>
            <a:pPr marL="0" lvl="4"/>
            <a:r>
              <a:rPr lang="en-GB" sz="2000" b="1" dirty="0" smtClean="0">
                <a:solidFill>
                  <a:schemeClr val="accent1"/>
                </a:solidFill>
                <a:ea typeface="Verdana" panose="020B0604030504040204" pitchFamily="34" charset="0"/>
              </a:rPr>
              <a:t>Applications on demand</a:t>
            </a:r>
          </a:p>
          <a:p>
            <a:pPr marL="0" lvl="4"/>
            <a:endParaRPr lang="en-GB" sz="2000" b="1" dirty="0" smtClean="0">
              <a:solidFill>
                <a:schemeClr val="accent1"/>
              </a:solidFill>
              <a:ea typeface="Verdana" panose="020B0604030504040204" pitchFamily="34" charset="0"/>
            </a:endParaRPr>
          </a:p>
          <a:p>
            <a:pPr marL="0" lvl="4">
              <a:spcBef>
                <a:spcPts val="600"/>
              </a:spcBef>
            </a:pPr>
            <a:r>
              <a:rPr lang="en-GB" b="1" dirty="0" smtClean="0">
                <a:solidFill>
                  <a:schemeClr val="accent1"/>
                </a:solidFill>
                <a:ea typeface="Verdana" panose="020B0604030504040204" pitchFamily="34" charset="0"/>
              </a:rPr>
              <a:t>EGI w</a:t>
            </a:r>
            <a:r>
              <a:rPr lang="en-GB" b="1" dirty="0" smtClean="0">
                <a:solidFill>
                  <a:schemeClr val="accent1"/>
                </a:solidFill>
              </a:rPr>
              <a:t>ebsite: </a:t>
            </a:r>
          </a:p>
          <a:p>
            <a:pPr marL="285750" lvl="4" indent="-285750">
              <a:spcBef>
                <a:spcPts val="600"/>
              </a:spcBef>
              <a:buFont typeface="Arial" panose="020B0604020202020204" pitchFamily="34" charset="0"/>
              <a:buChar char="•"/>
            </a:pPr>
            <a:r>
              <a:rPr lang="en-GB" u="sng" dirty="0">
                <a:hlinkClick r:id="rId2"/>
              </a:rPr>
              <a:t>Applications on Demand service </a:t>
            </a:r>
            <a:r>
              <a:rPr lang="en-GB" u="sng" dirty="0" smtClean="0">
                <a:hlinkClick r:id="rId2"/>
              </a:rPr>
              <a:t>page</a:t>
            </a:r>
            <a:endParaRPr lang="en-GB" u="sng" dirty="0" smtClean="0"/>
          </a:p>
          <a:p>
            <a:pPr marL="0" indent="0">
              <a:spcBef>
                <a:spcPts val="600"/>
              </a:spcBef>
              <a:buNone/>
            </a:pPr>
            <a:r>
              <a:rPr lang="en-GB" sz="1800" b="1" dirty="0">
                <a:solidFill>
                  <a:schemeClr val="accent1"/>
                </a:solidFill>
              </a:rPr>
              <a:t>Paper and presentations:</a:t>
            </a:r>
          </a:p>
          <a:p>
            <a:pPr>
              <a:spcBef>
                <a:spcPts val="600"/>
              </a:spcBef>
            </a:pPr>
            <a:r>
              <a:rPr lang="en-GB" sz="1800" u="sng" dirty="0">
                <a:hlinkClick r:id="rId3"/>
              </a:rPr>
              <a:t>EGI Applications on Demand </a:t>
            </a:r>
            <a:r>
              <a:rPr lang="en-GB" sz="1800" u="sng" dirty="0" smtClean="0">
                <a:hlinkClick r:id="rId3"/>
              </a:rPr>
              <a:t>Service</a:t>
            </a:r>
            <a:r>
              <a:rPr lang="en-GB" sz="1800" dirty="0" smtClean="0"/>
              <a:t> </a:t>
            </a:r>
            <a:r>
              <a:rPr lang="en-GB" sz="1800" dirty="0"/>
              <a:t>(IWSG 2017</a:t>
            </a:r>
            <a:r>
              <a:rPr lang="en-GB" sz="1800" dirty="0" smtClean="0"/>
              <a:t>)</a:t>
            </a:r>
            <a:endParaRPr lang="en-GB" sz="1800" dirty="0"/>
          </a:p>
          <a:p>
            <a:pPr marL="0" lvl="4">
              <a:spcBef>
                <a:spcPts val="600"/>
              </a:spcBef>
            </a:pPr>
            <a:r>
              <a:rPr lang="en-GB" b="1" dirty="0" smtClean="0">
                <a:solidFill>
                  <a:schemeClr val="accent1"/>
                </a:solidFill>
              </a:rPr>
              <a:t>Newsletter:</a:t>
            </a:r>
          </a:p>
          <a:p>
            <a:pPr marL="285750" lvl="4" indent="-285750">
              <a:spcBef>
                <a:spcPts val="600"/>
              </a:spcBef>
              <a:buFont typeface="Arial" panose="020B0604020202020204" pitchFamily="34" charset="0"/>
              <a:buChar char="•"/>
            </a:pPr>
            <a:r>
              <a:rPr lang="en-GB" dirty="0">
                <a:hlinkClick r:id="rId4"/>
              </a:rPr>
              <a:t>EGI: Services for open science</a:t>
            </a:r>
            <a:r>
              <a:rPr lang="en-GB" dirty="0"/>
              <a:t> </a:t>
            </a:r>
            <a:r>
              <a:rPr lang="en-GB" dirty="0" smtClean="0"/>
              <a:t>(#27)</a:t>
            </a:r>
            <a:endParaRPr lang="en-GB" b="1" dirty="0" smtClean="0">
              <a:solidFill>
                <a:schemeClr val="accent1"/>
              </a:solidFill>
            </a:endParaRPr>
          </a:p>
          <a:p>
            <a:pPr marL="285750" lvl="4" indent="-285750">
              <a:spcBef>
                <a:spcPts val="600"/>
              </a:spcBef>
              <a:buFont typeface="Arial" panose="020B0604020202020204" pitchFamily="34" charset="0"/>
              <a:buChar char="•"/>
            </a:pPr>
            <a:r>
              <a:rPr lang="en-GB" dirty="0">
                <a:hlinkClick r:id="rId5"/>
              </a:rPr>
              <a:t>EGI-Engage: a list of key exploitable </a:t>
            </a:r>
            <a:r>
              <a:rPr lang="en-GB" dirty="0" smtClean="0">
                <a:hlinkClick r:id="rId5"/>
              </a:rPr>
              <a:t>results </a:t>
            </a:r>
            <a:r>
              <a:rPr lang="en-GB" dirty="0" smtClean="0"/>
              <a:t>(#28)</a:t>
            </a:r>
          </a:p>
          <a:p>
            <a:pPr marL="0" indent="0">
              <a:spcBef>
                <a:spcPts val="600"/>
              </a:spcBef>
              <a:buNone/>
            </a:pPr>
            <a:r>
              <a:rPr lang="en-GB" sz="1800" b="1" dirty="0" smtClean="0">
                <a:solidFill>
                  <a:schemeClr val="accent1"/>
                </a:solidFill>
              </a:rPr>
              <a:t>News </a:t>
            </a:r>
            <a:r>
              <a:rPr lang="en-GB" sz="1800" b="1" dirty="0">
                <a:solidFill>
                  <a:schemeClr val="accent1"/>
                </a:solidFill>
              </a:rPr>
              <a:t>item: </a:t>
            </a:r>
          </a:p>
          <a:p>
            <a:pPr>
              <a:spcBef>
                <a:spcPts val="600"/>
              </a:spcBef>
            </a:pPr>
            <a:r>
              <a:rPr lang="en-GB" sz="1800" u="sng" dirty="0" smtClean="0">
                <a:hlinkClick r:id="rId6"/>
              </a:rPr>
              <a:t>Webinar</a:t>
            </a:r>
            <a:r>
              <a:rPr lang="en-GB" sz="1800" u="sng" dirty="0">
                <a:hlinkClick r:id="rId6"/>
              </a:rPr>
              <a:t>: EGI Applications-On-Demand Service</a:t>
            </a:r>
            <a:r>
              <a:rPr lang="en-GB" sz="1800" dirty="0"/>
              <a:t> </a:t>
            </a:r>
            <a:endParaRPr lang="en-GB" sz="1800" dirty="0" smtClean="0"/>
          </a:p>
          <a:p>
            <a:pPr marL="0" indent="0">
              <a:spcBef>
                <a:spcPts val="600"/>
              </a:spcBef>
              <a:buNone/>
            </a:pPr>
            <a:r>
              <a:rPr lang="en-GB" sz="1800" b="1" dirty="0" smtClean="0">
                <a:solidFill>
                  <a:schemeClr val="accent1"/>
                </a:solidFill>
              </a:rPr>
              <a:t>Webinar</a:t>
            </a:r>
            <a:r>
              <a:rPr lang="en-GB" sz="1800" b="1" dirty="0">
                <a:solidFill>
                  <a:schemeClr val="accent1"/>
                </a:solidFill>
              </a:rPr>
              <a:t>: </a:t>
            </a:r>
          </a:p>
          <a:p>
            <a:pPr>
              <a:spcBef>
                <a:spcPts val="600"/>
              </a:spcBef>
            </a:pPr>
            <a:r>
              <a:rPr lang="en-GB" sz="1800" u="sng" dirty="0" smtClean="0">
                <a:hlinkClick r:id="rId7"/>
              </a:rPr>
              <a:t>EGI </a:t>
            </a:r>
            <a:r>
              <a:rPr lang="en-GB" sz="1800" u="sng" dirty="0">
                <a:hlinkClick r:id="rId7"/>
              </a:rPr>
              <a:t>Applications-On-Demand Service</a:t>
            </a:r>
            <a:r>
              <a:rPr lang="en-GB" sz="1800" dirty="0"/>
              <a:t> </a:t>
            </a:r>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55996" y="1268760"/>
            <a:ext cx="3267854" cy="3456384"/>
          </a:xfrm>
          <a:prstGeom prst="rect">
            <a:avLst/>
          </a:prstGeom>
          <a:ln>
            <a:solidFill>
              <a:srgbClr val="4F85C3"/>
            </a:solidFill>
          </a:ln>
        </p:spPr>
      </p:pic>
      <p:sp>
        <p:nvSpPr>
          <p:cNvPr id="6" name="Title 1"/>
          <p:cNvSpPr txBox="1">
            <a:spLocks/>
          </p:cNvSpPr>
          <p:nvPr/>
        </p:nvSpPr>
        <p:spPr>
          <a:xfrm>
            <a:off x="1187624" y="202630"/>
            <a:ext cx="7857256" cy="850106"/>
          </a:xfrm>
          <a:prstGeom prst="rect">
            <a:avLst/>
          </a:prstGeom>
        </p:spPr>
        <p:txBody>
          <a:bodyPr vert="horz" lIns="91440" tIns="45720" rIns="91440" bIns="45720"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marL="0" lvl="2" algn="r">
              <a:spcBef>
                <a:spcPct val="0"/>
              </a:spcBef>
            </a:pPr>
            <a:r>
              <a:rPr lang="en-GB" sz="3200" b="1" dirty="0" smtClean="0">
                <a:solidFill>
                  <a:schemeClr val="accent1"/>
                </a:solidFill>
                <a:latin typeface="Segoe UI" pitchFamily="34" charset="0"/>
                <a:ea typeface="Verdana" panose="020B0604030504040204" pitchFamily="34" charset="0"/>
                <a:cs typeface="Segoe UI" pitchFamily="34" charset="0"/>
              </a:rPr>
              <a:t>Dissemination, communication</a:t>
            </a:r>
            <a:endParaRPr lang="en-GB" sz="3200" b="1" dirty="0">
              <a:solidFill>
                <a:schemeClr val="accent1"/>
              </a:solidFill>
              <a:latin typeface="Segoe UI" pitchFamily="34" charset="0"/>
              <a:ea typeface="Verdana" panose="020B0604030504040204" pitchFamily="34" charset="0"/>
              <a:cs typeface="Segoe UI" pitchFamily="34" charset="0"/>
            </a:endParaRPr>
          </a:p>
        </p:txBody>
      </p:sp>
      <p:sp>
        <p:nvSpPr>
          <p:cNvPr id="9" name="Footer Placeholder 3"/>
          <p:cNvSpPr>
            <a:spLocks noGrp="1"/>
          </p:cNvSpPr>
          <p:nvPr>
            <p:ph type="ftr" sz="quarter" idx="11"/>
          </p:nvPr>
        </p:nvSpPr>
        <p:spPr/>
        <p:txBody>
          <a:bodyPr/>
          <a:lstStyle/>
          <a:p>
            <a:r>
              <a:rPr lang="en-GB" smtClean="0"/>
              <a:t>Thematic services, Applications on demand</a:t>
            </a:r>
            <a:endParaRPr lang="en-GB" dirty="0"/>
          </a:p>
        </p:txBody>
      </p:sp>
    </p:spTree>
    <p:extLst>
      <p:ext uri="{BB962C8B-B14F-4D97-AF65-F5344CB8AC3E}">
        <p14:creationId xmlns:p14="http://schemas.microsoft.com/office/powerpoint/2010/main" val="21110214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The use of results</a:t>
            </a:r>
            <a:endParaRPr lang="en-GB" dirty="0">
              <a:solidFill>
                <a:srgbClr val="FF0000"/>
              </a:solidFill>
            </a:endParaRPr>
          </a:p>
        </p:txBody>
      </p:sp>
      <p:sp>
        <p:nvSpPr>
          <p:cNvPr id="3" name="Content Placeholder 2"/>
          <p:cNvSpPr>
            <a:spLocks noGrp="1"/>
          </p:cNvSpPr>
          <p:nvPr>
            <p:ph sz="half" idx="2"/>
          </p:nvPr>
        </p:nvSpPr>
        <p:spPr>
          <a:xfrm>
            <a:off x="179512" y="1196752"/>
            <a:ext cx="8784976" cy="4352352"/>
          </a:xfrm>
        </p:spPr>
        <p:txBody>
          <a:bodyPr>
            <a:noAutofit/>
          </a:bodyPr>
          <a:lstStyle/>
          <a:p>
            <a:pPr marL="269875" indent="-269875">
              <a:lnSpc>
                <a:spcPct val="110000"/>
              </a:lnSpc>
              <a:spcBef>
                <a:spcPts val="1200"/>
              </a:spcBef>
            </a:pPr>
            <a:r>
              <a:rPr lang="en-GB" dirty="0"/>
              <a:t>End-users </a:t>
            </a:r>
            <a:r>
              <a:rPr lang="en-GB" dirty="0" smtClean="0"/>
              <a:t>served: past 12 months</a:t>
            </a:r>
            <a:endParaRPr lang="en-GB" dirty="0"/>
          </a:p>
          <a:p>
            <a:pPr marL="539750" lvl="1" indent="-174625">
              <a:lnSpc>
                <a:spcPct val="110000"/>
              </a:lnSpc>
              <a:spcBef>
                <a:spcPts val="600"/>
              </a:spcBef>
            </a:pPr>
            <a:r>
              <a:rPr lang="en-GB" dirty="0"/>
              <a:t>Approx. </a:t>
            </a:r>
            <a:r>
              <a:rPr lang="en-GB" b="1" dirty="0">
                <a:solidFill>
                  <a:srgbClr val="4F85C3"/>
                </a:solidFill>
              </a:rPr>
              <a:t>20,000 scientific </a:t>
            </a:r>
            <a:r>
              <a:rPr lang="en-GB" b="1" dirty="0" smtClean="0">
                <a:solidFill>
                  <a:srgbClr val="4F85C3"/>
                </a:solidFill>
              </a:rPr>
              <a:t>users</a:t>
            </a:r>
            <a:endParaRPr lang="en-GB" b="1" dirty="0">
              <a:solidFill>
                <a:srgbClr val="4F85C3"/>
              </a:solidFill>
            </a:endParaRPr>
          </a:p>
          <a:p>
            <a:pPr marL="539750" lvl="1" indent="-174625">
              <a:lnSpc>
                <a:spcPct val="110000"/>
              </a:lnSpc>
              <a:spcBef>
                <a:spcPts val="600"/>
              </a:spcBef>
            </a:pPr>
            <a:r>
              <a:rPr lang="en-GB" dirty="0" err="1" smtClean="0"/>
              <a:t>Peachnote</a:t>
            </a:r>
            <a:r>
              <a:rPr lang="en-GB" dirty="0" smtClean="0"/>
              <a:t> alone served </a:t>
            </a:r>
            <a:r>
              <a:rPr lang="en-GB" b="1" dirty="0" smtClean="0">
                <a:solidFill>
                  <a:srgbClr val="4F85C3"/>
                </a:solidFill>
              </a:rPr>
              <a:t>1.6 million </a:t>
            </a:r>
            <a:r>
              <a:rPr lang="en-GB" b="1" dirty="0">
                <a:solidFill>
                  <a:srgbClr val="4F85C3"/>
                </a:solidFill>
              </a:rPr>
              <a:t>users </a:t>
            </a:r>
            <a:r>
              <a:rPr lang="en-GB" b="1" dirty="0" smtClean="0">
                <a:solidFill>
                  <a:srgbClr val="4F85C3"/>
                </a:solidFill>
              </a:rPr>
              <a:t>(!)</a:t>
            </a:r>
            <a:r>
              <a:rPr lang="en-GB" dirty="0" smtClean="0"/>
              <a:t> </a:t>
            </a:r>
          </a:p>
          <a:p>
            <a:pPr marL="939800" lvl="2" indent="-174625">
              <a:lnSpc>
                <a:spcPct val="110000"/>
              </a:lnSpc>
              <a:spcBef>
                <a:spcPts val="600"/>
              </a:spcBef>
            </a:pPr>
            <a:r>
              <a:rPr lang="en-GB" dirty="0" smtClean="0"/>
              <a:t>50% </a:t>
            </a:r>
            <a:r>
              <a:rPr lang="en-GB" dirty="0"/>
              <a:t>spent between 3-30 minutes </a:t>
            </a:r>
            <a:r>
              <a:rPr lang="en-GB" dirty="0" smtClean="0"/>
              <a:t>on the service</a:t>
            </a:r>
            <a:r>
              <a:rPr lang="en-GB" dirty="0"/>
              <a:t> </a:t>
            </a:r>
            <a:r>
              <a:rPr lang="en-GB" dirty="0" smtClean="0"/>
              <a:t>(</a:t>
            </a:r>
            <a:r>
              <a:rPr lang="en-GB" dirty="0">
                <a:sym typeface="Wingdings"/>
              </a:rPr>
              <a:t>t</a:t>
            </a:r>
            <a:r>
              <a:rPr lang="en-GB" dirty="0" smtClean="0">
                <a:sym typeface="Wingdings"/>
              </a:rPr>
              <a:t>ypically </a:t>
            </a:r>
            <a:r>
              <a:rPr lang="en-GB" dirty="0">
                <a:sym typeface="Wingdings"/>
              </a:rPr>
              <a:t>composers who find occurrences of melodies in score </a:t>
            </a:r>
            <a:r>
              <a:rPr lang="en-GB" dirty="0" smtClean="0">
                <a:sym typeface="Wingdings"/>
              </a:rPr>
              <a:t>sheets)</a:t>
            </a:r>
            <a:endParaRPr lang="en-GB" dirty="0">
              <a:sym typeface="Wingdings"/>
            </a:endParaRPr>
          </a:p>
          <a:p>
            <a:pPr marL="539750" lvl="1" indent="-174625">
              <a:lnSpc>
                <a:spcPct val="110000"/>
              </a:lnSpc>
              <a:spcBef>
                <a:spcPts val="600"/>
              </a:spcBef>
            </a:pPr>
            <a:r>
              <a:rPr lang="en-GB" dirty="0"/>
              <a:t>On </a:t>
            </a:r>
            <a:r>
              <a:rPr lang="en-GB" dirty="0" smtClean="0"/>
              <a:t>average</a:t>
            </a:r>
            <a:r>
              <a:rPr lang="en-GB" dirty="0"/>
              <a:t>: </a:t>
            </a:r>
            <a:endParaRPr lang="en-GB" dirty="0" smtClean="0"/>
          </a:p>
          <a:p>
            <a:pPr marL="939800" lvl="2" indent="-174625">
              <a:lnSpc>
                <a:spcPct val="110000"/>
              </a:lnSpc>
              <a:spcBef>
                <a:spcPts val="600"/>
              </a:spcBef>
            </a:pPr>
            <a:r>
              <a:rPr lang="en-GB" b="1" dirty="0" smtClean="0">
                <a:solidFill>
                  <a:srgbClr val="4F85C3"/>
                </a:solidFill>
              </a:rPr>
              <a:t>Thousands </a:t>
            </a:r>
            <a:r>
              <a:rPr lang="en-GB" b="1" dirty="0">
                <a:solidFill>
                  <a:srgbClr val="4F85C3"/>
                </a:solidFill>
              </a:rPr>
              <a:t>of </a:t>
            </a:r>
            <a:r>
              <a:rPr lang="en-GB" b="1" dirty="0" smtClean="0">
                <a:solidFill>
                  <a:srgbClr val="4F85C3"/>
                </a:solidFill>
              </a:rPr>
              <a:t>users: </a:t>
            </a:r>
            <a:r>
              <a:rPr lang="en-GB" dirty="0" smtClean="0"/>
              <a:t>e.g. </a:t>
            </a:r>
            <a:r>
              <a:rPr lang="en-GB" dirty="0" err="1" smtClean="0"/>
              <a:t>MoBrain</a:t>
            </a:r>
            <a:r>
              <a:rPr lang="en-GB" dirty="0"/>
              <a:t>, </a:t>
            </a:r>
            <a:r>
              <a:rPr lang="en-GB" dirty="0" smtClean="0"/>
              <a:t>VIP</a:t>
            </a:r>
          </a:p>
          <a:p>
            <a:pPr marL="939800" lvl="2" indent="-174625">
              <a:lnSpc>
                <a:spcPct val="110000"/>
              </a:lnSpc>
              <a:spcBef>
                <a:spcPts val="600"/>
              </a:spcBef>
            </a:pPr>
            <a:r>
              <a:rPr lang="en-GB" b="1" dirty="0" smtClean="0">
                <a:solidFill>
                  <a:srgbClr val="4F85C3"/>
                </a:solidFill>
              </a:rPr>
              <a:t>Dozens of users:</a:t>
            </a:r>
            <a:r>
              <a:rPr lang="en-GB" dirty="0" smtClean="0"/>
              <a:t> e.g. DARIAH</a:t>
            </a:r>
            <a:r>
              <a:rPr lang="en-GB" dirty="0"/>
              <a:t>, </a:t>
            </a:r>
            <a:r>
              <a:rPr lang="en-GB" dirty="0" smtClean="0"/>
              <a:t>EISCAT_3D</a:t>
            </a:r>
          </a:p>
          <a:p>
            <a:pPr marL="269875" indent="-269875">
              <a:spcBef>
                <a:spcPts val="1200"/>
              </a:spcBef>
            </a:pPr>
            <a:r>
              <a:rPr lang="en-GB" dirty="0"/>
              <a:t>Use in various external </a:t>
            </a:r>
            <a:r>
              <a:rPr lang="en-GB" dirty="0" smtClean="0"/>
              <a:t>initiatives</a:t>
            </a:r>
          </a:p>
          <a:p>
            <a:pPr marL="669925" lvl="1" indent="-269875"/>
            <a:r>
              <a:rPr lang="en-GB" dirty="0" smtClean="0"/>
              <a:t>E.g. </a:t>
            </a:r>
            <a:r>
              <a:rPr lang="en-GB" dirty="0" err="1" smtClean="0"/>
              <a:t>EMSOdev</a:t>
            </a:r>
            <a:r>
              <a:rPr lang="en-GB" dirty="0"/>
              <a:t>, </a:t>
            </a:r>
            <a:r>
              <a:rPr lang="en-GB" dirty="0" err="1"/>
              <a:t>ENVRIplus</a:t>
            </a:r>
            <a:r>
              <a:rPr lang="en-GB" dirty="0"/>
              <a:t>, </a:t>
            </a:r>
            <a:r>
              <a:rPr lang="en-GB" dirty="0" err="1"/>
              <a:t>EXTraS</a:t>
            </a:r>
            <a:r>
              <a:rPr lang="en-GB" dirty="0"/>
              <a:t>, INSTRUCT, </a:t>
            </a:r>
            <a:r>
              <a:rPr lang="en-GB" dirty="0" smtClean="0"/>
              <a:t>AGINFRA+ </a:t>
            </a:r>
            <a:endParaRPr lang="en-GB" dirty="0">
              <a:sym typeface="Wingdings"/>
            </a:endParaRPr>
          </a:p>
          <a:p>
            <a:pPr marL="0" indent="0">
              <a:lnSpc>
                <a:spcPct val="110000"/>
              </a:lnSpc>
              <a:spcBef>
                <a:spcPts val="1200"/>
              </a:spcBef>
              <a:buNone/>
            </a:pPr>
            <a:endParaRPr lang="en-GB" dirty="0"/>
          </a:p>
        </p:txBody>
      </p:sp>
      <p:sp>
        <p:nvSpPr>
          <p:cNvPr id="4" name="Footer Placeholder 3"/>
          <p:cNvSpPr>
            <a:spLocks noGrp="1"/>
          </p:cNvSpPr>
          <p:nvPr>
            <p:ph type="ftr" sz="quarter" idx="11"/>
          </p:nvPr>
        </p:nvSpPr>
        <p:spPr/>
        <p:txBody>
          <a:bodyPr/>
          <a:lstStyle/>
          <a:p>
            <a:r>
              <a:rPr lang="en-GB" smtClean="0"/>
              <a:t>Thematic services, Applications on demand</a:t>
            </a:r>
            <a:endParaRPr lang="en-GB" dirty="0"/>
          </a:p>
        </p:txBody>
      </p:sp>
    </p:spTree>
    <p:extLst>
      <p:ext uri="{BB962C8B-B14F-4D97-AF65-F5344CB8AC3E}">
        <p14:creationId xmlns:p14="http://schemas.microsoft.com/office/powerpoint/2010/main" val="3196599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The use of results</a:t>
            </a:r>
            <a:endParaRPr lang="en-GB" dirty="0">
              <a:solidFill>
                <a:srgbClr val="FF0000"/>
              </a:solidFill>
            </a:endParaRPr>
          </a:p>
        </p:txBody>
      </p:sp>
      <p:sp>
        <p:nvSpPr>
          <p:cNvPr id="3" name="Content Placeholder 2"/>
          <p:cNvSpPr>
            <a:spLocks noGrp="1"/>
          </p:cNvSpPr>
          <p:nvPr>
            <p:ph sz="half" idx="2"/>
          </p:nvPr>
        </p:nvSpPr>
        <p:spPr>
          <a:xfrm>
            <a:off x="179512" y="1196752"/>
            <a:ext cx="8784976" cy="4784400"/>
          </a:xfrm>
        </p:spPr>
        <p:txBody>
          <a:bodyPr>
            <a:noAutofit/>
          </a:bodyPr>
          <a:lstStyle/>
          <a:p>
            <a:pPr marL="269875" indent="-269875"/>
            <a:r>
              <a:rPr lang="en-GB" dirty="0" smtClean="0"/>
              <a:t>19 Thematic services by 5 Competence Centres:</a:t>
            </a:r>
          </a:p>
          <a:p>
            <a:pPr marL="539750" lvl="1" indent="-198438"/>
            <a:r>
              <a:rPr lang="en-GB" dirty="0" smtClean="0"/>
              <a:t>DARIAH </a:t>
            </a:r>
            <a:r>
              <a:rPr lang="en-GB" dirty="0" smtClean="0">
                <a:sym typeface="Wingdings"/>
              </a:rPr>
              <a:t> Establishing a community of practice in A&amp;H  </a:t>
            </a:r>
            <a:r>
              <a:rPr lang="en-GB" dirty="0">
                <a:sym typeface="Wingdings"/>
              </a:rPr>
              <a:t>C</a:t>
            </a:r>
            <a:r>
              <a:rPr lang="en-GB" dirty="0" smtClean="0">
                <a:sym typeface="Wingdings"/>
              </a:rPr>
              <a:t>ontinue in EOSC-hub</a:t>
            </a:r>
          </a:p>
          <a:p>
            <a:pPr marL="539750" lvl="1" indent="-198438"/>
            <a:r>
              <a:rPr lang="en-GB" dirty="0" smtClean="0"/>
              <a:t>Disaster Mitigation </a:t>
            </a:r>
            <a:r>
              <a:rPr lang="en-GB" dirty="0" smtClean="0">
                <a:sym typeface="Wingdings"/>
              </a:rPr>
              <a:t> Re-simulating disaster events from the region  Expand in EOSC-hub</a:t>
            </a:r>
          </a:p>
          <a:p>
            <a:pPr marL="539750" lvl="1" indent="-198438"/>
            <a:r>
              <a:rPr lang="en-GB" dirty="0" smtClean="0">
                <a:sym typeface="Wingdings"/>
              </a:rPr>
              <a:t>EISCAT_3D  Data access and online processing portal  Finalise in EOSC-hub</a:t>
            </a:r>
          </a:p>
          <a:p>
            <a:pPr marL="539750" lvl="1" indent="-198438"/>
            <a:r>
              <a:rPr lang="en-GB" dirty="0" err="1" smtClean="0">
                <a:sym typeface="Wingdings"/>
              </a:rPr>
              <a:t>LifeWatch</a:t>
            </a:r>
            <a:r>
              <a:rPr lang="en-GB" dirty="0" smtClean="0">
                <a:sym typeface="Wingdings"/>
              </a:rPr>
              <a:t>  Online services for biodiversity research  Exploitation in EOSC-hub</a:t>
            </a:r>
          </a:p>
          <a:p>
            <a:pPr marL="539750" lvl="1" indent="-198438"/>
            <a:r>
              <a:rPr lang="en-GB" dirty="0" err="1" smtClean="0">
                <a:sym typeface="Wingdings"/>
              </a:rPr>
              <a:t>MoBrain</a:t>
            </a:r>
            <a:r>
              <a:rPr lang="en-GB" dirty="0" smtClean="0">
                <a:sym typeface="Wingdings"/>
              </a:rPr>
              <a:t>  Online portals for structural biology  Exploitation in EGI-Engage &amp; EOSC-hub</a:t>
            </a:r>
          </a:p>
          <a:p>
            <a:pPr marL="542925" lvl="1" indent="-184150"/>
            <a:r>
              <a:rPr lang="en-GB" b="1" dirty="0" smtClean="0">
                <a:solidFill>
                  <a:srgbClr val="4F85C3"/>
                </a:solidFill>
              </a:rPr>
              <a:t>50+ scientific publications; 135 events</a:t>
            </a:r>
          </a:p>
        </p:txBody>
      </p:sp>
      <p:sp>
        <p:nvSpPr>
          <p:cNvPr id="4" name="Footer Placeholder 3"/>
          <p:cNvSpPr>
            <a:spLocks noGrp="1"/>
          </p:cNvSpPr>
          <p:nvPr>
            <p:ph type="ftr" sz="quarter" idx="11"/>
          </p:nvPr>
        </p:nvSpPr>
        <p:spPr/>
        <p:txBody>
          <a:bodyPr/>
          <a:lstStyle/>
          <a:p>
            <a:r>
              <a:rPr lang="en-GB" smtClean="0"/>
              <a:t>Thematic services, Applications on demand</a:t>
            </a:r>
            <a:endParaRPr lang="en-GB" dirty="0"/>
          </a:p>
        </p:txBody>
      </p:sp>
    </p:spTree>
    <p:extLst>
      <p:ext uri="{BB962C8B-B14F-4D97-AF65-F5344CB8AC3E}">
        <p14:creationId xmlns:p14="http://schemas.microsoft.com/office/powerpoint/2010/main" val="31798876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15504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a:t>
            </a:r>
            <a:endParaRPr lang="en-GB" dirty="0"/>
          </a:p>
        </p:txBody>
      </p:sp>
      <p:sp>
        <p:nvSpPr>
          <p:cNvPr id="3" name="Content Placeholder 2"/>
          <p:cNvSpPr>
            <a:spLocks noGrp="1"/>
          </p:cNvSpPr>
          <p:nvPr>
            <p:ph sz="half" idx="2"/>
          </p:nvPr>
        </p:nvSpPr>
        <p:spPr>
          <a:xfrm>
            <a:off x="467544" y="1124744"/>
            <a:ext cx="8424936" cy="4784400"/>
          </a:xfrm>
        </p:spPr>
        <p:txBody>
          <a:bodyPr>
            <a:normAutofit/>
          </a:bodyPr>
          <a:lstStyle/>
          <a:p>
            <a:endParaRPr lang="en-GB" sz="2400" dirty="0" smtClean="0"/>
          </a:p>
          <a:p>
            <a:r>
              <a:rPr lang="en-GB" sz="2400" dirty="0"/>
              <a:t>Description and innovation </a:t>
            </a:r>
            <a:r>
              <a:rPr lang="en-GB" sz="2400" dirty="0" smtClean="0"/>
              <a:t>– Thematic Services</a:t>
            </a:r>
          </a:p>
          <a:p>
            <a:pPr lvl="1"/>
            <a:r>
              <a:rPr lang="en-GB" sz="2000" dirty="0" smtClean="0"/>
              <a:t>Introduction and benefits</a:t>
            </a:r>
          </a:p>
          <a:p>
            <a:pPr lvl="1"/>
            <a:r>
              <a:rPr lang="en-GB" sz="2000" dirty="0"/>
              <a:t>W</a:t>
            </a:r>
            <a:r>
              <a:rPr lang="en-GB" sz="2000" dirty="0" smtClean="0"/>
              <a:t>hat </a:t>
            </a:r>
            <a:r>
              <a:rPr lang="en-GB" sz="2000" dirty="0"/>
              <a:t>is new or </a:t>
            </a:r>
            <a:r>
              <a:rPr lang="en-GB" sz="2000" dirty="0" smtClean="0"/>
              <a:t>improved</a:t>
            </a:r>
          </a:p>
          <a:p>
            <a:r>
              <a:rPr lang="en-GB" sz="2400" dirty="0" smtClean="0"/>
              <a:t>Description </a:t>
            </a:r>
            <a:r>
              <a:rPr lang="en-GB" sz="2400" dirty="0"/>
              <a:t>and innovation </a:t>
            </a:r>
            <a:r>
              <a:rPr lang="en-GB" sz="2400" dirty="0" smtClean="0"/>
              <a:t>– Applications on Demand</a:t>
            </a:r>
          </a:p>
          <a:p>
            <a:pPr lvl="1"/>
            <a:r>
              <a:rPr lang="en-GB" sz="2000" dirty="0" smtClean="0"/>
              <a:t>Introduction and benefits</a:t>
            </a:r>
          </a:p>
          <a:p>
            <a:pPr lvl="1"/>
            <a:r>
              <a:rPr lang="en-GB" sz="2000" dirty="0" smtClean="0"/>
              <a:t>What </a:t>
            </a:r>
            <a:r>
              <a:rPr lang="en-GB" sz="2000" dirty="0"/>
              <a:t>is new or </a:t>
            </a:r>
            <a:r>
              <a:rPr lang="en-GB" sz="2000" dirty="0" smtClean="0"/>
              <a:t>improved</a:t>
            </a:r>
          </a:p>
          <a:p>
            <a:r>
              <a:rPr lang="en-GB" sz="2400" dirty="0" smtClean="0"/>
              <a:t>Communication and exploitation</a:t>
            </a:r>
          </a:p>
          <a:p>
            <a:pPr lvl="1"/>
            <a:r>
              <a:rPr lang="en-GB" sz="2000" dirty="0" smtClean="0"/>
              <a:t>Dissemination </a:t>
            </a:r>
            <a:r>
              <a:rPr lang="en-GB" sz="2000" dirty="0"/>
              <a:t>&amp; </a:t>
            </a:r>
            <a:r>
              <a:rPr lang="en-GB" sz="2000" dirty="0" smtClean="0"/>
              <a:t>Communication</a:t>
            </a:r>
          </a:p>
          <a:p>
            <a:pPr lvl="1"/>
            <a:r>
              <a:rPr lang="en-GB" sz="2000" dirty="0" smtClean="0"/>
              <a:t>Use of results</a:t>
            </a:r>
            <a:endParaRPr lang="en-GB" sz="2000" dirty="0"/>
          </a:p>
        </p:txBody>
      </p:sp>
      <p:sp>
        <p:nvSpPr>
          <p:cNvPr id="4" name="Footer Placeholder 3"/>
          <p:cNvSpPr>
            <a:spLocks noGrp="1"/>
          </p:cNvSpPr>
          <p:nvPr>
            <p:ph type="ftr" sz="quarter" idx="11"/>
          </p:nvPr>
        </p:nvSpPr>
        <p:spPr/>
        <p:txBody>
          <a:bodyPr/>
          <a:lstStyle/>
          <a:p>
            <a:r>
              <a:rPr lang="en-GB" smtClean="0"/>
              <a:t>Thematic services, Applications on demand</a:t>
            </a:r>
            <a:endParaRPr lang="en-GB" dirty="0" smtClean="0"/>
          </a:p>
        </p:txBody>
      </p:sp>
    </p:spTree>
    <p:extLst>
      <p:ext uri="{BB962C8B-B14F-4D97-AF65-F5344CB8AC3E}">
        <p14:creationId xmlns:p14="http://schemas.microsoft.com/office/powerpoint/2010/main" val="11229300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Description and innovation</a:t>
            </a:r>
            <a:br>
              <a:rPr lang="en-US" dirty="0" smtClean="0"/>
            </a:br>
            <a:r>
              <a:rPr lang="en-US" sz="4000" dirty="0" smtClean="0">
                <a:solidFill>
                  <a:srgbClr val="000000"/>
                </a:solidFill>
              </a:rPr>
              <a:t>Thematic Services</a:t>
            </a:r>
            <a:endParaRPr lang="en-US" sz="4000" dirty="0">
              <a:solidFill>
                <a:srgbClr val="000000"/>
              </a:solidFill>
            </a:endParaRPr>
          </a:p>
        </p:txBody>
      </p:sp>
    </p:spTree>
    <p:extLst>
      <p:ext uri="{BB962C8B-B14F-4D97-AF65-F5344CB8AC3E}">
        <p14:creationId xmlns:p14="http://schemas.microsoft.com/office/powerpoint/2010/main" val="42222757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Thematic services</a:t>
            </a:r>
            <a:endParaRPr lang="en-GB" dirty="0"/>
          </a:p>
        </p:txBody>
      </p:sp>
      <p:sp>
        <p:nvSpPr>
          <p:cNvPr id="3" name="Content Placeholder 2"/>
          <p:cNvSpPr>
            <a:spLocks noGrp="1"/>
          </p:cNvSpPr>
          <p:nvPr>
            <p:ph sz="half" idx="2"/>
          </p:nvPr>
        </p:nvSpPr>
        <p:spPr/>
        <p:txBody>
          <a:bodyPr>
            <a:normAutofit/>
          </a:bodyPr>
          <a:lstStyle/>
          <a:p>
            <a:pPr marL="0" indent="0">
              <a:buNone/>
            </a:pPr>
            <a:r>
              <a:rPr lang="en-GB" dirty="0" smtClean="0"/>
              <a:t>Scientific applications, tools, environments integrated with </a:t>
            </a:r>
            <a:r>
              <a:rPr lang="en-GB" dirty="0"/>
              <a:t>EGI’s e-</a:t>
            </a:r>
            <a:r>
              <a:rPr lang="en-GB" dirty="0" smtClean="0"/>
              <a:t>Infrastructure services</a:t>
            </a:r>
          </a:p>
          <a:p>
            <a:pPr marL="0" indent="0">
              <a:buNone/>
            </a:pPr>
            <a:r>
              <a:rPr lang="en-GB" sz="1900" dirty="0" smtClean="0">
                <a:solidFill>
                  <a:srgbClr val="4F85C3"/>
                </a:solidFill>
              </a:rPr>
              <a:t>Modelling algorithms; Visualisation tools; Workflow systems; Data catalogues; Application browsers; etc. – Typically exposed via Web Portals </a:t>
            </a:r>
            <a:endParaRPr lang="en-GB" sz="1900" dirty="0">
              <a:solidFill>
                <a:srgbClr val="4F85C3"/>
              </a:solidFill>
            </a:endParaRPr>
          </a:p>
          <a:p>
            <a:r>
              <a:rPr lang="en-GB" sz="2000" dirty="0" smtClean="0"/>
              <a:t>Online service and </a:t>
            </a:r>
            <a:r>
              <a:rPr lang="en-GB" sz="2000" dirty="0"/>
              <a:t>User support </a:t>
            </a:r>
            <a:r>
              <a:rPr lang="en-GB" sz="2000" dirty="0" smtClean="0"/>
              <a:t>and </a:t>
            </a:r>
            <a:r>
              <a:rPr lang="en-GB" sz="2000" dirty="0"/>
              <a:t>Training</a:t>
            </a:r>
          </a:p>
          <a:p>
            <a:r>
              <a:rPr lang="en-GB" sz="2000" dirty="0"/>
              <a:t>They are not part of the EGI Service Catalogue but they rely on EGI services to run</a:t>
            </a:r>
          </a:p>
          <a:p>
            <a:r>
              <a:rPr lang="en-GB" sz="2000" dirty="0" smtClean="0"/>
              <a:t>Co</a:t>
            </a:r>
            <a:r>
              <a:rPr lang="en-GB" sz="2000" dirty="0"/>
              <a:t>-designed and co-developed </a:t>
            </a:r>
            <a:r>
              <a:rPr lang="en-GB" sz="2000" dirty="0" smtClean="0"/>
              <a:t>with structured </a:t>
            </a:r>
            <a:r>
              <a:rPr lang="en-GB" sz="2000" dirty="0"/>
              <a:t>scientific </a:t>
            </a:r>
            <a:r>
              <a:rPr lang="en-GB" sz="2000" dirty="0" smtClean="0"/>
              <a:t>communities</a:t>
            </a:r>
          </a:p>
          <a:p>
            <a:r>
              <a:rPr lang="en-GB" sz="2000" dirty="0" smtClean="0"/>
              <a:t>EGI contributes to promotion </a:t>
            </a:r>
            <a:r>
              <a:rPr lang="en-GB" sz="2000" dirty="0"/>
              <a:t>and support </a:t>
            </a:r>
            <a:r>
              <a:rPr lang="en-GB" sz="2000" dirty="0" smtClean="0"/>
              <a:t>of uptake within </a:t>
            </a:r>
            <a:r>
              <a:rPr lang="en-GB" sz="2000" dirty="0"/>
              <a:t>scientific </a:t>
            </a:r>
            <a:r>
              <a:rPr lang="en-GB" sz="2000" dirty="0" smtClean="0"/>
              <a:t>communities</a:t>
            </a:r>
          </a:p>
        </p:txBody>
      </p:sp>
      <p:sp>
        <p:nvSpPr>
          <p:cNvPr id="4" name="Footer Placeholder 3"/>
          <p:cNvSpPr>
            <a:spLocks noGrp="1"/>
          </p:cNvSpPr>
          <p:nvPr>
            <p:ph type="ftr" sz="quarter" idx="11"/>
          </p:nvPr>
        </p:nvSpPr>
        <p:spPr/>
        <p:txBody>
          <a:bodyPr/>
          <a:lstStyle/>
          <a:p>
            <a:r>
              <a:rPr lang="en-GB" smtClean="0"/>
              <a:t>Thematic services, Applications on demand</a:t>
            </a:r>
            <a:endParaRPr lang="en-GB" dirty="0"/>
          </a:p>
        </p:txBody>
      </p:sp>
    </p:spTree>
    <p:extLst>
      <p:ext uri="{BB962C8B-B14F-4D97-AF65-F5344CB8AC3E}">
        <p14:creationId xmlns:p14="http://schemas.microsoft.com/office/powerpoint/2010/main" val="2722185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726" y="188642"/>
            <a:ext cx="7902017" cy="850106"/>
          </a:xfrm>
        </p:spPr>
        <p:txBody>
          <a:bodyPr>
            <a:noAutofit/>
          </a:bodyPr>
          <a:lstStyle/>
          <a:p>
            <a:r>
              <a:rPr lang="en-US" sz="3200" dirty="0" smtClean="0"/>
              <a:t>Stakeholders</a:t>
            </a:r>
            <a:endParaRPr lang="en-US" sz="3200" dirty="0"/>
          </a:p>
        </p:txBody>
      </p:sp>
      <p:pic>
        <p:nvPicPr>
          <p:cNvPr id="13"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2327" y="2276872"/>
            <a:ext cx="1078892" cy="1197080"/>
          </a:xfrm>
          <a:prstGeom prst="rect">
            <a:avLst/>
          </a:prstGeom>
        </p:spPr>
      </p:pic>
      <p:grpSp>
        <p:nvGrpSpPr>
          <p:cNvPr id="20" name="Group 19"/>
          <p:cNvGrpSpPr/>
          <p:nvPr/>
        </p:nvGrpSpPr>
        <p:grpSpPr>
          <a:xfrm>
            <a:off x="7311930" y="2932162"/>
            <a:ext cx="995465" cy="997075"/>
            <a:chOff x="7255957" y="3952019"/>
            <a:chExt cx="1279789" cy="1281859"/>
          </a:xfrm>
        </p:grpSpPr>
        <p:pic>
          <p:nvPicPr>
            <p:cNvPr id="12"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81421" y="3952019"/>
              <a:ext cx="580787" cy="561666"/>
            </a:xfrm>
            <a:prstGeom prst="rect">
              <a:avLst/>
            </a:prstGeom>
          </p:spPr>
        </p:pic>
        <p:sp>
          <p:nvSpPr>
            <p:cNvPr id="15" name="pole tekstowe 18"/>
            <p:cNvSpPr txBox="1"/>
            <p:nvPr/>
          </p:nvSpPr>
          <p:spPr>
            <a:xfrm>
              <a:off x="7255957" y="4402942"/>
              <a:ext cx="1279789" cy="830936"/>
            </a:xfrm>
            <a:prstGeom prst="rect">
              <a:avLst/>
            </a:prstGeom>
            <a:noFill/>
          </p:spPr>
          <p:txBody>
            <a:bodyPr wrap="none" rtlCol="0">
              <a:spAutoFit/>
            </a:bodyPr>
            <a:lstStyle/>
            <a:p>
              <a:pPr algn="ctr"/>
              <a:r>
                <a:rPr lang="pl-PL" b="1" dirty="0" smtClean="0">
                  <a:solidFill>
                    <a:srgbClr val="1F497D"/>
                  </a:solidFill>
                </a:rPr>
                <a:t>HTC</a:t>
              </a:r>
              <a:r>
                <a:rPr lang="pl-PL" b="1" dirty="0"/>
                <a:t/>
              </a:r>
              <a:br>
                <a:rPr lang="pl-PL" b="1" dirty="0"/>
              </a:br>
              <a:r>
                <a:rPr lang="pl-PL" b="1" dirty="0" err="1" smtClean="0">
                  <a:solidFill>
                    <a:srgbClr val="1F497D"/>
                  </a:solidFill>
                </a:rPr>
                <a:t>provider</a:t>
              </a:r>
              <a:endParaRPr lang="pl-PL" b="1" dirty="0">
                <a:solidFill>
                  <a:srgbClr val="1F497D"/>
                </a:solidFill>
              </a:endParaRPr>
            </a:p>
          </p:txBody>
        </p:sp>
      </p:grpSp>
      <p:grpSp>
        <p:nvGrpSpPr>
          <p:cNvPr id="21" name="Group 20"/>
          <p:cNvGrpSpPr/>
          <p:nvPr/>
        </p:nvGrpSpPr>
        <p:grpSpPr>
          <a:xfrm>
            <a:off x="8109414" y="2357840"/>
            <a:ext cx="995465" cy="1078378"/>
            <a:chOff x="7630584" y="2852936"/>
            <a:chExt cx="1102964" cy="1194832"/>
          </a:xfrm>
        </p:grpSpPr>
        <p:pic>
          <p:nvPicPr>
            <p:cNvPr id="11"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9945" y="2852936"/>
              <a:ext cx="580788" cy="561667"/>
            </a:xfrm>
            <a:prstGeom prst="rect">
              <a:avLst/>
            </a:prstGeom>
          </p:spPr>
        </p:pic>
        <p:sp>
          <p:nvSpPr>
            <p:cNvPr id="16" name="pole tekstowe 15"/>
            <p:cNvSpPr txBox="1"/>
            <p:nvPr/>
          </p:nvSpPr>
          <p:spPr>
            <a:xfrm>
              <a:off x="7630584" y="3331640"/>
              <a:ext cx="1102964" cy="716128"/>
            </a:xfrm>
            <a:prstGeom prst="rect">
              <a:avLst/>
            </a:prstGeom>
            <a:noFill/>
          </p:spPr>
          <p:txBody>
            <a:bodyPr wrap="none" rtlCol="0">
              <a:spAutoFit/>
            </a:bodyPr>
            <a:lstStyle/>
            <a:p>
              <a:pPr algn="ctr"/>
              <a:r>
                <a:rPr lang="pl-PL" b="1" dirty="0" err="1" smtClean="0">
                  <a:solidFill>
                    <a:srgbClr val="1F497D"/>
                  </a:solidFill>
                </a:rPr>
                <a:t>Cloud</a:t>
              </a:r>
              <a:r>
                <a:rPr lang="pl-PL" b="1" dirty="0">
                  <a:solidFill>
                    <a:srgbClr val="1F497D"/>
                  </a:solidFill>
                </a:rPr>
                <a:t/>
              </a:r>
              <a:br>
                <a:rPr lang="pl-PL" b="1" dirty="0">
                  <a:solidFill>
                    <a:srgbClr val="1F497D"/>
                  </a:solidFill>
                </a:rPr>
              </a:br>
              <a:r>
                <a:rPr lang="pl-PL" b="1" dirty="0" err="1" smtClean="0">
                  <a:solidFill>
                    <a:srgbClr val="1F497D"/>
                  </a:solidFill>
                </a:rPr>
                <a:t>provider</a:t>
              </a:r>
              <a:endParaRPr lang="pl-PL" b="1" dirty="0">
                <a:solidFill>
                  <a:srgbClr val="1F497D"/>
                </a:solidFill>
              </a:endParaRPr>
            </a:p>
          </p:txBody>
        </p:sp>
      </p:grpSp>
      <p:sp>
        <p:nvSpPr>
          <p:cNvPr id="17" name="Multidocument 16"/>
          <p:cNvSpPr/>
          <p:nvPr/>
        </p:nvSpPr>
        <p:spPr>
          <a:xfrm>
            <a:off x="4431586" y="3747387"/>
            <a:ext cx="1504967" cy="1601430"/>
          </a:xfrm>
          <a:prstGeom prst="flowChartMultidocument">
            <a:avLst/>
          </a:prstGeom>
          <a:solidFill>
            <a:srgbClr val="D7E4BD"/>
          </a:solidFill>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r>
              <a:rPr lang="en-US" dirty="0" smtClean="0">
                <a:solidFill>
                  <a:srgbClr val="4F6228"/>
                </a:solidFill>
              </a:rPr>
              <a:t>Operation Level Agreement</a:t>
            </a:r>
            <a:endParaRPr lang="en-US" dirty="0">
              <a:solidFill>
                <a:srgbClr val="4F6228"/>
              </a:solidFill>
            </a:endParaRPr>
          </a:p>
        </p:txBody>
      </p:sp>
      <p:sp>
        <p:nvSpPr>
          <p:cNvPr id="5" name="Flowchart: Document 4"/>
          <p:cNvSpPr/>
          <p:nvPr/>
        </p:nvSpPr>
        <p:spPr>
          <a:xfrm>
            <a:off x="2976044" y="3753283"/>
            <a:ext cx="1386320" cy="1490173"/>
          </a:xfrm>
          <a:prstGeom prst="flowChartDocument">
            <a:avLst/>
          </a:prstGeom>
          <a:solidFill>
            <a:srgbClr val="D7E4BD"/>
          </a:solidFill>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r>
              <a:rPr lang="en-GB" dirty="0" smtClean="0">
                <a:solidFill>
                  <a:srgbClr val="4F6228"/>
                </a:solidFill>
              </a:rPr>
              <a:t>Service Level Agreement</a:t>
            </a:r>
            <a:endParaRPr lang="en-GB" dirty="0">
              <a:solidFill>
                <a:srgbClr val="4F6228"/>
              </a:solidFill>
            </a:endParaRPr>
          </a:p>
        </p:txBody>
      </p:sp>
      <p:sp>
        <p:nvSpPr>
          <p:cNvPr id="23" name="Rounded Rectangular Callout 22"/>
          <p:cNvSpPr/>
          <p:nvPr/>
        </p:nvSpPr>
        <p:spPr>
          <a:xfrm>
            <a:off x="2016225" y="5471815"/>
            <a:ext cx="2123728" cy="773640"/>
          </a:xfrm>
          <a:prstGeom prst="wedgeRoundRectCallout">
            <a:avLst>
              <a:gd name="adj1" fmla="val 21674"/>
              <a:gd name="adj2" fmla="val -128583"/>
              <a:gd name="adj3" fmla="val 16667"/>
            </a:avLst>
          </a:prstGeom>
          <a:solidFill>
            <a:srgbClr val="F7F7F7"/>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r>
              <a:rPr lang="en-US" sz="1600" dirty="0" smtClean="0">
                <a:solidFill>
                  <a:schemeClr val="tx1"/>
                </a:solidFill>
              </a:rPr>
              <a:t>Satisfaction review (every 3/6/12 months)</a:t>
            </a:r>
            <a:endParaRPr lang="en-US" sz="1600" dirty="0">
              <a:solidFill>
                <a:schemeClr val="tx1"/>
              </a:solidFill>
            </a:endParaRPr>
          </a:p>
        </p:txBody>
      </p:sp>
      <p:grpSp>
        <p:nvGrpSpPr>
          <p:cNvPr id="24" name="Group 23"/>
          <p:cNvGrpSpPr/>
          <p:nvPr/>
        </p:nvGrpSpPr>
        <p:grpSpPr>
          <a:xfrm>
            <a:off x="6660233" y="2356096"/>
            <a:ext cx="995465" cy="1006371"/>
            <a:chOff x="7357255" y="3952019"/>
            <a:chExt cx="1279788" cy="1293811"/>
          </a:xfrm>
        </p:grpSpPr>
        <p:pic>
          <p:nvPicPr>
            <p:cNvPr id="25"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81421" y="3952019"/>
              <a:ext cx="580787" cy="561666"/>
            </a:xfrm>
            <a:prstGeom prst="rect">
              <a:avLst/>
            </a:prstGeom>
          </p:spPr>
        </p:pic>
        <p:sp>
          <p:nvSpPr>
            <p:cNvPr id="26" name="pole tekstowe 18"/>
            <p:cNvSpPr txBox="1"/>
            <p:nvPr/>
          </p:nvSpPr>
          <p:spPr>
            <a:xfrm>
              <a:off x="7357255" y="4414894"/>
              <a:ext cx="1279788" cy="830936"/>
            </a:xfrm>
            <a:prstGeom prst="rect">
              <a:avLst/>
            </a:prstGeom>
            <a:noFill/>
          </p:spPr>
          <p:txBody>
            <a:bodyPr wrap="none" rtlCol="0">
              <a:spAutoFit/>
            </a:bodyPr>
            <a:lstStyle/>
            <a:p>
              <a:r>
                <a:rPr lang="pl-PL" b="1" dirty="0" smtClean="0">
                  <a:solidFill>
                    <a:schemeClr val="tx2"/>
                  </a:solidFill>
                </a:rPr>
                <a:t>Storage</a:t>
              </a:r>
              <a:br>
                <a:rPr lang="pl-PL" b="1" dirty="0" smtClean="0">
                  <a:solidFill>
                    <a:schemeClr val="tx2"/>
                  </a:solidFill>
                </a:rPr>
              </a:br>
              <a:r>
                <a:rPr lang="pl-PL" b="1" dirty="0" err="1" smtClean="0">
                  <a:solidFill>
                    <a:schemeClr val="tx2"/>
                  </a:solidFill>
                </a:rPr>
                <a:t>provider</a:t>
              </a:r>
              <a:endParaRPr lang="pl-PL" b="1" dirty="0">
                <a:solidFill>
                  <a:schemeClr val="tx2"/>
                </a:solidFill>
              </a:endParaRPr>
            </a:p>
          </p:txBody>
        </p:sp>
      </p:grpSp>
      <p:sp>
        <p:nvSpPr>
          <p:cNvPr id="3" name="Right Arrow 2"/>
          <p:cNvSpPr/>
          <p:nvPr/>
        </p:nvSpPr>
        <p:spPr>
          <a:xfrm>
            <a:off x="1763688" y="2572124"/>
            <a:ext cx="1800200" cy="1008112"/>
          </a:xfrm>
          <a:prstGeom prst="rightArrow">
            <a:avLst/>
          </a:prstGeom>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r>
              <a:rPr lang="en-US" b="1" dirty="0" smtClean="0"/>
              <a:t>E-infra service requirements</a:t>
            </a:r>
            <a:endParaRPr lang="en-US" b="1" dirty="0"/>
          </a:p>
        </p:txBody>
      </p:sp>
      <p:sp>
        <p:nvSpPr>
          <p:cNvPr id="4" name="Left Arrow 3"/>
          <p:cNvSpPr/>
          <p:nvPr/>
        </p:nvSpPr>
        <p:spPr>
          <a:xfrm>
            <a:off x="5148064" y="2644131"/>
            <a:ext cx="1584176" cy="936104"/>
          </a:xfrm>
          <a:prstGeom prst="leftArrow">
            <a:avLst/>
          </a:prstGeom>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r>
              <a:rPr lang="en-US" b="1" dirty="0" smtClean="0"/>
              <a:t>Conditions</a:t>
            </a:r>
            <a:endParaRPr lang="en-US" b="1" dirty="0"/>
          </a:p>
        </p:txBody>
      </p:sp>
      <p:grpSp>
        <p:nvGrpSpPr>
          <p:cNvPr id="28" name="Group 27"/>
          <p:cNvGrpSpPr/>
          <p:nvPr/>
        </p:nvGrpSpPr>
        <p:grpSpPr>
          <a:xfrm>
            <a:off x="7383943" y="1852046"/>
            <a:ext cx="995465" cy="1008112"/>
            <a:chOff x="7361922" y="3952019"/>
            <a:chExt cx="1279788" cy="1296046"/>
          </a:xfrm>
        </p:grpSpPr>
        <p:pic>
          <p:nvPicPr>
            <p:cNvPr id="29"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81421" y="3952019"/>
              <a:ext cx="580787" cy="561666"/>
            </a:xfrm>
            <a:prstGeom prst="rect">
              <a:avLst/>
            </a:prstGeom>
          </p:spPr>
        </p:pic>
        <p:sp>
          <p:nvSpPr>
            <p:cNvPr id="30" name="pole tekstowe 18"/>
            <p:cNvSpPr txBox="1"/>
            <p:nvPr/>
          </p:nvSpPr>
          <p:spPr>
            <a:xfrm>
              <a:off x="7361922" y="4417130"/>
              <a:ext cx="1279788" cy="830935"/>
            </a:xfrm>
            <a:prstGeom prst="rect">
              <a:avLst/>
            </a:prstGeom>
            <a:noFill/>
          </p:spPr>
          <p:txBody>
            <a:bodyPr wrap="none" rtlCol="0">
              <a:spAutoFit/>
            </a:bodyPr>
            <a:lstStyle/>
            <a:p>
              <a:pPr algn="ctr"/>
              <a:r>
                <a:rPr lang="pl-PL" b="1" dirty="0" err="1" smtClean="0">
                  <a:solidFill>
                    <a:srgbClr val="1F497D"/>
                  </a:solidFill>
                </a:rPr>
                <a:t>Cloud</a:t>
              </a:r>
              <a:r>
                <a:rPr lang="pl-PL" b="1" dirty="0" smtClean="0">
                  <a:solidFill>
                    <a:srgbClr val="1F497D"/>
                  </a:solidFill>
                </a:rPr>
                <a:t/>
              </a:r>
              <a:br>
                <a:rPr lang="pl-PL" b="1" dirty="0" smtClean="0">
                  <a:solidFill>
                    <a:srgbClr val="1F497D"/>
                  </a:solidFill>
                </a:rPr>
              </a:br>
              <a:r>
                <a:rPr lang="pl-PL" b="1" dirty="0" err="1" smtClean="0">
                  <a:solidFill>
                    <a:srgbClr val="1F497D"/>
                  </a:solidFill>
                </a:rPr>
                <a:t>provider</a:t>
              </a:r>
              <a:endParaRPr lang="pl-PL" b="1" dirty="0">
                <a:solidFill>
                  <a:srgbClr val="1F497D"/>
                </a:solidFill>
              </a:endParaRPr>
            </a:p>
          </p:txBody>
        </p:sp>
      </p:grpSp>
      <p:sp>
        <p:nvSpPr>
          <p:cNvPr id="34" name="Rounded Rectangular Callout 33"/>
          <p:cNvSpPr/>
          <p:nvPr/>
        </p:nvSpPr>
        <p:spPr>
          <a:xfrm>
            <a:off x="4382751" y="5486012"/>
            <a:ext cx="2232248" cy="773640"/>
          </a:xfrm>
          <a:prstGeom prst="wedgeRoundRectCallout">
            <a:avLst>
              <a:gd name="adj1" fmla="val -22502"/>
              <a:gd name="adj2" fmla="val -101185"/>
              <a:gd name="adj3" fmla="val 16667"/>
            </a:avLst>
          </a:prstGeom>
          <a:solidFill>
            <a:srgbClr val="F7F7F7"/>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r>
              <a:rPr lang="en-US" sz="1600" dirty="0" smtClean="0">
                <a:solidFill>
                  <a:schemeClr val="tx1"/>
                </a:solidFill>
              </a:rPr>
              <a:t>Performance reports</a:t>
            </a:r>
            <a:endParaRPr lang="en-US" sz="1600" dirty="0">
              <a:solidFill>
                <a:schemeClr val="tx1"/>
              </a:solidFill>
            </a:endParaRPr>
          </a:p>
        </p:txBody>
      </p:sp>
      <p:pic>
        <p:nvPicPr>
          <p:cNvPr id="35" name="Picture 34"/>
          <p:cNvPicPr>
            <a:picLocks noChangeAspect="1"/>
          </p:cNvPicPr>
          <p:nvPr/>
        </p:nvPicPr>
        <p:blipFill>
          <a:blip r:embed="rId5">
            <a:extLst>
              <a:ext uri="{BEBA8EAE-BF5A-486C-A8C5-ECC9F3942E4B}">
                <a14:imgProps xmlns:a14="http://schemas.microsoft.com/office/drawing/2010/main">
                  <a14:imgLayer r:embed="rId6">
                    <a14:imgEffect>
                      <a14:backgroundRemoval t="0" b="100000" l="0" r="99510"/>
                    </a14:imgEffect>
                  </a14:imgLayer>
                </a14:imgProps>
              </a:ext>
            </a:extLst>
          </a:blip>
          <a:stretch>
            <a:fillRect/>
          </a:stretch>
        </p:blipFill>
        <p:spPr>
          <a:xfrm>
            <a:off x="8316417" y="3497190"/>
            <a:ext cx="576064" cy="576064"/>
          </a:xfrm>
          <a:prstGeom prst="rect">
            <a:avLst/>
          </a:prstGeom>
        </p:spPr>
      </p:pic>
      <p:sp>
        <p:nvSpPr>
          <p:cNvPr id="6" name="Rectangle 5"/>
          <p:cNvSpPr/>
          <p:nvPr/>
        </p:nvSpPr>
        <p:spPr>
          <a:xfrm>
            <a:off x="8100392" y="3991954"/>
            <a:ext cx="954360" cy="369322"/>
          </a:xfrm>
          <a:prstGeom prst="rect">
            <a:avLst/>
          </a:prstGeom>
        </p:spPr>
        <p:txBody>
          <a:bodyPr wrap="square" lIns="91429" tIns="45715" rIns="91429" bIns="45715">
            <a:spAutoFit/>
          </a:bodyPr>
          <a:lstStyle/>
          <a:p>
            <a:r>
              <a:rPr lang="pl-PL" b="1" dirty="0" err="1" smtClean="0">
                <a:solidFill>
                  <a:srgbClr val="1F497D"/>
                </a:solidFill>
              </a:rPr>
              <a:t>Support</a:t>
            </a:r>
            <a:endParaRPr lang="en-US" dirty="0">
              <a:solidFill>
                <a:srgbClr val="1F497D"/>
              </a:solidFill>
            </a:endParaRPr>
          </a:p>
        </p:txBody>
      </p:sp>
      <p:pic>
        <p:nvPicPr>
          <p:cNvPr id="36" name="Picture 35"/>
          <p:cNvPicPr>
            <a:picLocks noChangeAspect="1"/>
          </p:cNvPicPr>
          <p:nvPr/>
        </p:nvPicPr>
        <p:blipFill>
          <a:blip r:embed="rId5">
            <a:extLst>
              <a:ext uri="{BEBA8EAE-BF5A-486C-A8C5-ECC9F3942E4B}">
                <a14:imgProps xmlns:a14="http://schemas.microsoft.com/office/drawing/2010/main">
                  <a14:imgLayer r:embed="rId6">
                    <a14:imgEffect>
                      <a14:backgroundRemoval t="0" b="100000" l="0" r="99510"/>
                    </a14:imgEffect>
                  </a14:imgLayer>
                </a14:imgProps>
              </a:ext>
            </a:extLst>
          </a:blip>
          <a:stretch>
            <a:fillRect/>
          </a:stretch>
        </p:blipFill>
        <p:spPr>
          <a:xfrm>
            <a:off x="6876256" y="3425182"/>
            <a:ext cx="576064" cy="576064"/>
          </a:xfrm>
          <a:prstGeom prst="rect">
            <a:avLst/>
          </a:prstGeom>
        </p:spPr>
      </p:pic>
      <p:sp>
        <p:nvSpPr>
          <p:cNvPr id="37" name="Rectangle 36"/>
          <p:cNvSpPr/>
          <p:nvPr/>
        </p:nvSpPr>
        <p:spPr>
          <a:xfrm>
            <a:off x="6660232" y="3919947"/>
            <a:ext cx="954360" cy="369322"/>
          </a:xfrm>
          <a:prstGeom prst="rect">
            <a:avLst/>
          </a:prstGeom>
        </p:spPr>
        <p:txBody>
          <a:bodyPr wrap="square" lIns="91429" tIns="45715" rIns="91429" bIns="45715">
            <a:spAutoFit/>
          </a:bodyPr>
          <a:lstStyle/>
          <a:p>
            <a:r>
              <a:rPr lang="pl-PL" b="1" dirty="0" smtClean="0">
                <a:solidFill>
                  <a:srgbClr val="1F497D"/>
                </a:solidFill>
              </a:rPr>
              <a:t>Training</a:t>
            </a:r>
            <a:endParaRPr lang="en-US" dirty="0">
              <a:solidFill>
                <a:srgbClr val="1F497D"/>
              </a:solidFill>
            </a:endParaRPr>
          </a:p>
        </p:txBody>
      </p:sp>
      <p:sp>
        <p:nvSpPr>
          <p:cNvPr id="32" name="Rounded Rectangular Callout 31"/>
          <p:cNvSpPr/>
          <p:nvPr/>
        </p:nvSpPr>
        <p:spPr>
          <a:xfrm>
            <a:off x="3024336" y="1844824"/>
            <a:ext cx="2123728" cy="576064"/>
          </a:xfrm>
          <a:prstGeom prst="wedgeRoundRectCallout">
            <a:avLst>
              <a:gd name="adj1" fmla="val -37523"/>
              <a:gd name="adj2" fmla="val 145317"/>
              <a:gd name="adj3" fmla="val 16667"/>
            </a:avLst>
          </a:prstGeom>
          <a:solidFill>
            <a:srgbClr val="F7F7F7"/>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r>
              <a:rPr lang="en-US" sz="1600" dirty="0" smtClean="0">
                <a:solidFill>
                  <a:schemeClr val="tx1"/>
                </a:solidFill>
              </a:rPr>
              <a:t>Type, number, size, cost, availability, etc.</a:t>
            </a:r>
            <a:endParaRPr lang="en-US" sz="1600" dirty="0">
              <a:solidFill>
                <a:schemeClr val="tx1"/>
              </a:solidFill>
            </a:endParaRPr>
          </a:p>
        </p:txBody>
      </p:sp>
      <p:sp>
        <p:nvSpPr>
          <p:cNvPr id="7" name="Cloud 6"/>
          <p:cNvSpPr/>
          <p:nvPr/>
        </p:nvSpPr>
        <p:spPr>
          <a:xfrm>
            <a:off x="-684584" y="-387424"/>
            <a:ext cx="3384376" cy="2304256"/>
          </a:xfrm>
          <a:prstGeom prst="cloud">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End users</a:t>
            </a:r>
          </a:p>
        </p:txBody>
      </p:sp>
      <p:sp>
        <p:nvSpPr>
          <p:cNvPr id="27" name="Rectangle 26"/>
          <p:cNvSpPr/>
          <p:nvPr/>
        </p:nvSpPr>
        <p:spPr>
          <a:xfrm>
            <a:off x="5508104" y="4365104"/>
            <a:ext cx="4572000" cy="646331"/>
          </a:xfrm>
          <a:prstGeom prst="rect">
            <a:avLst/>
          </a:prstGeom>
        </p:spPr>
        <p:txBody>
          <a:bodyPr>
            <a:spAutoFit/>
          </a:bodyPr>
          <a:lstStyle/>
          <a:p>
            <a:pPr algn="ctr"/>
            <a:r>
              <a:rPr lang="en-GB" b="1" dirty="0" smtClean="0"/>
              <a:t>EGI providers underpinning</a:t>
            </a:r>
            <a:br>
              <a:rPr lang="en-GB" b="1" dirty="0" smtClean="0"/>
            </a:br>
            <a:r>
              <a:rPr lang="en-GB" b="1" dirty="0" smtClean="0"/>
              <a:t>the Thematic Service</a:t>
            </a:r>
            <a:endParaRPr lang="en-GB" b="1" dirty="0"/>
          </a:p>
        </p:txBody>
      </p:sp>
      <p:sp>
        <p:nvSpPr>
          <p:cNvPr id="31" name="Up-Down Arrow 30"/>
          <p:cNvSpPr/>
          <p:nvPr/>
        </p:nvSpPr>
        <p:spPr>
          <a:xfrm rot="21040561">
            <a:off x="865456" y="1446312"/>
            <a:ext cx="648072" cy="1363129"/>
          </a:xfrm>
          <a:prstGeom prst="upDownArrow">
            <a:avLst/>
          </a:prstGeom>
          <a:solidFill>
            <a:schemeClr val="accent6">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35496" y="1772816"/>
            <a:ext cx="2223864" cy="646331"/>
          </a:xfrm>
          <a:prstGeom prst="rect">
            <a:avLst/>
          </a:prstGeom>
        </p:spPr>
        <p:txBody>
          <a:bodyPr wrap="square">
            <a:spAutoFit/>
          </a:bodyPr>
          <a:lstStyle/>
          <a:p>
            <a:pPr algn="ctr"/>
            <a:r>
              <a:rPr lang="en-GB" b="1" dirty="0" smtClean="0"/>
              <a:t>Community agreement</a:t>
            </a:r>
            <a:endParaRPr lang="en-GB" b="1" dirty="0"/>
          </a:p>
        </p:txBody>
      </p:sp>
      <p:grpSp>
        <p:nvGrpSpPr>
          <p:cNvPr id="22" name="Group 21"/>
          <p:cNvGrpSpPr/>
          <p:nvPr/>
        </p:nvGrpSpPr>
        <p:grpSpPr>
          <a:xfrm>
            <a:off x="395536" y="2861896"/>
            <a:ext cx="2232248" cy="1863248"/>
            <a:chOff x="-252537" y="3530274"/>
            <a:chExt cx="2232248" cy="1863248"/>
          </a:xfrm>
        </p:grpSpPr>
        <p:sp>
          <p:nvSpPr>
            <p:cNvPr id="9" name="pole tekstowe 5"/>
            <p:cNvSpPr txBox="1"/>
            <p:nvPr/>
          </p:nvSpPr>
          <p:spPr>
            <a:xfrm>
              <a:off x="-252537" y="4470192"/>
              <a:ext cx="2232248" cy="923330"/>
            </a:xfrm>
            <a:prstGeom prst="rect">
              <a:avLst/>
            </a:prstGeom>
            <a:noFill/>
          </p:spPr>
          <p:txBody>
            <a:bodyPr wrap="square" rtlCol="0">
              <a:spAutoFit/>
            </a:bodyPr>
            <a:lstStyle/>
            <a:p>
              <a:pPr algn="ctr"/>
              <a:r>
                <a:rPr lang="en-GB" b="1" dirty="0" smtClean="0"/>
                <a:t>Thematic Service operator (community/project)</a:t>
              </a:r>
              <a:endParaRPr lang="en-GB" b="1" dirty="0"/>
            </a:p>
          </p:txBody>
        </p:sp>
        <p:pic>
          <p:nvPicPr>
            <p:cNvPr id="10" name="Picture 2" descr="C:\Users\Krakowian\Google Drive\EGI\Images - icons\women-ico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3477" y="3530274"/>
              <a:ext cx="878548" cy="804693"/>
            </a:xfrm>
            <a:prstGeom prst="rect">
              <a:avLst/>
            </a:prstGeom>
            <a:noFill/>
            <a:extLst>
              <a:ext uri="{909E8E84-426E-40DD-AFC4-6F175D3DCCD1}">
                <a14:hiddenFill xmlns:a14="http://schemas.microsoft.com/office/drawing/2010/main">
                  <a:solidFill>
                    <a:srgbClr val="FFFFFF"/>
                  </a:solidFill>
                </a14:hiddenFill>
              </a:ext>
            </a:extLst>
          </p:spPr>
        </p:pic>
      </p:grpSp>
      <p:sp>
        <p:nvSpPr>
          <p:cNvPr id="33" name="TextBox 32"/>
          <p:cNvSpPr txBox="1"/>
          <p:nvPr/>
        </p:nvSpPr>
        <p:spPr>
          <a:xfrm>
            <a:off x="3275856" y="980728"/>
            <a:ext cx="2369130" cy="923330"/>
          </a:xfrm>
          <a:prstGeom prst="rect">
            <a:avLst/>
          </a:prstGeom>
          <a:noFill/>
          <a:ln>
            <a:noFill/>
          </a:ln>
        </p:spPr>
        <p:txBody>
          <a:bodyPr wrap="square" rtlCol="0">
            <a:spAutoFit/>
          </a:bodyPr>
          <a:lstStyle/>
          <a:p>
            <a:pPr algn="ctr"/>
            <a:r>
              <a:rPr lang="en-US" sz="5400" dirty="0" smtClean="0"/>
              <a:t>B2B</a:t>
            </a:r>
            <a:endParaRPr lang="en-US" sz="5400" dirty="0"/>
          </a:p>
        </p:txBody>
      </p:sp>
      <p:sp>
        <p:nvSpPr>
          <p:cNvPr id="39" name="TextBox 38"/>
          <p:cNvSpPr txBox="1"/>
          <p:nvPr/>
        </p:nvSpPr>
        <p:spPr>
          <a:xfrm>
            <a:off x="1619672" y="1569566"/>
            <a:ext cx="1281571" cy="923330"/>
          </a:xfrm>
          <a:prstGeom prst="rect">
            <a:avLst/>
          </a:prstGeom>
          <a:noFill/>
        </p:spPr>
        <p:txBody>
          <a:bodyPr wrap="none" rtlCol="0">
            <a:spAutoFit/>
          </a:bodyPr>
          <a:lstStyle/>
          <a:p>
            <a:r>
              <a:rPr lang="en-US" sz="5400" dirty="0" smtClean="0"/>
              <a:t>B2C</a:t>
            </a:r>
            <a:endParaRPr lang="en-US" sz="5400" dirty="0"/>
          </a:p>
        </p:txBody>
      </p:sp>
      <p:sp>
        <p:nvSpPr>
          <p:cNvPr id="8" name="Rectangle 7"/>
          <p:cNvSpPr/>
          <p:nvPr/>
        </p:nvSpPr>
        <p:spPr>
          <a:xfrm>
            <a:off x="3710319" y="3275692"/>
            <a:ext cx="1221721" cy="369332"/>
          </a:xfrm>
          <a:prstGeom prst="rect">
            <a:avLst/>
          </a:prstGeom>
        </p:spPr>
        <p:txBody>
          <a:bodyPr wrap="none">
            <a:spAutoFit/>
          </a:bodyPr>
          <a:lstStyle/>
          <a:p>
            <a:pPr algn="ctr"/>
            <a:r>
              <a:rPr lang="en-GB" b="1" dirty="0"/>
              <a:t>Negotiator</a:t>
            </a:r>
            <a:endParaRPr lang="pl-PL" b="1" dirty="0"/>
          </a:p>
        </p:txBody>
      </p:sp>
      <p:sp>
        <p:nvSpPr>
          <p:cNvPr id="40" name="Footer Placeholder 3"/>
          <p:cNvSpPr>
            <a:spLocks noGrp="1"/>
          </p:cNvSpPr>
          <p:nvPr>
            <p:ph type="ftr" sz="quarter" idx="11"/>
          </p:nvPr>
        </p:nvSpPr>
        <p:spPr>
          <a:xfrm>
            <a:off x="1187624" y="6453336"/>
            <a:ext cx="6768752" cy="365125"/>
          </a:xfrm>
        </p:spPr>
        <p:txBody>
          <a:bodyPr/>
          <a:lstStyle/>
          <a:p>
            <a:r>
              <a:rPr lang="en-GB" dirty="0" smtClean="0"/>
              <a:t>Thematic services, Applications on demand</a:t>
            </a:r>
            <a:endParaRPr lang="en-GB" dirty="0"/>
          </a:p>
        </p:txBody>
      </p:sp>
    </p:spTree>
    <p:extLst>
      <p:ext uri="{BB962C8B-B14F-4D97-AF65-F5344CB8AC3E}">
        <p14:creationId xmlns:p14="http://schemas.microsoft.com/office/powerpoint/2010/main" val="114290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animBg="1"/>
      <p:bldP spid="23" grpId="0" animBg="1"/>
      <p:bldP spid="34" grpId="0" animBg="1"/>
      <p:bldP spid="7" grpId="0" animBg="1"/>
      <p:bldP spid="31" grpId="0" animBg="1"/>
      <p:bldP spid="38" grpId="0"/>
      <p:bldP spid="33"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 Shot 2017-10-03 at 05.40.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908719"/>
            <a:ext cx="7848872" cy="5561223"/>
          </a:xfrm>
          <a:prstGeom prst="rect">
            <a:avLst/>
          </a:prstGeom>
        </p:spPr>
      </p:pic>
      <p:sp>
        <p:nvSpPr>
          <p:cNvPr id="26" name="Title 1"/>
          <p:cNvSpPr txBox="1">
            <a:spLocks/>
          </p:cNvSpPr>
          <p:nvPr/>
        </p:nvSpPr>
        <p:spPr>
          <a:xfrm>
            <a:off x="1547664" y="188640"/>
            <a:ext cx="7344816" cy="850106"/>
          </a:xfrm>
          <a:prstGeom prst="rect">
            <a:avLst/>
          </a:prstGeom>
          <a:noFill/>
        </p:spPr>
        <p:txBody>
          <a:bodyPr vert="horz" lIns="20014" tIns="10008" rIns="20014" bIns="10008" rtlCol="0" anchor="ctr">
            <a:normAutofit fontScale="85000" lnSpcReduction="10000"/>
          </a:bodyPr>
          <a:lstStyle>
            <a:lvl1pPr algn="r" defTabSz="914400" rtl="0" eaLnBrk="1" latinLnBrk="0" hangingPunct="1">
              <a:spcBef>
                <a:spcPct val="0"/>
              </a:spcBef>
              <a:buNone/>
              <a:defRPr sz="3000" b="1" kern="1200">
                <a:solidFill>
                  <a:srgbClr val="4F85C3"/>
                </a:solidFill>
                <a:latin typeface="Segoe UI" pitchFamily="34" charset="0"/>
                <a:ea typeface="+mj-ea"/>
                <a:cs typeface="Segoe UI" pitchFamily="34" charset="0"/>
              </a:defRPr>
            </a:lvl1pPr>
          </a:lstStyle>
          <a:p>
            <a:r>
              <a:rPr lang="en-GB" sz="2800" dirty="0" smtClean="0"/>
              <a:t>“integrated </a:t>
            </a:r>
            <a:r>
              <a:rPr lang="en-GB" sz="2800" dirty="0"/>
              <a:t>with EGI’s e-Infrastructure </a:t>
            </a:r>
            <a:r>
              <a:rPr lang="en-GB" sz="2800" dirty="0" smtClean="0"/>
              <a:t>services”</a:t>
            </a:r>
            <a:endParaRPr lang="en-GB" sz="2800" dirty="0"/>
          </a:p>
          <a:p>
            <a:r>
              <a:rPr lang="en-US" sz="2000" dirty="0" smtClean="0">
                <a:hlinkClick r:id="rId4"/>
              </a:rPr>
              <a:t>www.egi.eu/services</a:t>
            </a:r>
            <a:r>
              <a:rPr lang="en-US" sz="2000" dirty="0" smtClean="0"/>
              <a:t> </a:t>
            </a:r>
            <a:endParaRPr lang="en-US" sz="2000" dirty="0"/>
          </a:p>
        </p:txBody>
      </p:sp>
      <p:sp>
        <p:nvSpPr>
          <p:cNvPr id="2" name="Left-Right Arrow 1"/>
          <p:cNvSpPr/>
          <p:nvPr/>
        </p:nvSpPr>
        <p:spPr>
          <a:xfrm rot="19202416">
            <a:off x="3047723" y="2341332"/>
            <a:ext cx="2626358" cy="504056"/>
          </a:xfrm>
          <a:prstGeom prst="lef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rot="19110061">
            <a:off x="2569037" y="1933657"/>
            <a:ext cx="3245232" cy="400110"/>
          </a:xfrm>
          <a:prstGeom prst="rect">
            <a:avLst/>
          </a:prstGeom>
          <a:noFill/>
        </p:spPr>
        <p:txBody>
          <a:bodyPr wrap="square" rtlCol="0">
            <a:spAutoFit/>
          </a:bodyPr>
          <a:lstStyle/>
          <a:p>
            <a:r>
              <a:rPr lang="en-US" sz="2000" b="1" dirty="0" smtClean="0">
                <a:solidFill>
                  <a:srgbClr val="FF0000"/>
                </a:solidFill>
              </a:rPr>
              <a:t>‘Traditional’ combination</a:t>
            </a:r>
            <a:endParaRPr lang="en-US" sz="2000" b="1" dirty="0">
              <a:solidFill>
                <a:srgbClr val="FF0000"/>
              </a:solidFill>
            </a:endParaRPr>
          </a:p>
        </p:txBody>
      </p:sp>
      <p:sp>
        <p:nvSpPr>
          <p:cNvPr id="6" name="Footer Placeholder 3"/>
          <p:cNvSpPr>
            <a:spLocks noGrp="1"/>
          </p:cNvSpPr>
          <p:nvPr>
            <p:ph type="ftr" sz="quarter" idx="11"/>
          </p:nvPr>
        </p:nvSpPr>
        <p:spPr>
          <a:xfrm>
            <a:off x="1187624" y="6453336"/>
            <a:ext cx="6768752" cy="365125"/>
          </a:xfrm>
        </p:spPr>
        <p:txBody>
          <a:bodyPr/>
          <a:lstStyle/>
          <a:p>
            <a:r>
              <a:rPr lang="en-GB" dirty="0" smtClean="0"/>
              <a:t>Thematic services, Applications on demand</a:t>
            </a:r>
            <a:endParaRPr lang="en-GB" dirty="0"/>
          </a:p>
        </p:txBody>
      </p:sp>
    </p:spTree>
    <p:extLst>
      <p:ext uri="{BB962C8B-B14F-4D97-AF65-F5344CB8AC3E}">
        <p14:creationId xmlns:p14="http://schemas.microsoft.com/office/powerpoint/2010/main" val="369214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 Shot 2017-10-03 at 05.40.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908719"/>
            <a:ext cx="7848872" cy="5561223"/>
          </a:xfrm>
          <a:prstGeom prst="rect">
            <a:avLst/>
          </a:prstGeom>
        </p:spPr>
      </p:pic>
      <p:sp>
        <p:nvSpPr>
          <p:cNvPr id="26" name="Title 1"/>
          <p:cNvSpPr txBox="1">
            <a:spLocks/>
          </p:cNvSpPr>
          <p:nvPr/>
        </p:nvSpPr>
        <p:spPr>
          <a:xfrm>
            <a:off x="1547664" y="188640"/>
            <a:ext cx="7344816" cy="850106"/>
          </a:xfrm>
          <a:prstGeom prst="rect">
            <a:avLst/>
          </a:prstGeom>
          <a:noFill/>
        </p:spPr>
        <p:txBody>
          <a:bodyPr vert="horz" lIns="20014" tIns="10008" rIns="20014" bIns="10008" rtlCol="0" anchor="ctr">
            <a:normAutofit fontScale="85000" lnSpcReduction="10000"/>
          </a:bodyPr>
          <a:lstStyle>
            <a:lvl1pPr algn="r" defTabSz="914400" rtl="0" eaLnBrk="1" latinLnBrk="0" hangingPunct="1">
              <a:spcBef>
                <a:spcPct val="0"/>
              </a:spcBef>
              <a:buNone/>
              <a:defRPr sz="3000" b="1" kern="1200">
                <a:solidFill>
                  <a:srgbClr val="4F85C3"/>
                </a:solidFill>
                <a:latin typeface="Segoe UI" pitchFamily="34" charset="0"/>
                <a:ea typeface="+mj-ea"/>
                <a:cs typeface="Segoe UI" pitchFamily="34" charset="0"/>
              </a:defRPr>
            </a:lvl1pPr>
          </a:lstStyle>
          <a:p>
            <a:r>
              <a:rPr lang="en-GB" sz="2800" dirty="0" smtClean="0"/>
              <a:t>“integrated </a:t>
            </a:r>
            <a:r>
              <a:rPr lang="en-GB" sz="2800" dirty="0"/>
              <a:t>with EGI’s e-Infrastructure </a:t>
            </a:r>
            <a:r>
              <a:rPr lang="en-GB" sz="2800" dirty="0" smtClean="0"/>
              <a:t>services”</a:t>
            </a:r>
            <a:endParaRPr lang="en-GB" sz="2800" dirty="0"/>
          </a:p>
          <a:p>
            <a:r>
              <a:rPr lang="en-US" sz="2000" dirty="0" smtClean="0">
                <a:hlinkClick r:id="rId4"/>
              </a:rPr>
              <a:t>www.egi.eu/services</a:t>
            </a:r>
            <a:r>
              <a:rPr lang="en-US" sz="2000" dirty="0" smtClean="0"/>
              <a:t> </a:t>
            </a:r>
            <a:endParaRPr lang="en-US" sz="2000" dirty="0"/>
          </a:p>
        </p:txBody>
      </p:sp>
      <p:sp>
        <p:nvSpPr>
          <p:cNvPr id="7" name="Left-Right Arrow 6"/>
          <p:cNvSpPr/>
          <p:nvPr/>
        </p:nvSpPr>
        <p:spPr>
          <a:xfrm>
            <a:off x="2555776" y="1349118"/>
            <a:ext cx="2808312" cy="504056"/>
          </a:xfrm>
          <a:prstGeom prst="lef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Left-Right Arrow 7"/>
          <p:cNvSpPr/>
          <p:nvPr/>
        </p:nvSpPr>
        <p:spPr>
          <a:xfrm rot="20768155">
            <a:off x="3489318" y="2045915"/>
            <a:ext cx="1988976" cy="504056"/>
          </a:xfrm>
          <a:prstGeom prst="lef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rot="20989569">
            <a:off x="1989536" y="1817669"/>
            <a:ext cx="3245232" cy="400110"/>
          </a:xfrm>
          <a:prstGeom prst="rect">
            <a:avLst/>
          </a:prstGeom>
          <a:noFill/>
        </p:spPr>
        <p:txBody>
          <a:bodyPr wrap="square" rtlCol="0">
            <a:spAutoFit/>
          </a:bodyPr>
          <a:lstStyle/>
          <a:p>
            <a:r>
              <a:rPr lang="en-US" sz="2000" b="1" dirty="0" smtClean="0">
                <a:solidFill>
                  <a:srgbClr val="FF0000"/>
                </a:solidFill>
              </a:rPr>
              <a:t>Emerging combinations</a:t>
            </a:r>
            <a:endParaRPr lang="en-US" sz="2000" b="1" dirty="0">
              <a:solidFill>
                <a:srgbClr val="FF0000"/>
              </a:solidFill>
            </a:endParaRPr>
          </a:p>
        </p:txBody>
      </p:sp>
      <p:sp>
        <p:nvSpPr>
          <p:cNvPr id="11" name="Footer Placeholder 3"/>
          <p:cNvSpPr>
            <a:spLocks noGrp="1"/>
          </p:cNvSpPr>
          <p:nvPr>
            <p:ph type="ftr" sz="quarter" idx="11"/>
          </p:nvPr>
        </p:nvSpPr>
        <p:spPr>
          <a:xfrm>
            <a:off x="1187624" y="6453336"/>
            <a:ext cx="6768752" cy="365125"/>
          </a:xfrm>
        </p:spPr>
        <p:txBody>
          <a:bodyPr/>
          <a:lstStyle/>
          <a:p>
            <a:r>
              <a:rPr lang="en-GB" dirty="0" smtClean="0"/>
              <a:t>Thematic services, Applications on demand</a:t>
            </a:r>
            <a:endParaRPr lang="en-GB" dirty="0"/>
          </a:p>
        </p:txBody>
      </p:sp>
    </p:spTree>
    <p:extLst>
      <p:ext uri="{BB962C8B-B14F-4D97-AF65-F5344CB8AC3E}">
        <p14:creationId xmlns:p14="http://schemas.microsoft.com/office/powerpoint/2010/main" val="21567633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44624"/>
            <a:ext cx="7704856" cy="850106"/>
          </a:xfrm>
          <a:noFill/>
        </p:spPr>
        <p:txBody>
          <a:bodyPr>
            <a:normAutofit/>
          </a:bodyPr>
          <a:lstStyle/>
          <a:p>
            <a:r>
              <a:rPr lang="en-US" sz="2400" dirty="0" smtClean="0"/>
              <a:t>An example: </a:t>
            </a:r>
            <a:r>
              <a:rPr lang="en-US" sz="2400" dirty="0" err="1" smtClean="0"/>
              <a:t>EXTraS</a:t>
            </a:r>
            <a:r>
              <a:rPr lang="en-US" sz="2400" dirty="0" smtClean="0"/>
              <a:t> thematic service</a:t>
            </a:r>
            <a:br>
              <a:rPr lang="en-US" sz="2400" dirty="0" smtClean="0"/>
            </a:br>
            <a:r>
              <a:rPr lang="en-US" sz="2000" dirty="0"/>
              <a:t>Portal for X-ray Transient and Variable </a:t>
            </a:r>
            <a:r>
              <a:rPr lang="en-US" sz="2000" dirty="0" smtClean="0"/>
              <a:t>Sources (astrophysics)</a:t>
            </a:r>
            <a:endParaRPr lang="en-US" sz="2400" dirty="0"/>
          </a:p>
        </p:txBody>
      </p:sp>
      <p:sp>
        <p:nvSpPr>
          <p:cNvPr id="3" name="Content Placeholder 2"/>
          <p:cNvSpPr>
            <a:spLocks noGrp="1"/>
          </p:cNvSpPr>
          <p:nvPr>
            <p:ph sz="half" idx="2"/>
          </p:nvPr>
        </p:nvSpPr>
        <p:spPr>
          <a:xfrm>
            <a:off x="107504" y="1196752"/>
            <a:ext cx="5184576" cy="4784400"/>
          </a:xfrm>
        </p:spPr>
        <p:txBody>
          <a:bodyPr>
            <a:noAutofit/>
          </a:bodyPr>
          <a:lstStyle/>
          <a:p>
            <a:pPr>
              <a:lnSpc>
                <a:spcPct val="110000"/>
              </a:lnSpc>
              <a:spcBef>
                <a:spcPts val="600"/>
              </a:spcBef>
            </a:pPr>
            <a:r>
              <a:rPr lang="en-US" sz="2000" dirty="0" smtClean="0"/>
              <a:t>Harvesting data </a:t>
            </a:r>
            <a:r>
              <a:rPr lang="en-US" sz="2000" dirty="0"/>
              <a:t>from the European Photon </a:t>
            </a:r>
            <a:r>
              <a:rPr lang="en-US" sz="2000" dirty="0" smtClean="0"/>
              <a:t>Imaging Camera </a:t>
            </a:r>
            <a:r>
              <a:rPr lang="en-US" sz="2000" dirty="0"/>
              <a:t>(EPIC</a:t>
            </a:r>
            <a:r>
              <a:rPr lang="en-US" sz="2000" dirty="0" smtClean="0"/>
              <a:t>)</a:t>
            </a:r>
          </a:p>
          <a:p>
            <a:pPr lvl="1">
              <a:lnSpc>
                <a:spcPct val="110000"/>
              </a:lnSpc>
              <a:spcBef>
                <a:spcPts val="600"/>
              </a:spcBef>
            </a:pPr>
            <a:r>
              <a:rPr lang="en-US" sz="1800" dirty="0" smtClean="0"/>
              <a:t>Carried by the XMM-Newton observatory spacecraft</a:t>
            </a:r>
          </a:p>
          <a:p>
            <a:pPr lvl="1">
              <a:lnSpc>
                <a:spcPct val="110000"/>
              </a:lnSpc>
              <a:spcBef>
                <a:spcPts val="600"/>
              </a:spcBef>
            </a:pPr>
            <a:r>
              <a:rPr lang="en-US" sz="1800" dirty="0" smtClean="0"/>
              <a:t>Largest </a:t>
            </a:r>
            <a:r>
              <a:rPr lang="en-US" sz="1800" dirty="0"/>
              <a:t>and most sensitive </a:t>
            </a:r>
            <a:r>
              <a:rPr lang="en-US" sz="1800" dirty="0" smtClean="0"/>
              <a:t>compilation of </a:t>
            </a:r>
            <a:r>
              <a:rPr lang="en-US" sz="1800" dirty="0"/>
              <a:t>X-ray sources ever </a:t>
            </a:r>
            <a:r>
              <a:rPr lang="en-US" sz="1800" dirty="0" smtClean="0"/>
              <a:t>produced: 500,000+ detections </a:t>
            </a:r>
            <a:r>
              <a:rPr lang="en-US" sz="1800" dirty="0"/>
              <a:t>over about 800 square </a:t>
            </a:r>
            <a:r>
              <a:rPr lang="en-US" sz="1800" dirty="0" smtClean="0"/>
              <a:t>degrees</a:t>
            </a:r>
          </a:p>
          <a:p>
            <a:pPr lvl="1">
              <a:lnSpc>
                <a:spcPct val="110000"/>
              </a:lnSpc>
              <a:spcBef>
                <a:spcPts val="600"/>
              </a:spcBef>
            </a:pPr>
            <a:r>
              <a:rPr lang="en-US" sz="1800" dirty="0" smtClean="0"/>
              <a:t>In operation for 16 years</a:t>
            </a:r>
          </a:p>
          <a:p>
            <a:pPr>
              <a:lnSpc>
                <a:spcPct val="110000"/>
              </a:lnSpc>
              <a:spcBef>
                <a:spcPts val="600"/>
              </a:spcBef>
            </a:pPr>
            <a:r>
              <a:rPr lang="en-US" sz="2000" dirty="0" smtClean="0"/>
              <a:t>Portal with </a:t>
            </a:r>
            <a:r>
              <a:rPr lang="en-US" sz="2000" dirty="0" smtClean="0">
                <a:solidFill>
                  <a:srgbClr val="4F85C3"/>
                </a:solidFill>
              </a:rPr>
              <a:t>4 lines of analysis pipelines</a:t>
            </a:r>
          </a:p>
          <a:p>
            <a:pPr lvl="1">
              <a:lnSpc>
                <a:spcPct val="110000"/>
              </a:lnSpc>
              <a:spcBef>
                <a:spcPts val="600"/>
              </a:spcBef>
            </a:pPr>
            <a:r>
              <a:rPr lang="en-US" sz="1800" dirty="0" smtClean="0"/>
              <a:t>Underpinned by </a:t>
            </a:r>
            <a:r>
              <a:rPr lang="en-US" sz="1800" dirty="0" smtClean="0">
                <a:solidFill>
                  <a:srgbClr val="4F85C3"/>
                </a:solidFill>
              </a:rPr>
              <a:t>EGI cloud providers </a:t>
            </a:r>
            <a:r>
              <a:rPr lang="en-US" sz="1800" dirty="0" smtClean="0"/>
              <a:t>(SLA)</a:t>
            </a:r>
            <a:endParaRPr lang="en-US" sz="1800" dirty="0"/>
          </a:p>
          <a:p>
            <a:pPr lvl="2">
              <a:lnSpc>
                <a:spcPct val="110000"/>
              </a:lnSpc>
              <a:spcBef>
                <a:spcPts val="600"/>
              </a:spcBef>
            </a:pPr>
            <a:r>
              <a:rPr lang="en-US" sz="1600" dirty="0" smtClean="0"/>
              <a:t>CYFRONET (PL); RECAS</a:t>
            </a:r>
            <a:r>
              <a:rPr lang="en-US" sz="1600" dirty="0"/>
              <a:t>-BARI (</a:t>
            </a:r>
            <a:r>
              <a:rPr lang="en-US" sz="1600" dirty="0" smtClean="0"/>
              <a:t>IT)</a:t>
            </a:r>
          </a:p>
          <a:p>
            <a:pPr lvl="1">
              <a:lnSpc>
                <a:spcPct val="110000"/>
              </a:lnSpc>
              <a:spcBef>
                <a:spcPts val="600"/>
              </a:spcBef>
            </a:pPr>
            <a:r>
              <a:rPr lang="en-US" sz="1800" dirty="0" smtClean="0"/>
              <a:t>16,000 CPU hours used so far</a:t>
            </a:r>
          </a:p>
        </p:txBody>
      </p:sp>
      <p:sp>
        <p:nvSpPr>
          <p:cNvPr id="4" name="Footer Placeholder 3"/>
          <p:cNvSpPr>
            <a:spLocks noGrp="1"/>
          </p:cNvSpPr>
          <p:nvPr>
            <p:ph type="ftr" sz="quarter" idx="11"/>
          </p:nvPr>
        </p:nvSpPr>
        <p:spPr/>
        <p:txBody>
          <a:bodyPr/>
          <a:lstStyle/>
          <a:p>
            <a:r>
              <a:rPr lang="en-GB" smtClean="0"/>
              <a:t>Thematic services, Applications on demand</a:t>
            </a:r>
            <a:endParaRPr lang="en-GB" dirty="0"/>
          </a:p>
        </p:txBody>
      </p:sp>
      <p:sp>
        <p:nvSpPr>
          <p:cNvPr id="5" name="Rectangle 4"/>
          <p:cNvSpPr/>
          <p:nvPr/>
        </p:nvSpPr>
        <p:spPr>
          <a:xfrm>
            <a:off x="179512" y="5796553"/>
            <a:ext cx="8784976" cy="584775"/>
          </a:xfrm>
          <a:prstGeom prst="rect">
            <a:avLst/>
          </a:prstGeom>
        </p:spPr>
        <p:txBody>
          <a:bodyPr wrap="square">
            <a:spAutoFit/>
          </a:bodyPr>
          <a:lstStyle/>
          <a:p>
            <a:r>
              <a:rPr lang="en-US" sz="1600" i="1" dirty="0"/>
              <a:t>D. </a:t>
            </a:r>
            <a:r>
              <a:rPr lang="en-US" sz="1600" i="1" dirty="0" err="1" smtClean="0"/>
              <a:t>D'Agostino</a:t>
            </a:r>
            <a:r>
              <a:rPr lang="en-US" sz="1600" i="1" dirty="0" smtClean="0"/>
              <a:t> et al: </a:t>
            </a:r>
            <a:r>
              <a:rPr lang="en-US" sz="1600" i="1" dirty="0" smtClean="0">
                <a:hlinkClick r:id="rId3"/>
              </a:rPr>
              <a:t>A </a:t>
            </a:r>
            <a:r>
              <a:rPr lang="en-US" sz="1600" i="1" dirty="0">
                <a:hlinkClick r:id="rId3"/>
              </a:rPr>
              <a:t>microservice-based portal for X-ray transient and variable sources</a:t>
            </a:r>
            <a:r>
              <a:rPr lang="en-US" sz="1600" i="1" dirty="0"/>
              <a:t>. Proc. of the 8th International Workshop on Science Gateways (IWSG 2016), 8-10 June 2016, Rome, Italy. </a:t>
            </a:r>
          </a:p>
        </p:txBody>
      </p:sp>
      <p:pic>
        <p:nvPicPr>
          <p:cNvPr id="8" name="Picture 7"/>
          <p:cNvPicPr>
            <a:picLocks noChangeAspect="1"/>
          </p:cNvPicPr>
          <p:nvPr/>
        </p:nvPicPr>
        <p:blipFill rotWithShape="1">
          <a:blip r:embed="rId4"/>
          <a:srcRect r="43740"/>
          <a:stretch/>
        </p:blipFill>
        <p:spPr>
          <a:xfrm>
            <a:off x="5731256" y="1028806"/>
            <a:ext cx="3240360" cy="2303850"/>
          </a:xfrm>
          <a:prstGeom prst="rect">
            <a:avLst/>
          </a:prstGeom>
        </p:spPr>
      </p:pic>
      <p:pic>
        <p:nvPicPr>
          <p:cNvPr id="7" name="Picture 6" descr="Screen Shot 2017-10-10 at 09.19.20.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6096" y="2995536"/>
            <a:ext cx="3681754" cy="2593704"/>
          </a:xfrm>
          <a:prstGeom prst="rect">
            <a:avLst/>
          </a:prstGeom>
          <a:ln>
            <a:solidFill>
              <a:srgbClr val="000000"/>
            </a:solidFill>
          </a:ln>
        </p:spPr>
      </p:pic>
    </p:spTree>
    <p:extLst>
      <p:ext uri="{BB962C8B-B14F-4D97-AF65-F5344CB8AC3E}">
        <p14:creationId xmlns:p14="http://schemas.microsoft.com/office/powerpoint/2010/main" val="465964255"/>
      </p:ext>
    </p:extLst>
  </p:cSld>
  <p:clrMapOvr>
    <a:masterClrMapping/>
  </p:clrMapOvr>
  <p:timing>
    <p:tnLst>
      <p:par>
        <p:cTn id="1" dur="indefinite" restart="never" nodeType="tmRoot"/>
      </p:par>
    </p:tnLst>
  </p:timing>
</p:sld>
</file>

<file path=ppt/theme/theme1.xml><?xml version="1.0" encoding="utf-8"?>
<a:theme xmlns:a="http://schemas.openxmlformats.org/drawingml/2006/main" name="EGI Engage powerpoint presentation v3.2">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defPPr>
      </a:lstStyle>
    </a:txDef>
  </a:objectDefaults>
  <a:extraClrSchemeLst/>
</a:theme>
</file>

<file path=ppt/theme/theme2.xml><?xml version="1.0" encoding="utf-8"?>
<a:theme xmlns:a="http://schemas.openxmlformats.org/drawingml/2006/main" name="EGI Powerpoint Presentation (body)">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GI Powerpoint Presentation (closing)">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defPPr>
      </a:lstStyle>
    </a:txDef>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EGI Engage powerpoint presentation v3.2</Template>
  <TotalTime>6491</TotalTime>
  <Words>1916</Words>
  <Application>Microsoft Office PowerPoint</Application>
  <PresentationFormat>On-screen Show (4:3)</PresentationFormat>
  <Paragraphs>328</Paragraphs>
  <Slides>29</Slides>
  <Notes>12</Notes>
  <HiddenSlides>0</HiddenSlides>
  <MMClips>0</MMClips>
  <ScaleCrop>false</ScaleCrop>
  <HeadingPairs>
    <vt:vector size="4" baseType="variant">
      <vt:variant>
        <vt:lpstr>Theme</vt:lpstr>
      </vt:variant>
      <vt:variant>
        <vt:i4>3</vt:i4>
      </vt:variant>
      <vt:variant>
        <vt:lpstr>Slide Titles</vt:lpstr>
      </vt:variant>
      <vt:variant>
        <vt:i4>29</vt:i4>
      </vt:variant>
    </vt:vector>
  </HeadingPairs>
  <TitlesOfParts>
    <vt:vector size="32" baseType="lpstr">
      <vt:lpstr>EGI Engage powerpoint presentation v3.2</vt:lpstr>
      <vt:lpstr>EGI Powerpoint Presentation (body)</vt:lpstr>
      <vt:lpstr>EGI Powerpoint Presentation (closing)</vt:lpstr>
      <vt:lpstr>Thematic services, Applications on demand</vt:lpstr>
      <vt:lpstr>EGI-Engage: Key Exploitable Results</vt:lpstr>
      <vt:lpstr>Outline</vt:lpstr>
      <vt:lpstr>Description and innovation Thematic Services</vt:lpstr>
      <vt:lpstr>Thematic services</vt:lpstr>
      <vt:lpstr>Stakeholders</vt:lpstr>
      <vt:lpstr>PowerPoint Presentation</vt:lpstr>
      <vt:lpstr>PowerPoint Presentation</vt:lpstr>
      <vt:lpstr>An example: EXTraS thematic service Portal for X-ray Transient and Variable Sources (astrophysics)</vt:lpstr>
      <vt:lpstr>On the website</vt:lpstr>
      <vt:lpstr>On the website</vt:lpstr>
      <vt:lpstr>Who can exploit the result? for what?</vt:lpstr>
      <vt:lpstr>What is new or improved?</vt:lpstr>
      <vt:lpstr>Description and innovation Applications on Demand Service</vt:lpstr>
      <vt:lpstr>Applications on Demand Service (AODS)</vt:lpstr>
      <vt:lpstr>AoDS: Integrating diverse services into a single framework</vt:lpstr>
      <vt:lpstr>How to access the AoD service</vt:lpstr>
      <vt:lpstr>AoDS exploitation example: Epilepsy research </vt:lpstr>
      <vt:lpstr>Who can exploit the result? for what?</vt:lpstr>
      <vt:lpstr>What is new or improved?</vt:lpstr>
      <vt:lpstr>Communication and exploitation Thematic services Applications on Demand service</vt:lpstr>
      <vt:lpstr>Science discipline distribution of the thematic services and applications</vt:lpstr>
      <vt:lpstr>Benefits and exploitation</vt:lpstr>
      <vt:lpstr>PowerPoint Presentation</vt:lpstr>
      <vt:lpstr>PowerPoint Presentation</vt:lpstr>
      <vt:lpstr>PowerPoint Presentation</vt:lpstr>
      <vt:lpstr>The use of results</vt:lpstr>
      <vt:lpstr>The use of results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WPX [name]</dc:title>
  <dc:creator>Malgorzata Krakowian</dc:creator>
  <cp:lastModifiedBy>S C</cp:lastModifiedBy>
  <cp:revision>256</cp:revision>
  <cp:lastPrinted>2017-10-18T08:16:05Z</cp:lastPrinted>
  <dcterms:created xsi:type="dcterms:W3CDTF">2016-02-16T14:19:42Z</dcterms:created>
  <dcterms:modified xsi:type="dcterms:W3CDTF">2017-10-18T08:23:05Z</dcterms:modified>
</cp:coreProperties>
</file>