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23"/>
  </p:notesMasterIdLst>
  <p:handoutMasterIdLst>
    <p:handoutMasterId r:id="rId24"/>
  </p:handoutMasterIdLst>
  <p:sldIdLst>
    <p:sldId id="354" r:id="rId4"/>
    <p:sldId id="386" r:id="rId5"/>
    <p:sldId id="346" r:id="rId6"/>
    <p:sldId id="360" r:id="rId7"/>
    <p:sldId id="362" r:id="rId8"/>
    <p:sldId id="363" r:id="rId9"/>
    <p:sldId id="364" r:id="rId10"/>
    <p:sldId id="381" r:id="rId11"/>
    <p:sldId id="371" r:id="rId12"/>
    <p:sldId id="358" r:id="rId13"/>
    <p:sldId id="357" r:id="rId14"/>
    <p:sldId id="383" r:id="rId15"/>
    <p:sldId id="372" r:id="rId16"/>
    <p:sldId id="378" r:id="rId17"/>
    <p:sldId id="377" r:id="rId18"/>
    <p:sldId id="384" r:id="rId19"/>
    <p:sldId id="385" r:id="rId20"/>
    <p:sldId id="373" r:id="rId21"/>
    <p:sldId id="387" r:id="rId22"/>
  </p:sldIdLst>
  <p:sldSz cx="9144000" cy="6858000" type="screen4x3"/>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200"/>
    <a:srgbClr val="0066B0"/>
    <a:srgbClr val="FA7045"/>
    <a:srgbClr val="4F85C3"/>
    <a:srgbClr val="80D1FA"/>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85887" autoAdjust="0"/>
  </p:normalViewPr>
  <p:slideViewPr>
    <p:cSldViewPr showGuides="1">
      <p:cViewPr>
        <p:scale>
          <a:sx n="66" d="100"/>
          <a:sy n="66" d="100"/>
        </p:scale>
        <p:origin x="-1834" y="-21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A42DD-3940-8340-8FCF-6CE8E40B5CB0}" type="doc">
      <dgm:prSet loTypeId="urn:microsoft.com/office/officeart/2005/8/layout/lProcess2" loCatId="" qsTypeId="urn:microsoft.com/office/officeart/2005/8/quickstyle/simple1" qsCatId="simple" csTypeId="urn:microsoft.com/office/officeart/2005/8/colors/accent2_2" csCatId="accent2" phldr="1"/>
      <dgm:spPr/>
      <dgm:t>
        <a:bodyPr/>
        <a:lstStyle/>
        <a:p>
          <a:endParaRPr lang="en-US"/>
        </a:p>
      </dgm:t>
    </dgm:pt>
    <dgm:pt modelId="{15BF88C5-DED4-1049-9378-4E1D5D6D2FDE}">
      <dgm:prSet phldrT="[Text]"/>
      <dgm:spPr/>
      <dgm:t>
        <a:bodyPr/>
        <a:lstStyle/>
        <a:p>
          <a:r>
            <a:rPr lang="en-US" dirty="0" smtClean="0"/>
            <a:t>Technology</a:t>
          </a:r>
          <a:endParaRPr lang="en-US" dirty="0"/>
        </a:p>
      </dgm:t>
    </dgm:pt>
    <dgm:pt modelId="{69DC7014-3DB2-5F4B-B3E4-5658B790AFA3}" type="parTrans" cxnId="{853B0F55-FFA9-BF4B-A6D1-DC2FA8DA8887}">
      <dgm:prSet/>
      <dgm:spPr/>
      <dgm:t>
        <a:bodyPr/>
        <a:lstStyle/>
        <a:p>
          <a:endParaRPr lang="en-US"/>
        </a:p>
      </dgm:t>
    </dgm:pt>
    <dgm:pt modelId="{1A27B14F-9504-8A4D-A14C-206E5FE980E4}" type="sibTrans" cxnId="{853B0F55-FFA9-BF4B-A6D1-DC2FA8DA8887}">
      <dgm:prSet/>
      <dgm:spPr/>
      <dgm:t>
        <a:bodyPr/>
        <a:lstStyle/>
        <a:p>
          <a:endParaRPr lang="en-US"/>
        </a:p>
      </dgm:t>
    </dgm:pt>
    <dgm:pt modelId="{B122D4F7-9BCD-BC47-95CD-10B62F897F5C}">
      <dgm:prSet phldrT="[Text]"/>
      <dgm:spPr/>
      <dgm:t>
        <a:bodyPr/>
        <a:lstStyle/>
        <a:p>
          <a:r>
            <a:rPr lang="en-US" dirty="0" smtClean="0"/>
            <a:t>TCB</a:t>
          </a:r>
          <a:endParaRPr lang="en-US" dirty="0"/>
        </a:p>
      </dgm:t>
    </dgm:pt>
    <dgm:pt modelId="{98A6698B-3779-4E48-A90F-0570C15578FB}" type="parTrans" cxnId="{95284A6A-06F9-824D-8FFE-2764240C1BB9}">
      <dgm:prSet/>
      <dgm:spPr/>
      <dgm:t>
        <a:bodyPr/>
        <a:lstStyle/>
        <a:p>
          <a:endParaRPr lang="en-US"/>
        </a:p>
      </dgm:t>
    </dgm:pt>
    <dgm:pt modelId="{05ABB21D-3645-F949-B943-0E644194302A}" type="sibTrans" cxnId="{95284A6A-06F9-824D-8FFE-2764240C1BB9}">
      <dgm:prSet/>
      <dgm:spPr/>
      <dgm:t>
        <a:bodyPr/>
        <a:lstStyle/>
        <a:p>
          <a:endParaRPr lang="en-US"/>
        </a:p>
      </dgm:t>
    </dgm:pt>
    <dgm:pt modelId="{2F4E933A-6BDB-AC4F-BC19-4BEE4BE46702}">
      <dgm:prSet phldrT="[Text]"/>
      <dgm:spPr/>
      <dgm:t>
        <a:bodyPr/>
        <a:lstStyle/>
        <a:p>
          <a:r>
            <a:rPr lang="en-US" dirty="0" smtClean="0"/>
            <a:t>Security</a:t>
          </a:r>
          <a:endParaRPr lang="en-US" dirty="0"/>
        </a:p>
      </dgm:t>
    </dgm:pt>
    <dgm:pt modelId="{581B0113-13BD-5943-9109-7C6BE373F95D}" type="parTrans" cxnId="{E8782400-EFA8-4B46-A348-538513947AF7}">
      <dgm:prSet/>
      <dgm:spPr/>
      <dgm:t>
        <a:bodyPr/>
        <a:lstStyle/>
        <a:p>
          <a:endParaRPr lang="en-US"/>
        </a:p>
      </dgm:t>
    </dgm:pt>
    <dgm:pt modelId="{9FD604B5-8B7A-7A4D-BB10-DA8E814F466B}" type="sibTrans" cxnId="{E8782400-EFA8-4B46-A348-538513947AF7}">
      <dgm:prSet/>
      <dgm:spPr/>
      <dgm:t>
        <a:bodyPr/>
        <a:lstStyle/>
        <a:p>
          <a:endParaRPr lang="en-US"/>
        </a:p>
      </dgm:t>
    </dgm:pt>
    <dgm:pt modelId="{ABE490CE-2464-C84B-BE3E-43C808E8673D}">
      <dgm:prSet phldrT="[Text]"/>
      <dgm:spPr/>
      <dgm:t>
        <a:bodyPr/>
        <a:lstStyle/>
        <a:p>
          <a:r>
            <a:rPr lang="en-US" dirty="0" smtClean="0"/>
            <a:t>OMB</a:t>
          </a:r>
          <a:endParaRPr lang="en-US" dirty="0"/>
        </a:p>
      </dgm:t>
    </dgm:pt>
    <dgm:pt modelId="{D97D864D-988F-544C-8369-071A7D88A9B4}" type="parTrans" cxnId="{E41B5F48-3096-0F4D-87ED-40C282C58110}">
      <dgm:prSet/>
      <dgm:spPr/>
      <dgm:t>
        <a:bodyPr/>
        <a:lstStyle/>
        <a:p>
          <a:endParaRPr lang="en-US"/>
        </a:p>
      </dgm:t>
    </dgm:pt>
    <dgm:pt modelId="{08C0C74D-6538-E84C-8FB6-3372B10C676C}" type="sibTrans" cxnId="{E41B5F48-3096-0F4D-87ED-40C282C58110}">
      <dgm:prSet/>
      <dgm:spPr/>
      <dgm:t>
        <a:bodyPr/>
        <a:lstStyle/>
        <a:p>
          <a:endParaRPr lang="en-US"/>
        </a:p>
      </dgm:t>
    </dgm:pt>
    <dgm:pt modelId="{A81B7277-7121-D149-B5A3-19DD553E4D83}">
      <dgm:prSet phldrT="[Text]"/>
      <dgm:spPr/>
      <dgm:t>
        <a:bodyPr/>
        <a:lstStyle/>
        <a:p>
          <a:r>
            <a:rPr lang="en-US" dirty="0" smtClean="0"/>
            <a:t>Users</a:t>
          </a:r>
          <a:endParaRPr lang="en-US" dirty="0"/>
        </a:p>
      </dgm:t>
    </dgm:pt>
    <dgm:pt modelId="{AA93FF58-7587-AC40-A98D-27B6A10D4791}" type="parTrans" cxnId="{EA7995C7-1548-8D44-9B1D-86A7528470F8}">
      <dgm:prSet/>
      <dgm:spPr/>
      <dgm:t>
        <a:bodyPr/>
        <a:lstStyle/>
        <a:p>
          <a:endParaRPr lang="en-US"/>
        </a:p>
      </dgm:t>
    </dgm:pt>
    <dgm:pt modelId="{37EF3017-7DCB-7645-9773-56036BDD2A93}" type="sibTrans" cxnId="{EA7995C7-1548-8D44-9B1D-86A7528470F8}">
      <dgm:prSet/>
      <dgm:spPr/>
      <dgm:t>
        <a:bodyPr/>
        <a:lstStyle/>
        <a:p>
          <a:endParaRPr lang="en-US"/>
        </a:p>
      </dgm:t>
    </dgm:pt>
    <dgm:pt modelId="{F792B3A4-5636-A74E-96FC-713BC631B440}">
      <dgm:prSet phldrT="[Text]"/>
      <dgm:spPr/>
      <dgm:t>
        <a:bodyPr/>
        <a:lstStyle/>
        <a:p>
          <a:r>
            <a:rPr lang="en-US" dirty="0" smtClean="0"/>
            <a:t>UCB</a:t>
          </a:r>
          <a:endParaRPr lang="en-US" dirty="0"/>
        </a:p>
      </dgm:t>
    </dgm:pt>
    <dgm:pt modelId="{20823A02-6E04-A34D-A68E-AB74169C6185}" type="parTrans" cxnId="{CF7B98DD-49EC-A849-96DF-2B1DEDEB5400}">
      <dgm:prSet/>
      <dgm:spPr/>
      <dgm:t>
        <a:bodyPr/>
        <a:lstStyle/>
        <a:p>
          <a:endParaRPr lang="en-US"/>
        </a:p>
      </dgm:t>
    </dgm:pt>
    <dgm:pt modelId="{F6ECEAF8-50A1-CE47-83E1-890A3826C929}" type="sibTrans" cxnId="{CF7B98DD-49EC-A849-96DF-2B1DEDEB5400}">
      <dgm:prSet/>
      <dgm:spPr/>
      <dgm:t>
        <a:bodyPr/>
        <a:lstStyle/>
        <a:p>
          <a:endParaRPr lang="en-US"/>
        </a:p>
      </dgm:t>
    </dgm:pt>
    <dgm:pt modelId="{94915217-D8F7-47E9-B267-ECC86DE31DEE}">
      <dgm:prSet phldrT="[Text]"/>
      <dgm:spPr/>
      <dgm:t>
        <a:bodyPr/>
        <a:lstStyle/>
        <a:p>
          <a:r>
            <a:rPr lang="en-US" dirty="0" smtClean="0"/>
            <a:t>SPG</a:t>
          </a:r>
          <a:endParaRPr lang="en-US" dirty="0"/>
        </a:p>
      </dgm:t>
    </dgm:pt>
    <dgm:pt modelId="{C2CBBCD8-4892-4993-BE11-CFA34D1E8BC6}" type="parTrans" cxnId="{54BDF33B-5D3D-45BE-BAEC-2B5B050B0297}">
      <dgm:prSet/>
      <dgm:spPr/>
      <dgm:t>
        <a:bodyPr/>
        <a:lstStyle/>
        <a:p>
          <a:endParaRPr lang="en-GB"/>
        </a:p>
      </dgm:t>
    </dgm:pt>
    <dgm:pt modelId="{3E4C514D-4DC2-43BA-8D60-508F3C57735D}" type="sibTrans" cxnId="{54BDF33B-5D3D-45BE-BAEC-2B5B050B0297}">
      <dgm:prSet/>
      <dgm:spPr/>
      <dgm:t>
        <a:bodyPr/>
        <a:lstStyle/>
        <a:p>
          <a:endParaRPr lang="en-GB"/>
        </a:p>
      </dgm:t>
    </dgm:pt>
    <dgm:pt modelId="{6123B1DC-1233-45CD-9EC7-AAEF4EB7624E}">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SCG</a:t>
          </a:r>
          <a:endParaRPr lang="en-US" dirty="0"/>
        </a:p>
      </dgm:t>
    </dgm:pt>
    <dgm:pt modelId="{44A9382E-301F-4D62-AB9B-4082E42E4870}" type="parTrans" cxnId="{8955CCD6-6DDA-4CE6-8D55-089A084AC80A}">
      <dgm:prSet/>
      <dgm:spPr/>
      <dgm:t>
        <a:bodyPr/>
        <a:lstStyle/>
        <a:p>
          <a:endParaRPr lang="en-GB"/>
        </a:p>
      </dgm:t>
    </dgm:pt>
    <dgm:pt modelId="{BDC2D7F5-5F90-46D8-B90E-1C0BCFAE919A}" type="sibTrans" cxnId="{8955CCD6-6DDA-4CE6-8D55-089A084AC80A}">
      <dgm:prSet/>
      <dgm:spPr/>
      <dgm:t>
        <a:bodyPr/>
        <a:lstStyle/>
        <a:p>
          <a:endParaRPr lang="en-GB"/>
        </a:p>
      </dgm:t>
    </dgm:pt>
    <dgm:pt modelId="{62F5CDB7-A024-43F8-81FC-3FD46FAE9C31}">
      <dgm:prSet phldrT="[Text]"/>
      <dgm:spPr/>
      <dgm:t>
        <a:bodyPr/>
        <a:lstStyle/>
        <a:p>
          <a:r>
            <a:rPr lang="en-US" dirty="0" smtClean="0"/>
            <a:t>Operations</a:t>
          </a:r>
          <a:endParaRPr lang="en-GB" dirty="0"/>
        </a:p>
      </dgm:t>
    </dgm:pt>
    <dgm:pt modelId="{9E66C0F0-6A19-4650-821B-E6DA06CEF621}" type="parTrans" cxnId="{5561A22A-33EA-4634-A7A1-79A85ED1AA5C}">
      <dgm:prSet/>
      <dgm:spPr/>
      <dgm:t>
        <a:bodyPr/>
        <a:lstStyle/>
        <a:p>
          <a:endParaRPr lang="en-GB"/>
        </a:p>
      </dgm:t>
    </dgm:pt>
    <dgm:pt modelId="{09060902-2FF8-4730-B734-E6D7AAE351F8}" type="sibTrans" cxnId="{5561A22A-33EA-4634-A7A1-79A85ED1AA5C}">
      <dgm:prSet/>
      <dgm:spPr/>
      <dgm:t>
        <a:bodyPr/>
        <a:lstStyle/>
        <a:p>
          <a:endParaRPr lang="en-GB"/>
        </a:p>
      </dgm:t>
    </dgm:pt>
    <dgm:pt modelId="{8B8D63F0-CA09-8345-A535-B5E6142DD6BE}">
      <dgm:prSet phldrT="[Text]"/>
      <dgm:spPr/>
      <dgm:t>
        <a:bodyPr/>
        <a:lstStyle/>
        <a:p>
          <a:r>
            <a:rPr lang="en-US" dirty="0" smtClean="0"/>
            <a:t>Services &amp; Solutions</a:t>
          </a:r>
          <a:endParaRPr lang="en-US" dirty="0"/>
        </a:p>
      </dgm:t>
    </dgm:pt>
    <dgm:pt modelId="{934E3605-D4DF-0545-834C-98376C4E9080}" type="parTrans" cxnId="{5E4DF74A-77E7-724A-9611-D62B3C05F8C8}">
      <dgm:prSet/>
      <dgm:spPr/>
      <dgm:t>
        <a:bodyPr/>
        <a:lstStyle/>
        <a:p>
          <a:endParaRPr lang="en-US"/>
        </a:p>
      </dgm:t>
    </dgm:pt>
    <dgm:pt modelId="{DE618AAF-F65F-7643-B85C-08577A2A36AE}" type="sibTrans" cxnId="{5E4DF74A-77E7-724A-9611-D62B3C05F8C8}">
      <dgm:prSet/>
      <dgm:spPr/>
      <dgm:t>
        <a:bodyPr/>
        <a:lstStyle/>
        <a:p>
          <a:endParaRPr lang="en-US"/>
        </a:p>
      </dgm:t>
    </dgm:pt>
    <dgm:pt modelId="{7DFA347E-9CA4-D74E-AAE2-268479352D1F}">
      <dgm:prSet phldrT="[Text]"/>
      <dgm:spPr/>
      <dgm:t>
        <a:bodyPr/>
        <a:lstStyle/>
        <a:p>
          <a:r>
            <a:rPr lang="en-US" dirty="0" smtClean="0"/>
            <a:t>SSB</a:t>
          </a:r>
          <a:endParaRPr lang="en-US" dirty="0"/>
        </a:p>
      </dgm:t>
    </dgm:pt>
    <dgm:pt modelId="{6E49745F-BAEE-A249-9B28-0EB4CA479F19}" type="parTrans" cxnId="{843C7039-82D3-6248-B242-7FFB4467D8C9}">
      <dgm:prSet/>
      <dgm:spPr/>
      <dgm:t>
        <a:bodyPr/>
        <a:lstStyle/>
        <a:p>
          <a:endParaRPr lang="en-US"/>
        </a:p>
      </dgm:t>
    </dgm:pt>
    <dgm:pt modelId="{B1FE4A2B-5A24-0B4B-A355-E6A7EA02C6E7}" type="sibTrans" cxnId="{843C7039-82D3-6248-B242-7FFB4467D8C9}">
      <dgm:prSet/>
      <dgm:spPr/>
      <dgm:t>
        <a:bodyPr/>
        <a:lstStyle/>
        <a:p>
          <a:endParaRPr lang="en-US"/>
        </a:p>
      </dgm:t>
    </dgm:pt>
    <dgm:pt modelId="{4831D4F0-BE98-EB4F-AE60-B3DBCAB57AA9}" type="pres">
      <dgm:prSet presAssocID="{69CA42DD-3940-8340-8FCF-6CE8E40B5CB0}" presName="theList" presStyleCnt="0">
        <dgm:presLayoutVars>
          <dgm:dir/>
          <dgm:animLvl val="lvl"/>
          <dgm:resizeHandles val="exact"/>
        </dgm:presLayoutVars>
      </dgm:prSet>
      <dgm:spPr/>
      <dgm:t>
        <a:bodyPr/>
        <a:lstStyle/>
        <a:p>
          <a:endParaRPr lang="en-GB"/>
        </a:p>
      </dgm:t>
    </dgm:pt>
    <dgm:pt modelId="{C2A61BC4-B389-D24C-AE9A-B5CE3B62E1CF}" type="pres">
      <dgm:prSet presAssocID="{8B8D63F0-CA09-8345-A535-B5E6142DD6BE}" presName="compNode" presStyleCnt="0"/>
      <dgm:spPr/>
      <dgm:t>
        <a:bodyPr/>
        <a:lstStyle/>
        <a:p>
          <a:endParaRPr lang="en-US"/>
        </a:p>
      </dgm:t>
    </dgm:pt>
    <dgm:pt modelId="{626653E7-8E34-2441-A7D6-80A71348CA38}" type="pres">
      <dgm:prSet presAssocID="{8B8D63F0-CA09-8345-A535-B5E6142DD6BE}" presName="aNode" presStyleLbl="bgShp" presStyleIdx="0" presStyleCnt="5"/>
      <dgm:spPr/>
      <dgm:t>
        <a:bodyPr/>
        <a:lstStyle/>
        <a:p>
          <a:endParaRPr lang="en-US"/>
        </a:p>
      </dgm:t>
    </dgm:pt>
    <dgm:pt modelId="{E806932A-309E-F044-B02B-DC85496780A7}" type="pres">
      <dgm:prSet presAssocID="{8B8D63F0-CA09-8345-A535-B5E6142DD6BE}" presName="textNode" presStyleLbl="bgShp" presStyleIdx="0" presStyleCnt="5"/>
      <dgm:spPr/>
      <dgm:t>
        <a:bodyPr/>
        <a:lstStyle/>
        <a:p>
          <a:endParaRPr lang="en-US"/>
        </a:p>
      </dgm:t>
    </dgm:pt>
    <dgm:pt modelId="{22CF037F-9DF1-2446-AD8F-85D9C15E88E7}" type="pres">
      <dgm:prSet presAssocID="{8B8D63F0-CA09-8345-A535-B5E6142DD6BE}" presName="compChildNode" presStyleCnt="0"/>
      <dgm:spPr/>
      <dgm:t>
        <a:bodyPr/>
        <a:lstStyle/>
        <a:p>
          <a:endParaRPr lang="en-US"/>
        </a:p>
      </dgm:t>
    </dgm:pt>
    <dgm:pt modelId="{D3C03129-7BD4-0044-8B79-B916E4928877}" type="pres">
      <dgm:prSet presAssocID="{8B8D63F0-CA09-8345-A535-B5E6142DD6BE}" presName="theInnerList" presStyleCnt="0"/>
      <dgm:spPr/>
      <dgm:t>
        <a:bodyPr/>
        <a:lstStyle/>
        <a:p>
          <a:endParaRPr lang="en-US"/>
        </a:p>
      </dgm:t>
    </dgm:pt>
    <dgm:pt modelId="{D78BB205-60D6-CA44-9D3D-CD12FA8DDF8E}" type="pres">
      <dgm:prSet presAssocID="{7DFA347E-9CA4-D74E-AAE2-268479352D1F}" presName="childNode" presStyleLbl="node1" presStyleIdx="0" presStyleCnt="6" custScaleY="23561" custLinFactNeighborX="-592" custLinFactNeighborY="-42063">
        <dgm:presLayoutVars>
          <dgm:bulletEnabled val="1"/>
        </dgm:presLayoutVars>
      </dgm:prSet>
      <dgm:spPr/>
      <dgm:t>
        <a:bodyPr/>
        <a:lstStyle/>
        <a:p>
          <a:endParaRPr lang="en-US"/>
        </a:p>
      </dgm:t>
    </dgm:pt>
    <dgm:pt modelId="{04B0EC72-53EE-BF48-895C-14B897CE4A75}" type="pres">
      <dgm:prSet presAssocID="{8B8D63F0-CA09-8345-A535-B5E6142DD6BE}" presName="aSpace" presStyleCnt="0"/>
      <dgm:spPr/>
      <dgm:t>
        <a:bodyPr/>
        <a:lstStyle/>
        <a:p>
          <a:endParaRPr lang="en-US"/>
        </a:p>
      </dgm:t>
    </dgm:pt>
    <dgm:pt modelId="{6D524A9A-E168-5D4D-8E55-3B556AB09BAE}" type="pres">
      <dgm:prSet presAssocID="{15BF88C5-DED4-1049-9378-4E1D5D6D2FDE}" presName="compNode" presStyleCnt="0"/>
      <dgm:spPr/>
      <dgm:t>
        <a:bodyPr/>
        <a:lstStyle/>
        <a:p>
          <a:endParaRPr lang="en-US"/>
        </a:p>
      </dgm:t>
    </dgm:pt>
    <dgm:pt modelId="{2657EEC9-963C-A74D-AAD4-653716E6868D}" type="pres">
      <dgm:prSet presAssocID="{15BF88C5-DED4-1049-9378-4E1D5D6D2FDE}" presName="aNode" presStyleLbl="bgShp" presStyleIdx="1" presStyleCnt="5"/>
      <dgm:spPr/>
      <dgm:t>
        <a:bodyPr/>
        <a:lstStyle/>
        <a:p>
          <a:endParaRPr lang="en-GB"/>
        </a:p>
      </dgm:t>
    </dgm:pt>
    <dgm:pt modelId="{4C11FB11-80AB-C845-A5AC-C9952D3F0739}" type="pres">
      <dgm:prSet presAssocID="{15BF88C5-DED4-1049-9378-4E1D5D6D2FDE}" presName="textNode" presStyleLbl="bgShp" presStyleIdx="1" presStyleCnt="5"/>
      <dgm:spPr/>
      <dgm:t>
        <a:bodyPr/>
        <a:lstStyle/>
        <a:p>
          <a:endParaRPr lang="en-GB"/>
        </a:p>
      </dgm:t>
    </dgm:pt>
    <dgm:pt modelId="{88AADDE8-91D4-F348-8D32-B409FEFB6BF7}" type="pres">
      <dgm:prSet presAssocID="{15BF88C5-DED4-1049-9378-4E1D5D6D2FDE}" presName="compChildNode" presStyleCnt="0"/>
      <dgm:spPr/>
      <dgm:t>
        <a:bodyPr/>
        <a:lstStyle/>
        <a:p>
          <a:endParaRPr lang="en-US"/>
        </a:p>
      </dgm:t>
    </dgm:pt>
    <dgm:pt modelId="{E5730BF7-E2C9-0D48-9954-D2C803FC7228}" type="pres">
      <dgm:prSet presAssocID="{15BF88C5-DED4-1049-9378-4E1D5D6D2FDE}" presName="theInnerList" presStyleCnt="0"/>
      <dgm:spPr/>
      <dgm:t>
        <a:bodyPr/>
        <a:lstStyle/>
        <a:p>
          <a:endParaRPr lang="en-US"/>
        </a:p>
      </dgm:t>
    </dgm:pt>
    <dgm:pt modelId="{08B2ED3B-66D6-8944-A697-D8403E036221}" type="pres">
      <dgm:prSet presAssocID="{B122D4F7-9BCD-BC47-95CD-10B62F897F5C}" presName="childNode" presStyleLbl="node1" presStyleIdx="1" presStyleCnt="6" custScaleY="23561" custLinFactNeighborX="3858" custLinFactNeighborY="-42063">
        <dgm:presLayoutVars>
          <dgm:bulletEnabled val="1"/>
        </dgm:presLayoutVars>
      </dgm:prSet>
      <dgm:spPr/>
      <dgm:t>
        <a:bodyPr/>
        <a:lstStyle/>
        <a:p>
          <a:endParaRPr lang="en-GB"/>
        </a:p>
      </dgm:t>
    </dgm:pt>
    <dgm:pt modelId="{5C3FCF8B-E70B-7047-8083-CF641FD8F8D3}" type="pres">
      <dgm:prSet presAssocID="{15BF88C5-DED4-1049-9378-4E1D5D6D2FDE}" presName="aSpace" presStyleCnt="0"/>
      <dgm:spPr/>
      <dgm:t>
        <a:bodyPr/>
        <a:lstStyle/>
        <a:p>
          <a:endParaRPr lang="en-US"/>
        </a:p>
      </dgm:t>
    </dgm:pt>
    <dgm:pt modelId="{4F927764-3137-A14E-A326-40D9977833DC}" type="pres">
      <dgm:prSet presAssocID="{2F4E933A-6BDB-AC4F-BC19-4BEE4BE46702}" presName="compNode" presStyleCnt="0"/>
      <dgm:spPr/>
      <dgm:t>
        <a:bodyPr/>
        <a:lstStyle/>
        <a:p>
          <a:endParaRPr lang="en-US"/>
        </a:p>
      </dgm:t>
    </dgm:pt>
    <dgm:pt modelId="{4F9F824C-AA00-EF4A-82D1-140F8C9D8665}" type="pres">
      <dgm:prSet presAssocID="{2F4E933A-6BDB-AC4F-BC19-4BEE4BE46702}" presName="aNode" presStyleLbl="bgShp" presStyleIdx="2" presStyleCnt="5"/>
      <dgm:spPr/>
      <dgm:t>
        <a:bodyPr/>
        <a:lstStyle/>
        <a:p>
          <a:endParaRPr lang="en-GB"/>
        </a:p>
      </dgm:t>
    </dgm:pt>
    <dgm:pt modelId="{30739411-813B-5440-B97D-41BC3A6913F3}" type="pres">
      <dgm:prSet presAssocID="{2F4E933A-6BDB-AC4F-BC19-4BEE4BE46702}" presName="textNode" presStyleLbl="bgShp" presStyleIdx="2" presStyleCnt="5"/>
      <dgm:spPr/>
      <dgm:t>
        <a:bodyPr/>
        <a:lstStyle/>
        <a:p>
          <a:endParaRPr lang="en-GB"/>
        </a:p>
      </dgm:t>
    </dgm:pt>
    <dgm:pt modelId="{E2AFDC1D-7AB2-E74F-8D14-00E96500A9B7}" type="pres">
      <dgm:prSet presAssocID="{2F4E933A-6BDB-AC4F-BC19-4BEE4BE46702}" presName="compChildNode" presStyleCnt="0"/>
      <dgm:spPr/>
      <dgm:t>
        <a:bodyPr/>
        <a:lstStyle/>
        <a:p>
          <a:endParaRPr lang="en-US"/>
        </a:p>
      </dgm:t>
    </dgm:pt>
    <dgm:pt modelId="{A321184B-08E3-9641-93D4-5ABA9D7FA749}" type="pres">
      <dgm:prSet presAssocID="{2F4E933A-6BDB-AC4F-BC19-4BEE4BE46702}" presName="theInnerList" presStyleCnt="0"/>
      <dgm:spPr/>
      <dgm:t>
        <a:bodyPr/>
        <a:lstStyle/>
        <a:p>
          <a:endParaRPr lang="en-US"/>
        </a:p>
      </dgm:t>
    </dgm:pt>
    <dgm:pt modelId="{C11F3355-6AE3-4072-9110-F01FE5B4E186}" type="pres">
      <dgm:prSet presAssocID="{94915217-D8F7-47E9-B267-ECC86DE31DEE}" presName="childNode" presStyleLbl="node1" presStyleIdx="2" presStyleCnt="6" custScaleY="22870" custLinFactY="-7689" custLinFactNeighborY="-100000">
        <dgm:presLayoutVars>
          <dgm:bulletEnabled val="1"/>
        </dgm:presLayoutVars>
      </dgm:prSet>
      <dgm:spPr/>
      <dgm:t>
        <a:bodyPr/>
        <a:lstStyle/>
        <a:p>
          <a:endParaRPr lang="en-GB"/>
        </a:p>
      </dgm:t>
    </dgm:pt>
    <dgm:pt modelId="{FB6E3DAA-F047-4272-A680-1F64BB2A092C}" type="pres">
      <dgm:prSet presAssocID="{94915217-D8F7-47E9-B267-ECC86DE31DEE}" presName="aSpace2" presStyleCnt="0"/>
      <dgm:spPr/>
      <dgm:t>
        <a:bodyPr/>
        <a:lstStyle/>
        <a:p>
          <a:endParaRPr lang="en-US"/>
        </a:p>
      </dgm:t>
    </dgm:pt>
    <dgm:pt modelId="{3622C1FF-D320-4505-B9A6-A926DF7E9D7E}" type="pres">
      <dgm:prSet presAssocID="{6123B1DC-1233-45CD-9EC7-AAEF4EB7624E}" presName="childNode" presStyleLbl="node1" presStyleIdx="3" presStyleCnt="6" custScaleY="24700" custLinFactY="-18642" custLinFactNeighborY="-100000">
        <dgm:presLayoutVars>
          <dgm:bulletEnabled val="1"/>
        </dgm:presLayoutVars>
      </dgm:prSet>
      <dgm:spPr/>
      <dgm:t>
        <a:bodyPr/>
        <a:lstStyle/>
        <a:p>
          <a:endParaRPr lang="en-GB"/>
        </a:p>
      </dgm:t>
    </dgm:pt>
    <dgm:pt modelId="{A19BDEC1-C021-334C-8CE6-6256AA7FE1E7}" type="pres">
      <dgm:prSet presAssocID="{2F4E933A-6BDB-AC4F-BC19-4BEE4BE46702}" presName="aSpace" presStyleCnt="0"/>
      <dgm:spPr/>
      <dgm:t>
        <a:bodyPr/>
        <a:lstStyle/>
        <a:p>
          <a:endParaRPr lang="en-US"/>
        </a:p>
      </dgm:t>
    </dgm:pt>
    <dgm:pt modelId="{4989CFB2-8B53-4DDA-99D5-EC39DD746C9F}" type="pres">
      <dgm:prSet presAssocID="{62F5CDB7-A024-43F8-81FC-3FD46FAE9C31}" presName="compNode" presStyleCnt="0"/>
      <dgm:spPr/>
      <dgm:t>
        <a:bodyPr/>
        <a:lstStyle/>
        <a:p>
          <a:endParaRPr lang="en-US"/>
        </a:p>
      </dgm:t>
    </dgm:pt>
    <dgm:pt modelId="{FDC9BE7C-721E-46A1-A34E-8EE47B50E3C0}" type="pres">
      <dgm:prSet presAssocID="{62F5CDB7-A024-43F8-81FC-3FD46FAE9C31}" presName="aNode" presStyleLbl="bgShp" presStyleIdx="3" presStyleCnt="5"/>
      <dgm:spPr/>
      <dgm:t>
        <a:bodyPr/>
        <a:lstStyle/>
        <a:p>
          <a:endParaRPr lang="en-GB"/>
        </a:p>
      </dgm:t>
    </dgm:pt>
    <dgm:pt modelId="{78D844E4-F88D-46A6-8AB6-5B5476FFF219}" type="pres">
      <dgm:prSet presAssocID="{62F5CDB7-A024-43F8-81FC-3FD46FAE9C31}" presName="textNode" presStyleLbl="bgShp" presStyleIdx="3" presStyleCnt="5"/>
      <dgm:spPr/>
      <dgm:t>
        <a:bodyPr/>
        <a:lstStyle/>
        <a:p>
          <a:endParaRPr lang="en-GB"/>
        </a:p>
      </dgm:t>
    </dgm:pt>
    <dgm:pt modelId="{F19EDC0A-A019-42C8-BA2F-356C00C3902F}" type="pres">
      <dgm:prSet presAssocID="{62F5CDB7-A024-43F8-81FC-3FD46FAE9C31}" presName="compChildNode" presStyleCnt="0"/>
      <dgm:spPr/>
      <dgm:t>
        <a:bodyPr/>
        <a:lstStyle/>
        <a:p>
          <a:endParaRPr lang="en-US"/>
        </a:p>
      </dgm:t>
    </dgm:pt>
    <dgm:pt modelId="{2A5E67FB-E2E4-4FAD-A06E-10BB505610B9}" type="pres">
      <dgm:prSet presAssocID="{62F5CDB7-A024-43F8-81FC-3FD46FAE9C31}" presName="theInnerList" presStyleCnt="0"/>
      <dgm:spPr/>
      <dgm:t>
        <a:bodyPr/>
        <a:lstStyle/>
        <a:p>
          <a:endParaRPr lang="en-US"/>
        </a:p>
      </dgm:t>
    </dgm:pt>
    <dgm:pt modelId="{3653C915-2BA8-D046-A7DA-5E5B02FBFE31}" type="pres">
      <dgm:prSet presAssocID="{ABE490CE-2464-C84B-BE3E-43C808E8673D}" presName="childNode" presStyleLbl="node1" presStyleIdx="4" presStyleCnt="6" custScaleY="25455" custLinFactNeighborX="411" custLinFactNeighborY="-41824">
        <dgm:presLayoutVars>
          <dgm:bulletEnabled val="1"/>
        </dgm:presLayoutVars>
      </dgm:prSet>
      <dgm:spPr/>
      <dgm:t>
        <a:bodyPr/>
        <a:lstStyle/>
        <a:p>
          <a:endParaRPr lang="en-GB"/>
        </a:p>
      </dgm:t>
    </dgm:pt>
    <dgm:pt modelId="{86B10526-1A3F-4B98-B1BE-4295500D8E45}" type="pres">
      <dgm:prSet presAssocID="{62F5CDB7-A024-43F8-81FC-3FD46FAE9C31}" presName="aSpace" presStyleCnt="0"/>
      <dgm:spPr/>
      <dgm:t>
        <a:bodyPr/>
        <a:lstStyle/>
        <a:p>
          <a:endParaRPr lang="en-US"/>
        </a:p>
      </dgm:t>
    </dgm:pt>
    <dgm:pt modelId="{06B69EBA-E773-C548-B581-C40F18932B60}" type="pres">
      <dgm:prSet presAssocID="{A81B7277-7121-D149-B5A3-19DD553E4D83}" presName="compNode" presStyleCnt="0"/>
      <dgm:spPr/>
      <dgm:t>
        <a:bodyPr/>
        <a:lstStyle/>
        <a:p>
          <a:endParaRPr lang="en-US"/>
        </a:p>
      </dgm:t>
    </dgm:pt>
    <dgm:pt modelId="{F522C09E-724B-7947-A6DE-CCADAAC87F41}" type="pres">
      <dgm:prSet presAssocID="{A81B7277-7121-D149-B5A3-19DD553E4D83}" presName="aNode" presStyleLbl="bgShp" presStyleIdx="4" presStyleCnt="5"/>
      <dgm:spPr/>
      <dgm:t>
        <a:bodyPr/>
        <a:lstStyle/>
        <a:p>
          <a:endParaRPr lang="en-US"/>
        </a:p>
      </dgm:t>
    </dgm:pt>
    <dgm:pt modelId="{283DED56-833F-A845-89D1-2B337F42B939}" type="pres">
      <dgm:prSet presAssocID="{A81B7277-7121-D149-B5A3-19DD553E4D83}" presName="textNode" presStyleLbl="bgShp" presStyleIdx="4" presStyleCnt="5"/>
      <dgm:spPr/>
      <dgm:t>
        <a:bodyPr/>
        <a:lstStyle/>
        <a:p>
          <a:endParaRPr lang="en-US"/>
        </a:p>
      </dgm:t>
    </dgm:pt>
    <dgm:pt modelId="{ABEEFA58-FF22-7A40-8D09-0118B5EE07F6}" type="pres">
      <dgm:prSet presAssocID="{A81B7277-7121-D149-B5A3-19DD553E4D83}" presName="compChildNode" presStyleCnt="0"/>
      <dgm:spPr/>
      <dgm:t>
        <a:bodyPr/>
        <a:lstStyle/>
        <a:p>
          <a:endParaRPr lang="en-US"/>
        </a:p>
      </dgm:t>
    </dgm:pt>
    <dgm:pt modelId="{31963EBD-D6D9-764E-8117-3E1EE1B5F5DF}" type="pres">
      <dgm:prSet presAssocID="{A81B7277-7121-D149-B5A3-19DD553E4D83}" presName="theInnerList" presStyleCnt="0"/>
      <dgm:spPr/>
      <dgm:t>
        <a:bodyPr/>
        <a:lstStyle/>
        <a:p>
          <a:endParaRPr lang="en-US"/>
        </a:p>
      </dgm:t>
    </dgm:pt>
    <dgm:pt modelId="{B8C10021-6C8E-5843-8121-648E34210D40}" type="pres">
      <dgm:prSet presAssocID="{F792B3A4-5636-A74E-96FC-713BC631B440}" presName="childNode" presStyleLbl="node1" presStyleIdx="5" presStyleCnt="6" custScaleY="24928" custLinFactNeighborX="1332" custLinFactNeighborY="-42087">
        <dgm:presLayoutVars>
          <dgm:bulletEnabled val="1"/>
        </dgm:presLayoutVars>
      </dgm:prSet>
      <dgm:spPr/>
      <dgm:t>
        <a:bodyPr/>
        <a:lstStyle/>
        <a:p>
          <a:endParaRPr lang="en-GB"/>
        </a:p>
      </dgm:t>
    </dgm:pt>
  </dgm:ptLst>
  <dgm:cxnLst>
    <dgm:cxn modelId="{843C7039-82D3-6248-B242-7FFB4467D8C9}" srcId="{8B8D63F0-CA09-8345-A535-B5E6142DD6BE}" destId="{7DFA347E-9CA4-D74E-AAE2-268479352D1F}" srcOrd="0" destOrd="0" parTransId="{6E49745F-BAEE-A249-9B28-0EB4CA479F19}" sibTransId="{B1FE4A2B-5A24-0B4B-A355-E6A7EA02C6E7}"/>
    <dgm:cxn modelId="{C946E437-1F33-4C41-944B-F2A303B63A18}" type="presOf" srcId="{A81B7277-7121-D149-B5A3-19DD553E4D83}" destId="{F522C09E-724B-7947-A6DE-CCADAAC87F41}" srcOrd="0" destOrd="0" presId="urn:microsoft.com/office/officeart/2005/8/layout/lProcess2"/>
    <dgm:cxn modelId="{8955CCD6-6DDA-4CE6-8D55-089A084AC80A}" srcId="{2F4E933A-6BDB-AC4F-BC19-4BEE4BE46702}" destId="{6123B1DC-1233-45CD-9EC7-AAEF4EB7624E}" srcOrd="1" destOrd="0" parTransId="{44A9382E-301F-4D62-AB9B-4082E42E4870}" sibTransId="{BDC2D7F5-5F90-46D8-B90E-1C0BCFAE919A}"/>
    <dgm:cxn modelId="{E1F1A982-56CD-3248-9241-681854DEE5F8}" type="presOf" srcId="{94915217-D8F7-47E9-B267-ECC86DE31DEE}" destId="{C11F3355-6AE3-4072-9110-F01FE5B4E186}" srcOrd="0" destOrd="0" presId="urn:microsoft.com/office/officeart/2005/8/layout/lProcess2"/>
    <dgm:cxn modelId="{23E3FFBA-4D52-C643-8A11-721AA79698CC}" type="presOf" srcId="{8B8D63F0-CA09-8345-A535-B5E6142DD6BE}" destId="{626653E7-8E34-2441-A7D6-80A71348CA38}" srcOrd="0" destOrd="0" presId="urn:microsoft.com/office/officeart/2005/8/layout/lProcess2"/>
    <dgm:cxn modelId="{5561A22A-33EA-4634-A7A1-79A85ED1AA5C}" srcId="{69CA42DD-3940-8340-8FCF-6CE8E40B5CB0}" destId="{62F5CDB7-A024-43F8-81FC-3FD46FAE9C31}" srcOrd="3" destOrd="0" parTransId="{9E66C0F0-6A19-4650-821B-E6DA06CEF621}" sibTransId="{09060902-2FF8-4730-B734-E6D7AAE351F8}"/>
    <dgm:cxn modelId="{422F966E-E737-7541-88B1-71AC3914136A}" type="presOf" srcId="{69CA42DD-3940-8340-8FCF-6CE8E40B5CB0}" destId="{4831D4F0-BE98-EB4F-AE60-B3DBCAB57AA9}" srcOrd="0" destOrd="0" presId="urn:microsoft.com/office/officeart/2005/8/layout/lProcess2"/>
    <dgm:cxn modelId="{26A3E224-FE5E-4D4A-A9A6-F08817C29840}" type="presOf" srcId="{F792B3A4-5636-A74E-96FC-713BC631B440}" destId="{B8C10021-6C8E-5843-8121-648E34210D40}" srcOrd="0" destOrd="0" presId="urn:microsoft.com/office/officeart/2005/8/layout/lProcess2"/>
    <dgm:cxn modelId="{EA7995C7-1548-8D44-9B1D-86A7528470F8}" srcId="{69CA42DD-3940-8340-8FCF-6CE8E40B5CB0}" destId="{A81B7277-7121-D149-B5A3-19DD553E4D83}" srcOrd="4" destOrd="0" parTransId="{AA93FF58-7587-AC40-A98D-27B6A10D4791}" sibTransId="{37EF3017-7DCB-7645-9773-56036BDD2A93}"/>
    <dgm:cxn modelId="{25048B38-394F-1342-BAFB-A756E8142CE8}" type="presOf" srcId="{B122D4F7-9BCD-BC47-95CD-10B62F897F5C}" destId="{08B2ED3B-66D6-8944-A697-D8403E036221}" srcOrd="0" destOrd="0" presId="urn:microsoft.com/office/officeart/2005/8/layout/lProcess2"/>
    <dgm:cxn modelId="{9E8BB772-7013-634D-8B91-5A01CED0DA4F}" type="presOf" srcId="{2F4E933A-6BDB-AC4F-BC19-4BEE4BE46702}" destId="{4F9F824C-AA00-EF4A-82D1-140F8C9D8665}" srcOrd="0" destOrd="0" presId="urn:microsoft.com/office/officeart/2005/8/layout/lProcess2"/>
    <dgm:cxn modelId="{E8782400-EFA8-4B46-A348-538513947AF7}" srcId="{69CA42DD-3940-8340-8FCF-6CE8E40B5CB0}" destId="{2F4E933A-6BDB-AC4F-BC19-4BEE4BE46702}" srcOrd="2" destOrd="0" parTransId="{581B0113-13BD-5943-9109-7C6BE373F95D}" sibTransId="{9FD604B5-8B7A-7A4D-BB10-DA8E814F466B}"/>
    <dgm:cxn modelId="{853B0F55-FFA9-BF4B-A6D1-DC2FA8DA8887}" srcId="{69CA42DD-3940-8340-8FCF-6CE8E40B5CB0}" destId="{15BF88C5-DED4-1049-9378-4E1D5D6D2FDE}" srcOrd="1" destOrd="0" parTransId="{69DC7014-3DB2-5F4B-B3E4-5658B790AFA3}" sibTransId="{1A27B14F-9504-8A4D-A14C-206E5FE980E4}"/>
    <dgm:cxn modelId="{CF7B98DD-49EC-A849-96DF-2B1DEDEB5400}" srcId="{A81B7277-7121-D149-B5A3-19DD553E4D83}" destId="{F792B3A4-5636-A74E-96FC-713BC631B440}" srcOrd="0" destOrd="0" parTransId="{20823A02-6E04-A34D-A68E-AB74169C6185}" sibTransId="{F6ECEAF8-50A1-CE47-83E1-890A3826C929}"/>
    <dgm:cxn modelId="{7CCD1EF4-6747-3A46-B0EA-96026E0C466C}" type="presOf" srcId="{15BF88C5-DED4-1049-9378-4E1D5D6D2FDE}" destId="{4C11FB11-80AB-C845-A5AC-C9952D3F0739}" srcOrd="1" destOrd="0" presId="urn:microsoft.com/office/officeart/2005/8/layout/lProcess2"/>
    <dgm:cxn modelId="{54BDF33B-5D3D-45BE-BAEC-2B5B050B0297}" srcId="{2F4E933A-6BDB-AC4F-BC19-4BEE4BE46702}" destId="{94915217-D8F7-47E9-B267-ECC86DE31DEE}" srcOrd="0" destOrd="0" parTransId="{C2CBBCD8-4892-4993-BE11-CFA34D1E8BC6}" sibTransId="{3E4C514D-4DC2-43BA-8D60-508F3C57735D}"/>
    <dgm:cxn modelId="{54A3A860-3EA0-544D-AC38-FA5EF28045CB}" type="presOf" srcId="{2F4E933A-6BDB-AC4F-BC19-4BEE4BE46702}" destId="{30739411-813B-5440-B97D-41BC3A6913F3}" srcOrd="1" destOrd="0" presId="urn:microsoft.com/office/officeart/2005/8/layout/lProcess2"/>
    <dgm:cxn modelId="{EA8E93AC-463C-A243-B865-0AC64899DF1F}" type="presOf" srcId="{62F5CDB7-A024-43F8-81FC-3FD46FAE9C31}" destId="{FDC9BE7C-721E-46A1-A34E-8EE47B50E3C0}" srcOrd="0" destOrd="0" presId="urn:microsoft.com/office/officeart/2005/8/layout/lProcess2"/>
    <dgm:cxn modelId="{A0E3ECF5-FB8A-8C45-A44C-FD15E7264258}" type="presOf" srcId="{A81B7277-7121-D149-B5A3-19DD553E4D83}" destId="{283DED56-833F-A845-89D1-2B337F42B939}" srcOrd="1" destOrd="0" presId="urn:microsoft.com/office/officeart/2005/8/layout/lProcess2"/>
    <dgm:cxn modelId="{5E4DF74A-77E7-724A-9611-D62B3C05F8C8}" srcId="{69CA42DD-3940-8340-8FCF-6CE8E40B5CB0}" destId="{8B8D63F0-CA09-8345-A535-B5E6142DD6BE}" srcOrd="0" destOrd="0" parTransId="{934E3605-D4DF-0545-834C-98376C4E9080}" sibTransId="{DE618AAF-F65F-7643-B85C-08577A2A36AE}"/>
    <dgm:cxn modelId="{95284A6A-06F9-824D-8FFE-2764240C1BB9}" srcId="{15BF88C5-DED4-1049-9378-4E1D5D6D2FDE}" destId="{B122D4F7-9BCD-BC47-95CD-10B62F897F5C}" srcOrd="0" destOrd="0" parTransId="{98A6698B-3779-4E48-A90F-0570C15578FB}" sibTransId="{05ABB21D-3645-F949-B943-0E644194302A}"/>
    <dgm:cxn modelId="{6ACE3372-8C3C-CA4C-AB44-F2C118A5513B}" type="presOf" srcId="{6123B1DC-1233-45CD-9EC7-AAEF4EB7624E}" destId="{3622C1FF-D320-4505-B9A6-A926DF7E9D7E}" srcOrd="0" destOrd="0" presId="urn:microsoft.com/office/officeart/2005/8/layout/lProcess2"/>
    <dgm:cxn modelId="{1345AC9C-8248-264B-BEDF-D6CEB4C1AD4F}" type="presOf" srcId="{ABE490CE-2464-C84B-BE3E-43C808E8673D}" destId="{3653C915-2BA8-D046-A7DA-5E5B02FBFE31}" srcOrd="0" destOrd="0" presId="urn:microsoft.com/office/officeart/2005/8/layout/lProcess2"/>
    <dgm:cxn modelId="{9DF8F609-309D-C64B-95D1-C0DA1F243506}" type="presOf" srcId="{7DFA347E-9CA4-D74E-AAE2-268479352D1F}" destId="{D78BB205-60D6-CA44-9D3D-CD12FA8DDF8E}" srcOrd="0" destOrd="0" presId="urn:microsoft.com/office/officeart/2005/8/layout/lProcess2"/>
    <dgm:cxn modelId="{A9744F4B-3A6A-D84E-9A0E-4FC57E2E0454}" type="presOf" srcId="{8B8D63F0-CA09-8345-A535-B5E6142DD6BE}" destId="{E806932A-309E-F044-B02B-DC85496780A7}" srcOrd="1" destOrd="0" presId="urn:microsoft.com/office/officeart/2005/8/layout/lProcess2"/>
    <dgm:cxn modelId="{B6C00430-4A5F-4548-A006-B9CDB6E16850}" type="presOf" srcId="{62F5CDB7-A024-43F8-81FC-3FD46FAE9C31}" destId="{78D844E4-F88D-46A6-8AB6-5B5476FFF219}" srcOrd="1" destOrd="0" presId="urn:microsoft.com/office/officeart/2005/8/layout/lProcess2"/>
    <dgm:cxn modelId="{E41B5F48-3096-0F4D-87ED-40C282C58110}" srcId="{62F5CDB7-A024-43F8-81FC-3FD46FAE9C31}" destId="{ABE490CE-2464-C84B-BE3E-43C808E8673D}" srcOrd="0" destOrd="0" parTransId="{D97D864D-988F-544C-8369-071A7D88A9B4}" sibTransId="{08C0C74D-6538-E84C-8FB6-3372B10C676C}"/>
    <dgm:cxn modelId="{BBFC2055-F368-994D-A34D-21C7BF1E7416}" type="presOf" srcId="{15BF88C5-DED4-1049-9378-4E1D5D6D2FDE}" destId="{2657EEC9-963C-A74D-AAD4-653716E6868D}" srcOrd="0" destOrd="0" presId="urn:microsoft.com/office/officeart/2005/8/layout/lProcess2"/>
    <dgm:cxn modelId="{B371D92C-39EE-3542-8436-787640C77A3A}" type="presParOf" srcId="{4831D4F0-BE98-EB4F-AE60-B3DBCAB57AA9}" destId="{C2A61BC4-B389-D24C-AE9A-B5CE3B62E1CF}" srcOrd="0" destOrd="0" presId="urn:microsoft.com/office/officeart/2005/8/layout/lProcess2"/>
    <dgm:cxn modelId="{22F2DF87-3896-F544-A4BF-6D3C2EE0B3A1}" type="presParOf" srcId="{C2A61BC4-B389-D24C-AE9A-B5CE3B62E1CF}" destId="{626653E7-8E34-2441-A7D6-80A71348CA38}" srcOrd="0" destOrd="0" presId="urn:microsoft.com/office/officeart/2005/8/layout/lProcess2"/>
    <dgm:cxn modelId="{56C20F51-D0F9-E44E-94BA-9DF20C141EE5}" type="presParOf" srcId="{C2A61BC4-B389-D24C-AE9A-B5CE3B62E1CF}" destId="{E806932A-309E-F044-B02B-DC85496780A7}" srcOrd="1" destOrd="0" presId="urn:microsoft.com/office/officeart/2005/8/layout/lProcess2"/>
    <dgm:cxn modelId="{33202A5F-90FA-674C-AFB7-212D0A905EE8}" type="presParOf" srcId="{C2A61BC4-B389-D24C-AE9A-B5CE3B62E1CF}" destId="{22CF037F-9DF1-2446-AD8F-85D9C15E88E7}" srcOrd="2" destOrd="0" presId="urn:microsoft.com/office/officeart/2005/8/layout/lProcess2"/>
    <dgm:cxn modelId="{BAF89ECC-F253-D04E-AA15-167EBF9EAA61}" type="presParOf" srcId="{22CF037F-9DF1-2446-AD8F-85D9C15E88E7}" destId="{D3C03129-7BD4-0044-8B79-B916E4928877}" srcOrd="0" destOrd="0" presId="urn:microsoft.com/office/officeart/2005/8/layout/lProcess2"/>
    <dgm:cxn modelId="{E5D09378-9BE8-B447-BA59-6AA62BD49DAB}" type="presParOf" srcId="{D3C03129-7BD4-0044-8B79-B916E4928877}" destId="{D78BB205-60D6-CA44-9D3D-CD12FA8DDF8E}" srcOrd="0" destOrd="0" presId="urn:microsoft.com/office/officeart/2005/8/layout/lProcess2"/>
    <dgm:cxn modelId="{8A78215B-A867-5244-868F-4E60FE978341}" type="presParOf" srcId="{4831D4F0-BE98-EB4F-AE60-B3DBCAB57AA9}" destId="{04B0EC72-53EE-BF48-895C-14B897CE4A75}" srcOrd="1" destOrd="0" presId="urn:microsoft.com/office/officeart/2005/8/layout/lProcess2"/>
    <dgm:cxn modelId="{662B374E-2792-F94B-93B5-B9A32F13B2D5}" type="presParOf" srcId="{4831D4F0-BE98-EB4F-AE60-B3DBCAB57AA9}" destId="{6D524A9A-E168-5D4D-8E55-3B556AB09BAE}" srcOrd="2" destOrd="0" presId="urn:microsoft.com/office/officeart/2005/8/layout/lProcess2"/>
    <dgm:cxn modelId="{C9825A59-AF55-F14F-8BF3-5FB1D666185B}" type="presParOf" srcId="{6D524A9A-E168-5D4D-8E55-3B556AB09BAE}" destId="{2657EEC9-963C-A74D-AAD4-653716E6868D}" srcOrd="0" destOrd="0" presId="urn:microsoft.com/office/officeart/2005/8/layout/lProcess2"/>
    <dgm:cxn modelId="{48075453-0802-8348-AA8A-C90321B8E1DF}" type="presParOf" srcId="{6D524A9A-E168-5D4D-8E55-3B556AB09BAE}" destId="{4C11FB11-80AB-C845-A5AC-C9952D3F0739}" srcOrd="1" destOrd="0" presId="urn:microsoft.com/office/officeart/2005/8/layout/lProcess2"/>
    <dgm:cxn modelId="{E583D1A3-3597-554A-963F-D51AF34D463C}" type="presParOf" srcId="{6D524A9A-E168-5D4D-8E55-3B556AB09BAE}" destId="{88AADDE8-91D4-F348-8D32-B409FEFB6BF7}" srcOrd="2" destOrd="0" presId="urn:microsoft.com/office/officeart/2005/8/layout/lProcess2"/>
    <dgm:cxn modelId="{6CCEDDCB-9CD4-8A42-BB92-82B738E7D181}" type="presParOf" srcId="{88AADDE8-91D4-F348-8D32-B409FEFB6BF7}" destId="{E5730BF7-E2C9-0D48-9954-D2C803FC7228}" srcOrd="0" destOrd="0" presId="urn:microsoft.com/office/officeart/2005/8/layout/lProcess2"/>
    <dgm:cxn modelId="{283F41AB-998F-C949-8DC7-E1864D33374D}" type="presParOf" srcId="{E5730BF7-E2C9-0D48-9954-D2C803FC7228}" destId="{08B2ED3B-66D6-8944-A697-D8403E036221}" srcOrd="0" destOrd="0" presId="urn:microsoft.com/office/officeart/2005/8/layout/lProcess2"/>
    <dgm:cxn modelId="{23422046-5590-3E4C-B7F4-78B0C02812B0}" type="presParOf" srcId="{4831D4F0-BE98-EB4F-AE60-B3DBCAB57AA9}" destId="{5C3FCF8B-E70B-7047-8083-CF641FD8F8D3}" srcOrd="3" destOrd="0" presId="urn:microsoft.com/office/officeart/2005/8/layout/lProcess2"/>
    <dgm:cxn modelId="{D9C7C114-2EE1-8042-880D-B646585F3C50}" type="presParOf" srcId="{4831D4F0-BE98-EB4F-AE60-B3DBCAB57AA9}" destId="{4F927764-3137-A14E-A326-40D9977833DC}" srcOrd="4" destOrd="0" presId="urn:microsoft.com/office/officeart/2005/8/layout/lProcess2"/>
    <dgm:cxn modelId="{D3C65E12-8396-3B4C-AEE0-EC5C451F3EA8}" type="presParOf" srcId="{4F927764-3137-A14E-A326-40D9977833DC}" destId="{4F9F824C-AA00-EF4A-82D1-140F8C9D8665}" srcOrd="0" destOrd="0" presId="urn:microsoft.com/office/officeart/2005/8/layout/lProcess2"/>
    <dgm:cxn modelId="{0A7082DA-CE5D-7140-949A-F80ED5FED3D2}" type="presParOf" srcId="{4F927764-3137-A14E-A326-40D9977833DC}" destId="{30739411-813B-5440-B97D-41BC3A6913F3}" srcOrd="1" destOrd="0" presId="urn:microsoft.com/office/officeart/2005/8/layout/lProcess2"/>
    <dgm:cxn modelId="{7C3F3D4F-7FB4-0144-B061-83C064C23E0C}" type="presParOf" srcId="{4F927764-3137-A14E-A326-40D9977833DC}" destId="{E2AFDC1D-7AB2-E74F-8D14-00E96500A9B7}" srcOrd="2" destOrd="0" presId="urn:microsoft.com/office/officeart/2005/8/layout/lProcess2"/>
    <dgm:cxn modelId="{54044316-907C-C741-9655-306832EABEA6}" type="presParOf" srcId="{E2AFDC1D-7AB2-E74F-8D14-00E96500A9B7}" destId="{A321184B-08E3-9641-93D4-5ABA9D7FA749}" srcOrd="0" destOrd="0" presId="urn:microsoft.com/office/officeart/2005/8/layout/lProcess2"/>
    <dgm:cxn modelId="{B738F819-A036-5245-A21D-526CDDAB2737}" type="presParOf" srcId="{A321184B-08E3-9641-93D4-5ABA9D7FA749}" destId="{C11F3355-6AE3-4072-9110-F01FE5B4E186}" srcOrd="0" destOrd="0" presId="urn:microsoft.com/office/officeart/2005/8/layout/lProcess2"/>
    <dgm:cxn modelId="{48956365-C896-5347-A04E-3697667B537C}" type="presParOf" srcId="{A321184B-08E3-9641-93D4-5ABA9D7FA749}" destId="{FB6E3DAA-F047-4272-A680-1F64BB2A092C}" srcOrd="1" destOrd="0" presId="urn:microsoft.com/office/officeart/2005/8/layout/lProcess2"/>
    <dgm:cxn modelId="{EEEAB848-F263-BB45-A1A1-11980A293D81}" type="presParOf" srcId="{A321184B-08E3-9641-93D4-5ABA9D7FA749}" destId="{3622C1FF-D320-4505-B9A6-A926DF7E9D7E}" srcOrd="2" destOrd="0" presId="urn:microsoft.com/office/officeart/2005/8/layout/lProcess2"/>
    <dgm:cxn modelId="{1581496F-03A0-8C4F-8AFD-CA39309CB84E}" type="presParOf" srcId="{4831D4F0-BE98-EB4F-AE60-B3DBCAB57AA9}" destId="{A19BDEC1-C021-334C-8CE6-6256AA7FE1E7}" srcOrd="5" destOrd="0" presId="urn:microsoft.com/office/officeart/2005/8/layout/lProcess2"/>
    <dgm:cxn modelId="{90BF78B5-BCB3-634F-939F-2FBF0ED227E6}" type="presParOf" srcId="{4831D4F0-BE98-EB4F-AE60-B3DBCAB57AA9}" destId="{4989CFB2-8B53-4DDA-99D5-EC39DD746C9F}" srcOrd="6" destOrd="0" presId="urn:microsoft.com/office/officeart/2005/8/layout/lProcess2"/>
    <dgm:cxn modelId="{68831E79-A95E-6547-A1A7-A34722CA025C}" type="presParOf" srcId="{4989CFB2-8B53-4DDA-99D5-EC39DD746C9F}" destId="{FDC9BE7C-721E-46A1-A34E-8EE47B50E3C0}" srcOrd="0" destOrd="0" presId="urn:microsoft.com/office/officeart/2005/8/layout/lProcess2"/>
    <dgm:cxn modelId="{52355202-30CC-794C-A893-A10C4127D332}" type="presParOf" srcId="{4989CFB2-8B53-4DDA-99D5-EC39DD746C9F}" destId="{78D844E4-F88D-46A6-8AB6-5B5476FFF219}" srcOrd="1" destOrd="0" presId="urn:microsoft.com/office/officeart/2005/8/layout/lProcess2"/>
    <dgm:cxn modelId="{00582A6C-2C60-024A-BDCA-2277467CFC69}" type="presParOf" srcId="{4989CFB2-8B53-4DDA-99D5-EC39DD746C9F}" destId="{F19EDC0A-A019-42C8-BA2F-356C00C3902F}" srcOrd="2" destOrd="0" presId="urn:microsoft.com/office/officeart/2005/8/layout/lProcess2"/>
    <dgm:cxn modelId="{C616F67D-CCC7-B444-878C-CF1E48E54ED2}" type="presParOf" srcId="{F19EDC0A-A019-42C8-BA2F-356C00C3902F}" destId="{2A5E67FB-E2E4-4FAD-A06E-10BB505610B9}" srcOrd="0" destOrd="0" presId="urn:microsoft.com/office/officeart/2005/8/layout/lProcess2"/>
    <dgm:cxn modelId="{E5BF0685-696F-A147-B732-4432CEE232F9}" type="presParOf" srcId="{2A5E67FB-E2E4-4FAD-A06E-10BB505610B9}" destId="{3653C915-2BA8-D046-A7DA-5E5B02FBFE31}" srcOrd="0" destOrd="0" presId="urn:microsoft.com/office/officeart/2005/8/layout/lProcess2"/>
    <dgm:cxn modelId="{749842D1-53D1-F242-B493-147FCD38CF71}" type="presParOf" srcId="{4831D4F0-BE98-EB4F-AE60-B3DBCAB57AA9}" destId="{86B10526-1A3F-4B98-B1BE-4295500D8E45}" srcOrd="7" destOrd="0" presId="urn:microsoft.com/office/officeart/2005/8/layout/lProcess2"/>
    <dgm:cxn modelId="{B0EEECB3-03A0-254E-8B27-9C6461CA19F1}" type="presParOf" srcId="{4831D4F0-BE98-EB4F-AE60-B3DBCAB57AA9}" destId="{06B69EBA-E773-C548-B581-C40F18932B60}" srcOrd="8" destOrd="0" presId="urn:microsoft.com/office/officeart/2005/8/layout/lProcess2"/>
    <dgm:cxn modelId="{E3A32A32-72D7-914B-8692-84BE08C96C13}" type="presParOf" srcId="{06B69EBA-E773-C548-B581-C40F18932B60}" destId="{F522C09E-724B-7947-A6DE-CCADAAC87F41}" srcOrd="0" destOrd="0" presId="urn:microsoft.com/office/officeart/2005/8/layout/lProcess2"/>
    <dgm:cxn modelId="{224FC45E-9372-BC4D-A3DA-2FF5DA9BD1C8}" type="presParOf" srcId="{06B69EBA-E773-C548-B581-C40F18932B60}" destId="{283DED56-833F-A845-89D1-2B337F42B939}" srcOrd="1" destOrd="0" presId="urn:microsoft.com/office/officeart/2005/8/layout/lProcess2"/>
    <dgm:cxn modelId="{68FCE576-5D11-6F47-89AC-5314CE5E99EF}" type="presParOf" srcId="{06B69EBA-E773-C548-B581-C40F18932B60}" destId="{ABEEFA58-FF22-7A40-8D09-0118B5EE07F6}" srcOrd="2" destOrd="0" presId="urn:microsoft.com/office/officeart/2005/8/layout/lProcess2"/>
    <dgm:cxn modelId="{76C44F5B-FF2E-114D-80A0-76E109594D87}" type="presParOf" srcId="{ABEEFA58-FF22-7A40-8D09-0118B5EE07F6}" destId="{31963EBD-D6D9-764E-8117-3E1EE1B5F5DF}" srcOrd="0" destOrd="0" presId="urn:microsoft.com/office/officeart/2005/8/layout/lProcess2"/>
    <dgm:cxn modelId="{0C86C574-15FD-C84D-BB25-F15CB30F565B}" type="presParOf" srcId="{31963EBD-D6D9-764E-8117-3E1EE1B5F5DF}" destId="{B8C10021-6C8E-5843-8121-648E34210D4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653E7-8E34-2441-A7D6-80A71348CA38}">
      <dsp:nvSpPr>
        <dsp:cNvPr id="0" name=""/>
        <dsp:cNvSpPr/>
      </dsp:nvSpPr>
      <dsp:spPr>
        <a:xfrm>
          <a:off x="4113" y="0"/>
          <a:ext cx="1443353" cy="2859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Services &amp; Solutions</a:t>
          </a:r>
          <a:endParaRPr lang="en-US" sz="2100" kern="1200" dirty="0"/>
        </a:p>
      </dsp:txBody>
      <dsp:txXfrm>
        <a:off x="4113" y="0"/>
        <a:ext cx="1443353" cy="857915"/>
      </dsp:txXfrm>
    </dsp:sp>
    <dsp:sp modelId="{D78BB205-60D6-CA44-9D3D-CD12FA8DDF8E}">
      <dsp:nvSpPr>
        <dsp:cNvPr id="0" name=""/>
        <dsp:cNvSpPr/>
      </dsp:nvSpPr>
      <dsp:spPr>
        <a:xfrm>
          <a:off x="141612" y="786471"/>
          <a:ext cx="1154682" cy="4379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SSB</a:t>
          </a:r>
          <a:endParaRPr lang="en-US" sz="2200" kern="1200" dirty="0"/>
        </a:p>
      </dsp:txBody>
      <dsp:txXfrm>
        <a:off x="154439" y="799298"/>
        <a:ext cx="1129028" cy="412301"/>
      </dsp:txXfrm>
    </dsp:sp>
    <dsp:sp modelId="{2657EEC9-963C-A74D-AAD4-653716E6868D}">
      <dsp:nvSpPr>
        <dsp:cNvPr id="0" name=""/>
        <dsp:cNvSpPr/>
      </dsp:nvSpPr>
      <dsp:spPr>
        <a:xfrm>
          <a:off x="1555718" y="0"/>
          <a:ext cx="1443353" cy="2859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Technology</a:t>
          </a:r>
          <a:endParaRPr lang="en-US" sz="2100" kern="1200" dirty="0"/>
        </a:p>
      </dsp:txBody>
      <dsp:txXfrm>
        <a:off x="1555718" y="0"/>
        <a:ext cx="1443353" cy="857915"/>
      </dsp:txXfrm>
    </dsp:sp>
    <dsp:sp modelId="{08B2ED3B-66D6-8944-A697-D8403E036221}">
      <dsp:nvSpPr>
        <dsp:cNvPr id="0" name=""/>
        <dsp:cNvSpPr/>
      </dsp:nvSpPr>
      <dsp:spPr>
        <a:xfrm>
          <a:off x="1744601" y="786471"/>
          <a:ext cx="1154682" cy="4379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TCB</a:t>
          </a:r>
          <a:endParaRPr lang="en-US" sz="2200" kern="1200" dirty="0"/>
        </a:p>
      </dsp:txBody>
      <dsp:txXfrm>
        <a:off x="1757428" y="799298"/>
        <a:ext cx="1129028" cy="412301"/>
      </dsp:txXfrm>
    </dsp:sp>
    <dsp:sp modelId="{4F9F824C-AA00-EF4A-82D1-140F8C9D8665}">
      <dsp:nvSpPr>
        <dsp:cNvPr id="0" name=""/>
        <dsp:cNvSpPr/>
      </dsp:nvSpPr>
      <dsp:spPr>
        <a:xfrm>
          <a:off x="3107323" y="0"/>
          <a:ext cx="1443353" cy="2859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Security</a:t>
          </a:r>
          <a:endParaRPr lang="en-US" sz="2100" kern="1200" dirty="0"/>
        </a:p>
      </dsp:txBody>
      <dsp:txXfrm>
        <a:off x="3107323" y="0"/>
        <a:ext cx="1443353" cy="857915"/>
      </dsp:txXfrm>
    </dsp:sp>
    <dsp:sp modelId="{C11F3355-6AE3-4072-9110-F01FE5B4E186}">
      <dsp:nvSpPr>
        <dsp:cNvPr id="0" name=""/>
        <dsp:cNvSpPr/>
      </dsp:nvSpPr>
      <dsp:spPr>
        <a:xfrm>
          <a:off x="3251658" y="773322"/>
          <a:ext cx="1154682" cy="4251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SPG</a:t>
          </a:r>
          <a:endParaRPr lang="en-US" sz="2200" kern="1200" dirty="0"/>
        </a:p>
      </dsp:txBody>
      <dsp:txXfrm>
        <a:off x="3264109" y="785773"/>
        <a:ext cx="1129780" cy="400209"/>
      </dsp:txXfrm>
    </dsp:sp>
    <dsp:sp modelId="{3622C1FF-D320-4505-B9A6-A926DF7E9D7E}">
      <dsp:nvSpPr>
        <dsp:cNvPr id="0" name=""/>
        <dsp:cNvSpPr/>
      </dsp:nvSpPr>
      <dsp:spPr>
        <a:xfrm>
          <a:off x="3251658" y="1280809"/>
          <a:ext cx="1154682" cy="459127"/>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SCG</a:t>
          </a:r>
          <a:endParaRPr lang="en-US" sz="2200" kern="1200" dirty="0"/>
        </a:p>
      </dsp:txBody>
      <dsp:txXfrm>
        <a:off x="3265105" y="1294256"/>
        <a:ext cx="1127788" cy="432233"/>
      </dsp:txXfrm>
    </dsp:sp>
    <dsp:sp modelId="{FDC9BE7C-721E-46A1-A34E-8EE47B50E3C0}">
      <dsp:nvSpPr>
        <dsp:cNvPr id="0" name=""/>
        <dsp:cNvSpPr/>
      </dsp:nvSpPr>
      <dsp:spPr>
        <a:xfrm>
          <a:off x="4658928" y="0"/>
          <a:ext cx="1443353" cy="2859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Operations</a:t>
          </a:r>
          <a:endParaRPr lang="en-GB" sz="2100" kern="1200" dirty="0"/>
        </a:p>
      </dsp:txBody>
      <dsp:txXfrm>
        <a:off x="4658928" y="0"/>
        <a:ext cx="1443353" cy="857915"/>
      </dsp:txXfrm>
    </dsp:sp>
    <dsp:sp modelId="{3653C915-2BA8-D046-A7DA-5E5B02FBFE31}">
      <dsp:nvSpPr>
        <dsp:cNvPr id="0" name=""/>
        <dsp:cNvSpPr/>
      </dsp:nvSpPr>
      <dsp:spPr>
        <a:xfrm>
          <a:off x="4808009" y="773311"/>
          <a:ext cx="1154682" cy="47316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OMB</a:t>
          </a:r>
          <a:endParaRPr lang="en-US" sz="2200" kern="1200" dirty="0"/>
        </a:p>
      </dsp:txBody>
      <dsp:txXfrm>
        <a:off x="4821867" y="787169"/>
        <a:ext cx="1126966" cy="445445"/>
      </dsp:txXfrm>
    </dsp:sp>
    <dsp:sp modelId="{F522C09E-724B-7947-A6DE-CCADAAC87F41}">
      <dsp:nvSpPr>
        <dsp:cNvPr id="0" name=""/>
        <dsp:cNvSpPr/>
      </dsp:nvSpPr>
      <dsp:spPr>
        <a:xfrm>
          <a:off x="6210533" y="0"/>
          <a:ext cx="1443353" cy="2859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Users</a:t>
          </a:r>
          <a:endParaRPr lang="en-US" sz="2100" kern="1200" dirty="0"/>
        </a:p>
      </dsp:txBody>
      <dsp:txXfrm>
        <a:off x="6210533" y="0"/>
        <a:ext cx="1443353" cy="857915"/>
      </dsp:txXfrm>
    </dsp:sp>
    <dsp:sp modelId="{B8C10021-6C8E-5843-8121-648E34210D40}">
      <dsp:nvSpPr>
        <dsp:cNvPr id="0" name=""/>
        <dsp:cNvSpPr/>
      </dsp:nvSpPr>
      <dsp:spPr>
        <a:xfrm>
          <a:off x="6370249" y="773320"/>
          <a:ext cx="1154682" cy="46336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UCB</a:t>
          </a:r>
          <a:endParaRPr lang="en-US" sz="2200" kern="1200" dirty="0"/>
        </a:p>
      </dsp:txBody>
      <dsp:txXfrm>
        <a:off x="6383820" y="786891"/>
        <a:ext cx="1127540" cy="43622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r>
              <a:rPr lang="en-GB" smtClean="0"/>
              <a:t>EGI-Engage: Final Review</a:t>
            </a:r>
            <a:endParaRPr lang="en-GB"/>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r>
              <a:rPr lang="nl-NL" smtClean="0"/>
              <a:t>23-10-2017</a:t>
            </a:r>
            <a:endParaRPr lang="en-GB"/>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r>
              <a:rPr lang="nl-NL" smtClean="0"/>
              <a:t>EGI-Engage: Final Review</a:t>
            </a:r>
            <a:endParaRPr lang="nl-NL"/>
          </a:p>
        </p:txBody>
      </p:sp>
      <p:sp>
        <p:nvSpPr>
          <p:cNvPr id="3" name="Tijdelijke aanduiding voor datum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r>
              <a:rPr lang="nl-NL" smtClean="0"/>
              <a:t>23-10-2017</a:t>
            </a:r>
            <a:endParaRPr lang="nl-NL"/>
          </a:p>
        </p:txBody>
      </p:sp>
      <p:sp>
        <p:nvSpPr>
          <p:cNvPr id="4" name="Tijdelijke aanduiding voor dia-afbeelding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to the world: initially only European NGIs could join; now all NGIs</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88758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97492A5-CA6B-4884-B35F-8B1D82C935B0}" type="slidenum">
              <a:rPr lang="en-US" smtClean="0"/>
              <a:pPr>
                <a:defRPr/>
              </a:pPr>
              <a:t>5</a:t>
            </a:fld>
            <a:endParaRPr lang="en-US"/>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246779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 value of cross-border procurement</a:t>
            </a:r>
            <a:r>
              <a:rPr lang="en-GB" baseline="0" dirty="0" smtClean="0"/>
              <a:t> focus</a:t>
            </a:r>
          </a:p>
          <a:p>
            <a:endParaRPr lang="en-GB" baseline="0" dirty="0" smtClean="0"/>
          </a:p>
          <a:p>
            <a:r>
              <a:rPr lang="en-GB" dirty="0" smtClean="0"/>
              <a:t>This study is the involvement of the RIs, and the fact that it complements ESFRI activities on national investments on national infrastructures</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14</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63972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58AE9-46A5-49CB-B815-3CC2120EE87D}" type="slidenum">
              <a:rPr lang="nl-NL" smtClean="0"/>
              <a:t>15</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47799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6" name="Rectangle 5"/>
          <p:cNvSpPr/>
          <p:nvPr userDrawn="1"/>
        </p:nvSpPr>
        <p:spPr>
          <a:xfrm>
            <a:off x="3131840" y="6488668"/>
            <a:ext cx="2545953" cy="276999"/>
          </a:xfrm>
          <a:prstGeom prst="rect">
            <a:avLst/>
          </a:prstGeom>
        </p:spPr>
        <p:txBody>
          <a:bodyPr wrap="none">
            <a:spAutoFit/>
          </a:bodyPr>
          <a:lstStyle/>
          <a:p>
            <a:r>
              <a:rPr lang="en-GB" sz="1200" dirty="0" smtClean="0">
                <a:solidFill>
                  <a:schemeClr val="bg1"/>
                </a:solidFill>
                <a:latin typeface="Segoe UI" panose="020B0502040204020203" pitchFamily="34" charset="0"/>
                <a:cs typeface="Segoe UI" panose="020B0502040204020203" pitchFamily="34" charset="0"/>
              </a:rPr>
              <a:t>Strategy, governance, procurement</a:t>
            </a:r>
            <a:endParaRPr lang="en-GB" sz="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3" name="Rectangle 2"/>
          <p:cNvSpPr/>
          <p:nvPr userDrawn="1"/>
        </p:nvSpPr>
        <p:spPr>
          <a:xfrm>
            <a:off x="3131840" y="6488668"/>
            <a:ext cx="2545953" cy="276999"/>
          </a:xfrm>
          <a:prstGeom prst="rect">
            <a:avLst/>
          </a:prstGeom>
        </p:spPr>
        <p:txBody>
          <a:bodyPr wrap="none">
            <a:spAutoFit/>
          </a:bodyPr>
          <a:lstStyle/>
          <a:p>
            <a:r>
              <a:rPr lang="en-GB" sz="1200" dirty="0" smtClean="0">
                <a:solidFill>
                  <a:schemeClr val="bg1"/>
                </a:solidFill>
                <a:latin typeface="Segoe UI" panose="020B0502040204020203" pitchFamily="34" charset="0"/>
                <a:cs typeface="Segoe UI" panose="020B0502040204020203" pitchFamily="34" charset="0"/>
              </a:rPr>
              <a:t>Strategy, governance, procurement</a:t>
            </a:r>
            <a:endParaRPr lang="en-GB" sz="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8552" y="1330578"/>
            <a:ext cx="8423928" cy="483527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456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8" name="Tekstvak 10"/>
          <p:cNvSpPr txBox="1"/>
          <p:nvPr/>
        </p:nvSpPr>
        <p:spPr>
          <a:xfrm>
            <a:off x="1551095" y="6381328"/>
            <a:ext cx="7557409"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smtClean="0">
                <a:latin typeface="Segoe UI" panose="020B0502040204020203" pitchFamily="34" charset="0"/>
                <a:cs typeface="Segoe UI" panose="020B0502040204020203" pitchFamily="34" charset="0"/>
              </a:rPr>
              <a:t>This work by </a:t>
            </a:r>
            <a:r>
              <a:rPr lang="en-GB" sz="1000" baseline="0" dirty="0" smtClean="0">
                <a:latin typeface="Segoe UI" panose="020B0502040204020203" pitchFamily="34" charset="0"/>
                <a:cs typeface="Segoe UI" panose="020B0502040204020203" pitchFamily="34" charset="0"/>
              </a:rPr>
              <a:t> EGI.eu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5"/>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188640"/>
            <a:ext cx="1030139" cy="993566"/>
          </a:xfrm>
          <a:prstGeom prst="rect">
            <a:avLst/>
          </a:prstGeom>
        </p:spPr>
      </p:pic>
      <p:sp>
        <p:nvSpPr>
          <p:cNvPr id="9" name="Tekstvak 21"/>
          <p:cNvSpPr txBox="1"/>
          <p:nvPr/>
        </p:nvSpPr>
        <p:spPr>
          <a:xfrm>
            <a:off x="179512" y="6525344"/>
            <a:ext cx="748923" cy="215444"/>
          </a:xfrm>
          <a:prstGeom prst="rect">
            <a:avLst/>
          </a:prstGeom>
          <a:noFill/>
        </p:spPr>
        <p:txBody>
          <a:bodyPr wrap="none" rtlCol="0">
            <a:spAutoFit/>
          </a:bodyPr>
          <a:lstStyle/>
          <a:p>
            <a:r>
              <a:rPr lang="en-US" sz="800" b="1" dirty="0" smtClean="0">
                <a:solidFill>
                  <a:schemeClr val="bg1"/>
                </a:solidFill>
                <a:latin typeface="Segoe UI" pitchFamily="34" charset="0"/>
                <a:cs typeface="Segoe UI" pitchFamily="34" charset="0"/>
              </a:rPr>
              <a:t>23/10/2017</a:t>
            </a:r>
            <a:endParaRPr lang="nl-NL" sz="1050" b="1" dirty="0">
              <a:solidFill>
                <a:schemeClr val="bg1"/>
              </a:solidFill>
              <a:latin typeface="Segoe UI" pitchFamily="34" charset="0"/>
              <a:cs typeface="Segoe UI" pitchFamily="34" charset="0"/>
            </a:endParaRPr>
          </a:p>
        </p:txBody>
      </p:sp>
      <p:sp>
        <p:nvSpPr>
          <p:cNvPr id="10" name="Rectangle 9"/>
          <p:cNvSpPr/>
          <p:nvPr userDrawn="1"/>
        </p:nvSpPr>
        <p:spPr>
          <a:xfrm>
            <a:off x="3131840" y="6488668"/>
            <a:ext cx="2545953" cy="276999"/>
          </a:xfrm>
          <a:prstGeom prst="rect">
            <a:avLst/>
          </a:prstGeom>
        </p:spPr>
        <p:txBody>
          <a:bodyPr wrap="none">
            <a:spAutoFit/>
          </a:bodyPr>
          <a:lstStyle/>
          <a:p>
            <a:r>
              <a:rPr lang="en-GB" sz="1200" dirty="0" smtClean="0">
                <a:solidFill>
                  <a:schemeClr val="bg1"/>
                </a:solidFill>
                <a:latin typeface="Segoe UI" panose="020B0502040204020203" pitchFamily="34" charset="0"/>
                <a:cs typeface="Segoe UI" panose="020B0502040204020203" pitchFamily="34" charset="0"/>
              </a:rPr>
              <a:t>Strategy, governance, procurement</a:t>
            </a:r>
            <a:endParaRPr lang="en-GB" sz="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9" r:id="rId4"/>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sp>
        <p:nvSpPr>
          <p:cNvPr id="8" name="Tekstvak 10"/>
          <p:cNvSpPr txBox="1"/>
          <p:nvPr/>
        </p:nvSpPr>
        <p:spPr>
          <a:xfrm>
            <a:off x="1551095" y="6381328"/>
            <a:ext cx="7557409"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smtClean="0">
                <a:latin typeface="Segoe UI" panose="020B0502040204020203" pitchFamily="34" charset="0"/>
                <a:cs typeface="Segoe UI" panose="020B0502040204020203" pitchFamily="34" charset="0"/>
              </a:rPr>
              <a:t>This work by </a:t>
            </a:r>
            <a:r>
              <a:rPr lang="en-GB" sz="1000" baseline="0" dirty="0" smtClean="0">
                <a:latin typeface="Segoe UI" panose="020B0502040204020203" pitchFamily="34" charset="0"/>
                <a:cs typeface="Segoe UI" panose="020B0502040204020203" pitchFamily="34" charset="0"/>
              </a:rPr>
              <a:t> EGI.eu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5"/>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http://go.egi.eu/Strategy2020"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go.egi.eu/Strategy2025"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ylegre/status/872813185874755585" TargetMode="External"/><Relationship Id="rId2" Type="http://schemas.openxmlformats.org/officeDocument/2006/relationships/hyperlink" Target="New%20statutes%20and%20a%20new%20name%20for%20EGI" TargetMode="Externa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www.egi.eu/about/policy/group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documents.egi.eu/document/2131"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0"/>
          </p:nvPr>
        </p:nvSpPr>
        <p:spPr/>
        <p:txBody>
          <a:bodyPr>
            <a:noAutofit/>
          </a:bodyPr>
          <a:lstStyle/>
          <a:p>
            <a:r>
              <a:rPr lang="en-GB" sz="1800" dirty="0" smtClean="0"/>
              <a:t>Managing Director, EGI Foundation</a:t>
            </a:r>
          </a:p>
          <a:p>
            <a:r>
              <a:rPr lang="en-GB" sz="1800" dirty="0" smtClean="0"/>
              <a:t>Administrative &amp; Financial Coordinator, </a:t>
            </a:r>
            <a:r>
              <a:rPr lang="en-GB" sz="1800" dirty="0"/>
              <a:t>EGI-Engage </a:t>
            </a:r>
            <a:r>
              <a:rPr lang="en-GB" sz="1800" dirty="0" smtClean="0"/>
              <a:t>Project</a:t>
            </a:r>
            <a:endParaRPr lang="en-GB" sz="1800" dirty="0"/>
          </a:p>
        </p:txBody>
      </p:sp>
      <p:sp>
        <p:nvSpPr>
          <p:cNvPr id="3" name="Title 2"/>
          <p:cNvSpPr>
            <a:spLocks noGrp="1"/>
          </p:cNvSpPr>
          <p:nvPr>
            <p:ph type="ctrTitle"/>
          </p:nvPr>
        </p:nvSpPr>
        <p:spPr>
          <a:xfrm>
            <a:off x="396652" y="1267256"/>
            <a:ext cx="8350696" cy="1440000"/>
          </a:xfrm>
        </p:spPr>
        <p:txBody>
          <a:bodyPr>
            <a:normAutofit/>
          </a:bodyPr>
          <a:lstStyle/>
          <a:p>
            <a:r>
              <a:rPr lang="en-GB" dirty="0" smtClean="0"/>
              <a:t>Strategy, Governance, Procurement</a:t>
            </a:r>
            <a:endParaRPr lang="en-GB" dirty="0"/>
          </a:p>
        </p:txBody>
      </p:sp>
      <p:sp>
        <p:nvSpPr>
          <p:cNvPr id="4" name="Subtitle 3"/>
          <p:cNvSpPr>
            <a:spLocks noGrp="1"/>
          </p:cNvSpPr>
          <p:nvPr>
            <p:ph type="subTitle" idx="1"/>
          </p:nvPr>
        </p:nvSpPr>
        <p:spPr/>
        <p:txBody>
          <a:bodyPr/>
          <a:lstStyle/>
          <a:p>
            <a:r>
              <a:rPr lang="en-GB" dirty="0" smtClean="0"/>
              <a:t>Yannick Legré</a:t>
            </a:r>
            <a:endParaRPr lang="en-GB" dirty="0"/>
          </a:p>
        </p:txBody>
      </p:sp>
    </p:spTree>
    <p:extLst>
      <p:ext uri="{BB962C8B-B14F-4D97-AF65-F5344CB8AC3E}">
        <p14:creationId xmlns:p14="http://schemas.microsoft.com/office/powerpoint/2010/main" val="1695592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solidFill>
                  <a:srgbClr val="10253F"/>
                </a:solidFill>
              </a:rPr>
              <a:t>Strategy development</a:t>
            </a:r>
            <a:br>
              <a:rPr lang="en-US" sz="2200" dirty="0" smtClean="0">
                <a:solidFill>
                  <a:srgbClr val="10253F"/>
                </a:solidFill>
              </a:rPr>
            </a:br>
            <a:r>
              <a:rPr lang="en-US" sz="3600" dirty="0" smtClean="0"/>
              <a:t>EGI Federation strategy for 2020</a:t>
            </a:r>
            <a:endParaRPr lang="en-US" sz="3600" dirty="0"/>
          </a:p>
        </p:txBody>
      </p:sp>
      <p:pic>
        <p:nvPicPr>
          <p:cNvPr id="5" name="Picture 4">
            <a:hlinkClick r:id="rId2"/>
          </p:cNvPr>
          <p:cNvPicPr>
            <a:picLocks noChangeAspect="1"/>
          </p:cNvPicPr>
          <p:nvPr/>
        </p:nvPicPr>
        <p:blipFill rotWithShape="1">
          <a:blip r:embed="rId3"/>
          <a:srcRect t="1774" b="1640"/>
          <a:stretch/>
        </p:blipFill>
        <p:spPr>
          <a:xfrm>
            <a:off x="323528" y="1147174"/>
            <a:ext cx="8424936" cy="5234154"/>
          </a:xfrm>
          <a:prstGeom prst="rect">
            <a:avLst/>
          </a:prstGeom>
        </p:spPr>
      </p:pic>
    </p:spTree>
    <p:extLst>
      <p:ext uri="{BB962C8B-B14F-4D97-AF65-F5344CB8AC3E}">
        <p14:creationId xmlns:p14="http://schemas.microsoft.com/office/powerpoint/2010/main" val="2915075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a:solidFill>
                  <a:schemeClr val="tx1"/>
                </a:solidFill>
              </a:rPr>
              <a:t>Strategy </a:t>
            </a:r>
            <a:r>
              <a:rPr lang="en-GB" sz="2700" dirty="0" smtClean="0">
                <a:solidFill>
                  <a:schemeClr val="tx1"/>
                </a:solidFill>
              </a:rPr>
              <a:t>development</a:t>
            </a:r>
            <a:r>
              <a:rPr lang="en-GB" sz="2700" dirty="0">
                <a:solidFill>
                  <a:schemeClr val="tx1"/>
                </a:solidFill>
              </a:rPr>
              <a:t/>
            </a:r>
            <a:br>
              <a:rPr lang="en-GB" sz="2700" dirty="0">
                <a:solidFill>
                  <a:schemeClr val="tx1"/>
                </a:solidFill>
              </a:rPr>
            </a:br>
            <a:r>
              <a:rPr lang="en-GB" dirty="0"/>
              <a:t>EGI </a:t>
            </a:r>
            <a:r>
              <a:rPr lang="en-GB" dirty="0" smtClean="0"/>
              <a:t>Federation strategy for 2025</a:t>
            </a:r>
            <a:endParaRPr lang="en-GB" dirty="0"/>
          </a:p>
        </p:txBody>
      </p:sp>
      <p:pic>
        <p:nvPicPr>
          <p:cNvPr id="5" name="Content Placeholder 4" descr="strategy-overview.png">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rcRect l="46" r="46"/>
          <a:stretch>
            <a:fillRect/>
          </a:stretch>
        </p:blipFill>
        <p:spPr>
          <a:xfrm>
            <a:off x="107504" y="1052736"/>
            <a:ext cx="8909265" cy="5059443"/>
          </a:xfrm>
        </p:spPr>
      </p:pic>
    </p:spTree>
    <p:extLst>
      <p:ext uri="{BB962C8B-B14F-4D97-AF65-F5344CB8AC3E}">
        <p14:creationId xmlns:p14="http://schemas.microsoft.com/office/powerpoint/2010/main" val="1243474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new or improved</a:t>
            </a:r>
            <a:r>
              <a:rPr lang="en-GB" dirty="0" smtClean="0"/>
              <a:t>? Benefits?</a:t>
            </a:r>
            <a:r>
              <a:rPr lang="en-GB" dirty="0"/>
              <a:t/>
            </a:r>
            <a:br>
              <a:rPr lang="en-GB" dirty="0"/>
            </a:br>
            <a:r>
              <a:rPr lang="en-GB" dirty="0"/>
              <a:t>Who can exploit the result? For what?</a:t>
            </a:r>
          </a:p>
        </p:txBody>
      </p:sp>
      <p:sp>
        <p:nvSpPr>
          <p:cNvPr id="3" name="Content Placeholder 2"/>
          <p:cNvSpPr>
            <a:spLocks noGrp="1"/>
          </p:cNvSpPr>
          <p:nvPr>
            <p:ph sz="half" idx="2"/>
          </p:nvPr>
        </p:nvSpPr>
        <p:spPr>
          <a:xfrm>
            <a:off x="17908" y="1268760"/>
            <a:ext cx="9126092" cy="4784400"/>
          </a:xfrm>
        </p:spPr>
        <p:txBody>
          <a:bodyPr/>
          <a:lstStyle/>
          <a:p>
            <a:pPr fontAlgn="base"/>
            <a:r>
              <a:rPr lang="en-GB" sz="2400" dirty="0" smtClean="0">
                <a:solidFill>
                  <a:srgbClr val="000000"/>
                </a:solidFill>
              </a:rPr>
              <a:t>What is new or improved?</a:t>
            </a:r>
          </a:p>
          <a:p>
            <a:pPr lvl="1" fontAlgn="base"/>
            <a:r>
              <a:rPr lang="en-GB" sz="2000" dirty="0">
                <a:solidFill>
                  <a:srgbClr val="000000"/>
                </a:solidFill>
              </a:rPr>
              <a:t>Monitoring the implementation of the current strategy</a:t>
            </a:r>
          </a:p>
          <a:p>
            <a:pPr lvl="1" fontAlgn="base"/>
            <a:r>
              <a:rPr lang="en-GB" sz="2000" dirty="0">
                <a:solidFill>
                  <a:srgbClr val="000000"/>
                </a:solidFill>
              </a:rPr>
              <a:t>New strategy drafted in the context of the </a:t>
            </a:r>
            <a:r>
              <a:rPr lang="en-GB" sz="2000" dirty="0" smtClean="0">
                <a:solidFill>
                  <a:srgbClr val="000000"/>
                </a:solidFill>
              </a:rPr>
              <a:t>EOSC</a:t>
            </a:r>
          </a:p>
          <a:p>
            <a:pPr lvl="1" fontAlgn="base"/>
            <a:endParaRPr lang="en-GB" sz="2000" dirty="0">
              <a:solidFill>
                <a:srgbClr val="000000"/>
              </a:solidFill>
            </a:endParaRPr>
          </a:p>
          <a:p>
            <a:pPr fontAlgn="base"/>
            <a:r>
              <a:rPr lang="en-GB" sz="2400" dirty="0" smtClean="0">
                <a:solidFill>
                  <a:srgbClr val="000000"/>
                </a:solidFill>
              </a:rPr>
              <a:t>What are the benefits?</a:t>
            </a:r>
          </a:p>
          <a:p>
            <a:pPr lvl="1" fontAlgn="base"/>
            <a:r>
              <a:rPr lang="en-GB" sz="2000" dirty="0">
                <a:solidFill>
                  <a:srgbClr val="000000"/>
                </a:solidFill>
              </a:rPr>
              <a:t>Position the EGI Federation with a more coherent set of actions towards the </a:t>
            </a:r>
            <a:r>
              <a:rPr lang="en-GB" sz="2000" dirty="0" smtClean="0">
                <a:solidFill>
                  <a:srgbClr val="000000"/>
                </a:solidFill>
              </a:rPr>
              <a:t>EOSC</a:t>
            </a:r>
          </a:p>
          <a:p>
            <a:pPr lvl="1" fontAlgn="base"/>
            <a:endParaRPr lang="en-GB" sz="2000" dirty="0">
              <a:solidFill>
                <a:srgbClr val="000000"/>
              </a:solidFill>
            </a:endParaRPr>
          </a:p>
          <a:p>
            <a:pPr fontAlgn="base"/>
            <a:r>
              <a:rPr lang="en-GB" sz="2400" dirty="0" smtClean="0">
                <a:solidFill>
                  <a:srgbClr val="000000"/>
                </a:solidFill>
              </a:rPr>
              <a:t>Who can exploit the result? For </a:t>
            </a:r>
            <a:r>
              <a:rPr lang="en-GB" sz="2400" dirty="0" smtClean="0">
                <a:solidFill>
                  <a:srgbClr val="000000"/>
                </a:solidFill>
              </a:rPr>
              <a:t>what</a:t>
            </a:r>
            <a:r>
              <a:rPr lang="en-GB" sz="2400" dirty="0" smtClean="0">
                <a:solidFill>
                  <a:srgbClr val="000000"/>
                </a:solidFill>
              </a:rPr>
              <a:t>?</a:t>
            </a:r>
          </a:p>
          <a:p>
            <a:pPr lvl="1"/>
            <a:r>
              <a:rPr lang="en-GB" sz="2000" dirty="0"/>
              <a:t>EGI </a:t>
            </a:r>
            <a:r>
              <a:rPr lang="en-GB" sz="2000" dirty="0" smtClean="0"/>
              <a:t>Federation: align </a:t>
            </a:r>
            <a:r>
              <a:rPr lang="en-GB" sz="2000" dirty="0"/>
              <a:t>set of actions towards common </a:t>
            </a:r>
            <a:r>
              <a:rPr lang="en-GB" sz="2000" dirty="0" smtClean="0"/>
              <a:t>goals</a:t>
            </a:r>
            <a:endParaRPr lang="en-GB" sz="2000" dirty="0"/>
          </a:p>
          <a:p>
            <a:pPr lvl="1"/>
            <a:r>
              <a:rPr lang="en-GB" sz="2000" dirty="0" smtClean="0"/>
              <a:t>Funding agencies, policymakers: develop implementation roadmap for the EOSC</a:t>
            </a:r>
            <a:endParaRPr lang="en-GB" sz="2000" dirty="0"/>
          </a:p>
        </p:txBody>
      </p:sp>
    </p:spTree>
    <p:extLst>
      <p:ext uri="{BB962C8B-B14F-4D97-AF65-F5344CB8AC3E}">
        <p14:creationId xmlns:p14="http://schemas.microsoft.com/office/powerpoint/2010/main" val="584188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Description of the KER</a:t>
            </a:r>
            <a:endParaRPr lang="en-GB" dirty="0"/>
          </a:p>
        </p:txBody>
      </p:sp>
      <p:sp>
        <p:nvSpPr>
          <p:cNvPr id="3" name="Content Placeholder 2"/>
          <p:cNvSpPr>
            <a:spLocks noGrp="1"/>
          </p:cNvSpPr>
          <p:nvPr>
            <p:ph sz="half" idx="2"/>
          </p:nvPr>
        </p:nvSpPr>
        <p:spPr>
          <a:xfrm>
            <a:off x="395536" y="2852936"/>
            <a:ext cx="8424936" cy="3312368"/>
          </a:xfrm>
        </p:spPr>
        <p:txBody>
          <a:bodyPr/>
          <a:lstStyle/>
          <a:p>
            <a:r>
              <a:rPr lang="en-GB" dirty="0" smtClean="0">
                <a:solidFill>
                  <a:schemeClr val="bg1">
                    <a:lumMod val="75000"/>
                  </a:schemeClr>
                </a:solidFill>
              </a:rPr>
              <a:t>Evolution of the EGI Governance</a:t>
            </a:r>
          </a:p>
          <a:p>
            <a:r>
              <a:rPr lang="en-GB" dirty="0" smtClean="0">
                <a:solidFill>
                  <a:schemeClr val="bg1">
                    <a:lumMod val="75000"/>
                  </a:schemeClr>
                </a:solidFill>
              </a:rPr>
              <a:t>Development of the EGI Strategy</a:t>
            </a:r>
          </a:p>
          <a:p>
            <a:r>
              <a:rPr lang="en-GB" dirty="0" smtClean="0"/>
              <a:t>Draft framework on cross-border procurement</a:t>
            </a:r>
          </a:p>
        </p:txBody>
      </p:sp>
    </p:spTree>
    <p:extLst>
      <p:ext uri="{BB962C8B-B14F-4D97-AF65-F5344CB8AC3E}">
        <p14:creationId xmlns:p14="http://schemas.microsoft.com/office/powerpoint/2010/main" val="331889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solidFill>
                  <a:srgbClr val="10253F"/>
                </a:solidFill>
              </a:rPr>
              <a:t>P</a:t>
            </a:r>
            <a:r>
              <a:rPr lang="en-US" sz="2200" dirty="0" smtClean="0">
                <a:solidFill>
                  <a:srgbClr val="10253F"/>
                </a:solidFill>
              </a:rPr>
              <a:t>rocurement </a:t>
            </a:r>
            <a:br>
              <a:rPr lang="en-US" sz="2200" dirty="0" smtClean="0">
                <a:solidFill>
                  <a:srgbClr val="10253F"/>
                </a:solidFill>
              </a:rPr>
            </a:br>
            <a:r>
              <a:rPr lang="en-US" sz="3600" dirty="0" smtClean="0"/>
              <a:t>Procurement study</a:t>
            </a:r>
            <a:endParaRPr lang="en-US"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456" y="1417267"/>
            <a:ext cx="3168352" cy="4496750"/>
          </a:xfrm>
          <a:prstGeom prst="rect">
            <a:avLst/>
          </a:prstGeom>
          <a:effectLst>
            <a:outerShdw blurRad="50800" dist="76200" dir="2700000" algn="tl" rotWithShape="0">
              <a:prstClr val="black">
                <a:alpha val="40000"/>
              </a:prstClr>
            </a:outerShdw>
          </a:effectLst>
        </p:spPr>
      </p:pic>
      <p:sp>
        <p:nvSpPr>
          <p:cNvPr id="9" name="TextBox 8"/>
          <p:cNvSpPr txBox="1"/>
          <p:nvPr/>
        </p:nvSpPr>
        <p:spPr>
          <a:xfrm>
            <a:off x="251520" y="1571957"/>
            <a:ext cx="4896544" cy="4093428"/>
          </a:xfrm>
          <a:prstGeom prst="rect">
            <a:avLst/>
          </a:prstGeom>
          <a:noFill/>
        </p:spPr>
        <p:txBody>
          <a:bodyPr wrap="square" rtlCol="0">
            <a:spAutoFit/>
          </a:bodyPr>
          <a:lstStyle/>
          <a:p>
            <a:pPr marL="342900" indent="-342900">
              <a:buFont typeface="Arial" charset="0"/>
              <a:buChar char="•"/>
            </a:pPr>
            <a:r>
              <a:rPr lang="en-US" sz="2000" dirty="0" smtClean="0">
                <a:latin typeface="Segoe UI" panose="020B0502040204020203" pitchFamily="34" charset="0"/>
                <a:cs typeface="Segoe UI" panose="020B0502040204020203" pitchFamily="34" charset="0"/>
              </a:rPr>
              <a:t>Direct charging to users requires public procurement for non-trivial capacity</a:t>
            </a:r>
          </a:p>
          <a:p>
            <a:pPr marL="342900" indent="-342900">
              <a:buFont typeface="Arial" charset="0"/>
              <a:buChar char="•"/>
            </a:pPr>
            <a:endParaRPr lang="en-US" sz="2000" dirty="0" smtClean="0">
              <a:latin typeface="Segoe UI" panose="020B0502040204020203" pitchFamily="34" charset="0"/>
              <a:cs typeface="Segoe UI" panose="020B0502040204020203" pitchFamily="34" charset="0"/>
            </a:endParaRPr>
          </a:p>
          <a:p>
            <a:pPr marL="342900" indent="-342900">
              <a:buFont typeface="Arial" charset="0"/>
              <a:buChar char="•"/>
            </a:pPr>
            <a:r>
              <a:rPr lang="en-US" sz="2000" dirty="0" smtClean="0">
                <a:latin typeface="Segoe UI" panose="020B0502040204020203" pitchFamily="34" charset="0"/>
                <a:cs typeface="Segoe UI" panose="020B0502040204020203" pitchFamily="34" charset="0"/>
              </a:rPr>
              <a:t>Performed study on </a:t>
            </a:r>
            <a:r>
              <a:rPr lang="en-US" sz="2000" dirty="0">
                <a:latin typeface="Segoe UI" panose="020B0502040204020203" pitchFamily="34" charset="0"/>
                <a:cs typeface="Segoe UI" panose="020B0502040204020203" pitchFamily="34" charset="0"/>
              </a:rPr>
              <a:t>opportunities, barriers, use cases and best </a:t>
            </a:r>
            <a:r>
              <a:rPr lang="en-US" sz="2000" dirty="0" smtClean="0">
                <a:latin typeface="Segoe UI" panose="020B0502040204020203" pitchFamily="34" charset="0"/>
                <a:cs typeface="Segoe UI" panose="020B0502040204020203" pitchFamily="34" charset="0"/>
              </a:rPr>
              <a:t>practices for cross-border procurement</a:t>
            </a:r>
          </a:p>
          <a:p>
            <a:pPr marL="342900" indent="-342900">
              <a:buFont typeface="Arial" charset="0"/>
              <a:buChar char="•"/>
            </a:pPr>
            <a:endParaRPr lang="en-US" sz="2000" dirty="0" smtClean="0">
              <a:latin typeface="Segoe UI" panose="020B0502040204020203" pitchFamily="34" charset="0"/>
              <a:cs typeface="Segoe UI" panose="020B0502040204020203" pitchFamily="34" charset="0"/>
            </a:endParaRPr>
          </a:p>
          <a:p>
            <a:pPr marL="342900" indent="-342900">
              <a:buFont typeface="Arial" charset="0"/>
              <a:buChar char="•"/>
            </a:pPr>
            <a:r>
              <a:rPr lang="en-US" sz="2000" dirty="0" smtClean="0">
                <a:latin typeface="Segoe UI" panose="020B0502040204020203" pitchFamily="34" charset="0"/>
                <a:cs typeface="Segoe UI" panose="020B0502040204020203" pitchFamily="34" charset="0"/>
              </a:rPr>
              <a:t>Four Research Infrastructures participated in the study</a:t>
            </a:r>
          </a:p>
          <a:p>
            <a:pPr marL="342900" indent="-342900">
              <a:buFont typeface="Arial" charset="0"/>
              <a:buChar char="•"/>
            </a:pPr>
            <a:endParaRPr lang="en-US" sz="2000" dirty="0">
              <a:latin typeface="Segoe UI" panose="020B0502040204020203" pitchFamily="34" charset="0"/>
              <a:cs typeface="Segoe UI" panose="020B0502040204020203" pitchFamily="34" charset="0"/>
            </a:endParaRPr>
          </a:p>
          <a:p>
            <a:pPr marL="342900" indent="-342900">
              <a:buFont typeface="Arial" charset="0"/>
              <a:buChar char="•"/>
            </a:pPr>
            <a:r>
              <a:rPr lang="en-US" sz="2000" dirty="0" smtClean="0">
                <a:latin typeface="Segoe UI" panose="020B0502040204020203" pitchFamily="34" charset="0"/>
                <a:cs typeface="Segoe UI" panose="020B0502040204020203" pitchFamily="34" charset="0"/>
              </a:rPr>
              <a:t>Exploitation as part of wider activity in the EOSC-hub project proposal</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46581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7826"/>
          <a:stretch/>
        </p:blipFill>
        <p:spPr>
          <a:xfrm>
            <a:off x="1498369" y="1764445"/>
            <a:ext cx="6147261" cy="3513202"/>
          </a:xfrm>
          <a:prstGeom prst="rect">
            <a:avLst/>
          </a:prstGeom>
        </p:spPr>
      </p:pic>
      <p:sp>
        <p:nvSpPr>
          <p:cNvPr id="10" name="Title 9"/>
          <p:cNvSpPr>
            <a:spLocks noGrp="1"/>
          </p:cNvSpPr>
          <p:nvPr>
            <p:ph type="title"/>
          </p:nvPr>
        </p:nvSpPr>
        <p:spPr>
          <a:xfrm>
            <a:off x="1547664" y="61303"/>
            <a:ext cx="7344816" cy="681118"/>
          </a:xfrm>
        </p:spPr>
        <p:txBody>
          <a:bodyPr>
            <a:normAutofit fontScale="90000"/>
          </a:bodyPr>
          <a:lstStyle/>
          <a:p>
            <a:r>
              <a:rPr lang="en-US" sz="2200" dirty="0">
                <a:solidFill>
                  <a:srgbClr val="10253F"/>
                </a:solidFill>
              </a:rPr>
              <a:t>Procurement </a:t>
            </a:r>
            <a:r>
              <a:rPr lang="en-GB" sz="2000" dirty="0" smtClean="0"/>
              <a:t/>
            </a:r>
            <a:br>
              <a:rPr lang="en-GB" sz="2000" dirty="0" smtClean="0"/>
            </a:br>
            <a:r>
              <a:rPr lang="en-GB" dirty="0" smtClean="0"/>
              <a:t>Identified opportunities</a:t>
            </a:r>
            <a:endParaRPr lang="en-GB" dirty="0"/>
          </a:p>
        </p:txBody>
      </p:sp>
      <p:sp>
        <p:nvSpPr>
          <p:cNvPr id="3" name="Content Placeholder 2"/>
          <p:cNvSpPr>
            <a:spLocks noGrp="1"/>
          </p:cNvSpPr>
          <p:nvPr>
            <p:ph sz="half" idx="2"/>
          </p:nvPr>
        </p:nvSpPr>
        <p:spPr>
          <a:xfrm>
            <a:off x="827584" y="1338619"/>
            <a:ext cx="8784976" cy="851652"/>
          </a:xfrm>
        </p:spPr>
        <p:txBody>
          <a:bodyPr>
            <a:noAutofit/>
          </a:bodyPr>
          <a:lstStyle/>
          <a:p>
            <a:pPr marL="0" indent="0">
              <a:buNone/>
            </a:pPr>
            <a:r>
              <a:rPr lang="en-GB" sz="2000" smtClean="0"/>
              <a:t>Identified </a:t>
            </a:r>
            <a:r>
              <a:rPr lang="en-GB" sz="2000" dirty="0"/>
              <a:t>a set </a:t>
            </a:r>
            <a:r>
              <a:rPr lang="en-GB" sz="2000" dirty="0" smtClean="0"/>
              <a:t>of </a:t>
            </a:r>
            <a:r>
              <a:rPr lang="en-GB" sz="2000" dirty="0"/>
              <a:t>potential opportunities for cross-border procurement: </a:t>
            </a:r>
          </a:p>
          <a:p>
            <a:pPr marL="0" indent="0">
              <a:buNone/>
            </a:pPr>
            <a:endParaRPr lang="en-GB" sz="2000" dirty="0" smtClean="0"/>
          </a:p>
        </p:txBody>
      </p:sp>
      <p:sp>
        <p:nvSpPr>
          <p:cNvPr id="6" name="Content Placeholder 2"/>
          <p:cNvSpPr txBox="1">
            <a:spLocks/>
          </p:cNvSpPr>
          <p:nvPr/>
        </p:nvSpPr>
        <p:spPr>
          <a:xfrm>
            <a:off x="251520" y="5277647"/>
            <a:ext cx="8640960" cy="14637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lang="en-US" sz="3200" kern="1200" dirty="0" smtClean="0">
                <a:solidFill>
                  <a:srgbClr val="5D5D5D"/>
                </a:solidFill>
                <a:latin typeface="+mn-lt"/>
                <a:ea typeface="ＭＳ Ｐゴシック" charset="0"/>
                <a:cs typeface="+mn-cs"/>
              </a:defRPr>
            </a:lvl1pPr>
            <a:lvl2pPr marL="742950" indent="-285750" algn="l" defTabSz="914400" rtl="0" eaLnBrk="1" latinLnBrk="0" hangingPunct="1">
              <a:spcBef>
                <a:spcPct val="20000"/>
              </a:spcBef>
              <a:buFontTx/>
              <a:buBlip>
                <a:blip r:embed="rId4"/>
              </a:buBlip>
              <a:defRPr lang="en-US" sz="2800" kern="1200" dirty="0" smtClean="0">
                <a:solidFill>
                  <a:srgbClr val="5D5D5D"/>
                </a:solidFill>
                <a:latin typeface="+mn-lt"/>
                <a:ea typeface="ＭＳ Ｐゴシック" charset="0"/>
                <a:cs typeface="+mn-cs"/>
              </a:defRPr>
            </a:lvl2pPr>
            <a:lvl3pPr marL="1143000" indent="-228600" algn="l" defTabSz="914400" rtl="0" eaLnBrk="1" latinLnBrk="0" hangingPunct="1">
              <a:spcBef>
                <a:spcPct val="20000"/>
              </a:spcBef>
              <a:buFontTx/>
              <a:buBlip>
                <a:blip r:embed="rId4"/>
              </a:buBlip>
              <a:defRPr lang="en-US" sz="2400" kern="1200" dirty="0" smtClean="0">
                <a:solidFill>
                  <a:srgbClr val="5D5D5D"/>
                </a:solidFill>
                <a:latin typeface="+mn-lt"/>
                <a:ea typeface="ＭＳ Ｐゴシック" charset="0"/>
                <a:cs typeface="+mn-cs"/>
              </a:defRPr>
            </a:lvl3pPr>
            <a:lvl4pPr marL="1600200" indent="-228600" algn="l" defTabSz="914400" rtl="0" eaLnBrk="1" latinLnBrk="0" hangingPunct="1">
              <a:spcBef>
                <a:spcPct val="20000"/>
              </a:spcBef>
              <a:buFontTx/>
              <a:buBlip>
                <a:blip r:embed="rId4"/>
              </a:buBlip>
              <a:defRPr lang="en-US" sz="2000" kern="1200" dirty="0" smtClean="0">
                <a:solidFill>
                  <a:srgbClr val="5D5D5D"/>
                </a:solidFill>
                <a:latin typeface="+mn-lt"/>
                <a:ea typeface="ＭＳ Ｐゴシック" charset="0"/>
                <a:cs typeface="+mn-cs"/>
              </a:defRPr>
            </a:lvl4pPr>
            <a:lvl5pPr marL="2057400" indent="-228600" algn="l" defTabSz="914400" rtl="0" eaLnBrk="1" latinLnBrk="0" hangingPunct="1">
              <a:spcBef>
                <a:spcPct val="20000"/>
              </a:spcBef>
              <a:buFontTx/>
              <a:buBlip>
                <a:blip r:embed="rId4"/>
              </a:buBlip>
              <a:defRPr lang="it-IT" sz="2000" kern="1200" dirty="0" smtClean="0">
                <a:solidFill>
                  <a:srgbClr val="5D5D5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GB" sz="2000" dirty="0">
                <a:solidFill>
                  <a:schemeClr val="tx1"/>
                </a:solidFill>
                <a:latin typeface="Segoe UI" pitchFamily="34" charset="0"/>
                <a:ea typeface="+mn-ea"/>
                <a:cs typeface="Segoe UI" pitchFamily="34" charset="0"/>
              </a:rPr>
              <a:t>Each successive opportunity represents increasing added value for the stakeholders with the key questions </a:t>
            </a:r>
            <a:r>
              <a:rPr lang="en-GB" sz="2000" dirty="0" smtClean="0">
                <a:solidFill>
                  <a:schemeClr val="tx1"/>
                </a:solidFill>
                <a:latin typeface="Segoe UI" pitchFamily="34" charset="0"/>
                <a:ea typeface="+mn-ea"/>
                <a:cs typeface="Segoe UI" pitchFamily="34" charset="0"/>
              </a:rPr>
              <a:t>being:</a:t>
            </a:r>
          </a:p>
          <a:p>
            <a:pPr>
              <a:buFont typeface="Arial" panose="020B0604020202020204" pitchFamily="34" charset="0"/>
              <a:buChar char="•"/>
            </a:pPr>
            <a:r>
              <a:rPr lang="en-GB" sz="2000" dirty="0" smtClean="0">
                <a:solidFill>
                  <a:schemeClr val="tx1"/>
                </a:solidFill>
                <a:latin typeface="Segoe UI" pitchFamily="34" charset="0"/>
                <a:ea typeface="+mn-ea"/>
                <a:cs typeface="Segoe UI" pitchFamily="34" charset="0"/>
              </a:rPr>
              <a:t>Who pays? What </a:t>
            </a:r>
            <a:r>
              <a:rPr lang="en-GB" sz="2000" dirty="0">
                <a:solidFill>
                  <a:schemeClr val="tx1"/>
                </a:solidFill>
                <a:latin typeface="Segoe UI" pitchFamily="34" charset="0"/>
                <a:ea typeface="+mn-ea"/>
                <a:cs typeface="Segoe UI" pitchFamily="34" charset="0"/>
              </a:rPr>
              <a:t>risks are the participating parties ready to </a:t>
            </a:r>
            <a:r>
              <a:rPr lang="en-GB" sz="2000" dirty="0" smtClean="0">
                <a:solidFill>
                  <a:schemeClr val="tx1"/>
                </a:solidFill>
                <a:latin typeface="Segoe UI" pitchFamily="34" charset="0"/>
                <a:ea typeface="+mn-ea"/>
                <a:cs typeface="Segoe UI" pitchFamily="34" charset="0"/>
              </a:rPr>
              <a:t>accept</a:t>
            </a:r>
            <a:r>
              <a:rPr lang="en-GB" sz="2000" dirty="0">
                <a:solidFill>
                  <a:schemeClr val="tx1"/>
                </a:solidFill>
                <a:latin typeface="Segoe UI" pitchFamily="34" charset="0"/>
                <a:ea typeface="+mn-ea"/>
                <a:cs typeface="Segoe UI" pitchFamily="34" charset="0"/>
              </a:rPr>
              <a:t>?</a:t>
            </a:r>
          </a:p>
        </p:txBody>
      </p:sp>
    </p:spTree>
    <p:extLst>
      <p:ext uri="{BB962C8B-B14F-4D97-AF65-F5344CB8AC3E}">
        <p14:creationId xmlns:p14="http://schemas.microsoft.com/office/powerpoint/2010/main" val="92152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new or improved</a:t>
            </a:r>
            <a:r>
              <a:rPr lang="en-GB" dirty="0" smtClean="0"/>
              <a:t>? </a:t>
            </a:r>
            <a:r>
              <a:rPr lang="en-GB" smtClean="0"/>
              <a:t>Benefits?</a:t>
            </a:r>
            <a:r>
              <a:rPr lang="en-GB" dirty="0"/>
              <a:t/>
            </a:r>
            <a:br>
              <a:rPr lang="en-GB" dirty="0"/>
            </a:br>
            <a:r>
              <a:rPr lang="en-GB" dirty="0"/>
              <a:t>Who can exploit the result? For what?</a:t>
            </a:r>
          </a:p>
        </p:txBody>
      </p:sp>
      <p:sp>
        <p:nvSpPr>
          <p:cNvPr id="3" name="Content Placeholder 2"/>
          <p:cNvSpPr>
            <a:spLocks noGrp="1"/>
          </p:cNvSpPr>
          <p:nvPr>
            <p:ph sz="half" idx="2"/>
          </p:nvPr>
        </p:nvSpPr>
        <p:spPr/>
        <p:txBody>
          <a:bodyPr/>
          <a:lstStyle/>
          <a:p>
            <a:pPr fontAlgn="base"/>
            <a:r>
              <a:rPr lang="en-GB" sz="2400" dirty="0" smtClean="0">
                <a:solidFill>
                  <a:srgbClr val="000000"/>
                </a:solidFill>
              </a:rPr>
              <a:t>What is new or improved?</a:t>
            </a:r>
          </a:p>
          <a:p>
            <a:pPr lvl="1" fontAlgn="base"/>
            <a:r>
              <a:rPr lang="en-GB" sz="2000" dirty="0" smtClean="0">
                <a:solidFill>
                  <a:srgbClr val="000000"/>
                </a:solidFill>
              </a:rPr>
              <a:t>Identified opportunities in the area of cross-border procurement for RIs</a:t>
            </a:r>
          </a:p>
          <a:p>
            <a:pPr fontAlgn="base"/>
            <a:r>
              <a:rPr lang="en-GB" sz="2400" dirty="0" smtClean="0">
                <a:solidFill>
                  <a:srgbClr val="000000"/>
                </a:solidFill>
              </a:rPr>
              <a:t>What are the benefits?</a:t>
            </a:r>
          </a:p>
          <a:p>
            <a:pPr marL="742950" lvl="2" indent="-342900" fontAlgn="base"/>
            <a:r>
              <a:rPr lang="en-GB" dirty="0">
                <a:solidFill>
                  <a:srgbClr val="000000"/>
                </a:solidFill>
              </a:rPr>
              <a:t>Bring clarity </a:t>
            </a:r>
            <a:r>
              <a:rPr lang="en-GB" dirty="0" smtClean="0">
                <a:solidFill>
                  <a:srgbClr val="000000"/>
                </a:solidFill>
              </a:rPr>
              <a:t>about </a:t>
            </a:r>
            <a:r>
              <a:rPr lang="en-GB" dirty="0">
                <a:solidFill>
                  <a:srgbClr val="000000"/>
                </a:solidFill>
              </a:rPr>
              <a:t>how to move </a:t>
            </a:r>
            <a:r>
              <a:rPr lang="en-GB" dirty="0" smtClean="0">
                <a:solidFill>
                  <a:srgbClr val="000000"/>
                </a:solidFill>
              </a:rPr>
              <a:t>forward</a:t>
            </a:r>
            <a:endParaRPr lang="en-GB" sz="2400" dirty="0" smtClean="0">
              <a:solidFill>
                <a:srgbClr val="000000"/>
              </a:solidFill>
            </a:endParaRPr>
          </a:p>
          <a:p>
            <a:pPr fontAlgn="base"/>
            <a:r>
              <a:rPr lang="en-GB" sz="2400" dirty="0" smtClean="0">
                <a:solidFill>
                  <a:srgbClr val="000000"/>
                </a:solidFill>
              </a:rPr>
              <a:t>Who can exploit the result? </a:t>
            </a:r>
          </a:p>
          <a:p>
            <a:pPr lvl="1" fontAlgn="base"/>
            <a:r>
              <a:rPr lang="en-GB" sz="2000" dirty="0" smtClean="0">
                <a:solidFill>
                  <a:srgbClr val="000000"/>
                </a:solidFill>
              </a:rPr>
              <a:t>EGI Federation</a:t>
            </a:r>
          </a:p>
          <a:p>
            <a:pPr fontAlgn="base"/>
            <a:r>
              <a:rPr lang="en-GB" sz="2400" dirty="0">
                <a:solidFill>
                  <a:srgbClr val="000000"/>
                </a:solidFill>
              </a:rPr>
              <a:t>For </a:t>
            </a:r>
            <a:r>
              <a:rPr lang="en-GB" sz="2400" dirty="0" smtClean="0">
                <a:solidFill>
                  <a:srgbClr val="000000"/>
                </a:solidFill>
              </a:rPr>
              <a:t>what?</a:t>
            </a:r>
            <a:r>
              <a:rPr lang="en-GB" sz="2400" dirty="0">
                <a:solidFill>
                  <a:srgbClr val="000000"/>
                </a:solidFill>
              </a:rPr>
              <a:t> </a:t>
            </a:r>
            <a:endParaRPr lang="en-GB" sz="2400" dirty="0" smtClean="0">
              <a:solidFill>
                <a:srgbClr val="000000"/>
              </a:solidFill>
            </a:endParaRPr>
          </a:p>
          <a:p>
            <a:pPr lvl="1" fontAlgn="base"/>
            <a:r>
              <a:rPr lang="en-GB" sz="2000" dirty="0" smtClean="0">
                <a:solidFill>
                  <a:srgbClr val="000000"/>
                </a:solidFill>
              </a:rPr>
              <a:t>Update strategy and define a project activity to exploit the identified opportunities</a:t>
            </a:r>
          </a:p>
          <a:p>
            <a:pPr fontAlgn="base"/>
            <a:r>
              <a:rPr lang="en-GB" sz="2400" dirty="0" smtClean="0">
                <a:solidFill>
                  <a:srgbClr val="000000"/>
                </a:solidFill>
              </a:rPr>
              <a:t>How the result was used?</a:t>
            </a:r>
          </a:p>
          <a:p>
            <a:pPr lvl="1" fontAlgn="base"/>
            <a:r>
              <a:rPr lang="en-GB" sz="2000" dirty="0" smtClean="0">
                <a:solidFill>
                  <a:srgbClr val="000000"/>
                </a:solidFill>
              </a:rPr>
              <a:t>To define a partnership and an implementation project activity in the EOSC-hub project</a:t>
            </a:r>
          </a:p>
          <a:p>
            <a:pPr lvl="1" fontAlgn="base"/>
            <a:endParaRPr lang="en-GB" sz="2000" dirty="0" smtClean="0">
              <a:solidFill>
                <a:srgbClr val="000000"/>
              </a:solidFill>
            </a:endParaRPr>
          </a:p>
          <a:p>
            <a:pPr lvl="1" fontAlgn="base"/>
            <a:endParaRPr lang="en-GB" sz="2000" dirty="0" smtClean="0">
              <a:solidFill>
                <a:srgbClr val="000000"/>
              </a:solidFill>
            </a:endParaRPr>
          </a:p>
        </p:txBody>
      </p:sp>
    </p:spTree>
    <p:extLst>
      <p:ext uri="{BB962C8B-B14F-4D97-AF65-F5344CB8AC3E}">
        <p14:creationId xmlns:p14="http://schemas.microsoft.com/office/powerpoint/2010/main" val="2067810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80928"/>
            <a:ext cx="7344816" cy="850106"/>
          </a:xfrm>
        </p:spPr>
        <p:txBody>
          <a:bodyPr>
            <a:normAutofit fontScale="90000"/>
          </a:bodyPr>
          <a:lstStyle/>
          <a:p>
            <a:r>
              <a:rPr lang="en-GB" sz="3600" dirty="0" smtClean="0"/>
              <a:t>Dissemination and Communication</a:t>
            </a:r>
            <a:endParaRPr lang="en-GB" sz="3600" dirty="0"/>
          </a:p>
        </p:txBody>
      </p:sp>
    </p:spTree>
    <p:extLst>
      <p:ext uri="{BB962C8B-B14F-4D97-AF65-F5344CB8AC3E}">
        <p14:creationId xmlns:p14="http://schemas.microsoft.com/office/powerpoint/2010/main" val="294439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344816" cy="850106"/>
          </a:xfrm>
        </p:spPr>
        <p:txBody>
          <a:bodyPr>
            <a:noAutofit/>
          </a:bodyPr>
          <a:lstStyle/>
          <a:p>
            <a:pPr lvl="3" algn="r" rtl="0">
              <a:spcBef>
                <a:spcPct val="0"/>
              </a:spcBef>
            </a:pPr>
            <a:r>
              <a:rPr lang="en-GB" sz="1200" b="1" kern="1200" dirty="0" smtClean="0">
                <a:solidFill>
                  <a:schemeClr val="accent1"/>
                </a:solidFill>
                <a:latin typeface="Segoe UI" pitchFamily="34" charset="0"/>
                <a:ea typeface="Verdana" panose="020B0604030504040204" pitchFamily="34" charset="0"/>
                <a:cs typeface="Segoe UI" pitchFamily="34" charset="0"/>
              </a:rPr>
              <a:t/>
            </a:r>
            <a:br>
              <a:rPr lang="en-GB" sz="1200" b="1" kern="1200" dirty="0" smtClean="0">
                <a:solidFill>
                  <a:schemeClr val="accent1"/>
                </a:solidFill>
                <a:latin typeface="Segoe UI" pitchFamily="34" charset="0"/>
                <a:ea typeface="Verdana" panose="020B0604030504040204" pitchFamily="34" charset="0"/>
                <a:cs typeface="Segoe UI" pitchFamily="34" charset="0"/>
              </a:rPr>
            </a:br>
            <a:r>
              <a:rPr lang="en-GB" sz="2400" b="1" kern="1200" dirty="0" smtClean="0">
                <a:solidFill>
                  <a:schemeClr val="accent1"/>
                </a:solidFill>
                <a:latin typeface="Segoe UI" pitchFamily="34" charset="0"/>
                <a:ea typeface="+mj-ea"/>
                <a:cs typeface="Segoe UI" pitchFamily="34" charset="0"/>
              </a:rPr>
              <a:t>Dissemination and Communication Activities</a:t>
            </a:r>
            <a:r>
              <a:rPr lang="en-GB" sz="2000" b="1" kern="1200" dirty="0">
                <a:solidFill>
                  <a:schemeClr val="accent1"/>
                </a:solidFill>
                <a:latin typeface="Segoe UI" pitchFamily="34" charset="0"/>
                <a:ea typeface="+mj-ea"/>
                <a:cs typeface="Segoe UI" pitchFamily="34" charset="0"/>
              </a:rPr>
              <a:t/>
            </a:r>
            <a:br>
              <a:rPr lang="en-GB" sz="2000" b="1" kern="1200" dirty="0">
                <a:solidFill>
                  <a:schemeClr val="accent1"/>
                </a:solidFill>
                <a:latin typeface="Segoe UI" pitchFamily="34" charset="0"/>
                <a:ea typeface="+mj-ea"/>
                <a:cs typeface="Segoe UI" pitchFamily="34" charset="0"/>
              </a:rPr>
            </a:br>
            <a:endParaRPr lang="en-GB" b="1" kern="1200" dirty="0">
              <a:solidFill>
                <a:schemeClr val="accent1"/>
              </a:solidFill>
              <a:latin typeface="Segoe UI" pitchFamily="34" charset="0"/>
              <a:ea typeface="+mj-ea"/>
              <a:cs typeface="Segoe UI" pitchFamily="34" charset="0"/>
            </a:endParaRPr>
          </a:p>
        </p:txBody>
      </p:sp>
      <p:sp>
        <p:nvSpPr>
          <p:cNvPr id="3" name="Content Placeholder 2"/>
          <p:cNvSpPr>
            <a:spLocks noGrp="1"/>
          </p:cNvSpPr>
          <p:nvPr>
            <p:ph sz="half" idx="2"/>
          </p:nvPr>
        </p:nvSpPr>
        <p:spPr>
          <a:xfrm>
            <a:off x="179512" y="1277377"/>
            <a:ext cx="5184576" cy="999495"/>
          </a:xfrm>
        </p:spPr>
        <p:txBody>
          <a:bodyPr/>
          <a:lstStyle/>
          <a:p>
            <a:pPr marL="0" indent="0">
              <a:buNone/>
            </a:pPr>
            <a:r>
              <a:rPr lang="en-GB" sz="1800" b="1" dirty="0">
                <a:solidFill>
                  <a:schemeClr val="accent1"/>
                </a:solidFill>
                <a:ea typeface="Verdana" panose="020B0604030504040204" pitchFamily="34" charset="0"/>
              </a:rPr>
              <a:t>Strategy</a:t>
            </a:r>
          </a:p>
          <a:p>
            <a:r>
              <a:rPr lang="en-GB" sz="1800" dirty="0"/>
              <a:t>Publication: EGI Strategy 2015-2020</a:t>
            </a:r>
          </a:p>
          <a:p>
            <a:r>
              <a:rPr lang="en-GB" sz="1800" dirty="0"/>
              <a:t>Newsletter article</a:t>
            </a:r>
          </a:p>
          <a:p>
            <a:pPr marL="0" indent="0">
              <a:buNone/>
            </a:pPr>
            <a:r>
              <a:rPr lang="en-GB" sz="1800" b="1" dirty="0" smtClean="0">
                <a:solidFill>
                  <a:schemeClr val="accent1"/>
                </a:solidFill>
                <a:ea typeface="Verdana" panose="020B0604030504040204" pitchFamily="34" charset="0"/>
              </a:rPr>
              <a:t>Governance</a:t>
            </a:r>
            <a:endParaRPr lang="en-GB" sz="1800" b="1" dirty="0" smtClean="0">
              <a:solidFill>
                <a:schemeClr val="accent1"/>
              </a:solidFill>
              <a:ea typeface="Verdana" panose="020B0604030504040204" pitchFamily="34" charset="0"/>
            </a:endParaRPr>
          </a:p>
          <a:p>
            <a:r>
              <a:rPr lang="en-GB" sz="1800" dirty="0" smtClean="0">
                <a:hlinkClick r:id="rId2" action="ppaction://hlinkfile"/>
              </a:rPr>
              <a:t>News item: New </a:t>
            </a:r>
            <a:r>
              <a:rPr lang="en-GB" sz="1800" dirty="0">
                <a:hlinkClick r:id="rId2" action="ppaction://hlinkfile"/>
              </a:rPr>
              <a:t>statutes and a new name for EGI</a:t>
            </a:r>
            <a:endParaRPr lang="en-GB" sz="1800" dirty="0"/>
          </a:p>
          <a:p>
            <a:r>
              <a:rPr lang="en-GB" sz="1800" dirty="0" smtClean="0"/>
              <a:t>Presentations at EGI </a:t>
            </a:r>
            <a:r>
              <a:rPr lang="en-GB" sz="1800" dirty="0" smtClean="0"/>
              <a:t>Council</a:t>
            </a:r>
          </a:p>
          <a:p>
            <a:pPr marL="0" indent="0">
              <a:buNone/>
            </a:pPr>
            <a:r>
              <a:rPr lang="en-GB" sz="1800" b="1" dirty="0">
                <a:solidFill>
                  <a:schemeClr val="accent1"/>
                </a:solidFill>
                <a:ea typeface="Verdana" panose="020B0604030504040204" pitchFamily="34" charset="0"/>
              </a:rPr>
              <a:t>Procurement</a:t>
            </a:r>
          </a:p>
          <a:p>
            <a:r>
              <a:rPr lang="en-GB" sz="1800" dirty="0"/>
              <a:t>Workshops at EGI Conferences</a:t>
            </a:r>
          </a:p>
          <a:p>
            <a:r>
              <a:rPr lang="en-GB" sz="1800" dirty="0"/>
              <a:t>e-IRG workshop: Session on Procurement and financial schemes of digital services for research (Malta, Jun 2017)</a:t>
            </a:r>
          </a:p>
          <a:p>
            <a:r>
              <a:rPr lang="en-GB" sz="1800" dirty="0"/>
              <a:t>Twitter</a:t>
            </a:r>
            <a:r>
              <a:rPr lang="en-GB" sz="1800" dirty="0">
                <a:hlinkClick r:id="rId3"/>
              </a:rPr>
              <a:t>: @</a:t>
            </a:r>
            <a:r>
              <a:rPr lang="en-GB" sz="1800" dirty="0" err="1">
                <a:hlinkClick r:id="rId3"/>
              </a:rPr>
              <a:t>ylegre</a:t>
            </a:r>
            <a:r>
              <a:rPr lang="en-GB" sz="1800" dirty="0">
                <a:hlinkClick r:id="rId3"/>
              </a:rPr>
              <a:t>: Bob Jones (@CERN) presents during #</a:t>
            </a:r>
            <a:r>
              <a:rPr lang="en-GB" sz="1800" dirty="0" err="1">
                <a:hlinkClick r:id="rId3"/>
              </a:rPr>
              <a:t>eIRG</a:t>
            </a:r>
            <a:r>
              <a:rPr lang="en-GB" sz="1800" dirty="0">
                <a:hlinkClick r:id="rId3"/>
              </a:rPr>
              <a:t> the outcome of #procurement analysis </a:t>
            </a:r>
            <a:r>
              <a:rPr lang="en-GB" sz="1800" dirty="0"/>
              <a:t>in the #EGI-Engage project</a:t>
            </a:r>
          </a:p>
          <a:p>
            <a:pPr marL="0" indent="0">
              <a:buNone/>
            </a:pPr>
            <a:endParaRPr lang="en-GB" sz="1800" dirty="0" smtClean="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908720"/>
            <a:ext cx="3141065" cy="2271114"/>
          </a:xfrm>
          <a:prstGeom prst="rect">
            <a:avLst/>
          </a:prstGeom>
          <a:effectLst>
            <a:outerShdw blurRad="50800" dist="762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6593" y="2251136"/>
            <a:ext cx="3201976" cy="2546016"/>
          </a:xfrm>
          <a:prstGeom prst="rect">
            <a:avLst/>
          </a:prstGeom>
          <a:effectLst>
            <a:outerShdw blurRad="50800" dist="76200" dir="2700000" algn="tl" rotWithShape="0">
              <a:prstClr val="black">
                <a:alpha val="40000"/>
              </a:prst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6" y="3358092"/>
            <a:ext cx="2056567" cy="2878120"/>
          </a:xfrm>
          <a:prstGeom prst="rect">
            <a:avLst/>
          </a:prstGeom>
        </p:spPr>
      </p:pic>
    </p:spTree>
    <p:extLst>
      <p:ext uri="{BB962C8B-B14F-4D97-AF65-F5344CB8AC3E}">
        <p14:creationId xmlns:p14="http://schemas.microsoft.com/office/powerpoint/2010/main" val="1887159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83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9466" y="188640"/>
            <a:ext cx="6912768" cy="850106"/>
          </a:xfrm>
        </p:spPr>
        <p:txBody>
          <a:bodyPr/>
          <a:lstStyle/>
          <a:p>
            <a:r>
              <a:rPr lang="en-GB" dirty="0" smtClean="0"/>
              <a:t>EGI-Engage: Key Exploitable Results</a:t>
            </a:r>
            <a:endParaRPr lang="en-GB" dirty="0"/>
          </a:p>
        </p:txBody>
      </p:sp>
      <p:sp>
        <p:nvSpPr>
          <p:cNvPr id="109" name="Rectangle 108"/>
          <p:cNvSpPr/>
          <p:nvPr/>
        </p:nvSpPr>
        <p:spPr>
          <a:xfrm>
            <a:off x="225894" y="4775696"/>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9" name="Rectangle 8"/>
          <p:cNvSpPr/>
          <p:nvPr/>
        </p:nvSpPr>
        <p:spPr>
          <a:xfrm>
            <a:off x="6912480" y="4775696"/>
            <a:ext cx="1980000" cy="1317600"/>
          </a:xfrm>
          <a:prstGeom prst="rect">
            <a:avLst/>
          </a:prstGeom>
          <a:solidFill>
            <a:srgbClr val="EF8200"/>
          </a:solid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Segoe UI" panose="020B0502040204020203" pitchFamily="34" charset="0"/>
                <a:cs typeface="Segoe UI" panose="020B0502040204020203" pitchFamily="34" charset="0"/>
              </a:rPr>
              <a:t>Strategy, governance &amp; procurement</a:t>
            </a:r>
            <a:endParaRPr lang="en-GB" b="1" dirty="0">
              <a:latin typeface="Segoe UI" panose="020B0502040204020203" pitchFamily="34" charset="0"/>
              <a:cs typeface="Segoe UI" panose="020B0502040204020203" pitchFamily="34" charset="0"/>
            </a:endParaRPr>
          </a:p>
        </p:txBody>
      </p:sp>
      <p:sp>
        <p:nvSpPr>
          <p:cNvPr id="113" name="Rectangle 112"/>
          <p:cNvSpPr/>
          <p:nvPr/>
        </p:nvSpPr>
        <p:spPr>
          <a:xfrm>
            <a:off x="2472967" y="4775696"/>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106" name="Rectangle 105"/>
          <p:cNvSpPr/>
          <p:nvPr/>
        </p:nvSpPr>
        <p:spPr>
          <a:xfrm>
            <a:off x="4680232" y="4775696"/>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111" name="Rectangle 110"/>
          <p:cNvSpPr/>
          <p:nvPr/>
        </p:nvSpPr>
        <p:spPr>
          <a:xfrm>
            <a:off x="6922314" y="1396398"/>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108" name="Rectangle 107"/>
          <p:cNvSpPr/>
          <p:nvPr/>
        </p:nvSpPr>
        <p:spPr>
          <a:xfrm>
            <a:off x="4694902" y="1396398"/>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112" name="Rectangle 111"/>
          <p:cNvSpPr/>
          <p:nvPr/>
        </p:nvSpPr>
        <p:spPr>
          <a:xfrm>
            <a:off x="251520" y="3081081"/>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115" name="Rectangle 114"/>
          <p:cNvSpPr/>
          <p:nvPr/>
        </p:nvSpPr>
        <p:spPr>
          <a:xfrm>
            <a:off x="4686040" y="3091013"/>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110" name="Rectangle 109"/>
          <p:cNvSpPr/>
          <p:nvPr/>
        </p:nvSpPr>
        <p:spPr>
          <a:xfrm>
            <a:off x="6912480" y="3091013"/>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114" name="Rectangle 113"/>
          <p:cNvSpPr/>
          <p:nvPr/>
        </p:nvSpPr>
        <p:spPr>
          <a:xfrm>
            <a:off x="2468780" y="3091013"/>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44" name="Rectangle 43"/>
          <p:cNvSpPr/>
          <p:nvPr/>
        </p:nvSpPr>
        <p:spPr>
          <a:xfrm>
            <a:off x="254574" y="1396398"/>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240078" y="2113721"/>
            <a:ext cx="1980000" cy="547714"/>
          </a:xfrm>
          <a:prstGeom prst="rect">
            <a:avLst/>
          </a:prstGeom>
          <a:noFill/>
        </p:spPr>
        <p:txBody>
          <a:bodyPr wrap="square" rtlCol="0">
            <a:spAutoFit/>
          </a:bodyPr>
          <a:lstStyle/>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Improved EGI Service portfolio</a:t>
            </a:r>
            <a:endParaRPr lang="en-GB"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67" y="1501233"/>
            <a:ext cx="563538" cy="545983"/>
          </a:xfrm>
          <a:prstGeom prst="rect">
            <a:avLst/>
          </a:prstGeom>
        </p:spPr>
      </p:pic>
      <p:sp>
        <p:nvSpPr>
          <p:cNvPr id="53" name="Rectangle 52"/>
          <p:cNvSpPr/>
          <p:nvPr/>
        </p:nvSpPr>
        <p:spPr>
          <a:xfrm>
            <a:off x="2483768" y="1396398"/>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2483768" y="2254178"/>
            <a:ext cx="1980000" cy="310726"/>
          </a:xfrm>
          <a:prstGeom prst="rect">
            <a:avLst/>
          </a:prstGeom>
          <a:noFill/>
        </p:spPr>
        <p:txBody>
          <a:bodyPr wrap="square" rtlCol="0">
            <a:spAutoFit/>
          </a:bodyPr>
          <a:lstStyle/>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IMS &amp; Certification</a:t>
            </a:r>
            <a:endParaRPr lang="en-GB"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485" y="1564241"/>
            <a:ext cx="570532" cy="463891"/>
          </a:xfrm>
          <a:prstGeom prst="rect">
            <a:avLst/>
          </a:prstGeom>
        </p:spPr>
      </p:pic>
      <p:sp>
        <p:nvSpPr>
          <p:cNvPr id="40" name="TextBox 39"/>
          <p:cNvSpPr txBox="1"/>
          <p:nvPr/>
        </p:nvSpPr>
        <p:spPr>
          <a:xfrm>
            <a:off x="4702848" y="2254178"/>
            <a:ext cx="1980000" cy="310726"/>
          </a:xfrm>
          <a:prstGeom prst="rect">
            <a:avLst/>
          </a:prstGeom>
          <a:noFill/>
        </p:spPr>
        <p:txBody>
          <a:bodyPr wrap="square" rtlCol="0">
            <a:spAutoFit/>
          </a:bodyPr>
          <a:lstStyle/>
          <a:p>
            <a:pPr algn="ctr">
              <a:lnSpc>
                <a:spcPct val="110000"/>
              </a:lnSpc>
            </a:pPr>
            <a:r>
              <a:rPr lang="en-GB" sz="1400" dirty="0">
                <a:solidFill>
                  <a:schemeClr val="tx1">
                    <a:lumMod val="65000"/>
                    <a:lumOff val="35000"/>
                  </a:schemeClr>
                </a:solidFill>
                <a:latin typeface="Segoe UI" panose="020B0502040204020203" pitchFamily="34" charset="0"/>
                <a:cs typeface="Segoe UI" panose="020B0502040204020203" pitchFamily="34" charset="0"/>
              </a:rPr>
              <a:t>Security policies</a:t>
            </a: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600" y="1502568"/>
            <a:ext cx="416184" cy="511858"/>
          </a:xfrm>
          <a:prstGeom prst="rect">
            <a:avLst/>
          </a:prstGeom>
        </p:spPr>
      </p:pic>
      <p:sp>
        <p:nvSpPr>
          <p:cNvPr id="28" name="TextBox 27"/>
          <p:cNvSpPr txBox="1"/>
          <p:nvPr/>
        </p:nvSpPr>
        <p:spPr>
          <a:xfrm>
            <a:off x="254574" y="3789040"/>
            <a:ext cx="1980000" cy="547714"/>
          </a:xfrm>
          <a:prstGeom prst="rect">
            <a:avLst/>
          </a:prstGeom>
          <a:noFill/>
        </p:spPr>
        <p:txBody>
          <a:bodyPr wrap="square" rtlCol="0">
            <a:spAutoFit/>
          </a:bodyPr>
          <a:lstStyle/>
          <a:p>
            <a:pPr algn="ctr">
              <a:lnSpc>
                <a:spcPct val="110000"/>
              </a:lnSpc>
            </a:pPr>
            <a:r>
              <a:rPr lang="en-GB" sz="1400" dirty="0">
                <a:solidFill>
                  <a:schemeClr val="tx1">
                    <a:lumMod val="65000"/>
                    <a:lumOff val="35000"/>
                  </a:schemeClr>
                </a:solidFill>
                <a:latin typeface="Segoe UI" panose="020B0502040204020203" pitchFamily="34" charset="0"/>
                <a:cs typeface="Segoe UI" panose="020B0502040204020203" pitchFamily="34" charset="0"/>
              </a:rPr>
              <a:t>Tools for federated service management</a:t>
            </a: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227730"/>
            <a:ext cx="489205" cy="487681"/>
          </a:xfrm>
          <a:prstGeom prst="rect">
            <a:avLst/>
          </a:prstGeom>
        </p:spPr>
      </p:pic>
      <p:sp>
        <p:nvSpPr>
          <p:cNvPr id="34" name="TextBox 33"/>
          <p:cNvSpPr txBox="1"/>
          <p:nvPr/>
        </p:nvSpPr>
        <p:spPr>
          <a:xfrm>
            <a:off x="6924679" y="2254178"/>
            <a:ext cx="1980000" cy="310726"/>
          </a:xfrm>
          <a:prstGeom prst="rect">
            <a:avLst/>
          </a:prstGeom>
          <a:noFill/>
        </p:spPr>
        <p:txBody>
          <a:bodyPr wrap="square" rtlCol="0">
            <a:spAutoFit/>
          </a:bodyPr>
          <a:lstStyle/>
          <a:p>
            <a:pPr algn="ctr">
              <a:lnSpc>
                <a:spcPct val="110000"/>
              </a:lnSpc>
            </a:pPr>
            <a:r>
              <a:rPr lang="en-GB" sz="1400" dirty="0">
                <a:solidFill>
                  <a:schemeClr val="tx1">
                    <a:lumMod val="65000"/>
                    <a:lumOff val="35000"/>
                  </a:schemeClr>
                </a:solidFill>
                <a:latin typeface="Segoe UI" panose="020B0502040204020203" pitchFamily="34" charset="0"/>
                <a:cs typeface="Segoe UI" panose="020B0502040204020203" pitchFamily="34" charset="0"/>
              </a:rPr>
              <a:t>Marketplace</a:t>
            </a: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9372" y="1556566"/>
            <a:ext cx="629862" cy="504282"/>
          </a:xfrm>
          <a:prstGeom prst="rect">
            <a:avLst/>
          </a:prstGeom>
        </p:spPr>
      </p:pic>
      <p:sp>
        <p:nvSpPr>
          <p:cNvPr id="31" name="TextBox 30"/>
          <p:cNvSpPr txBox="1"/>
          <p:nvPr/>
        </p:nvSpPr>
        <p:spPr>
          <a:xfrm>
            <a:off x="2468780" y="3907534"/>
            <a:ext cx="1980000" cy="310726"/>
          </a:xfrm>
          <a:prstGeom prst="rect">
            <a:avLst/>
          </a:prstGeom>
          <a:noFill/>
        </p:spPr>
        <p:txBody>
          <a:bodyPr wrap="square" rtlCol="0">
            <a:spAutoFit/>
          </a:bodyPr>
          <a:lstStyle/>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Check-in</a:t>
            </a:r>
            <a:endParaRPr lang="en-GB"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6054" y="3227730"/>
            <a:ext cx="564975" cy="531534"/>
          </a:xfrm>
          <a:prstGeom prst="rect">
            <a:avLst/>
          </a:prstGeom>
        </p:spPr>
      </p:pic>
      <p:sp>
        <p:nvSpPr>
          <p:cNvPr id="32" name="TextBox 31"/>
          <p:cNvSpPr txBox="1"/>
          <p:nvPr/>
        </p:nvSpPr>
        <p:spPr>
          <a:xfrm>
            <a:off x="4680232" y="3789040"/>
            <a:ext cx="1980000" cy="547714"/>
          </a:xfrm>
          <a:prstGeom prst="rect">
            <a:avLst/>
          </a:prstGeom>
          <a:noFill/>
        </p:spPr>
        <p:txBody>
          <a:bodyPr wrap="square" rtlCol="0">
            <a:spAutoFit/>
          </a:bodyPr>
          <a:lstStyle/>
          <a:p>
            <a:pPr algn="ctr">
              <a:lnSpc>
                <a:spcPct val="110000"/>
              </a:lnSpc>
            </a:pPr>
            <a:r>
              <a:rPr lang="en-GB" sz="1400" dirty="0">
                <a:solidFill>
                  <a:schemeClr val="tx1">
                    <a:lumMod val="65000"/>
                    <a:lumOff val="35000"/>
                  </a:schemeClr>
                </a:solidFill>
                <a:latin typeface="Segoe UI" panose="020B0502040204020203" pitchFamily="34" charset="0"/>
                <a:cs typeface="Segoe UI" panose="020B0502040204020203" pitchFamily="34" charset="0"/>
              </a:rPr>
              <a:t>Federated Cloud Computing</a:t>
            </a:r>
          </a:p>
        </p:txBody>
      </p:sp>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1436" y="3222861"/>
            <a:ext cx="612021" cy="481108"/>
          </a:xfrm>
          <a:prstGeom prst="rect">
            <a:avLst/>
          </a:prstGeom>
        </p:spPr>
      </p:pic>
      <p:sp>
        <p:nvSpPr>
          <p:cNvPr id="39" name="TextBox 38"/>
          <p:cNvSpPr txBox="1"/>
          <p:nvPr/>
        </p:nvSpPr>
        <p:spPr>
          <a:xfrm>
            <a:off x="6903929" y="3789040"/>
            <a:ext cx="1980000" cy="547714"/>
          </a:xfrm>
          <a:prstGeom prst="rect">
            <a:avLst/>
          </a:prstGeom>
          <a:noFill/>
        </p:spPr>
        <p:txBody>
          <a:bodyPr wrap="square" rtlCol="0">
            <a:spAutoFit/>
          </a:bodyPr>
          <a:lstStyle/>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Open Data </a:t>
            </a:r>
          </a:p>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Platform</a:t>
            </a:r>
            <a:endParaRPr lang="en-GB"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5386" y="3207574"/>
            <a:ext cx="474607" cy="481108"/>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0447" y="4911216"/>
            <a:ext cx="526446" cy="526446"/>
          </a:xfrm>
          <a:prstGeom prst="rect">
            <a:avLst/>
          </a:prstGeom>
        </p:spPr>
      </p:pic>
      <p:sp>
        <p:nvSpPr>
          <p:cNvPr id="35" name="TextBox 34"/>
          <p:cNvSpPr txBox="1"/>
          <p:nvPr/>
        </p:nvSpPr>
        <p:spPr>
          <a:xfrm>
            <a:off x="225894" y="5517232"/>
            <a:ext cx="1980000" cy="566309"/>
          </a:xfrm>
          <a:prstGeom prst="rect">
            <a:avLst/>
          </a:prstGeom>
          <a:noFill/>
        </p:spPr>
        <p:txBody>
          <a:bodyPr wrap="square" rtlCol="0">
            <a:spAutoFit/>
          </a:bodyPr>
          <a:lstStyle/>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Integrated thematic services</a:t>
            </a:r>
            <a:endParaRPr lang="en-GB"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48" name="Pictur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21135" y="4941168"/>
            <a:ext cx="526247" cy="504056"/>
          </a:xfrm>
          <a:prstGeom prst="rect">
            <a:avLst/>
          </a:prstGeom>
        </p:spPr>
      </p:pic>
      <p:sp>
        <p:nvSpPr>
          <p:cNvPr id="49" name="TextBox 48"/>
          <p:cNvSpPr txBox="1"/>
          <p:nvPr/>
        </p:nvSpPr>
        <p:spPr>
          <a:xfrm>
            <a:off x="2483768" y="5517232"/>
            <a:ext cx="1980000" cy="566309"/>
          </a:xfrm>
          <a:prstGeom prst="rect">
            <a:avLst/>
          </a:prstGeom>
          <a:noFill/>
        </p:spPr>
        <p:txBody>
          <a:bodyPr wrap="square" rtlCol="0">
            <a:spAutoFit/>
          </a:bodyPr>
          <a:lstStyle/>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Applications on Demand</a:t>
            </a:r>
            <a:endParaRPr lang="en-GB"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0" name="TextBox 49"/>
          <p:cNvSpPr txBox="1"/>
          <p:nvPr/>
        </p:nvSpPr>
        <p:spPr>
          <a:xfrm>
            <a:off x="5045672" y="5526987"/>
            <a:ext cx="1249119" cy="566309"/>
          </a:xfrm>
          <a:prstGeom prst="rect">
            <a:avLst/>
          </a:prstGeom>
          <a:noFill/>
        </p:spPr>
        <p:txBody>
          <a:bodyPr wrap="square" rtlCol="0">
            <a:spAutoFit/>
          </a:bodyPr>
          <a:lstStyle/>
          <a:p>
            <a:pPr algn="ctr">
              <a:lnSpc>
                <a:spcPct val="110000"/>
              </a:lnSpc>
            </a:pPr>
            <a:r>
              <a:rPr lang="en-GB" sz="1400" dirty="0">
                <a:solidFill>
                  <a:schemeClr val="tx1">
                    <a:lumMod val="65000"/>
                    <a:lumOff val="35000"/>
                  </a:schemeClr>
                </a:solidFill>
                <a:latin typeface="Segoe UI" panose="020B0502040204020203" pitchFamily="34" charset="0"/>
                <a:cs typeface="Segoe UI" panose="020B0502040204020203" pitchFamily="34" charset="0"/>
              </a:rPr>
              <a:t>Policy </a:t>
            </a: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papers</a:t>
            </a:r>
          </a:p>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on </a:t>
            </a:r>
            <a:r>
              <a:rPr lang="en-GB" sz="1400" dirty="0">
                <a:solidFill>
                  <a:schemeClr val="tx1">
                    <a:lumMod val="65000"/>
                    <a:lumOff val="35000"/>
                  </a:schemeClr>
                </a:solidFill>
                <a:latin typeface="Segoe UI" panose="020B0502040204020203" pitchFamily="34" charset="0"/>
                <a:cs typeface="Segoe UI" panose="020B0502040204020203" pitchFamily="34" charset="0"/>
              </a:rPr>
              <a:t>the EOSC</a:t>
            </a:r>
          </a:p>
        </p:txBody>
      </p:sp>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47942" y="4879182"/>
            <a:ext cx="658800" cy="576707"/>
          </a:xfrm>
          <a:prstGeom prst="rect">
            <a:avLst/>
          </a:prstGeom>
        </p:spPr>
      </p:pic>
    </p:spTree>
    <p:extLst>
      <p:ext uri="{BB962C8B-B14F-4D97-AF65-F5344CB8AC3E}">
        <p14:creationId xmlns:p14="http://schemas.microsoft.com/office/powerpoint/2010/main" val="341935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Description of the KER</a:t>
            </a:r>
            <a:endParaRPr lang="en-GB" dirty="0"/>
          </a:p>
        </p:txBody>
      </p:sp>
      <p:sp>
        <p:nvSpPr>
          <p:cNvPr id="3" name="Content Placeholder 2"/>
          <p:cNvSpPr>
            <a:spLocks noGrp="1"/>
          </p:cNvSpPr>
          <p:nvPr>
            <p:ph sz="half" idx="2"/>
          </p:nvPr>
        </p:nvSpPr>
        <p:spPr>
          <a:xfrm>
            <a:off x="395536" y="2852936"/>
            <a:ext cx="8424936" cy="3312368"/>
          </a:xfrm>
        </p:spPr>
        <p:txBody>
          <a:bodyPr/>
          <a:lstStyle/>
          <a:p>
            <a:r>
              <a:rPr lang="en-GB" dirty="0" smtClean="0"/>
              <a:t>Evolution of the EGI Governance</a:t>
            </a:r>
          </a:p>
          <a:p>
            <a:r>
              <a:rPr lang="en-GB" dirty="0" smtClean="0">
                <a:solidFill>
                  <a:schemeClr val="bg1">
                    <a:lumMod val="75000"/>
                  </a:schemeClr>
                </a:solidFill>
              </a:rPr>
              <a:t>Development of the EGI Strategy</a:t>
            </a:r>
          </a:p>
          <a:p>
            <a:r>
              <a:rPr lang="en-GB" dirty="0" smtClean="0">
                <a:solidFill>
                  <a:schemeClr val="bg1">
                    <a:lumMod val="75000"/>
                  </a:schemeClr>
                </a:solidFill>
              </a:rPr>
              <a:t>Draft framework on cross-border procurement</a:t>
            </a:r>
          </a:p>
        </p:txBody>
      </p:sp>
    </p:spTree>
    <p:extLst>
      <p:ext uri="{BB962C8B-B14F-4D97-AF65-F5344CB8AC3E}">
        <p14:creationId xmlns:p14="http://schemas.microsoft.com/office/powerpoint/2010/main" val="98686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Updates on the EGI Governance</a:t>
            </a:r>
            <a:endParaRPr lang="en-US" dirty="0"/>
          </a:p>
        </p:txBody>
      </p:sp>
      <p:sp>
        <p:nvSpPr>
          <p:cNvPr id="3" name="Content Placeholder 2"/>
          <p:cNvSpPr>
            <a:spLocks noGrp="1"/>
          </p:cNvSpPr>
          <p:nvPr>
            <p:ph sz="half" idx="2"/>
          </p:nvPr>
        </p:nvSpPr>
        <p:spPr>
          <a:xfrm>
            <a:off x="251520" y="1341438"/>
            <a:ext cx="4392488" cy="4784400"/>
          </a:xfrm>
        </p:spPr>
        <p:txBody>
          <a:bodyPr/>
          <a:lstStyle/>
          <a:p>
            <a:pPr marL="0" indent="0">
              <a:buNone/>
            </a:pPr>
            <a:r>
              <a:rPr lang="en-US" dirty="0" smtClean="0"/>
              <a:t>EGI Foundation statutes</a:t>
            </a:r>
          </a:p>
          <a:p>
            <a:r>
              <a:rPr lang="en-US" sz="2000" dirty="0" smtClean="0"/>
              <a:t>First version: 8 Feb 2010</a:t>
            </a:r>
          </a:p>
          <a:p>
            <a:r>
              <a:rPr lang="en-US" sz="2000" dirty="0" smtClean="0"/>
              <a:t>Second version: 20 Jul 2015</a:t>
            </a:r>
          </a:p>
          <a:p>
            <a:r>
              <a:rPr lang="en-US" sz="2000" dirty="0" smtClean="0"/>
              <a:t>Main changes:</a:t>
            </a:r>
          </a:p>
          <a:p>
            <a:pPr lvl="1"/>
            <a:r>
              <a:rPr lang="en-US" sz="1800" dirty="0"/>
              <a:t>Open to the </a:t>
            </a:r>
            <a:r>
              <a:rPr lang="en-US" sz="1800" dirty="0" smtClean="0"/>
              <a:t>world</a:t>
            </a:r>
          </a:p>
          <a:p>
            <a:pPr lvl="1"/>
            <a:r>
              <a:rPr lang="en-US" sz="1800" dirty="0" smtClean="0"/>
              <a:t>Open to user representation</a:t>
            </a:r>
          </a:p>
          <a:p>
            <a:pPr lvl="2"/>
            <a:r>
              <a:rPr lang="en-US" sz="1400" dirty="0" smtClean="0"/>
              <a:t>ERIC/EIRO can be full participants</a:t>
            </a:r>
          </a:p>
          <a:p>
            <a:pPr lvl="1"/>
            <a:r>
              <a:rPr lang="en-US" sz="1800" dirty="0" smtClean="0"/>
              <a:t>EGI</a:t>
            </a:r>
            <a:r>
              <a:rPr lang="en-US" sz="1800" dirty="0"/>
              <a:t>, </a:t>
            </a:r>
            <a:r>
              <a:rPr lang="en-US" sz="1800" dirty="0" smtClean="0"/>
              <a:t>NGI</a:t>
            </a:r>
          </a:p>
          <a:p>
            <a:pPr lvl="2"/>
            <a:r>
              <a:rPr lang="en-US" sz="1400" dirty="0" smtClean="0"/>
              <a:t>A </a:t>
            </a:r>
            <a:r>
              <a:rPr lang="en-US" sz="1400" dirty="0"/>
              <a:t>name (not an </a:t>
            </a:r>
            <a:r>
              <a:rPr lang="en-US" sz="1400" dirty="0" smtClean="0"/>
              <a:t>acronym anymore)</a:t>
            </a:r>
            <a:endParaRPr lang="en-US" sz="1400" dirty="0"/>
          </a:p>
          <a:p>
            <a:pPr lvl="1"/>
            <a:r>
              <a:rPr lang="en-US" sz="1800" dirty="0" smtClean="0"/>
              <a:t>Name: </a:t>
            </a:r>
          </a:p>
          <a:p>
            <a:pPr lvl="2"/>
            <a:r>
              <a:rPr lang="en-US" sz="1400" dirty="0" err="1" smtClean="0"/>
              <a:t>Stichting</a:t>
            </a:r>
            <a:r>
              <a:rPr lang="en-US" sz="1400" dirty="0" smtClean="0"/>
              <a:t> EGI</a:t>
            </a:r>
          </a:p>
          <a:p>
            <a:pPr lvl="2"/>
            <a:r>
              <a:rPr lang="en-US" sz="1400" dirty="0" err="1" smtClean="0"/>
              <a:t>EGI.eu</a:t>
            </a:r>
            <a:endParaRPr lang="en-US" sz="1400" dirty="0"/>
          </a:p>
          <a:p>
            <a:pPr lvl="2"/>
            <a:r>
              <a:rPr lang="en-US" sz="1400" dirty="0" smtClean="0"/>
              <a:t>EGI Foundation</a:t>
            </a:r>
          </a:p>
        </p:txBody>
      </p:sp>
      <p:sp>
        <p:nvSpPr>
          <p:cNvPr id="5" name="Content Placeholder 2"/>
          <p:cNvSpPr txBox="1">
            <a:spLocks/>
          </p:cNvSpPr>
          <p:nvPr/>
        </p:nvSpPr>
        <p:spPr>
          <a:xfrm>
            <a:off x="4751512" y="1308896"/>
            <a:ext cx="4392488" cy="26961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Fee model</a:t>
            </a:r>
          </a:p>
          <a:p>
            <a:r>
              <a:rPr lang="en-GB" sz="2000" dirty="0" smtClean="0"/>
              <a:t>Simplified to 6 levels</a:t>
            </a:r>
          </a:p>
          <a:p>
            <a:r>
              <a:rPr lang="en-GB" sz="2000" dirty="0" smtClean="0"/>
              <a:t>Linked to GDP for national reps</a:t>
            </a:r>
          </a:p>
          <a:p>
            <a:pPr lvl="1"/>
            <a:r>
              <a:rPr lang="en-GB" sz="1600" dirty="0" smtClean="0"/>
              <a:t>Or organisation turnover for EIROs</a:t>
            </a:r>
          </a:p>
          <a:p>
            <a:r>
              <a:rPr lang="en-GB" sz="2000" dirty="0" smtClean="0"/>
              <a:t>Linked to number of votes</a:t>
            </a:r>
          </a:p>
          <a:p>
            <a:r>
              <a:rPr lang="en-GB" sz="2000" dirty="0" smtClean="0"/>
              <a:t>Associated participants pay 50% with no voting rights</a:t>
            </a:r>
          </a:p>
          <a:p>
            <a:endParaRPr lang="en-GB" sz="2000" dirty="0" smtClean="0"/>
          </a:p>
          <a:p>
            <a:endParaRPr lang="en-GB" sz="2000" dirty="0" smtClean="0"/>
          </a:p>
          <a:p>
            <a:endParaRPr lang="en-GB" sz="1800" dirty="0"/>
          </a:p>
        </p:txBody>
      </p:sp>
      <p:sp>
        <p:nvSpPr>
          <p:cNvPr id="7" name="Content Placeholder 2"/>
          <p:cNvSpPr txBox="1">
            <a:spLocks/>
          </p:cNvSpPr>
          <p:nvPr/>
        </p:nvSpPr>
        <p:spPr>
          <a:xfrm>
            <a:off x="4716016" y="4189216"/>
            <a:ext cx="4392488" cy="16160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Affiliation program</a:t>
            </a:r>
          </a:p>
          <a:p>
            <a:r>
              <a:rPr lang="en-US" sz="2000" dirty="0" smtClean="0"/>
              <a:t>To try out participation in EGI</a:t>
            </a:r>
          </a:p>
          <a:p>
            <a:r>
              <a:rPr lang="en-US" sz="2000" dirty="0" smtClean="0"/>
              <a:t>12 months x2</a:t>
            </a:r>
          </a:p>
          <a:p>
            <a:r>
              <a:rPr lang="en-US" sz="2000" dirty="0" smtClean="0"/>
              <a:t>Fixed fee: 1.5K€/year</a:t>
            </a:r>
            <a:endParaRPr lang="en-US" sz="2000" dirty="0"/>
          </a:p>
          <a:p>
            <a:endParaRPr lang="en-US" sz="2000" dirty="0" smtClean="0"/>
          </a:p>
          <a:p>
            <a:endParaRPr lang="en-US" sz="1800" dirty="0"/>
          </a:p>
        </p:txBody>
      </p:sp>
    </p:spTree>
    <p:extLst>
      <p:ext uri="{BB962C8B-B14F-4D97-AF65-F5344CB8AC3E}">
        <p14:creationId xmlns:p14="http://schemas.microsoft.com/office/powerpoint/2010/main" val="73929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637" y="2513498"/>
            <a:ext cx="9144000" cy="3003734"/>
          </a:xfrm>
          <a:prstGeom prst="rect">
            <a:avLst/>
          </a:prstGeom>
          <a:solidFill>
            <a:schemeClr val="accent3">
              <a:lumMod val="60000"/>
              <a:lumOff val="40000"/>
              <a:alpha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endParaRPr lang="en-US"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lang="en-US" dirty="0" smtClean="0">
                <a:solidFill>
                  <a:schemeClr val="tx1"/>
                </a:solidFill>
              </a:rPr>
              <a:t>Terms of </a:t>
            </a:r>
          </a:p>
          <a:p>
            <a:r>
              <a:rPr lang="en-US" dirty="0" smtClean="0">
                <a:solidFill>
                  <a:schemeClr val="tx1"/>
                </a:solidFill>
              </a:rPr>
              <a:t>Reference</a:t>
            </a:r>
          </a:p>
          <a:p>
            <a:r>
              <a:rPr lang="en-US" dirty="0" smtClean="0">
                <a:solidFill>
                  <a:schemeClr val="tx1"/>
                </a:solidFill>
              </a:rPr>
              <a:t>(</a:t>
            </a:r>
            <a:r>
              <a:rPr lang="en-US" dirty="0" err="1" smtClean="0">
                <a:solidFill>
                  <a:schemeClr val="tx1"/>
                </a:solidFill>
              </a:rPr>
              <a:t>ToR</a:t>
            </a:r>
            <a:r>
              <a:rPr lang="en-US" dirty="0" smtClean="0">
                <a:solidFill>
                  <a:schemeClr val="tx1"/>
                </a:solidFill>
              </a:rPr>
              <a:t>)</a:t>
            </a:r>
          </a:p>
          <a:p>
            <a:endParaRPr lang="en-US" dirty="0" smtClean="0">
              <a:solidFill>
                <a:schemeClr val="tx1"/>
              </a:solidFill>
            </a:endParaRPr>
          </a:p>
          <a:p>
            <a:r>
              <a:rPr lang="en-US" dirty="0" smtClean="0">
                <a:solidFill>
                  <a:schemeClr val="tx1"/>
                </a:solidFill>
              </a:rPr>
              <a:t>Common </a:t>
            </a:r>
            <a:endParaRPr lang="en-US" dirty="0">
              <a:solidFill>
                <a:schemeClr val="tx1"/>
              </a:solidFill>
            </a:endParaRPr>
          </a:p>
          <a:p>
            <a:r>
              <a:rPr lang="en-US" dirty="0">
                <a:solidFill>
                  <a:schemeClr val="tx1"/>
                </a:solidFill>
              </a:rPr>
              <a:t>Process</a:t>
            </a:r>
          </a:p>
          <a:p>
            <a:r>
              <a:rPr lang="en-US" dirty="0">
                <a:solidFill>
                  <a:schemeClr val="tx1"/>
                </a:solidFill>
              </a:rPr>
              <a:t>(PDP)</a:t>
            </a:r>
          </a:p>
          <a:p>
            <a:endParaRPr lang="en-US" dirty="0" smtClean="0">
              <a:solidFill>
                <a:schemeClr val="tx1"/>
              </a:solidFill>
            </a:endParaRPr>
          </a:p>
          <a:p>
            <a:r>
              <a:rPr lang="en-US" dirty="0" smtClean="0">
                <a:solidFill>
                  <a:schemeClr val="tx1"/>
                </a:solidFill>
              </a:rPr>
              <a:t>Common</a:t>
            </a:r>
          </a:p>
          <a:p>
            <a:r>
              <a:rPr lang="en-US" dirty="0" smtClean="0">
                <a:solidFill>
                  <a:schemeClr val="tx1"/>
                </a:solidFill>
              </a:rPr>
              <a:t>Glossary</a:t>
            </a:r>
          </a:p>
          <a:p>
            <a:r>
              <a:rPr lang="en-US" dirty="0" smtClean="0">
                <a:solidFill>
                  <a:schemeClr val="tx1"/>
                </a:solidFill>
              </a:rPr>
              <a:t>(GCG)</a:t>
            </a:r>
          </a:p>
          <a:p>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09587402"/>
              </p:ext>
            </p:extLst>
          </p:nvPr>
        </p:nvGraphicFramePr>
        <p:xfrm>
          <a:off x="1306488" y="2585506"/>
          <a:ext cx="7658000" cy="2859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ounded Rectangle 20"/>
          <p:cNvSpPr/>
          <p:nvPr/>
        </p:nvSpPr>
        <p:spPr>
          <a:xfrm>
            <a:off x="1619672" y="1330608"/>
            <a:ext cx="7344816" cy="4422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000" dirty="0" smtClean="0">
                <a:solidFill>
                  <a:prstClr val="white"/>
                </a:solidFill>
              </a:rPr>
              <a:t>EGI Council</a:t>
            </a:r>
            <a:endParaRPr lang="en-US" sz="3000" dirty="0">
              <a:solidFill>
                <a:prstClr val="white"/>
              </a:solidFill>
            </a:endParaRPr>
          </a:p>
        </p:txBody>
      </p:sp>
      <p:sp>
        <p:nvSpPr>
          <p:cNvPr id="10" name="Rounded Rectangle 9"/>
          <p:cNvSpPr/>
          <p:nvPr/>
        </p:nvSpPr>
        <p:spPr>
          <a:xfrm>
            <a:off x="1619672" y="1854984"/>
            <a:ext cx="7369968" cy="4218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000" dirty="0" smtClean="0">
                <a:solidFill>
                  <a:prstClr val="white"/>
                </a:solidFill>
              </a:rPr>
              <a:t>EGI.eu Executive Board</a:t>
            </a:r>
            <a:endParaRPr lang="en-US" sz="3000" dirty="0">
              <a:solidFill>
                <a:prstClr val="white"/>
              </a:solidFill>
            </a:endParaRPr>
          </a:p>
        </p:txBody>
      </p:sp>
      <p:sp>
        <p:nvSpPr>
          <p:cNvPr id="13" name="Rounded Rectangle 12"/>
          <p:cNvSpPr/>
          <p:nvPr/>
        </p:nvSpPr>
        <p:spPr>
          <a:xfrm>
            <a:off x="179512" y="1340768"/>
            <a:ext cx="1152128"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dirty="0" smtClean="0">
                <a:solidFill>
                  <a:prstClr val="white"/>
                </a:solidFill>
              </a:rPr>
              <a:t>SIB</a:t>
            </a:r>
            <a:endParaRPr lang="en-US" sz="3000" dirty="0">
              <a:solidFill>
                <a:prstClr val="white"/>
              </a:solidFill>
            </a:endParaRPr>
          </a:p>
        </p:txBody>
      </p:sp>
      <p:sp>
        <p:nvSpPr>
          <p:cNvPr id="22" name="Rounded Rectangle 21"/>
          <p:cNvSpPr/>
          <p:nvPr/>
        </p:nvSpPr>
        <p:spPr>
          <a:xfrm>
            <a:off x="6156176" y="3933056"/>
            <a:ext cx="648072" cy="288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solidFill>
                  <a:prstClr val="white"/>
                </a:solidFill>
              </a:rPr>
              <a:t>URT</a:t>
            </a:r>
            <a:endParaRPr lang="en-US" sz="1600" dirty="0">
              <a:solidFill>
                <a:prstClr val="white"/>
              </a:solidFill>
            </a:endParaRPr>
          </a:p>
        </p:txBody>
      </p:sp>
      <p:sp>
        <p:nvSpPr>
          <p:cNvPr id="24" name="Rounded Rectangle 23"/>
          <p:cNvSpPr/>
          <p:nvPr/>
        </p:nvSpPr>
        <p:spPr>
          <a:xfrm>
            <a:off x="6156176" y="4293096"/>
            <a:ext cx="1080120" cy="28803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solidFill>
                  <a:prstClr val="white"/>
                </a:solidFill>
              </a:rPr>
              <a:t>SVG/RAT</a:t>
            </a:r>
            <a:endParaRPr lang="en-US" dirty="0">
              <a:solidFill>
                <a:prstClr val="white"/>
              </a:solidFill>
            </a:endParaRPr>
          </a:p>
        </p:txBody>
      </p:sp>
      <p:sp>
        <p:nvSpPr>
          <p:cNvPr id="25" name="Rounded Rectangle 24"/>
          <p:cNvSpPr/>
          <p:nvPr/>
        </p:nvSpPr>
        <p:spPr>
          <a:xfrm>
            <a:off x="6156176" y="4653136"/>
            <a:ext cx="1080120" cy="28803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solidFill>
                  <a:prstClr val="white"/>
                </a:solidFill>
              </a:rPr>
              <a:t>CSIRT</a:t>
            </a:r>
            <a:endParaRPr lang="en-US" sz="1600" dirty="0">
              <a:solidFill>
                <a:prstClr val="white"/>
              </a:solidFill>
            </a:endParaRPr>
          </a:p>
        </p:txBody>
      </p:sp>
      <p:sp>
        <p:nvSpPr>
          <p:cNvPr id="3" name="Rectangle 2"/>
          <p:cNvSpPr/>
          <p:nvPr/>
        </p:nvSpPr>
        <p:spPr>
          <a:xfrm>
            <a:off x="323528" y="5805264"/>
            <a:ext cx="4572000" cy="369332"/>
          </a:xfrm>
          <a:prstGeom prst="rect">
            <a:avLst/>
          </a:prstGeom>
        </p:spPr>
        <p:txBody>
          <a:bodyPr>
            <a:spAutoFit/>
          </a:bodyPr>
          <a:lstStyle/>
          <a:p>
            <a:r>
              <a:rPr lang="en-US" dirty="0">
                <a:hlinkClick r:id="rId8"/>
              </a:rPr>
              <a:t>http://</a:t>
            </a:r>
            <a:r>
              <a:rPr lang="en-US" dirty="0" err="1">
                <a:hlinkClick r:id="rId8"/>
              </a:rPr>
              <a:t>www.egi.eu</a:t>
            </a:r>
            <a:r>
              <a:rPr lang="en-US" dirty="0">
                <a:hlinkClick r:id="rId8"/>
              </a:rPr>
              <a:t>/about/policy/</a:t>
            </a:r>
            <a:r>
              <a:rPr lang="en-US" dirty="0" smtClean="0">
                <a:hlinkClick r:id="rId8"/>
              </a:rPr>
              <a:t>groups</a:t>
            </a:r>
            <a:r>
              <a:rPr lang="en-US" dirty="0">
                <a:hlinkClick r:id="rId8"/>
              </a:rPr>
              <a:t>/</a:t>
            </a:r>
            <a:endParaRPr lang="en-US" dirty="0"/>
          </a:p>
        </p:txBody>
      </p:sp>
      <p:sp>
        <p:nvSpPr>
          <p:cNvPr id="4" name="Rounded Rectangle 3"/>
          <p:cNvSpPr/>
          <p:nvPr/>
        </p:nvSpPr>
        <p:spPr>
          <a:xfrm>
            <a:off x="6084168" y="5661248"/>
            <a:ext cx="720080" cy="28803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Rounded Rectangle 14"/>
          <p:cNvSpPr/>
          <p:nvPr/>
        </p:nvSpPr>
        <p:spPr>
          <a:xfrm>
            <a:off x="6084168" y="6021288"/>
            <a:ext cx="720080" cy="28803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600" dirty="0">
              <a:solidFill>
                <a:prstClr val="white"/>
              </a:solidFill>
            </a:endParaRPr>
          </a:p>
        </p:txBody>
      </p:sp>
      <p:sp>
        <p:nvSpPr>
          <p:cNvPr id="7" name="TextBox 6"/>
          <p:cNvSpPr txBox="1"/>
          <p:nvPr/>
        </p:nvSpPr>
        <p:spPr>
          <a:xfrm>
            <a:off x="6948264" y="5589240"/>
            <a:ext cx="1584176" cy="369332"/>
          </a:xfrm>
          <a:prstGeom prst="rect">
            <a:avLst/>
          </a:prstGeom>
          <a:noFill/>
        </p:spPr>
        <p:txBody>
          <a:bodyPr wrap="square" rtlCol="0">
            <a:spAutoFit/>
          </a:bodyPr>
          <a:lstStyle/>
          <a:p>
            <a:r>
              <a:rPr lang="en-US" dirty="0" smtClean="0"/>
              <a:t>Primary group</a:t>
            </a:r>
            <a:endParaRPr lang="en-US" dirty="0"/>
          </a:p>
        </p:txBody>
      </p:sp>
      <p:sp>
        <p:nvSpPr>
          <p:cNvPr id="19" name="TextBox 18"/>
          <p:cNvSpPr txBox="1"/>
          <p:nvPr/>
        </p:nvSpPr>
        <p:spPr>
          <a:xfrm>
            <a:off x="6948264" y="5939988"/>
            <a:ext cx="1944216" cy="369332"/>
          </a:xfrm>
          <a:prstGeom prst="rect">
            <a:avLst/>
          </a:prstGeom>
          <a:noFill/>
        </p:spPr>
        <p:txBody>
          <a:bodyPr wrap="square" rtlCol="0">
            <a:spAutoFit/>
          </a:bodyPr>
          <a:lstStyle/>
          <a:p>
            <a:r>
              <a:rPr lang="en-US" dirty="0" smtClean="0"/>
              <a:t>Supporting group</a:t>
            </a:r>
            <a:endParaRPr lang="en-US" dirty="0"/>
          </a:p>
        </p:txBody>
      </p:sp>
      <p:sp>
        <p:nvSpPr>
          <p:cNvPr id="20" name="Rounded Rectangle 19"/>
          <p:cNvSpPr/>
          <p:nvPr/>
        </p:nvSpPr>
        <p:spPr>
          <a:xfrm>
            <a:off x="6156176" y="5013176"/>
            <a:ext cx="864096" cy="28803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solidFill>
                  <a:prstClr val="white"/>
                </a:solidFill>
              </a:rPr>
              <a:t>OTAG</a:t>
            </a:r>
            <a:endParaRPr lang="en-US" sz="1600" dirty="0">
              <a:solidFill>
                <a:prstClr val="white"/>
              </a:solidFill>
            </a:endParaRPr>
          </a:p>
        </p:txBody>
      </p:sp>
      <p:sp>
        <p:nvSpPr>
          <p:cNvPr id="23" name="Title 1"/>
          <p:cNvSpPr>
            <a:spLocks noGrp="1"/>
          </p:cNvSpPr>
          <p:nvPr>
            <p:ph type="title"/>
          </p:nvPr>
        </p:nvSpPr>
        <p:spPr>
          <a:xfrm>
            <a:off x="1547664" y="188640"/>
            <a:ext cx="7344816" cy="850106"/>
          </a:xfrm>
        </p:spPr>
        <p:txBody>
          <a:bodyPr>
            <a:normAutofit/>
          </a:bodyPr>
          <a:lstStyle/>
          <a:p>
            <a:r>
              <a:rPr lang="en-US" dirty="0" smtClean="0"/>
              <a:t>EGI governance bodies</a:t>
            </a:r>
            <a:endParaRPr lang="en-US" dirty="0"/>
          </a:p>
        </p:txBody>
      </p:sp>
      <p:sp>
        <p:nvSpPr>
          <p:cNvPr id="2" name="Rounded Rectangle 1"/>
          <p:cNvSpPr/>
          <p:nvPr/>
        </p:nvSpPr>
        <p:spPr>
          <a:xfrm>
            <a:off x="24637" y="1182762"/>
            <a:ext cx="1523028" cy="1258728"/>
          </a:xfrm>
          <a:prstGeom prst="round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6" name="Rounded Rectangle 25"/>
          <p:cNvSpPr/>
          <p:nvPr/>
        </p:nvSpPr>
        <p:spPr>
          <a:xfrm>
            <a:off x="1291466" y="2599496"/>
            <a:ext cx="1480334" cy="1258728"/>
          </a:xfrm>
          <a:prstGeom prst="round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07122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52" y="188641"/>
            <a:ext cx="8423928" cy="850106"/>
          </a:xfrm>
        </p:spPr>
        <p:txBody>
          <a:bodyPr>
            <a:normAutofit/>
          </a:bodyPr>
          <a:lstStyle/>
          <a:p>
            <a:r>
              <a:rPr lang="en-US" dirty="0"/>
              <a:t>Strategy and Innovation Board (SIB)</a:t>
            </a:r>
          </a:p>
        </p:txBody>
      </p:sp>
      <p:sp>
        <p:nvSpPr>
          <p:cNvPr id="3" name="Content Placeholder 2"/>
          <p:cNvSpPr>
            <a:spLocks noGrp="1"/>
          </p:cNvSpPr>
          <p:nvPr>
            <p:ph idx="1"/>
          </p:nvPr>
        </p:nvSpPr>
        <p:spPr/>
        <p:txBody>
          <a:bodyPr lIns="80229" tIns="40115" rIns="80229" bIns="40115"/>
          <a:lstStyle/>
          <a:p>
            <a:r>
              <a:rPr lang="en-GB" sz="2000" dirty="0"/>
              <a:t>Advisory board set up to provide advice and guidance to the EGI Council and to EGI Foundation leadership about the strategy in terms of:</a:t>
            </a:r>
          </a:p>
          <a:p>
            <a:pPr lvl="1"/>
            <a:r>
              <a:rPr lang="en-GB" sz="1800" dirty="0"/>
              <a:t>Relationship and service provision to user communities</a:t>
            </a:r>
          </a:p>
          <a:p>
            <a:pPr lvl="1"/>
            <a:r>
              <a:rPr lang="en-GB" sz="1800" dirty="0"/>
              <a:t>Relationship to other e-infrastructures</a:t>
            </a:r>
          </a:p>
          <a:p>
            <a:pPr lvl="1"/>
            <a:r>
              <a:rPr lang="en-GB" sz="1800" dirty="0"/>
              <a:t>Relationship to industry </a:t>
            </a:r>
          </a:p>
          <a:p>
            <a:pPr lvl="1"/>
            <a:r>
              <a:rPr lang="en-GB" sz="1800" dirty="0"/>
              <a:t>Technology and innovation </a:t>
            </a:r>
          </a:p>
          <a:p>
            <a:pPr lvl="1"/>
            <a:r>
              <a:rPr lang="en-GB" sz="1800" dirty="0"/>
              <a:t>e-infrastructure organisation and management</a:t>
            </a:r>
          </a:p>
          <a:p>
            <a:r>
              <a:rPr lang="en-GB" sz="2000" dirty="0" smtClean="0"/>
              <a:t>Composition Objective</a:t>
            </a:r>
            <a:endParaRPr lang="en-GB" sz="2000" dirty="0"/>
          </a:p>
          <a:p>
            <a:pPr lvl="1"/>
            <a:r>
              <a:rPr lang="en-GB" sz="1800" dirty="0"/>
              <a:t>Public research: 3</a:t>
            </a:r>
          </a:p>
          <a:p>
            <a:pPr lvl="1"/>
            <a:r>
              <a:rPr lang="en-GB" sz="1800" dirty="0"/>
              <a:t>Computing/Data: 2	 </a:t>
            </a:r>
          </a:p>
          <a:p>
            <a:pPr lvl="1"/>
            <a:r>
              <a:rPr lang="en-GB" sz="1800" dirty="0"/>
              <a:t>Big industry: 1	</a:t>
            </a:r>
          </a:p>
          <a:p>
            <a:pPr lvl="1"/>
            <a:r>
              <a:rPr lang="en-GB" sz="1800" dirty="0"/>
              <a:t>SMEs: 1</a:t>
            </a:r>
            <a:r>
              <a:rPr lang="en-GB" sz="2400" dirty="0"/>
              <a:t>	</a:t>
            </a:r>
          </a:p>
          <a:p>
            <a:r>
              <a:rPr lang="en-GB" sz="2000" dirty="0"/>
              <a:t>Terms of reference: </a:t>
            </a:r>
            <a:r>
              <a:rPr lang="en-GB" sz="2000" dirty="0">
                <a:hlinkClick r:id="rId2"/>
              </a:rPr>
              <a:t>https://documents.egi.eu/document/</a:t>
            </a:r>
            <a:r>
              <a:rPr lang="en-GB" sz="2000" dirty="0" smtClean="0">
                <a:hlinkClick r:id="rId2"/>
              </a:rPr>
              <a:t>2131</a:t>
            </a:r>
            <a:endParaRPr lang="en-GB" sz="2400" dirty="0"/>
          </a:p>
          <a:p>
            <a:endParaRPr lang="en-GB" sz="2400" dirty="0"/>
          </a:p>
        </p:txBody>
      </p:sp>
    </p:spTree>
    <p:extLst>
      <p:ext uri="{BB962C8B-B14F-4D97-AF65-F5344CB8AC3E}">
        <p14:creationId xmlns:p14="http://schemas.microsoft.com/office/powerpoint/2010/main" val="2793358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188641"/>
            <a:ext cx="8304651" cy="850106"/>
          </a:xfrm>
        </p:spPr>
        <p:txBody>
          <a:bodyPr>
            <a:normAutofit fontScale="90000"/>
          </a:bodyPr>
          <a:lstStyle/>
          <a:p>
            <a:r>
              <a:rPr lang="en-US" sz="3500" dirty="0">
                <a:solidFill>
                  <a:srgbClr val="0067B1"/>
                </a:solidFill>
                <a:latin typeface="Open Sans" panose="020B0606030504020204" pitchFamily="34" charset="0"/>
                <a:ea typeface="Open Sans" panose="020B0606030504020204" pitchFamily="34" charset="0"/>
                <a:cs typeface="Open Sans" panose="020B0606030504020204" pitchFamily="34" charset="0"/>
              </a:rPr>
              <a:t>Strategy and Innovation Board (SIB)</a:t>
            </a:r>
            <a:br>
              <a:rPr lang="en-US" sz="3500" dirty="0">
                <a:solidFill>
                  <a:srgbClr val="0067B1"/>
                </a:solidFill>
                <a:latin typeface="Open Sans" panose="020B0606030504020204" pitchFamily="34" charset="0"/>
                <a:ea typeface="Open Sans" panose="020B0606030504020204" pitchFamily="34" charset="0"/>
                <a:cs typeface="Open Sans" panose="020B0606030504020204" pitchFamily="34" charset="0"/>
              </a:rPr>
            </a:br>
            <a:r>
              <a:rPr lang="en-US" sz="3200" dirty="0">
                <a:solidFill>
                  <a:srgbClr val="0067B1"/>
                </a:solidFill>
                <a:latin typeface="Open Sans" panose="020B0606030504020204" pitchFamily="34" charset="0"/>
                <a:ea typeface="Open Sans" panose="020B0606030504020204" pitchFamily="34" charset="0"/>
                <a:cs typeface="Open Sans" panose="020B0606030504020204" pitchFamily="34" charset="0"/>
              </a:rPr>
              <a:t>Current members</a:t>
            </a:r>
            <a:endParaRPr lang="en-US" sz="3500" dirty="0"/>
          </a:p>
        </p:txBody>
      </p:sp>
      <p:pic>
        <p:nvPicPr>
          <p:cNvPr id="8" name="Picture 7" descr="ian_fo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340768"/>
            <a:ext cx="979322" cy="1080000"/>
          </a:xfrm>
          <a:prstGeom prst="rect">
            <a:avLst/>
          </a:prstGeom>
        </p:spPr>
      </p:pic>
      <p:sp>
        <p:nvSpPr>
          <p:cNvPr id="9" name="Content Placeholder 8"/>
          <p:cNvSpPr>
            <a:spLocks noGrp="1"/>
          </p:cNvSpPr>
          <p:nvPr>
            <p:ph idx="1"/>
          </p:nvPr>
        </p:nvSpPr>
        <p:spPr>
          <a:xfrm>
            <a:off x="1619672" y="1330578"/>
            <a:ext cx="7272808" cy="4835271"/>
          </a:xfrm>
        </p:spPr>
        <p:txBody>
          <a:bodyPr/>
          <a:lstStyle/>
          <a:p>
            <a:pPr algn="just"/>
            <a:r>
              <a:rPr lang="en-US" sz="2000" b="1" dirty="0"/>
              <a:t>Prof. Ian Foster</a:t>
            </a:r>
            <a:r>
              <a:rPr lang="en-US" sz="2000" b="1" dirty="0" smtClean="0"/>
              <a:t>: </a:t>
            </a:r>
            <a:r>
              <a:rPr lang="en-US" sz="1600" dirty="0"/>
              <a:t>Distinguished fellow and senior scientist in the Mathematics and Computer Science division at Argonne National Laboratory; Professor in the department of Computer Science at the University of </a:t>
            </a:r>
            <a:r>
              <a:rPr lang="en-US" sz="1600" dirty="0" smtClean="0"/>
              <a:t>Chicago</a:t>
            </a:r>
          </a:p>
          <a:p>
            <a:pPr lvl="3" algn="just"/>
            <a:endParaRPr lang="en-US" sz="200" b="1" dirty="0" smtClean="0"/>
          </a:p>
          <a:p>
            <a:pPr algn="just"/>
            <a:r>
              <a:rPr lang="en-US" sz="2000" b="1" dirty="0" err="1" smtClean="0"/>
              <a:t>Michela</a:t>
            </a:r>
            <a:r>
              <a:rPr lang="en-US" sz="2000" b="1" dirty="0" smtClean="0"/>
              <a:t> </a:t>
            </a:r>
            <a:r>
              <a:rPr lang="en-US" sz="2000" b="1" dirty="0" err="1" smtClean="0"/>
              <a:t>Magas</a:t>
            </a:r>
            <a:r>
              <a:rPr lang="en-US" sz="2000" b="1" dirty="0" smtClean="0"/>
              <a:t>: </a:t>
            </a:r>
            <a:r>
              <a:rPr lang="en-US" sz="1550" dirty="0"/>
              <a:t>Director, </a:t>
            </a:r>
            <a:r>
              <a:rPr lang="en-US" sz="1550" dirty="0" err="1"/>
              <a:t>Stromatolite</a:t>
            </a:r>
            <a:r>
              <a:rPr lang="en-US" sz="1550" dirty="0"/>
              <a:t> Innovation Lab; </a:t>
            </a:r>
            <a:r>
              <a:rPr lang="en-US" sz="1550" dirty="0" smtClean="0"/>
              <a:t>EU </a:t>
            </a:r>
            <a:r>
              <a:rPr lang="en-US" sz="1550" dirty="0"/>
              <a:t>Woman Innovator of the Year 2017; Advisor, </a:t>
            </a:r>
            <a:r>
              <a:rPr lang="en-US" sz="1550" dirty="0" smtClean="0"/>
              <a:t>Innovator’s Strategic Advisory Board on </a:t>
            </a:r>
            <a:r>
              <a:rPr lang="en-US" sz="1550" dirty="0"/>
              <a:t>People-</a:t>
            </a:r>
            <a:r>
              <a:rPr lang="en-US" sz="1550" dirty="0" err="1"/>
              <a:t>Centred</a:t>
            </a:r>
            <a:r>
              <a:rPr lang="en-US" sz="1550" dirty="0"/>
              <a:t> Innovation to G7 Leaders; Advisor, Innovation, </a:t>
            </a:r>
            <a:r>
              <a:rPr lang="en-US" sz="1550" dirty="0" smtClean="0"/>
              <a:t>Advisor</a:t>
            </a:r>
            <a:r>
              <a:rPr lang="en-US" sz="1550" dirty="0"/>
              <a:t>, Open Innovation Strategy and Policy Group, European Commission (OISPG</a:t>
            </a:r>
            <a:r>
              <a:rPr lang="en-US" sz="1550" dirty="0" smtClean="0"/>
              <a:t>)</a:t>
            </a:r>
          </a:p>
          <a:p>
            <a:pPr lvl="3" algn="just"/>
            <a:endParaRPr lang="en-US" sz="400" b="1" dirty="0" smtClean="0"/>
          </a:p>
          <a:p>
            <a:pPr lvl="3" algn="just"/>
            <a:endParaRPr lang="en-US" sz="400" b="1" dirty="0" smtClean="0"/>
          </a:p>
          <a:p>
            <a:pPr marL="342900" lvl="1" indent="-342900" algn="just">
              <a:buFont typeface="Arial" panose="020B0604020202020204" pitchFamily="34" charset="0"/>
              <a:buChar char="•"/>
            </a:pPr>
            <a:r>
              <a:rPr lang="en-US" sz="2000" b="1" dirty="0" smtClean="0"/>
              <a:t>Prof. Giorgio Rossi: </a:t>
            </a:r>
            <a:r>
              <a:rPr lang="en-US" sz="1600" dirty="0"/>
              <a:t>Professor of Physics at the </a:t>
            </a:r>
            <a:r>
              <a:rPr lang="en-US" sz="1600" dirty="0" err="1"/>
              <a:t>Università</a:t>
            </a:r>
            <a:r>
              <a:rPr lang="en-US" sz="1600" dirty="0"/>
              <a:t> </a:t>
            </a:r>
            <a:r>
              <a:rPr lang="en-US" sz="1600" dirty="0" err="1"/>
              <a:t>degli</a:t>
            </a:r>
            <a:r>
              <a:rPr lang="en-US" sz="1600" dirty="0"/>
              <a:t> </a:t>
            </a:r>
            <a:r>
              <a:rPr lang="en-US" sz="1600" dirty="0" err="1"/>
              <a:t>Studi</a:t>
            </a:r>
            <a:r>
              <a:rPr lang="en-US" sz="1600" dirty="0"/>
              <a:t> di Milano; ESFRI Chair since July 1st, 2016; Chair of the GSO-G8+5 group on Global Research Infrastructures in </a:t>
            </a:r>
            <a:r>
              <a:rPr lang="en-US" sz="1600" dirty="0" smtClean="0"/>
              <a:t>2017</a:t>
            </a:r>
            <a:endParaRPr lang="en-US" sz="800" b="1" dirty="0"/>
          </a:p>
          <a:p>
            <a:pPr marL="1371600" lvl="3" indent="0">
              <a:buNone/>
            </a:pPr>
            <a:endParaRPr lang="en-US" sz="800" b="1" dirty="0"/>
          </a:p>
          <a:p>
            <a:pPr lvl="3"/>
            <a:endParaRPr lang="en-US" sz="800" b="1" dirty="0" smtClean="0"/>
          </a:p>
          <a:p>
            <a:pPr marL="342900" lvl="1" indent="-342900" algn="just">
              <a:buFont typeface="Arial" panose="020B0604020202020204" pitchFamily="34" charset="0"/>
              <a:buChar char="•"/>
            </a:pPr>
            <a:r>
              <a:rPr lang="en-US" sz="2000" b="1" dirty="0" smtClean="0"/>
              <a:t>Prof. John Wood: </a:t>
            </a:r>
            <a:r>
              <a:rPr lang="en-GB" sz="1600" dirty="0"/>
              <a:t>Chair of the ATTRACT advisory board based at CERN in Geneva. He was a founder member of the European Strategy Forum for Research Infrastructures and became chair in 2004 where he was responsible for producing the first European Roadmap.  He became the first chair of the European Research Area Board in 2008-11. </a:t>
            </a:r>
            <a:endParaRPr lang="en-US" sz="2000" b="1" dirty="0"/>
          </a:p>
        </p:txBody>
      </p:sp>
      <p:pic>
        <p:nvPicPr>
          <p:cNvPr id="10" name="Picture 9" descr="Michela_Magas.jpg"/>
          <p:cNvPicPr>
            <a:picLocks/>
          </p:cNvPicPr>
          <p:nvPr/>
        </p:nvPicPr>
        <p:blipFill>
          <a:blip r:embed="rId3">
            <a:extLst>
              <a:ext uri="{28A0092B-C50C-407E-A947-70E740481C1C}">
                <a14:useLocalDpi xmlns:a14="http://schemas.microsoft.com/office/drawing/2010/main" val="0"/>
              </a:ext>
            </a:extLst>
          </a:blip>
          <a:stretch>
            <a:fillRect/>
          </a:stretch>
        </p:blipFill>
        <p:spPr>
          <a:xfrm>
            <a:off x="467544" y="2564944"/>
            <a:ext cx="979200" cy="1080000"/>
          </a:xfrm>
          <a:prstGeom prst="rect">
            <a:avLst/>
          </a:prstGeom>
        </p:spPr>
      </p:pic>
      <p:pic>
        <p:nvPicPr>
          <p:cNvPr id="11" name="Picture 10" descr="giorgio_rossi.jpg"/>
          <p:cNvPicPr>
            <a:picLocks/>
          </p:cNvPicPr>
          <p:nvPr/>
        </p:nvPicPr>
        <p:blipFill>
          <a:blip r:embed="rId4">
            <a:extLst>
              <a:ext uri="{28A0092B-C50C-407E-A947-70E740481C1C}">
                <a14:useLocalDpi xmlns:a14="http://schemas.microsoft.com/office/drawing/2010/main" val="0"/>
              </a:ext>
            </a:extLst>
          </a:blip>
          <a:stretch>
            <a:fillRect/>
          </a:stretch>
        </p:blipFill>
        <p:spPr>
          <a:xfrm>
            <a:off x="467544" y="3789120"/>
            <a:ext cx="979200" cy="1080000"/>
          </a:xfrm>
          <a:prstGeom prst="rect">
            <a:avLst/>
          </a:prstGeom>
        </p:spPr>
      </p:pic>
      <p:pic>
        <p:nvPicPr>
          <p:cNvPr id="14" name="Picture 13" descr="John_Wood_2.png"/>
          <p:cNvPicPr>
            <a:picLocks/>
          </p:cNvPicPr>
          <p:nvPr/>
        </p:nvPicPr>
        <p:blipFill>
          <a:blip r:embed="rId5">
            <a:extLst>
              <a:ext uri="{28A0092B-C50C-407E-A947-70E740481C1C}">
                <a14:useLocalDpi xmlns:a14="http://schemas.microsoft.com/office/drawing/2010/main" val="0"/>
              </a:ext>
            </a:extLst>
          </a:blip>
          <a:stretch>
            <a:fillRect/>
          </a:stretch>
        </p:blipFill>
        <p:spPr>
          <a:xfrm>
            <a:off x="467544" y="5013296"/>
            <a:ext cx="979200" cy="1080000"/>
          </a:xfrm>
          <a:prstGeom prst="rect">
            <a:avLst/>
          </a:prstGeom>
        </p:spPr>
      </p:pic>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smtClean="0"/>
              <a:t>Strategy, governance, procurement</a:t>
            </a:r>
            <a:endParaRPr lang="en-US"/>
          </a:p>
        </p:txBody>
      </p:sp>
    </p:spTree>
    <p:extLst>
      <p:ext uri="{BB962C8B-B14F-4D97-AF65-F5344CB8AC3E}">
        <p14:creationId xmlns:p14="http://schemas.microsoft.com/office/powerpoint/2010/main" val="2237898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new or improved</a:t>
            </a:r>
            <a:r>
              <a:rPr lang="en-GB" dirty="0" smtClean="0"/>
              <a:t>? Benefits?</a:t>
            </a:r>
            <a:r>
              <a:rPr lang="en-GB" dirty="0"/>
              <a:t/>
            </a:r>
            <a:br>
              <a:rPr lang="en-GB" dirty="0"/>
            </a:br>
            <a:r>
              <a:rPr lang="en-GB" dirty="0"/>
              <a:t>Who can exploit the result? For what?</a:t>
            </a:r>
          </a:p>
        </p:txBody>
      </p:sp>
      <p:sp>
        <p:nvSpPr>
          <p:cNvPr id="3" name="Content Placeholder 2"/>
          <p:cNvSpPr>
            <a:spLocks noGrp="1"/>
          </p:cNvSpPr>
          <p:nvPr>
            <p:ph sz="half" idx="2"/>
          </p:nvPr>
        </p:nvSpPr>
        <p:spPr>
          <a:xfrm>
            <a:off x="467544" y="1196752"/>
            <a:ext cx="8424936" cy="4784400"/>
          </a:xfrm>
        </p:spPr>
        <p:txBody>
          <a:bodyPr/>
          <a:lstStyle/>
          <a:p>
            <a:pPr fontAlgn="base"/>
            <a:r>
              <a:rPr lang="en-GB" sz="2400" dirty="0" smtClean="0">
                <a:solidFill>
                  <a:srgbClr val="000000"/>
                </a:solidFill>
              </a:rPr>
              <a:t>What is new or improved?</a:t>
            </a:r>
          </a:p>
          <a:p>
            <a:pPr lvl="1" fontAlgn="base"/>
            <a:r>
              <a:rPr lang="en-GB" sz="2000" dirty="0" smtClean="0">
                <a:solidFill>
                  <a:srgbClr val="000000"/>
                </a:solidFill>
              </a:rPr>
              <a:t>More open participation</a:t>
            </a:r>
          </a:p>
          <a:p>
            <a:pPr lvl="1" fontAlgn="base"/>
            <a:r>
              <a:rPr lang="en-GB" sz="2000" dirty="0" smtClean="0">
                <a:solidFill>
                  <a:srgbClr val="000000"/>
                </a:solidFill>
              </a:rPr>
              <a:t>Two new boards established (SSB, SIB)</a:t>
            </a:r>
          </a:p>
          <a:p>
            <a:pPr lvl="1" fontAlgn="base"/>
            <a:r>
              <a:rPr lang="en-GB" sz="2000" dirty="0">
                <a:solidFill>
                  <a:srgbClr val="000000"/>
                </a:solidFill>
              </a:rPr>
              <a:t>Simpler, </a:t>
            </a:r>
            <a:r>
              <a:rPr lang="en-GB" sz="2000" dirty="0" smtClean="0">
                <a:solidFill>
                  <a:srgbClr val="000000"/>
                </a:solidFill>
              </a:rPr>
              <a:t>clearer fee scheme</a:t>
            </a:r>
          </a:p>
          <a:p>
            <a:pPr fontAlgn="base"/>
            <a:r>
              <a:rPr lang="en-GB" sz="2400" dirty="0" smtClean="0">
                <a:solidFill>
                  <a:srgbClr val="000000"/>
                </a:solidFill>
              </a:rPr>
              <a:t>What are the benefits?</a:t>
            </a:r>
          </a:p>
          <a:p>
            <a:pPr lvl="1" fontAlgn="base"/>
            <a:r>
              <a:rPr lang="en-GB" sz="2000" dirty="0">
                <a:solidFill>
                  <a:srgbClr val="000000"/>
                </a:solidFill>
              </a:rPr>
              <a:t>EGI Participants consider the fee scheme more fair</a:t>
            </a:r>
          </a:p>
          <a:p>
            <a:pPr lvl="1" fontAlgn="base"/>
            <a:r>
              <a:rPr lang="en-GB" sz="2000" dirty="0">
                <a:solidFill>
                  <a:srgbClr val="000000"/>
                </a:solidFill>
              </a:rPr>
              <a:t>All associate participants became full </a:t>
            </a:r>
            <a:r>
              <a:rPr lang="en-GB" sz="2000" dirty="0" smtClean="0">
                <a:solidFill>
                  <a:srgbClr val="000000"/>
                </a:solidFill>
              </a:rPr>
              <a:t>participants</a:t>
            </a:r>
          </a:p>
          <a:p>
            <a:pPr fontAlgn="base"/>
            <a:r>
              <a:rPr lang="en-GB" sz="2400" dirty="0" smtClean="0">
                <a:solidFill>
                  <a:srgbClr val="000000"/>
                </a:solidFill>
              </a:rPr>
              <a:t>Who can exploit the result? </a:t>
            </a:r>
          </a:p>
          <a:p>
            <a:pPr lvl="1" fontAlgn="base"/>
            <a:r>
              <a:rPr lang="en-GB" sz="2000" dirty="0" smtClean="0">
                <a:solidFill>
                  <a:srgbClr val="000000"/>
                </a:solidFill>
              </a:rPr>
              <a:t>EGI Federation</a:t>
            </a:r>
          </a:p>
          <a:p>
            <a:pPr fontAlgn="base"/>
            <a:r>
              <a:rPr lang="en-GB" sz="2400" dirty="0">
                <a:solidFill>
                  <a:srgbClr val="000000"/>
                </a:solidFill>
              </a:rPr>
              <a:t>For </a:t>
            </a:r>
            <a:r>
              <a:rPr lang="en-GB" sz="2400" dirty="0" smtClean="0">
                <a:solidFill>
                  <a:srgbClr val="000000"/>
                </a:solidFill>
              </a:rPr>
              <a:t>what</a:t>
            </a:r>
            <a:r>
              <a:rPr lang="en-GB" sz="2400" dirty="0" smtClean="0">
                <a:solidFill>
                  <a:srgbClr val="000000"/>
                </a:solidFill>
              </a:rPr>
              <a:t>?</a:t>
            </a:r>
            <a:r>
              <a:rPr lang="en-GB" sz="2400" dirty="0">
                <a:solidFill>
                  <a:srgbClr val="000000"/>
                </a:solidFill>
              </a:rPr>
              <a:t> </a:t>
            </a:r>
            <a:endParaRPr lang="en-GB" sz="2400" dirty="0" smtClean="0">
              <a:solidFill>
                <a:srgbClr val="000000"/>
              </a:solidFill>
            </a:endParaRPr>
          </a:p>
          <a:p>
            <a:pPr lvl="1" fontAlgn="base"/>
            <a:r>
              <a:rPr lang="en-GB" sz="2000" dirty="0" smtClean="0">
                <a:solidFill>
                  <a:srgbClr val="000000"/>
                </a:solidFill>
              </a:rPr>
              <a:t>Attract more organisations to become Council participants</a:t>
            </a:r>
          </a:p>
          <a:p>
            <a:pPr lvl="1" fontAlgn="base"/>
            <a:r>
              <a:rPr lang="en-GB" sz="2000" dirty="0" smtClean="0">
                <a:solidFill>
                  <a:srgbClr val="000000"/>
                </a:solidFill>
              </a:rPr>
              <a:t>Source strategic recommendations from key experts</a:t>
            </a:r>
          </a:p>
          <a:p>
            <a:pPr lvl="1" fontAlgn="base"/>
            <a:r>
              <a:rPr lang="en-GB" sz="2000" dirty="0" smtClean="0">
                <a:solidFill>
                  <a:srgbClr val="000000"/>
                </a:solidFill>
              </a:rPr>
              <a:t>Better decision making on service strategy</a:t>
            </a:r>
          </a:p>
          <a:p>
            <a:pPr lvl="1" fontAlgn="base"/>
            <a:endParaRPr lang="en-GB" sz="2000" dirty="0" smtClean="0">
              <a:solidFill>
                <a:srgbClr val="000000"/>
              </a:solidFill>
            </a:endParaRPr>
          </a:p>
          <a:p>
            <a:pPr lvl="1" fontAlgn="base"/>
            <a:endParaRPr lang="en-GB" sz="2000" dirty="0" smtClean="0">
              <a:solidFill>
                <a:srgbClr val="000000"/>
              </a:solidFill>
            </a:endParaRPr>
          </a:p>
        </p:txBody>
      </p:sp>
    </p:spTree>
    <p:extLst>
      <p:ext uri="{BB962C8B-B14F-4D97-AF65-F5344CB8AC3E}">
        <p14:creationId xmlns:p14="http://schemas.microsoft.com/office/powerpoint/2010/main" val="587248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Description of the KER</a:t>
            </a:r>
            <a:endParaRPr lang="en-GB" dirty="0"/>
          </a:p>
        </p:txBody>
      </p:sp>
      <p:sp>
        <p:nvSpPr>
          <p:cNvPr id="3" name="Content Placeholder 2"/>
          <p:cNvSpPr>
            <a:spLocks noGrp="1"/>
          </p:cNvSpPr>
          <p:nvPr>
            <p:ph sz="half" idx="2"/>
          </p:nvPr>
        </p:nvSpPr>
        <p:spPr>
          <a:xfrm>
            <a:off x="395536" y="2852936"/>
            <a:ext cx="8424936" cy="3312368"/>
          </a:xfrm>
        </p:spPr>
        <p:txBody>
          <a:bodyPr/>
          <a:lstStyle/>
          <a:p>
            <a:r>
              <a:rPr lang="en-GB" dirty="0" smtClean="0">
                <a:solidFill>
                  <a:schemeClr val="bg1">
                    <a:lumMod val="75000"/>
                  </a:schemeClr>
                </a:solidFill>
              </a:rPr>
              <a:t>Evolution of the EGI Governance</a:t>
            </a:r>
          </a:p>
          <a:p>
            <a:r>
              <a:rPr lang="en-GB" dirty="0" smtClean="0"/>
              <a:t>Development of the EGI Strategy</a:t>
            </a:r>
          </a:p>
          <a:p>
            <a:r>
              <a:rPr lang="en-GB" dirty="0" smtClean="0">
                <a:solidFill>
                  <a:schemeClr val="bg1">
                    <a:lumMod val="75000"/>
                  </a:schemeClr>
                </a:solidFill>
              </a:rPr>
              <a:t>Draft framework on cross-border procurement</a:t>
            </a:r>
          </a:p>
        </p:txBody>
      </p:sp>
    </p:spTree>
    <p:extLst>
      <p:ext uri="{BB962C8B-B14F-4D97-AF65-F5344CB8AC3E}">
        <p14:creationId xmlns:p14="http://schemas.microsoft.com/office/powerpoint/2010/main" val="55217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EGI powerpoint presentation v3.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 powerpoint presentation v3.2.potx</Template>
  <TotalTime>11138</TotalTime>
  <Words>994</Words>
  <Application>Microsoft Office PowerPoint</Application>
  <PresentationFormat>On-screen Show (4:3)</PresentationFormat>
  <Paragraphs>193</Paragraphs>
  <Slides>19</Slides>
  <Notes>4</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EGI powerpoint presentation v3.2</vt:lpstr>
      <vt:lpstr>EGI Powerpoint Presentation (body)</vt:lpstr>
      <vt:lpstr>EGI Powerpoint Presentation (closing)</vt:lpstr>
      <vt:lpstr>Strategy, Governance, Procurement</vt:lpstr>
      <vt:lpstr>EGI-Engage: Key Exploitable Results</vt:lpstr>
      <vt:lpstr>Description of the KER</vt:lpstr>
      <vt:lpstr>Updates on the EGI Governance</vt:lpstr>
      <vt:lpstr>EGI governance bodies</vt:lpstr>
      <vt:lpstr>Strategy and Innovation Board (SIB)</vt:lpstr>
      <vt:lpstr>Strategy and Innovation Board (SIB) Current members</vt:lpstr>
      <vt:lpstr>What is new or improved? Benefits? Who can exploit the result? For what?</vt:lpstr>
      <vt:lpstr>Description of the KER</vt:lpstr>
      <vt:lpstr>Strategy development EGI Federation strategy for 2020</vt:lpstr>
      <vt:lpstr>Strategy development EGI Federation strategy for 2025</vt:lpstr>
      <vt:lpstr>What is new or improved? Benefits? Who can exploit the result? For what?</vt:lpstr>
      <vt:lpstr>Description of the KER</vt:lpstr>
      <vt:lpstr>Procurement  Procurement study</vt:lpstr>
      <vt:lpstr>Procurement  Identified opportunities</vt:lpstr>
      <vt:lpstr>What is new or improved? Benefits? Who can exploit the result? For what?</vt:lpstr>
      <vt:lpstr>Dissemination and Communication</vt:lpstr>
      <vt:lpstr> Dissemination and Communication Activities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Malgorzata Krakowian</dc:creator>
  <cp:lastModifiedBy>S C</cp:lastModifiedBy>
  <cp:revision>177</cp:revision>
  <cp:lastPrinted>2017-10-18T13:01:55Z</cp:lastPrinted>
  <dcterms:created xsi:type="dcterms:W3CDTF">2015-06-16T10:08:46Z</dcterms:created>
  <dcterms:modified xsi:type="dcterms:W3CDTF">2017-10-18T13:05:47Z</dcterms:modified>
</cp:coreProperties>
</file>