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48" r:id="rId2"/>
    <p:sldMasterId id="2147483685" r:id="rId3"/>
  </p:sldMasterIdLst>
  <p:notesMasterIdLst>
    <p:notesMasterId r:id="rId50"/>
  </p:notesMasterIdLst>
  <p:handoutMasterIdLst>
    <p:handoutMasterId r:id="rId51"/>
  </p:handoutMasterIdLst>
  <p:sldIdLst>
    <p:sldId id="280" r:id="rId4"/>
    <p:sldId id="291" r:id="rId5"/>
    <p:sldId id="298" r:id="rId6"/>
    <p:sldId id="293" r:id="rId7"/>
    <p:sldId id="299" r:id="rId8"/>
    <p:sldId id="367" r:id="rId9"/>
    <p:sldId id="311" r:id="rId10"/>
    <p:sldId id="312" r:id="rId11"/>
    <p:sldId id="313" r:id="rId12"/>
    <p:sldId id="314" r:id="rId13"/>
    <p:sldId id="315" r:id="rId14"/>
    <p:sldId id="316" r:id="rId15"/>
    <p:sldId id="319" r:id="rId16"/>
    <p:sldId id="320" r:id="rId17"/>
    <p:sldId id="348" r:id="rId18"/>
    <p:sldId id="324" r:id="rId19"/>
    <p:sldId id="325" r:id="rId20"/>
    <p:sldId id="373" r:id="rId21"/>
    <p:sldId id="383" r:id="rId22"/>
    <p:sldId id="386" r:id="rId23"/>
    <p:sldId id="342" r:id="rId24"/>
    <p:sldId id="343" r:id="rId25"/>
    <p:sldId id="362" r:id="rId26"/>
    <p:sldId id="374" r:id="rId27"/>
    <p:sldId id="349" r:id="rId28"/>
    <p:sldId id="350" r:id="rId29"/>
    <p:sldId id="351" r:id="rId30"/>
    <p:sldId id="352" r:id="rId31"/>
    <p:sldId id="353" r:id="rId32"/>
    <p:sldId id="381" r:id="rId33"/>
    <p:sldId id="387" r:id="rId34"/>
    <p:sldId id="378" r:id="rId35"/>
    <p:sldId id="338" r:id="rId36"/>
    <p:sldId id="375" r:id="rId37"/>
    <p:sldId id="364" r:id="rId38"/>
    <p:sldId id="376" r:id="rId39"/>
    <p:sldId id="357" r:id="rId40"/>
    <p:sldId id="358" r:id="rId41"/>
    <p:sldId id="359" r:id="rId42"/>
    <p:sldId id="377" r:id="rId43"/>
    <p:sldId id="300" r:id="rId44"/>
    <p:sldId id="306" r:id="rId45"/>
    <p:sldId id="309" r:id="rId46"/>
    <p:sldId id="335" r:id="rId47"/>
    <p:sldId id="310" r:id="rId48"/>
    <p:sldId id="284" r:id="rId49"/>
  </p:sldIdLst>
  <p:sldSz cx="9144000" cy="6858000" type="screen4x3"/>
  <p:notesSz cx="7104063" cy="1023461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4266D91-0535-EA48-A8C6-C076554800FC}">
          <p14:sldIdLst>
            <p14:sldId id="280"/>
          </p14:sldIdLst>
        </p14:section>
        <p14:section name="Outline" id="{C4F791CD-6DF6-5944-A62C-E0B733AA566F}">
          <p14:sldIdLst>
            <p14:sldId id="291"/>
          </p14:sldIdLst>
        </p14:section>
        <p14:section name="WP Overview" id="{C23872B5-543F-E84F-ADF0-679EA60AC528}">
          <p14:sldIdLst>
            <p14:sldId id="298"/>
            <p14:sldId id="293"/>
          </p14:sldIdLst>
        </p14:section>
        <p14:section name="Actiities and Achievements" id="{190E6E2D-E55C-D84B-AF8E-3E0D254F7DD8}">
          <p14:sldIdLst>
            <p14:sldId id="299"/>
            <p14:sldId id="367"/>
            <p14:sldId id="311"/>
            <p14:sldId id="312"/>
            <p14:sldId id="313"/>
            <p14:sldId id="314"/>
            <p14:sldId id="315"/>
            <p14:sldId id="316"/>
            <p14:sldId id="319"/>
            <p14:sldId id="320"/>
            <p14:sldId id="348"/>
            <p14:sldId id="324"/>
            <p14:sldId id="325"/>
            <p14:sldId id="373"/>
            <p14:sldId id="383"/>
            <p14:sldId id="386"/>
            <p14:sldId id="342"/>
            <p14:sldId id="343"/>
            <p14:sldId id="362"/>
            <p14:sldId id="374"/>
            <p14:sldId id="349"/>
            <p14:sldId id="350"/>
            <p14:sldId id="351"/>
            <p14:sldId id="352"/>
            <p14:sldId id="353"/>
            <p14:sldId id="381"/>
            <p14:sldId id="387"/>
            <p14:sldId id="378"/>
            <p14:sldId id="338"/>
            <p14:sldId id="375"/>
            <p14:sldId id="364"/>
            <p14:sldId id="376"/>
            <p14:sldId id="357"/>
            <p14:sldId id="358"/>
            <p14:sldId id="359"/>
            <p14:sldId id="377"/>
          </p14:sldIdLst>
        </p14:section>
        <p14:section name="Use of Resources and Issues" id="{7EA3962A-78DF-7D45-8881-970387419203}">
          <p14:sldIdLst>
            <p14:sldId id="300"/>
            <p14:sldId id="306"/>
          </p14:sldIdLst>
        </p14:section>
        <p14:section name="Summary" id="{2C9C992D-DEB3-8D47-B277-C554A479B1D2}">
          <p14:sldIdLst>
            <p14:sldId id="309"/>
            <p14:sldId id="335"/>
            <p14:sldId id="310"/>
            <p14:sldId id="284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B0"/>
    <a:srgbClr val="4F85C3"/>
    <a:srgbClr val="6C9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18" autoAdjust="0"/>
    <p:restoredTop sz="88542" autoAdjust="0"/>
  </p:normalViewPr>
  <p:slideViewPr>
    <p:cSldViewPr showGuides="1">
      <p:cViewPr>
        <p:scale>
          <a:sx n="75" d="100"/>
          <a:sy n="75" d="100"/>
        </p:scale>
        <p:origin x="-1618" y="-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8" d="100"/>
        <a:sy n="68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00" y="-76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8" Type="http://schemas.openxmlformats.org/officeDocument/2006/relationships/slide" Target="slides/slide5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1FA58-7902-8341-BE91-FFC97B03146A}" type="doc">
      <dgm:prSet loTypeId="urn:microsoft.com/office/officeart/2009/layout/CircleArrowProcess" loCatId="" qsTypeId="urn:microsoft.com/office/officeart/2005/8/quickstyle/simple4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9989D051-7D91-854E-B117-98CACF7962E8}">
      <dgm:prSet phldrT="[Text]"/>
      <dgm:spPr/>
      <dgm:t>
        <a:bodyPr/>
        <a:lstStyle/>
        <a:p>
          <a:endParaRPr lang="en-US" b="1" dirty="0"/>
        </a:p>
      </dgm:t>
    </dgm:pt>
    <dgm:pt modelId="{BB24792B-6D9A-4D46-8861-1E45E2DCA70B}" type="parTrans" cxnId="{894A153E-FBD6-214C-9FF9-2A599434C7C4}">
      <dgm:prSet/>
      <dgm:spPr/>
      <dgm:t>
        <a:bodyPr/>
        <a:lstStyle/>
        <a:p>
          <a:endParaRPr lang="en-US"/>
        </a:p>
      </dgm:t>
    </dgm:pt>
    <dgm:pt modelId="{24643BA3-A4AC-FA4F-B91F-7166339CC87C}" type="sibTrans" cxnId="{894A153E-FBD6-214C-9FF9-2A599434C7C4}">
      <dgm:prSet/>
      <dgm:spPr/>
      <dgm:t>
        <a:bodyPr/>
        <a:lstStyle/>
        <a:p>
          <a:endParaRPr lang="en-US"/>
        </a:p>
      </dgm:t>
    </dgm:pt>
    <dgm:pt modelId="{43AB23E1-66E6-DB48-BB56-28FEF6BBBD3D}" type="pres">
      <dgm:prSet presAssocID="{5171FA58-7902-8341-BE91-FFC97B03146A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178B6676-B830-EE4F-A637-AB2E5D7C012C}" type="pres">
      <dgm:prSet presAssocID="{9989D051-7D91-854E-B117-98CACF7962E8}" presName="Accent1" presStyleCnt="0"/>
      <dgm:spPr/>
    </dgm:pt>
    <dgm:pt modelId="{44B4E36C-84F8-3949-A87D-CAC58196D1EE}" type="pres">
      <dgm:prSet presAssocID="{9989D051-7D91-854E-B117-98CACF7962E8}" presName="Accent" presStyleLbl="node1" presStyleIdx="0" presStyleCnt="1"/>
      <dgm:spPr/>
    </dgm:pt>
    <dgm:pt modelId="{C07C6C5A-C3F2-0E48-BA4B-783FC8F7B44B}" type="pres">
      <dgm:prSet presAssocID="{9989D051-7D91-854E-B117-98CACF7962E8}" presName="Parent1" presStyleLbl="revTx" presStyleIdx="0" presStyleCnt="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894A153E-FBD6-214C-9FF9-2A599434C7C4}" srcId="{5171FA58-7902-8341-BE91-FFC97B03146A}" destId="{9989D051-7D91-854E-B117-98CACF7962E8}" srcOrd="0" destOrd="0" parTransId="{BB24792B-6D9A-4D46-8861-1E45E2DCA70B}" sibTransId="{24643BA3-A4AC-FA4F-B91F-7166339CC87C}"/>
    <dgm:cxn modelId="{60C3372F-B94C-704B-B7DE-930FD40B8C81}" type="presOf" srcId="{9989D051-7D91-854E-B117-98CACF7962E8}" destId="{C07C6C5A-C3F2-0E48-BA4B-783FC8F7B44B}" srcOrd="0" destOrd="0" presId="urn:microsoft.com/office/officeart/2009/layout/CircleArrowProcess"/>
    <dgm:cxn modelId="{B371AD16-7F4C-D84B-ADDC-5AF98BE0D3D3}" type="presOf" srcId="{5171FA58-7902-8341-BE91-FFC97B03146A}" destId="{43AB23E1-66E6-DB48-BB56-28FEF6BBBD3D}" srcOrd="0" destOrd="0" presId="urn:microsoft.com/office/officeart/2009/layout/CircleArrowProcess"/>
    <dgm:cxn modelId="{797D92F8-3469-004D-BDE8-E760A9F48E75}" type="presParOf" srcId="{43AB23E1-66E6-DB48-BB56-28FEF6BBBD3D}" destId="{178B6676-B830-EE4F-A637-AB2E5D7C012C}" srcOrd="0" destOrd="0" presId="urn:microsoft.com/office/officeart/2009/layout/CircleArrowProcess"/>
    <dgm:cxn modelId="{2C0F7FD4-9FCA-1F4A-934A-910E225BB8BB}" type="presParOf" srcId="{178B6676-B830-EE4F-A637-AB2E5D7C012C}" destId="{44B4E36C-84F8-3949-A87D-CAC58196D1EE}" srcOrd="0" destOrd="0" presId="urn:microsoft.com/office/officeart/2009/layout/CircleArrowProcess"/>
    <dgm:cxn modelId="{C6B1ED30-1CC5-DB40-B9CF-4FB71913659C}" type="presParOf" srcId="{43AB23E1-66E6-DB48-BB56-28FEF6BBBD3D}" destId="{C07C6C5A-C3F2-0E48-BA4B-783FC8F7B44B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AF0CEB-2B0A-E14C-832D-CCFD1F4DAC18}" type="doc">
      <dgm:prSet loTypeId="urn:microsoft.com/office/officeart/2005/8/layout/hProcess11" loCatId="" qsTypeId="urn:microsoft.com/office/officeart/2005/8/quickstyle/simple4" qsCatId="simple" csTypeId="urn:microsoft.com/office/officeart/2005/8/colors/colorful1" csCatId="colorful" phldr="1"/>
      <dgm:spPr/>
    </dgm:pt>
    <dgm:pt modelId="{DEA11FF0-8924-4C47-ADF8-A603A9F2DCC0}">
      <dgm:prSet phldrT="[Text]" custT="1"/>
      <dgm:spPr/>
      <dgm:t>
        <a:bodyPr/>
        <a:lstStyle/>
        <a:p>
          <a:r>
            <a:rPr lang="en-US" sz="1400" b="1" dirty="0" smtClean="0"/>
            <a:t>Characterization &amp; update of catalogue</a:t>
          </a:r>
          <a:endParaRPr lang="en-US" sz="1400" b="1" dirty="0"/>
        </a:p>
      </dgm:t>
    </dgm:pt>
    <dgm:pt modelId="{0D25C5D1-A61A-B04C-BCE9-0141A9F47418}" type="parTrans" cxnId="{A0E21AA9-109A-6943-88A5-5CBB3E703744}">
      <dgm:prSet/>
      <dgm:spPr/>
      <dgm:t>
        <a:bodyPr/>
        <a:lstStyle/>
        <a:p>
          <a:endParaRPr lang="en-US"/>
        </a:p>
      </dgm:t>
    </dgm:pt>
    <dgm:pt modelId="{C38C694A-7258-DA4B-B841-5E1CCAAA636C}" type="sibTrans" cxnId="{A0E21AA9-109A-6943-88A5-5CBB3E703744}">
      <dgm:prSet/>
      <dgm:spPr/>
      <dgm:t>
        <a:bodyPr/>
        <a:lstStyle/>
        <a:p>
          <a:endParaRPr lang="en-US"/>
        </a:p>
      </dgm:t>
    </dgm:pt>
    <dgm:pt modelId="{F11DEEE0-9447-AF45-A483-3108BBE14C96}">
      <dgm:prSet phldrT="[Text]" custT="1"/>
      <dgm:spPr/>
      <dgm:t>
        <a:bodyPr/>
        <a:lstStyle/>
        <a:p>
          <a:r>
            <a:rPr lang="en-US" sz="1400" b="1" dirty="0" smtClean="0"/>
            <a:t>Aggregation  &amp; prioritization</a:t>
          </a:r>
          <a:endParaRPr lang="en-US" sz="1400" b="1" dirty="0"/>
        </a:p>
      </dgm:t>
    </dgm:pt>
    <dgm:pt modelId="{A6754D44-0218-4F45-A6A3-943510D412E7}" type="parTrans" cxnId="{2C56C1C1-92C1-1249-8F63-812C86EDD123}">
      <dgm:prSet/>
      <dgm:spPr/>
      <dgm:t>
        <a:bodyPr/>
        <a:lstStyle/>
        <a:p>
          <a:endParaRPr lang="en-US"/>
        </a:p>
      </dgm:t>
    </dgm:pt>
    <dgm:pt modelId="{182F4C81-0E0F-F741-906A-CF5E952E05F6}" type="sibTrans" cxnId="{2C56C1C1-92C1-1249-8F63-812C86EDD123}">
      <dgm:prSet/>
      <dgm:spPr/>
      <dgm:t>
        <a:bodyPr/>
        <a:lstStyle/>
        <a:p>
          <a:endParaRPr lang="en-US"/>
        </a:p>
      </dgm:t>
    </dgm:pt>
    <dgm:pt modelId="{51CB8738-4685-1C4F-BA62-C31D6DABA7FC}">
      <dgm:prSet phldrT="[Text]" custT="1"/>
      <dgm:spPr/>
      <dgm:t>
        <a:bodyPr/>
        <a:lstStyle/>
        <a:p>
          <a:r>
            <a:rPr lang="en-US" sz="1400" b="1" dirty="0" smtClean="0"/>
            <a:t>KER </a:t>
          </a:r>
        </a:p>
        <a:p>
          <a:r>
            <a:rPr lang="en-US" sz="1400" b="1" dirty="0" smtClean="0"/>
            <a:t>&amp; supporting results</a:t>
          </a:r>
          <a:endParaRPr lang="en-US" sz="1400" b="1" dirty="0"/>
        </a:p>
      </dgm:t>
    </dgm:pt>
    <dgm:pt modelId="{D518F908-954B-BE4A-AC5C-8866667D7191}" type="parTrans" cxnId="{ED03C1D1-5D84-4741-A3CF-B986F8B4437B}">
      <dgm:prSet/>
      <dgm:spPr/>
      <dgm:t>
        <a:bodyPr/>
        <a:lstStyle/>
        <a:p>
          <a:endParaRPr lang="en-US"/>
        </a:p>
      </dgm:t>
    </dgm:pt>
    <dgm:pt modelId="{695C3299-8C0B-7042-A2B5-B45930BEFCF7}" type="sibTrans" cxnId="{ED03C1D1-5D84-4741-A3CF-B986F8B4437B}">
      <dgm:prSet/>
      <dgm:spPr/>
      <dgm:t>
        <a:bodyPr/>
        <a:lstStyle/>
        <a:p>
          <a:endParaRPr lang="en-US"/>
        </a:p>
      </dgm:t>
    </dgm:pt>
    <dgm:pt modelId="{F7B7958D-4EF0-C04F-AC14-639586397974}" type="pres">
      <dgm:prSet presAssocID="{3DAF0CEB-2B0A-E14C-832D-CCFD1F4DAC18}" presName="Name0" presStyleCnt="0">
        <dgm:presLayoutVars>
          <dgm:dir/>
          <dgm:resizeHandles val="exact"/>
        </dgm:presLayoutVars>
      </dgm:prSet>
      <dgm:spPr/>
    </dgm:pt>
    <dgm:pt modelId="{A5DB5966-BBEA-A244-B6D1-30CBB8E45978}" type="pres">
      <dgm:prSet presAssocID="{3DAF0CEB-2B0A-E14C-832D-CCFD1F4DAC18}" presName="arrow" presStyleLbl="bgShp" presStyleIdx="0" presStyleCnt="1"/>
      <dgm:spPr/>
    </dgm:pt>
    <dgm:pt modelId="{1E8A76ED-8C26-9B4A-A397-9D3A01D9E711}" type="pres">
      <dgm:prSet presAssocID="{3DAF0CEB-2B0A-E14C-832D-CCFD1F4DAC18}" presName="points" presStyleCnt="0"/>
      <dgm:spPr/>
    </dgm:pt>
    <dgm:pt modelId="{57E5CE8C-C956-3D49-9CB1-D5F9FB97BB49}" type="pres">
      <dgm:prSet presAssocID="{DEA11FF0-8924-4C47-ADF8-A603A9F2DCC0}" presName="compositeA" presStyleCnt="0"/>
      <dgm:spPr/>
    </dgm:pt>
    <dgm:pt modelId="{9C29FAD9-D53A-9845-B797-7E0729C75ABB}" type="pres">
      <dgm:prSet presAssocID="{DEA11FF0-8924-4C47-ADF8-A603A9F2DCC0}" presName="textA" presStyleLbl="revTx" presStyleIdx="0" presStyleCnt="3" custScaleX="163105" custScaleY="84507" custLinFactY="14446" custLinFactNeighborX="5520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053BD7-23F6-6C41-9C9F-840F9A120118}" type="pres">
      <dgm:prSet presAssocID="{DEA11FF0-8924-4C47-ADF8-A603A9F2DCC0}" presName="circleA" presStyleLbl="node1" presStyleIdx="0" presStyleCnt="3"/>
      <dgm:spPr/>
    </dgm:pt>
    <dgm:pt modelId="{CC30D3EA-5F37-224D-AADD-5AEBD240730A}" type="pres">
      <dgm:prSet presAssocID="{DEA11FF0-8924-4C47-ADF8-A603A9F2DCC0}" presName="spaceA" presStyleCnt="0"/>
      <dgm:spPr/>
    </dgm:pt>
    <dgm:pt modelId="{2B63A467-5F6A-4A44-B791-3901BFB407F0}" type="pres">
      <dgm:prSet presAssocID="{C38C694A-7258-DA4B-B841-5E1CCAAA636C}" presName="space" presStyleCnt="0"/>
      <dgm:spPr/>
    </dgm:pt>
    <dgm:pt modelId="{D27DA398-7DF8-3A46-B694-520159228175}" type="pres">
      <dgm:prSet presAssocID="{F11DEEE0-9447-AF45-A483-3108BBE14C96}" presName="compositeB" presStyleCnt="0"/>
      <dgm:spPr/>
    </dgm:pt>
    <dgm:pt modelId="{B20D461A-8D31-6A46-9F61-E27362536882}" type="pres">
      <dgm:prSet presAssocID="{F11DEEE0-9447-AF45-A483-3108BBE14C96}" presName="textB" presStyleLbl="revTx" presStyleIdx="1" presStyleCnt="3" custScaleX="14179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5C9C2-1955-FC41-8566-93F46B97F16E}" type="pres">
      <dgm:prSet presAssocID="{F11DEEE0-9447-AF45-A483-3108BBE14C96}" presName="circleB" presStyleLbl="node1" presStyleIdx="1" presStyleCnt="3"/>
      <dgm:spPr/>
    </dgm:pt>
    <dgm:pt modelId="{BDABC312-6C17-044B-B61C-B162F2BC1875}" type="pres">
      <dgm:prSet presAssocID="{F11DEEE0-9447-AF45-A483-3108BBE14C96}" presName="spaceB" presStyleCnt="0"/>
      <dgm:spPr/>
    </dgm:pt>
    <dgm:pt modelId="{B19C489D-7491-534B-BD07-DF68D4326B81}" type="pres">
      <dgm:prSet presAssocID="{182F4C81-0E0F-F741-906A-CF5E952E05F6}" presName="space" presStyleCnt="0"/>
      <dgm:spPr/>
    </dgm:pt>
    <dgm:pt modelId="{6860C16A-A9D3-854A-BD75-DB37726B7750}" type="pres">
      <dgm:prSet presAssocID="{51CB8738-4685-1C4F-BA62-C31D6DABA7FC}" presName="compositeA" presStyleCnt="0"/>
      <dgm:spPr/>
    </dgm:pt>
    <dgm:pt modelId="{A5D71CC4-7813-A640-B996-7DD7E69479A7}" type="pres">
      <dgm:prSet presAssocID="{51CB8738-4685-1C4F-BA62-C31D6DABA7FC}" presName="textA" presStyleLbl="revTx" presStyleIdx="2" presStyleCnt="3" custScaleX="149209" custScaleY="31100" custLinFactY="64720" custLinFactNeighborX="-15216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957A0F-9A1A-C140-838D-CE556E823EC4}" type="pres">
      <dgm:prSet presAssocID="{51CB8738-4685-1C4F-BA62-C31D6DABA7FC}" presName="circleA" presStyleLbl="node1" presStyleIdx="2" presStyleCnt="3" custLinFactNeighborX="-68466" custLinFactNeighborY="61589"/>
      <dgm:spPr/>
    </dgm:pt>
    <dgm:pt modelId="{6A4A628F-046F-3A48-8531-36E7405248E7}" type="pres">
      <dgm:prSet presAssocID="{51CB8738-4685-1C4F-BA62-C31D6DABA7FC}" presName="spaceA" presStyleCnt="0"/>
      <dgm:spPr/>
    </dgm:pt>
  </dgm:ptLst>
  <dgm:cxnLst>
    <dgm:cxn modelId="{2C56C1C1-92C1-1249-8F63-812C86EDD123}" srcId="{3DAF0CEB-2B0A-E14C-832D-CCFD1F4DAC18}" destId="{F11DEEE0-9447-AF45-A483-3108BBE14C96}" srcOrd="1" destOrd="0" parTransId="{A6754D44-0218-4F45-A6A3-943510D412E7}" sibTransId="{182F4C81-0E0F-F741-906A-CF5E952E05F6}"/>
    <dgm:cxn modelId="{E27AA5E3-3B5A-3745-99A2-605D4668044D}" type="presOf" srcId="{F11DEEE0-9447-AF45-A483-3108BBE14C96}" destId="{B20D461A-8D31-6A46-9F61-E27362536882}" srcOrd="0" destOrd="0" presId="urn:microsoft.com/office/officeart/2005/8/layout/hProcess11"/>
    <dgm:cxn modelId="{A0E21AA9-109A-6943-88A5-5CBB3E703744}" srcId="{3DAF0CEB-2B0A-E14C-832D-CCFD1F4DAC18}" destId="{DEA11FF0-8924-4C47-ADF8-A603A9F2DCC0}" srcOrd="0" destOrd="0" parTransId="{0D25C5D1-A61A-B04C-BCE9-0141A9F47418}" sibTransId="{C38C694A-7258-DA4B-B841-5E1CCAAA636C}"/>
    <dgm:cxn modelId="{34C13BFC-FDE8-0648-A42A-0A872D026525}" type="presOf" srcId="{3DAF0CEB-2B0A-E14C-832D-CCFD1F4DAC18}" destId="{F7B7958D-4EF0-C04F-AC14-639586397974}" srcOrd="0" destOrd="0" presId="urn:microsoft.com/office/officeart/2005/8/layout/hProcess11"/>
    <dgm:cxn modelId="{88E9A5A2-C7D5-4C40-A808-09D8CFC4E601}" type="presOf" srcId="{DEA11FF0-8924-4C47-ADF8-A603A9F2DCC0}" destId="{9C29FAD9-D53A-9845-B797-7E0729C75ABB}" srcOrd="0" destOrd="0" presId="urn:microsoft.com/office/officeart/2005/8/layout/hProcess11"/>
    <dgm:cxn modelId="{ED03C1D1-5D84-4741-A3CF-B986F8B4437B}" srcId="{3DAF0CEB-2B0A-E14C-832D-CCFD1F4DAC18}" destId="{51CB8738-4685-1C4F-BA62-C31D6DABA7FC}" srcOrd="2" destOrd="0" parTransId="{D518F908-954B-BE4A-AC5C-8866667D7191}" sibTransId="{695C3299-8C0B-7042-A2B5-B45930BEFCF7}"/>
    <dgm:cxn modelId="{3082A86D-F422-0346-9B81-73F5E46DAABF}" type="presOf" srcId="{51CB8738-4685-1C4F-BA62-C31D6DABA7FC}" destId="{A5D71CC4-7813-A640-B996-7DD7E69479A7}" srcOrd="0" destOrd="0" presId="urn:microsoft.com/office/officeart/2005/8/layout/hProcess11"/>
    <dgm:cxn modelId="{A4B3BF92-809A-B34E-BA1D-E28C592FC507}" type="presParOf" srcId="{F7B7958D-4EF0-C04F-AC14-639586397974}" destId="{A5DB5966-BBEA-A244-B6D1-30CBB8E45978}" srcOrd="0" destOrd="0" presId="urn:microsoft.com/office/officeart/2005/8/layout/hProcess11"/>
    <dgm:cxn modelId="{B8CAFF72-CCFE-E043-B4C0-C497F9A25460}" type="presParOf" srcId="{F7B7958D-4EF0-C04F-AC14-639586397974}" destId="{1E8A76ED-8C26-9B4A-A397-9D3A01D9E711}" srcOrd="1" destOrd="0" presId="urn:microsoft.com/office/officeart/2005/8/layout/hProcess11"/>
    <dgm:cxn modelId="{403DDCA2-C8FB-064E-970E-5C68AA5EB07F}" type="presParOf" srcId="{1E8A76ED-8C26-9B4A-A397-9D3A01D9E711}" destId="{57E5CE8C-C956-3D49-9CB1-D5F9FB97BB49}" srcOrd="0" destOrd="0" presId="urn:microsoft.com/office/officeart/2005/8/layout/hProcess11"/>
    <dgm:cxn modelId="{E7BA174E-21FD-5742-8088-CCFC36357866}" type="presParOf" srcId="{57E5CE8C-C956-3D49-9CB1-D5F9FB97BB49}" destId="{9C29FAD9-D53A-9845-B797-7E0729C75ABB}" srcOrd="0" destOrd="0" presId="urn:microsoft.com/office/officeart/2005/8/layout/hProcess11"/>
    <dgm:cxn modelId="{FC6B676E-FD4F-A64F-A881-10EC4C9ED7D7}" type="presParOf" srcId="{57E5CE8C-C956-3D49-9CB1-D5F9FB97BB49}" destId="{D4053BD7-23F6-6C41-9C9F-840F9A120118}" srcOrd="1" destOrd="0" presId="urn:microsoft.com/office/officeart/2005/8/layout/hProcess11"/>
    <dgm:cxn modelId="{23FA1539-4F7B-0D41-993E-0FFE0467876C}" type="presParOf" srcId="{57E5CE8C-C956-3D49-9CB1-D5F9FB97BB49}" destId="{CC30D3EA-5F37-224D-AADD-5AEBD240730A}" srcOrd="2" destOrd="0" presId="urn:microsoft.com/office/officeart/2005/8/layout/hProcess11"/>
    <dgm:cxn modelId="{384E1D57-B7E1-6344-921D-ADF56801A60D}" type="presParOf" srcId="{1E8A76ED-8C26-9B4A-A397-9D3A01D9E711}" destId="{2B63A467-5F6A-4A44-B791-3901BFB407F0}" srcOrd="1" destOrd="0" presId="urn:microsoft.com/office/officeart/2005/8/layout/hProcess11"/>
    <dgm:cxn modelId="{3949BE85-C7BB-5042-9982-C7AFCF675AFD}" type="presParOf" srcId="{1E8A76ED-8C26-9B4A-A397-9D3A01D9E711}" destId="{D27DA398-7DF8-3A46-B694-520159228175}" srcOrd="2" destOrd="0" presId="urn:microsoft.com/office/officeart/2005/8/layout/hProcess11"/>
    <dgm:cxn modelId="{EBF06ED8-F81F-4345-A8F8-C36FA8CC8A7C}" type="presParOf" srcId="{D27DA398-7DF8-3A46-B694-520159228175}" destId="{B20D461A-8D31-6A46-9F61-E27362536882}" srcOrd="0" destOrd="0" presId="urn:microsoft.com/office/officeart/2005/8/layout/hProcess11"/>
    <dgm:cxn modelId="{34D59AD7-9446-5B45-8A8E-3B56FADC08CE}" type="presParOf" srcId="{D27DA398-7DF8-3A46-B694-520159228175}" destId="{9395C9C2-1955-FC41-8566-93F46B97F16E}" srcOrd="1" destOrd="0" presId="urn:microsoft.com/office/officeart/2005/8/layout/hProcess11"/>
    <dgm:cxn modelId="{F4643CB6-26E8-8040-94AC-D8ED4DDAEE20}" type="presParOf" srcId="{D27DA398-7DF8-3A46-B694-520159228175}" destId="{BDABC312-6C17-044B-B61C-B162F2BC1875}" srcOrd="2" destOrd="0" presId="urn:microsoft.com/office/officeart/2005/8/layout/hProcess11"/>
    <dgm:cxn modelId="{87FB8427-A4B1-B246-933C-D4B152C55E1B}" type="presParOf" srcId="{1E8A76ED-8C26-9B4A-A397-9D3A01D9E711}" destId="{B19C489D-7491-534B-BD07-DF68D4326B81}" srcOrd="3" destOrd="0" presId="urn:microsoft.com/office/officeart/2005/8/layout/hProcess11"/>
    <dgm:cxn modelId="{2FD985FF-0796-F247-AAEC-8F3741B2B71C}" type="presParOf" srcId="{1E8A76ED-8C26-9B4A-A397-9D3A01D9E711}" destId="{6860C16A-A9D3-854A-BD75-DB37726B7750}" srcOrd="4" destOrd="0" presId="urn:microsoft.com/office/officeart/2005/8/layout/hProcess11"/>
    <dgm:cxn modelId="{2A617AB3-176F-8F40-B64B-4B548857980C}" type="presParOf" srcId="{6860C16A-A9D3-854A-BD75-DB37726B7750}" destId="{A5D71CC4-7813-A640-B996-7DD7E69479A7}" srcOrd="0" destOrd="0" presId="urn:microsoft.com/office/officeart/2005/8/layout/hProcess11"/>
    <dgm:cxn modelId="{5C19B505-D7C6-1E4F-9DB7-0D71DFD7769D}" type="presParOf" srcId="{6860C16A-A9D3-854A-BD75-DB37726B7750}" destId="{0E957A0F-9A1A-C140-838D-CE556E823EC4}" srcOrd="1" destOrd="0" presId="urn:microsoft.com/office/officeart/2005/8/layout/hProcess11"/>
    <dgm:cxn modelId="{535F2B26-0507-854D-B5DC-86AC7D945FD2}" type="presParOf" srcId="{6860C16A-A9D3-854A-BD75-DB37726B7750}" destId="{6A4A628F-046F-3A48-8531-36E7405248E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E5F8112-DDEE-FF44-BA6B-34D214C17B0D}" type="doc">
      <dgm:prSet loTypeId="urn:microsoft.com/office/officeart/2009/layout/CircleArrowProcess" loCatId="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8D6614E-9A56-AC45-AFAC-64915A0541AE}">
      <dgm:prSet phldrT="[Text]"/>
      <dgm:spPr/>
      <dgm:t>
        <a:bodyPr/>
        <a:lstStyle/>
        <a:p>
          <a:endParaRPr lang="en-US" b="1" dirty="0"/>
        </a:p>
      </dgm:t>
    </dgm:pt>
    <dgm:pt modelId="{90575362-7032-C148-A6FE-2BD305C8845E}" type="parTrans" cxnId="{92CC4BBA-1C70-F54E-929D-A28A93AB31C5}">
      <dgm:prSet/>
      <dgm:spPr/>
      <dgm:t>
        <a:bodyPr/>
        <a:lstStyle/>
        <a:p>
          <a:endParaRPr lang="en-US"/>
        </a:p>
      </dgm:t>
    </dgm:pt>
    <dgm:pt modelId="{A0F9F495-E6AC-1C4F-A11F-92F0E92700E7}" type="sibTrans" cxnId="{92CC4BBA-1C70-F54E-929D-A28A93AB31C5}">
      <dgm:prSet/>
      <dgm:spPr/>
      <dgm:t>
        <a:bodyPr/>
        <a:lstStyle/>
        <a:p>
          <a:endParaRPr lang="en-US"/>
        </a:p>
      </dgm:t>
    </dgm:pt>
    <dgm:pt modelId="{B1453BF5-7F63-6E4B-89B7-38675D5E4C9F}" type="pres">
      <dgm:prSet presAssocID="{BE5F8112-DDEE-FF44-BA6B-34D214C17B0D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F2BDEB43-55E9-644E-B613-799396B34D51}" type="pres">
      <dgm:prSet presAssocID="{F8D6614E-9A56-AC45-AFAC-64915A0541AE}" presName="Accent1" presStyleCnt="0"/>
      <dgm:spPr/>
    </dgm:pt>
    <dgm:pt modelId="{25262748-DB00-8E48-924D-4C3C5A874192}" type="pres">
      <dgm:prSet presAssocID="{F8D6614E-9A56-AC45-AFAC-64915A0541AE}" presName="Accent" presStyleLbl="node1" presStyleIdx="0" presStyleCnt="1" custLinFactNeighborY="-1294"/>
      <dgm:spPr/>
    </dgm:pt>
    <dgm:pt modelId="{C0B66C07-A037-1C4C-AB6D-2DE10373F944}" type="pres">
      <dgm:prSet presAssocID="{F8D6614E-9A56-AC45-AFAC-64915A0541AE}" presName="Parent1" presStyleLbl="revTx" presStyleIdx="0" presStyleCnt="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B42293-D556-AF43-8B15-74B7ACDCEA05}" type="presOf" srcId="{F8D6614E-9A56-AC45-AFAC-64915A0541AE}" destId="{C0B66C07-A037-1C4C-AB6D-2DE10373F944}" srcOrd="0" destOrd="0" presId="urn:microsoft.com/office/officeart/2009/layout/CircleArrowProcess"/>
    <dgm:cxn modelId="{92CC4BBA-1C70-F54E-929D-A28A93AB31C5}" srcId="{BE5F8112-DDEE-FF44-BA6B-34D214C17B0D}" destId="{F8D6614E-9A56-AC45-AFAC-64915A0541AE}" srcOrd="0" destOrd="0" parTransId="{90575362-7032-C148-A6FE-2BD305C8845E}" sibTransId="{A0F9F495-E6AC-1C4F-A11F-92F0E92700E7}"/>
    <dgm:cxn modelId="{3F1024DE-52BD-1349-B9FF-C2C0F4BDEE6F}" type="presOf" srcId="{BE5F8112-DDEE-FF44-BA6B-34D214C17B0D}" destId="{B1453BF5-7F63-6E4B-89B7-38675D5E4C9F}" srcOrd="0" destOrd="0" presId="urn:microsoft.com/office/officeart/2009/layout/CircleArrowProcess"/>
    <dgm:cxn modelId="{C248F6BA-923F-384A-9697-6D5384A3B79A}" type="presParOf" srcId="{B1453BF5-7F63-6E4B-89B7-38675D5E4C9F}" destId="{F2BDEB43-55E9-644E-B613-799396B34D51}" srcOrd="0" destOrd="0" presId="urn:microsoft.com/office/officeart/2009/layout/CircleArrowProcess"/>
    <dgm:cxn modelId="{D4EAE724-FA25-B946-9982-DF5A4AAC0E08}" type="presParOf" srcId="{F2BDEB43-55E9-644E-B613-799396B34D51}" destId="{25262748-DB00-8E48-924D-4C3C5A874192}" srcOrd="0" destOrd="0" presId="urn:microsoft.com/office/officeart/2009/layout/CircleArrowProcess"/>
    <dgm:cxn modelId="{4A7AF22F-BC53-694B-920D-979E436638D5}" type="presParOf" srcId="{B1453BF5-7F63-6E4B-89B7-38675D5E4C9F}" destId="{C0B66C07-A037-1C4C-AB6D-2DE10373F944}" srcOrd="1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8A0F3A1-CF11-6244-A526-2D725DEAED5B}" type="doc">
      <dgm:prSet loTypeId="urn:microsoft.com/office/officeart/2009/layout/CircleArrowProcess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6334935A-0E24-0A43-8835-137BFEABB85C}">
      <dgm:prSet phldrT="[Text]"/>
      <dgm:spPr/>
      <dgm:t>
        <a:bodyPr/>
        <a:lstStyle/>
        <a:p>
          <a:r>
            <a:rPr lang="en-GB" dirty="0" smtClean="0"/>
            <a:t>2013</a:t>
          </a:r>
          <a:endParaRPr lang="en-GB" dirty="0"/>
        </a:p>
      </dgm:t>
    </dgm:pt>
    <dgm:pt modelId="{9DA69929-778A-004A-B7AE-A1CD0C1FB96A}" type="parTrans" cxnId="{81DCCA3D-0259-FD48-A02B-8BBA29BCFE77}">
      <dgm:prSet/>
      <dgm:spPr/>
      <dgm:t>
        <a:bodyPr/>
        <a:lstStyle/>
        <a:p>
          <a:endParaRPr lang="en-GB"/>
        </a:p>
      </dgm:t>
    </dgm:pt>
    <dgm:pt modelId="{210318AC-8127-0048-8A95-F53A2EA19622}" type="sibTrans" cxnId="{81DCCA3D-0259-FD48-A02B-8BBA29BCFE77}">
      <dgm:prSet/>
      <dgm:spPr/>
      <dgm:t>
        <a:bodyPr/>
        <a:lstStyle/>
        <a:p>
          <a:endParaRPr lang="en-GB"/>
        </a:p>
      </dgm:t>
    </dgm:pt>
    <dgm:pt modelId="{547669CF-D243-CF4A-9ED3-0B4119D262F0}">
      <dgm:prSet phldrT="[Text]"/>
      <dgm:spPr/>
      <dgm:t>
        <a:bodyPr/>
        <a:lstStyle/>
        <a:p>
          <a:r>
            <a:rPr lang="en-GB" dirty="0" smtClean="0"/>
            <a:t>2014</a:t>
          </a:r>
          <a:endParaRPr lang="en-GB" dirty="0"/>
        </a:p>
      </dgm:t>
    </dgm:pt>
    <dgm:pt modelId="{B16CA411-D4F4-BF43-9757-E3F988C5AE17}" type="parTrans" cxnId="{43043D0E-1772-4D4F-ACDF-AD94D960E1B7}">
      <dgm:prSet/>
      <dgm:spPr/>
      <dgm:t>
        <a:bodyPr/>
        <a:lstStyle/>
        <a:p>
          <a:endParaRPr lang="en-GB"/>
        </a:p>
      </dgm:t>
    </dgm:pt>
    <dgm:pt modelId="{5B90BF49-46CE-694B-B677-B3D0A46F99FD}" type="sibTrans" cxnId="{43043D0E-1772-4D4F-ACDF-AD94D960E1B7}">
      <dgm:prSet/>
      <dgm:spPr/>
      <dgm:t>
        <a:bodyPr/>
        <a:lstStyle/>
        <a:p>
          <a:endParaRPr lang="en-GB"/>
        </a:p>
      </dgm:t>
    </dgm:pt>
    <dgm:pt modelId="{A0C7CDAF-B382-F440-9ECD-5C4E1949110F}">
      <dgm:prSet phldrT="[Text]"/>
      <dgm:spPr/>
      <dgm:t>
        <a:bodyPr/>
        <a:lstStyle/>
        <a:p>
          <a:r>
            <a:rPr lang="en-GB" dirty="0" smtClean="0"/>
            <a:t>2015</a:t>
          </a:r>
          <a:endParaRPr lang="en-GB" dirty="0"/>
        </a:p>
      </dgm:t>
    </dgm:pt>
    <dgm:pt modelId="{F98BBF40-EAFA-274D-BD82-FF4877640C1A}" type="parTrans" cxnId="{0F6A3D6C-7081-E54F-8E4D-84CF977657F2}">
      <dgm:prSet/>
      <dgm:spPr/>
      <dgm:t>
        <a:bodyPr/>
        <a:lstStyle/>
        <a:p>
          <a:endParaRPr lang="en-GB"/>
        </a:p>
      </dgm:t>
    </dgm:pt>
    <dgm:pt modelId="{076A5479-E371-0448-8829-CF4F96D356A0}" type="sibTrans" cxnId="{0F6A3D6C-7081-E54F-8E4D-84CF977657F2}">
      <dgm:prSet/>
      <dgm:spPr/>
      <dgm:t>
        <a:bodyPr/>
        <a:lstStyle/>
        <a:p>
          <a:endParaRPr lang="en-GB"/>
        </a:p>
      </dgm:t>
    </dgm:pt>
    <dgm:pt modelId="{0A94D50B-DBE1-C04E-964B-B5A9E7E45BA8}">
      <dgm:prSet phldrT="[Text]"/>
      <dgm:spPr/>
      <dgm:t>
        <a:bodyPr/>
        <a:lstStyle/>
        <a:p>
          <a:r>
            <a:rPr lang="en-GB" dirty="0" smtClean="0"/>
            <a:t>2016</a:t>
          </a:r>
          <a:endParaRPr lang="en-GB" dirty="0"/>
        </a:p>
      </dgm:t>
    </dgm:pt>
    <dgm:pt modelId="{96360DCF-DD5B-4E42-B16A-E5AF21C05327}" type="parTrans" cxnId="{CDA8B5D2-3074-AB4C-8A2C-149949AB6F3C}">
      <dgm:prSet/>
      <dgm:spPr/>
      <dgm:t>
        <a:bodyPr/>
        <a:lstStyle/>
        <a:p>
          <a:endParaRPr lang="en-GB"/>
        </a:p>
      </dgm:t>
    </dgm:pt>
    <dgm:pt modelId="{E0754AFB-DE51-6B4A-AC58-4B003E19F688}" type="sibTrans" cxnId="{CDA8B5D2-3074-AB4C-8A2C-149949AB6F3C}">
      <dgm:prSet/>
      <dgm:spPr/>
      <dgm:t>
        <a:bodyPr/>
        <a:lstStyle/>
        <a:p>
          <a:endParaRPr lang="en-GB"/>
        </a:p>
      </dgm:t>
    </dgm:pt>
    <dgm:pt modelId="{31529B28-D069-2546-9574-475BCB6C4DCD}">
      <dgm:prSet phldrT="[Text]"/>
      <dgm:spPr/>
      <dgm:t>
        <a:bodyPr/>
        <a:lstStyle/>
        <a:p>
          <a:r>
            <a:rPr lang="en-GB" dirty="0" smtClean="0"/>
            <a:t>2017</a:t>
          </a:r>
          <a:endParaRPr lang="en-GB" dirty="0"/>
        </a:p>
      </dgm:t>
    </dgm:pt>
    <dgm:pt modelId="{E80BBBB8-F210-3B45-80CF-19577FD9F2E7}" type="parTrans" cxnId="{533AD4E2-3E93-0841-BC8E-8EEED322DB24}">
      <dgm:prSet/>
      <dgm:spPr/>
      <dgm:t>
        <a:bodyPr/>
        <a:lstStyle/>
        <a:p>
          <a:endParaRPr lang="en-GB"/>
        </a:p>
      </dgm:t>
    </dgm:pt>
    <dgm:pt modelId="{15CEF43A-ACE3-984E-A1E7-FEEAC4EB0096}" type="sibTrans" cxnId="{533AD4E2-3E93-0841-BC8E-8EEED322DB24}">
      <dgm:prSet/>
      <dgm:spPr/>
      <dgm:t>
        <a:bodyPr/>
        <a:lstStyle/>
        <a:p>
          <a:endParaRPr lang="en-GB"/>
        </a:p>
      </dgm:t>
    </dgm:pt>
    <dgm:pt modelId="{751F5A18-BD20-CE47-93E2-D64A6179F7E5}" type="pres">
      <dgm:prSet presAssocID="{C8A0F3A1-CF11-6244-A526-2D725DEAED5B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GB"/>
        </a:p>
      </dgm:t>
    </dgm:pt>
    <dgm:pt modelId="{AF552407-286A-E04C-8B54-E59A9201C3A8}" type="pres">
      <dgm:prSet presAssocID="{6334935A-0E24-0A43-8835-137BFEABB85C}" presName="Accent1" presStyleCnt="0"/>
      <dgm:spPr/>
    </dgm:pt>
    <dgm:pt modelId="{144730F1-9523-754F-9116-1D1B97ED2232}" type="pres">
      <dgm:prSet presAssocID="{6334935A-0E24-0A43-8835-137BFEABB85C}" presName="Accent" presStyleLbl="node1" presStyleIdx="0" presStyleCnt="5"/>
      <dgm:spPr/>
    </dgm:pt>
    <dgm:pt modelId="{4A21FC0C-F0C7-BF46-9314-C82923867760}" type="pres">
      <dgm:prSet presAssocID="{6334935A-0E24-0A43-8835-137BFEABB85C}" presName="Parent1" presStyleLbl="revTx" presStyleIdx="0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DEC1A88-1C64-1D44-A711-6E3FA2F0CB97}" type="pres">
      <dgm:prSet presAssocID="{547669CF-D243-CF4A-9ED3-0B4119D262F0}" presName="Accent2" presStyleCnt="0"/>
      <dgm:spPr/>
    </dgm:pt>
    <dgm:pt modelId="{31A004F2-5128-0A46-91FE-8AF950DD004C}" type="pres">
      <dgm:prSet presAssocID="{547669CF-D243-CF4A-9ED3-0B4119D262F0}" presName="Accent" presStyleLbl="node1" presStyleIdx="1" presStyleCnt="5"/>
      <dgm:spPr/>
    </dgm:pt>
    <dgm:pt modelId="{5E25FEBC-065E-5E41-A53D-13B3BAE914DA}" type="pres">
      <dgm:prSet presAssocID="{547669CF-D243-CF4A-9ED3-0B4119D262F0}" presName="Parent2" presStyleLbl="revTx" presStyleIdx="1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E7FDCA76-CDD6-BD42-9CE0-6E9C68EC8D1B}" type="pres">
      <dgm:prSet presAssocID="{A0C7CDAF-B382-F440-9ECD-5C4E1949110F}" presName="Accent3" presStyleCnt="0"/>
      <dgm:spPr/>
    </dgm:pt>
    <dgm:pt modelId="{02F05AB4-6A08-F445-994B-ED7083674CA0}" type="pres">
      <dgm:prSet presAssocID="{A0C7CDAF-B382-F440-9ECD-5C4E1949110F}" presName="Accent" presStyleLbl="node1" presStyleIdx="2" presStyleCnt="5"/>
      <dgm:spPr/>
    </dgm:pt>
    <dgm:pt modelId="{2E222475-98F2-5F46-9A94-BECE891D7D9A}" type="pres">
      <dgm:prSet presAssocID="{A0C7CDAF-B382-F440-9ECD-5C4E1949110F}" presName="Parent3" presStyleLbl="revTx" presStyleIdx="2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119F38A-B5B2-4C46-8804-A19B90B1AC46}" type="pres">
      <dgm:prSet presAssocID="{0A94D50B-DBE1-C04E-964B-B5A9E7E45BA8}" presName="Accent4" presStyleCnt="0"/>
      <dgm:spPr/>
    </dgm:pt>
    <dgm:pt modelId="{C12225B1-6097-5540-9C56-BB99EC858AD8}" type="pres">
      <dgm:prSet presAssocID="{0A94D50B-DBE1-C04E-964B-B5A9E7E45BA8}" presName="Accent" presStyleLbl="node1" presStyleIdx="3" presStyleCnt="5"/>
      <dgm:spPr/>
    </dgm:pt>
    <dgm:pt modelId="{E7BDD3D2-BA2C-144D-B5F6-3F25EE07BC76}" type="pres">
      <dgm:prSet presAssocID="{0A94D50B-DBE1-C04E-964B-B5A9E7E45BA8}" presName="Parent4" presStyleLbl="revTx" presStyleIdx="3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36510EF9-8E5B-E248-A3D9-2A2EF3EEF43D}" type="pres">
      <dgm:prSet presAssocID="{31529B28-D069-2546-9574-475BCB6C4DCD}" presName="Accent5" presStyleCnt="0"/>
      <dgm:spPr/>
    </dgm:pt>
    <dgm:pt modelId="{AEA6B156-A923-464F-866E-F62ABA7790D6}" type="pres">
      <dgm:prSet presAssocID="{31529B28-D069-2546-9574-475BCB6C4DCD}" presName="Accent" presStyleLbl="node1" presStyleIdx="4" presStyleCnt="5"/>
      <dgm:spPr/>
    </dgm:pt>
    <dgm:pt modelId="{F5FE620C-4483-6D4A-960D-C5F0B10F41D5}" type="pres">
      <dgm:prSet presAssocID="{31529B28-D069-2546-9574-475BCB6C4DCD}" presName="Parent5" presStyleLbl="revTx" presStyleIdx="4" presStyleCnt="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B370F0AF-0E21-4848-AC0B-F40DF175264D}" type="presOf" srcId="{6334935A-0E24-0A43-8835-137BFEABB85C}" destId="{4A21FC0C-F0C7-BF46-9314-C82923867760}" srcOrd="0" destOrd="0" presId="urn:microsoft.com/office/officeart/2009/layout/CircleArrowProcess"/>
    <dgm:cxn modelId="{533AD4E2-3E93-0841-BC8E-8EEED322DB24}" srcId="{C8A0F3A1-CF11-6244-A526-2D725DEAED5B}" destId="{31529B28-D069-2546-9574-475BCB6C4DCD}" srcOrd="4" destOrd="0" parTransId="{E80BBBB8-F210-3B45-80CF-19577FD9F2E7}" sibTransId="{15CEF43A-ACE3-984E-A1E7-FEEAC4EB0096}"/>
    <dgm:cxn modelId="{43043D0E-1772-4D4F-ACDF-AD94D960E1B7}" srcId="{C8A0F3A1-CF11-6244-A526-2D725DEAED5B}" destId="{547669CF-D243-CF4A-9ED3-0B4119D262F0}" srcOrd="1" destOrd="0" parTransId="{B16CA411-D4F4-BF43-9757-E3F988C5AE17}" sibTransId="{5B90BF49-46CE-694B-B677-B3D0A46F99FD}"/>
    <dgm:cxn modelId="{81DCCA3D-0259-FD48-A02B-8BBA29BCFE77}" srcId="{C8A0F3A1-CF11-6244-A526-2D725DEAED5B}" destId="{6334935A-0E24-0A43-8835-137BFEABB85C}" srcOrd="0" destOrd="0" parTransId="{9DA69929-778A-004A-B7AE-A1CD0C1FB96A}" sibTransId="{210318AC-8127-0048-8A95-F53A2EA19622}"/>
    <dgm:cxn modelId="{63CF0EBB-5F94-7644-9FBE-88F1B1412798}" type="presOf" srcId="{A0C7CDAF-B382-F440-9ECD-5C4E1949110F}" destId="{2E222475-98F2-5F46-9A94-BECE891D7D9A}" srcOrd="0" destOrd="0" presId="urn:microsoft.com/office/officeart/2009/layout/CircleArrowProcess"/>
    <dgm:cxn modelId="{241A4A66-9236-7B42-A153-B2A66E8BF65D}" type="presOf" srcId="{C8A0F3A1-CF11-6244-A526-2D725DEAED5B}" destId="{751F5A18-BD20-CE47-93E2-D64A6179F7E5}" srcOrd="0" destOrd="0" presId="urn:microsoft.com/office/officeart/2009/layout/CircleArrowProcess"/>
    <dgm:cxn modelId="{5F2EA7A4-AC56-2243-8E28-36933E881D40}" type="presOf" srcId="{31529B28-D069-2546-9574-475BCB6C4DCD}" destId="{F5FE620C-4483-6D4A-960D-C5F0B10F41D5}" srcOrd="0" destOrd="0" presId="urn:microsoft.com/office/officeart/2009/layout/CircleArrowProcess"/>
    <dgm:cxn modelId="{0F6A3D6C-7081-E54F-8E4D-84CF977657F2}" srcId="{C8A0F3A1-CF11-6244-A526-2D725DEAED5B}" destId="{A0C7CDAF-B382-F440-9ECD-5C4E1949110F}" srcOrd="2" destOrd="0" parTransId="{F98BBF40-EAFA-274D-BD82-FF4877640C1A}" sibTransId="{076A5479-E371-0448-8829-CF4F96D356A0}"/>
    <dgm:cxn modelId="{E233BAA1-0746-414D-B687-69D0BF5F95A4}" type="presOf" srcId="{0A94D50B-DBE1-C04E-964B-B5A9E7E45BA8}" destId="{E7BDD3D2-BA2C-144D-B5F6-3F25EE07BC76}" srcOrd="0" destOrd="0" presId="urn:microsoft.com/office/officeart/2009/layout/CircleArrowProcess"/>
    <dgm:cxn modelId="{DFD5B57E-4F7E-064A-A92F-C3DE1A547E6A}" type="presOf" srcId="{547669CF-D243-CF4A-9ED3-0B4119D262F0}" destId="{5E25FEBC-065E-5E41-A53D-13B3BAE914DA}" srcOrd="0" destOrd="0" presId="urn:microsoft.com/office/officeart/2009/layout/CircleArrowProcess"/>
    <dgm:cxn modelId="{CDA8B5D2-3074-AB4C-8A2C-149949AB6F3C}" srcId="{C8A0F3A1-CF11-6244-A526-2D725DEAED5B}" destId="{0A94D50B-DBE1-C04E-964B-B5A9E7E45BA8}" srcOrd="3" destOrd="0" parTransId="{96360DCF-DD5B-4E42-B16A-E5AF21C05327}" sibTransId="{E0754AFB-DE51-6B4A-AC58-4B003E19F688}"/>
    <dgm:cxn modelId="{A0F7DDE2-7E0C-EC4C-894C-F2D6473F08F3}" type="presParOf" srcId="{751F5A18-BD20-CE47-93E2-D64A6179F7E5}" destId="{AF552407-286A-E04C-8B54-E59A9201C3A8}" srcOrd="0" destOrd="0" presId="urn:microsoft.com/office/officeart/2009/layout/CircleArrowProcess"/>
    <dgm:cxn modelId="{947F3F56-FE26-A343-8BE3-208AD0AF6EA7}" type="presParOf" srcId="{AF552407-286A-E04C-8B54-E59A9201C3A8}" destId="{144730F1-9523-754F-9116-1D1B97ED2232}" srcOrd="0" destOrd="0" presId="urn:microsoft.com/office/officeart/2009/layout/CircleArrowProcess"/>
    <dgm:cxn modelId="{5D70367A-C45E-DD4B-8B78-186182153324}" type="presParOf" srcId="{751F5A18-BD20-CE47-93E2-D64A6179F7E5}" destId="{4A21FC0C-F0C7-BF46-9314-C82923867760}" srcOrd="1" destOrd="0" presId="urn:microsoft.com/office/officeart/2009/layout/CircleArrowProcess"/>
    <dgm:cxn modelId="{7493821D-1F20-E248-8878-9DC111096675}" type="presParOf" srcId="{751F5A18-BD20-CE47-93E2-D64A6179F7E5}" destId="{8DEC1A88-1C64-1D44-A711-6E3FA2F0CB97}" srcOrd="2" destOrd="0" presId="urn:microsoft.com/office/officeart/2009/layout/CircleArrowProcess"/>
    <dgm:cxn modelId="{30964604-38E2-A948-8D3D-73E8D7A9FC9B}" type="presParOf" srcId="{8DEC1A88-1C64-1D44-A711-6E3FA2F0CB97}" destId="{31A004F2-5128-0A46-91FE-8AF950DD004C}" srcOrd="0" destOrd="0" presId="urn:microsoft.com/office/officeart/2009/layout/CircleArrowProcess"/>
    <dgm:cxn modelId="{9799F182-34F1-7045-96E6-8A82CBFEFC34}" type="presParOf" srcId="{751F5A18-BD20-CE47-93E2-D64A6179F7E5}" destId="{5E25FEBC-065E-5E41-A53D-13B3BAE914DA}" srcOrd="3" destOrd="0" presId="urn:microsoft.com/office/officeart/2009/layout/CircleArrowProcess"/>
    <dgm:cxn modelId="{57287D03-11B9-024F-BD8D-A649145FC1D4}" type="presParOf" srcId="{751F5A18-BD20-CE47-93E2-D64A6179F7E5}" destId="{E7FDCA76-CDD6-BD42-9CE0-6E9C68EC8D1B}" srcOrd="4" destOrd="0" presId="urn:microsoft.com/office/officeart/2009/layout/CircleArrowProcess"/>
    <dgm:cxn modelId="{C33008CC-71D1-DD4F-B9BA-940A6AB0794C}" type="presParOf" srcId="{E7FDCA76-CDD6-BD42-9CE0-6E9C68EC8D1B}" destId="{02F05AB4-6A08-F445-994B-ED7083674CA0}" srcOrd="0" destOrd="0" presId="urn:microsoft.com/office/officeart/2009/layout/CircleArrowProcess"/>
    <dgm:cxn modelId="{C409D0C5-0067-6449-AC2D-D1AE7D4F6494}" type="presParOf" srcId="{751F5A18-BD20-CE47-93E2-D64A6179F7E5}" destId="{2E222475-98F2-5F46-9A94-BECE891D7D9A}" srcOrd="5" destOrd="0" presId="urn:microsoft.com/office/officeart/2009/layout/CircleArrowProcess"/>
    <dgm:cxn modelId="{CBA77BA7-9FF9-2142-A049-250AA61780C3}" type="presParOf" srcId="{751F5A18-BD20-CE47-93E2-D64A6179F7E5}" destId="{C119F38A-B5B2-4C46-8804-A19B90B1AC46}" srcOrd="6" destOrd="0" presId="urn:microsoft.com/office/officeart/2009/layout/CircleArrowProcess"/>
    <dgm:cxn modelId="{DF76419E-6808-1947-A4FF-192A41FF115D}" type="presParOf" srcId="{C119F38A-B5B2-4C46-8804-A19B90B1AC46}" destId="{C12225B1-6097-5540-9C56-BB99EC858AD8}" srcOrd="0" destOrd="0" presId="urn:microsoft.com/office/officeart/2009/layout/CircleArrowProcess"/>
    <dgm:cxn modelId="{1F099D67-88C1-7F49-82C9-C2F1E9131731}" type="presParOf" srcId="{751F5A18-BD20-CE47-93E2-D64A6179F7E5}" destId="{E7BDD3D2-BA2C-144D-B5F6-3F25EE07BC76}" srcOrd="7" destOrd="0" presId="urn:microsoft.com/office/officeart/2009/layout/CircleArrowProcess"/>
    <dgm:cxn modelId="{2C0DFD0B-E1A0-794A-8062-589098CBBD4B}" type="presParOf" srcId="{751F5A18-BD20-CE47-93E2-D64A6179F7E5}" destId="{36510EF9-8E5B-E248-A3D9-2A2EF3EEF43D}" srcOrd="8" destOrd="0" presId="urn:microsoft.com/office/officeart/2009/layout/CircleArrowProcess"/>
    <dgm:cxn modelId="{3281D785-F97D-2149-BA53-8A5F657F6303}" type="presParOf" srcId="{36510EF9-8E5B-E248-A3D9-2A2EF3EEF43D}" destId="{AEA6B156-A923-464F-866E-F62ABA7790D6}" srcOrd="0" destOrd="0" presId="urn:microsoft.com/office/officeart/2009/layout/CircleArrowProcess"/>
    <dgm:cxn modelId="{B718B2FE-200D-1245-B492-F303E3CF0D96}" type="presParOf" srcId="{751F5A18-BD20-CE47-93E2-D64A6179F7E5}" destId="{F5FE620C-4483-6D4A-960D-C5F0B10F41D5}" srcOrd="9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D1893E-3E47-8A4B-BF77-BDF1ACC3ED59}" type="doc">
      <dgm:prSet loTypeId="urn:microsoft.com/office/officeart/2005/8/layout/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6CA3913E-97A4-7C45-8A07-23D1759C65DA}">
      <dgm:prSet phldrT="[Text]"/>
      <dgm:spPr/>
      <dgm:t>
        <a:bodyPr/>
        <a:lstStyle/>
        <a:p>
          <a:r>
            <a:rPr lang="en-GB" dirty="0" smtClean="0"/>
            <a:t>Customer</a:t>
          </a:r>
          <a:endParaRPr lang="en-GB" dirty="0"/>
        </a:p>
      </dgm:t>
    </dgm:pt>
    <dgm:pt modelId="{AEF0D6BD-E5CA-8F40-8F6D-628B6B624963}" type="parTrans" cxnId="{9BB7FAE6-4668-6D41-A12B-0E52A11CD1F7}">
      <dgm:prSet/>
      <dgm:spPr/>
      <dgm:t>
        <a:bodyPr/>
        <a:lstStyle/>
        <a:p>
          <a:endParaRPr lang="en-GB"/>
        </a:p>
      </dgm:t>
    </dgm:pt>
    <dgm:pt modelId="{9979295F-A024-A546-9493-97DF9B50C1FB}" type="sibTrans" cxnId="{9BB7FAE6-4668-6D41-A12B-0E52A11CD1F7}">
      <dgm:prSet/>
      <dgm:spPr/>
      <dgm:t>
        <a:bodyPr/>
        <a:lstStyle/>
        <a:p>
          <a:endParaRPr lang="en-GB"/>
        </a:p>
      </dgm:t>
    </dgm:pt>
    <dgm:pt modelId="{6C5F8F93-838C-F942-84F6-75C1695008DF}">
      <dgm:prSet phldrT="[Text]"/>
      <dgm:spPr/>
      <dgm:t>
        <a:bodyPr/>
        <a:lstStyle/>
        <a:p>
          <a:r>
            <a:rPr lang="en-GB" dirty="0" smtClean="0"/>
            <a:t>Service mediator</a:t>
          </a:r>
          <a:endParaRPr lang="en-GB" dirty="0"/>
        </a:p>
      </dgm:t>
    </dgm:pt>
    <dgm:pt modelId="{426C8AF5-A0CC-FE45-A850-86C6756ACF4B}" type="parTrans" cxnId="{58844F98-EA51-964E-9623-CFE2AA1F948F}">
      <dgm:prSet/>
      <dgm:spPr/>
      <dgm:t>
        <a:bodyPr/>
        <a:lstStyle/>
        <a:p>
          <a:endParaRPr lang="en-GB"/>
        </a:p>
      </dgm:t>
    </dgm:pt>
    <dgm:pt modelId="{EAD3D818-68F0-904F-920E-1016A8417F13}" type="sibTrans" cxnId="{58844F98-EA51-964E-9623-CFE2AA1F948F}">
      <dgm:prSet/>
      <dgm:spPr/>
      <dgm:t>
        <a:bodyPr/>
        <a:lstStyle/>
        <a:p>
          <a:endParaRPr lang="en-GB"/>
        </a:p>
      </dgm:t>
    </dgm:pt>
    <dgm:pt modelId="{363C9837-F694-674B-8E63-9D5AFB9694D9}">
      <dgm:prSet phldrT="[Text]"/>
      <dgm:spPr/>
      <dgm:t>
        <a:bodyPr/>
        <a:lstStyle/>
        <a:p>
          <a:r>
            <a:rPr lang="en-GB" dirty="0" smtClean="0"/>
            <a:t>Infrastructure mediator</a:t>
          </a:r>
          <a:endParaRPr lang="en-GB" dirty="0"/>
        </a:p>
      </dgm:t>
    </dgm:pt>
    <dgm:pt modelId="{7B6F3E60-3980-F945-BBFE-12B13E4FCCF3}" type="parTrans" cxnId="{F6E80B15-B4C7-4C44-9E32-D676FB616333}">
      <dgm:prSet/>
      <dgm:spPr/>
      <dgm:t>
        <a:bodyPr/>
        <a:lstStyle/>
        <a:p>
          <a:endParaRPr lang="en-GB"/>
        </a:p>
      </dgm:t>
    </dgm:pt>
    <dgm:pt modelId="{6BE3C404-BDF9-DC42-BD7A-C8FBD0FF8EB2}" type="sibTrans" cxnId="{F6E80B15-B4C7-4C44-9E32-D676FB616333}">
      <dgm:prSet/>
      <dgm:spPr/>
      <dgm:t>
        <a:bodyPr/>
        <a:lstStyle/>
        <a:p>
          <a:endParaRPr lang="en-GB"/>
        </a:p>
      </dgm:t>
    </dgm:pt>
    <dgm:pt modelId="{8882E58E-AA13-4743-98CC-E136CBE32A59}">
      <dgm:prSet phldrT="[Text]"/>
      <dgm:spPr/>
      <dgm:t>
        <a:bodyPr/>
        <a:lstStyle/>
        <a:p>
          <a:r>
            <a:rPr lang="en-GB" dirty="0" smtClean="0"/>
            <a:t>(Inter)national Datacenter</a:t>
          </a:r>
          <a:endParaRPr lang="en-GB" dirty="0"/>
        </a:p>
      </dgm:t>
    </dgm:pt>
    <dgm:pt modelId="{89A533D4-D109-D34A-8EEE-065A2EC8C887}" type="parTrans" cxnId="{4E3445B4-8673-D64E-989D-73C7F97C66EC}">
      <dgm:prSet/>
      <dgm:spPr/>
      <dgm:t>
        <a:bodyPr/>
        <a:lstStyle/>
        <a:p>
          <a:endParaRPr lang="en-GB"/>
        </a:p>
      </dgm:t>
    </dgm:pt>
    <dgm:pt modelId="{9D452655-F5B0-7343-9878-857CF50FBEA1}" type="sibTrans" cxnId="{4E3445B4-8673-D64E-989D-73C7F97C66EC}">
      <dgm:prSet/>
      <dgm:spPr/>
      <dgm:t>
        <a:bodyPr/>
        <a:lstStyle/>
        <a:p>
          <a:endParaRPr lang="en-GB"/>
        </a:p>
      </dgm:t>
    </dgm:pt>
    <dgm:pt modelId="{BC0B02D7-F240-124F-B701-07135F9269C1}" type="pres">
      <dgm:prSet presAssocID="{A8D1893E-3E47-8A4B-BF77-BDF1ACC3ED59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F082C2A-1DD0-0F43-9A47-FBD6B4806AC3}" type="pres">
      <dgm:prSet presAssocID="{6CA3913E-97A4-7C45-8A07-23D1759C65D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3FAD8D-1E63-8844-8915-971EAD6FEB05}" type="pres">
      <dgm:prSet presAssocID="{9979295F-A024-A546-9493-97DF9B50C1FB}" presName="sibTrans" presStyleLbl="sibTrans2D1" presStyleIdx="0" presStyleCnt="3"/>
      <dgm:spPr/>
      <dgm:t>
        <a:bodyPr/>
        <a:lstStyle/>
        <a:p>
          <a:endParaRPr lang="en-GB"/>
        </a:p>
      </dgm:t>
    </dgm:pt>
    <dgm:pt modelId="{F6EB8ECF-7939-8040-B758-FD782FF0B4C4}" type="pres">
      <dgm:prSet presAssocID="{9979295F-A024-A546-9493-97DF9B50C1FB}" presName="connectorText" presStyleLbl="sibTrans2D1" presStyleIdx="0" presStyleCnt="3"/>
      <dgm:spPr/>
      <dgm:t>
        <a:bodyPr/>
        <a:lstStyle/>
        <a:p>
          <a:endParaRPr lang="en-GB"/>
        </a:p>
      </dgm:t>
    </dgm:pt>
    <dgm:pt modelId="{327BB32D-DE9D-2346-8F32-52E33B101425}" type="pres">
      <dgm:prSet presAssocID="{6C5F8F93-838C-F942-84F6-75C1695008D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F2C77E3-6B3E-C946-887A-117B7AF7048E}" type="pres">
      <dgm:prSet presAssocID="{EAD3D818-68F0-904F-920E-1016A8417F13}" presName="sibTrans" presStyleLbl="sibTrans2D1" presStyleIdx="1" presStyleCnt="3"/>
      <dgm:spPr/>
      <dgm:t>
        <a:bodyPr/>
        <a:lstStyle/>
        <a:p>
          <a:endParaRPr lang="en-GB"/>
        </a:p>
      </dgm:t>
    </dgm:pt>
    <dgm:pt modelId="{DE2979D9-EE72-6B40-AB44-366E39A966F2}" type="pres">
      <dgm:prSet presAssocID="{EAD3D818-68F0-904F-920E-1016A8417F13}" presName="connectorText" presStyleLbl="sibTrans2D1" presStyleIdx="1" presStyleCnt="3"/>
      <dgm:spPr/>
      <dgm:t>
        <a:bodyPr/>
        <a:lstStyle/>
        <a:p>
          <a:endParaRPr lang="en-GB"/>
        </a:p>
      </dgm:t>
    </dgm:pt>
    <dgm:pt modelId="{F75EE263-57BA-6F4C-AFF5-92A44270A903}" type="pres">
      <dgm:prSet presAssocID="{363C9837-F694-674B-8E63-9D5AFB9694D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063427-4289-A949-9E8C-0D55BF2AACCF}" type="pres">
      <dgm:prSet presAssocID="{6BE3C404-BDF9-DC42-BD7A-C8FBD0FF8EB2}" presName="sibTrans" presStyleLbl="sibTrans2D1" presStyleIdx="2" presStyleCnt="3"/>
      <dgm:spPr/>
      <dgm:t>
        <a:bodyPr/>
        <a:lstStyle/>
        <a:p>
          <a:endParaRPr lang="en-GB"/>
        </a:p>
      </dgm:t>
    </dgm:pt>
    <dgm:pt modelId="{FD7BD72C-25FA-324A-A67E-343519C6628C}" type="pres">
      <dgm:prSet presAssocID="{6BE3C404-BDF9-DC42-BD7A-C8FBD0FF8EB2}" presName="connectorText" presStyleLbl="sibTrans2D1" presStyleIdx="2" presStyleCnt="3"/>
      <dgm:spPr/>
      <dgm:t>
        <a:bodyPr/>
        <a:lstStyle/>
        <a:p>
          <a:endParaRPr lang="en-GB"/>
        </a:p>
      </dgm:t>
    </dgm:pt>
    <dgm:pt modelId="{85D55B7B-71D4-9D40-9D40-0285599040AA}" type="pres">
      <dgm:prSet presAssocID="{8882E58E-AA13-4743-98CC-E136CBE32A5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00FA2A6D-1D6B-9648-A171-87ED13632CAB}" type="presOf" srcId="{6BE3C404-BDF9-DC42-BD7A-C8FBD0FF8EB2}" destId="{2C063427-4289-A949-9E8C-0D55BF2AACCF}" srcOrd="0" destOrd="0" presId="urn:microsoft.com/office/officeart/2005/8/layout/process2"/>
    <dgm:cxn modelId="{292B05AE-126A-3A44-92F6-8BF603DA2702}" type="presOf" srcId="{9979295F-A024-A546-9493-97DF9B50C1FB}" destId="{4C3FAD8D-1E63-8844-8915-971EAD6FEB05}" srcOrd="0" destOrd="0" presId="urn:microsoft.com/office/officeart/2005/8/layout/process2"/>
    <dgm:cxn modelId="{ADEEA74D-DDE3-1B4A-B179-B12E1EA05911}" type="presOf" srcId="{6BE3C404-BDF9-DC42-BD7A-C8FBD0FF8EB2}" destId="{FD7BD72C-25FA-324A-A67E-343519C6628C}" srcOrd="1" destOrd="0" presId="urn:microsoft.com/office/officeart/2005/8/layout/process2"/>
    <dgm:cxn modelId="{4E3445B4-8673-D64E-989D-73C7F97C66EC}" srcId="{A8D1893E-3E47-8A4B-BF77-BDF1ACC3ED59}" destId="{8882E58E-AA13-4743-98CC-E136CBE32A59}" srcOrd="3" destOrd="0" parTransId="{89A533D4-D109-D34A-8EEE-065A2EC8C887}" sibTransId="{9D452655-F5B0-7343-9878-857CF50FBEA1}"/>
    <dgm:cxn modelId="{28106E5B-88AA-564B-BBFD-6306EF16031E}" type="presOf" srcId="{EAD3D818-68F0-904F-920E-1016A8417F13}" destId="{DE2979D9-EE72-6B40-AB44-366E39A966F2}" srcOrd="1" destOrd="0" presId="urn:microsoft.com/office/officeart/2005/8/layout/process2"/>
    <dgm:cxn modelId="{6AFE8E41-31AC-D747-A903-F40EB0061A01}" type="presOf" srcId="{9979295F-A024-A546-9493-97DF9B50C1FB}" destId="{F6EB8ECF-7939-8040-B758-FD782FF0B4C4}" srcOrd="1" destOrd="0" presId="urn:microsoft.com/office/officeart/2005/8/layout/process2"/>
    <dgm:cxn modelId="{F6E80B15-B4C7-4C44-9E32-D676FB616333}" srcId="{A8D1893E-3E47-8A4B-BF77-BDF1ACC3ED59}" destId="{363C9837-F694-674B-8E63-9D5AFB9694D9}" srcOrd="2" destOrd="0" parTransId="{7B6F3E60-3980-F945-BBFE-12B13E4FCCF3}" sibTransId="{6BE3C404-BDF9-DC42-BD7A-C8FBD0FF8EB2}"/>
    <dgm:cxn modelId="{D9CBD46C-1672-4F41-A304-261087A6A288}" type="presOf" srcId="{6CA3913E-97A4-7C45-8A07-23D1759C65DA}" destId="{3F082C2A-1DD0-0F43-9A47-FBD6B4806AC3}" srcOrd="0" destOrd="0" presId="urn:microsoft.com/office/officeart/2005/8/layout/process2"/>
    <dgm:cxn modelId="{9BB7FAE6-4668-6D41-A12B-0E52A11CD1F7}" srcId="{A8D1893E-3E47-8A4B-BF77-BDF1ACC3ED59}" destId="{6CA3913E-97A4-7C45-8A07-23D1759C65DA}" srcOrd="0" destOrd="0" parTransId="{AEF0D6BD-E5CA-8F40-8F6D-628B6B624963}" sibTransId="{9979295F-A024-A546-9493-97DF9B50C1FB}"/>
    <dgm:cxn modelId="{7B2E2CF4-F99B-7549-968B-29716ED7E954}" type="presOf" srcId="{6C5F8F93-838C-F942-84F6-75C1695008DF}" destId="{327BB32D-DE9D-2346-8F32-52E33B101425}" srcOrd="0" destOrd="0" presId="urn:microsoft.com/office/officeart/2005/8/layout/process2"/>
    <dgm:cxn modelId="{26E8D881-62C2-7C47-8548-9149AC0A4D3B}" type="presOf" srcId="{A8D1893E-3E47-8A4B-BF77-BDF1ACC3ED59}" destId="{BC0B02D7-F240-124F-B701-07135F9269C1}" srcOrd="0" destOrd="0" presId="urn:microsoft.com/office/officeart/2005/8/layout/process2"/>
    <dgm:cxn modelId="{58844F98-EA51-964E-9623-CFE2AA1F948F}" srcId="{A8D1893E-3E47-8A4B-BF77-BDF1ACC3ED59}" destId="{6C5F8F93-838C-F942-84F6-75C1695008DF}" srcOrd="1" destOrd="0" parTransId="{426C8AF5-A0CC-FE45-A850-86C6756ACF4B}" sibTransId="{EAD3D818-68F0-904F-920E-1016A8417F13}"/>
    <dgm:cxn modelId="{A2153D14-86A8-E647-98E6-66E38C18E449}" type="presOf" srcId="{EAD3D818-68F0-904F-920E-1016A8417F13}" destId="{CF2C77E3-6B3E-C946-887A-117B7AF7048E}" srcOrd="0" destOrd="0" presId="urn:microsoft.com/office/officeart/2005/8/layout/process2"/>
    <dgm:cxn modelId="{0AAD8027-6A3D-614C-8902-4FB38E4B1D71}" type="presOf" srcId="{363C9837-F694-674B-8E63-9D5AFB9694D9}" destId="{F75EE263-57BA-6F4C-AFF5-92A44270A903}" srcOrd="0" destOrd="0" presId="urn:microsoft.com/office/officeart/2005/8/layout/process2"/>
    <dgm:cxn modelId="{DB6DA44B-687F-4F43-8F88-5841FB846283}" type="presOf" srcId="{8882E58E-AA13-4743-98CC-E136CBE32A59}" destId="{85D55B7B-71D4-9D40-9D40-0285599040AA}" srcOrd="0" destOrd="0" presId="urn:microsoft.com/office/officeart/2005/8/layout/process2"/>
    <dgm:cxn modelId="{C85EDAF4-E0A3-E34B-B191-767B46FE94CA}" type="presParOf" srcId="{BC0B02D7-F240-124F-B701-07135F9269C1}" destId="{3F082C2A-1DD0-0F43-9A47-FBD6B4806AC3}" srcOrd="0" destOrd="0" presId="urn:microsoft.com/office/officeart/2005/8/layout/process2"/>
    <dgm:cxn modelId="{937E5465-4AE9-844D-9806-8EDD3A4831B4}" type="presParOf" srcId="{BC0B02D7-F240-124F-B701-07135F9269C1}" destId="{4C3FAD8D-1E63-8844-8915-971EAD6FEB05}" srcOrd="1" destOrd="0" presId="urn:microsoft.com/office/officeart/2005/8/layout/process2"/>
    <dgm:cxn modelId="{6B3DD3B6-FD5E-3945-BFAB-74F279795CE1}" type="presParOf" srcId="{4C3FAD8D-1E63-8844-8915-971EAD6FEB05}" destId="{F6EB8ECF-7939-8040-B758-FD782FF0B4C4}" srcOrd="0" destOrd="0" presId="urn:microsoft.com/office/officeart/2005/8/layout/process2"/>
    <dgm:cxn modelId="{B5CA8383-A198-BE42-A4BB-8B3D499E8C87}" type="presParOf" srcId="{BC0B02D7-F240-124F-B701-07135F9269C1}" destId="{327BB32D-DE9D-2346-8F32-52E33B101425}" srcOrd="2" destOrd="0" presId="urn:microsoft.com/office/officeart/2005/8/layout/process2"/>
    <dgm:cxn modelId="{28126E8F-D288-3B47-B136-4EBA1976D0D0}" type="presParOf" srcId="{BC0B02D7-F240-124F-B701-07135F9269C1}" destId="{CF2C77E3-6B3E-C946-887A-117B7AF7048E}" srcOrd="3" destOrd="0" presId="urn:microsoft.com/office/officeart/2005/8/layout/process2"/>
    <dgm:cxn modelId="{962F9AEA-9BF6-3F43-A0EF-B76F7A1EB52E}" type="presParOf" srcId="{CF2C77E3-6B3E-C946-887A-117B7AF7048E}" destId="{DE2979D9-EE72-6B40-AB44-366E39A966F2}" srcOrd="0" destOrd="0" presId="urn:microsoft.com/office/officeart/2005/8/layout/process2"/>
    <dgm:cxn modelId="{6FAC7243-A41B-344D-AA63-F38202198845}" type="presParOf" srcId="{BC0B02D7-F240-124F-B701-07135F9269C1}" destId="{F75EE263-57BA-6F4C-AFF5-92A44270A903}" srcOrd="4" destOrd="0" presId="urn:microsoft.com/office/officeart/2005/8/layout/process2"/>
    <dgm:cxn modelId="{BF0176E5-24BB-0A48-AFF8-7CA873EFFDAC}" type="presParOf" srcId="{BC0B02D7-F240-124F-B701-07135F9269C1}" destId="{2C063427-4289-A949-9E8C-0D55BF2AACCF}" srcOrd="5" destOrd="0" presId="urn:microsoft.com/office/officeart/2005/8/layout/process2"/>
    <dgm:cxn modelId="{D0F8F4F9-FA50-254C-B7BC-FC7AB29B814C}" type="presParOf" srcId="{2C063427-4289-A949-9E8C-0D55BF2AACCF}" destId="{FD7BD72C-25FA-324A-A67E-343519C6628C}" srcOrd="0" destOrd="0" presId="urn:microsoft.com/office/officeart/2005/8/layout/process2"/>
    <dgm:cxn modelId="{3E8399D4-39F3-C346-8BB3-38B9D3878952}" type="presParOf" srcId="{BC0B02D7-F240-124F-B701-07135F9269C1}" destId="{85D55B7B-71D4-9D40-9D40-0285599040A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D1893E-3E47-8A4B-BF77-BDF1ACC3ED59}" type="doc">
      <dgm:prSet loTypeId="urn:microsoft.com/office/officeart/2005/8/layout/process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GB"/>
        </a:p>
      </dgm:t>
    </dgm:pt>
    <dgm:pt modelId="{6CA3913E-97A4-7C45-8A07-23D1759C65DA}">
      <dgm:prSet phldrT="[Text]"/>
      <dgm:spPr/>
      <dgm:t>
        <a:bodyPr/>
        <a:lstStyle/>
        <a:p>
          <a:r>
            <a:rPr lang="en-GB" dirty="0" smtClean="0"/>
            <a:t>Customer</a:t>
          </a:r>
          <a:endParaRPr lang="en-GB" dirty="0"/>
        </a:p>
      </dgm:t>
    </dgm:pt>
    <dgm:pt modelId="{AEF0D6BD-E5CA-8F40-8F6D-628B6B624963}" type="parTrans" cxnId="{9BB7FAE6-4668-6D41-A12B-0E52A11CD1F7}">
      <dgm:prSet/>
      <dgm:spPr/>
      <dgm:t>
        <a:bodyPr/>
        <a:lstStyle/>
        <a:p>
          <a:endParaRPr lang="en-GB"/>
        </a:p>
      </dgm:t>
    </dgm:pt>
    <dgm:pt modelId="{9979295F-A024-A546-9493-97DF9B50C1FB}" type="sibTrans" cxnId="{9BB7FAE6-4668-6D41-A12B-0E52A11CD1F7}">
      <dgm:prSet/>
      <dgm:spPr/>
      <dgm:t>
        <a:bodyPr/>
        <a:lstStyle/>
        <a:p>
          <a:endParaRPr lang="en-GB"/>
        </a:p>
      </dgm:t>
    </dgm:pt>
    <dgm:pt modelId="{6C5F8F93-838C-F942-84F6-75C1695008DF}">
      <dgm:prSet phldrT="[Text]"/>
      <dgm:spPr/>
      <dgm:t>
        <a:bodyPr/>
        <a:lstStyle/>
        <a:p>
          <a:r>
            <a:rPr lang="en-GB" dirty="0" smtClean="0"/>
            <a:t>Service mediator</a:t>
          </a:r>
          <a:endParaRPr lang="en-GB" dirty="0"/>
        </a:p>
      </dgm:t>
    </dgm:pt>
    <dgm:pt modelId="{426C8AF5-A0CC-FE45-A850-86C6756ACF4B}" type="parTrans" cxnId="{58844F98-EA51-964E-9623-CFE2AA1F948F}">
      <dgm:prSet/>
      <dgm:spPr/>
      <dgm:t>
        <a:bodyPr/>
        <a:lstStyle/>
        <a:p>
          <a:endParaRPr lang="en-GB"/>
        </a:p>
      </dgm:t>
    </dgm:pt>
    <dgm:pt modelId="{EAD3D818-68F0-904F-920E-1016A8417F13}" type="sibTrans" cxnId="{58844F98-EA51-964E-9623-CFE2AA1F948F}">
      <dgm:prSet/>
      <dgm:spPr/>
      <dgm:t>
        <a:bodyPr/>
        <a:lstStyle/>
        <a:p>
          <a:endParaRPr lang="en-GB"/>
        </a:p>
      </dgm:t>
    </dgm:pt>
    <dgm:pt modelId="{363C9837-F694-674B-8E63-9D5AFB9694D9}">
      <dgm:prSet phldrT="[Text]"/>
      <dgm:spPr/>
      <dgm:t>
        <a:bodyPr/>
        <a:lstStyle/>
        <a:p>
          <a:r>
            <a:rPr lang="en-GB" dirty="0" smtClean="0"/>
            <a:t>Infrastructure mediator</a:t>
          </a:r>
          <a:endParaRPr lang="en-GB" dirty="0"/>
        </a:p>
      </dgm:t>
    </dgm:pt>
    <dgm:pt modelId="{7B6F3E60-3980-F945-BBFE-12B13E4FCCF3}" type="parTrans" cxnId="{F6E80B15-B4C7-4C44-9E32-D676FB616333}">
      <dgm:prSet/>
      <dgm:spPr/>
      <dgm:t>
        <a:bodyPr/>
        <a:lstStyle/>
        <a:p>
          <a:endParaRPr lang="en-GB"/>
        </a:p>
      </dgm:t>
    </dgm:pt>
    <dgm:pt modelId="{6BE3C404-BDF9-DC42-BD7A-C8FBD0FF8EB2}" type="sibTrans" cxnId="{F6E80B15-B4C7-4C44-9E32-D676FB616333}">
      <dgm:prSet/>
      <dgm:spPr/>
      <dgm:t>
        <a:bodyPr/>
        <a:lstStyle/>
        <a:p>
          <a:endParaRPr lang="en-GB"/>
        </a:p>
      </dgm:t>
    </dgm:pt>
    <dgm:pt modelId="{8882E58E-AA13-4743-98CC-E136CBE32A59}">
      <dgm:prSet phldrT="[Text]"/>
      <dgm:spPr/>
      <dgm:t>
        <a:bodyPr/>
        <a:lstStyle/>
        <a:p>
          <a:r>
            <a:rPr lang="en-GB" dirty="0" smtClean="0"/>
            <a:t>(Inter)national Datacenter</a:t>
          </a:r>
          <a:endParaRPr lang="en-GB" dirty="0"/>
        </a:p>
      </dgm:t>
    </dgm:pt>
    <dgm:pt modelId="{89A533D4-D109-D34A-8EEE-065A2EC8C887}" type="parTrans" cxnId="{4E3445B4-8673-D64E-989D-73C7F97C66EC}">
      <dgm:prSet/>
      <dgm:spPr/>
      <dgm:t>
        <a:bodyPr/>
        <a:lstStyle/>
        <a:p>
          <a:endParaRPr lang="en-GB"/>
        </a:p>
      </dgm:t>
    </dgm:pt>
    <dgm:pt modelId="{9D452655-F5B0-7343-9878-857CF50FBEA1}" type="sibTrans" cxnId="{4E3445B4-8673-D64E-989D-73C7F97C66EC}">
      <dgm:prSet/>
      <dgm:spPr/>
      <dgm:t>
        <a:bodyPr/>
        <a:lstStyle/>
        <a:p>
          <a:endParaRPr lang="en-GB"/>
        </a:p>
      </dgm:t>
    </dgm:pt>
    <dgm:pt modelId="{BC0B02D7-F240-124F-B701-07135F9269C1}" type="pres">
      <dgm:prSet presAssocID="{A8D1893E-3E47-8A4B-BF77-BDF1ACC3ED59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3F082C2A-1DD0-0F43-9A47-FBD6B4806AC3}" type="pres">
      <dgm:prSet presAssocID="{6CA3913E-97A4-7C45-8A07-23D1759C65DA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C3FAD8D-1E63-8844-8915-971EAD6FEB05}" type="pres">
      <dgm:prSet presAssocID="{9979295F-A024-A546-9493-97DF9B50C1FB}" presName="sibTrans" presStyleLbl="sibTrans2D1" presStyleIdx="0" presStyleCnt="3"/>
      <dgm:spPr/>
      <dgm:t>
        <a:bodyPr/>
        <a:lstStyle/>
        <a:p>
          <a:endParaRPr lang="en-GB"/>
        </a:p>
      </dgm:t>
    </dgm:pt>
    <dgm:pt modelId="{F6EB8ECF-7939-8040-B758-FD782FF0B4C4}" type="pres">
      <dgm:prSet presAssocID="{9979295F-A024-A546-9493-97DF9B50C1FB}" presName="connectorText" presStyleLbl="sibTrans2D1" presStyleIdx="0" presStyleCnt="3"/>
      <dgm:spPr/>
      <dgm:t>
        <a:bodyPr/>
        <a:lstStyle/>
        <a:p>
          <a:endParaRPr lang="en-GB"/>
        </a:p>
      </dgm:t>
    </dgm:pt>
    <dgm:pt modelId="{327BB32D-DE9D-2346-8F32-52E33B101425}" type="pres">
      <dgm:prSet presAssocID="{6C5F8F93-838C-F942-84F6-75C1695008DF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F2C77E3-6B3E-C946-887A-117B7AF7048E}" type="pres">
      <dgm:prSet presAssocID="{EAD3D818-68F0-904F-920E-1016A8417F13}" presName="sibTrans" presStyleLbl="sibTrans2D1" presStyleIdx="1" presStyleCnt="3"/>
      <dgm:spPr/>
      <dgm:t>
        <a:bodyPr/>
        <a:lstStyle/>
        <a:p>
          <a:endParaRPr lang="en-GB"/>
        </a:p>
      </dgm:t>
    </dgm:pt>
    <dgm:pt modelId="{DE2979D9-EE72-6B40-AB44-366E39A966F2}" type="pres">
      <dgm:prSet presAssocID="{EAD3D818-68F0-904F-920E-1016A8417F13}" presName="connectorText" presStyleLbl="sibTrans2D1" presStyleIdx="1" presStyleCnt="3"/>
      <dgm:spPr/>
      <dgm:t>
        <a:bodyPr/>
        <a:lstStyle/>
        <a:p>
          <a:endParaRPr lang="en-GB"/>
        </a:p>
      </dgm:t>
    </dgm:pt>
    <dgm:pt modelId="{F75EE263-57BA-6F4C-AFF5-92A44270A903}" type="pres">
      <dgm:prSet presAssocID="{363C9837-F694-674B-8E63-9D5AFB9694D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C063427-4289-A949-9E8C-0D55BF2AACCF}" type="pres">
      <dgm:prSet presAssocID="{6BE3C404-BDF9-DC42-BD7A-C8FBD0FF8EB2}" presName="sibTrans" presStyleLbl="sibTrans2D1" presStyleIdx="2" presStyleCnt="3"/>
      <dgm:spPr/>
      <dgm:t>
        <a:bodyPr/>
        <a:lstStyle/>
        <a:p>
          <a:endParaRPr lang="en-GB"/>
        </a:p>
      </dgm:t>
    </dgm:pt>
    <dgm:pt modelId="{FD7BD72C-25FA-324A-A67E-343519C6628C}" type="pres">
      <dgm:prSet presAssocID="{6BE3C404-BDF9-DC42-BD7A-C8FBD0FF8EB2}" presName="connectorText" presStyleLbl="sibTrans2D1" presStyleIdx="2" presStyleCnt="3"/>
      <dgm:spPr/>
      <dgm:t>
        <a:bodyPr/>
        <a:lstStyle/>
        <a:p>
          <a:endParaRPr lang="en-GB"/>
        </a:p>
      </dgm:t>
    </dgm:pt>
    <dgm:pt modelId="{85D55B7B-71D4-9D40-9D40-0285599040AA}" type="pres">
      <dgm:prSet presAssocID="{8882E58E-AA13-4743-98CC-E136CBE32A59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ACE0DC2E-F14B-514F-B685-4DE35C411CC5}" type="presOf" srcId="{A8D1893E-3E47-8A4B-BF77-BDF1ACC3ED59}" destId="{BC0B02D7-F240-124F-B701-07135F9269C1}" srcOrd="0" destOrd="0" presId="urn:microsoft.com/office/officeart/2005/8/layout/process2"/>
    <dgm:cxn modelId="{E17F2507-C77F-B44F-BC46-9C8B74EE409F}" type="presOf" srcId="{6CA3913E-97A4-7C45-8A07-23D1759C65DA}" destId="{3F082C2A-1DD0-0F43-9A47-FBD6B4806AC3}" srcOrd="0" destOrd="0" presId="urn:microsoft.com/office/officeart/2005/8/layout/process2"/>
    <dgm:cxn modelId="{72D180F4-77C6-B942-9346-1D4CF22E1666}" type="presOf" srcId="{9979295F-A024-A546-9493-97DF9B50C1FB}" destId="{4C3FAD8D-1E63-8844-8915-971EAD6FEB05}" srcOrd="0" destOrd="0" presId="urn:microsoft.com/office/officeart/2005/8/layout/process2"/>
    <dgm:cxn modelId="{4E3445B4-8673-D64E-989D-73C7F97C66EC}" srcId="{A8D1893E-3E47-8A4B-BF77-BDF1ACC3ED59}" destId="{8882E58E-AA13-4743-98CC-E136CBE32A59}" srcOrd="3" destOrd="0" parTransId="{89A533D4-D109-D34A-8EEE-065A2EC8C887}" sibTransId="{9D452655-F5B0-7343-9878-857CF50FBEA1}"/>
    <dgm:cxn modelId="{73023F5E-F735-7846-83B0-68A19D1C018A}" type="presOf" srcId="{363C9837-F694-674B-8E63-9D5AFB9694D9}" destId="{F75EE263-57BA-6F4C-AFF5-92A44270A903}" srcOrd="0" destOrd="0" presId="urn:microsoft.com/office/officeart/2005/8/layout/process2"/>
    <dgm:cxn modelId="{94F444C5-959E-2A4F-83F5-4E8C70ACBDE0}" type="presOf" srcId="{6C5F8F93-838C-F942-84F6-75C1695008DF}" destId="{327BB32D-DE9D-2346-8F32-52E33B101425}" srcOrd="0" destOrd="0" presId="urn:microsoft.com/office/officeart/2005/8/layout/process2"/>
    <dgm:cxn modelId="{F6E80B15-B4C7-4C44-9E32-D676FB616333}" srcId="{A8D1893E-3E47-8A4B-BF77-BDF1ACC3ED59}" destId="{363C9837-F694-674B-8E63-9D5AFB9694D9}" srcOrd="2" destOrd="0" parTransId="{7B6F3E60-3980-F945-BBFE-12B13E4FCCF3}" sibTransId="{6BE3C404-BDF9-DC42-BD7A-C8FBD0FF8EB2}"/>
    <dgm:cxn modelId="{2CA97F37-082F-C344-8BC0-272913D865B1}" type="presOf" srcId="{8882E58E-AA13-4743-98CC-E136CBE32A59}" destId="{85D55B7B-71D4-9D40-9D40-0285599040AA}" srcOrd="0" destOrd="0" presId="urn:microsoft.com/office/officeart/2005/8/layout/process2"/>
    <dgm:cxn modelId="{9BB7FAE6-4668-6D41-A12B-0E52A11CD1F7}" srcId="{A8D1893E-3E47-8A4B-BF77-BDF1ACC3ED59}" destId="{6CA3913E-97A4-7C45-8A07-23D1759C65DA}" srcOrd="0" destOrd="0" parTransId="{AEF0D6BD-E5CA-8F40-8F6D-628B6B624963}" sibTransId="{9979295F-A024-A546-9493-97DF9B50C1FB}"/>
    <dgm:cxn modelId="{8B7A710E-02DF-9A43-B51E-7B5C8B9AB4E0}" type="presOf" srcId="{9979295F-A024-A546-9493-97DF9B50C1FB}" destId="{F6EB8ECF-7939-8040-B758-FD782FF0B4C4}" srcOrd="1" destOrd="0" presId="urn:microsoft.com/office/officeart/2005/8/layout/process2"/>
    <dgm:cxn modelId="{41591FD2-54E2-E24F-95B2-52F5CB31787C}" type="presOf" srcId="{EAD3D818-68F0-904F-920E-1016A8417F13}" destId="{CF2C77E3-6B3E-C946-887A-117B7AF7048E}" srcOrd="0" destOrd="0" presId="urn:microsoft.com/office/officeart/2005/8/layout/process2"/>
    <dgm:cxn modelId="{4F4AB007-6356-4442-8B73-9242FA763F5D}" type="presOf" srcId="{6BE3C404-BDF9-DC42-BD7A-C8FBD0FF8EB2}" destId="{FD7BD72C-25FA-324A-A67E-343519C6628C}" srcOrd="1" destOrd="0" presId="urn:microsoft.com/office/officeart/2005/8/layout/process2"/>
    <dgm:cxn modelId="{58844F98-EA51-964E-9623-CFE2AA1F948F}" srcId="{A8D1893E-3E47-8A4B-BF77-BDF1ACC3ED59}" destId="{6C5F8F93-838C-F942-84F6-75C1695008DF}" srcOrd="1" destOrd="0" parTransId="{426C8AF5-A0CC-FE45-A850-86C6756ACF4B}" sibTransId="{EAD3D818-68F0-904F-920E-1016A8417F13}"/>
    <dgm:cxn modelId="{71BD3DBF-C597-9F46-AADF-E61CEA7C2C9A}" type="presOf" srcId="{6BE3C404-BDF9-DC42-BD7A-C8FBD0FF8EB2}" destId="{2C063427-4289-A949-9E8C-0D55BF2AACCF}" srcOrd="0" destOrd="0" presId="urn:microsoft.com/office/officeart/2005/8/layout/process2"/>
    <dgm:cxn modelId="{C81434A6-86C0-D143-B806-B01F303B9C60}" type="presOf" srcId="{EAD3D818-68F0-904F-920E-1016A8417F13}" destId="{DE2979D9-EE72-6B40-AB44-366E39A966F2}" srcOrd="1" destOrd="0" presId="urn:microsoft.com/office/officeart/2005/8/layout/process2"/>
    <dgm:cxn modelId="{4282F0E2-3881-AF42-A629-6EA901C0FE6F}" type="presParOf" srcId="{BC0B02D7-F240-124F-B701-07135F9269C1}" destId="{3F082C2A-1DD0-0F43-9A47-FBD6B4806AC3}" srcOrd="0" destOrd="0" presId="urn:microsoft.com/office/officeart/2005/8/layout/process2"/>
    <dgm:cxn modelId="{D26D9137-5886-1F4B-A24E-C6F8A9725AC5}" type="presParOf" srcId="{BC0B02D7-F240-124F-B701-07135F9269C1}" destId="{4C3FAD8D-1E63-8844-8915-971EAD6FEB05}" srcOrd="1" destOrd="0" presId="urn:microsoft.com/office/officeart/2005/8/layout/process2"/>
    <dgm:cxn modelId="{1830B06B-053E-B14B-BB8C-9F4B0F6FAFF5}" type="presParOf" srcId="{4C3FAD8D-1E63-8844-8915-971EAD6FEB05}" destId="{F6EB8ECF-7939-8040-B758-FD782FF0B4C4}" srcOrd="0" destOrd="0" presId="urn:microsoft.com/office/officeart/2005/8/layout/process2"/>
    <dgm:cxn modelId="{BE377941-7F39-9045-9ED8-435324842B4D}" type="presParOf" srcId="{BC0B02D7-F240-124F-B701-07135F9269C1}" destId="{327BB32D-DE9D-2346-8F32-52E33B101425}" srcOrd="2" destOrd="0" presId="urn:microsoft.com/office/officeart/2005/8/layout/process2"/>
    <dgm:cxn modelId="{BB355AE5-4499-B041-8757-1DB9333ECAD5}" type="presParOf" srcId="{BC0B02D7-F240-124F-B701-07135F9269C1}" destId="{CF2C77E3-6B3E-C946-887A-117B7AF7048E}" srcOrd="3" destOrd="0" presId="urn:microsoft.com/office/officeart/2005/8/layout/process2"/>
    <dgm:cxn modelId="{DF5155AA-5DA1-D642-9B1B-03C212465282}" type="presParOf" srcId="{CF2C77E3-6B3E-C946-887A-117B7AF7048E}" destId="{DE2979D9-EE72-6B40-AB44-366E39A966F2}" srcOrd="0" destOrd="0" presId="urn:microsoft.com/office/officeart/2005/8/layout/process2"/>
    <dgm:cxn modelId="{29A95A41-6519-A446-9D3A-8709E0F783DB}" type="presParOf" srcId="{BC0B02D7-F240-124F-B701-07135F9269C1}" destId="{F75EE263-57BA-6F4C-AFF5-92A44270A903}" srcOrd="4" destOrd="0" presId="urn:microsoft.com/office/officeart/2005/8/layout/process2"/>
    <dgm:cxn modelId="{A22C5B88-6E64-1240-BC31-3AB6378CD236}" type="presParOf" srcId="{BC0B02D7-F240-124F-B701-07135F9269C1}" destId="{2C063427-4289-A949-9E8C-0D55BF2AACCF}" srcOrd="5" destOrd="0" presId="urn:microsoft.com/office/officeart/2005/8/layout/process2"/>
    <dgm:cxn modelId="{DA0236CA-8453-654B-82E3-A260F59169C5}" type="presParOf" srcId="{2C063427-4289-A949-9E8C-0D55BF2AACCF}" destId="{FD7BD72C-25FA-324A-A67E-343519C6628C}" srcOrd="0" destOrd="0" presId="urn:microsoft.com/office/officeart/2005/8/layout/process2"/>
    <dgm:cxn modelId="{76E65AF2-40D5-0342-8B8D-9373811A15D0}" type="presParOf" srcId="{BC0B02D7-F240-124F-B701-07135F9269C1}" destId="{85D55B7B-71D4-9D40-9D40-0285599040AA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9F0445E-C64B-AD44-911E-8D26D71FBABB}" type="doc">
      <dgm:prSet loTypeId="urn:microsoft.com/office/officeart/2005/8/layout/vList2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81578197-664C-BB4F-BCCB-CC7E41FB5F48}">
      <dgm:prSet custT="1"/>
      <dgm:spPr/>
      <dgm:t>
        <a:bodyPr/>
        <a:lstStyle/>
        <a:p>
          <a:pPr rtl="0"/>
          <a:r>
            <a:rPr lang="en-US" sz="1800" dirty="0" smtClean="0">
              <a:latin typeface="Segoe UI" panose="020B0502040204020203" pitchFamily="34" charset="0"/>
              <a:cs typeface="Segoe UI" panose="020B0502040204020203" pitchFamily="34" charset="0"/>
            </a:rPr>
            <a:t>EGI Foundation </a:t>
          </a:r>
          <a:r>
            <a:rPr lang="en-US" sz="1800" dirty="0" smtClean="0">
              <a:latin typeface="Segoe UI" panose="020B0502040204020203" pitchFamily="34" charset="0"/>
              <a:cs typeface="Segoe UI" panose="020B0502040204020203" pitchFamily="34" charset="0"/>
            </a:rPr>
            <a:t>Managing Director now part </a:t>
          </a:r>
          <a:r>
            <a:rPr lang="en-US" sz="1800" dirty="0" smtClean="0">
              <a:latin typeface="Segoe UI" panose="020B0502040204020203" pitchFamily="34" charset="0"/>
              <a:cs typeface="Segoe UI" panose="020B0502040204020203" pitchFamily="34" charset="0"/>
            </a:rPr>
            <a:t>of the Board of Directors of BDVA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02A53B0-A18C-CF4B-AAFB-1338CF2741D6}" type="parTrans" cxnId="{73922058-5811-DB47-8860-B3355B71567A}">
      <dgm:prSet/>
      <dgm:spPr/>
      <dgm:t>
        <a:bodyPr/>
        <a:lstStyle/>
        <a:p>
          <a:endParaRPr lang="en-US" sz="2000"/>
        </a:p>
      </dgm:t>
    </dgm:pt>
    <dgm:pt modelId="{1E5A4BD5-6BF1-A246-9AB1-E7C1976199A9}" type="sibTrans" cxnId="{73922058-5811-DB47-8860-B3355B71567A}">
      <dgm:prSet/>
      <dgm:spPr/>
      <dgm:t>
        <a:bodyPr/>
        <a:lstStyle/>
        <a:p>
          <a:endParaRPr lang="en-US" sz="2000"/>
        </a:p>
      </dgm:t>
    </dgm:pt>
    <dgm:pt modelId="{5867D6C7-B6F5-974B-B43C-C465DF398862}">
      <dgm:prSet custT="1"/>
      <dgm:spPr/>
      <dgm:t>
        <a:bodyPr/>
        <a:lstStyle/>
        <a:p>
          <a:pPr rtl="0"/>
          <a:r>
            <a:rPr lang="en-US" sz="1800" dirty="0" smtClean="0">
              <a:latin typeface="Segoe UI" panose="020B0502040204020203" pitchFamily="34" charset="0"/>
              <a:cs typeface="Segoe UI" panose="020B0502040204020203" pitchFamily="34" charset="0"/>
            </a:rPr>
            <a:t>EGI contributed to the revision of the Strategic Research and Innovation </a:t>
          </a:r>
          <a:r>
            <a:rPr lang="en-US" sz="1800" dirty="0" smtClean="0">
              <a:latin typeface="Segoe UI" panose="020B0502040204020203" pitchFamily="34" charset="0"/>
              <a:cs typeface="Segoe UI" panose="020B0502040204020203" pitchFamily="34" charset="0"/>
            </a:rPr>
            <a:t>agenda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59EE1EB-0210-7848-B194-446F27022EA1}" type="parTrans" cxnId="{AB101165-F162-EA4A-83CF-DB9DE372DA67}">
      <dgm:prSet/>
      <dgm:spPr/>
      <dgm:t>
        <a:bodyPr/>
        <a:lstStyle/>
        <a:p>
          <a:endParaRPr lang="en-US" sz="2000"/>
        </a:p>
      </dgm:t>
    </dgm:pt>
    <dgm:pt modelId="{281031EF-C789-4D4D-874A-68C26B169EA4}" type="sibTrans" cxnId="{AB101165-F162-EA4A-83CF-DB9DE372DA67}">
      <dgm:prSet/>
      <dgm:spPr/>
      <dgm:t>
        <a:bodyPr/>
        <a:lstStyle/>
        <a:p>
          <a:endParaRPr lang="en-US" sz="2000"/>
        </a:p>
      </dgm:t>
    </dgm:pt>
    <dgm:pt modelId="{CF4FF001-A2F6-9B40-8BFC-8408764B63EC}">
      <dgm:prSet custT="1"/>
      <dgm:spPr/>
      <dgm:t>
        <a:bodyPr/>
        <a:lstStyle/>
        <a:p>
          <a:pPr rtl="0"/>
          <a:r>
            <a:rPr lang="en-US" sz="1800" dirty="0" smtClean="0">
              <a:latin typeface="Segoe UI" panose="020B0502040204020203" pitchFamily="34" charset="0"/>
              <a:cs typeface="Segoe UI" panose="020B0502040204020203" pitchFamily="34" charset="0"/>
            </a:rPr>
            <a:t>EGI contributed to several task forces (e.g. Earth Observation and </a:t>
          </a:r>
          <a:r>
            <a:rPr lang="en-US" sz="1800" dirty="0" err="1" smtClean="0">
              <a:latin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1800" dirty="0" smtClean="0">
              <a:latin typeface="Segoe UI" panose="020B0502040204020203" pitchFamily="34" charset="0"/>
              <a:cs typeface="Segoe UI" panose="020B0502040204020203" pitchFamily="34" charset="0"/>
            </a:rPr>
            <a:t>-Spaces)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982EB66B-E1DF-A34F-BE7A-9F7210EDFEC4}" type="parTrans" cxnId="{82ECF7B0-7FB1-3A43-B76C-13CE10ADC044}">
      <dgm:prSet/>
      <dgm:spPr/>
      <dgm:t>
        <a:bodyPr/>
        <a:lstStyle/>
        <a:p>
          <a:endParaRPr lang="en-US" sz="2000"/>
        </a:p>
      </dgm:t>
    </dgm:pt>
    <dgm:pt modelId="{A62442AC-61FE-F447-9111-2E1F06D5946E}" type="sibTrans" cxnId="{82ECF7B0-7FB1-3A43-B76C-13CE10ADC044}">
      <dgm:prSet/>
      <dgm:spPr/>
      <dgm:t>
        <a:bodyPr/>
        <a:lstStyle/>
        <a:p>
          <a:endParaRPr lang="en-US" sz="2000"/>
        </a:p>
      </dgm:t>
    </dgm:pt>
    <dgm:pt modelId="{2CE88E55-6240-BC46-90AF-941B29E38205}">
      <dgm:prSet custT="1"/>
      <dgm:spPr/>
      <dgm:t>
        <a:bodyPr/>
        <a:lstStyle/>
        <a:p>
          <a:pPr rtl="0"/>
          <a:r>
            <a:rPr lang="en-US" sz="1600" dirty="0" smtClean="0">
              <a:latin typeface="Segoe UI" panose="020B0502040204020203" pitchFamily="34" charset="0"/>
              <a:cs typeface="Segoe UI" panose="020B0502040204020203" pitchFamily="34" charset="0"/>
            </a:rPr>
            <a:t>White Paper on Big Data from Space</a:t>
          </a:r>
          <a:endParaRPr lang="en-US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75BFECF1-810A-6A40-931B-315CF87CCD41}" type="parTrans" cxnId="{77F17B26-A975-1C43-B891-6371918444BD}">
      <dgm:prSet/>
      <dgm:spPr/>
      <dgm:t>
        <a:bodyPr/>
        <a:lstStyle/>
        <a:p>
          <a:endParaRPr lang="en-US" sz="2000"/>
        </a:p>
      </dgm:t>
    </dgm:pt>
    <dgm:pt modelId="{780B1B10-F1D7-1546-A1F4-49A3CDA5B48A}" type="sibTrans" cxnId="{77F17B26-A975-1C43-B891-6371918444BD}">
      <dgm:prSet/>
      <dgm:spPr/>
      <dgm:t>
        <a:bodyPr/>
        <a:lstStyle/>
        <a:p>
          <a:endParaRPr lang="en-US" sz="2000"/>
        </a:p>
      </dgm:t>
    </dgm:pt>
    <dgm:pt modelId="{5954782B-19EF-9547-9DDD-83A3AE54F617}">
      <dgm:prSet custT="1"/>
      <dgm:spPr/>
      <dgm:t>
        <a:bodyPr/>
        <a:lstStyle/>
        <a:p>
          <a:pPr rtl="0"/>
          <a:r>
            <a:rPr lang="en-US" sz="1600" dirty="0" smtClean="0">
              <a:latin typeface="Segoe UI" panose="020B0502040204020203" pitchFamily="34" charset="0"/>
              <a:cs typeface="Segoe UI" panose="020B0502040204020203" pitchFamily="34" charset="0"/>
            </a:rPr>
            <a:t>Member of </a:t>
          </a:r>
          <a:r>
            <a:rPr lang="en-US" sz="1600" dirty="0" err="1" smtClean="0">
              <a:latin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1600" dirty="0" smtClean="0">
              <a:latin typeface="Segoe UI" panose="020B0502040204020203" pitchFamily="34" charset="0"/>
              <a:cs typeface="Segoe UI" panose="020B0502040204020203" pitchFamily="34" charset="0"/>
            </a:rPr>
            <a:t>-Space review committee</a:t>
          </a:r>
          <a:endParaRPr lang="en-US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60964573-4000-204C-8596-2C16955DE4B1}" type="parTrans" cxnId="{DB1A049E-0760-CE4D-B633-64CBD68266AB}">
      <dgm:prSet/>
      <dgm:spPr/>
      <dgm:t>
        <a:bodyPr/>
        <a:lstStyle/>
        <a:p>
          <a:endParaRPr lang="en-US" sz="2000"/>
        </a:p>
      </dgm:t>
    </dgm:pt>
    <dgm:pt modelId="{22F872C8-EC91-4D41-A738-AB74DA1E64C4}" type="sibTrans" cxnId="{DB1A049E-0760-CE4D-B633-64CBD68266AB}">
      <dgm:prSet/>
      <dgm:spPr/>
      <dgm:t>
        <a:bodyPr/>
        <a:lstStyle/>
        <a:p>
          <a:endParaRPr lang="en-US" sz="2000"/>
        </a:p>
      </dgm:t>
    </dgm:pt>
    <dgm:pt modelId="{741271A1-0A29-AE4A-AE05-15466F13AEDE}">
      <dgm:prSet custT="1"/>
      <dgm:spPr/>
      <dgm:t>
        <a:bodyPr/>
        <a:lstStyle/>
        <a:p>
          <a:pPr rtl="0"/>
          <a:r>
            <a:rPr lang="en-US" sz="1600" dirty="0" smtClean="0">
              <a:latin typeface="Segoe UI" panose="020B0502040204020203" pitchFamily="34" charset="0"/>
              <a:cs typeface="Segoe UI" panose="020B0502040204020203" pitchFamily="34" charset="0"/>
            </a:rPr>
            <a:t>Part of SRIA Contribution Group</a:t>
          </a:r>
          <a:endParaRPr lang="en-US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3D90A5C3-D78A-714C-A489-A207F7F62C32}" type="parTrans" cxnId="{AFEBA159-A7A5-774C-8830-6D4ECC92C7B5}">
      <dgm:prSet/>
      <dgm:spPr/>
      <dgm:t>
        <a:bodyPr/>
        <a:lstStyle/>
        <a:p>
          <a:endParaRPr lang="en-US" sz="2000"/>
        </a:p>
      </dgm:t>
    </dgm:pt>
    <dgm:pt modelId="{51F7A6A6-109D-F047-875A-EF442A6E4186}" type="sibTrans" cxnId="{AFEBA159-A7A5-774C-8830-6D4ECC92C7B5}">
      <dgm:prSet/>
      <dgm:spPr/>
      <dgm:t>
        <a:bodyPr/>
        <a:lstStyle/>
        <a:p>
          <a:endParaRPr lang="en-US" sz="2000"/>
        </a:p>
      </dgm:t>
    </dgm:pt>
    <dgm:pt modelId="{4455ECE7-9971-DC4B-9B5A-7AD4D0EE3B41}">
      <dgm:prSet custT="1"/>
      <dgm:spPr/>
      <dgm:t>
        <a:bodyPr/>
        <a:lstStyle/>
        <a:p>
          <a:pPr rtl="0"/>
          <a:r>
            <a:rPr lang="en-US" sz="1600" dirty="0" smtClean="0">
              <a:latin typeface="Segoe UI" panose="020B0502040204020203" pitchFamily="34" charset="0"/>
              <a:cs typeface="Segoe UI" panose="020B0502040204020203" pitchFamily="34" charset="0"/>
            </a:rPr>
            <a:t>Actively defining the Strategic goals of BDVA</a:t>
          </a:r>
          <a:endParaRPr lang="en-US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16B2CA81-573F-6B4B-95F8-33588CAA7C8C}" type="parTrans" cxnId="{AB767C93-FB1E-034F-A3F5-FA8632C624A3}">
      <dgm:prSet/>
      <dgm:spPr/>
      <dgm:t>
        <a:bodyPr/>
        <a:lstStyle/>
        <a:p>
          <a:endParaRPr lang="en-US" sz="2000"/>
        </a:p>
      </dgm:t>
    </dgm:pt>
    <dgm:pt modelId="{A5B11135-6A12-A74B-AF89-02F5851D6837}" type="sibTrans" cxnId="{AB767C93-FB1E-034F-A3F5-FA8632C624A3}">
      <dgm:prSet/>
      <dgm:spPr/>
      <dgm:t>
        <a:bodyPr/>
        <a:lstStyle/>
        <a:p>
          <a:endParaRPr lang="en-US" sz="2000"/>
        </a:p>
      </dgm:t>
    </dgm:pt>
    <dgm:pt modelId="{8F70BE8F-E6E2-024F-9504-7F8A3E7C9305}">
      <dgm:prSet custT="1"/>
      <dgm:spPr/>
      <dgm:t>
        <a:bodyPr/>
        <a:lstStyle/>
        <a:p>
          <a:pPr rtl="0"/>
          <a:r>
            <a:rPr lang="en-US" sz="1800" dirty="0" smtClean="0">
              <a:latin typeface="Segoe UI" panose="020B0502040204020203" pitchFamily="34" charset="0"/>
              <a:cs typeface="Segoe UI" panose="020B0502040204020203" pitchFamily="34" charset="0"/>
            </a:rPr>
            <a:t>EGI was awarded the label of </a:t>
          </a:r>
          <a:r>
            <a:rPr lang="en-US" sz="1800" b="1" dirty="0" err="1" smtClean="0">
              <a:latin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1800" b="1" dirty="0" smtClean="0">
              <a:latin typeface="Segoe UI" panose="020B0502040204020203" pitchFamily="34" charset="0"/>
              <a:cs typeface="Segoe UI" panose="020B0502040204020203" pitchFamily="34" charset="0"/>
            </a:rPr>
            <a:t>-Space</a:t>
          </a:r>
          <a:r>
            <a:rPr lang="en-US" sz="1800" dirty="0" smtClean="0">
              <a:latin typeface="Segoe UI" panose="020B0502040204020203" pitchFamily="34" charset="0"/>
              <a:cs typeface="Segoe UI" panose="020B0502040204020203" pitchFamily="34" charset="0"/>
            </a:rPr>
            <a:t> in Oct 2017</a:t>
          </a:r>
          <a:endParaRPr lang="en-US" sz="18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45830FA6-43D1-3E40-97CC-CDD27F4A7E5C}" type="parTrans" cxnId="{A40F2B46-EEF2-2142-BA3F-36A922BAF162}">
      <dgm:prSet/>
      <dgm:spPr/>
      <dgm:t>
        <a:bodyPr/>
        <a:lstStyle/>
        <a:p>
          <a:endParaRPr lang="en-GB" sz="2000"/>
        </a:p>
      </dgm:t>
    </dgm:pt>
    <dgm:pt modelId="{0FDA2C6D-C2F9-BE40-AB89-13ECC66A56E6}" type="sibTrans" cxnId="{A40F2B46-EEF2-2142-BA3F-36A922BAF162}">
      <dgm:prSet/>
      <dgm:spPr/>
      <dgm:t>
        <a:bodyPr/>
        <a:lstStyle/>
        <a:p>
          <a:endParaRPr lang="en-GB" sz="2000"/>
        </a:p>
      </dgm:t>
    </dgm:pt>
    <dgm:pt modelId="{3B507953-3BCB-8F4A-99E9-1D5ED318F2B5}">
      <dgm:prSet custT="1"/>
      <dgm:spPr/>
      <dgm:t>
        <a:bodyPr/>
        <a:lstStyle/>
        <a:p>
          <a:pPr rtl="0"/>
          <a:r>
            <a:rPr lang="en-US" sz="1600" dirty="0" smtClean="0">
              <a:latin typeface="Segoe UI" panose="020B0502040204020203" pitchFamily="34" charset="0"/>
              <a:cs typeface="Segoe UI" panose="020B0502040204020203" pitchFamily="34" charset="0"/>
            </a:rPr>
            <a:t>An </a:t>
          </a:r>
          <a:r>
            <a:rPr lang="en-US" sz="1600" dirty="0" err="1" smtClean="0">
              <a:latin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1600" dirty="0" smtClean="0">
              <a:latin typeface="Segoe UI" panose="020B0502040204020203" pitchFamily="34" charset="0"/>
              <a:cs typeface="Segoe UI" panose="020B0502040204020203" pitchFamily="34" charset="0"/>
            </a:rPr>
            <a:t>-Space is a trusted data incubator </a:t>
          </a:r>
          <a:r>
            <a:rPr lang="en-GB" sz="1600" dirty="0" smtClean="0">
              <a:latin typeface="Segoe UI" panose="020B0502040204020203" pitchFamily="34" charset="0"/>
              <a:cs typeface="Segoe UI" panose="020B0502040204020203" pitchFamily="34" charset="0"/>
            </a:rPr>
            <a:t>targeted to accelerate take up of data driven innovation in commercial as well as in the not-for-profit sector </a:t>
          </a:r>
          <a:endParaRPr lang="en-US" sz="1600" dirty="0">
            <a:latin typeface="Segoe UI" panose="020B0502040204020203" pitchFamily="34" charset="0"/>
            <a:cs typeface="Segoe UI" panose="020B0502040204020203" pitchFamily="34" charset="0"/>
          </a:endParaRPr>
        </a:p>
      </dgm:t>
    </dgm:pt>
    <dgm:pt modelId="{23427184-426E-DF48-83FE-BEB648E1FDC2}" type="parTrans" cxnId="{7F1E3ACB-5BBC-3E40-A3E7-22E8089A1FDD}">
      <dgm:prSet/>
      <dgm:spPr/>
      <dgm:t>
        <a:bodyPr/>
        <a:lstStyle/>
        <a:p>
          <a:endParaRPr lang="en-GB" sz="2000"/>
        </a:p>
      </dgm:t>
    </dgm:pt>
    <dgm:pt modelId="{E53773C3-B1EE-4144-90B8-4BB8F0ED0B6E}" type="sibTrans" cxnId="{7F1E3ACB-5BBC-3E40-A3E7-22E8089A1FDD}">
      <dgm:prSet/>
      <dgm:spPr/>
      <dgm:t>
        <a:bodyPr/>
        <a:lstStyle/>
        <a:p>
          <a:endParaRPr lang="en-GB" sz="2000"/>
        </a:p>
      </dgm:t>
    </dgm:pt>
    <dgm:pt modelId="{15CD43C2-DB8B-1145-9B09-FF60FC2069D7}" type="pres">
      <dgm:prSet presAssocID="{49F0445E-C64B-AD44-911E-8D26D71FBAB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GB"/>
        </a:p>
      </dgm:t>
    </dgm:pt>
    <dgm:pt modelId="{E3920202-1864-CA40-82B5-84222B1C179C}" type="pres">
      <dgm:prSet presAssocID="{81578197-664C-BB4F-BCCB-CC7E41FB5F48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1174CE14-5FF8-A141-ABF7-E3863873F597}" type="pres">
      <dgm:prSet presAssocID="{81578197-664C-BB4F-BCCB-CC7E41FB5F48}" presName="childTex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EBEAE8-87C0-3D43-9853-7477F34A8293}" type="pres">
      <dgm:prSet presAssocID="{5867D6C7-B6F5-974B-B43C-C465DF39886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FCB6992B-8554-DC41-99D5-9A3FE451883B}" type="pres">
      <dgm:prSet presAssocID="{5867D6C7-B6F5-974B-B43C-C465DF398862}" presName="childTex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0444D0E-F7C8-E945-AC6E-0F2500A1901D}" type="pres">
      <dgm:prSet presAssocID="{CF4FF001-A2F6-9B40-8BFC-8408764B63EC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29CD9CFB-B749-0349-9C97-C44F3A8DCFAF}" type="pres">
      <dgm:prSet presAssocID="{CF4FF001-A2F6-9B40-8BFC-8408764B63EC}" presName="childTex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DFF0C575-FDB6-7E48-9EE0-15C4934A417A}" type="pres">
      <dgm:prSet presAssocID="{8F70BE8F-E6E2-024F-9504-7F8A3E7C9305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CD37B054-B89D-924A-9BA5-0411CDD3C432}" type="pres">
      <dgm:prSet presAssocID="{8F70BE8F-E6E2-024F-9504-7F8A3E7C9305}" presName="childTex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E57F2BF9-4A82-DD4D-9108-FE817C579D0F}" type="presOf" srcId="{741271A1-0A29-AE4A-AE05-15466F13AEDE}" destId="{FCB6992B-8554-DC41-99D5-9A3FE451883B}" srcOrd="0" destOrd="0" presId="urn:microsoft.com/office/officeart/2005/8/layout/vList2"/>
    <dgm:cxn modelId="{D2417617-D487-DD46-AA74-C811996B4FE7}" type="presOf" srcId="{81578197-664C-BB4F-BCCB-CC7E41FB5F48}" destId="{E3920202-1864-CA40-82B5-84222B1C179C}" srcOrd="0" destOrd="0" presId="urn:microsoft.com/office/officeart/2005/8/layout/vList2"/>
    <dgm:cxn modelId="{C955B04B-2BC4-2E46-BA81-9DE37D91A883}" type="presOf" srcId="{5954782B-19EF-9547-9DDD-83A3AE54F617}" destId="{29CD9CFB-B749-0349-9C97-C44F3A8DCFAF}" srcOrd="0" destOrd="1" presId="urn:microsoft.com/office/officeart/2005/8/layout/vList2"/>
    <dgm:cxn modelId="{DB1A049E-0760-CE4D-B633-64CBD68266AB}" srcId="{CF4FF001-A2F6-9B40-8BFC-8408764B63EC}" destId="{5954782B-19EF-9547-9DDD-83A3AE54F617}" srcOrd="1" destOrd="0" parTransId="{60964573-4000-204C-8596-2C16955DE4B1}" sibTransId="{22F872C8-EC91-4D41-A738-AB74DA1E64C4}"/>
    <dgm:cxn modelId="{7F1E3ACB-5BBC-3E40-A3E7-22E8089A1FDD}" srcId="{8F70BE8F-E6E2-024F-9504-7F8A3E7C9305}" destId="{3B507953-3BCB-8F4A-99E9-1D5ED318F2B5}" srcOrd="0" destOrd="0" parTransId="{23427184-426E-DF48-83FE-BEB648E1FDC2}" sibTransId="{E53773C3-B1EE-4144-90B8-4BB8F0ED0B6E}"/>
    <dgm:cxn modelId="{AB101165-F162-EA4A-83CF-DB9DE372DA67}" srcId="{49F0445E-C64B-AD44-911E-8D26D71FBABB}" destId="{5867D6C7-B6F5-974B-B43C-C465DF398862}" srcOrd="1" destOrd="0" parTransId="{959EE1EB-0210-7848-B194-446F27022EA1}" sibTransId="{281031EF-C789-4D4D-874A-68C26B169EA4}"/>
    <dgm:cxn modelId="{A2A3F2EE-65E1-4241-BF15-84F2C60EABC4}" type="presOf" srcId="{CF4FF001-A2F6-9B40-8BFC-8408764B63EC}" destId="{00444D0E-F7C8-E945-AC6E-0F2500A1901D}" srcOrd="0" destOrd="0" presId="urn:microsoft.com/office/officeart/2005/8/layout/vList2"/>
    <dgm:cxn modelId="{CEE23B91-1641-E046-A4BA-FB450528BF74}" type="presOf" srcId="{5867D6C7-B6F5-974B-B43C-C465DF398862}" destId="{02EBEAE8-87C0-3D43-9853-7477F34A8293}" srcOrd="0" destOrd="0" presId="urn:microsoft.com/office/officeart/2005/8/layout/vList2"/>
    <dgm:cxn modelId="{82ECF7B0-7FB1-3A43-B76C-13CE10ADC044}" srcId="{49F0445E-C64B-AD44-911E-8D26D71FBABB}" destId="{CF4FF001-A2F6-9B40-8BFC-8408764B63EC}" srcOrd="2" destOrd="0" parTransId="{982EB66B-E1DF-A34F-BE7A-9F7210EDFEC4}" sibTransId="{A62442AC-61FE-F447-9111-2E1F06D5946E}"/>
    <dgm:cxn modelId="{C2361741-0B6E-754A-AE75-FE84DB47B555}" type="presOf" srcId="{49F0445E-C64B-AD44-911E-8D26D71FBABB}" destId="{15CD43C2-DB8B-1145-9B09-FF60FC2069D7}" srcOrd="0" destOrd="0" presId="urn:microsoft.com/office/officeart/2005/8/layout/vList2"/>
    <dgm:cxn modelId="{C57C9870-E239-8A47-8BB5-D4FB01649F51}" type="presOf" srcId="{2CE88E55-6240-BC46-90AF-941B29E38205}" destId="{29CD9CFB-B749-0349-9C97-C44F3A8DCFAF}" srcOrd="0" destOrd="0" presId="urn:microsoft.com/office/officeart/2005/8/layout/vList2"/>
    <dgm:cxn modelId="{297C543E-3190-2C46-ABED-083D5E074EB9}" type="presOf" srcId="{8F70BE8F-E6E2-024F-9504-7F8A3E7C9305}" destId="{DFF0C575-FDB6-7E48-9EE0-15C4934A417A}" srcOrd="0" destOrd="0" presId="urn:microsoft.com/office/officeart/2005/8/layout/vList2"/>
    <dgm:cxn modelId="{77F17B26-A975-1C43-B891-6371918444BD}" srcId="{CF4FF001-A2F6-9B40-8BFC-8408764B63EC}" destId="{2CE88E55-6240-BC46-90AF-941B29E38205}" srcOrd="0" destOrd="0" parTransId="{75BFECF1-810A-6A40-931B-315CF87CCD41}" sibTransId="{780B1B10-F1D7-1546-A1F4-49A3CDA5B48A}"/>
    <dgm:cxn modelId="{A40F2B46-EEF2-2142-BA3F-36A922BAF162}" srcId="{49F0445E-C64B-AD44-911E-8D26D71FBABB}" destId="{8F70BE8F-E6E2-024F-9504-7F8A3E7C9305}" srcOrd="3" destOrd="0" parTransId="{45830FA6-43D1-3E40-97CC-CDD27F4A7E5C}" sibTransId="{0FDA2C6D-C2F9-BE40-AB89-13ECC66A56E6}"/>
    <dgm:cxn modelId="{F7338027-7E33-8E41-A3E1-DC890B66FB5D}" type="presOf" srcId="{4455ECE7-9971-DC4B-9B5A-7AD4D0EE3B41}" destId="{1174CE14-5FF8-A141-ABF7-E3863873F597}" srcOrd="0" destOrd="0" presId="urn:microsoft.com/office/officeart/2005/8/layout/vList2"/>
    <dgm:cxn modelId="{CDE2CB63-CB91-0047-99F0-02E228C422B2}" type="presOf" srcId="{3B507953-3BCB-8F4A-99E9-1D5ED318F2B5}" destId="{CD37B054-B89D-924A-9BA5-0411CDD3C432}" srcOrd="0" destOrd="0" presId="urn:microsoft.com/office/officeart/2005/8/layout/vList2"/>
    <dgm:cxn modelId="{73922058-5811-DB47-8860-B3355B71567A}" srcId="{49F0445E-C64B-AD44-911E-8D26D71FBABB}" destId="{81578197-664C-BB4F-BCCB-CC7E41FB5F48}" srcOrd="0" destOrd="0" parTransId="{702A53B0-A18C-CF4B-AAFB-1338CF2741D6}" sibTransId="{1E5A4BD5-6BF1-A246-9AB1-E7C1976199A9}"/>
    <dgm:cxn modelId="{AB767C93-FB1E-034F-A3F5-FA8632C624A3}" srcId="{81578197-664C-BB4F-BCCB-CC7E41FB5F48}" destId="{4455ECE7-9971-DC4B-9B5A-7AD4D0EE3B41}" srcOrd="0" destOrd="0" parTransId="{16B2CA81-573F-6B4B-95F8-33588CAA7C8C}" sibTransId="{A5B11135-6A12-A74B-AF89-02F5851D6837}"/>
    <dgm:cxn modelId="{AFEBA159-A7A5-774C-8830-6D4ECC92C7B5}" srcId="{5867D6C7-B6F5-974B-B43C-C465DF398862}" destId="{741271A1-0A29-AE4A-AE05-15466F13AEDE}" srcOrd="0" destOrd="0" parTransId="{3D90A5C3-D78A-714C-A489-A207F7F62C32}" sibTransId="{51F7A6A6-109D-F047-875A-EF442A6E4186}"/>
    <dgm:cxn modelId="{07CB8614-C130-AE4A-815A-9573904FC353}" type="presParOf" srcId="{15CD43C2-DB8B-1145-9B09-FF60FC2069D7}" destId="{E3920202-1864-CA40-82B5-84222B1C179C}" srcOrd="0" destOrd="0" presId="urn:microsoft.com/office/officeart/2005/8/layout/vList2"/>
    <dgm:cxn modelId="{0DECD60B-B2BB-F24D-B219-A18C660F3941}" type="presParOf" srcId="{15CD43C2-DB8B-1145-9B09-FF60FC2069D7}" destId="{1174CE14-5FF8-A141-ABF7-E3863873F597}" srcOrd="1" destOrd="0" presId="urn:microsoft.com/office/officeart/2005/8/layout/vList2"/>
    <dgm:cxn modelId="{4177C779-A0EE-0348-835F-FABF3AC19B52}" type="presParOf" srcId="{15CD43C2-DB8B-1145-9B09-FF60FC2069D7}" destId="{02EBEAE8-87C0-3D43-9853-7477F34A8293}" srcOrd="2" destOrd="0" presId="urn:microsoft.com/office/officeart/2005/8/layout/vList2"/>
    <dgm:cxn modelId="{ED4C032C-404B-4649-AFA7-7324CD06A0C4}" type="presParOf" srcId="{15CD43C2-DB8B-1145-9B09-FF60FC2069D7}" destId="{FCB6992B-8554-DC41-99D5-9A3FE451883B}" srcOrd="3" destOrd="0" presId="urn:microsoft.com/office/officeart/2005/8/layout/vList2"/>
    <dgm:cxn modelId="{FE5BB053-1D82-824F-A62E-AA4046852C79}" type="presParOf" srcId="{15CD43C2-DB8B-1145-9B09-FF60FC2069D7}" destId="{00444D0E-F7C8-E945-AC6E-0F2500A1901D}" srcOrd="4" destOrd="0" presId="urn:microsoft.com/office/officeart/2005/8/layout/vList2"/>
    <dgm:cxn modelId="{AB08C934-C4CA-E942-8A59-0A7911E44A2B}" type="presParOf" srcId="{15CD43C2-DB8B-1145-9B09-FF60FC2069D7}" destId="{29CD9CFB-B749-0349-9C97-C44F3A8DCFAF}" srcOrd="5" destOrd="0" presId="urn:microsoft.com/office/officeart/2005/8/layout/vList2"/>
    <dgm:cxn modelId="{06D95F5D-DDA6-2A42-8533-96F0F8B13EA4}" type="presParOf" srcId="{15CD43C2-DB8B-1145-9B09-FF60FC2069D7}" destId="{DFF0C575-FDB6-7E48-9EE0-15C4934A417A}" srcOrd="6" destOrd="0" presId="urn:microsoft.com/office/officeart/2005/8/layout/vList2"/>
    <dgm:cxn modelId="{4BDA8ABD-8C33-C248-BCAA-127AFFA3FD0E}" type="presParOf" srcId="{15CD43C2-DB8B-1145-9B09-FF60FC2069D7}" destId="{CD37B054-B89D-924A-9BA5-0411CDD3C432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B4E36C-84F8-3949-A87D-CAC58196D1EE}">
      <dsp:nvSpPr>
        <dsp:cNvPr id="0" name=""/>
        <dsp:cNvSpPr/>
      </dsp:nvSpPr>
      <dsp:spPr>
        <a:xfrm>
          <a:off x="391647" y="499514"/>
          <a:ext cx="1304936" cy="1305226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7C6C5A-C3F2-0E48-BA4B-783FC8F7B44B}">
      <dsp:nvSpPr>
        <dsp:cNvPr id="0" name=""/>
        <dsp:cNvSpPr/>
      </dsp:nvSpPr>
      <dsp:spPr>
        <a:xfrm>
          <a:off x="679823" y="972006"/>
          <a:ext cx="728166" cy="3640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300" b="1" kern="1200" dirty="0"/>
        </a:p>
      </dsp:txBody>
      <dsp:txXfrm>
        <a:off x="679823" y="972006"/>
        <a:ext cx="728166" cy="3640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B5966-BBEA-A244-B6D1-30CBB8E45978}">
      <dsp:nvSpPr>
        <dsp:cNvPr id="0" name=""/>
        <dsp:cNvSpPr/>
      </dsp:nvSpPr>
      <dsp:spPr>
        <a:xfrm>
          <a:off x="0" y="1032545"/>
          <a:ext cx="4590557" cy="1376726"/>
        </a:xfrm>
        <a:prstGeom prst="notched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C29FAD9-D53A-9845-B797-7E0729C75ABB}">
      <dsp:nvSpPr>
        <dsp:cNvPr id="0" name=""/>
        <dsp:cNvSpPr/>
      </dsp:nvSpPr>
      <dsp:spPr>
        <a:xfrm>
          <a:off x="50403" y="1628932"/>
          <a:ext cx="1451054" cy="1163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Characterization &amp; update of catalogue</a:t>
          </a:r>
          <a:endParaRPr lang="en-US" sz="1400" b="1" kern="1200" dirty="0"/>
        </a:p>
      </dsp:txBody>
      <dsp:txXfrm>
        <a:off x="50403" y="1628932"/>
        <a:ext cx="1451054" cy="1163430"/>
      </dsp:txXfrm>
    </dsp:sp>
    <dsp:sp modelId="{D4053BD7-23F6-6C41-9C9F-840F9A120118}">
      <dsp:nvSpPr>
        <dsp:cNvPr id="0" name=""/>
        <dsp:cNvSpPr/>
      </dsp:nvSpPr>
      <dsp:spPr>
        <a:xfrm>
          <a:off x="554731" y="1495493"/>
          <a:ext cx="344181" cy="344181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0D461A-8D31-6A46-9F61-E27362536882}">
      <dsp:nvSpPr>
        <dsp:cNvPr id="0" name=""/>
        <dsp:cNvSpPr/>
      </dsp:nvSpPr>
      <dsp:spPr>
        <a:xfrm>
          <a:off x="1496831" y="2065090"/>
          <a:ext cx="1261462" cy="13767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Aggregation  &amp; prioritization</a:t>
          </a:r>
          <a:endParaRPr lang="en-US" sz="1400" b="1" kern="1200" dirty="0"/>
        </a:p>
      </dsp:txBody>
      <dsp:txXfrm>
        <a:off x="1496831" y="2065090"/>
        <a:ext cx="1261462" cy="1376726"/>
      </dsp:txXfrm>
    </dsp:sp>
    <dsp:sp modelId="{9395C9C2-1955-FC41-8566-93F46B97F16E}">
      <dsp:nvSpPr>
        <dsp:cNvPr id="0" name=""/>
        <dsp:cNvSpPr/>
      </dsp:nvSpPr>
      <dsp:spPr>
        <a:xfrm>
          <a:off x="1955472" y="1548817"/>
          <a:ext cx="344181" cy="344181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5D71CC4-7813-A640-B996-7DD7E69479A7}">
      <dsp:nvSpPr>
        <dsp:cNvPr id="0" name=""/>
        <dsp:cNvSpPr/>
      </dsp:nvSpPr>
      <dsp:spPr>
        <a:xfrm>
          <a:off x="2667408" y="2504885"/>
          <a:ext cx="1327429" cy="4281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KER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/>
            <a:t>&amp; supporting results</a:t>
          </a:r>
          <a:endParaRPr lang="en-US" sz="1400" b="1" kern="1200" dirty="0"/>
        </a:p>
      </dsp:txBody>
      <dsp:txXfrm>
        <a:off x="2667408" y="2504885"/>
        <a:ext cx="1327429" cy="428162"/>
      </dsp:txXfrm>
    </dsp:sp>
    <dsp:sp modelId="{0E957A0F-9A1A-C140-838D-CE556E823EC4}">
      <dsp:nvSpPr>
        <dsp:cNvPr id="0" name=""/>
        <dsp:cNvSpPr/>
      </dsp:nvSpPr>
      <dsp:spPr>
        <a:xfrm>
          <a:off x="3058753" y="1523654"/>
          <a:ext cx="344181" cy="344181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262748-DB00-8E48-924D-4C3C5A874192}">
      <dsp:nvSpPr>
        <dsp:cNvPr id="0" name=""/>
        <dsp:cNvSpPr/>
      </dsp:nvSpPr>
      <dsp:spPr>
        <a:xfrm>
          <a:off x="432163" y="511320"/>
          <a:ext cx="1439929" cy="1440250"/>
        </a:xfrm>
        <a:prstGeom prst="circularArrow">
          <a:avLst>
            <a:gd name="adj1" fmla="val 10980"/>
            <a:gd name="adj2" fmla="val 1142322"/>
            <a:gd name="adj3" fmla="val 9000000"/>
            <a:gd name="adj4" fmla="val 108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B66C07-A037-1C4C-AB6D-2DE10373F944}">
      <dsp:nvSpPr>
        <dsp:cNvPr id="0" name=""/>
        <dsp:cNvSpPr/>
      </dsp:nvSpPr>
      <dsp:spPr>
        <a:xfrm>
          <a:off x="750150" y="1051327"/>
          <a:ext cx="803494" cy="4016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600" b="1" kern="1200" dirty="0"/>
        </a:p>
      </dsp:txBody>
      <dsp:txXfrm>
        <a:off x="750150" y="1051327"/>
        <a:ext cx="803494" cy="40168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730F1-9523-754F-9116-1D1B97ED2232}">
      <dsp:nvSpPr>
        <dsp:cNvPr id="0" name=""/>
        <dsp:cNvSpPr/>
      </dsp:nvSpPr>
      <dsp:spPr>
        <a:xfrm>
          <a:off x="2500264" y="0"/>
          <a:ext cx="1516872" cy="1516949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21FC0C-F0C7-BF46-9314-C82923867760}">
      <dsp:nvSpPr>
        <dsp:cNvPr id="0" name=""/>
        <dsp:cNvSpPr/>
      </dsp:nvSpPr>
      <dsp:spPr>
        <a:xfrm>
          <a:off x="2835165" y="549392"/>
          <a:ext cx="846501" cy="423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2013</a:t>
          </a:r>
          <a:endParaRPr lang="en-GB" sz="2700" kern="1200" dirty="0"/>
        </a:p>
      </dsp:txBody>
      <dsp:txXfrm>
        <a:off x="2835165" y="549392"/>
        <a:ext cx="846501" cy="423061"/>
      </dsp:txXfrm>
    </dsp:sp>
    <dsp:sp modelId="{31A004F2-5128-0A46-91FE-8AF950DD004C}">
      <dsp:nvSpPr>
        <dsp:cNvPr id="0" name=""/>
        <dsp:cNvSpPr/>
      </dsp:nvSpPr>
      <dsp:spPr>
        <a:xfrm>
          <a:off x="2078862" y="871584"/>
          <a:ext cx="1516872" cy="15169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E25FEBC-065E-5E41-A53D-13B3BAE914DA}">
      <dsp:nvSpPr>
        <dsp:cNvPr id="0" name=""/>
        <dsp:cNvSpPr/>
      </dsp:nvSpPr>
      <dsp:spPr>
        <a:xfrm>
          <a:off x="2412057" y="1422935"/>
          <a:ext cx="846501" cy="423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2014</a:t>
          </a:r>
          <a:endParaRPr lang="en-GB" sz="2700" kern="1200" dirty="0"/>
        </a:p>
      </dsp:txBody>
      <dsp:txXfrm>
        <a:off x="2412057" y="1422935"/>
        <a:ext cx="846501" cy="423061"/>
      </dsp:txXfrm>
    </dsp:sp>
    <dsp:sp modelId="{02F05AB4-6A08-F445-994B-ED7083674CA0}">
      <dsp:nvSpPr>
        <dsp:cNvPr id="0" name=""/>
        <dsp:cNvSpPr/>
      </dsp:nvSpPr>
      <dsp:spPr>
        <a:xfrm>
          <a:off x="2500264" y="1747086"/>
          <a:ext cx="1516872" cy="1516949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E222475-98F2-5F46-9A94-BECE891D7D9A}">
      <dsp:nvSpPr>
        <dsp:cNvPr id="0" name=""/>
        <dsp:cNvSpPr/>
      </dsp:nvSpPr>
      <dsp:spPr>
        <a:xfrm>
          <a:off x="2835165" y="2295989"/>
          <a:ext cx="846501" cy="423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2015</a:t>
          </a:r>
          <a:endParaRPr lang="en-GB" sz="2700" kern="1200" dirty="0"/>
        </a:p>
      </dsp:txBody>
      <dsp:txXfrm>
        <a:off x="2835165" y="2295989"/>
        <a:ext cx="846501" cy="423061"/>
      </dsp:txXfrm>
    </dsp:sp>
    <dsp:sp modelId="{C12225B1-6097-5540-9C56-BB99EC858AD8}">
      <dsp:nvSpPr>
        <dsp:cNvPr id="0" name=""/>
        <dsp:cNvSpPr/>
      </dsp:nvSpPr>
      <dsp:spPr>
        <a:xfrm>
          <a:off x="2078862" y="2620140"/>
          <a:ext cx="1516872" cy="1516949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7BDD3D2-BA2C-144D-B5F6-3F25EE07BC76}">
      <dsp:nvSpPr>
        <dsp:cNvPr id="0" name=""/>
        <dsp:cNvSpPr/>
      </dsp:nvSpPr>
      <dsp:spPr>
        <a:xfrm>
          <a:off x="2412057" y="3169532"/>
          <a:ext cx="846501" cy="423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2016</a:t>
          </a:r>
          <a:endParaRPr lang="en-GB" sz="2700" kern="1200" dirty="0"/>
        </a:p>
      </dsp:txBody>
      <dsp:txXfrm>
        <a:off x="2412057" y="3169532"/>
        <a:ext cx="846501" cy="423061"/>
      </dsp:txXfrm>
    </dsp:sp>
    <dsp:sp modelId="{AEA6B156-A923-464F-866E-F62ABA7790D6}">
      <dsp:nvSpPr>
        <dsp:cNvPr id="0" name=""/>
        <dsp:cNvSpPr/>
      </dsp:nvSpPr>
      <dsp:spPr>
        <a:xfrm>
          <a:off x="2608103" y="3592594"/>
          <a:ext cx="1303184" cy="1303949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5FE620C-4483-6D4A-960D-C5F0B10F41D5}">
      <dsp:nvSpPr>
        <dsp:cNvPr id="0" name=""/>
        <dsp:cNvSpPr/>
      </dsp:nvSpPr>
      <dsp:spPr>
        <a:xfrm>
          <a:off x="2835165" y="4043076"/>
          <a:ext cx="846501" cy="4230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2700" kern="1200" dirty="0" smtClean="0"/>
            <a:t>2017</a:t>
          </a:r>
          <a:endParaRPr lang="en-GB" sz="2700" kern="1200" dirty="0"/>
        </a:p>
      </dsp:txBody>
      <dsp:txXfrm>
        <a:off x="2835165" y="4043076"/>
        <a:ext cx="846501" cy="4230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82C2A-1DD0-0F43-9A47-FBD6B4806AC3}">
      <dsp:nvSpPr>
        <dsp:cNvPr id="0" name=""/>
        <dsp:cNvSpPr/>
      </dsp:nvSpPr>
      <dsp:spPr>
        <a:xfrm>
          <a:off x="422369" y="2287"/>
          <a:ext cx="1531525" cy="850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Customer</a:t>
          </a:r>
          <a:endParaRPr lang="en-GB" sz="1800" kern="1200" dirty="0"/>
        </a:p>
      </dsp:txBody>
      <dsp:txXfrm>
        <a:off x="447289" y="27207"/>
        <a:ext cx="1481685" cy="801007"/>
      </dsp:txXfrm>
    </dsp:sp>
    <dsp:sp modelId="{4C3FAD8D-1E63-8844-8915-971EAD6FEB05}">
      <dsp:nvSpPr>
        <dsp:cNvPr id="0" name=""/>
        <dsp:cNvSpPr/>
      </dsp:nvSpPr>
      <dsp:spPr>
        <a:xfrm rot="5400000">
          <a:off x="1028598" y="874406"/>
          <a:ext cx="319067" cy="382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-5400000">
        <a:off x="1073267" y="906313"/>
        <a:ext cx="229729" cy="223347"/>
      </dsp:txXfrm>
    </dsp:sp>
    <dsp:sp modelId="{327BB32D-DE9D-2346-8F32-52E33B101425}">
      <dsp:nvSpPr>
        <dsp:cNvPr id="0" name=""/>
        <dsp:cNvSpPr/>
      </dsp:nvSpPr>
      <dsp:spPr>
        <a:xfrm>
          <a:off x="422369" y="1278558"/>
          <a:ext cx="1531525" cy="850847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Service mediator</a:t>
          </a:r>
          <a:endParaRPr lang="en-GB" sz="1800" kern="1200" dirty="0"/>
        </a:p>
      </dsp:txBody>
      <dsp:txXfrm>
        <a:off x="447289" y="1303478"/>
        <a:ext cx="1481685" cy="801007"/>
      </dsp:txXfrm>
    </dsp:sp>
    <dsp:sp modelId="{CF2C77E3-6B3E-C946-887A-117B7AF7048E}">
      <dsp:nvSpPr>
        <dsp:cNvPr id="0" name=""/>
        <dsp:cNvSpPr/>
      </dsp:nvSpPr>
      <dsp:spPr>
        <a:xfrm rot="5400000">
          <a:off x="1028598" y="2150677"/>
          <a:ext cx="319067" cy="382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-5400000">
        <a:off x="1073267" y="2182584"/>
        <a:ext cx="229729" cy="223347"/>
      </dsp:txXfrm>
    </dsp:sp>
    <dsp:sp modelId="{F75EE263-57BA-6F4C-AFF5-92A44270A903}">
      <dsp:nvSpPr>
        <dsp:cNvPr id="0" name=""/>
        <dsp:cNvSpPr/>
      </dsp:nvSpPr>
      <dsp:spPr>
        <a:xfrm>
          <a:off x="422369" y="2554830"/>
          <a:ext cx="1531525" cy="850847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Infrastructure mediator</a:t>
          </a:r>
          <a:endParaRPr lang="en-GB" sz="1800" kern="1200" dirty="0"/>
        </a:p>
      </dsp:txBody>
      <dsp:txXfrm>
        <a:off x="447289" y="2579750"/>
        <a:ext cx="1481685" cy="801007"/>
      </dsp:txXfrm>
    </dsp:sp>
    <dsp:sp modelId="{2C063427-4289-A949-9E8C-0D55BF2AACCF}">
      <dsp:nvSpPr>
        <dsp:cNvPr id="0" name=""/>
        <dsp:cNvSpPr/>
      </dsp:nvSpPr>
      <dsp:spPr>
        <a:xfrm rot="5400000">
          <a:off x="1028598" y="3426949"/>
          <a:ext cx="319067" cy="382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-5400000">
        <a:off x="1073267" y="3458856"/>
        <a:ext cx="229729" cy="223347"/>
      </dsp:txXfrm>
    </dsp:sp>
    <dsp:sp modelId="{85D55B7B-71D4-9D40-9D40-0285599040AA}">
      <dsp:nvSpPr>
        <dsp:cNvPr id="0" name=""/>
        <dsp:cNvSpPr/>
      </dsp:nvSpPr>
      <dsp:spPr>
        <a:xfrm>
          <a:off x="422369" y="3831102"/>
          <a:ext cx="1531525" cy="850847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(Inter)national Datacenter</a:t>
          </a:r>
          <a:endParaRPr lang="en-GB" sz="1800" kern="1200" dirty="0"/>
        </a:p>
      </dsp:txBody>
      <dsp:txXfrm>
        <a:off x="447289" y="3856022"/>
        <a:ext cx="1481685" cy="80100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082C2A-1DD0-0F43-9A47-FBD6B4806AC3}">
      <dsp:nvSpPr>
        <dsp:cNvPr id="0" name=""/>
        <dsp:cNvSpPr/>
      </dsp:nvSpPr>
      <dsp:spPr>
        <a:xfrm>
          <a:off x="422369" y="2287"/>
          <a:ext cx="1531525" cy="85084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Customer</a:t>
          </a:r>
          <a:endParaRPr lang="en-GB" sz="1800" kern="1200" dirty="0"/>
        </a:p>
      </dsp:txBody>
      <dsp:txXfrm>
        <a:off x="447289" y="27207"/>
        <a:ext cx="1481685" cy="801007"/>
      </dsp:txXfrm>
    </dsp:sp>
    <dsp:sp modelId="{4C3FAD8D-1E63-8844-8915-971EAD6FEB05}">
      <dsp:nvSpPr>
        <dsp:cNvPr id="0" name=""/>
        <dsp:cNvSpPr/>
      </dsp:nvSpPr>
      <dsp:spPr>
        <a:xfrm rot="5400000">
          <a:off x="1028598" y="874406"/>
          <a:ext cx="319067" cy="382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-5400000">
        <a:off x="1073267" y="906313"/>
        <a:ext cx="229729" cy="223347"/>
      </dsp:txXfrm>
    </dsp:sp>
    <dsp:sp modelId="{327BB32D-DE9D-2346-8F32-52E33B101425}">
      <dsp:nvSpPr>
        <dsp:cNvPr id="0" name=""/>
        <dsp:cNvSpPr/>
      </dsp:nvSpPr>
      <dsp:spPr>
        <a:xfrm>
          <a:off x="422369" y="1278558"/>
          <a:ext cx="1531525" cy="850847"/>
        </a:xfrm>
        <a:prstGeom prst="roundRect">
          <a:avLst>
            <a:gd name="adj" fmla="val 10000"/>
          </a:avLst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Service mediator</a:t>
          </a:r>
          <a:endParaRPr lang="en-GB" sz="1800" kern="1200" dirty="0"/>
        </a:p>
      </dsp:txBody>
      <dsp:txXfrm>
        <a:off x="447289" y="1303478"/>
        <a:ext cx="1481685" cy="801007"/>
      </dsp:txXfrm>
    </dsp:sp>
    <dsp:sp modelId="{CF2C77E3-6B3E-C946-887A-117B7AF7048E}">
      <dsp:nvSpPr>
        <dsp:cNvPr id="0" name=""/>
        <dsp:cNvSpPr/>
      </dsp:nvSpPr>
      <dsp:spPr>
        <a:xfrm rot="5400000">
          <a:off x="1028598" y="2150677"/>
          <a:ext cx="319067" cy="382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-5400000">
        <a:off x="1073267" y="2182584"/>
        <a:ext cx="229729" cy="223347"/>
      </dsp:txXfrm>
    </dsp:sp>
    <dsp:sp modelId="{F75EE263-57BA-6F4C-AFF5-92A44270A903}">
      <dsp:nvSpPr>
        <dsp:cNvPr id="0" name=""/>
        <dsp:cNvSpPr/>
      </dsp:nvSpPr>
      <dsp:spPr>
        <a:xfrm>
          <a:off x="422369" y="2554830"/>
          <a:ext cx="1531525" cy="850847"/>
        </a:xfrm>
        <a:prstGeom prst="roundRect">
          <a:avLst>
            <a:gd name="adj" fmla="val 10000"/>
          </a:avLst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Infrastructure mediator</a:t>
          </a:r>
          <a:endParaRPr lang="en-GB" sz="1800" kern="1200" dirty="0"/>
        </a:p>
      </dsp:txBody>
      <dsp:txXfrm>
        <a:off x="447289" y="2579750"/>
        <a:ext cx="1481685" cy="801007"/>
      </dsp:txXfrm>
    </dsp:sp>
    <dsp:sp modelId="{2C063427-4289-A949-9E8C-0D55BF2AACCF}">
      <dsp:nvSpPr>
        <dsp:cNvPr id="0" name=""/>
        <dsp:cNvSpPr/>
      </dsp:nvSpPr>
      <dsp:spPr>
        <a:xfrm rot="5400000">
          <a:off x="1028598" y="3426949"/>
          <a:ext cx="319067" cy="38288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GB" sz="1400" kern="1200"/>
        </a:p>
      </dsp:txBody>
      <dsp:txXfrm rot="-5400000">
        <a:off x="1073267" y="3458856"/>
        <a:ext cx="229729" cy="223347"/>
      </dsp:txXfrm>
    </dsp:sp>
    <dsp:sp modelId="{85D55B7B-71D4-9D40-9D40-0285599040AA}">
      <dsp:nvSpPr>
        <dsp:cNvPr id="0" name=""/>
        <dsp:cNvSpPr/>
      </dsp:nvSpPr>
      <dsp:spPr>
        <a:xfrm>
          <a:off x="422369" y="3831102"/>
          <a:ext cx="1531525" cy="850847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GB" sz="1800" kern="1200" dirty="0" smtClean="0"/>
            <a:t>(Inter)national Datacenter</a:t>
          </a:r>
          <a:endParaRPr lang="en-GB" sz="1800" kern="1200" dirty="0"/>
        </a:p>
      </dsp:txBody>
      <dsp:txXfrm>
        <a:off x="447289" y="3856022"/>
        <a:ext cx="1481685" cy="80100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3920202-1864-CA40-82B5-84222B1C179C}">
      <dsp:nvSpPr>
        <dsp:cNvPr id="0" name=""/>
        <dsp:cNvSpPr/>
      </dsp:nvSpPr>
      <dsp:spPr>
        <a:xfrm>
          <a:off x="0" y="48383"/>
          <a:ext cx="8424936" cy="5428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EGI Foundation </a:t>
          </a:r>
          <a:r>
            <a:rPr lang="en-US" sz="18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Managing Director now part </a:t>
          </a:r>
          <a:r>
            <a:rPr lang="en-US" sz="18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of the Board of Directors of BDVA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6501" y="74884"/>
        <a:ext cx="8371934" cy="489878"/>
      </dsp:txXfrm>
    </dsp:sp>
    <dsp:sp modelId="{1174CE14-5FF8-A141-ABF7-E3863873F597}">
      <dsp:nvSpPr>
        <dsp:cNvPr id="0" name=""/>
        <dsp:cNvSpPr/>
      </dsp:nvSpPr>
      <dsp:spPr>
        <a:xfrm>
          <a:off x="0" y="591263"/>
          <a:ext cx="8424936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92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Actively defining the Strategic goals of BDVA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591263"/>
        <a:ext cx="8424936" cy="480240"/>
      </dsp:txXfrm>
    </dsp:sp>
    <dsp:sp modelId="{02EBEAE8-87C0-3D43-9853-7477F34A8293}">
      <dsp:nvSpPr>
        <dsp:cNvPr id="0" name=""/>
        <dsp:cNvSpPr/>
      </dsp:nvSpPr>
      <dsp:spPr>
        <a:xfrm>
          <a:off x="0" y="1071503"/>
          <a:ext cx="8424936" cy="542880"/>
        </a:xfrm>
        <a:prstGeom prst="round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EGI contributed to the revision of the Strategic Research and Innovation </a:t>
          </a:r>
          <a:r>
            <a:rPr lang="en-US" sz="18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agenda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6501" y="1098004"/>
        <a:ext cx="8371934" cy="489878"/>
      </dsp:txXfrm>
    </dsp:sp>
    <dsp:sp modelId="{FCB6992B-8554-DC41-99D5-9A3FE451883B}">
      <dsp:nvSpPr>
        <dsp:cNvPr id="0" name=""/>
        <dsp:cNvSpPr/>
      </dsp:nvSpPr>
      <dsp:spPr>
        <a:xfrm>
          <a:off x="0" y="1614383"/>
          <a:ext cx="8424936" cy="4802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92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Part of SRIA Contribution Group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1614383"/>
        <a:ext cx="8424936" cy="480240"/>
      </dsp:txXfrm>
    </dsp:sp>
    <dsp:sp modelId="{00444D0E-F7C8-E945-AC6E-0F2500A1901D}">
      <dsp:nvSpPr>
        <dsp:cNvPr id="0" name=""/>
        <dsp:cNvSpPr/>
      </dsp:nvSpPr>
      <dsp:spPr>
        <a:xfrm>
          <a:off x="0" y="2094623"/>
          <a:ext cx="8424936" cy="542880"/>
        </a:xfrm>
        <a:prstGeom prst="round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EGI contributed to several task forces (e.g. Earth Observation and </a:t>
          </a:r>
          <a:r>
            <a:rPr lang="en-US" sz="1800" kern="1200" dirty="0" err="1" smtClean="0">
              <a:latin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18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-Spaces)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6501" y="2121124"/>
        <a:ext cx="8371934" cy="489878"/>
      </dsp:txXfrm>
    </dsp:sp>
    <dsp:sp modelId="{29CD9CFB-B749-0349-9C97-C44F3A8DCFAF}">
      <dsp:nvSpPr>
        <dsp:cNvPr id="0" name=""/>
        <dsp:cNvSpPr/>
      </dsp:nvSpPr>
      <dsp:spPr>
        <a:xfrm>
          <a:off x="0" y="2637503"/>
          <a:ext cx="8424936" cy="5852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92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White Paper on Big Data from Space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Member of </a:t>
          </a:r>
          <a:r>
            <a:rPr lang="en-US" sz="1600" kern="1200" dirty="0" err="1" smtClean="0">
              <a:latin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16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-Space review committee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2637503"/>
        <a:ext cx="8424936" cy="585292"/>
      </dsp:txXfrm>
    </dsp:sp>
    <dsp:sp modelId="{DFF0C575-FDB6-7E48-9EE0-15C4934A417A}">
      <dsp:nvSpPr>
        <dsp:cNvPr id="0" name=""/>
        <dsp:cNvSpPr/>
      </dsp:nvSpPr>
      <dsp:spPr>
        <a:xfrm>
          <a:off x="0" y="3222796"/>
          <a:ext cx="8424936" cy="542880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EGI was awarded the label of </a:t>
          </a:r>
          <a:r>
            <a:rPr lang="en-US" sz="1800" b="1" kern="1200" dirty="0" err="1" smtClean="0">
              <a:latin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1800" b="1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-Space</a:t>
          </a:r>
          <a:r>
            <a:rPr lang="en-US" sz="18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 in Oct 2017</a:t>
          </a:r>
          <a:endParaRPr lang="en-US" sz="18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26501" y="3249297"/>
        <a:ext cx="8371934" cy="489878"/>
      </dsp:txXfrm>
    </dsp:sp>
    <dsp:sp modelId="{CD37B054-B89D-924A-9BA5-0411CDD3C432}">
      <dsp:nvSpPr>
        <dsp:cNvPr id="0" name=""/>
        <dsp:cNvSpPr/>
      </dsp:nvSpPr>
      <dsp:spPr>
        <a:xfrm>
          <a:off x="0" y="3765676"/>
          <a:ext cx="8424936" cy="5402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7492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n-US" sz="16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An </a:t>
          </a:r>
          <a:r>
            <a:rPr lang="en-US" sz="1600" kern="1200" dirty="0" err="1" smtClean="0">
              <a:latin typeface="Segoe UI" panose="020B0502040204020203" pitchFamily="34" charset="0"/>
              <a:cs typeface="Segoe UI" panose="020B0502040204020203" pitchFamily="34" charset="0"/>
            </a:rPr>
            <a:t>i</a:t>
          </a:r>
          <a:r>
            <a:rPr lang="en-US" sz="16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-Space is a trusted data incubator </a:t>
          </a:r>
          <a:r>
            <a:rPr lang="en-GB" sz="1600" kern="1200" dirty="0" smtClean="0">
              <a:latin typeface="Segoe UI" panose="020B0502040204020203" pitchFamily="34" charset="0"/>
              <a:cs typeface="Segoe UI" panose="020B0502040204020203" pitchFamily="34" charset="0"/>
            </a:rPr>
            <a:t>targeted to accelerate take up of data driven innovation in commercial as well as in the not-for-profit sector </a:t>
          </a:r>
          <a:endParaRPr lang="en-US" sz="1600" kern="1200" dirty="0">
            <a:latin typeface="Segoe UI" panose="020B0502040204020203" pitchFamily="34" charset="0"/>
            <a:cs typeface="Segoe UI" panose="020B0502040204020203" pitchFamily="34" charset="0"/>
          </a:endParaRPr>
        </a:p>
      </dsp:txBody>
      <dsp:txXfrm>
        <a:off x="0" y="3765676"/>
        <a:ext cx="8424936" cy="540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r>
              <a:rPr lang="en-GB" smtClean="0"/>
              <a:t>EGI-Engage: Final Review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r>
              <a:rPr lang="nl-NL" smtClean="0"/>
              <a:t>23-10-2017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777037CF-4AF3-4EA8-B0EF-23260E3D6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20998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r>
              <a:rPr lang="nl-NL" smtClean="0"/>
              <a:t>EGI-Engage: Final Review</a:t>
            </a:r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995363" y="768350"/>
            <a:ext cx="5113337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AEF58AE9-46A5-49CB-B815-3CC2120EE87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488775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uments.egi.eu/document/2699)" TargetMode="External"/><Relationship Id="rId3" Type="http://schemas.openxmlformats.org/officeDocument/2006/relationships/hyperlink" Target="https://www.egi.eu/business/business-use-cases/)" TargetMode="External"/><Relationship Id="rId7" Type="http://schemas.openxmlformats.org/officeDocument/2006/relationships/hyperlink" Target="https://documents.egi.eu/document/2843" TargetMode="External"/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documents.egi.eu/document/2700" TargetMode="External"/><Relationship Id="rId5" Type="http://schemas.openxmlformats.org/officeDocument/2006/relationships/hyperlink" Target="https://www.egi.eu/news/egi-webinar-how-to-engage-smes-for-national-e-Infrastructure-providers" TargetMode="External"/><Relationship Id="rId4" Type="http://schemas.openxmlformats.org/officeDocument/2006/relationships/hyperlink" Target="https://www.egi.eu/blog/egi-and-ubercloud-webinar-for-smes-cae-openfoam-demo-20oct2016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49648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11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37218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Conservative estimate: number of results of the Google search ["</a:t>
            </a:r>
            <a:r>
              <a:rPr lang="en-GB" dirty="0" err="1" smtClean="0"/>
              <a:t>egi.eu</a:t>
            </a:r>
            <a:r>
              <a:rPr lang="en-GB" dirty="0" smtClean="0"/>
              <a:t>/news" AND NOT </a:t>
            </a:r>
            <a:r>
              <a:rPr lang="en-GB" dirty="0" err="1" smtClean="0"/>
              <a:t>site:egi.eu</a:t>
            </a:r>
            <a:r>
              <a:rPr lang="en-GB" dirty="0" smtClean="0"/>
              <a:t> ]. </a:t>
            </a:r>
          </a:p>
          <a:p>
            <a:r>
              <a:rPr lang="en-GB" dirty="0" smtClean="0"/>
              <a:t>Excludes all sites that do not publish 'naked' links, i.e. that embed links in text.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12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2168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These are</a:t>
            </a:r>
            <a:r>
              <a:rPr lang="en-GB" baseline="0" dirty="0" smtClean="0"/>
              <a:t> two examples on how publications support the dissemination of EGI services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13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7160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Social media exist</a:t>
            </a:r>
            <a:r>
              <a:rPr lang="en-GB" baseline="0" dirty="0" smtClean="0"/>
              <a:t> to support communication activities, especially twitter (3x grow in followers)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15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2438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EGI conference</a:t>
            </a:r>
            <a:r>
              <a:rPr lang="en-GB" baseline="0" dirty="0" smtClean="0"/>
              <a:t> is focused on EGI community topics (e.g. procurement, operations, NGIs sharing experience on engagement) </a:t>
            </a:r>
          </a:p>
          <a:p>
            <a:r>
              <a:rPr lang="en-GB" baseline="0" dirty="0" smtClean="0"/>
              <a:t>Reflecting EGI strategy to work closely with other e-infrastructures, we replaced one of our yearly conferences with an event co-organised and co-developed with other e-</a:t>
            </a:r>
            <a:r>
              <a:rPr lang="en-GB" baseline="0" dirty="0" err="1" smtClean="0"/>
              <a:t>infras</a:t>
            </a:r>
            <a:r>
              <a:rPr lang="en-GB" baseline="0" dirty="0" smtClean="0"/>
              <a:t>; </a:t>
            </a:r>
          </a:p>
          <a:p>
            <a:endParaRPr lang="en-GB" baseline="0" dirty="0" smtClean="0"/>
          </a:p>
          <a:p>
            <a:r>
              <a:rPr lang="en-GB" baseline="0" dirty="0" smtClean="0"/>
              <a:t>DI4R was born following an EGI initiative, US is doing the same from 2017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16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109149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the relevance of each MoU:</a:t>
            </a:r>
            <a:br>
              <a:rPr lang="en-GB" dirty="0" smtClean="0"/>
            </a:br>
            <a:r>
              <a:rPr lang="en-GB" dirty="0" smtClean="0"/>
              <a:t>- GEANT: cooperation on</a:t>
            </a:r>
            <a:r>
              <a:rPr lang="en-GB" baseline="0" dirty="0" smtClean="0"/>
              <a:t> </a:t>
            </a:r>
            <a:r>
              <a:rPr lang="en-GB" dirty="0" smtClean="0"/>
              <a:t>AAI mainly</a:t>
            </a:r>
          </a:p>
          <a:p>
            <a:pPr marL="185766" indent="-185766">
              <a:buFontTx/>
              <a:buChar char="-"/>
            </a:pPr>
            <a:r>
              <a:rPr lang="en-GB" dirty="0" smtClean="0"/>
              <a:t>PRACE: reinforce cooperation</a:t>
            </a:r>
          </a:p>
          <a:p>
            <a:pPr marL="185766" indent="-185766">
              <a:buFontTx/>
              <a:buChar char="-"/>
            </a:pPr>
            <a:endParaRPr lang="en-GB" dirty="0" smtClean="0"/>
          </a:p>
          <a:p>
            <a:pPr marL="185766" indent="-185766">
              <a:buFontTx/>
              <a:buChar char="-"/>
            </a:pPr>
            <a:r>
              <a:rPr lang="en-GB" dirty="0" smtClean="0"/>
              <a:t>Add a</a:t>
            </a:r>
            <a:r>
              <a:rPr lang="en-GB" baseline="0" dirty="0" smtClean="0"/>
              <a:t> column on value</a:t>
            </a:r>
            <a:endParaRPr lang="en-GB" dirty="0" smtClean="0"/>
          </a:p>
          <a:p>
            <a:pPr marL="185766" indent="-185766">
              <a:buFontTx/>
              <a:buChar char="-"/>
            </a:pPr>
            <a:endParaRPr lang="en-GB" dirty="0" smtClean="0"/>
          </a:p>
          <a:p>
            <a:pPr marL="185766" indent="-185766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23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19992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US" sz="2200" dirty="0" err="1"/>
              <a:t>LoI</a:t>
            </a:r>
            <a:r>
              <a:rPr lang="en-US" sz="2200" dirty="0"/>
              <a:t>: 100% IT, CESGA, CSC, IFCA, IISAS, INFN, PSNC</a:t>
            </a:r>
          </a:p>
          <a:p>
            <a:pPr defTabSz="990752">
              <a:defRPr/>
            </a:pPr>
            <a:endParaRPr lang="en-US" sz="2200" dirty="0"/>
          </a:p>
          <a:p>
            <a:r>
              <a:rPr lang="en-US" sz="2200" dirty="0"/>
              <a:t>Financial completed: </a:t>
            </a:r>
          </a:p>
          <a:p>
            <a:r>
              <a:rPr lang="en-US" sz="2200" dirty="0"/>
              <a:t>- IBM-&gt;PSNC</a:t>
            </a:r>
          </a:p>
          <a:p>
            <a:r>
              <a:rPr lang="en-US" sz="2200" dirty="0"/>
              <a:t>- </a:t>
            </a:r>
            <a:r>
              <a:rPr lang="en-US" sz="2200" dirty="0" err="1"/>
              <a:t>NextGeoss</a:t>
            </a:r>
            <a:r>
              <a:rPr lang="en-US" sz="2200" dirty="0"/>
              <a:t>-&gt;INFN-Bari</a:t>
            </a:r>
          </a:p>
          <a:p>
            <a:endParaRPr lang="en-US" sz="2200" dirty="0"/>
          </a:p>
          <a:p>
            <a:pPr defTabSz="990752">
              <a:defRPr/>
            </a:pPr>
            <a:r>
              <a:rPr lang="en-US" baseline="0" dirty="0" smtClean="0"/>
              <a:t>Financial transaction in discussion: </a:t>
            </a:r>
          </a:p>
          <a:p>
            <a:pPr defTabSz="990752">
              <a:defRPr/>
            </a:pPr>
            <a:r>
              <a:rPr lang="en-US" baseline="0" dirty="0" smtClean="0"/>
              <a:t>- Terradue -&gt; INFN-Bari</a:t>
            </a:r>
          </a:p>
          <a:p>
            <a:pPr marL="185766" indent="-185766" defTabSz="990752">
              <a:buFontTx/>
              <a:buChar char="-"/>
              <a:defRPr/>
            </a:pPr>
            <a:r>
              <a:rPr lang="en-US" baseline="0" dirty="0" err="1" smtClean="0"/>
              <a:t>Numeca</a:t>
            </a:r>
            <a:r>
              <a:rPr lang="en-US" baseline="0" dirty="0" smtClean="0"/>
              <a:t> -&gt; All </a:t>
            </a:r>
          </a:p>
          <a:p>
            <a:pPr marL="185766" indent="-185766" defTabSz="990752">
              <a:buFontTx/>
              <a:buChar char="-"/>
              <a:defRPr/>
            </a:pPr>
            <a:r>
              <a:rPr lang="en-US" baseline="0" dirty="0" smtClean="0"/>
              <a:t>FAO through D4Science -&gt; All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29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69192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Community are the users of the FAO services, either in FAO (as data managers) or beyond (the consumers of FAO data). </a:t>
            </a:r>
          </a:p>
          <a:p>
            <a:r>
              <a:rPr lang="en-GB" dirty="0" smtClean="0"/>
              <a:t>In the Deliverable 2.6 we talked to representatives of the community of data managers, but mainly from legal and data policy perspective in FAO.</a:t>
            </a:r>
          </a:p>
          <a:p>
            <a:r>
              <a:rPr lang="en-GB" dirty="0" smtClean="0"/>
              <a:t>in the SDM case we added a perspective from 'external' service providers (D4S) and service consumers ('GRSF').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30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1106775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Community are the users of the FAO services, either in FAO (as data managers) or </a:t>
            </a:r>
            <a:r>
              <a:rPr lang="en-GB" dirty="0" err="1" smtClean="0"/>
              <a:t>beyong</a:t>
            </a:r>
            <a:r>
              <a:rPr lang="en-GB" dirty="0" smtClean="0"/>
              <a:t> (the consumers of FAO data). </a:t>
            </a:r>
          </a:p>
          <a:p>
            <a:r>
              <a:rPr lang="en-GB" dirty="0" smtClean="0"/>
              <a:t>In the Deliverable 2.6 we talked to representatives of the community of data managers, but mainly from legal and data policy perspective in FAO.</a:t>
            </a:r>
          </a:p>
          <a:p>
            <a:r>
              <a:rPr lang="en-GB" dirty="0" smtClean="0"/>
              <a:t>in the SDM case we added a perspective from 'external' service providers (D4S) and service consumers ('GRSF').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31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70266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how the results of EGI-Engage contributed</a:t>
            </a:r>
            <a:r>
              <a:rPr lang="en-GB" baseline="0" dirty="0" smtClean="0"/>
              <a:t> to the success stories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32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77921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2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24747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the value of cross-border procurement</a:t>
            </a:r>
            <a:r>
              <a:rPr lang="en-GB" baseline="0" dirty="0" smtClean="0"/>
              <a:t> focus</a:t>
            </a:r>
          </a:p>
          <a:p>
            <a:endParaRPr lang="en-GB" baseline="0" dirty="0" smtClean="0"/>
          </a:p>
          <a:p>
            <a:r>
              <a:rPr lang="en-GB" dirty="0" smtClean="0"/>
              <a:t>This study is the involvement of the RIs, and the fact that it complements ESFRI activities on national investments on national infrastructures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33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537769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/>
              <a:t>150+ business related contacts (100+ of which are SMEs)</a:t>
            </a:r>
          </a:p>
          <a:p>
            <a:r>
              <a:rPr lang="en-US" sz="2000" dirty="0"/>
              <a:t>8 concrete use cases (</a:t>
            </a:r>
            <a:r>
              <a:rPr lang="en-US" sz="2000" dirty="0">
                <a:hlinkClick r:id="rId3"/>
              </a:rPr>
              <a:t>https://www.egi.eu/business/business-use-cases/)</a:t>
            </a:r>
            <a:endParaRPr lang="en-US" sz="2000" dirty="0"/>
          </a:p>
          <a:p>
            <a:r>
              <a:rPr lang="en-US" sz="2000" dirty="0"/>
              <a:t>~20 actively ongoing (~90 added since the end of PY1); further details in D2.14</a:t>
            </a:r>
          </a:p>
          <a:p>
            <a:r>
              <a:rPr lang="en-US" sz="2000" dirty="0"/>
              <a:t>Initial questionnaire for private </a:t>
            </a:r>
            <a:r>
              <a:rPr lang="en-US" sz="2000" dirty="0" err="1"/>
              <a:t>organisations</a:t>
            </a:r>
            <a:r>
              <a:rPr lang="en-US" sz="2000" dirty="0"/>
              <a:t> was prepared during PY2</a:t>
            </a:r>
          </a:p>
          <a:p>
            <a:pPr lvl="1"/>
            <a:r>
              <a:rPr lang="en-US" sz="1700" dirty="0"/>
              <a:t>13 companies reached out via this form</a:t>
            </a:r>
          </a:p>
          <a:p>
            <a:r>
              <a:rPr lang="en-US" sz="2000" dirty="0"/>
              <a:t>Webinars</a:t>
            </a:r>
          </a:p>
          <a:p>
            <a:pPr lvl="1"/>
            <a:r>
              <a:rPr lang="en-US" sz="1500" dirty="0"/>
              <a:t>“How SMEs Can Use EGI’s Cloud for CAE – Intro &amp; Demo Using </a:t>
            </a:r>
            <a:r>
              <a:rPr lang="en-US" sz="1500" dirty="0" err="1"/>
              <a:t>OpenFOAM</a:t>
            </a:r>
            <a:r>
              <a:rPr lang="en-US" sz="1500" dirty="0"/>
              <a:t> (Oct 2016) (</a:t>
            </a:r>
            <a:r>
              <a:rPr lang="en-US" sz="1500" dirty="0">
                <a:hlinkClick r:id="rId4"/>
              </a:rPr>
              <a:t>https://www.egi.eu/blog/egi-and-ubercloud-webinar-for-smes-cae-openfoam-demo-20oct2016</a:t>
            </a:r>
            <a:r>
              <a:rPr lang="en-US" sz="1500" dirty="0"/>
              <a:t>)</a:t>
            </a:r>
          </a:p>
          <a:p>
            <a:pPr lvl="1"/>
            <a:r>
              <a:rPr lang="en-US" sz="1500" dirty="0"/>
              <a:t>“How to engage SMEs for national e-Infrastructures” (May 2017) (</a:t>
            </a:r>
            <a:r>
              <a:rPr lang="en-US" sz="1500" dirty="0">
                <a:hlinkClick r:id="rId5"/>
              </a:rPr>
              <a:t>https://www.egi.eu/news/egi-webinar-how-to-engage-smes-for-national-e-Infrastructure-providers)</a:t>
            </a:r>
            <a:endParaRPr lang="en-US" sz="1500" dirty="0"/>
          </a:p>
          <a:p>
            <a:r>
              <a:rPr lang="en-US" sz="2000" dirty="0"/>
              <a:t>Market Analysis</a:t>
            </a:r>
          </a:p>
          <a:p>
            <a:pPr lvl="1"/>
            <a:r>
              <a:rPr lang="en-US" sz="1500" dirty="0"/>
              <a:t>Marine Fisheries (D2.7 </a:t>
            </a:r>
            <a:r>
              <a:rPr lang="en-US" sz="1500" dirty="0">
                <a:hlinkClick r:id="rId6"/>
              </a:rPr>
              <a:t>https://documents.egi.eu/document/2700</a:t>
            </a:r>
            <a:r>
              <a:rPr lang="en-US" sz="1500" dirty="0"/>
              <a:t>) </a:t>
            </a:r>
          </a:p>
          <a:p>
            <a:pPr lvl="1"/>
            <a:r>
              <a:rPr lang="en-US" sz="1500" dirty="0" err="1"/>
              <a:t>Agri</a:t>
            </a:r>
            <a:r>
              <a:rPr lang="en-US" sz="1500" dirty="0"/>
              <a:t>-food (D2.10 </a:t>
            </a:r>
            <a:r>
              <a:rPr lang="en-US" sz="1500" dirty="0">
                <a:hlinkClick r:id="rId7"/>
              </a:rPr>
              <a:t>https://documents.egi.eu/document/2843)</a:t>
            </a:r>
            <a:endParaRPr lang="en-US" sz="1500" dirty="0"/>
          </a:p>
          <a:p>
            <a:r>
              <a:rPr lang="en-US" sz="2000" dirty="0"/>
              <a:t>Proposal for a service delivery model from data </a:t>
            </a:r>
            <a:r>
              <a:rPr lang="en-US" sz="2000" dirty="0" err="1"/>
              <a:t>centre</a:t>
            </a:r>
            <a:r>
              <a:rPr lang="en-US" sz="2000" dirty="0"/>
              <a:t> to community</a:t>
            </a:r>
          </a:p>
          <a:p>
            <a:pPr lvl="1"/>
            <a:r>
              <a:rPr lang="en-US" sz="1500" dirty="0"/>
              <a:t>Follow-up to D2.6 - Report on data sharing policies and legal framework in fishery and marine sciences data sector (</a:t>
            </a:r>
            <a:r>
              <a:rPr lang="en-US" sz="1500" dirty="0">
                <a:hlinkClick r:id="rId8"/>
              </a:rPr>
              <a:t>https://documents.egi.eu/document/2699)</a:t>
            </a:r>
            <a:endParaRPr lang="en-US" sz="1500" dirty="0"/>
          </a:p>
          <a:p>
            <a:pPr lvl="1"/>
            <a:r>
              <a:rPr lang="en-US" sz="1500" dirty="0"/>
              <a:t>Uses EGI, CNR (D4Science) and FAO as a concrete test case</a:t>
            </a:r>
          </a:p>
          <a:p>
            <a:r>
              <a:rPr lang="en-US" sz="2000" dirty="0"/>
              <a:t>3 new MoUs with industry (Terradue; CloudSME and TUW/EODC (4 total including UberCloud from PY1)</a:t>
            </a:r>
          </a:p>
          <a:p>
            <a:pPr defTabSz="990752">
              <a:defRPr/>
            </a:pPr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36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488624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CloudSME = MoU</a:t>
            </a:r>
          </a:p>
          <a:p>
            <a:r>
              <a:rPr lang="en-US" dirty="0" smtClean="0"/>
              <a:t>Terradue =</a:t>
            </a:r>
            <a:r>
              <a:rPr lang="en-US" baseline="0" dirty="0" smtClean="0"/>
              <a:t> MoU</a:t>
            </a:r>
          </a:p>
          <a:p>
            <a:r>
              <a:rPr lang="en-US" baseline="0" dirty="0" smtClean="0"/>
              <a:t>UberCloud = MoU</a:t>
            </a:r>
          </a:p>
          <a:p>
            <a:pPr defTabSz="990752">
              <a:defRPr/>
            </a:pPr>
            <a:r>
              <a:rPr lang="en-US" baseline="0" dirty="0" smtClean="0"/>
              <a:t>TEISS + </a:t>
            </a:r>
            <a:r>
              <a:rPr lang="en-US" baseline="0" dirty="0" err="1" smtClean="0"/>
              <a:t>SixSq</a:t>
            </a:r>
            <a:r>
              <a:rPr lang="en-US" baseline="0" dirty="0" smtClean="0"/>
              <a:t> + (</a:t>
            </a:r>
            <a:r>
              <a:rPr lang="en-US" baseline="0" dirty="0" err="1" smtClean="0"/>
              <a:t>CloudEO</a:t>
            </a:r>
            <a:r>
              <a:rPr lang="en-US" baseline="0" dirty="0" smtClean="0"/>
              <a:t> as Pilot) = ESA Stimulus</a:t>
            </a:r>
          </a:p>
          <a:p>
            <a:r>
              <a:rPr lang="en-US" dirty="0" err="1" smtClean="0"/>
              <a:t>AgroKnow</a:t>
            </a:r>
            <a:r>
              <a:rPr lang="en-US" dirty="0" smtClean="0"/>
              <a:t>,</a:t>
            </a:r>
            <a:r>
              <a:rPr lang="en-US" baseline="0" dirty="0" smtClean="0"/>
              <a:t> Engineering, FAO = EGI-Engage Partner</a:t>
            </a:r>
          </a:p>
          <a:p>
            <a:r>
              <a:rPr lang="en-US" baseline="0" dirty="0" smtClean="0"/>
              <a:t>BDVA = EGI is a paying member</a:t>
            </a:r>
          </a:p>
          <a:p>
            <a:r>
              <a:rPr lang="en-US" baseline="0" dirty="0" smtClean="0"/>
              <a:t>Helix Nebula = Partnership Agreement as members of the HNI</a:t>
            </a:r>
          </a:p>
          <a:p>
            <a:r>
              <a:rPr lang="en-US" baseline="0" dirty="0" smtClean="0"/>
              <a:t>100%IT = OLA</a:t>
            </a:r>
          </a:p>
          <a:p>
            <a:r>
              <a:rPr lang="en-US" baseline="0" dirty="0" smtClean="0"/>
              <a:t>ITEMO = Member</a:t>
            </a:r>
          </a:p>
          <a:p>
            <a:r>
              <a:rPr lang="en-US" baseline="0" dirty="0" smtClean="0"/>
              <a:t>TUV = Registered Training </a:t>
            </a:r>
            <a:r>
              <a:rPr lang="en-US" baseline="0" dirty="0" err="1" smtClean="0"/>
              <a:t>Organisation</a:t>
            </a:r>
            <a:endParaRPr lang="en-US" baseline="0" dirty="0" smtClean="0"/>
          </a:p>
          <a:p>
            <a:r>
              <a:rPr lang="en-US" baseline="0" dirty="0" err="1" smtClean="0"/>
              <a:t>mITSM</a:t>
            </a:r>
            <a:r>
              <a:rPr lang="en-US" baseline="0" dirty="0" smtClean="0"/>
              <a:t> = Partnership Agreement</a:t>
            </a:r>
          </a:p>
          <a:p>
            <a:r>
              <a:rPr lang="en-US" baseline="0" dirty="0" err="1" smtClean="0"/>
              <a:t>Ecohydros</a:t>
            </a:r>
            <a:r>
              <a:rPr lang="en-US" baseline="0" dirty="0" smtClean="0"/>
              <a:t> = Commercial contract with IFCA</a:t>
            </a:r>
          </a:p>
          <a:p>
            <a:r>
              <a:rPr lang="en-US" baseline="0" dirty="0" smtClean="0"/>
              <a:t>CWA = ??</a:t>
            </a:r>
          </a:p>
          <a:p>
            <a:r>
              <a:rPr lang="en-US" baseline="0" dirty="0" err="1" smtClean="0"/>
              <a:t>Singerise</a:t>
            </a:r>
            <a:r>
              <a:rPr lang="en-US" baseline="0" dirty="0" smtClean="0"/>
              <a:t> = ??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37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50230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Explain how the results of EGI-Engage contributed</a:t>
            </a:r>
            <a:r>
              <a:rPr lang="en-GB" baseline="0" dirty="0" smtClean="0"/>
              <a:t> to the success stories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38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234645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Our vision is to offer a generic and</a:t>
            </a:r>
            <a:r>
              <a:rPr lang="en-US" baseline="0" dirty="0" smtClean="0"/>
              <a:t> </a:t>
            </a:r>
            <a:r>
              <a:rPr lang="en-US" dirty="0" smtClean="0"/>
              <a:t>open service, intended to work with any EO data located anywhere and with any EO processor, that can be rapidly</a:t>
            </a:r>
            <a:r>
              <a:rPr lang="en-US" baseline="0" dirty="0" smtClean="0"/>
              <a:t> </a:t>
            </a:r>
            <a:r>
              <a:rPr lang="en-US" dirty="0" smtClean="0"/>
              <a:t>deployed with flexibility, scalability, at low cost, and which provides services accessed via public and </a:t>
            </a:r>
            <a:r>
              <a:rPr lang="en-US" dirty="0" err="1" smtClean="0"/>
              <a:t>standardised</a:t>
            </a:r>
            <a:r>
              <a:rPr lang="en-US" dirty="0" smtClean="0"/>
              <a:t> APIs.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39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97700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Numbers will be provided by PO,</a:t>
            </a:r>
            <a:r>
              <a:rPr lang="en-GB" baseline="0" dirty="0" smtClean="0"/>
              <a:t> work package leaders must provide explanation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41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151347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Open with a main message about alignment/deviation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42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706321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Freedom on way to present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43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174352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Achievements grouped </a:t>
            </a:r>
            <a:r>
              <a:rPr lang="en-GB" smtClean="0"/>
              <a:t>by objectives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44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0589659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45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613657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4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24898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Main achievements</a:t>
            </a:r>
            <a:r>
              <a:rPr lang="en-GB" baseline="0" dirty="0" smtClean="0"/>
              <a:t> of the work package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5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3158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6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1470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0752">
              <a:defRPr/>
            </a:pPr>
            <a:r>
              <a:rPr lang="en-GB" baseline="0" dirty="0" smtClean="0"/>
              <a:t>Main goals of NA2.1 were: 1) support the dissemination of the project results; 2) community building through events</a:t>
            </a:r>
            <a:endParaRPr lang="en-GB" dirty="0" smtClean="0"/>
          </a:p>
          <a:p>
            <a:r>
              <a:rPr lang="en-GB" dirty="0" smtClean="0"/>
              <a:t>For</a:t>
            </a:r>
            <a:r>
              <a:rPr lang="en-GB" baseline="0" dirty="0" smtClean="0"/>
              <a:t> 1. </a:t>
            </a:r>
            <a:r>
              <a:rPr lang="en-GB" dirty="0" smtClean="0"/>
              <a:t>the communication team developed and</a:t>
            </a:r>
            <a:r>
              <a:rPr lang="en-GB" baseline="0" dirty="0" smtClean="0"/>
              <a:t> maintained 6 communication channels</a:t>
            </a:r>
          </a:p>
          <a:p>
            <a:r>
              <a:rPr lang="en-GB" baseline="0" dirty="0" smtClean="0"/>
              <a:t>This presentation will describe these channels and provide factual information; </a:t>
            </a:r>
          </a:p>
          <a:p>
            <a:r>
              <a:rPr lang="en-GB" baseline="0" dirty="0" smtClean="0"/>
              <a:t>The actual communication activities that were conducted with these channels were described in the KER presentation and in D2.14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7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101081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Realign</a:t>
            </a:r>
            <a:r>
              <a:rPr lang="en-GB" baseline="0" dirty="0" smtClean="0"/>
              <a:t> the main shop window of the EGI website towards a strategy focused on the service offer</a:t>
            </a:r>
          </a:p>
          <a:p>
            <a:r>
              <a:rPr lang="en-GB" baseline="0" dirty="0" smtClean="0"/>
              <a:t>Simplified/streamlined content on two pillars: EGI services + resources providers</a:t>
            </a:r>
          </a:p>
          <a:p>
            <a:r>
              <a:rPr lang="en-GB" baseline="0" dirty="0" smtClean="0"/>
              <a:t>The old website was not optimised to promote the services and lacked a clear “call to action”; this website brought to as 40+ requests (add screenshot of call to action); to link in the future to the marketplace</a:t>
            </a:r>
            <a:endParaRPr lang="en-GB" dirty="0" smtClean="0"/>
          </a:p>
          <a:p>
            <a:r>
              <a:rPr lang="en-GB" dirty="0" smtClean="0"/>
              <a:t>(Check D2.14 related section)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8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733410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Say: this is to quickly show you</a:t>
            </a:r>
            <a:r>
              <a:rPr lang="en-GB" baseline="0" dirty="0" smtClean="0"/>
              <a:t> the most viewed sections of the website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9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71059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F58AE9-46A5-49CB-B815-3CC2120EE87D}" type="slidenum">
              <a:rPr lang="nl-NL" smtClean="0"/>
              <a:t>10</a:t>
            </a:fld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nl-NL" smtClean="0"/>
              <a:t>23-10-2017</a:t>
            </a:r>
            <a:endParaRPr lang="nl-NL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r>
              <a:rPr lang="nl-NL" smtClean="0"/>
              <a:t>EGI-Engage: Final Review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4190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727411" y="3643200"/>
            <a:ext cx="5689178" cy="431477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function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268761"/>
            <a:ext cx="77724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23200"/>
            <a:ext cx="6400800" cy="5040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Author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750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67544" y="1340768"/>
            <a:ext cx="3815655" cy="47847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572000" y="1341438"/>
            <a:ext cx="4320480" cy="478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82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8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57200" y="1341041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4506" y="2378745"/>
            <a:ext cx="4040188" cy="4616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50705" y="1341041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2601" y="2391445"/>
            <a:ext cx="4041775" cy="377440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8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GB" noProof="0" dirty="0" smtClean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188" y="1412776"/>
            <a:ext cx="8075612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GB" noProof="0" dirty="0" smtClean="0"/>
              <a:t>Click to edit Master text styles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smtClean="0"/>
              <a:t>WP2 Strategy, Policy and Communications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99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ADEF26-A65D-420E-806B-5DECF286FE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0108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59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://creativecommons.org/licenses/by/4.0/" TargetMode="Externa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9394" y="1412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9394" y="263691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GB" noProof="0" dirty="0" smtClean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11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3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000" b="0" dirty="0" smtClean="0">
                <a:latin typeface="Segoe UI" pitchFamily="34" charset="0"/>
                <a:cs typeface="Segoe UI" pitchFamily="34" charset="0"/>
              </a:rPr>
              <a:t>EGI-Engage is co-funded by the Horizon 2020 Framework Programme</a:t>
            </a:r>
          </a:p>
          <a:p>
            <a:pPr algn="r"/>
            <a:r>
              <a:rPr lang="nl-NL" sz="1000" b="0" baseline="0" dirty="0" smtClean="0">
                <a:latin typeface="Segoe UI" pitchFamily="34" charset="0"/>
                <a:cs typeface="Segoe UI" pitchFamily="34" charset="0"/>
              </a:rPr>
              <a:t>  </a:t>
            </a:r>
            <a:r>
              <a:rPr lang="nl-NL" sz="1000" b="0" dirty="0" smtClean="0">
                <a:latin typeface="Segoe UI" pitchFamily="34" charset="0"/>
                <a:cs typeface="Segoe UI" pitchFamily="34" charset="0"/>
              </a:rPr>
              <a:t>of the European Union under grant number 654142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" y="0"/>
            <a:ext cx="6534150" cy="47053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4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22" name="Tekstvak 21"/>
          <p:cNvSpPr txBox="1"/>
          <p:nvPr/>
        </p:nvSpPr>
        <p:spPr>
          <a:xfrm>
            <a:off x="8508016" y="6525344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‹#›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187624" y="6453336"/>
            <a:ext cx="6768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80" y="188640"/>
            <a:ext cx="1082732" cy="993566"/>
          </a:xfrm>
          <a:prstGeom prst="rect">
            <a:avLst/>
          </a:prstGeom>
        </p:spPr>
      </p:pic>
      <p:sp>
        <p:nvSpPr>
          <p:cNvPr id="11" name="Footer Placeholder 6"/>
          <p:cNvSpPr txBox="1">
            <a:spLocks/>
          </p:cNvSpPr>
          <p:nvPr userDrawn="1"/>
        </p:nvSpPr>
        <p:spPr>
          <a:xfrm>
            <a:off x="117780" y="6453336"/>
            <a:ext cx="1127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l-NL"/>
            </a:defPPr>
            <a:lvl1pPr marL="0" algn="ctr" defTabSz="914400" rtl="0" eaLnBrk="1" latinLnBrk="0" hangingPunct="1">
              <a:defRPr sz="1200" kern="1200">
                <a:solidFill>
                  <a:schemeClr val="bg1"/>
                </a:solidFill>
                <a:latin typeface="Segoe UI"/>
                <a:ea typeface="+mn-ea"/>
                <a:cs typeface="Segoe UI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mtClean="0"/>
              <a:t>23-10-2017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2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2" r:id="rId2"/>
    <p:sldLayoutId id="2147483653" r:id="rId3"/>
    <p:sldLayoutId id="2147483688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000" b="1" kern="1200">
          <a:solidFill>
            <a:srgbClr val="4F85C3"/>
          </a:solidFill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8288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845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659" y="1124744"/>
            <a:ext cx="75787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Thank you</a:t>
            </a:r>
            <a:r>
              <a:rPr lang="en-GB" sz="3600" b="1" kern="1200" baseline="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for your attention.</a:t>
            </a:r>
          </a:p>
          <a:p>
            <a:pPr algn="ctr"/>
            <a:endParaRPr lang="en-GB" sz="3600" b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ctr"/>
            <a:endParaRPr lang="en-GB" sz="2400" b="1" i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l"/>
            <a:r>
              <a:rPr lang="en-GB" sz="2800" b="1" i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Questions?</a:t>
            </a:r>
          </a:p>
        </p:txBody>
      </p:sp>
      <p:pic>
        <p:nvPicPr>
          <p:cNvPr id="7" name="Afbeelding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381328"/>
            <a:ext cx="657870" cy="442623"/>
          </a:xfrm>
          <a:prstGeom prst="rect">
            <a:avLst/>
          </a:prstGeom>
        </p:spPr>
      </p:pic>
      <p:sp>
        <p:nvSpPr>
          <p:cNvPr id="10" name="Tekstvak 10"/>
          <p:cNvSpPr txBox="1"/>
          <p:nvPr/>
        </p:nvSpPr>
        <p:spPr>
          <a:xfrm>
            <a:off x="479394" y="6402584"/>
            <a:ext cx="75574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This work by Parties of the EGI-Engage Consortium</a:t>
            </a:r>
            <a:r>
              <a:rPr lang="en-GB" sz="1000" baseline="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is licensed under a </a:t>
            </a:r>
          </a:p>
          <a:p>
            <a:pPr algn="r"/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  <a:hlinkClick r:id="rId6"/>
              </a:rPr>
              <a:t>Creative Commons Attribution 4.0 International License</a:t>
            </a:r>
            <a:r>
              <a:rPr lang="en-GB" sz="1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endParaRPr lang="nl-NL" sz="1000" b="0" dirty="0"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6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image" Target="../media/image24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image" Target="../media/image23.png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hyperlink" Target="https://wiki.egi.eu/wiki/Pay-for-use" TargetMode="Externa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documents.egi.eu/document/2699" TargetMode="Externa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hyperlink" Target="https://documents.egi.eu/document/2699" TargetMode="Externa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gi.eu/business/business-use-cases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5.tiff"/><Relationship Id="rId5" Type="http://schemas.openxmlformats.org/officeDocument/2006/relationships/image" Target="../media/image44.tiff"/><Relationship Id="rId4" Type="http://schemas.openxmlformats.org/officeDocument/2006/relationships/image" Target="../media/image43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46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GB" sz="1800" dirty="0" smtClean="0"/>
              <a:t>Strategy and Policy Manager, EGI Foundation</a:t>
            </a:r>
          </a:p>
          <a:p>
            <a:r>
              <a:rPr lang="en-GB" sz="1800" dirty="0" smtClean="0"/>
              <a:t>WP2 Activity Leader,</a:t>
            </a:r>
            <a:r>
              <a:rPr lang="en-GB" sz="1800" dirty="0"/>
              <a:t> EGI-Engage </a:t>
            </a:r>
            <a:r>
              <a:rPr lang="en-GB" sz="1800" dirty="0" smtClean="0"/>
              <a:t>Project</a:t>
            </a:r>
            <a:endParaRPr lang="en-GB" sz="1800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WP2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Strategy</a:t>
            </a:r>
            <a:r>
              <a:rPr lang="en-GB" dirty="0"/>
              <a:t>, Policy and Communications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smtClean="0"/>
              <a:t>Sergio </a:t>
            </a:r>
            <a:r>
              <a:rPr lang="en-GB" dirty="0" err="1" smtClean="0"/>
              <a:t>Andreozzi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8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Newsletter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2348880"/>
            <a:ext cx="8424936" cy="2016139"/>
          </a:xfrm>
        </p:spPr>
        <p:txBody>
          <a:bodyPr>
            <a:normAutofit/>
          </a:bodyPr>
          <a:lstStyle/>
          <a:p>
            <a:r>
              <a:rPr lang="en-GB" sz="2400" dirty="0" smtClean="0"/>
              <a:t>8 issues – 74 articles (2015-2017)</a:t>
            </a:r>
          </a:p>
          <a:p>
            <a:r>
              <a:rPr lang="en-GB" sz="2400" dirty="0" smtClean="0"/>
              <a:t>Sent via </a:t>
            </a:r>
            <a:r>
              <a:rPr lang="en-GB" sz="2400" dirty="0" err="1" smtClean="0"/>
              <a:t>MailChimp</a:t>
            </a:r>
            <a:r>
              <a:rPr lang="en-GB" sz="2400" dirty="0" smtClean="0"/>
              <a:t> to EGI SSO accounts + subscribers</a:t>
            </a:r>
          </a:p>
          <a:p>
            <a:r>
              <a:rPr lang="en-GB" sz="2400" dirty="0" smtClean="0"/>
              <a:t>Most popular articles:</a:t>
            </a:r>
          </a:p>
          <a:p>
            <a:pPr lvl="1"/>
            <a:r>
              <a:rPr lang="en-GB" sz="2000" dirty="0" smtClean="0"/>
              <a:t>About project milestones and technical developments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10604"/>
            <a:ext cx="8748464" cy="1598716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251520" y="1443155"/>
            <a:ext cx="8640960" cy="8337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For the EGI Community, with in depth stories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,</a:t>
            </a:r>
          </a:p>
          <a:p>
            <a:pPr algn="ctr"/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opinion, future trends, reflections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5536" y="1295690"/>
            <a:ext cx="1321366" cy="2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purpose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88308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Newsletter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628799"/>
            <a:ext cx="4655335" cy="45365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39952" y="1167135"/>
            <a:ext cx="45581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Number of articles per category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2492896"/>
            <a:ext cx="42484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Summary of readership stats</a:t>
            </a:r>
          </a:p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(details in D2.14):</a:t>
            </a:r>
          </a:p>
          <a:p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On average, each issue: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Sent to </a:t>
            </a:r>
            <a:r>
              <a:rPr lang="en-GB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∼4,000 subscribers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Reached </a:t>
            </a:r>
            <a:r>
              <a:rPr lang="en-GB" sz="2000" b="1" dirty="0">
                <a:latin typeface="Segoe UI" panose="020B0502040204020203" pitchFamily="34" charset="0"/>
                <a:cs typeface="Segoe UI" panose="020B0502040204020203" pitchFamily="34" charset="0"/>
              </a:rPr>
              <a:t>2,107 </a:t>
            </a:r>
            <a:r>
              <a:rPr lang="en-GB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readers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Included </a:t>
            </a:r>
            <a:r>
              <a:rPr lang="en-GB" sz="2000" b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9 articles</a:t>
            </a:r>
          </a:p>
          <a:p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417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3200" dirty="0"/>
              <a:t> </a:t>
            </a:r>
            <a:br>
              <a:rPr lang="en-US" sz="3200" dirty="0"/>
            </a:br>
            <a:r>
              <a:rPr lang="en-US" dirty="0" smtClean="0"/>
              <a:t>Newsfeed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2348880"/>
            <a:ext cx="8424936" cy="2030885"/>
          </a:xfrm>
        </p:spPr>
        <p:txBody>
          <a:bodyPr>
            <a:normAutofit/>
          </a:bodyPr>
          <a:lstStyle/>
          <a:p>
            <a:r>
              <a:rPr lang="en-GB" sz="2400" dirty="0" smtClean="0"/>
              <a:t>103 news stories</a:t>
            </a:r>
          </a:p>
          <a:p>
            <a:r>
              <a:rPr lang="en-GB" sz="2400" dirty="0" smtClean="0"/>
              <a:t>Quoted by external sites at least 500 times</a:t>
            </a:r>
          </a:p>
          <a:p>
            <a:r>
              <a:rPr lang="en-GB" sz="2400" dirty="0" smtClean="0"/>
              <a:t>Syndicated by NGIs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07"/>
          <a:stretch/>
        </p:blipFill>
        <p:spPr bwMode="auto">
          <a:xfrm>
            <a:off x="752847" y="3717032"/>
            <a:ext cx="7707585" cy="2584015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274373" y="1443155"/>
            <a:ext cx="8640960" cy="8337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For all audiences, to report updates, milestones,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/>
            </a:r>
            <a:b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EGI Federation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announcements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395536" y="1304792"/>
            <a:ext cx="1321366" cy="2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purpose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5105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Publications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2481858"/>
            <a:ext cx="504056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Keeping EGI Secure</a:t>
            </a:r>
            <a:endParaRPr lang="en-GB" sz="2800" dirty="0">
              <a:solidFill>
                <a:srgbClr val="4F85C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Report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about the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EGI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security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team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go.egi.eu/</a:t>
            </a:r>
            <a:r>
              <a:rPr lang="en-GB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csirt</a:t>
            </a:r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EGI </a:t>
            </a:r>
            <a:r>
              <a:rPr lang="en-GB" sz="2800" b="1" dirty="0" smtClean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Check-in</a:t>
            </a:r>
            <a:endParaRPr lang="en-GB" sz="2800" b="1" dirty="0">
              <a:solidFill>
                <a:srgbClr val="4F85C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Benefits and main features of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service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go.egi.eu/</a:t>
            </a:r>
            <a:r>
              <a:rPr lang="en-GB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cin</a:t>
            </a:r>
            <a:endParaRPr lang="en-GB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504" y="2380482"/>
            <a:ext cx="1728192" cy="241667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3861048"/>
            <a:ext cx="1688327" cy="238898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9" name="Rounded Rectangle 8"/>
          <p:cNvSpPr/>
          <p:nvPr/>
        </p:nvSpPr>
        <p:spPr>
          <a:xfrm>
            <a:off x="251520" y="1412625"/>
            <a:ext cx="8640960" cy="8337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smtClean="0">
                <a:latin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convey the added value of </a:t>
            </a:r>
            <a:r>
              <a:rPr lang="en-GB" sz="2400" smtClean="0">
                <a:latin typeface="Segoe UI" panose="020B0502040204020203" pitchFamily="34" charset="0"/>
                <a:cs typeface="Segoe UI" panose="020B0502040204020203" pitchFamily="34" charset="0"/>
              </a:rPr>
              <a:t>or</a:t>
            </a:r>
            <a:br>
              <a:rPr lang="en-GB" sz="240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smtClean="0">
                <a:latin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en-GB" sz="2400">
                <a:latin typeface="Segoe UI" panose="020B0502040204020203" pitchFamily="34" charset="0"/>
                <a:cs typeface="Segoe UI" panose="020B0502040204020203" pitchFamily="34" charset="0"/>
              </a:rPr>
              <a:t>stimulate interest in EGI services and key results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72683" y="1274262"/>
            <a:ext cx="1321366" cy="2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purpose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3085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Publications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0047" y="1015268"/>
            <a:ext cx="2218559" cy="306180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9552" y="1196752"/>
            <a:ext cx="547260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EGI Use Cases</a:t>
            </a:r>
            <a:endParaRPr lang="en-GB" sz="2800" dirty="0">
              <a:solidFill>
                <a:srgbClr val="4F85C3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Collection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research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use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cases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Shows the scale &amp; diversity of EGI-supported research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go.egi.eu/</a:t>
            </a:r>
            <a:r>
              <a:rPr lang="en-GB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usec</a:t>
            </a:r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EGI Service Catalogue</a:t>
            </a:r>
          </a:p>
          <a:p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Overview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of EGI’s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Distributed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at conferences and meetings with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partners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go.egi.eu/</a:t>
            </a:r>
            <a:r>
              <a:rPr lang="en-GB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SCpdf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2241" y="3402177"/>
            <a:ext cx="2138236" cy="290714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57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42374" y="3861047"/>
            <a:ext cx="2736304" cy="658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  </a:t>
            </a:r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7504" y="1772816"/>
            <a:ext cx="3255913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b="1" dirty="0" smtClean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Twitter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@</a:t>
            </a:r>
            <a:r>
              <a:rPr lang="en-GB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EGI_eInfra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2,201 followers (+3x)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GB" sz="24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EGIeInfrastructure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452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followers</a:t>
            </a:r>
          </a:p>
          <a:p>
            <a:pPr>
              <a:lnSpc>
                <a:spcPct val="150000"/>
              </a:lnSpc>
            </a:pPr>
            <a:r>
              <a:rPr lang="en-GB" sz="2800" b="1" dirty="0">
                <a:solidFill>
                  <a:srgbClr val="4F85C3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LinkedIn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G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roup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570 members</a:t>
            </a:r>
          </a:p>
          <a:p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GB" sz="24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 smtClean="0"/>
              <a:t>Social media</a:t>
            </a:r>
            <a:endParaRPr lang="en-US" dirty="0"/>
          </a:p>
        </p:txBody>
      </p:sp>
      <p:sp>
        <p:nvSpPr>
          <p:cNvPr id="9" name="AutoShape 2" descr="Image result for twitter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0" name="AutoShape 4" descr="Image result for twitter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1930390"/>
            <a:ext cx="3400562" cy="3144003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923" y="2852936"/>
            <a:ext cx="3308573" cy="349945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13" name="Rounded Rectangle 12"/>
          <p:cNvSpPr/>
          <p:nvPr/>
        </p:nvSpPr>
        <p:spPr>
          <a:xfrm>
            <a:off x="272953" y="1380349"/>
            <a:ext cx="8640960" cy="44368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To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amplify EGI’s communication channels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94116" y="1241986"/>
            <a:ext cx="1321366" cy="25200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purpose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8361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Events: 2016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27984" y="1337905"/>
            <a:ext cx="4896544" cy="4784400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4F85C3"/>
                </a:solidFill>
              </a:rPr>
              <a:t>EGI Conference 2016</a:t>
            </a:r>
          </a:p>
          <a:p>
            <a:pPr lvl="1"/>
            <a:r>
              <a:rPr lang="en-GB" dirty="0" smtClean="0"/>
              <a:t>6-8 April, Amsterdam</a:t>
            </a:r>
          </a:p>
          <a:p>
            <a:pPr lvl="1"/>
            <a:r>
              <a:rPr lang="en-GB" dirty="0" smtClean="0"/>
              <a:t>188 participants </a:t>
            </a:r>
          </a:p>
          <a:p>
            <a:pPr lvl="1"/>
            <a:r>
              <a:rPr lang="en-GB" dirty="0" smtClean="0"/>
              <a:t>EGI-focused event</a:t>
            </a:r>
          </a:p>
          <a:p>
            <a:pPr marL="914400" lvl="2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>
                <a:solidFill>
                  <a:srgbClr val="4F85C3"/>
                </a:solidFill>
              </a:rPr>
              <a:t>DI4R 2016</a:t>
            </a:r>
          </a:p>
          <a:p>
            <a:pPr lvl="1"/>
            <a:r>
              <a:rPr lang="en-GB" dirty="0" smtClean="0"/>
              <a:t>28-30 September, Krakow</a:t>
            </a:r>
          </a:p>
          <a:p>
            <a:pPr lvl="1"/>
            <a:r>
              <a:rPr lang="en-GB" dirty="0" smtClean="0"/>
              <a:t>407 participants</a:t>
            </a:r>
          </a:p>
          <a:p>
            <a:pPr lvl="1"/>
            <a:r>
              <a:rPr lang="en-GB" dirty="0" smtClean="0"/>
              <a:t>Jointly organised with EUDAT, GÉANT, </a:t>
            </a:r>
            <a:r>
              <a:rPr lang="en-GB" dirty="0" err="1" smtClean="0"/>
              <a:t>OpenAIRE</a:t>
            </a:r>
            <a:r>
              <a:rPr lang="en-GB" dirty="0" smtClean="0"/>
              <a:t> &amp; RDA Europe</a:t>
            </a:r>
          </a:p>
          <a:p>
            <a:pPr lvl="1"/>
            <a:endParaRPr lang="en-GB" dirty="0"/>
          </a:p>
        </p:txBody>
      </p:sp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369777"/>
            <a:ext cx="3528392" cy="222570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39"/>
          <a:stretch/>
        </p:blipFill>
        <p:spPr>
          <a:xfrm>
            <a:off x="611560" y="3746041"/>
            <a:ext cx="3528392" cy="2376264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64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Events: 2017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308896"/>
            <a:ext cx="4896544" cy="47844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b="1" dirty="0" smtClean="0">
                <a:solidFill>
                  <a:srgbClr val="4F85C3"/>
                </a:solidFill>
              </a:rPr>
              <a:t>EGI Conference 2017</a:t>
            </a:r>
          </a:p>
          <a:p>
            <a:pPr lvl="1"/>
            <a:r>
              <a:rPr lang="en-GB" dirty="0" smtClean="0"/>
              <a:t>9-12 May, Catania</a:t>
            </a:r>
          </a:p>
          <a:p>
            <a:pPr lvl="1"/>
            <a:r>
              <a:rPr lang="en-GB" dirty="0" smtClean="0"/>
              <a:t>238 participants </a:t>
            </a:r>
          </a:p>
          <a:p>
            <a:pPr lvl="1"/>
            <a:r>
              <a:rPr lang="en-GB" dirty="0" smtClean="0"/>
              <a:t>In partnership with the </a:t>
            </a:r>
            <a:br>
              <a:rPr lang="en-GB" dirty="0" smtClean="0"/>
            </a:br>
            <a:r>
              <a:rPr lang="en-GB" dirty="0" smtClean="0"/>
              <a:t>INDIGO-</a:t>
            </a:r>
            <a:r>
              <a:rPr lang="en-GB" dirty="0" err="1" smtClean="0"/>
              <a:t>DataCloud</a:t>
            </a:r>
            <a:r>
              <a:rPr lang="en-GB" dirty="0" smtClean="0"/>
              <a:t> project</a:t>
            </a:r>
          </a:p>
          <a:p>
            <a:pPr marL="0" indent="0">
              <a:spcBef>
                <a:spcPts val="3600"/>
              </a:spcBef>
              <a:buNone/>
            </a:pPr>
            <a:r>
              <a:rPr lang="en-GB" b="1" dirty="0" smtClean="0">
                <a:solidFill>
                  <a:srgbClr val="4F85C3"/>
                </a:solidFill>
              </a:rPr>
              <a:t>DI4R 2017</a:t>
            </a:r>
          </a:p>
          <a:p>
            <a:pPr lvl="1"/>
            <a:r>
              <a:rPr lang="en-GB" dirty="0" smtClean="0"/>
              <a:t>30 Nov-1 December, Brussels</a:t>
            </a:r>
          </a:p>
          <a:p>
            <a:pPr lvl="1"/>
            <a:r>
              <a:rPr lang="en-GB" dirty="0" smtClean="0"/>
              <a:t>In preparation</a:t>
            </a:r>
          </a:p>
          <a:p>
            <a:pPr lvl="1"/>
            <a:r>
              <a:rPr lang="en-GB" dirty="0" smtClean="0"/>
              <a:t>Jointly organised with </a:t>
            </a:r>
            <a:br>
              <a:rPr lang="en-GB" dirty="0" smtClean="0"/>
            </a:br>
            <a:r>
              <a:rPr lang="en-GB" dirty="0" smtClean="0"/>
              <a:t>EUDAT, GÉANT, </a:t>
            </a:r>
            <a:r>
              <a:rPr lang="en-GB" dirty="0" err="1" smtClean="0"/>
              <a:t>OpenAIRE</a:t>
            </a:r>
            <a:r>
              <a:rPr lang="en-GB" dirty="0" smtClean="0"/>
              <a:t>, PRACE &amp; RDA Europe</a:t>
            </a:r>
          </a:p>
          <a:p>
            <a:pPr lvl="1"/>
            <a:endParaRPr lang="en-GB" dirty="0"/>
          </a:p>
        </p:txBody>
      </p:sp>
      <p:pic>
        <p:nvPicPr>
          <p:cNvPr id="7" name="Picture 2" descr="https://www.egi.eu/wp-content/uploads/2016/09/graphics_EGI_Conf-213x3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362224" y="1125016"/>
            <a:ext cx="3476160" cy="2448000"/>
          </a:xfrm>
          <a:prstGeom prst="rect">
            <a:avLst/>
          </a:prstGeom>
          <a:noFill/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78"/>
          <a:stretch/>
        </p:blipFill>
        <p:spPr>
          <a:xfrm>
            <a:off x="5362224" y="3717712"/>
            <a:ext cx="3528000" cy="2591608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85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59532" y="1484784"/>
            <a:ext cx="8424936" cy="4209006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Communications and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events</a:t>
            </a:r>
          </a:p>
          <a:p>
            <a:r>
              <a:rPr lang="en-GB" dirty="0" smtClean="0"/>
              <a:t>Dissemination and exploitation of project results</a:t>
            </a:r>
            <a:endParaRPr lang="en-GB" dirty="0"/>
          </a:p>
          <a:p>
            <a:r>
              <a:rPr lang="en-GB" dirty="0"/>
              <a:t>Service </a:t>
            </a:r>
            <a:r>
              <a:rPr lang="en-GB" dirty="0" smtClean="0"/>
              <a:t>portfolio </a:t>
            </a:r>
            <a:r>
              <a:rPr lang="en-GB" dirty="0"/>
              <a:t>management</a:t>
            </a:r>
          </a:p>
          <a:p>
            <a:r>
              <a:rPr lang="en-GB" dirty="0"/>
              <a:t>Strategic planning and evaluation</a:t>
            </a:r>
          </a:p>
          <a:p>
            <a:r>
              <a:rPr lang="en-GB" dirty="0"/>
              <a:t>Policy advocacy</a:t>
            </a:r>
          </a:p>
          <a:p>
            <a:r>
              <a:rPr lang="en-GB" dirty="0" smtClean="0"/>
              <a:t>Collaborations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Business models and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procurement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Engaging with the private sector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873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ded Corner 6"/>
          <p:cNvSpPr/>
          <p:nvPr/>
        </p:nvSpPr>
        <p:spPr>
          <a:xfrm>
            <a:off x="288273" y="2885893"/>
            <a:ext cx="822960" cy="887767"/>
          </a:xfrm>
          <a:prstGeom prst="foldedCorner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Identification and management of project 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5" name="Folded Corner 4"/>
          <p:cNvSpPr/>
          <p:nvPr/>
        </p:nvSpPr>
        <p:spPr>
          <a:xfrm>
            <a:off x="360281" y="2957901"/>
            <a:ext cx="822960" cy="887767"/>
          </a:xfrm>
          <a:prstGeom prst="foldedCorner">
            <a:avLst/>
          </a:prstGeom>
          <a:solidFill>
            <a:schemeClr val="bg1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Folded Corner 5"/>
          <p:cNvSpPr/>
          <p:nvPr/>
        </p:nvSpPr>
        <p:spPr>
          <a:xfrm>
            <a:off x="432289" y="3022708"/>
            <a:ext cx="914400" cy="986408"/>
          </a:xfrm>
          <a:prstGeom prst="foldedCorner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63127" y="4014861"/>
            <a:ext cx="1370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Deliverables</a:t>
            </a:r>
            <a:endParaRPr lang="en-US" b="1" dirty="0"/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1524186" y="3628212"/>
          <a:ext cx="2088232" cy="23042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61313" y="5395593"/>
            <a:ext cx="14139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Review </a:t>
            </a:r>
            <a:r>
              <a:rPr lang="en-US" b="1" smtClean="0"/>
              <a:t>with </a:t>
            </a:r>
            <a:br>
              <a:rPr lang="en-US" b="1" smtClean="0"/>
            </a:br>
            <a:r>
              <a:rPr lang="en-US" b="1" smtClean="0"/>
              <a:t>WP </a:t>
            </a:r>
            <a:r>
              <a:rPr lang="en-US" b="1" dirty="0" smtClean="0"/>
              <a:t>leaders</a:t>
            </a:r>
            <a:endParaRPr lang="en-US" b="1" dirty="0"/>
          </a:p>
        </p:txBody>
      </p:sp>
      <p:graphicFrame>
        <p:nvGraphicFramePr>
          <p:cNvPr id="18" name="Diagram 17"/>
          <p:cNvGraphicFramePr/>
          <p:nvPr>
            <p:extLst/>
          </p:nvPr>
        </p:nvGraphicFramePr>
        <p:xfrm>
          <a:off x="3298779" y="1844824"/>
          <a:ext cx="4590557" cy="34418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9" name="Diagram 18"/>
          <p:cNvGraphicFramePr/>
          <p:nvPr>
            <p:extLst/>
          </p:nvPr>
        </p:nvGraphicFramePr>
        <p:xfrm>
          <a:off x="4385898" y="1122288"/>
          <a:ext cx="2304256" cy="2500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21" name="Picture 20" descr="table_selection_block.png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924944"/>
            <a:ext cx="1187624" cy="1187624"/>
          </a:xfrm>
          <a:prstGeom prst="rect">
            <a:avLst/>
          </a:prstGeom>
        </p:spPr>
      </p:pic>
      <p:pic>
        <p:nvPicPr>
          <p:cNvPr id="23" name="Picture 22" descr="images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242" y="2748151"/>
            <a:ext cx="1163249" cy="1163249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1663200" y="2373476"/>
            <a:ext cx="18490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smtClean="0"/>
              <a:t>Catalogue </a:t>
            </a:r>
            <a:br>
              <a:rPr lang="en-US" b="1" smtClean="0"/>
            </a:br>
            <a:r>
              <a:rPr lang="en-US" b="1" smtClean="0"/>
              <a:t>of Project Results</a:t>
            </a:r>
            <a:endParaRPr lang="en-US" b="1" dirty="0"/>
          </a:p>
        </p:txBody>
      </p:sp>
      <p:cxnSp>
        <p:nvCxnSpPr>
          <p:cNvPr id="34" name="Straight Arrow Connector 33"/>
          <p:cNvCxnSpPr>
            <a:stCxn id="6" idx="3"/>
            <a:endCxn id="21" idx="1"/>
          </p:cNvCxnSpPr>
          <p:nvPr/>
        </p:nvCxnSpPr>
        <p:spPr>
          <a:xfrm>
            <a:off x="1346689" y="3515912"/>
            <a:ext cx="633023" cy="2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4161164" y="1059779"/>
            <a:ext cx="28657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Review with </a:t>
            </a:r>
            <a:br>
              <a:rPr lang="en-US" b="1" dirty="0" smtClean="0"/>
            </a:br>
            <a:r>
              <a:rPr lang="en-US" b="1" smtClean="0"/>
              <a:t>Activity Management Board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350674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GB" dirty="0" smtClean="0"/>
              <a:t>WP Overview </a:t>
            </a:r>
          </a:p>
          <a:p>
            <a:pPr lvl="1"/>
            <a:r>
              <a:rPr lang="en-GB" dirty="0" smtClean="0"/>
              <a:t>Objectives, tasks, partners and effort</a:t>
            </a:r>
          </a:p>
          <a:p>
            <a:r>
              <a:rPr lang="en-GB" dirty="0"/>
              <a:t>A</a:t>
            </a:r>
            <a:r>
              <a:rPr lang="en-GB" dirty="0" smtClean="0"/>
              <a:t>chievements </a:t>
            </a:r>
          </a:p>
          <a:p>
            <a:pPr lvl="1"/>
            <a:r>
              <a:rPr lang="en-GB" dirty="0"/>
              <a:t>Communications and events</a:t>
            </a:r>
          </a:p>
          <a:p>
            <a:pPr lvl="1"/>
            <a:r>
              <a:rPr lang="en-GB" dirty="0"/>
              <a:t>Dissemination and exploitation of project results</a:t>
            </a:r>
          </a:p>
          <a:p>
            <a:pPr lvl="1"/>
            <a:r>
              <a:rPr lang="en-GB" dirty="0"/>
              <a:t>Service portfolio management</a:t>
            </a:r>
          </a:p>
          <a:p>
            <a:pPr lvl="1"/>
            <a:r>
              <a:rPr lang="en-GB" dirty="0"/>
              <a:t>Strategic planning and evaluation</a:t>
            </a:r>
          </a:p>
          <a:p>
            <a:pPr lvl="1"/>
            <a:r>
              <a:rPr lang="en-GB" dirty="0"/>
              <a:t>Policy advocacy</a:t>
            </a:r>
          </a:p>
          <a:p>
            <a:pPr lvl="1"/>
            <a:r>
              <a:rPr lang="en-GB" dirty="0"/>
              <a:t>Collaborations</a:t>
            </a:r>
          </a:p>
          <a:p>
            <a:pPr lvl="1"/>
            <a:r>
              <a:rPr lang="en-GB" dirty="0"/>
              <a:t>Business models and procurement</a:t>
            </a:r>
          </a:p>
          <a:p>
            <a:pPr lvl="1"/>
            <a:r>
              <a:rPr lang="en-GB" dirty="0"/>
              <a:t>Engaging with the private sector</a:t>
            </a:r>
          </a:p>
          <a:p>
            <a:r>
              <a:rPr lang="en-GB" dirty="0" smtClean="0"/>
              <a:t>Use of resources, </a:t>
            </a:r>
            <a:r>
              <a:rPr lang="en-GB" dirty="0"/>
              <a:t>i</a:t>
            </a:r>
            <a:r>
              <a:rPr lang="en-GB" dirty="0" smtClean="0"/>
              <a:t>ssues </a:t>
            </a:r>
          </a:p>
          <a:p>
            <a:r>
              <a:rPr lang="en-GB" dirty="0" smtClean="0"/>
              <a:t>Summary</a:t>
            </a:r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122930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5" name="Multidocument 4"/>
          <p:cNvSpPr/>
          <p:nvPr/>
        </p:nvSpPr>
        <p:spPr>
          <a:xfrm>
            <a:off x="139552" y="2708920"/>
            <a:ext cx="1080120" cy="144016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</a:t>
            </a:r>
            <a:r>
              <a:rPr lang="en-GB" dirty="0" smtClean="0"/>
              <a:t>equirements</a:t>
            </a:r>
            <a:endParaRPr lang="en-GB" dirty="0"/>
          </a:p>
        </p:txBody>
      </p:sp>
      <p:sp>
        <p:nvSpPr>
          <p:cNvPr id="6" name="Alternate Process 5"/>
          <p:cNvSpPr/>
          <p:nvPr/>
        </p:nvSpPr>
        <p:spPr>
          <a:xfrm>
            <a:off x="1542734" y="3068960"/>
            <a:ext cx="1296144" cy="72008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Service Portfolio Mgmt.</a:t>
            </a:r>
            <a:endParaRPr lang="en-GB" sz="1600" dirty="0"/>
          </a:p>
        </p:txBody>
      </p:sp>
      <p:cxnSp>
        <p:nvCxnSpPr>
          <p:cNvPr id="8" name="Straight Arrow Connector 7"/>
          <p:cNvCxnSpPr>
            <a:stCxn id="5" idx="3"/>
            <a:endCxn id="6" idx="1"/>
          </p:cNvCxnSpPr>
          <p:nvPr/>
        </p:nvCxnSpPr>
        <p:spPr>
          <a:xfrm>
            <a:off x="1219672" y="3429000"/>
            <a:ext cx="32306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Alternate Process 10"/>
          <p:cNvSpPr/>
          <p:nvPr/>
        </p:nvSpPr>
        <p:spPr>
          <a:xfrm>
            <a:off x="1545199" y="908720"/>
            <a:ext cx="1296144" cy="72008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EGI Council</a:t>
            </a:r>
            <a:endParaRPr lang="en-GB" dirty="0"/>
          </a:p>
        </p:txBody>
      </p:sp>
      <p:sp>
        <p:nvSpPr>
          <p:cNvPr id="18" name="Alternate Process 17"/>
          <p:cNvSpPr/>
          <p:nvPr/>
        </p:nvSpPr>
        <p:spPr>
          <a:xfrm>
            <a:off x="3163799" y="3068960"/>
            <a:ext cx="1296144" cy="72008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Service Level Mgmt.</a:t>
            </a:r>
            <a:endParaRPr lang="en-GB" sz="1600" dirty="0"/>
          </a:p>
        </p:txBody>
      </p:sp>
      <p:sp>
        <p:nvSpPr>
          <p:cNvPr id="19" name="Multidocument 18"/>
          <p:cNvSpPr/>
          <p:nvPr/>
        </p:nvSpPr>
        <p:spPr>
          <a:xfrm>
            <a:off x="4784864" y="2708920"/>
            <a:ext cx="1286585" cy="144016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Service catalogue</a:t>
            </a:r>
            <a:endParaRPr lang="en-GB"/>
          </a:p>
        </p:txBody>
      </p:sp>
      <p:sp>
        <p:nvSpPr>
          <p:cNvPr id="21" name="Multidocument 20"/>
          <p:cNvSpPr/>
          <p:nvPr/>
        </p:nvSpPr>
        <p:spPr>
          <a:xfrm>
            <a:off x="1453287" y="4365104"/>
            <a:ext cx="1286585" cy="1440160"/>
          </a:xfrm>
          <a:prstGeom prst="flowChartMultidocumen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Service portfolio</a:t>
            </a:r>
            <a:endParaRPr lang="en-GB"/>
          </a:p>
        </p:txBody>
      </p:sp>
      <p:cxnSp>
        <p:nvCxnSpPr>
          <p:cNvPr id="22" name="Straight Arrow Connector 21"/>
          <p:cNvCxnSpPr>
            <a:stCxn id="6" idx="2"/>
            <a:endCxn id="21" idx="0"/>
          </p:cNvCxnSpPr>
          <p:nvPr/>
        </p:nvCxnSpPr>
        <p:spPr>
          <a:xfrm flipH="1">
            <a:off x="2185092" y="3789040"/>
            <a:ext cx="5714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6" idx="3"/>
            <a:endCxn id="18" idx="1"/>
          </p:cNvCxnSpPr>
          <p:nvPr/>
        </p:nvCxnSpPr>
        <p:spPr>
          <a:xfrm>
            <a:off x="2838878" y="3429000"/>
            <a:ext cx="3249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8" idx="3"/>
            <a:endCxn id="19" idx="1"/>
          </p:cNvCxnSpPr>
          <p:nvPr/>
        </p:nvCxnSpPr>
        <p:spPr>
          <a:xfrm>
            <a:off x="4459943" y="3429000"/>
            <a:ext cx="32492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19" idx="3"/>
            <a:endCxn id="41" idx="1"/>
          </p:cNvCxnSpPr>
          <p:nvPr/>
        </p:nvCxnSpPr>
        <p:spPr>
          <a:xfrm flipV="1">
            <a:off x="6071449" y="1890986"/>
            <a:ext cx="876815" cy="15380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2066" y="6041825"/>
            <a:ext cx="22067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i="1" dirty="0" smtClean="0">
                <a:latin typeface="Segoe UI" panose="020B0502040204020203" pitchFamily="34" charset="0"/>
                <a:cs typeface="Segoe UI" panose="020B0502040204020203" pitchFamily="34" charset="0"/>
              </a:rPr>
              <a:t>*Simplified view</a:t>
            </a:r>
            <a:endParaRPr lang="en-GB" sz="1400" i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6948264" y="1556792"/>
            <a:ext cx="2063393" cy="6683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EGI website</a:t>
            </a:r>
            <a:endParaRPr lang="en-GB"/>
          </a:p>
        </p:txBody>
      </p:sp>
      <p:sp>
        <p:nvSpPr>
          <p:cNvPr id="42" name="Rounded Rectangle 41"/>
          <p:cNvSpPr/>
          <p:nvPr/>
        </p:nvSpPr>
        <p:spPr>
          <a:xfrm>
            <a:off x="6948265" y="2420888"/>
            <a:ext cx="2063392" cy="6683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mtClean="0"/>
              <a:t>EGI marketplace</a:t>
            </a:r>
            <a:endParaRPr lang="en-GB" dirty="0"/>
          </a:p>
        </p:txBody>
      </p:sp>
      <p:cxnSp>
        <p:nvCxnSpPr>
          <p:cNvPr id="43" name="Straight Arrow Connector 42"/>
          <p:cNvCxnSpPr>
            <a:stCxn id="19" idx="3"/>
            <a:endCxn id="46" idx="1"/>
          </p:cNvCxnSpPr>
          <p:nvPr/>
        </p:nvCxnSpPr>
        <p:spPr>
          <a:xfrm>
            <a:off x="6071449" y="3429000"/>
            <a:ext cx="875347" cy="2195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ounded Rectangle 45"/>
          <p:cNvSpPr/>
          <p:nvPr/>
        </p:nvSpPr>
        <p:spPr>
          <a:xfrm>
            <a:off x="6946796" y="3253607"/>
            <a:ext cx="2073907" cy="7899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EGI service catalogue brochure</a:t>
            </a:r>
            <a:endParaRPr lang="en-GB" dirty="0"/>
          </a:p>
        </p:txBody>
      </p:sp>
      <p:cxnSp>
        <p:nvCxnSpPr>
          <p:cNvPr id="48" name="Straight Arrow Connector 47"/>
          <p:cNvCxnSpPr>
            <a:stCxn id="19" idx="3"/>
            <a:endCxn id="42" idx="1"/>
          </p:cNvCxnSpPr>
          <p:nvPr/>
        </p:nvCxnSpPr>
        <p:spPr>
          <a:xfrm flipV="1">
            <a:off x="6071449" y="2755082"/>
            <a:ext cx="876816" cy="6739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6946796" y="4221089"/>
            <a:ext cx="2073907" cy="10284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/>
              <a:t>Other external representations</a:t>
            </a:r>
          </a:p>
          <a:p>
            <a:pPr algn="ctr"/>
            <a:r>
              <a:rPr lang="en-GB" dirty="0" smtClean="0"/>
              <a:t>e.g. </a:t>
            </a:r>
            <a:r>
              <a:rPr lang="en-GB" dirty="0" err="1" smtClean="0"/>
              <a:t>eInfraCentral</a:t>
            </a:r>
            <a:endParaRPr lang="en-GB" dirty="0"/>
          </a:p>
        </p:txBody>
      </p:sp>
      <p:cxnSp>
        <p:nvCxnSpPr>
          <p:cNvPr id="56" name="Straight Arrow Connector 55"/>
          <p:cNvCxnSpPr>
            <a:stCxn id="19" idx="3"/>
            <a:endCxn id="51" idx="1"/>
          </p:cNvCxnSpPr>
          <p:nvPr/>
        </p:nvCxnSpPr>
        <p:spPr>
          <a:xfrm>
            <a:off x="6071449" y="3429000"/>
            <a:ext cx="875347" cy="13063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lternate Process 24"/>
          <p:cNvSpPr/>
          <p:nvPr/>
        </p:nvSpPr>
        <p:spPr>
          <a:xfrm>
            <a:off x="1537020" y="1985118"/>
            <a:ext cx="1296144" cy="720080"/>
          </a:xfrm>
          <a:prstGeom prst="flowChartAlternateProcess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Services and Solutions Board</a:t>
            </a:r>
            <a:endParaRPr lang="en-GB" sz="1600" dirty="0"/>
          </a:p>
        </p:txBody>
      </p:sp>
      <p:cxnSp>
        <p:nvCxnSpPr>
          <p:cNvPr id="26" name="Straight Arrow Connector 25"/>
          <p:cNvCxnSpPr>
            <a:stCxn id="25" idx="2"/>
            <a:endCxn id="6" idx="0"/>
          </p:cNvCxnSpPr>
          <p:nvPr/>
        </p:nvCxnSpPr>
        <p:spPr>
          <a:xfrm>
            <a:off x="2185092" y="2705198"/>
            <a:ext cx="5714" cy="36376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>
            <a:stCxn id="11" idx="2"/>
            <a:endCxn id="25" idx="0"/>
          </p:cNvCxnSpPr>
          <p:nvPr/>
        </p:nvCxnSpPr>
        <p:spPr>
          <a:xfrm flipH="1">
            <a:off x="2185092" y="1628800"/>
            <a:ext cx="8179" cy="35631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/>
              <a:t>Service Portfolio Management</a:t>
            </a:r>
            <a:endParaRPr lang="en-GB" dirty="0"/>
          </a:p>
        </p:txBody>
      </p:sp>
      <p:grpSp>
        <p:nvGrpSpPr>
          <p:cNvPr id="31" name="Group 30"/>
          <p:cNvGrpSpPr/>
          <p:nvPr/>
        </p:nvGrpSpPr>
        <p:grpSpPr>
          <a:xfrm>
            <a:off x="7740352" y="5373216"/>
            <a:ext cx="1152128" cy="850106"/>
            <a:chOff x="240078" y="1396398"/>
            <a:chExt cx="1980000" cy="1317600"/>
          </a:xfrm>
        </p:grpSpPr>
        <p:sp>
          <p:nvSpPr>
            <p:cNvPr id="36" name="Rectangle 35"/>
            <p:cNvSpPr/>
            <p:nvPr/>
          </p:nvSpPr>
          <p:spPr>
            <a:xfrm>
              <a:off x="240078" y="1396398"/>
              <a:ext cx="1980000" cy="1317600"/>
            </a:xfrm>
            <a:prstGeom prst="rect">
              <a:avLst/>
            </a:prstGeom>
            <a:noFill/>
            <a:ln w="38100">
              <a:solidFill>
                <a:srgbClr val="EF8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6540" y="1581233"/>
              <a:ext cx="978410" cy="9479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159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Strategic Planning and Evaluation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7544" y="1411657"/>
            <a:ext cx="8424936" cy="4784400"/>
          </a:xfrm>
        </p:spPr>
        <p:txBody>
          <a:bodyPr/>
          <a:lstStyle/>
          <a:p>
            <a:r>
              <a:rPr lang="en-GB" dirty="0" smtClean="0"/>
              <a:t>Strategy for 2020 approved in May 2015</a:t>
            </a:r>
          </a:p>
          <a:p>
            <a:pPr lvl="1"/>
            <a:r>
              <a:rPr lang="en-GB" dirty="0" smtClean="0"/>
              <a:t>Strategy implementation evaluated at </a:t>
            </a:r>
          </a:p>
          <a:p>
            <a:pPr lvl="2"/>
            <a:r>
              <a:rPr lang="en-GB" dirty="0" smtClean="0"/>
              <a:t>M12 (D2.9) and M30 (D2.13)</a:t>
            </a:r>
          </a:p>
          <a:p>
            <a:pPr lvl="1"/>
            <a:r>
              <a:rPr lang="en-GB" dirty="0" smtClean="0"/>
              <a:t>Live document updated on a 6-month basis</a:t>
            </a:r>
          </a:p>
          <a:p>
            <a:r>
              <a:rPr lang="en-GB" dirty="0" smtClean="0"/>
              <a:t>Strategy for 2025 in advanced development</a:t>
            </a:r>
          </a:p>
          <a:p>
            <a:pPr lvl="1"/>
            <a:r>
              <a:rPr lang="en-GB" dirty="0" smtClean="0"/>
              <a:t>Discussion started in May 2017 with the EGI Council</a:t>
            </a:r>
          </a:p>
          <a:p>
            <a:pPr lvl="1"/>
            <a:r>
              <a:rPr lang="en-GB" dirty="0" smtClean="0"/>
              <a:t>Mature draft available as part of D2.13</a:t>
            </a:r>
          </a:p>
          <a:p>
            <a:pPr lvl="1"/>
            <a:r>
              <a:rPr lang="en-GB" dirty="0" smtClean="0"/>
              <a:t>Approval expected by the end of 2017</a:t>
            </a:r>
          </a:p>
          <a:p>
            <a:endParaRPr lang="en-GB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7688020" y="5351694"/>
            <a:ext cx="1206024" cy="844363"/>
            <a:chOff x="6912480" y="4775696"/>
            <a:chExt cx="1980000" cy="1317600"/>
          </a:xfrm>
        </p:grpSpPr>
        <p:sp>
          <p:nvSpPr>
            <p:cNvPr id="5" name="Rectangle 4"/>
            <p:cNvSpPr/>
            <p:nvPr/>
          </p:nvSpPr>
          <p:spPr>
            <a:xfrm>
              <a:off x="6912480" y="4775696"/>
              <a:ext cx="1980000" cy="1317600"/>
            </a:xfrm>
            <a:prstGeom prst="rect">
              <a:avLst/>
            </a:prstGeom>
            <a:noFill/>
            <a:ln w="38100">
              <a:solidFill>
                <a:srgbClr val="EF8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7396" y="4937688"/>
              <a:ext cx="893066" cy="978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071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Policy papers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16" y="1194048"/>
            <a:ext cx="3012568" cy="4608512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32"/>
          <a:stretch/>
        </p:blipFill>
        <p:spPr>
          <a:xfrm>
            <a:off x="4129818" y="1194048"/>
            <a:ext cx="3362183" cy="4608512"/>
          </a:xfr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7668344" y="5351694"/>
            <a:ext cx="1225700" cy="813610"/>
            <a:chOff x="4680232" y="4775696"/>
            <a:chExt cx="1980000" cy="1317600"/>
          </a:xfrm>
        </p:grpSpPr>
        <p:sp>
          <p:nvSpPr>
            <p:cNvPr id="11" name="Rectangle 10"/>
            <p:cNvSpPr/>
            <p:nvPr/>
          </p:nvSpPr>
          <p:spPr>
            <a:xfrm>
              <a:off x="4680232" y="4775696"/>
              <a:ext cx="1980000" cy="1317600"/>
            </a:xfrm>
            <a:prstGeom prst="rect">
              <a:avLst/>
            </a:prstGeom>
            <a:noFill/>
            <a:ln w="38100">
              <a:solidFill>
                <a:srgbClr val="EF82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1027" y="5005400"/>
              <a:ext cx="978410" cy="8564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856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MoUs agreed during EGI-Engage</a:t>
            </a:r>
            <a:endParaRPr lang="en-GB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082440776"/>
              </p:ext>
            </p:extLst>
          </p:nvPr>
        </p:nvGraphicFramePr>
        <p:xfrm>
          <a:off x="251520" y="1484784"/>
          <a:ext cx="8640962" cy="4536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1800200"/>
                <a:gridCol w="4032448"/>
                <a:gridCol w="936106"/>
              </a:tblGrid>
              <a:tr h="398994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Partner name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Partner type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Main goal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Date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62308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GÉANT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e-Infrastructure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Strengthen</a:t>
                      </a:r>
                      <a:r>
                        <a:rPr lang="en-US" sz="16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collaborations in specific areas such as AAI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06.2017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398994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ComputeCanada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e-Infrastructure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Integrate in the EGI infrastructure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10.2015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62308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TUW/EODC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e-Infrastructure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Create national e-infra</a:t>
                      </a:r>
                      <a:r>
                        <a:rPr lang="en-US" sz="16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in Austria to link with EGI and EOSC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11.2017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62308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PRACE-4IP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e-Infrastructure</a:t>
                      </a:r>
                      <a:r>
                        <a:rPr lang="en-US" sz="16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related project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Interoperability</a:t>
                      </a:r>
                      <a:r>
                        <a:rPr lang="en-US" sz="16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integration between PRACE and EGI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06.2016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62308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UberCloud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SME (multiplier)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Promote EGI services in UberCloud SME</a:t>
                      </a:r>
                      <a:r>
                        <a:rPr lang="en-US" sz="16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network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12.2015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62308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CloudSME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SME (multiplier)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Integrate EGI services in CloudSME platform and support SME engagement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10.2016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623086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Terradue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SME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Integrate ESA</a:t>
                      </a:r>
                      <a:r>
                        <a:rPr lang="en-US" sz="1600" baseline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TEPs with EGI services via Terradue platform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09.2016</a:t>
                      </a:r>
                      <a:endParaRPr lang="en-US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2448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59532" y="1484784"/>
            <a:ext cx="8424936" cy="4209006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Communications and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events</a:t>
            </a: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Dissemination and exploitation of project results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Service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portfolio 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management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Strategic planning and evaluation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Policy advocacy</a:t>
            </a: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Collaborations</a:t>
            </a:r>
          </a:p>
          <a:p>
            <a:r>
              <a:rPr lang="en-GB" dirty="0"/>
              <a:t>Business models and </a:t>
            </a:r>
            <a:r>
              <a:rPr lang="en-GB" dirty="0" smtClean="0"/>
              <a:t>procurement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Engaging with the private sector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206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Straight Arrow Connector 112"/>
          <p:cNvCxnSpPr/>
          <p:nvPr/>
        </p:nvCxnSpPr>
        <p:spPr>
          <a:xfrm flipV="1">
            <a:off x="3347864" y="3789040"/>
            <a:ext cx="0" cy="1368152"/>
          </a:xfrm>
          <a:prstGeom prst="straightConnector1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3203848" y="2780928"/>
            <a:ext cx="0" cy="2376264"/>
          </a:xfrm>
          <a:prstGeom prst="straightConnector1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2771800" y="2780928"/>
            <a:ext cx="0" cy="23762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2627784" y="3789040"/>
            <a:ext cx="0" cy="13681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/>
              <a:t>WP2 Strategy, Policy and Communications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51520" y="1988840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339752" y="1988840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Resource Provider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3"/>
            <a:endCxn id="9" idx="1"/>
          </p:cNvCxnSpPr>
          <p:nvPr/>
        </p:nvCxnSpPr>
        <p:spPr>
          <a:xfrm>
            <a:off x="1475656" y="238488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51520" y="2996952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339752" y="2996952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Resource Provider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3"/>
            <a:endCxn id="15" idx="1"/>
          </p:cNvCxnSpPr>
          <p:nvPr/>
        </p:nvCxnSpPr>
        <p:spPr>
          <a:xfrm>
            <a:off x="1475656" y="339299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51520" y="4005064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2339752" y="4005064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Resource Provider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3"/>
            <a:endCxn id="18" idx="1"/>
          </p:cNvCxnSpPr>
          <p:nvPr/>
        </p:nvCxnSpPr>
        <p:spPr>
          <a:xfrm>
            <a:off x="1475656" y="4401108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2339752" y="5157192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EGI.eu</a:t>
            </a:r>
            <a:endParaRPr lang="en-US" dirty="0"/>
          </a:p>
        </p:txBody>
      </p:sp>
      <p:sp>
        <p:nvSpPr>
          <p:cNvPr id="85" name="Rounded Rectangle 84"/>
          <p:cNvSpPr/>
          <p:nvPr/>
        </p:nvSpPr>
        <p:spPr>
          <a:xfrm>
            <a:off x="251520" y="5157192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cxnSp>
        <p:nvCxnSpPr>
          <p:cNvPr id="86" name="Straight Arrow Connector 85"/>
          <p:cNvCxnSpPr>
            <a:stCxn id="85" idx="3"/>
          </p:cNvCxnSpPr>
          <p:nvPr/>
        </p:nvCxnSpPr>
        <p:spPr>
          <a:xfrm>
            <a:off x="1475656" y="555323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7092280" y="580526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5661248"/>
            <a:ext cx="216024" cy="216024"/>
          </a:xfrm>
          <a:prstGeom prst="rect">
            <a:avLst/>
          </a:prstGeom>
        </p:spPr>
      </p:pic>
      <p:cxnSp>
        <p:nvCxnSpPr>
          <p:cNvPr id="90" name="Straight Arrow Connector 89"/>
          <p:cNvCxnSpPr/>
          <p:nvPr/>
        </p:nvCxnSpPr>
        <p:spPr>
          <a:xfrm>
            <a:off x="7092280" y="609329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2483768" y="4797152"/>
            <a:ext cx="0" cy="3600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3779912" y="234888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3779912" y="3356992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3779912" y="436510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3779912" y="558924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3491880" y="4797152"/>
            <a:ext cx="0" cy="360040"/>
          </a:xfrm>
          <a:prstGeom prst="straightConnector1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6516216" y="260607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8028384" y="587727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ervice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716016" y="1988840"/>
            <a:ext cx="1584176" cy="39604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Service provision</a:t>
            </a:r>
            <a:r>
              <a:rPr lang="en-GB" dirty="0" smtClean="0"/>
              <a:t>: </a:t>
            </a:r>
          </a:p>
          <a:p>
            <a:pPr algn="ctr"/>
            <a:r>
              <a:rPr lang="en-GB" dirty="0" smtClean="0"/>
              <a:t>a complex network of players interacting for providing products, services and solutions  for excellent research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7608774" y="2021696"/>
            <a:ext cx="1026310" cy="887802"/>
            <a:chOff x="256669" y="1340768"/>
            <a:chExt cx="1525174" cy="1212770"/>
          </a:xfrm>
        </p:grpSpPr>
        <p:pic>
          <p:nvPicPr>
            <p:cNvPr id="40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348371"/>
              <a:ext cx="667260" cy="640469"/>
            </a:xfrm>
            <a:prstGeom prst="rect">
              <a:avLst/>
            </a:prstGeom>
          </p:spPr>
        </p:pic>
        <p:pic>
          <p:nvPicPr>
            <p:cNvPr id="41" name="1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340768"/>
              <a:ext cx="609411" cy="783010"/>
            </a:xfrm>
            <a:prstGeom prst="rect">
              <a:avLst/>
            </a:prstGeom>
          </p:spPr>
        </p:pic>
        <p:pic>
          <p:nvPicPr>
            <p:cNvPr id="42" name="9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69" y="1910184"/>
              <a:ext cx="826513" cy="640686"/>
            </a:xfrm>
            <a:prstGeom prst="rect">
              <a:avLst/>
            </a:prstGeom>
          </p:spPr>
        </p:pic>
        <p:pic>
          <p:nvPicPr>
            <p:cNvPr id="43" name="8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59" y="1988840"/>
              <a:ext cx="653284" cy="564698"/>
            </a:xfrm>
            <a:prstGeom prst="rect">
              <a:avLst/>
            </a:prstGeom>
          </p:spPr>
        </p:pic>
      </p:grpSp>
      <p:pic>
        <p:nvPicPr>
          <p:cNvPr id="45" name="1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774" y="3202446"/>
            <a:ext cx="1119495" cy="946634"/>
          </a:xfrm>
          <a:prstGeom prst="rect">
            <a:avLst/>
          </a:prstGeom>
        </p:spPr>
      </p:pic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645081" y="4328606"/>
            <a:ext cx="1039730" cy="937091"/>
            <a:chOff x="395536" y="4600157"/>
            <a:chExt cx="1386307" cy="1249454"/>
          </a:xfrm>
        </p:grpSpPr>
        <p:pic>
          <p:nvPicPr>
            <p:cNvPr id="52" name="Picture 5" descr="C:\Users\Javier\AppData\Local\Microsoft\Windows\INetCache\IE\ZDFXKT99\MC910216362[1]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1" r="13260" b="17790"/>
            <a:stretch/>
          </p:blipFill>
          <p:spPr bwMode="auto">
            <a:xfrm>
              <a:off x="395536" y="4629450"/>
              <a:ext cx="1386307" cy="1194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449311" y="5081493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873280" y="5259901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758543" y="4600157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1251008" y="4792184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1292881" y="5304248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8" name="Straight Arrow Connector 57"/>
          <p:cNvCxnSpPr/>
          <p:nvPr/>
        </p:nvCxnSpPr>
        <p:spPr>
          <a:xfrm>
            <a:off x="6516216" y="371008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6516216" y="4814085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7524328" y="1124744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cxnSp>
        <p:nvCxnSpPr>
          <p:cNvPr id="12" name="Elbow Connector 11"/>
          <p:cNvCxnSpPr>
            <a:stCxn id="51" idx="3"/>
            <a:endCxn id="43" idx="3"/>
          </p:cNvCxnSpPr>
          <p:nvPr/>
        </p:nvCxnSpPr>
        <p:spPr>
          <a:xfrm flipH="1">
            <a:off x="8635084" y="1520788"/>
            <a:ext cx="113380" cy="1182018"/>
          </a:xfrm>
          <a:prstGeom prst="bentConnector3">
            <a:avLst>
              <a:gd name="adj1" fmla="val -20162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1" idx="3"/>
            <a:endCxn id="45" idx="3"/>
          </p:cNvCxnSpPr>
          <p:nvPr/>
        </p:nvCxnSpPr>
        <p:spPr>
          <a:xfrm flipH="1">
            <a:off x="8728269" y="1520788"/>
            <a:ext cx="20195" cy="2154975"/>
          </a:xfrm>
          <a:prstGeom prst="bentConnector3">
            <a:avLst>
              <a:gd name="adj1" fmla="val -113196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51" idx="3"/>
            <a:endCxn id="52" idx="3"/>
          </p:cNvCxnSpPr>
          <p:nvPr/>
        </p:nvCxnSpPr>
        <p:spPr>
          <a:xfrm flipH="1">
            <a:off x="8684811" y="1520788"/>
            <a:ext cx="63653" cy="3277904"/>
          </a:xfrm>
          <a:prstGeom prst="bentConnector3">
            <a:avLst>
              <a:gd name="adj1" fmla="val -35913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372200" y="1700808"/>
            <a:ext cx="1152128" cy="3960440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Business models and procurement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Main Model: Sponsored use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221756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Increase awareness </a:t>
            </a: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of </a:t>
            </a:r>
            <a:r>
              <a:rPr lang="en-US" sz="28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economic value for service delivered</a:t>
            </a:r>
          </a:p>
          <a:p>
            <a:endParaRPr lang="en-US" sz="2800" dirty="0" smtClean="0">
              <a:solidFill>
                <a:srgbClr val="00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 smtClean="0">
                <a:solidFill>
                  <a:srgbClr val="4F81BD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Incentivize resource providers </a:t>
            </a: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to serve users outside their own remit</a:t>
            </a:r>
          </a:p>
          <a:p>
            <a:endParaRPr lang="en-US" sz="28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sz="2800" dirty="0" smtClean="0">
                <a:solidFill>
                  <a:schemeClr val="accent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Adapt to the shift of funding </a:t>
            </a:r>
            <a:r>
              <a:rPr lang="en-US" sz="28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from CAPEX to OPEX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Business models and procurement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Pay-for-Use Motivations</a:t>
            </a:r>
            <a:endParaRPr lang="en-US" sz="2900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87624" y="6453336"/>
            <a:ext cx="6768752" cy="365125"/>
          </a:xfrm>
        </p:spPr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1438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Straight Arrow Connector 112"/>
          <p:cNvCxnSpPr/>
          <p:nvPr/>
        </p:nvCxnSpPr>
        <p:spPr>
          <a:xfrm flipV="1">
            <a:off x="3347864" y="3789040"/>
            <a:ext cx="0" cy="1368152"/>
          </a:xfrm>
          <a:prstGeom prst="straightConnector1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flipV="1">
            <a:off x="3203848" y="2780928"/>
            <a:ext cx="0" cy="2376264"/>
          </a:xfrm>
          <a:prstGeom prst="straightConnector1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2771800" y="2780928"/>
            <a:ext cx="0" cy="237626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2627784" y="3789040"/>
            <a:ext cx="0" cy="13681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ounded Rectangle 7"/>
          <p:cNvSpPr/>
          <p:nvPr/>
        </p:nvSpPr>
        <p:spPr>
          <a:xfrm>
            <a:off x="251520" y="1988840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2339752" y="1988840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Resource Provider</a:t>
            </a:r>
            <a:endParaRPr lang="en-US" dirty="0"/>
          </a:p>
        </p:txBody>
      </p:sp>
      <p:cxnSp>
        <p:nvCxnSpPr>
          <p:cNvPr id="11" name="Straight Arrow Connector 10"/>
          <p:cNvCxnSpPr>
            <a:stCxn id="8" idx="3"/>
            <a:endCxn id="9" idx="1"/>
          </p:cNvCxnSpPr>
          <p:nvPr/>
        </p:nvCxnSpPr>
        <p:spPr>
          <a:xfrm>
            <a:off x="1475656" y="238488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251520" y="2996952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2339752" y="2996952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Resource Provider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4" idx="3"/>
            <a:endCxn id="15" idx="1"/>
          </p:cNvCxnSpPr>
          <p:nvPr/>
        </p:nvCxnSpPr>
        <p:spPr>
          <a:xfrm>
            <a:off x="1475656" y="339299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251520" y="4005064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sp>
        <p:nvSpPr>
          <p:cNvPr id="18" name="Rounded Rectangle 17"/>
          <p:cNvSpPr/>
          <p:nvPr/>
        </p:nvSpPr>
        <p:spPr>
          <a:xfrm>
            <a:off x="2339752" y="4005064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Resource Provider</a:t>
            </a:r>
            <a:endParaRPr lang="en-US" dirty="0"/>
          </a:p>
        </p:txBody>
      </p:sp>
      <p:cxnSp>
        <p:nvCxnSpPr>
          <p:cNvPr id="19" name="Straight Arrow Connector 18"/>
          <p:cNvCxnSpPr>
            <a:stCxn id="17" idx="3"/>
            <a:endCxn id="18" idx="1"/>
          </p:cNvCxnSpPr>
          <p:nvPr/>
        </p:nvCxnSpPr>
        <p:spPr>
          <a:xfrm>
            <a:off x="1475656" y="4401108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Rounded Rectangle 83"/>
          <p:cNvSpPr/>
          <p:nvPr/>
        </p:nvSpPr>
        <p:spPr>
          <a:xfrm>
            <a:off x="2339752" y="5157192"/>
            <a:ext cx="1440160" cy="79208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EGI.eu</a:t>
            </a:r>
            <a:endParaRPr lang="en-US" dirty="0"/>
          </a:p>
        </p:txBody>
      </p:sp>
      <p:sp>
        <p:nvSpPr>
          <p:cNvPr id="85" name="Rounded Rectangle 84"/>
          <p:cNvSpPr/>
          <p:nvPr/>
        </p:nvSpPr>
        <p:spPr>
          <a:xfrm>
            <a:off x="251520" y="5157192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cxnSp>
        <p:nvCxnSpPr>
          <p:cNvPr id="86" name="Straight Arrow Connector 85"/>
          <p:cNvCxnSpPr>
            <a:stCxn id="85" idx="3"/>
          </p:cNvCxnSpPr>
          <p:nvPr/>
        </p:nvCxnSpPr>
        <p:spPr>
          <a:xfrm>
            <a:off x="1475656" y="555323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7092280" y="580526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9" name="Picture 8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392" y="5661248"/>
            <a:ext cx="216024" cy="216024"/>
          </a:xfrm>
          <a:prstGeom prst="rect">
            <a:avLst/>
          </a:prstGeom>
        </p:spPr>
      </p:pic>
      <p:cxnSp>
        <p:nvCxnSpPr>
          <p:cNvPr id="90" name="Straight Arrow Connector 89"/>
          <p:cNvCxnSpPr/>
          <p:nvPr/>
        </p:nvCxnSpPr>
        <p:spPr>
          <a:xfrm>
            <a:off x="7092280" y="609329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2483768" y="4797152"/>
            <a:ext cx="0" cy="36004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3779912" y="234888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3779912" y="3356992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3779912" y="436510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3779912" y="558924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3491880" y="4797152"/>
            <a:ext cx="0" cy="360040"/>
          </a:xfrm>
          <a:prstGeom prst="straightConnector1">
            <a:avLst/>
          </a:prstGeom>
          <a:ln>
            <a:solidFill>
              <a:schemeClr val="accent3"/>
            </a:solidFill>
            <a:headEnd type="arrow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120" name="Straight Arrow Connector 119"/>
          <p:cNvCxnSpPr/>
          <p:nvPr/>
        </p:nvCxnSpPr>
        <p:spPr>
          <a:xfrm>
            <a:off x="6516216" y="2606076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21" name="TextBox 120"/>
          <p:cNvSpPr txBox="1"/>
          <p:nvPr/>
        </p:nvSpPr>
        <p:spPr>
          <a:xfrm>
            <a:off x="8028384" y="5877272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ervice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4716016" y="1988840"/>
            <a:ext cx="1584176" cy="396044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smtClean="0"/>
              <a:t>Service provision</a:t>
            </a:r>
            <a:r>
              <a:rPr lang="en-GB" dirty="0" smtClean="0"/>
              <a:t>: </a:t>
            </a:r>
          </a:p>
          <a:p>
            <a:pPr algn="ctr"/>
            <a:r>
              <a:rPr lang="en-GB" dirty="0" smtClean="0"/>
              <a:t>a complex network of players interacting for providing products, services and solutions  for excellent research</a:t>
            </a:r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7608774" y="2021696"/>
            <a:ext cx="1026310" cy="887802"/>
            <a:chOff x="256669" y="1340768"/>
            <a:chExt cx="1525174" cy="1212770"/>
          </a:xfrm>
        </p:grpSpPr>
        <p:pic>
          <p:nvPicPr>
            <p:cNvPr id="40" name="11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00" y="1348371"/>
              <a:ext cx="667260" cy="640469"/>
            </a:xfrm>
            <a:prstGeom prst="rect">
              <a:avLst/>
            </a:prstGeom>
          </p:spPr>
        </p:pic>
        <p:pic>
          <p:nvPicPr>
            <p:cNvPr id="41" name="1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340768"/>
              <a:ext cx="609411" cy="783010"/>
            </a:xfrm>
            <a:prstGeom prst="rect">
              <a:avLst/>
            </a:prstGeom>
          </p:spPr>
        </p:pic>
        <p:pic>
          <p:nvPicPr>
            <p:cNvPr id="42" name="9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669" y="1910184"/>
              <a:ext cx="826513" cy="640686"/>
            </a:xfrm>
            <a:prstGeom prst="rect">
              <a:avLst/>
            </a:prstGeom>
          </p:spPr>
        </p:pic>
        <p:pic>
          <p:nvPicPr>
            <p:cNvPr id="43" name="8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59" y="1988840"/>
              <a:ext cx="653284" cy="564698"/>
            </a:xfrm>
            <a:prstGeom prst="rect">
              <a:avLst/>
            </a:prstGeom>
          </p:spPr>
        </p:pic>
      </p:grpSp>
      <p:pic>
        <p:nvPicPr>
          <p:cNvPr id="45" name="1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774" y="3202446"/>
            <a:ext cx="1119495" cy="946634"/>
          </a:xfrm>
          <a:prstGeom prst="rect">
            <a:avLst/>
          </a:prstGeom>
        </p:spPr>
      </p:pic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7645081" y="4328606"/>
            <a:ext cx="1039730" cy="937091"/>
            <a:chOff x="395536" y="4600157"/>
            <a:chExt cx="1386307" cy="1249454"/>
          </a:xfrm>
        </p:grpSpPr>
        <p:pic>
          <p:nvPicPr>
            <p:cNvPr id="52" name="Picture 5" descr="C:\Users\Javier\AppData\Local\Microsoft\Windows\INetCache\IE\ZDFXKT99\MC910216362[1].pn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21" r="13260" b="17790"/>
            <a:stretch/>
          </p:blipFill>
          <p:spPr bwMode="auto">
            <a:xfrm>
              <a:off x="395536" y="4629450"/>
              <a:ext cx="1386307" cy="11949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449311" y="5081493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4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873280" y="5259901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758543" y="4600157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6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1251008" y="4792184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4" descr="C:\Users\Javier\AppData\Local\Microsoft\Windows\INetCache\IE\K6XY1VPR\MC900435242[1]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538"/>
            <a:stretch/>
          </p:blipFill>
          <p:spPr bwMode="auto">
            <a:xfrm>
              <a:off x="1292881" y="5304248"/>
              <a:ext cx="324639" cy="545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8" name="Straight Arrow Connector 57"/>
          <p:cNvCxnSpPr/>
          <p:nvPr/>
        </p:nvCxnSpPr>
        <p:spPr>
          <a:xfrm>
            <a:off x="6516216" y="3710080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>
            <a:off x="6516216" y="4814085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7524328" y="1124744"/>
            <a:ext cx="1224136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Funding Agency</a:t>
            </a:r>
            <a:endParaRPr lang="en-US" dirty="0"/>
          </a:p>
        </p:txBody>
      </p:sp>
      <p:cxnSp>
        <p:nvCxnSpPr>
          <p:cNvPr id="12" name="Elbow Connector 11"/>
          <p:cNvCxnSpPr>
            <a:stCxn id="51" idx="3"/>
            <a:endCxn id="43" idx="3"/>
          </p:cNvCxnSpPr>
          <p:nvPr/>
        </p:nvCxnSpPr>
        <p:spPr>
          <a:xfrm flipH="1">
            <a:off x="8635084" y="1520788"/>
            <a:ext cx="113380" cy="1182018"/>
          </a:xfrm>
          <a:prstGeom prst="bentConnector3">
            <a:avLst>
              <a:gd name="adj1" fmla="val -20162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/>
          <p:cNvCxnSpPr>
            <a:stCxn id="51" idx="3"/>
            <a:endCxn id="45" idx="3"/>
          </p:cNvCxnSpPr>
          <p:nvPr/>
        </p:nvCxnSpPr>
        <p:spPr>
          <a:xfrm flipH="1">
            <a:off x="8728269" y="1520788"/>
            <a:ext cx="20195" cy="2154975"/>
          </a:xfrm>
          <a:prstGeom prst="bentConnector3">
            <a:avLst>
              <a:gd name="adj1" fmla="val -1131963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Elbow Connector 60"/>
          <p:cNvCxnSpPr>
            <a:stCxn id="51" idx="3"/>
            <a:endCxn id="52" idx="3"/>
          </p:cNvCxnSpPr>
          <p:nvPr/>
        </p:nvCxnSpPr>
        <p:spPr>
          <a:xfrm flipH="1">
            <a:off x="8684811" y="1520788"/>
            <a:ext cx="63653" cy="3277904"/>
          </a:xfrm>
          <a:prstGeom prst="bentConnector3">
            <a:avLst>
              <a:gd name="adj1" fmla="val -359135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>
            <a:off x="6516216" y="2420888"/>
            <a:ext cx="864096" cy="0"/>
          </a:xfrm>
          <a:prstGeom prst="straightConnector1">
            <a:avLst/>
          </a:prstGeom>
          <a:ln>
            <a:solidFill>
              <a:schemeClr val="accent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/>
          <p:nvPr/>
        </p:nvCxnSpPr>
        <p:spPr>
          <a:xfrm>
            <a:off x="6516216" y="3501008"/>
            <a:ext cx="864096" cy="0"/>
          </a:xfrm>
          <a:prstGeom prst="straightConnector1">
            <a:avLst/>
          </a:prstGeom>
          <a:ln>
            <a:solidFill>
              <a:schemeClr val="accent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6516216" y="4653136"/>
            <a:ext cx="864096" cy="0"/>
          </a:xfrm>
          <a:prstGeom prst="straightConnector1">
            <a:avLst/>
          </a:prstGeom>
          <a:ln>
            <a:solidFill>
              <a:schemeClr val="accent1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Business models and procurement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Additional Model: Pay-for-use</a:t>
            </a:r>
            <a:endParaRPr lang="en-US" sz="2900" dirty="0"/>
          </a:p>
        </p:txBody>
      </p:sp>
      <p:sp>
        <p:nvSpPr>
          <p:cNvPr id="6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87624" y="6453336"/>
            <a:ext cx="6768752" cy="365125"/>
          </a:xfrm>
        </p:spPr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98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Business models and procurement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Pay-for-Use: from concept to production</a:t>
            </a:r>
            <a:endParaRPr lang="en-US" sz="2900" dirty="0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87624" y="6453336"/>
            <a:ext cx="6768752" cy="365125"/>
          </a:xfrm>
        </p:spPr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659229812"/>
              </p:ext>
            </p:extLst>
          </p:nvPr>
        </p:nvGraphicFramePr>
        <p:xfrm>
          <a:off x="1576264" y="1196752"/>
          <a:ext cx="609600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72403" y="2478156"/>
            <a:ext cx="17355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Kick-off of </a:t>
            </a:r>
            <a:b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proof of concept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36704" y="1666460"/>
            <a:ext cx="27077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Exploratory document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19528" y="3224296"/>
            <a:ext cx="35244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Adapted tools to support price setting/negotiation/reporting</a:t>
            </a:r>
            <a:b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(GOCDB, e-GRANT, Accounting Portal)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7031" y="4162615"/>
            <a:ext cx="3595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Established agreement framework:</a:t>
            </a:r>
            <a:b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services, prices, processes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r"/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Letter of Intent </a:t>
            </a:r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from </a:t>
            </a:r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EGI providers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19528" y="4769857"/>
            <a:ext cx="34169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In production: </a:t>
            </a:r>
            <a:r>
              <a:rPr lang="en-US" sz="1600" dirty="0" smtClean="0">
                <a:latin typeface="Segoe UI" panose="020B0502040204020203" pitchFamily="34" charset="0"/>
                <a:cs typeface="Segoe UI" panose="020B0502040204020203" pitchFamily="34" charset="0"/>
                <a:hlinkClick r:id="rId7"/>
              </a:rPr>
              <a:t>https://wiki.egi.eu/wiki/Pay-for-use</a:t>
            </a:r>
            <a:endParaRPr lang="en-US" sz="16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- Transition from e-GRANT to the EGI Marketplace as front-end and order management</a:t>
            </a:r>
          </a:p>
        </p:txBody>
      </p:sp>
    </p:spTree>
    <p:extLst>
      <p:ext uri="{BB962C8B-B14F-4D97-AF65-F5344CB8AC3E}">
        <p14:creationId xmlns:p14="http://schemas.microsoft.com/office/powerpoint/2010/main" val="202018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Business models and procurement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/>
              <a:t>Pay-for-Use: </a:t>
            </a:r>
            <a:r>
              <a:rPr lang="en-US" sz="2900" dirty="0" smtClean="0"/>
              <a:t>EGI-Engage PY2 contribution</a:t>
            </a:r>
            <a:endParaRPr lang="en-US" sz="2900" dirty="0"/>
          </a:p>
        </p:txBody>
      </p:sp>
      <p:sp>
        <p:nvSpPr>
          <p:cNvPr id="7" name="Donut 6"/>
          <p:cNvSpPr/>
          <p:nvPr/>
        </p:nvSpPr>
        <p:spPr>
          <a:xfrm>
            <a:off x="1882203" y="1760218"/>
            <a:ext cx="1152128" cy="1172029"/>
          </a:xfrm>
          <a:prstGeom prst="donut">
            <a:avLst>
              <a:gd name="adj" fmla="val 1335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~</a:t>
            </a:r>
            <a:r>
              <a:rPr lang="en-GB" sz="2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30</a:t>
            </a:r>
            <a:endParaRPr lang="en-GB" sz="2800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46423" y="3052845"/>
            <a:ext cx="242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# involved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providers</a:t>
            </a:r>
          </a:p>
        </p:txBody>
      </p:sp>
      <p:sp>
        <p:nvSpPr>
          <p:cNvPr id="9" name="Donut 8"/>
          <p:cNvSpPr/>
          <p:nvPr/>
        </p:nvSpPr>
        <p:spPr>
          <a:xfrm>
            <a:off x="6069800" y="1760218"/>
            <a:ext cx="1152128" cy="1172029"/>
          </a:xfrm>
          <a:prstGeom prst="donut">
            <a:avLst>
              <a:gd name="adj" fmla="val 1335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7</a:t>
            </a:r>
            <a:endParaRPr lang="en-GB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37652" y="3052845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# signed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Letter of Intent (+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4 in PY2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Donut 13"/>
          <p:cNvSpPr/>
          <p:nvPr/>
        </p:nvSpPr>
        <p:spPr>
          <a:xfrm>
            <a:off x="1882203" y="4008402"/>
            <a:ext cx="1152128" cy="1172029"/>
          </a:xfrm>
          <a:prstGeom prst="donut">
            <a:avLst>
              <a:gd name="adj" fmla="val 1335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3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11560" y="5279468"/>
            <a:ext cx="36934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Financial transactions in discussion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Donut 16"/>
          <p:cNvSpPr/>
          <p:nvPr/>
        </p:nvSpPr>
        <p:spPr>
          <a:xfrm>
            <a:off x="6069800" y="4008402"/>
            <a:ext cx="1152128" cy="1172029"/>
          </a:xfrm>
          <a:prstGeom prst="donut">
            <a:avLst>
              <a:gd name="adj" fmla="val 1335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</a:t>
            </a:r>
            <a:endParaRPr lang="en-GB" dirty="0">
              <a:solidFill>
                <a:schemeClr val="tx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39884" y="5279468"/>
            <a:ext cx="4211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Financial transactions completed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18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WP Overview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275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800" dirty="0">
                <a:solidFill>
                  <a:srgbClr val="10253F"/>
                </a:solidFill>
              </a:rPr>
              <a:t>Business models and procurement </a:t>
            </a:r>
            <a:br>
              <a:rPr lang="en-US" sz="1800" dirty="0">
                <a:solidFill>
                  <a:srgbClr val="10253F"/>
                </a:solidFill>
              </a:rPr>
            </a:br>
            <a:r>
              <a:rPr lang="en-US" sz="2000" dirty="0"/>
              <a:t>Business &amp; Service Delivery Model: </a:t>
            </a:r>
            <a:r>
              <a:rPr lang="en-US" sz="2000" dirty="0" err="1"/>
              <a:t>BlueBridge</a:t>
            </a:r>
            <a:r>
              <a:rPr lang="en-US" sz="2000" dirty="0"/>
              <a:t> </a:t>
            </a:r>
            <a:r>
              <a:rPr lang="en-US" sz="2000" dirty="0" smtClean="0"/>
              <a:t>&amp; Marine Fisheries</a:t>
            </a:r>
            <a:endParaRPr lang="en-GB" sz="1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65989053"/>
              </p:ext>
            </p:extLst>
          </p:nvPr>
        </p:nvGraphicFramePr>
        <p:xfrm>
          <a:off x="683568" y="1409059"/>
          <a:ext cx="2376264" cy="468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Left Brace 9"/>
          <p:cNvSpPr/>
          <p:nvPr/>
        </p:nvSpPr>
        <p:spPr>
          <a:xfrm>
            <a:off x="683568" y="1844824"/>
            <a:ext cx="432048" cy="1141510"/>
          </a:xfrm>
          <a:prstGeom prst="leftBrace">
            <a:avLst>
              <a:gd name="adj1" fmla="val 708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-36513" y="1942953"/>
            <a:ext cx="720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Terms </a:t>
            </a:r>
            <a:r>
              <a:rPr lang="en-GB" sz="1200" smtClean="0"/>
              <a:t>of Use + Privacy Policy  </a:t>
            </a:r>
            <a:r>
              <a:rPr lang="en-GB" sz="1200" dirty="0" smtClean="0"/>
              <a:t>+ SLA</a:t>
            </a:r>
            <a:endParaRPr lang="en-GB" sz="1200" dirty="0"/>
          </a:p>
        </p:txBody>
      </p:sp>
      <p:sp>
        <p:nvSpPr>
          <p:cNvPr id="12" name="Left Brace 11"/>
          <p:cNvSpPr/>
          <p:nvPr/>
        </p:nvSpPr>
        <p:spPr>
          <a:xfrm>
            <a:off x="683568" y="4532873"/>
            <a:ext cx="432048" cy="1141510"/>
          </a:xfrm>
          <a:prstGeom prst="leftBrace">
            <a:avLst>
              <a:gd name="adj1" fmla="val 708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-36512" y="3604304"/>
            <a:ext cx="754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Contract </a:t>
            </a:r>
            <a:br>
              <a:rPr lang="en-GB" sz="1200" dirty="0" smtClean="0"/>
            </a:br>
            <a:r>
              <a:rPr lang="en-GB" sz="1200" dirty="0" smtClean="0"/>
              <a:t>+ UA</a:t>
            </a:r>
            <a:endParaRPr lang="en-GB" sz="1200" dirty="0"/>
          </a:p>
        </p:txBody>
      </p:sp>
      <p:sp>
        <p:nvSpPr>
          <p:cNvPr id="14" name="Left Brace 13"/>
          <p:cNvSpPr/>
          <p:nvPr/>
        </p:nvSpPr>
        <p:spPr>
          <a:xfrm>
            <a:off x="683568" y="3212976"/>
            <a:ext cx="432048" cy="1141510"/>
          </a:xfrm>
          <a:prstGeom prst="leftBrace">
            <a:avLst>
              <a:gd name="adj1" fmla="val 708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-6524" y="4875060"/>
            <a:ext cx="754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Contract </a:t>
            </a:r>
            <a:br>
              <a:rPr lang="en-GB" sz="1200" dirty="0" smtClean="0"/>
            </a:br>
            <a:r>
              <a:rPr lang="en-GB" sz="1200" smtClean="0"/>
              <a:t>+ OLA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663280" y="1660158"/>
            <a:ext cx="20527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BlueBridge</a:t>
            </a:r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SMEs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3280" y="2636912"/>
            <a:ext cx="29888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BlueBridge</a:t>
            </a:r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 project (sponsored access) </a:t>
            </a:r>
            <a:b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CNR/Engineering (paid access)</a:t>
            </a:r>
          </a:p>
          <a:p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(platform based on D4Science)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3280" y="416982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EGI Foundation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63280" y="5505493"/>
            <a:ext cx="2484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EGI Resource providers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05667" y="1535881"/>
            <a:ext cx="32038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BlueBridge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 project serves various SMEs</a:t>
            </a:r>
          </a:p>
          <a:p>
            <a:pPr marL="285750" indent="-285750">
              <a:buFont typeface="Arial" charset="0"/>
              <a:buChar char="•"/>
            </a:pPr>
            <a:endParaRPr lang="en-GB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Integration of D4Science platform in EGI infrastructure part of EGI-Engage WP4</a:t>
            </a:r>
          </a:p>
          <a:p>
            <a:pPr marL="285750" indent="-285750">
              <a:buFont typeface="Arial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Developed service delivery model to serve SMEs after the end of </a:t>
            </a:r>
            <a:r>
              <a:rPr lang="en-GB" dirty="0" err="1" smtClean="0">
                <a:latin typeface="Segoe UI" panose="020B0502040204020203" pitchFamily="34" charset="0"/>
                <a:cs typeface="Segoe UI" panose="020B0502040204020203" pitchFamily="34" charset="0"/>
              </a:rPr>
              <a:t>BlueBridge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285750" indent="-285750">
              <a:buFont typeface="Arial" charset="0"/>
              <a:buChar char="•"/>
            </a:pPr>
            <a:endParaRPr lang="en-GB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charset="0"/>
              <a:buChar char="•"/>
            </a:pPr>
            <a:endParaRPr lang="en-GB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4088" y="6025581"/>
            <a:ext cx="3580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Full report: </a:t>
            </a:r>
            <a:r>
              <a:rPr lang="en-GB" sz="1200" dirty="0" smtClean="0">
                <a:hlinkClick r:id="rId8"/>
              </a:rPr>
              <a:t>https</a:t>
            </a:r>
            <a:r>
              <a:rPr lang="en-GB" sz="1200" dirty="0">
                <a:hlinkClick r:id="rId8"/>
              </a:rPr>
              <a:t>://</a:t>
            </a:r>
            <a:r>
              <a:rPr lang="en-GB" sz="1200" dirty="0" err="1">
                <a:hlinkClick r:id="rId8"/>
              </a:rPr>
              <a:t>documents.egi.eu</a:t>
            </a:r>
            <a:r>
              <a:rPr lang="en-GB" sz="1200" dirty="0">
                <a:hlinkClick r:id="rId8"/>
              </a:rPr>
              <a:t>/document/2699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4124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1565989053"/>
              </p:ext>
            </p:extLst>
          </p:nvPr>
        </p:nvGraphicFramePr>
        <p:xfrm>
          <a:off x="683568" y="1409059"/>
          <a:ext cx="2376264" cy="4684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Left Brace 9"/>
          <p:cNvSpPr/>
          <p:nvPr/>
        </p:nvSpPr>
        <p:spPr>
          <a:xfrm>
            <a:off x="683568" y="1844824"/>
            <a:ext cx="432048" cy="1141510"/>
          </a:xfrm>
          <a:prstGeom prst="leftBrace">
            <a:avLst>
              <a:gd name="adj1" fmla="val 708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-36513" y="1942953"/>
            <a:ext cx="720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smtClean="0"/>
              <a:t>Terms </a:t>
            </a:r>
            <a:r>
              <a:rPr lang="en-GB" sz="1200" smtClean="0"/>
              <a:t>of Use + Privacy Policy  </a:t>
            </a:r>
            <a:r>
              <a:rPr lang="en-GB" sz="1200" dirty="0" smtClean="0"/>
              <a:t>+ SLA</a:t>
            </a:r>
            <a:endParaRPr lang="en-GB" sz="1200" dirty="0"/>
          </a:p>
        </p:txBody>
      </p:sp>
      <p:sp>
        <p:nvSpPr>
          <p:cNvPr id="12" name="Left Brace 11"/>
          <p:cNvSpPr/>
          <p:nvPr/>
        </p:nvSpPr>
        <p:spPr>
          <a:xfrm>
            <a:off x="683568" y="4532873"/>
            <a:ext cx="432048" cy="1141510"/>
          </a:xfrm>
          <a:prstGeom prst="leftBrace">
            <a:avLst>
              <a:gd name="adj1" fmla="val 708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-36512" y="3604304"/>
            <a:ext cx="754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Contract </a:t>
            </a:r>
            <a:br>
              <a:rPr lang="en-GB" sz="1200" dirty="0" smtClean="0"/>
            </a:br>
            <a:r>
              <a:rPr lang="en-GB" sz="1200" dirty="0" smtClean="0"/>
              <a:t>+ UA</a:t>
            </a:r>
            <a:endParaRPr lang="en-GB" sz="1200" dirty="0"/>
          </a:p>
        </p:txBody>
      </p:sp>
      <p:sp>
        <p:nvSpPr>
          <p:cNvPr id="14" name="Left Brace 13"/>
          <p:cNvSpPr/>
          <p:nvPr/>
        </p:nvSpPr>
        <p:spPr>
          <a:xfrm>
            <a:off x="683568" y="3212976"/>
            <a:ext cx="432048" cy="1141510"/>
          </a:xfrm>
          <a:prstGeom prst="leftBrace">
            <a:avLst>
              <a:gd name="adj1" fmla="val 70833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-6524" y="4875060"/>
            <a:ext cx="754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Contract </a:t>
            </a:r>
            <a:br>
              <a:rPr lang="en-GB" sz="1200" dirty="0" smtClean="0"/>
            </a:br>
            <a:r>
              <a:rPr lang="en-GB" sz="1200" smtClean="0"/>
              <a:t>+ OLA</a:t>
            </a:r>
            <a:endParaRPr lang="en-GB" sz="1200" dirty="0"/>
          </a:p>
        </p:txBody>
      </p:sp>
      <p:sp>
        <p:nvSpPr>
          <p:cNvPr id="16" name="TextBox 15"/>
          <p:cNvSpPr txBox="1"/>
          <p:nvPr/>
        </p:nvSpPr>
        <p:spPr>
          <a:xfrm>
            <a:off x="2663280" y="1700808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FAO Community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63280" y="2844225"/>
            <a:ext cx="2484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CNR </a:t>
            </a:r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(platform </a:t>
            </a:r>
            <a:r>
              <a:rPr lang="en-GB" sz="1600" dirty="0">
                <a:latin typeface="Segoe UI" panose="020B0502040204020203" pitchFamily="34" charset="0"/>
                <a:cs typeface="Segoe UI" panose="020B0502040204020203" pitchFamily="34" charset="0"/>
              </a:rPr>
              <a:t>based on D4Science</a:t>
            </a:r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)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63280" y="4169820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EGI Foundation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63280" y="5505493"/>
            <a:ext cx="24847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EGI </a:t>
            </a:r>
            <a:r>
              <a:rPr lang="en-GB" sz="1600" smtClean="0">
                <a:latin typeface="Segoe UI" panose="020B0502040204020203" pitchFamily="34" charset="0"/>
                <a:cs typeface="Segoe UI" panose="020B0502040204020203" pitchFamily="34" charset="0"/>
              </a:rPr>
              <a:t>Resource providers</a:t>
            </a:r>
            <a:endParaRPr lang="en-GB" sz="16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48064" y="1280949"/>
            <a:ext cx="37444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FAO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Community needs both technical and legal interoperability on marine fisheries data</a:t>
            </a:r>
          </a:p>
          <a:p>
            <a:pPr marL="285750" indent="-285750">
              <a:buFont typeface="Arial" charset="0"/>
              <a:buChar char="•"/>
            </a:pPr>
            <a:endParaRPr lang="en-GB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FAO reviewed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two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agreements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742950" lvl="1" indent="-285750">
              <a:buFont typeface="Arial" charset="0"/>
              <a:buChar char="•"/>
            </a:pP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SLA between D4Science and the EGI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Foundation</a:t>
            </a:r>
          </a:p>
          <a:p>
            <a:pPr marL="742950" lvl="1" indent="-285750">
              <a:buFont typeface="Arial" charset="0"/>
              <a:buChar char="•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MoU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between FAO and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CNR</a:t>
            </a:r>
          </a:p>
          <a:p>
            <a:pPr marL="742950" lvl="1" indent="-285750">
              <a:buFont typeface="Arial" charset="0"/>
              <a:buChar char="•"/>
            </a:pPr>
            <a:endParaRPr lang="en-GB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FAO </a:t>
            </a:r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provided a gap analysis in the legal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framework</a:t>
            </a:r>
          </a:p>
          <a:p>
            <a:pPr marL="285750" indent="-285750">
              <a:buFont typeface="Arial" charset="0"/>
              <a:buChar char="•"/>
            </a:pP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Plan to support FAO under a paid scheme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64088" y="6025581"/>
            <a:ext cx="35804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 smtClean="0"/>
              <a:t>Full report: </a:t>
            </a:r>
            <a:r>
              <a:rPr lang="en-GB" sz="1200" dirty="0" smtClean="0">
                <a:hlinkClick r:id="rId8"/>
              </a:rPr>
              <a:t>https</a:t>
            </a:r>
            <a:r>
              <a:rPr lang="en-GB" sz="1200" dirty="0">
                <a:hlinkClick r:id="rId8"/>
              </a:rPr>
              <a:t>://</a:t>
            </a:r>
            <a:r>
              <a:rPr lang="en-GB" sz="1200" dirty="0" err="1">
                <a:hlinkClick r:id="rId8"/>
              </a:rPr>
              <a:t>documents.egi.eu</a:t>
            </a:r>
            <a:r>
              <a:rPr lang="en-GB" sz="1200" dirty="0">
                <a:hlinkClick r:id="rId8"/>
              </a:rPr>
              <a:t>/document/2699</a:t>
            </a:r>
            <a:endParaRPr lang="en-GB" sz="1200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1547664" y="44624"/>
            <a:ext cx="73448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000" b="1" kern="1200" baseline="0">
                <a:solidFill>
                  <a:srgbClr val="4F85C3"/>
                </a:solidFill>
                <a:latin typeface="Segoe UI" pitchFamily="34" charset="0"/>
                <a:ea typeface="+mj-ea"/>
                <a:cs typeface="Segoe UI" pitchFamily="34" charset="0"/>
              </a:defRPr>
            </a:lvl1pPr>
          </a:lstStyle>
          <a:p>
            <a:r>
              <a:rPr lang="en-US" sz="1800" smtClean="0">
                <a:solidFill>
                  <a:srgbClr val="10253F"/>
                </a:solidFill>
              </a:rPr>
              <a:t>Business models and procurement </a:t>
            </a:r>
            <a:br>
              <a:rPr lang="en-US" sz="1800" smtClean="0">
                <a:solidFill>
                  <a:srgbClr val="10253F"/>
                </a:solidFill>
              </a:rPr>
            </a:br>
            <a:r>
              <a:rPr lang="en-US" sz="2000" smtClean="0"/>
              <a:t>Business &amp; Service Delivery Model: FAO &amp; Marine Fisheries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44284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Business models and procurement </a:t>
            </a:r>
            <a:br>
              <a:rPr lang="en-US" sz="2200" dirty="0">
                <a:solidFill>
                  <a:srgbClr val="10253F"/>
                </a:solidFill>
              </a:rPr>
            </a:br>
            <a:r>
              <a:rPr lang="en-US" sz="2900" dirty="0"/>
              <a:t> Business &amp; Service Delivery Model: </a:t>
            </a:r>
            <a:r>
              <a:rPr lang="en-US" sz="2900" dirty="0" err="1" smtClean="0"/>
              <a:t>NextGEOSS</a:t>
            </a:r>
            <a:endParaRPr lang="en-US" sz="29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23528" y="2132856"/>
            <a:ext cx="8818714" cy="3920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Partner: </a:t>
            </a:r>
          </a:p>
          <a:p>
            <a:pPr lvl="1"/>
            <a:r>
              <a:rPr lang="en-US" sz="1800" dirty="0" smtClean="0"/>
              <a:t>3-year EC H2020 project (2017-2020)</a:t>
            </a:r>
          </a:p>
          <a:p>
            <a:r>
              <a:rPr lang="en-US" sz="1800" dirty="0" smtClean="0"/>
              <a:t>Challenge: </a:t>
            </a:r>
          </a:p>
          <a:p>
            <a:pPr lvl="1"/>
            <a:r>
              <a:rPr lang="en-US" sz="1600" dirty="0" smtClean="0"/>
              <a:t>Developing </a:t>
            </a:r>
            <a:r>
              <a:rPr lang="en-US" sz="1600" dirty="0"/>
              <a:t>the next generation hub for Earth Observation (EO</a:t>
            </a:r>
            <a:r>
              <a:rPr lang="en-US" sz="1600" dirty="0" smtClean="0"/>
              <a:t>)</a:t>
            </a:r>
          </a:p>
          <a:p>
            <a:pPr lvl="1"/>
            <a:r>
              <a:rPr lang="en-US" sz="1600" dirty="0" smtClean="0"/>
              <a:t>Run 10 formal pilots (6 scientific, 4 business) with specific needs for cloud services</a:t>
            </a:r>
          </a:p>
          <a:p>
            <a:r>
              <a:rPr lang="en-US" sz="1800" dirty="0" smtClean="0"/>
              <a:t>EGI Federation offered</a:t>
            </a:r>
          </a:p>
          <a:p>
            <a:pPr lvl="1"/>
            <a:r>
              <a:rPr lang="en-US" sz="1600" dirty="0"/>
              <a:t>Broker role via the EGI Foundation with a central allocated </a:t>
            </a:r>
            <a:r>
              <a:rPr lang="en-US" sz="1600" dirty="0" smtClean="0"/>
              <a:t>budget</a:t>
            </a:r>
          </a:p>
          <a:p>
            <a:pPr lvl="1"/>
            <a:r>
              <a:rPr lang="en-US" sz="1600" dirty="0" smtClean="0"/>
              <a:t>Cloud services </a:t>
            </a:r>
          </a:p>
          <a:p>
            <a:r>
              <a:rPr lang="en-US" sz="2000" dirty="0" smtClean="0"/>
              <a:t>Success story:</a:t>
            </a:r>
          </a:p>
          <a:p>
            <a:pPr lvl="1"/>
            <a:r>
              <a:rPr lang="en-US" sz="1600" dirty="0" smtClean="0"/>
              <a:t>EGI Foundation acts as neutral broker and expert advisor on provider selection</a:t>
            </a:r>
          </a:p>
          <a:p>
            <a:pPr lvl="1"/>
            <a:r>
              <a:rPr lang="en-US" sz="1600" dirty="0" smtClean="0"/>
              <a:t>Selected EGI service providers provided services and recovered costs via pay-for-use framework</a:t>
            </a:r>
          </a:p>
          <a:p>
            <a:pPr lvl="1"/>
            <a:r>
              <a:rPr lang="en-US" sz="1600" dirty="0" smtClean="0"/>
              <a:t>Participation possible thanks to pay-for-use + business engagement</a:t>
            </a:r>
          </a:p>
          <a:p>
            <a:endParaRPr lang="en-US" sz="18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913" y="1304457"/>
            <a:ext cx="3194174" cy="7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6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Business models and procurement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3600" dirty="0" smtClean="0"/>
              <a:t>Procurement study</a:t>
            </a:r>
            <a:endParaRPr lang="en-US" sz="3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268760"/>
            <a:ext cx="3168352" cy="4496750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51520" y="1456323"/>
            <a:ext cx="44644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Direct charging to users requires public procurement for non-trivial capacity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Performed study on </a:t>
            </a:r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opportunities, barriers, use cases and best </a:t>
            </a: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practices for cross-border procurement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 smtClean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Four Research Infrastructures participated in the study</a:t>
            </a:r>
          </a:p>
          <a:p>
            <a:pPr marL="342900" indent="-342900">
              <a:buFont typeface="Arial" charset="0"/>
              <a:buChar char="•"/>
            </a:pP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dirty="0" smtClean="0">
                <a:latin typeface="Segoe UI" panose="020B0502040204020203" pitchFamily="34" charset="0"/>
                <a:cs typeface="Segoe UI" panose="020B0502040204020203" pitchFamily="34" charset="0"/>
              </a:rPr>
              <a:t>Exploitation as part of wider activity in the EOSC-hub project proposal</a:t>
            </a:r>
            <a:endParaRPr lang="en-US" sz="20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68344" y="5445224"/>
            <a:ext cx="1206024" cy="844363"/>
          </a:xfrm>
          <a:prstGeom prst="rect">
            <a:avLst/>
          </a:prstGeom>
          <a:solidFill>
            <a:schemeClr val="bg1"/>
          </a:solidFill>
          <a:ln w="38100">
            <a:solidFill>
              <a:srgbClr val="EF82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163" y="5549034"/>
            <a:ext cx="543969" cy="626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881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59532" y="1484784"/>
            <a:ext cx="8424936" cy="4209006"/>
          </a:xfrm>
        </p:spPr>
        <p:txBody>
          <a:bodyPr/>
          <a:lstStyle/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Communications and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events</a:t>
            </a: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Dissemination and exploitation of project results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Service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portfolio 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management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Strategic planning and evaluation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Policy advocacy</a:t>
            </a: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Collaborations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Business models and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procurement</a:t>
            </a:r>
          </a:p>
          <a:p>
            <a:r>
              <a:rPr lang="en-GB" dirty="0"/>
              <a:t>Engaging with the private sector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1563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/>
              <a:t>Enable the EGI Federation to </a:t>
            </a:r>
            <a:r>
              <a:rPr lang="en-GB" dirty="0" smtClean="0"/>
              <a:t>serve </a:t>
            </a:r>
            <a:r>
              <a:rPr lang="en-GB" dirty="0"/>
              <a:t>SMEs and industry for research and innovation </a:t>
            </a:r>
            <a:r>
              <a:rPr lang="en-GB" dirty="0" smtClean="0"/>
              <a:t>activities</a:t>
            </a:r>
          </a:p>
          <a:p>
            <a:pPr lvl="1"/>
            <a:r>
              <a:rPr lang="en-GB" sz="2000" dirty="0" smtClean="0"/>
              <a:t>EGI Foundation </a:t>
            </a:r>
            <a:r>
              <a:rPr lang="en-GB" sz="2000" dirty="0"/>
              <a:t>operates as the coordinator for the </a:t>
            </a:r>
            <a:r>
              <a:rPr lang="en-GB" sz="2000" dirty="0" smtClean="0"/>
              <a:t>framework</a:t>
            </a:r>
          </a:p>
          <a:p>
            <a:pPr lvl="1"/>
            <a:r>
              <a:rPr lang="en-GB" sz="2000" dirty="0" smtClean="0"/>
              <a:t>EGI service providers engage </a:t>
            </a:r>
            <a:r>
              <a:rPr lang="en-GB" sz="2000" dirty="0"/>
              <a:t>with </a:t>
            </a:r>
            <a:r>
              <a:rPr lang="en-GB" sz="2000" dirty="0" smtClean="0"/>
              <a:t>SMEs </a:t>
            </a:r>
          </a:p>
          <a:p>
            <a:pPr lvl="1"/>
            <a:r>
              <a:rPr lang="en-GB" sz="2000" dirty="0" smtClean="0"/>
              <a:t>Privilege multipliers (e.g. BVDA, EARSC, clusters, hubs)</a:t>
            </a:r>
          </a:p>
          <a:p>
            <a:pPr lvl="1"/>
            <a:endParaRPr lang="en-GB" sz="2000" dirty="0" smtClean="0"/>
          </a:p>
          <a:p>
            <a:r>
              <a:rPr lang="en-GB" dirty="0" smtClean="0"/>
              <a:t>Focus areas:	</a:t>
            </a:r>
          </a:p>
          <a:p>
            <a:pPr lvl="1"/>
            <a:r>
              <a:rPr lang="en-GB" sz="2000" dirty="0" smtClean="0"/>
              <a:t>Marine fisheries</a:t>
            </a:r>
          </a:p>
          <a:p>
            <a:pPr lvl="1"/>
            <a:r>
              <a:rPr lang="en-GB" sz="2000" dirty="0" smtClean="0"/>
              <a:t>Earth Observation</a:t>
            </a:r>
          </a:p>
          <a:p>
            <a:pPr lvl="1"/>
            <a:r>
              <a:rPr lang="en-GB" sz="2000" dirty="0" err="1"/>
              <a:t>Agri</a:t>
            </a:r>
            <a:r>
              <a:rPr lang="en-GB" sz="2000" dirty="0"/>
              <a:t>-food</a:t>
            </a:r>
          </a:p>
          <a:p>
            <a:pPr lvl="1"/>
            <a:endParaRPr lang="en-GB" dirty="0" smtClean="0"/>
          </a:p>
          <a:p>
            <a:endParaRPr lang="en-GB" dirty="0" smtClean="0"/>
          </a:p>
          <a:p>
            <a:endParaRPr lang="en-GB" dirty="0" smtClean="0"/>
          </a:p>
          <a:p>
            <a:pPr lvl="1"/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Engaging with the private sector </a:t>
            </a:r>
            <a:br>
              <a:rPr lang="en-US" sz="2200" dirty="0">
                <a:solidFill>
                  <a:srgbClr val="10253F"/>
                </a:solidFill>
              </a:rPr>
            </a:br>
            <a:r>
              <a:rPr lang="en-US" sz="2900" dirty="0" smtClean="0"/>
              <a:t>Motivations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19773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Engaging with the private sector </a:t>
            </a:r>
            <a:br>
              <a:rPr lang="en-US" sz="2200" dirty="0">
                <a:solidFill>
                  <a:srgbClr val="10253F"/>
                </a:solidFill>
              </a:rPr>
            </a:br>
            <a:r>
              <a:rPr lang="en-US" sz="2900" dirty="0" smtClean="0"/>
              <a:t>Main achievements</a:t>
            </a:r>
            <a:endParaRPr lang="en-US" sz="2900" dirty="0"/>
          </a:p>
        </p:txBody>
      </p:sp>
      <p:sp>
        <p:nvSpPr>
          <p:cNvPr id="7" name="Donut 6"/>
          <p:cNvSpPr/>
          <p:nvPr/>
        </p:nvSpPr>
        <p:spPr>
          <a:xfrm>
            <a:off x="1187624" y="1518729"/>
            <a:ext cx="1152128" cy="1172029"/>
          </a:xfrm>
          <a:prstGeom prst="donut">
            <a:avLst>
              <a:gd name="adj" fmla="val 13353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+150</a:t>
            </a:r>
            <a:endParaRPr lang="en-GB" sz="24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56123" y="2801409"/>
            <a:ext cx="2423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# business contacts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Donut 8"/>
          <p:cNvSpPr/>
          <p:nvPr/>
        </p:nvSpPr>
        <p:spPr>
          <a:xfrm>
            <a:off x="3956803" y="1518729"/>
            <a:ext cx="1152128" cy="1172029"/>
          </a:xfrm>
          <a:prstGeom prst="donut">
            <a:avLst>
              <a:gd name="adj" fmla="val 1335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8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9871" y="2821304"/>
            <a:ext cx="2301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#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use cases completed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Donut 11"/>
          <p:cNvSpPr/>
          <p:nvPr/>
        </p:nvSpPr>
        <p:spPr>
          <a:xfrm>
            <a:off x="2804675" y="3573016"/>
            <a:ext cx="1152128" cy="1172029"/>
          </a:xfrm>
          <a:prstGeom prst="donut">
            <a:avLst>
              <a:gd name="adj" fmla="val 133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00619" y="4841957"/>
            <a:ext cx="2088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# SMEs who filled the intake questionnaire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Donut 13"/>
          <p:cNvSpPr/>
          <p:nvPr/>
        </p:nvSpPr>
        <p:spPr>
          <a:xfrm>
            <a:off x="5573854" y="3573016"/>
            <a:ext cx="1152128" cy="1172029"/>
          </a:xfrm>
          <a:prstGeom prst="donut">
            <a:avLst>
              <a:gd name="adj" fmla="val 13353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3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61786" y="4890350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# MoUs with private sector organisations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Donut 15"/>
          <p:cNvSpPr/>
          <p:nvPr/>
        </p:nvSpPr>
        <p:spPr>
          <a:xfrm>
            <a:off x="6725982" y="1518729"/>
            <a:ext cx="1152128" cy="1172029"/>
          </a:xfrm>
          <a:prstGeom prst="donut">
            <a:avLst>
              <a:gd name="adj" fmla="val 13353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~</a:t>
            </a:r>
            <a:r>
              <a:rPr lang="en-GB" sz="2800" dirty="0" smtClean="0">
                <a:solidFill>
                  <a:schemeClr val="tx1"/>
                </a:solidFill>
              </a:rPr>
              <a:t>20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113914" y="2822400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#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ongoing use cases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7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WP2 Strategy, Policy and Communications</a:t>
            </a:r>
            <a:endParaRPr lang="en-GB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Engaging with the private sector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Business Use Cases</a:t>
            </a:r>
            <a:endParaRPr lang="en-US" sz="29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52736"/>
            <a:ext cx="3893402" cy="5175994"/>
          </a:xfrm>
          <a:prstGeom prst="rect">
            <a:avLst/>
          </a:prstGeom>
        </p:spPr>
      </p:pic>
      <p:sp>
        <p:nvSpPr>
          <p:cNvPr id="52" name="TextBox 51"/>
          <p:cNvSpPr txBox="1"/>
          <p:nvPr/>
        </p:nvSpPr>
        <p:spPr>
          <a:xfrm>
            <a:off x="323528" y="6076444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66B0"/>
                </a:solidFill>
              </a:rPr>
              <a:t>https://</a:t>
            </a:r>
            <a:r>
              <a:rPr lang="en-US" sz="1400" dirty="0" err="1">
                <a:solidFill>
                  <a:srgbClr val="0066B0"/>
                </a:solidFill>
              </a:rPr>
              <a:t>www.egi.eu</a:t>
            </a:r>
            <a:r>
              <a:rPr lang="en-US" sz="1400" dirty="0">
                <a:solidFill>
                  <a:srgbClr val="0066B0"/>
                </a:solidFill>
              </a:rPr>
              <a:t>/business/business-use-cases/</a:t>
            </a:r>
          </a:p>
        </p:txBody>
      </p:sp>
      <p:sp>
        <p:nvSpPr>
          <p:cNvPr id="53" name="Content Placeholder 2"/>
          <p:cNvSpPr>
            <a:spLocks noGrp="1"/>
          </p:cNvSpPr>
          <p:nvPr>
            <p:ph sz="half" idx="2"/>
          </p:nvPr>
        </p:nvSpPr>
        <p:spPr>
          <a:xfrm>
            <a:off x="4355976" y="1159531"/>
            <a:ext cx="4608512" cy="4607842"/>
          </a:xfrm>
        </p:spPr>
        <p:txBody>
          <a:bodyPr>
            <a:noAutofit/>
          </a:bodyPr>
          <a:lstStyle/>
          <a:p>
            <a:r>
              <a:rPr lang="en-GB" sz="2000" dirty="0" smtClean="0"/>
              <a:t>8 </a:t>
            </a:r>
            <a:r>
              <a:rPr lang="en-GB" sz="2000" dirty="0" smtClean="0"/>
              <a:t>business </a:t>
            </a:r>
            <a:r>
              <a:rPr lang="en-GB" sz="2000" dirty="0" smtClean="0"/>
              <a:t>use cases</a:t>
            </a:r>
          </a:p>
          <a:p>
            <a:r>
              <a:rPr lang="en-GB" sz="2000" dirty="0" smtClean="0"/>
              <a:t>Main service used:</a:t>
            </a:r>
          </a:p>
          <a:p>
            <a:pPr lvl="1"/>
            <a:r>
              <a:rPr lang="en-GB" sz="1800" dirty="0" smtClean="0"/>
              <a:t>EGI Cloud Compute</a:t>
            </a:r>
            <a:endParaRPr lang="en-GB" sz="1800" dirty="0" smtClean="0"/>
          </a:p>
          <a:p>
            <a:r>
              <a:rPr lang="en-GB" sz="2000" dirty="0" smtClean="0"/>
              <a:t>Sectors:</a:t>
            </a:r>
          </a:p>
          <a:p>
            <a:pPr lvl="1"/>
            <a:r>
              <a:rPr lang="en-GB" sz="1800" dirty="0" smtClean="0"/>
              <a:t>Computer-aided design</a:t>
            </a:r>
          </a:p>
          <a:p>
            <a:pPr lvl="1"/>
            <a:r>
              <a:rPr lang="en-GB" sz="1800" dirty="0" smtClean="0"/>
              <a:t>Computational fluid dynamics</a:t>
            </a:r>
          </a:p>
          <a:p>
            <a:pPr lvl="1"/>
            <a:r>
              <a:rPr lang="en-GB" sz="1800" dirty="0"/>
              <a:t>Earth Observation</a:t>
            </a:r>
          </a:p>
          <a:p>
            <a:pPr lvl="1"/>
            <a:r>
              <a:rPr lang="en-GB" sz="1800" dirty="0" smtClean="0"/>
              <a:t>Manufacturing/Engineering</a:t>
            </a:r>
          </a:p>
          <a:p>
            <a:pPr lvl="1"/>
            <a:r>
              <a:rPr lang="en-GB" sz="1800" dirty="0" smtClean="0"/>
              <a:t>Music</a:t>
            </a:r>
          </a:p>
          <a:p>
            <a:pPr lvl="1"/>
            <a:r>
              <a:rPr lang="en-GB" sz="1800" dirty="0" smtClean="0"/>
              <a:t>Radio-astronomy</a:t>
            </a:r>
            <a:endParaRPr lang="en-GB" dirty="0"/>
          </a:p>
          <a:p>
            <a:r>
              <a:rPr lang="en-GB" sz="2000" dirty="0" smtClean="0"/>
              <a:t>Industry representatives</a:t>
            </a:r>
          </a:p>
          <a:p>
            <a:pPr lvl="1"/>
            <a:r>
              <a:rPr lang="en-GB" sz="1800" dirty="0" smtClean="0"/>
              <a:t>9 SMEs, 2 large enterprises</a:t>
            </a:r>
          </a:p>
          <a:p>
            <a:r>
              <a:rPr lang="en-GB" sz="2000" dirty="0" smtClean="0"/>
              <a:t>9 </a:t>
            </a:r>
            <a:r>
              <a:rPr lang="en-GB" sz="2000" dirty="0" smtClean="0"/>
              <a:t>countries: </a:t>
            </a:r>
            <a:r>
              <a:rPr lang="en-GB" sz="1800" dirty="0" smtClean="0"/>
              <a:t>Belgium</a:t>
            </a:r>
            <a:r>
              <a:rPr lang="en-GB" sz="1800" dirty="0" smtClean="0"/>
              <a:t>, Czech Republic, France, Germany, Italy, Netherlands, Spain, Switzerland, UK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18562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Engaging with the private sector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Success stories: IBM Research</a:t>
            </a:r>
            <a:endParaRPr lang="en-US" sz="29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3528" y="2456161"/>
            <a:ext cx="8352928" cy="392030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Partner: </a:t>
            </a:r>
            <a:r>
              <a:rPr lang="en-US" sz="1800" dirty="0" smtClean="0"/>
              <a:t>	</a:t>
            </a:r>
          </a:p>
          <a:p>
            <a:pPr lvl="1"/>
            <a:r>
              <a:rPr lang="en-US" sz="1800" dirty="0" smtClean="0"/>
              <a:t>IBM Research </a:t>
            </a:r>
            <a:r>
              <a:rPr lang="en-US" sz="1800" dirty="0"/>
              <a:t>team in </a:t>
            </a:r>
            <a:r>
              <a:rPr lang="en-US" sz="1800" dirty="0" smtClean="0"/>
              <a:t>Zurich</a:t>
            </a:r>
          </a:p>
          <a:p>
            <a:r>
              <a:rPr lang="en-US" sz="2000" dirty="0" smtClean="0"/>
              <a:t>Challenge: </a:t>
            </a:r>
          </a:p>
          <a:p>
            <a:pPr lvl="1"/>
            <a:r>
              <a:rPr lang="en-US" sz="1800" dirty="0" smtClean="0"/>
              <a:t>Developing a new </a:t>
            </a:r>
            <a:r>
              <a:rPr lang="en-US" sz="1800" dirty="0" err="1" smtClean="0"/>
              <a:t>exascale</a:t>
            </a:r>
            <a:r>
              <a:rPr lang="en-US" sz="1800" dirty="0" smtClean="0"/>
              <a:t> </a:t>
            </a:r>
            <a:r>
              <a:rPr lang="en-US" sz="1800" dirty="0"/>
              <a:t>model to support </a:t>
            </a:r>
            <a:r>
              <a:rPr lang="en-US" sz="1800" dirty="0" smtClean="0"/>
              <a:t>Square Kilometer Array</a:t>
            </a:r>
          </a:p>
          <a:p>
            <a:pPr lvl="1"/>
            <a:r>
              <a:rPr lang="en-US" sz="1800" dirty="0" smtClean="0"/>
              <a:t>Need systems </a:t>
            </a:r>
            <a:r>
              <a:rPr lang="en-US" sz="1800" dirty="0"/>
              <a:t>with different network topologies </a:t>
            </a:r>
            <a:endParaRPr lang="en-US" sz="1800" dirty="0" smtClean="0"/>
          </a:p>
          <a:p>
            <a:r>
              <a:rPr lang="en-US" sz="2000" dirty="0" smtClean="0"/>
              <a:t>EGI Federation offered:</a:t>
            </a:r>
          </a:p>
          <a:p>
            <a:pPr lvl="1"/>
            <a:r>
              <a:rPr lang="en-US" sz="1800" dirty="0" smtClean="0"/>
              <a:t>PSNC partner: 1.4 Petaflops </a:t>
            </a:r>
            <a:r>
              <a:rPr lang="en-US" sz="1800" dirty="0"/>
              <a:t>computing power and a fat-tree network interconnect </a:t>
            </a:r>
            <a:r>
              <a:rPr lang="en-US" sz="1800" dirty="0" smtClean="0"/>
              <a:t>fabric under a paid scheme</a:t>
            </a:r>
          </a:p>
          <a:p>
            <a:r>
              <a:rPr lang="en-US" sz="2000" dirty="0" smtClean="0"/>
              <a:t>Success:</a:t>
            </a:r>
          </a:p>
          <a:p>
            <a:pPr lvl="1"/>
            <a:r>
              <a:rPr lang="en-US" sz="1800" dirty="0" smtClean="0"/>
              <a:t>First success story under paid scheme</a:t>
            </a:r>
          </a:p>
          <a:p>
            <a:pPr lvl="1"/>
            <a:r>
              <a:rPr lang="en-US" sz="1800" dirty="0" smtClean="0"/>
              <a:t>Published article/linked business case</a:t>
            </a:r>
          </a:p>
          <a:p>
            <a:endParaRPr lang="en-US" sz="2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299" y="1083252"/>
            <a:ext cx="1309402" cy="1309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33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Engaging with the private sector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Success stories: </a:t>
            </a:r>
            <a:r>
              <a:rPr lang="en-US" sz="2400" dirty="0"/>
              <a:t>Earth Observation </a:t>
            </a:r>
            <a:r>
              <a:rPr lang="en-US" sz="2400" dirty="0" smtClean="0"/>
              <a:t>pilot</a:t>
            </a:r>
            <a:endParaRPr lang="en-US" sz="29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4924" y="1223744"/>
            <a:ext cx="936104" cy="6686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670" y="1196752"/>
            <a:ext cx="760884" cy="753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3196" y="1243807"/>
            <a:ext cx="1383417" cy="6602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17542" b="16562"/>
          <a:stretch/>
        </p:blipFill>
        <p:spPr>
          <a:xfrm>
            <a:off x="5516938" y="1236556"/>
            <a:ext cx="1013027" cy="6675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667625" y="1364916"/>
            <a:ext cx="1216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AdviceGEO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2"/>
          </p:nvPr>
        </p:nvSpPr>
        <p:spPr>
          <a:xfrm>
            <a:off x="323528" y="2073600"/>
            <a:ext cx="8424936" cy="4784400"/>
          </a:xfrm>
        </p:spPr>
        <p:txBody>
          <a:bodyPr>
            <a:normAutofit/>
          </a:bodyPr>
          <a:lstStyle/>
          <a:p>
            <a:r>
              <a:rPr lang="en-GB" sz="2000" dirty="0" smtClean="0"/>
              <a:t>Partners: </a:t>
            </a:r>
          </a:p>
          <a:p>
            <a:pPr lvl="1"/>
            <a:r>
              <a:rPr lang="en-GB" sz="1800" dirty="0" smtClean="0"/>
              <a:t>RHEA, </a:t>
            </a:r>
            <a:r>
              <a:rPr lang="en-GB" sz="1800" dirty="0" err="1" smtClean="0"/>
              <a:t>SixSq</a:t>
            </a:r>
            <a:r>
              <a:rPr lang="en-GB" sz="1800" dirty="0" smtClean="0"/>
              <a:t>, CYFRONET, </a:t>
            </a:r>
            <a:r>
              <a:rPr lang="en-GB" sz="1800" dirty="0" err="1" smtClean="0"/>
              <a:t>EOProc</a:t>
            </a:r>
            <a:r>
              <a:rPr lang="en-GB" sz="1800" dirty="0" smtClean="0"/>
              <a:t>, </a:t>
            </a:r>
            <a:r>
              <a:rPr lang="en-GB" sz="1800" dirty="0" err="1" smtClean="0"/>
              <a:t>AdviceGEO</a:t>
            </a:r>
            <a:endParaRPr lang="en-GB" sz="1800" dirty="0" smtClean="0"/>
          </a:p>
          <a:p>
            <a:r>
              <a:rPr lang="en-GB" sz="2000" dirty="0" smtClean="0"/>
              <a:t>Challenge:</a:t>
            </a:r>
          </a:p>
          <a:p>
            <a:pPr lvl="1"/>
            <a:r>
              <a:rPr lang="en-GB" sz="1800" dirty="0" smtClean="0"/>
              <a:t>Develop an open platform for multi-cloud EO data processing services with the objective to </a:t>
            </a:r>
          </a:p>
          <a:p>
            <a:pPr lvl="2"/>
            <a:r>
              <a:rPr lang="en-GB" sz="1600" dirty="0" smtClean="0"/>
              <a:t>Prevent cloud vendor lock-in </a:t>
            </a:r>
          </a:p>
          <a:p>
            <a:pPr lvl="2"/>
            <a:r>
              <a:rPr lang="en-GB" sz="1600" dirty="0" smtClean="0"/>
              <a:t>Allow for end-to-end processing of EO data in multiple cloud environments</a:t>
            </a:r>
          </a:p>
          <a:p>
            <a:r>
              <a:rPr lang="en-GB" sz="2000" dirty="0" smtClean="0"/>
              <a:t>Success stories - two use cases implemented:</a:t>
            </a:r>
          </a:p>
          <a:p>
            <a:pPr lvl="1"/>
            <a:r>
              <a:rPr lang="en-GB" sz="1800" dirty="0" smtClean="0"/>
              <a:t>Sentinel-1 data retrieved and processed to produce change detection maps of a glacier in Greenland and of shipping activity in the Panama canal</a:t>
            </a:r>
          </a:p>
          <a:p>
            <a:pPr lvl="1"/>
            <a:r>
              <a:rPr lang="en-GB" sz="1800" dirty="0" smtClean="0"/>
              <a:t>Sentinel-2 data processor to generate true colour 10m resolution images</a:t>
            </a:r>
          </a:p>
          <a:p>
            <a:pPr lvl="1"/>
            <a:endParaRPr lang="en-GB" sz="2000" dirty="0" smtClean="0"/>
          </a:p>
        </p:txBody>
      </p:sp>
    </p:spTree>
    <p:extLst>
      <p:ext uri="{BB962C8B-B14F-4D97-AF65-F5344CB8AC3E}">
        <p14:creationId xmlns:p14="http://schemas.microsoft.com/office/powerpoint/2010/main" val="608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NA2 (WP2) objectives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879690"/>
              </p:ext>
            </p:extLst>
          </p:nvPr>
        </p:nvGraphicFramePr>
        <p:xfrm>
          <a:off x="395536" y="1556792"/>
          <a:ext cx="8208912" cy="408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72208"/>
                <a:gridCol w="6336704"/>
              </a:tblGrid>
              <a:tr h="396240"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Task #</a:t>
                      </a:r>
                      <a:endParaRPr lang="en-GB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Task Objectives</a:t>
                      </a:r>
                      <a:endParaRPr lang="en-GB" sz="20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</a:tr>
              <a:tr h="334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NA2.1 Communication and Dissemination</a:t>
                      </a:r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Keep</a:t>
                      </a: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the EGI community </a:t>
                      </a:r>
                      <a:r>
                        <a:rPr lang="en-GB" sz="160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informed</a:t>
                      </a: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of the project activities</a:t>
                      </a:r>
                    </a:p>
                    <a:p>
                      <a:pPr marL="285750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Disseminate the </a:t>
                      </a: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success stories</a:t>
                      </a:r>
                    </a:p>
                  </a:txBody>
                  <a:tcPr/>
                </a:tc>
              </a:tr>
              <a:tr h="334021">
                <a:tc>
                  <a:txBody>
                    <a:bodyPr/>
                    <a:lstStyle/>
                    <a:p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NA2.2 </a:t>
                      </a:r>
                      <a:b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Strategy, Business Development and Exploitation</a:t>
                      </a:r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b="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Identify</a:t>
                      </a:r>
                      <a:r>
                        <a:rPr lang="en-GB" sz="1600" b="0" baseline="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analyse project results for d</a:t>
                      </a:r>
                      <a:r>
                        <a:rPr lang="en-GB" sz="1600" b="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issemination and exploitation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Develop the EGI </a:t>
                      </a:r>
                      <a:r>
                        <a:rPr lang="en-GB" sz="1600" b="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strategy</a:t>
                      </a:r>
                      <a:r>
                        <a:rPr lang="en-GB" sz="160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</a:t>
                      </a: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and </a:t>
                      </a:r>
                      <a:r>
                        <a:rPr lang="en-GB" sz="1600" dirty="0" smtClean="0">
                          <a:solidFill>
                            <a:schemeClr val="tx2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governance</a:t>
                      </a: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and assess progress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Evolve the </a:t>
                      </a:r>
                      <a:r>
                        <a:rPr lang="en-GB" sz="160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services and solutions portfolio </a:t>
                      </a: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and related </a:t>
                      </a:r>
                      <a:r>
                        <a:rPr lang="en-GB" sz="160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business models</a:t>
                      </a:r>
                    </a:p>
                    <a:p>
                      <a:pPr marL="285750" marR="0" lvl="1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Establish </a:t>
                      </a:r>
                      <a:r>
                        <a:rPr lang="en-GB" sz="160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collaboration agreements </a:t>
                      </a: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with strategic partners </a:t>
                      </a:r>
                    </a:p>
                  </a:txBody>
                  <a:tcPr/>
                </a:tc>
              </a:tr>
              <a:tr h="3340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NA2.3 </a:t>
                      </a:r>
                      <a:b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</a:br>
                      <a:r>
                        <a:rPr lang="en-GB" sz="160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SME/Industry Engagement and Big Data Value Chain</a:t>
                      </a:r>
                      <a:endParaRPr lang="en-GB" sz="16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GB" sz="1600" b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Facilitate the </a:t>
                      </a:r>
                      <a:r>
                        <a:rPr lang="en-GB" sz="1600" b="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engagement with SMEs 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GB" sz="1600" b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Explore the creation of </a:t>
                      </a:r>
                      <a:r>
                        <a:rPr lang="en-GB" sz="1600" b="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pilot projects</a:t>
                      </a:r>
                      <a:r>
                        <a:rPr lang="en-GB" sz="1600" b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, especially those based on </a:t>
                      </a:r>
                      <a:r>
                        <a:rPr lang="en-GB" sz="1600" b="0" dirty="0" smtClean="0">
                          <a:solidFill>
                            <a:srgbClr val="1F497D"/>
                          </a:solidFill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Open Data</a:t>
                      </a:r>
                      <a:r>
                        <a:rPr lang="en-GB" sz="1600" b="0" dirty="0" smtClean="0">
                          <a:latin typeface="Segoe UI" panose="020B0502040204020203" pitchFamily="34" charset="0"/>
                          <a:cs typeface="Segoe UI" panose="020B0502040204020203" pitchFamily="34" charset="0"/>
                        </a:rPr>
                        <a:t> in selected industry sectors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21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936269090"/>
              </p:ext>
            </p:extLst>
          </p:nvPr>
        </p:nvGraphicFramePr>
        <p:xfrm>
          <a:off x="395536" y="1882982"/>
          <a:ext cx="8424936" cy="43543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pic>
        <p:nvPicPr>
          <p:cNvPr id="6" name="Content Placeholder 6" descr="bdva logo sol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0530" b="-40530"/>
          <a:stretch>
            <a:fillRect/>
          </a:stretch>
        </p:blipFill>
        <p:spPr>
          <a:xfrm>
            <a:off x="7055073" y="764704"/>
            <a:ext cx="2088927" cy="118636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</p:spPr>
        <p:txBody>
          <a:bodyPr>
            <a:normAutofit fontScale="90000"/>
          </a:bodyPr>
          <a:lstStyle/>
          <a:p>
            <a:r>
              <a:rPr lang="en-US" sz="2200" dirty="0">
                <a:solidFill>
                  <a:srgbClr val="10253F"/>
                </a:solidFill>
              </a:rPr>
              <a:t>Engaging with the private sector </a:t>
            </a:r>
            <a:r>
              <a:rPr lang="en-US" sz="2200" dirty="0" smtClean="0">
                <a:solidFill>
                  <a:srgbClr val="10253F"/>
                </a:solidFill>
              </a:rPr>
              <a:t/>
            </a:r>
            <a:br>
              <a:rPr lang="en-US" sz="2200" dirty="0" smtClean="0">
                <a:solidFill>
                  <a:srgbClr val="10253F"/>
                </a:solidFill>
              </a:rPr>
            </a:br>
            <a:r>
              <a:rPr lang="en-US" sz="2900" dirty="0" smtClean="0"/>
              <a:t>Engaging with the Big Data Value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3340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Use of Resources </a:t>
            </a:r>
            <a:br>
              <a:rPr lang="en-US" dirty="0" smtClean="0"/>
            </a:br>
            <a:r>
              <a:rPr lang="en-US" dirty="0" smtClean="0"/>
              <a:t>and Issues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46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Use of 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Use </a:t>
            </a:r>
            <a:r>
              <a:rPr lang="en-GB" dirty="0" smtClean="0"/>
              <a:t>of resources:</a:t>
            </a:r>
          </a:p>
          <a:p>
            <a:pPr lvl="1"/>
            <a:r>
              <a:rPr lang="en-GB" dirty="0" smtClean="0"/>
              <a:t>No major deviations in resource consumption or issues </a:t>
            </a:r>
          </a:p>
          <a:p>
            <a:pPr lvl="1"/>
            <a:r>
              <a:rPr lang="en-GB" dirty="0" smtClean="0"/>
              <a:t>CERN: requested 1PM + 1KE (travel) to support more dissemination actions for their work on procurement</a:t>
            </a:r>
          </a:p>
          <a:p>
            <a:pPr lvl="1"/>
            <a:endParaRPr lang="en-GB" dirty="0" smtClean="0"/>
          </a:p>
          <a:p>
            <a:r>
              <a:rPr lang="en-GB" sz="3200" dirty="0" smtClean="0"/>
              <a:t>Issues:</a:t>
            </a:r>
          </a:p>
          <a:p>
            <a:pPr lvl="1"/>
            <a:r>
              <a:rPr lang="en-GB" dirty="0" smtClean="0"/>
              <a:t>Pay-for-Use</a:t>
            </a:r>
            <a:endParaRPr lang="en-GB" dirty="0"/>
          </a:p>
          <a:p>
            <a:pPr lvl="2"/>
            <a:r>
              <a:rPr lang="en-GB" sz="2400" dirty="0" smtClean="0"/>
              <a:t>Shift </a:t>
            </a:r>
            <a:r>
              <a:rPr lang="en-GB" sz="2400" dirty="0"/>
              <a:t>from e-GRANT to Marketplace delayed implementation of front-end interface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436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929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0" y="1341438"/>
            <a:ext cx="9144000" cy="4967882"/>
          </a:xfrm>
        </p:spPr>
        <p:txBody>
          <a:bodyPr/>
          <a:lstStyle/>
          <a:p>
            <a:r>
              <a:rPr lang="en-GB" sz="1800" b="1" dirty="0"/>
              <a:t>Objective 1 (O1): </a:t>
            </a:r>
            <a:r>
              <a:rPr lang="en-GB" sz="1800" b="1" dirty="0" smtClean="0"/>
              <a:t>The </a:t>
            </a:r>
            <a:r>
              <a:rPr lang="en-GB" sz="1800" b="1" dirty="0"/>
              <a:t>continued coordination of the EGI </a:t>
            </a:r>
            <a:r>
              <a:rPr lang="en-GB" sz="1800" b="1" dirty="0" smtClean="0"/>
              <a:t>Community</a:t>
            </a:r>
          </a:p>
          <a:p>
            <a:pPr lvl="1"/>
            <a:r>
              <a:rPr lang="en-GB" sz="1400" dirty="0" smtClean="0"/>
              <a:t>Consolidated the service portfolio management process</a:t>
            </a:r>
          </a:p>
          <a:p>
            <a:pPr lvl="1"/>
            <a:r>
              <a:rPr lang="en-GB" sz="1400" dirty="0" smtClean="0"/>
              <a:t>Four community conferences (two jointly organised with other e-Infrastructures)</a:t>
            </a:r>
          </a:p>
          <a:p>
            <a:pPr lvl="1"/>
            <a:endParaRPr lang="en-GB" sz="1400" b="1" dirty="0"/>
          </a:p>
          <a:p>
            <a:r>
              <a:rPr lang="en-GB" sz="1800" b="1" dirty="0" smtClean="0"/>
              <a:t>Objective </a:t>
            </a:r>
            <a:r>
              <a:rPr lang="en-GB" sz="1800" b="1" dirty="0"/>
              <a:t>2 (O2): </a:t>
            </a:r>
            <a:r>
              <a:rPr lang="en-GB" sz="1800" b="1" dirty="0" smtClean="0"/>
              <a:t>EGI </a:t>
            </a:r>
            <a:r>
              <a:rPr lang="en-GB" sz="1800" b="1" dirty="0"/>
              <a:t>Solutions, related business models and access </a:t>
            </a:r>
            <a:r>
              <a:rPr lang="en-GB" sz="1800" b="1" dirty="0" smtClean="0"/>
              <a:t>policies</a:t>
            </a:r>
          </a:p>
          <a:p>
            <a:pPr lvl="1"/>
            <a:r>
              <a:rPr lang="en-GB" sz="1400" dirty="0" smtClean="0"/>
              <a:t>Improved EGI service portfolio</a:t>
            </a:r>
          </a:p>
          <a:p>
            <a:pPr lvl="1"/>
            <a:r>
              <a:rPr lang="en-GB" sz="1400" dirty="0" smtClean="0"/>
              <a:t>Pay for use in production</a:t>
            </a:r>
          </a:p>
          <a:p>
            <a:pPr lvl="1"/>
            <a:r>
              <a:rPr lang="en-GB" sz="1400" dirty="0" smtClean="0"/>
              <a:t>Procurement study identified opportunities that have been reused for follow-up activities (EOSC-hub project)</a:t>
            </a:r>
          </a:p>
          <a:p>
            <a:pPr lvl="1"/>
            <a:endParaRPr lang="en-GB" sz="1400" b="1" dirty="0" smtClean="0"/>
          </a:p>
          <a:p>
            <a:r>
              <a:rPr lang="en-GB" sz="1800" b="1" dirty="0" smtClean="0"/>
              <a:t>Objective </a:t>
            </a:r>
            <a:r>
              <a:rPr lang="en-GB" sz="1800" b="1" dirty="0"/>
              <a:t>4 (O4): </a:t>
            </a:r>
            <a:r>
              <a:rPr lang="en-GB" sz="1800" b="1" dirty="0" smtClean="0"/>
              <a:t>Open </a:t>
            </a:r>
            <a:r>
              <a:rPr lang="en-GB" sz="1800" b="1" dirty="0"/>
              <a:t>data platform and </a:t>
            </a:r>
            <a:r>
              <a:rPr lang="en-GB" sz="1800" b="1" dirty="0" smtClean="0"/>
              <a:t>the </a:t>
            </a:r>
            <a:r>
              <a:rPr lang="en-GB" sz="1800" b="1" dirty="0"/>
              <a:t>European Big Data </a:t>
            </a:r>
            <a:r>
              <a:rPr lang="en-GB" sz="1800" b="1" dirty="0" smtClean="0"/>
              <a:t>Value</a:t>
            </a:r>
          </a:p>
          <a:p>
            <a:pPr lvl="1"/>
            <a:r>
              <a:rPr lang="en-GB" sz="1400" dirty="0" smtClean="0"/>
              <a:t>Developed pilot for supporting the exploitation of EO data using EGI services</a:t>
            </a:r>
          </a:p>
          <a:p>
            <a:pPr lvl="1"/>
            <a:r>
              <a:rPr lang="en-GB" sz="1400" dirty="0" smtClean="0"/>
              <a:t>EGI Federation represented in the BDVA </a:t>
            </a:r>
            <a:r>
              <a:rPr lang="en-GB" sz="1400" dirty="0" err="1" smtClean="0"/>
              <a:t>BoD</a:t>
            </a:r>
            <a:r>
              <a:rPr lang="en-GB" sz="1400" dirty="0" smtClean="0"/>
              <a:t> and awarded the label of </a:t>
            </a:r>
            <a:r>
              <a:rPr lang="en-GB" sz="1400" dirty="0" err="1" smtClean="0"/>
              <a:t>i</a:t>
            </a:r>
            <a:r>
              <a:rPr lang="en-GB" sz="1400" dirty="0" smtClean="0"/>
              <a:t>-Space</a:t>
            </a:r>
          </a:p>
          <a:p>
            <a:pPr lvl="1"/>
            <a:endParaRPr lang="en-GB" sz="1400" b="1" dirty="0" smtClean="0"/>
          </a:p>
          <a:p>
            <a:r>
              <a:rPr lang="en-GB" sz="1800" b="1" dirty="0" smtClean="0"/>
              <a:t>Objective 5 (O5): Promotion of the adoption and extension of the current EGI services</a:t>
            </a:r>
          </a:p>
          <a:p>
            <a:pPr lvl="1"/>
            <a:r>
              <a:rPr lang="en-GB" sz="1400" dirty="0" smtClean="0"/>
              <a:t>New </a:t>
            </a:r>
            <a:r>
              <a:rPr lang="en-GB" sz="1400" dirty="0"/>
              <a:t>website launched</a:t>
            </a:r>
          </a:p>
          <a:p>
            <a:pPr lvl="1"/>
            <a:r>
              <a:rPr lang="en-GB" sz="1400" dirty="0"/>
              <a:t>Research stories and news items to promote results</a:t>
            </a:r>
          </a:p>
          <a:p>
            <a:pPr marL="685800" lvl="2" indent="-285750"/>
            <a:endParaRPr lang="en-GB" sz="1400" b="1" dirty="0"/>
          </a:p>
          <a:p>
            <a:endParaRPr lang="en-GB" sz="16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1487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exploitable results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2142254"/>
              </p:ext>
            </p:extLst>
          </p:nvPr>
        </p:nvGraphicFramePr>
        <p:xfrm>
          <a:off x="395536" y="1196752"/>
          <a:ext cx="8208912" cy="480802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054435"/>
                <a:gridCol w="6154477"/>
              </a:tblGrid>
              <a:tr h="3600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KER name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092200" algn="l"/>
                        </a:tabLst>
                      </a:pPr>
                      <a:r>
                        <a:rPr lang="en-GB" sz="1600" dirty="0">
                          <a:effectLst/>
                        </a:rPr>
                        <a:t>Description	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  <a:tr h="288032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Policies, Processes and Procedures</a:t>
                      </a:r>
                      <a:endParaRPr lang="en-GB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750" marR="2875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  <a:tr h="1152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Update of the Strategy, Governance evolution and </a:t>
                      </a:r>
                      <a:r>
                        <a:rPr lang="en-GB" sz="1600" dirty="0" smtClean="0">
                          <a:effectLst/>
                        </a:rPr>
                        <a:t>Procurement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Developed the EGI strategy and governance towards the Open Science Commons </a:t>
                      </a:r>
                      <a:r>
                        <a:rPr lang="en-GB" sz="1600" dirty="0" smtClean="0">
                          <a:effectLst/>
                        </a:rPr>
                        <a:t>vision.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Analysis </a:t>
                      </a:r>
                      <a:r>
                        <a:rPr lang="en-GB" sz="1600" dirty="0">
                          <a:effectLst/>
                        </a:rPr>
                        <a:t>of opportunities and barriers for cross-border procurement of e-Infrastructure services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  <a:tr h="6604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Policy papers on the EOSC </a:t>
                      </a:r>
                    </a:p>
                  </a:txBody>
                  <a:tcPr marL="28750" marR="287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Co-authored papers providing a shared vision for the European Open Science Cloud for Research, input on its governance and financial schemes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  <a:tr h="310880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>
                          <a:effectLst/>
                        </a:rPr>
                        <a:t>Software and services</a:t>
                      </a:r>
                      <a:endParaRPr lang="en-GB" sz="16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28750" marR="28750" marT="0" marB="0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  <a:tr h="990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Improved EGI service Portfolio </a:t>
                      </a:r>
                    </a:p>
                  </a:txBody>
                  <a:tcPr marL="28750" marR="287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Improved service definitions, creation of two portfolios and publication of service </a:t>
                      </a:r>
                      <a:r>
                        <a:rPr lang="en-GB" sz="1600" dirty="0" smtClean="0">
                          <a:effectLst/>
                        </a:rPr>
                        <a:t>catalogues.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 smtClean="0">
                          <a:effectLst/>
                        </a:rPr>
                        <a:t>Brochures </a:t>
                      </a:r>
                      <a:r>
                        <a:rPr lang="en-GB" sz="1600" dirty="0">
                          <a:effectLst/>
                        </a:rPr>
                        <a:t>and publication of EGI services in the EGI Website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  <a:tr h="8815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Marketplace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600" dirty="0">
                          <a:effectLst/>
                        </a:rPr>
                        <a:t>Establishment of a marketplace where researchers can discover and exchange services relevant to their research, applying the one-stop-shop concept for data and services.</a:t>
                      </a:r>
                      <a:endParaRPr lang="en-GB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28750" marR="2875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1992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5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Activities and Achievements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4139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359532" y="1484784"/>
            <a:ext cx="8424936" cy="4209006"/>
          </a:xfrm>
        </p:spPr>
        <p:txBody>
          <a:bodyPr/>
          <a:lstStyle/>
          <a:p>
            <a:r>
              <a:rPr lang="en-GB" dirty="0"/>
              <a:t>Communications and </a:t>
            </a:r>
            <a:r>
              <a:rPr lang="en-GB" dirty="0" smtClean="0"/>
              <a:t>events</a:t>
            </a: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Dissemination and exploitation of project results</a:t>
            </a:r>
            <a:endParaRPr lang="en-GB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Service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portfolio 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management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Strategic planning and evaluation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Policy advocacy</a:t>
            </a:r>
          </a:p>
          <a:p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Collaborations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Business models and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</a:rPr>
              <a:t>procurement</a:t>
            </a:r>
          </a:p>
          <a:p>
            <a:r>
              <a:rPr lang="en-GB" dirty="0">
                <a:solidFill>
                  <a:schemeClr val="bg1">
                    <a:lumMod val="85000"/>
                  </a:schemeClr>
                </a:solidFill>
              </a:rPr>
              <a:t>Engaging with the private sector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6846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Communications &amp; Events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7544" y="1341438"/>
            <a:ext cx="3744416" cy="4784400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>
                <a:solidFill>
                  <a:srgbClr val="4F85C3"/>
                </a:solidFill>
              </a:rPr>
              <a:t>Communications</a:t>
            </a:r>
          </a:p>
          <a:p>
            <a:r>
              <a:rPr lang="en-GB" dirty="0" smtClean="0"/>
              <a:t>Website</a:t>
            </a:r>
          </a:p>
          <a:p>
            <a:r>
              <a:rPr lang="en-GB" dirty="0" smtClean="0"/>
              <a:t>Newsletter</a:t>
            </a:r>
          </a:p>
          <a:p>
            <a:r>
              <a:rPr lang="en-GB" dirty="0" smtClean="0"/>
              <a:t>Newsfeed </a:t>
            </a:r>
          </a:p>
          <a:p>
            <a:r>
              <a:rPr lang="en-GB" dirty="0" smtClean="0"/>
              <a:t>Blog</a:t>
            </a:r>
          </a:p>
          <a:p>
            <a:r>
              <a:rPr lang="en-GB" dirty="0" smtClean="0"/>
              <a:t>Publications</a:t>
            </a:r>
          </a:p>
          <a:p>
            <a:r>
              <a:rPr lang="en-GB" dirty="0" smtClean="0"/>
              <a:t>Social media</a:t>
            </a:r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4788024" y="1340768"/>
            <a:ext cx="3888432" cy="4784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b="1" dirty="0" smtClean="0">
                <a:solidFill>
                  <a:srgbClr val="4F85C3"/>
                </a:solidFill>
              </a:rPr>
              <a:t>Events</a:t>
            </a:r>
          </a:p>
          <a:p>
            <a:r>
              <a:rPr lang="en-GB" dirty="0" smtClean="0"/>
              <a:t>EGI Conference 2016</a:t>
            </a:r>
          </a:p>
          <a:p>
            <a:r>
              <a:rPr lang="en-GB" dirty="0" smtClean="0"/>
              <a:t>DI4R 2016</a:t>
            </a:r>
          </a:p>
          <a:p>
            <a:r>
              <a:rPr lang="en-GB" dirty="0" smtClean="0"/>
              <a:t>EGI Conference 2017</a:t>
            </a:r>
          </a:p>
          <a:p>
            <a:r>
              <a:rPr lang="en-GB" dirty="0" smtClean="0"/>
              <a:t>DI4R 2017 (in prep)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7" name="Rounded Rectangle 6"/>
          <p:cNvSpPr/>
          <p:nvPr/>
        </p:nvSpPr>
        <p:spPr>
          <a:xfrm>
            <a:off x="611560" y="5229200"/>
            <a:ext cx="8064896" cy="89596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080000" rtlCol="0" anchor="ctr"/>
          <a:lstStyle/>
          <a:p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The actual communication activities that were conducted through the channels were described in the KER presentations and in D2.14 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76" y="5404444"/>
            <a:ext cx="545480" cy="5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16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-269" t="16276" b="61480"/>
          <a:stretch/>
        </p:blipFill>
        <p:spPr>
          <a:xfrm>
            <a:off x="251520" y="5239680"/>
            <a:ext cx="8640960" cy="11415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 smtClean="0">
                <a:solidFill>
                  <a:schemeClr val="tx1"/>
                </a:solidFill>
              </a:rPr>
              <a:t>Communications</a:t>
            </a:r>
            <a:r>
              <a:rPr lang="en-US" sz="2200" dirty="0" smtClean="0"/>
              <a:t> </a:t>
            </a:r>
            <a:br>
              <a:rPr lang="en-US" sz="2200" dirty="0" smtClean="0"/>
            </a:br>
            <a:r>
              <a:rPr lang="en-US" dirty="0" smtClean="0"/>
              <a:t>EGI website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2" y="3789040"/>
            <a:ext cx="6002559" cy="15440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520" y="2223284"/>
            <a:ext cx="7624696" cy="16513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smtClean="0"/>
              <a:t>Website redevelopment (M2.3)</a:t>
            </a:r>
          </a:p>
          <a:p>
            <a:pPr lvl="1"/>
            <a:r>
              <a:rPr lang="en-GB" sz="2000" dirty="0" smtClean="0"/>
              <a:t>Simpler</a:t>
            </a:r>
            <a:r>
              <a:rPr lang="en-GB" sz="2000" dirty="0"/>
              <a:t>, flatter </a:t>
            </a:r>
            <a:r>
              <a:rPr lang="en-GB" sz="2000" dirty="0" smtClean="0"/>
              <a:t>structure</a:t>
            </a:r>
          </a:p>
          <a:p>
            <a:pPr lvl="1"/>
            <a:r>
              <a:rPr lang="en-GB" sz="2000" dirty="0" smtClean="0"/>
              <a:t>Focused on the service offer and service providers</a:t>
            </a:r>
          </a:p>
          <a:p>
            <a:pPr lvl="1"/>
            <a:r>
              <a:rPr lang="en-GB" sz="2000" dirty="0" smtClean="0"/>
              <a:t>New workflow to request access to services</a:t>
            </a:r>
            <a:endParaRPr lang="en-GB" sz="2000" dirty="0"/>
          </a:p>
        </p:txBody>
      </p:sp>
      <p:sp>
        <p:nvSpPr>
          <p:cNvPr id="7" name="Striped Right Arrow 6"/>
          <p:cNvSpPr/>
          <p:nvPr/>
        </p:nvSpPr>
        <p:spPr>
          <a:xfrm rot="6309842">
            <a:off x="7209716" y="4081866"/>
            <a:ext cx="2210569" cy="310119"/>
          </a:xfrm>
          <a:prstGeom prst="stripedRightArrow">
            <a:avLst>
              <a:gd name="adj1" fmla="val 28602"/>
              <a:gd name="adj2" fmla="val 50000"/>
            </a:avLst>
          </a:prstGeom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ounded Rectangle 7"/>
          <p:cNvSpPr/>
          <p:nvPr/>
        </p:nvSpPr>
        <p:spPr>
          <a:xfrm>
            <a:off x="251520" y="1299139"/>
            <a:ext cx="8640960" cy="8337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Shop window to the EGI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services</a:t>
            </a:r>
            <a:b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Give </a:t>
            </a:r>
            <a:r>
              <a:rPr lang="en-GB" sz="2400" dirty="0">
                <a:latin typeface="Segoe UI" panose="020B0502040204020203" pitchFamily="34" charset="0"/>
                <a:cs typeface="Segoe UI" panose="020B0502040204020203" pitchFamily="34" charset="0"/>
              </a:rPr>
              <a:t>visibility to EGI's resource providers and </a:t>
            </a:r>
            <a:r>
              <a:rPr lang="en-GB" sz="2400" dirty="0" smtClean="0">
                <a:latin typeface="Segoe UI" panose="020B0502040204020203" pitchFamily="34" charset="0"/>
                <a:cs typeface="Segoe UI" panose="020B0502040204020203" pitchFamily="34" charset="0"/>
              </a:rPr>
              <a:t>users</a:t>
            </a:r>
            <a:endParaRPr lang="en-GB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7544" y="1155208"/>
            <a:ext cx="1321366" cy="21668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1600" dirty="0" smtClean="0"/>
              <a:t>purpose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94151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200" dirty="0">
                <a:solidFill>
                  <a:schemeClr val="tx1"/>
                </a:solidFill>
              </a:rPr>
              <a:t>Communications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dirty="0"/>
              <a:t>EGI website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382" y="1124744"/>
            <a:ext cx="8406098" cy="4752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15616" y="594928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Segoe UI" panose="020B0502040204020203" pitchFamily="34" charset="0"/>
                <a:cs typeface="Segoe UI" panose="020B0502040204020203" pitchFamily="34" charset="0"/>
              </a:rPr>
              <a:t>Unique website views per top menu section </a:t>
            </a:r>
            <a:r>
              <a:rPr lang="en-GB" dirty="0" smtClean="0">
                <a:latin typeface="Segoe UI" panose="020B0502040204020203" pitchFamily="34" charset="0"/>
                <a:cs typeface="Segoe UI" panose="020B0502040204020203" pitchFamily="34" charset="0"/>
              </a:rPr>
              <a:t>(Oct 2016 – July 2017)</a:t>
            </a:r>
            <a:endParaRPr lang="en-GB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WP2 Strategy, Policy and Communications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23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I Engage powerpoint presentation v3.2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EGI Powerpoint Presentation (body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GI Powerpoint Presentation (closing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EGI Engage powerpoint presentation v3.2</Template>
  <TotalTime>8749</TotalTime>
  <Words>3180</Words>
  <Application>Microsoft Office PowerPoint</Application>
  <PresentationFormat>On-screen Show (4:3)</PresentationFormat>
  <Paragraphs>671</Paragraphs>
  <Slides>46</Slides>
  <Notes>29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EGI Engage powerpoint presentation v3.2</vt:lpstr>
      <vt:lpstr>EGI Powerpoint Presentation (body)</vt:lpstr>
      <vt:lpstr>EGI Powerpoint Presentation (closing)</vt:lpstr>
      <vt:lpstr>WP2  Strategy, Policy and Communications</vt:lpstr>
      <vt:lpstr>Outline</vt:lpstr>
      <vt:lpstr>WP Overview</vt:lpstr>
      <vt:lpstr>NA2 (WP2) objectives</vt:lpstr>
      <vt:lpstr>Activities and Achievements</vt:lpstr>
      <vt:lpstr>PowerPoint Presentation</vt:lpstr>
      <vt:lpstr>Communications &amp; Events</vt:lpstr>
      <vt:lpstr>Communications  EGI website</vt:lpstr>
      <vt:lpstr>Communications  EGI website</vt:lpstr>
      <vt:lpstr>Communications  Newsletter</vt:lpstr>
      <vt:lpstr>Communications  Newsletter</vt:lpstr>
      <vt:lpstr>Communications  Newsfeed</vt:lpstr>
      <vt:lpstr>Communications  Publications</vt:lpstr>
      <vt:lpstr>Communications  Publications</vt:lpstr>
      <vt:lpstr>Communications  Social media</vt:lpstr>
      <vt:lpstr>Events: 2016</vt:lpstr>
      <vt:lpstr>Events: 2017</vt:lpstr>
      <vt:lpstr>PowerPoint Presentation</vt:lpstr>
      <vt:lpstr>Identification and management of project results</vt:lpstr>
      <vt:lpstr>Service Portfolio Management</vt:lpstr>
      <vt:lpstr>Strategic Planning and Evaluation</vt:lpstr>
      <vt:lpstr>Policy papers</vt:lpstr>
      <vt:lpstr>MoUs agreed during EGI-Engage</vt:lpstr>
      <vt:lpstr>PowerPoint Presentation</vt:lpstr>
      <vt:lpstr>Business models and procurement  Main Model: Sponsored use</vt:lpstr>
      <vt:lpstr>Business models and procurement  Pay-for-Use Motivations</vt:lpstr>
      <vt:lpstr>Business models and procurement  Additional Model: Pay-for-use</vt:lpstr>
      <vt:lpstr>Business models and procurement  Pay-for-Use: from concept to production</vt:lpstr>
      <vt:lpstr>Business models and procurement  Pay-for-Use: EGI-Engage PY2 contribution</vt:lpstr>
      <vt:lpstr>Business models and procurement  Business &amp; Service Delivery Model: BlueBridge &amp; Marine Fisheries</vt:lpstr>
      <vt:lpstr>PowerPoint Presentation</vt:lpstr>
      <vt:lpstr>Business models and procurement   Business &amp; Service Delivery Model: NextGEOSS</vt:lpstr>
      <vt:lpstr>Business models and procurement  Procurement study</vt:lpstr>
      <vt:lpstr>PowerPoint Presentation</vt:lpstr>
      <vt:lpstr>Engaging with the private sector  Motivations</vt:lpstr>
      <vt:lpstr>Engaging with the private sector  Main achievements</vt:lpstr>
      <vt:lpstr>Engaging with the private sector  Business Use Cases</vt:lpstr>
      <vt:lpstr>Engaging with the private sector  Success stories: IBM Research</vt:lpstr>
      <vt:lpstr>Engaging with the private sector  Success stories: Earth Observation pilot</vt:lpstr>
      <vt:lpstr>Engaging with the private sector  Engaging with the Big Data Value</vt:lpstr>
      <vt:lpstr>Use of Resources  and Issues</vt:lpstr>
      <vt:lpstr>Use of resources</vt:lpstr>
      <vt:lpstr>Summary</vt:lpstr>
      <vt:lpstr>Summary</vt:lpstr>
      <vt:lpstr>Key exploitable results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WPX [name]</dc:title>
  <dc:creator>Malgorzata Krakowian</dc:creator>
  <cp:lastModifiedBy>S C</cp:lastModifiedBy>
  <cp:revision>141</cp:revision>
  <cp:lastPrinted>2017-10-18T08:45:09Z</cp:lastPrinted>
  <dcterms:created xsi:type="dcterms:W3CDTF">2016-02-16T14:19:42Z</dcterms:created>
  <dcterms:modified xsi:type="dcterms:W3CDTF">2017-10-18T08:45:31Z</dcterms:modified>
</cp:coreProperties>
</file>