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48"/>
  </p:notesMasterIdLst>
  <p:handoutMasterIdLst>
    <p:handoutMasterId r:id="rId49"/>
  </p:handoutMasterIdLst>
  <p:sldIdLst>
    <p:sldId id="280" r:id="rId4"/>
    <p:sldId id="291" r:id="rId5"/>
    <p:sldId id="298" r:id="rId6"/>
    <p:sldId id="293" r:id="rId7"/>
    <p:sldId id="299" r:id="rId8"/>
    <p:sldId id="323" r:id="rId9"/>
    <p:sldId id="324" r:id="rId10"/>
    <p:sldId id="366" r:id="rId11"/>
    <p:sldId id="367" r:id="rId12"/>
    <p:sldId id="368" r:id="rId13"/>
    <p:sldId id="356" r:id="rId14"/>
    <p:sldId id="357" r:id="rId15"/>
    <p:sldId id="325" r:id="rId16"/>
    <p:sldId id="326" r:id="rId17"/>
    <p:sldId id="339" r:id="rId18"/>
    <p:sldId id="358" r:id="rId19"/>
    <p:sldId id="360" r:id="rId20"/>
    <p:sldId id="353" r:id="rId21"/>
    <p:sldId id="354" r:id="rId22"/>
    <p:sldId id="365" r:id="rId23"/>
    <p:sldId id="336" r:id="rId24"/>
    <p:sldId id="364" r:id="rId25"/>
    <p:sldId id="335" r:id="rId26"/>
    <p:sldId id="340" r:id="rId27"/>
    <p:sldId id="311" r:id="rId28"/>
    <p:sldId id="312" r:id="rId29"/>
    <p:sldId id="313" r:id="rId30"/>
    <p:sldId id="316" r:id="rId31"/>
    <p:sldId id="314" r:id="rId32"/>
    <p:sldId id="315" r:id="rId33"/>
    <p:sldId id="317" r:id="rId34"/>
    <p:sldId id="318" r:id="rId35"/>
    <p:sldId id="369" r:id="rId36"/>
    <p:sldId id="319" r:id="rId37"/>
    <p:sldId id="320" r:id="rId38"/>
    <p:sldId id="321" r:id="rId39"/>
    <p:sldId id="322" r:id="rId40"/>
    <p:sldId id="300" r:id="rId41"/>
    <p:sldId id="370" r:id="rId42"/>
    <p:sldId id="309" r:id="rId43"/>
    <p:sldId id="297" r:id="rId44"/>
    <p:sldId id="361" r:id="rId45"/>
    <p:sldId id="310" r:id="rId46"/>
    <p:sldId id="284" r:id="rId47"/>
  </p:sldIdLst>
  <p:sldSz cx="9144000" cy="6858000" type="screen4x3"/>
  <p:notesSz cx="7104063"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266D91-0535-EA48-A8C6-C076554800FC}">
          <p14:sldIdLst>
            <p14:sldId id="280"/>
          </p14:sldIdLst>
        </p14:section>
        <p14:section name="Outline" id="{C4F791CD-6DF6-5944-A62C-E0B733AA566F}">
          <p14:sldIdLst>
            <p14:sldId id="291"/>
          </p14:sldIdLst>
        </p14:section>
        <p14:section name="WP Overview" id="{C23872B5-543F-E84F-ADF0-679EA60AC528}">
          <p14:sldIdLst>
            <p14:sldId id="298"/>
            <p14:sldId id="293"/>
          </p14:sldIdLst>
        </p14:section>
        <p14:section name="Actiities and Achievements" id="{190E6E2D-E55C-D84B-AF8E-3E0D254F7DD8}">
          <p14:sldIdLst>
            <p14:sldId id="299"/>
            <p14:sldId id="323"/>
            <p14:sldId id="324"/>
            <p14:sldId id="366"/>
            <p14:sldId id="367"/>
            <p14:sldId id="368"/>
            <p14:sldId id="356"/>
            <p14:sldId id="357"/>
            <p14:sldId id="325"/>
            <p14:sldId id="326"/>
            <p14:sldId id="339"/>
            <p14:sldId id="358"/>
            <p14:sldId id="360"/>
            <p14:sldId id="353"/>
            <p14:sldId id="354"/>
            <p14:sldId id="365"/>
            <p14:sldId id="336"/>
            <p14:sldId id="364"/>
            <p14:sldId id="335"/>
            <p14:sldId id="340"/>
            <p14:sldId id="311"/>
            <p14:sldId id="312"/>
            <p14:sldId id="313"/>
            <p14:sldId id="316"/>
            <p14:sldId id="314"/>
            <p14:sldId id="315"/>
            <p14:sldId id="317"/>
            <p14:sldId id="318"/>
            <p14:sldId id="369"/>
            <p14:sldId id="319"/>
            <p14:sldId id="320"/>
            <p14:sldId id="321"/>
            <p14:sldId id="322"/>
          </p14:sldIdLst>
        </p14:section>
        <p14:section name="Use of Resources and Issues" id="{7EA3962A-78DF-7D45-8881-970387419203}">
          <p14:sldIdLst>
            <p14:sldId id="300"/>
            <p14:sldId id="370"/>
          </p14:sldIdLst>
        </p14:section>
        <p14:section name="Summary" id="{2C9C992D-DEB3-8D47-B277-C554A479B1D2}">
          <p14:sldIdLst>
            <p14:sldId id="309"/>
            <p14:sldId id="297"/>
            <p14:sldId id="361"/>
            <p14:sldId id="310"/>
            <p14:sldId id="28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FCA"/>
    <a:srgbClr val="0066B0"/>
    <a:srgbClr val="4F8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7" autoAdjust="0"/>
    <p:restoredTop sz="89144" autoAdjust="0"/>
  </p:normalViewPr>
  <p:slideViewPr>
    <p:cSldViewPr showGuides="1">
      <p:cViewPr>
        <p:scale>
          <a:sx n="72" d="100"/>
          <a:sy n="72" d="100"/>
        </p:scale>
        <p:origin x="-1666" y="-14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00" y="-7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r>
              <a:rPr lang="en-US" sz="2200" b="1" dirty="0" smtClean="0"/>
              <a:t>Credential/Tokens</a:t>
            </a:r>
            <a:endParaRPr lang="en-US" sz="2200" b="1" dirty="0"/>
          </a:p>
        </c:rich>
      </c:tx>
      <c:layout/>
      <c:overlay val="0"/>
      <c:spPr>
        <a:noFill/>
        <a:ln>
          <a:noFill/>
        </a:ln>
        <a:effectLst/>
      </c:spPr>
    </c:title>
    <c:autoTitleDeleted val="0"/>
    <c:plotArea>
      <c:layout>
        <c:manualLayout>
          <c:layoutTarget val="inner"/>
          <c:xMode val="edge"/>
          <c:yMode val="edge"/>
          <c:x val="0.31678313648293965"/>
          <c:y val="0.21070837735934575"/>
          <c:w val="0.54988353018372704"/>
          <c:h val="0.73982432558758793"/>
        </c:manualLayout>
      </c:layout>
      <c:barChart>
        <c:barDir val="bar"/>
        <c:grouping val="clustered"/>
        <c:varyColors val="0"/>
        <c:ser>
          <c:idx val="0"/>
          <c:order val="0"/>
          <c:tx>
            <c:strRef>
              <c:f>Foglio1!$B$1</c:f>
              <c:strCache>
                <c:ptCount val="1"/>
                <c:pt idx="0">
                  <c:v>Status</c:v>
                </c:pt>
              </c:strCache>
            </c:strRef>
          </c:tx>
          <c:spPr>
            <a:solidFill>
              <a:schemeClr val="accent1"/>
            </a:solidFill>
            <a:ln>
              <a:noFill/>
            </a:ln>
            <a:effectLst/>
          </c:spPr>
          <c:invertIfNegative val="0"/>
          <c:dPt>
            <c:idx val="1"/>
            <c:invertIfNegative val="0"/>
            <c:bubble3D val="0"/>
            <c:spPr>
              <a:solidFill>
                <a:schemeClr val="accent3">
                  <a:lumMod val="75000"/>
                </a:schemeClr>
              </a:solidFill>
              <a:ln>
                <a:noFill/>
              </a:ln>
              <a:effectLst/>
            </c:spPr>
          </c:dPt>
          <c:dPt>
            <c:idx val="2"/>
            <c:invertIfNegative val="0"/>
            <c:bubble3D val="0"/>
            <c:spPr>
              <a:solidFill>
                <a:schemeClr val="accent3">
                  <a:lumMod val="75000"/>
                </a:schemeClr>
              </a:solidFill>
              <a:ln>
                <a:noFill/>
              </a:ln>
              <a:effectLst/>
            </c:spPr>
          </c:dPt>
          <c:cat>
            <c:strRef>
              <c:f>Foglio1!$A$2:$A$5</c:f>
              <c:strCache>
                <c:ptCount val="3"/>
                <c:pt idx="0">
                  <c:v>LoA</c:v>
                </c:pt>
                <c:pt idx="1">
                  <c:v>Homeless users</c:v>
                </c:pt>
                <c:pt idx="2">
                  <c:v>eduGAIN support</c:v>
                </c:pt>
              </c:strCache>
            </c:strRef>
          </c:cat>
          <c:val>
            <c:numRef>
              <c:f>Foglio1!$B$2:$B$5</c:f>
              <c:numCache>
                <c:formatCode>General</c:formatCode>
                <c:ptCount val="4"/>
                <c:pt idx="0">
                  <c:v>1</c:v>
                </c:pt>
                <c:pt idx="1">
                  <c:v>2</c:v>
                </c:pt>
                <c:pt idx="2">
                  <c:v>2</c:v>
                </c:pt>
              </c:numCache>
            </c:numRef>
          </c:val>
        </c:ser>
        <c:dLbls>
          <c:showLegendKey val="0"/>
          <c:showVal val="0"/>
          <c:showCatName val="0"/>
          <c:showSerName val="0"/>
          <c:showPercent val="0"/>
          <c:showBubbleSize val="0"/>
        </c:dLbls>
        <c:gapWidth val="182"/>
        <c:axId val="42928768"/>
        <c:axId val="50934144"/>
      </c:barChart>
      <c:catAx>
        <c:axId val="429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0934144"/>
        <c:crosses val="autoZero"/>
        <c:auto val="1"/>
        <c:lblAlgn val="ctr"/>
        <c:lblOffset val="100"/>
        <c:noMultiLvlLbl val="0"/>
      </c:catAx>
      <c:valAx>
        <c:axId val="50934144"/>
        <c:scaling>
          <c:orientation val="minMax"/>
          <c:max val="2"/>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2928768"/>
        <c:crosses val="autoZero"/>
        <c:crossBetween val="between"/>
        <c:majorUnit val="1"/>
        <c:minorUnit val="1"/>
      </c:valAx>
      <c:spPr>
        <a:noFill/>
        <a:ln>
          <a:noFill/>
        </a:ln>
        <a:effectLst/>
      </c:spPr>
    </c:plotArea>
    <c:plotVisOnly val="1"/>
    <c:dispBlanksAs val="gap"/>
    <c:showDLblsOverMax val="0"/>
  </c:chart>
  <c:spPr>
    <a:noFill/>
    <a:ln w="25400">
      <a:solidFill>
        <a:schemeClr val="accent1"/>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r>
              <a:rPr lang="en-US" sz="2200" b="1" dirty="0" smtClean="0"/>
              <a:t>Open Architecture</a:t>
            </a:r>
            <a:endParaRPr lang="en-US" sz="2200" b="1" dirty="0"/>
          </a:p>
        </c:rich>
      </c:tx>
      <c:layout/>
      <c:overlay val="0"/>
      <c:spPr>
        <a:noFill/>
        <a:ln>
          <a:noFill/>
        </a:ln>
        <a:effectLst/>
      </c:spPr>
    </c:title>
    <c:autoTitleDeleted val="0"/>
    <c:plotArea>
      <c:layout>
        <c:manualLayout>
          <c:layoutTarget val="inner"/>
          <c:xMode val="edge"/>
          <c:yMode val="edge"/>
          <c:x val="0.31678313648293965"/>
          <c:y val="0.21070837735934575"/>
          <c:w val="0.54988353018372704"/>
          <c:h val="0.73982432558758793"/>
        </c:manualLayout>
      </c:layout>
      <c:barChart>
        <c:barDir val="bar"/>
        <c:grouping val="clustered"/>
        <c:varyColors val="0"/>
        <c:ser>
          <c:idx val="0"/>
          <c:order val="0"/>
          <c:tx>
            <c:strRef>
              <c:f>Foglio1!$B$1</c:f>
              <c:strCache>
                <c:ptCount val="1"/>
                <c:pt idx="0">
                  <c:v>Status</c:v>
                </c:pt>
              </c:strCache>
            </c:strRef>
          </c:tx>
          <c:spPr>
            <a:solidFill>
              <a:schemeClr val="accent1"/>
            </a:solidFill>
            <a:ln>
              <a:noFill/>
            </a:ln>
            <a:effectLst/>
          </c:spPr>
          <c:invertIfNegative val="0"/>
          <c:dPt>
            <c:idx val="1"/>
            <c:invertIfNegative val="0"/>
            <c:bubble3D val="0"/>
            <c:spPr>
              <a:solidFill>
                <a:schemeClr val="accent3">
                  <a:lumMod val="75000"/>
                </a:schemeClr>
              </a:solidFill>
              <a:ln>
                <a:noFill/>
              </a:ln>
              <a:effectLst/>
            </c:spPr>
          </c:dPt>
          <c:dPt>
            <c:idx val="2"/>
            <c:invertIfNegative val="0"/>
            <c:bubble3D val="0"/>
            <c:spPr>
              <a:solidFill>
                <a:schemeClr val="accent3">
                  <a:lumMod val="75000"/>
                </a:schemeClr>
              </a:solidFill>
              <a:ln>
                <a:noFill/>
              </a:ln>
              <a:effectLst/>
            </c:spPr>
          </c:dPt>
          <c:dPt>
            <c:idx val="3"/>
            <c:invertIfNegative val="0"/>
            <c:bubble3D val="0"/>
            <c:spPr>
              <a:solidFill>
                <a:schemeClr val="accent3">
                  <a:lumMod val="75000"/>
                </a:schemeClr>
              </a:solidFill>
              <a:ln>
                <a:noFill/>
              </a:ln>
              <a:effectLst/>
            </c:spPr>
          </c:dPt>
          <c:cat>
            <c:strRef>
              <c:f>Foglio1!$A$2:$A$6</c:f>
              <c:strCache>
                <c:ptCount val="4"/>
                <c:pt idx="0">
                  <c:v>Integration with other infras</c:v>
                </c:pt>
                <c:pt idx="1">
                  <c:v>Community managed authZ</c:v>
                </c:pt>
                <c:pt idx="2">
                  <c:v>Support several attribute sources</c:v>
                </c:pt>
                <c:pt idx="3">
                  <c:v>Support the most common fed. Id. tech.</c:v>
                </c:pt>
              </c:strCache>
            </c:strRef>
          </c:cat>
          <c:val>
            <c:numRef>
              <c:f>Foglio1!$B$2:$B$6</c:f>
              <c:numCache>
                <c:formatCode>General</c:formatCode>
                <c:ptCount val="5"/>
                <c:pt idx="0">
                  <c:v>1</c:v>
                </c:pt>
                <c:pt idx="1">
                  <c:v>2</c:v>
                </c:pt>
                <c:pt idx="2">
                  <c:v>2</c:v>
                </c:pt>
                <c:pt idx="3">
                  <c:v>2</c:v>
                </c:pt>
              </c:numCache>
            </c:numRef>
          </c:val>
        </c:ser>
        <c:dLbls>
          <c:showLegendKey val="0"/>
          <c:showVal val="0"/>
          <c:showCatName val="0"/>
          <c:showSerName val="0"/>
          <c:showPercent val="0"/>
          <c:showBubbleSize val="0"/>
        </c:dLbls>
        <c:gapWidth val="182"/>
        <c:axId val="50961408"/>
        <c:axId val="50967296"/>
      </c:barChart>
      <c:catAx>
        <c:axId val="50961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0967296"/>
        <c:crosses val="autoZero"/>
        <c:auto val="1"/>
        <c:lblAlgn val="ctr"/>
        <c:lblOffset val="100"/>
        <c:noMultiLvlLbl val="0"/>
      </c:catAx>
      <c:valAx>
        <c:axId val="50967296"/>
        <c:scaling>
          <c:orientation val="minMax"/>
          <c:max val="2"/>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961408"/>
        <c:crosses val="autoZero"/>
        <c:crossBetween val="between"/>
        <c:majorUnit val="1"/>
        <c:minorUnit val="1"/>
      </c:valAx>
      <c:spPr>
        <a:noFill/>
        <a:ln>
          <a:noFill/>
        </a:ln>
        <a:effectLst/>
      </c:spPr>
    </c:plotArea>
    <c:plotVisOnly val="1"/>
    <c:dispBlanksAs val="gap"/>
    <c:showDLblsOverMax val="0"/>
  </c:chart>
  <c:spPr>
    <a:noFill/>
    <a:ln w="25400">
      <a:solidFill>
        <a:schemeClr val="accent1"/>
      </a:solid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r>
              <a:rPr lang="en-US" sz="2200" b="1" dirty="0" smtClean="0"/>
              <a:t>Hide the complexity to the SP</a:t>
            </a:r>
            <a:endParaRPr lang="en-US" sz="2200" b="1" dirty="0"/>
          </a:p>
        </c:rich>
      </c:tx>
      <c:layout/>
      <c:overlay val="0"/>
      <c:spPr>
        <a:noFill/>
        <a:ln>
          <a:noFill/>
        </a:ln>
        <a:effectLst/>
      </c:spPr>
    </c:title>
    <c:autoTitleDeleted val="0"/>
    <c:plotArea>
      <c:layout>
        <c:manualLayout>
          <c:layoutTarget val="inner"/>
          <c:xMode val="edge"/>
          <c:yMode val="edge"/>
          <c:x val="0.31678313648293965"/>
          <c:y val="0.21070837735934575"/>
          <c:w val="0.54988353018372704"/>
          <c:h val="0.73982432558758793"/>
        </c:manualLayout>
      </c:layout>
      <c:barChart>
        <c:barDir val="bar"/>
        <c:grouping val="clustered"/>
        <c:varyColors val="0"/>
        <c:ser>
          <c:idx val="0"/>
          <c:order val="0"/>
          <c:tx>
            <c:strRef>
              <c:f>Foglio1!$B$1</c:f>
              <c:strCache>
                <c:ptCount val="1"/>
                <c:pt idx="0">
                  <c:v>Status</c:v>
                </c:pt>
              </c:strCache>
            </c:strRef>
          </c:tx>
          <c:spPr>
            <a:solidFill>
              <a:schemeClr val="accent1"/>
            </a:solidFill>
            <a:ln>
              <a:noFill/>
            </a:ln>
            <a:effectLst/>
          </c:spPr>
          <c:invertIfNegative val="0"/>
          <c:dPt>
            <c:idx val="1"/>
            <c:invertIfNegative val="0"/>
            <c:bubble3D val="0"/>
            <c:spPr>
              <a:solidFill>
                <a:schemeClr val="accent3">
                  <a:lumMod val="75000"/>
                </a:schemeClr>
              </a:solidFill>
              <a:ln>
                <a:noFill/>
              </a:ln>
              <a:effectLst/>
            </c:spPr>
          </c:dPt>
          <c:dPt>
            <c:idx val="2"/>
            <c:invertIfNegative val="0"/>
            <c:bubble3D val="0"/>
            <c:spPr>
              <a:solidFill>
                <a:schemeClr val="accent3">
                  <a:lumMod val="75000"/>
                </a:schemeClr>
              </a:solidFill>
              <a:ln>
                <a:noFill/>
              </a:ln>
              <a:effectLst/>
            </c:spPr>
          </c:dPt>
          <c:cat>
            <c:strRef>
              <c:f>Foglio1!$A$2:$A$5</c:f>
              <c:strCache>
                <c:ptCount val="2"/>
                <c:pt idx="0">
                  <c:v>Token Translation Service</c:v>
                </c:pt>
                <c:pt idx="1">
                  <c:v>SPs receive harmonised user attributes from IdPs/AAs</c:v>
                </c:pt>
              </c:strCache>
            </c:strRef>
          </c:cat>
          <c:val>
            <c:numRef>
              <c:f>Foglio1!$B$2:$B$5</c:f>
              <c:numCache>
                <c:formatCode>General</c:formatCode>
                <c:ptCount val="4"/>
                <c:pt idx="0">
                  <c:v>1</c:v>
                </c:pt>
                <c:pt idx="1">
                  <c:v>2</c:v>
                </c:pt>
              </c:numCache>
            </c:numRef>
          </c:val>
        </c:ser>
        <c:dLbls>
          <c:showLegendKey val="0"/>
          <c:showVal val="0"/>
          <c:showCatName val="0"/>
          <c:showSerName val="0"/>
          <c:showPercent val="0"/>
          <c:showBubbleSize val="0"/>
        </c:dLbls>
        <c:gapWidth val="182"/>
        <c:axId val="43187200"/>
        <c:axId val="66589440"/>
      </c:barChart>
      <c:catAx>
        <c:axId val="43187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66589440"/>
        <c:crosses val="autoZero"/>
        <c:auto val="1"/>
        <c:lblAlgn val="ctr"/>
        <c:lblOffset val="100"/>
        <c:noMultiLvlLbl val="0"/>
      </c:catAx>
      <c:valAx>
        <c:axId val="66589440"/>
        <c:scaling>
          <c:orientation val="minMax"/>
          <c:max val="2"/>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187200"/>
        <c:crosses val="autoZero"/>
        <c:crossBetween val="between"/>
        <c:majorUnit val="1"/>
        <c:minorUnit val="1"/>
      </c:valAx>
      <c:spPr>
        <a:noFill/>
        <a:ln>
          <a:noFill/>
        </a:ln>
        <a:effectLst/>
      </c:spPr>
    </c:plotArea>
    <c:plotVisOnly val="1"/>
    <c:dispBlanksAs val="gap"/>
    <c:showDLblsOverMax val="0"/>
  </c:chart>
  <c:spPr>
    <a:noFill/>
    <a:ln w="25400">
      <a:solidFill>
        <a:schemeClr val="accent1"/>
      </a:solid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r>
              <a:rPr lang="en-GB" smtClean="0"/>
              <a:t>EGI-Engage: Final Review</a:t>
            </a:r>
            <a:endParaRPr lang="en-GB"/>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r>
              <a:rPr lang="nl-NL" smtClean="0"/>
              <a:t>24-10-2017</a:t>
            </a:r>
            <a:endParaRPr lang="en-GB"/>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GB"/>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777037CF-4AF3-4EA8-B0EF-23260E3D633F}" type="slidenum">
              <a:rPr lang="en-GB" smtClean="0"/>
              <a:t>‹#›</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r>
              <a:rPr lang="nl-NL" smtClean="0"/>
              <a:t>EGI-Engage: Final Review</a:t>
            </a:r>
            <a:endParaRPr lang="nl-NL"/>
          </a:p>
        </p:txBody>
      </p:sp>
      <p:sp>
        <p:nvSpPr>
          <p:cNvPr id="3" name="Tijdelijke aanduiding voor datum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r>
              <a:rPr lang="nl-NL" smtClean="0"/>
              <a:t>24-10-2017</a:t>
            </a:r>
            <a:endParaRPr lang="nl-NL"/>
          </a:p>
        </p:txBody>
      </p:sp>
      <p:sp>
        <p:nvSpPr>
          <p:cNvPr id="4" name="Tijdelijke aanduiding voor dia-afbeelding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nl-NL"/>
          </a:p>
        </p:txBody>
      </p:sp>
      <p:sp>
        <p:nvSpPr>
          <p:cNvPr id="5" name="Tijdelijke aanduiding voor notities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AEF58AE9-46A5-49CB-B815-3CC2120EE87D}" type="slidenum">
              <a:rPr lang="nl-NL" smtClean="0"/>
              <a:t>‹#›</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F58AE9-46A5-49CB-B815-3CC2120EE87D}" type="slidenum">
              <a:rPr lang="nl-NL" smtClean="0"/>
              <a:t>1</a:t>
            </a:fld>
            <a:endParaRPr lang="nl-NL"/>
          </a:p>
        </p:txBody>
      </p:sp>
      <p:sp>
        <p:nvSpPr>
          <p:cNvPr id="5" name="Date Placeholder 4"/>
          <p:cNvSpPr>
            <a:spLocks noGrp="1"/>
          </p:cNvSpPr>
          <p:nvPr>
            <p:ph type="dt" idx="11"/>
          </p:nvPr>
        </p:nvSpPr>
        <p:spPr/>
        <p:txBody>
          <a:bodyPr/>
          <a:lstStyle/>
          <a:p>
            <a:r>
              <a:rPr lang="nl-NL" smtClean="0"/>
              <a:t>24-10-2017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649902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different slide to provide overview of graphical</a:t>
            </a:r>
            <a:r>
              <a:rPr lang="en-US" baseline="0" dirty="0" smtClean="0"/>
              <a:t> user interface (screen shot)</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32</a:t>
            </a:fld>
            <a:endParaRPr lang="nl-NL"/>
          </a:p>
        </p:txBody>
      </p:sp>
      <p:sp>
        <p:nvSpPr>
          <p:cNvPr id="5" name="Date Placeholder 4"/>
          <p:cNvSpPr>
            <a:spLocks noGrp="1"/>
          </p:cNvSpPr>
          <p:nvPr>
            <p:ph type="dt" idx="11"/>
          </p:nvPr>
        </p:nvSpPr>
        <p:spPr/>
        <p:txBody>
          <a:bodyPr/>
          <a:lstStyle/>
          <a:p>
            <a:r>
              <a:rPr lang="nl-NL" smtClean="0"/>
              <a:t>24-10-2017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3080521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crowded</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34</a:t>
            </a:fld>
            <a:endParaRPr lang="nl-NL"/>
          </a:p>
        </p:txBody>
      </p:sp>
      <p:sp>
        <p:nvSpPr>
          <p:cNvPr id="5" name="Date Placeholder 4"/>
          <p:cNvSpPr>
            <a:spLocks noGrp="1"/>
          </p:cNvSpPr>
          <p:nvPr>
            <p:ph type="dt" idx="11"/>
          </p:nvPr>
        </p:nvSpPr>
        <p:spPr/>
        <p:txBody>
          <a:bodyPr/>
          <a:lstStyle/>
          <a:p>
            <a:r>
              <a:rPr lang="nl-NL" smtClean="0"/>
              <a:t>24-10-2017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320997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crowded</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35</a:t>
            </a:fld>
            <a:endParaRPr lang="nl-NL"/>
          </a:p>
        </p:txBody>
      </p:sp>
      <p:sp>
        <p:nvSpPr>
          <p:cNvPr id="5" name="Date Placeholder 4"/>
          <p:cNvSpPr>
            <a:spLocks noGrp="1"/>
          </p:cNvSpPr>
          <p:nvPr>
            <p:ph type="dt" idx="11"/>
          </p:nvPr>
        </p:nvSpPr>
        <p:spPr/>
        <p:txBody>
          <a:bodyPr/>
          <a:lstStyle/>
          <a:p>
            <a:r>
              <a:rPr lang="nl-NL" smtClean="0"/>
              <a:t>24-10-2017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3711892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Numbers will be provided by PO,</a:t>
            </a:r>
            <a:r>
              <a:rPr lang="en-GB" baseline="0" dirty="0" smtClean="0"/>
              <a:t> work package leaders must provide explanation</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38</a:t>
            </a:fld>
            <a:endParaRPr lang="nl-NL"/>
          </a:p>
        </p:txBody>
      </p:sp>
      <p:sp>
        <p:nvSpPr>
          <p:cNvPr id="5" name="Date Placeholder 4"/>
          <p:cNvSpPr>
            <a:spLocks noGrp="1"/>
          </p:cNvSpPr>
          <p:nvPr>
            <p:ph type="dt" idx="11"/>
          </p:nvPr>
        </p:nvSpPr>
        <p:spPr/>
        <p:txBody>
          <a:bodyPr/>
          <a:lstStyle/>
          <a:p>
            <a:r>
              <a:rPr lang="nl-NL" smtClean="0"/>
              <a:t>24-10-2017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1415134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Freedom on way to present</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40</a:t>
            </a:fld>
            <a:endParaRPr lang="nl-NL"/>
          </a:p>
        </p:txBody>
      </p:sp>
      <p:sp>
        <p:nvSpPr>
          <p:cNvPr id="5" name="Date Placeholder 4"/>
          <p:cNvSpPr>
            <a:spLocks noGrp="1"/>
          </p:cNvSpPr>
          <p:nvPr>
            <p:ph type="dt" idx="11"/>
          </p:nvPr>
        </p:nvSpPr>
        <p:spPr/>
        <p:txBody>
          <a:bodyPr/>
          <a:lstStyle/>
          <a:p>
            <a:r>
              <a:rPr lang="nl-NL" smtClean="0"/>
              <a:t>24-10-2017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2417435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Achievements grouped by objectives</a:t>
            </a:r>
          </a:p>
          <a:p>
            <a:endParaRPr lang="en-GB" dirty="0" smtClean="0"/>
          </a:p>
          <a:p>
            <a:r>
              <a:rPr lang="en-GB" dirty="0" smtClean="0">
                <a:sym typeface="Wingdings"/>
              </a:rPr>
              <a:t> Use table format for</a:t>
            </a:r>
            <a:r>
              <a:rPr lang="en-GB" baseline="0" dirty="0" smtClean="0">
                <a:sym typeface="Wingdings"/>
              </a:rPr>
              <a:t> a more compact and visual layout?</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41</a:t>
            </a:fld>
            <a:endParaRPr lang="nl-NL"/>
          </a:p>
        </p:txBody>
      </p:sp>
      <p:sp>
        <p:nvSpPr>
          <p:cNvPr id="5" name="Date Placeholder 4"/>
          <p:cNvSpPr>
            <a:spLocks noGrp="1"/>
          </p:cNvSpPr>
          <p:nvPr>
            <p:ph type="dt" idx="11"/>
          </p:nvPr>
        </p:nvSpPr>
        <p:spPr/>
        <p:txBody>
          <a:bodyPr/>
          <a:lstStyle/>
          <a:p>
            <a:r>
              <a:rPr lang="nl-NL" smtClean="0"/>
              <a:t>24-10-2017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1070946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Achievements grouped </a:t>
            </a:r>
            <a:r>
              <a:rPr lang="en-GB" smtClean="0"/>
              <a:t>by objectives</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42</a:t>
            </a:fld>
            <a:endParaRPr lang="nl-NL"/>
          </a:p>
        </p:txBody>
      </p:sp>
      <p:sp>
        <p:nvSpPr>
          <p:cNvPr id="5" name="Date Placeholder 4"/>
          <p:cNvSpPr>
            <a:spLocks noGrp="1"/>
          </p:cNvSpPr>
          <p:nvPr>
            <p:ph type="dt" idx="11"/>
          </p:nvPr>
        </p:nvSpPr>
        <p:spPr/>
        <p:txBody>
          <a:bodyPr/>
          <a:lstStyle/>
          <a:p>
            <a:r>
              <a:rPr lang="nl-NL" smtClean="0"/>
              <a:t>24-10-2017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2131046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43</a:t>
            </a:fld>
            <a:endParaRPr lang="nl-NL"/>
          </a:p>
        </p:txBody>
      </p:sp>
      <p:sp>
        <p:nvSpPr>
          <p:cNvPr id="5" name="Date Placeholder 4"/>
          <p:cNvSpPr>
            <a:spLocks noGrp="1"/>
          </p:cNvSpPr>
          <p:nvPr>
            <p:ph type="dt" idx="11"/>
          </p:nvPr>
        </p:nvSpPr>
        <p:spPr/>
        <p:txBody>
          <a:bodyPr/>
          <a:lstStyle/>
          <a:p>
            <a:r>
              <a:rPr lang="nl-NL" smtClean="0"/>
              <a:t>24-10-2017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416136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4</a:t>
            </a:fld>
            <a:endParaRPr lang="nl-NL"/>
          </a:p>
        </p:txBody>
      </p:sp>
      <p:sp>
        <p:nvSpPr>
          <p:cNvPr id="5" name="Date Placeholder 4"/>
          <p:cNvSpPr>
            <a:spLocks noGrp="1"/>
          </p:cNvSpPr>
          <p:nvPr>
            <p:ph type="dt" idx="11"/>
          </p:nvPr>
        </p:nvSpPr>
        <p:spPr/>
        <p:txBody>
          <a:bodyPr/>
          <a:lstStyle/>
          <a:p>
            <a:r>
              <a:rPr lang="nl-NL" smtClean="0"/>
              <a:t>24-10-2017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152248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Main achievements</a:t>
            </a:r>
            <a:r>
              <a:rPr lang="en-GB" baseline="0" dirty="0" smtClean="0"/>
              <a:t> of the work package</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5</a:t>
            </a:fld>
            <a:endParaRPr lang="nl-NL"/>
          </a:p>
        </p:txBody>
      </p:sp>
      <p:sp>
        <p:nvSpPr>
          <p:cNvPr id="5" name="Date Placeholder 4"/>
          <p:cNvSpPr>
            <a:spLocks noGrp="1"/>
          </p:cNvSpPr>
          <p:nvPr>
            <p:ph type="dt" idx="11"/>
          </p:nvPr>
        </p:nvSpPr>
        <p:spPr/>
        <p:txBody>
          <a:bodyPr/>
          <a:lstStyle/>
          <a:p>
            <a:r>
              <a:rPr lang="nl-NL" smtClean="0"/>
              <a:t>24-10-2017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193315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7</a:t>
            </a:fld>
            <a:endParaRPr lang="nl-NL"/>
          </a:p>
        </p:txBody>
      </p:sp>
      <p:sp>
        <p:nvSpPr>
          <p:cNvPr id="5" name="Date Placeholder 4"/>
          <p:cNvSpPr>
            <a:spLocks noGrp="1"/>
          </p:cNvSpPr>
          <p:nvPr>
            <p:ph type="dt" idx="11"/>
          </p:nvPr>
        </p:nvSpPr>
        <p:spPr/>
        <p:txBody>
          <a:bodyPr/>
          <a:lstStyle/>
          <a:p>
            <a:r>
              <a:rPr lang="nl-NL" smtClean="0"/>
              <a:t>24-10-2017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187223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EGI </a:t>
            </a:r>
            <a:r>
              <a:rPr lang="mr-IN" b="1" baseline="0" dirty="0" smtClean="0"/>
              <a:t>–</a:t>
            </a:r>
            <a:r>
              <a:rPr lang="en-US" b="1" baseline="0" dirty="0" smtClean="0"/>
              <a:t> big history with X509 </a:t>
            </a:r>
            <a:r>
              <a:rPr lang="mr-IN" b="1" baseline="0" dirty="0" smtClean="0"/>
              <a:t>–</a:t>
            </a:r>
            <a:r>
              <a:rPr lang="en-US" b="1" baseline="0" dirty="0" smtClean="0"/>
              <a:t> HTC/Grid and WLCG</a:t>
            </a:r>
          </a:p>
          <a:p>
            <a:r>
              <a:rPr lang="en-US" b="1" baseline="0" dirty="0" smtClean="0"/>
              <a:t>while X.509 remains the main authentication and authorization mechanism for most of the HTC services, </a:t>
            </a:r>
            <a:endParaRPr lang="en-US" b="1" dirty="0" smtClean="0"/>
          </a:p>
          <a:p>
            <a:r>
              <a:rPr lang="en-US" b="1" dirty="0" smtClean="0"/>
              <a:t>the EGI AAI strategy is to support both X.509 and federated identity standards such</a:t>
            </a:r>
            <a:r>
              <a:rPr lang="en-US" b="1" baseline="0" dirty="0" smtClean="0"/>
              <a:t> as SAML and OIDC. </a:t>
            </a:r>
          </a:p>
          <a:p>
            <a:r>
              <a:rPr lang="en-US" baseline="0" dirty="0" smtClean="0"/>
              <a:t>There are services, like cloud computing, that now are enabled for both X.509 and OIDC or SAML authentication, and there will very likely be services that will not support X.509 in the near future. </a:t>
            </a:r>
          </a:p>
          <a:p>
            <a:endParaRPr lang="en-US" baseline="0" dirty="0" smtClean="0"/>
          </a:p>
          <a:p>
            <a:r>
              <a:rPr lang="en-US" b="1" baseline="0" dirty="0" smtClean="0"/>
              <a:t>The existing users will continue to use, if they choose so, X.509 credentials and be able to continue to work with EGI as they always did. </a:t>
            </a:r>
          </a:p>
          <a:p>
            <a:endParaRPr lang="en-US" b="1" baseline="0" dirty="0" smtClean="0"/>
          </a:p>
          <a:p>
            <a:r>
              <a:rPr lang="en-US" b="1" baseline="0" dirty="0" smtClean="0"/>
              <a:t>New users holding eduGAIN credentials or other federated identity credentials will access EGI services through </a:t>
            </a:r>
            <a:r>
              <a:rPr lang="en-US" b="1" baseline="0" dirty="0" err="1" smtClean="0"/>
              <a:t>CheckIN</a:t>
            </a:r>
            <a:r>
              <a:rPr lang="en-US" b="1" baseline="0" dirty="0" smtClean="0"/>
              <a:t>, which will also bridge to the X.509 only services – if needed – translating federated identity credentials to X.509. </a:t>
            </a:r>
          </a:p>
          <a:p>
            <a:endParaRPr lang="en-US" dirty="0" smtClean="0"/>
          </a:p>
          <a:p>
            <a:r>
              <a:rPr lang="en-US" dirty="0" smtClean="0"/>
              <a:t>This slide is simplified, it does not show all the use</a:t>
            </a:r>
            <a:r>
              <a:rPr lang="en-US" baseline="0" dirty="0" smtClean="0"/>
              <a:t> cases supported by the EGI AAI platform, which will be presented in the slides that follow</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11</a:t>
            </a:fld>
            <a:endParaRPr lang="nl-NL"/>
          </a:p>
        </p:txBody>
      </p:sp>
      <p:sp>
        <p:nvSpPr>
          <p:cNvPr id="5" name="Date Placeholder 4"/>
          <p:cNvSpPr>
            <a:spLocks noGrp="1"/>
          </p:cNvSpPr>
          <p:nvPr>
            <p:ph type="dt" idx="11"/>
          </p:nvPr>
        </p:nvSpPr>
        <p:spPr/>
        <p:txBody>
          <a:bodyPr/>
          <a:lstStyle/>
          <a:p>
            <a:r>
              <a:rPr lang="nl-NL" smtClean="0"/>
              <a:t>24-10-2017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313415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 marketplace to processes of IMS</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14</a:t>
            </a:fld>
            <a:endParaRPr lang="nl-NL"/>
          </a:p>
        </p:txBody>
      </p:sp>
      <p:sp>
        <p:nvSpPr>
          <p:cNvPr id="5" name="Date Placeholder 4"/>
          <p:cNvSpPr>
            <a:spLocks noGrp="1"/>
          </p:cNvSpPr>
          <p:nvPr>
            <p:ph type="dt" idx="11"/>
          </p:nvPr>
        </p:nvSpPr>
        <p:spPr/>
        <p:txBody>
          <a:bodyPr/>
          <a:lstStyle/>
          <a:p>
            <a:r>
              <a:rPr lang="nl-NL" smtClean="0"/>
              <a:t>24-10-2017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3970013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Clarify what was implemented</a:t>
            </a:r>
            <a:r>
              <a:rPr lang="en-US" baseline="0" dirty="0" smtClean="0"/>
              <a:t> by EGI-Engage</a:t>
            </a:r>
            <a:endParaRPr lang="en-US" dirty="0" smtClean="0"/>
          </a:p>
          <a:p>
            <a:r>
              <a:rPr lang="en-US" dirty="0" smtClean="0"/>
              <a:t>Do not refer to EOSC-hub explicitly</a:t>
            </a:r>
            <a:endParaRPr lang="en-US" baseline="0" dirty="0" smtClean="0"/>
          </a:p>
          <a:p>
            <a:r>
              <a:rPr lang="en-US" baseline="0" dirty="0" smtClean="0"/>
              <a:t>Just mention “future work”</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21</a:t>
            </a:fld>
            <a:endParaRPr lang="nl-NL"/>
          </a:p>
        </p:txBody>
      </p:sp>
      <p:sp>
        <p:nvSpPr>
          <p:cNvPr id="5" name="Date Placeholder 4"/>
          <p:cNvSpPr>
            <a:spLocks noGrp="1"/>
          </p:cNvSpPr>
          <p:nvPr>
            <p:ph type="dt" idx="11"/>
          </p:nvPr>
        </p:nvSpPr>
        <p:spPr/>
        <p:txBody>
          <a:bodyPr/>
          <a:lstStyle/>
          <a:p>
            <a:r>
              <a:rPr lang="nl-NL" smtClean="0"/>
              <a:t>24-10-2017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3973755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300" dirty="0"/>
              <a:t>The central processing stage for the CPU accounting data takes many hours to complete and operates in a single processor thread. Although the data is backed up regularly, the data is not distributed across multiple hosts to provide greater resilience and processing power. Recent advances in Big Data tools provide an opportunity to address these limitations: improving the performance and resilience of the central repository.</a:t>
            </a:r>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27</a:t>
            </a:fld>
            <a:endParaRPr lang="nl-NL"/>
          </a:p>
        </p:txBody>
      </p:sp>
      <p:sp>
        <p:nvSpPr>
          <p:cNvPr id="5" name="Date Placeholder 4"/>
          <p:cNvSpPr>
            <a:spLocks noGrp="1"/>
          </p:cNvSpPr>
          <p:nvPr>
            <p:ph type="dt" idx="11"/>
          </p:nvPr>
        </p:nvSpPr>
        <p:spPr/>
        <p:txBody>
          <a:bodyPr/>
          <a:lstStyle/>
          <a:p>
            <a:r>
              <a:rPr lang="nl-NL" smtClean="0"/>
              <a:t>24-10-2017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1501886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just have two reporting periods : PY1 PM01-PM12 and PY2 PM13-PM30 please replace PMs and PYs with respective months/years</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29</a:t>
            </a:fld>
            <a:endParaRPr lang="nl-NL"/>
          </a:p>
        </p:txBody>
      </p:sp>
      <p:sp>
        <p:nvSpPr>
          <p:cNvPr id="5" name="Date Placeholder 4"/>
          <p:cNvSpPr>
            <a:spLocks noGrp="1"/>
          </p:cNvSpPr>
          <p:nvPr>
            <p:ph type="dt" idx="11"/>
          </p:nvPr>
        </p:nvSpPr>
        <p:spPr/>
        <p:txBody>
          <a:bodyPr/>
          <a:lstStyle/>
          <a:p>
            <a:r>
              <a:rPr lang="nl-NL" smtClean="0"/>
              <a:t>24-10-2017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108793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28628241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41840826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46166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
        <p:nvSpPr>
          <p:cNvPr id="8" name="Footer Placeholder 7"/>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469860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a:prstGeom prst="rect">
            <a:avLst/>
          </a:prstGeo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a:prstGeom prst="rect">
            <a:avLst/>
          </a:prstGeo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
        <p:nvSpPr>
          <p:cNvPr id="5" name="Footer Placeholder 6"/>
          <p:cNvSpPr>
            <a:spLocks noGrp="1"/>
          </p:cNvSpPr>
          <p:nvPr>
            <p:ph type="ftr" sz="quarter" idx="11"/>
          </p:nvPr>
        </p:nvSpPr>
        <p:spPr>
          <a:xfrm>
            <a:off x="1187624" y="6453336"/>
            <a:ext cx="6768752" cy="365125"/>
          </a:xfrm>
        </p:spPr>
        <p:txBody>
          <a:bodyPr/>
          <a:lstStyle/>
          <a:p>
            <a:r>
              <a:rPr lang="en-GB" smtClean="0"/>
              <a:t>WP3 - e-Infrastructure Commons</a:t>
            </a:r>
            <a:endParaRPr lang="en-GB" dirty="0"/>
          </a:p>
        </p:txBody>
      </p:sp>
    </p:spTree>
    <p:extLst>
      <p:ext uri="{BB962C8B-B14F-4D97-AF65-F5344CB8AC3E}">
        <p14:creationId xmlns:p14="http://schemas.microsoft.com/office/powerpoint/2010/main" val="4133713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hyperlink" Target="http://creativecommons.org/licenses/by/4.0/" TargetMode="External"/><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a:t>
            </a:fld>
            <a:endParaRPr lang="nl-NL" sz="1050" b="1" dirty="0">
              <a:solidFill>
                <a:schemeClr val="bg1"/>
              </a:solidFill>
              <a:latin typeface="Segoe UI" pitchFamily="34" charset="0"/>
              <a:cs typeface="Segoe UI" pitchFamily="34" charset="0"/>
            </a:endParaRPr>
          </a:p>
        </p:txBody>
      </p:sp>
      <p:sp>
        <p:nvSpPr>
          <p:cNvPr id="7"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smtClean="0"/>
              <a:t>WP3 - e-Infrastructure Commons</a:t>
            </a:r>
            <a:endParaRPr lang="en-GB" dirty="0"/>
          </a:p>
        </p:txBody>
      </p:sp>
      <p:sp>
        <p:nvSpPr>
          <p:cNvPr id="9" name="Tekstvak 21"/>
          <p:cNvSpPr txBox="1"/>
          <p:nvPr/>
        </p:nvSpPr>
        <p:spPr>
          <a:xfrm>
            <a:off x="179512" y="6525344"/>
            <a:ext cx="748923" cy="215444"/>
          </a:xfrm>
          <a:prstGeom prst="rect">
            <a:avLst/>
          </a:prstGeom>
          <a:noFill/>
        </p:spPr>
        <p:txBody>
          <a:bodyPr wrap="none" rtlCol="0">
            <a:spAutoFit/>
          </a:bodyPr>
          <a:lstStyle/>
          <a:p>
            <a:r>
              <a:rPr lang="en-GB" sz="800" b="1" dirty="0" smtClean="0">
                <a:solidFill>
                  <a:schemeClr val="bg1"/>
                </a:solidFill>
                <a:latin typeface="Segoe UI" pitchFamily="34" charset="0"/>
                <a:cs typeface="Segoe UI" pitchFamily="34" charset="0"/>
              </a:rPr>
              <a:t>24/10/2017</a:t>
            </a:r>
            <a:endParaRPr lang="nl-NL" sz="80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88" r:id="rId4"/>
  </p:sldLayoutIdLst>
  <p:timing>
    <p:tnLst>
      <p:par>
        <p:cT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0" name="Tekstvak 10"/>
          <p:cNvSpPr txBox="1"/>
          <p:nvPr/>
        </p:nvSpPr>
        <p:spPr>
          <a:xfrm>
            <a:off x="479394" y="6402584"/>
            <a:ext cx="7557409" cy="400110"/>
          </a:xfrm>
          <a:prstGeom prst="rect">
            <a:avLst/>
          </a:prstGeom>
          <a:noFill/>
        </p:spPr>
        <p:txBody>
          <a:bodyPr wrap="square" rtlCol="0">
            <a:spAutoFit/>
          </a:bodyPr>
          <a:lstStyle/>
          <a:p>
            <a:pPr algn="r"/>
            <a:r>
              <a:rPr lang="en-GB" sz="1000" dirty="0" smtClean="0">
                <a:latin typeface="Segoe UI" panose="020B0502040204020203" pitchFamily="34" charset="0"/>
                <a:cs typeface="Segoe UI" panose="020B0502040204020203" pitchFamily="34" charset="0"/>
              </a:rPr>
              <a:t>This work by Parties of the EGI-Engage Consortium</a:t>
            </a:r>
            <a:r>
              <a:rPr lang="en-GB" sz="1000" baseline="0" dirty="0" smtClean="0">
                <a:latin typeface="Segoe UI" panose="020B0502040204020203" pitchFamily="34" charset="0"/>
                <a:cs typeface="Segoe UI" panose="020B0502040204020203" pitchFamily="34" charset="0"/>
              </a:rPr>
              <a:t>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6"/>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wmf"/><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png"/><Relationship Id="rId9"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forge.in2p3.fr/projects/opsportaluser/wiki/Continuous_Integratio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4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GB" sz="1600" dirty="0">
                <a:solidFill>
                  <a:prstClr val="black">
                    <a:lumMod val="50000"/>
                    <a:lumOff val="50000"/>
                  </a:prstClr>
                </a:solidFill>
              </a:rPr>
              <a:t>Senior User Community Support and Outreach Officer EGI Foundation</a:t>
            </a:r>
            <a:endParaRPr lang="en-GB" sz="1600" dirty="0"/>
          </a:p>
        </p:txBody>
      </p:sp>
      <p:sp>
        <p:nvSpPr>
          <p:cNvPr id="3" name="Title 2"/>
          <p:cNvSpPr>
            <a:spLocks noGrp="1"/>
          </p:cNvSpPr>
          <p:nvPr>
            <p:ph type="ctrTitle"/>
          </p:nvPr>
        </p:nvSpPr>
        <p:spPr/>
        <p:txBody>
          <a:bodyPr>
            <a:normAutofit/>
          </a:bodyPr>
          <a:lstStyle/>
          <a:p>
            <a:r>
              <a:rPr lang="en-GB" dirty="0" smtClean="0"/>
              <a:t>WP3 </a:t>
            </a:r>
            <a:br>
              <a:rPr lang="en-GB" dirty="0" smtClean="0"/>
            </a:br>
            <a:r>
              <a:rPr lang="en-GB" dirty="0"/>
              <a:t>E-Infrastructure Commons</a:t>
            </a:r>
          </a:p>
        </p:txBody>
      </p:sp>
      <p:sp>
        <p:nvSpPr>
          <p:cNvPr id="4" name="Subtitle 3"/>
          <p:cNvSpPr>
            <a:spLocks noGrp="1"/>
          </p:cNvSpPr>
          <p:nvPr>
            <p:ph type="subTitle" idx="1"/>
          </p:nvPr>
        </p:nvSpPr>
        <p:spPr/>
        <p:txBody>
          <a:bodyPr/>
          <a:lstStyle/>
          <a:p>
            <a:r>
              <a:rPr lang="en-GB" dirty="0" smtClean="0"/>
              <a:t>Diego </a:t>
            </a:r>
            <a:r>
              <a:rPr lang="en-GB" dirty="0" err="1" smtClean="0"/>
              <a:t>Scardaci</a:t>
            </a:r>
            <a:endParaRPr lang="en-GB" dirty="0"/>
          </a:p>
        </p:txBody>
      </p:sp>
    </p:spTree>
    <p:extLst>
      <p:ext uri="{BB962C8B-B14F-4D97-AF65-F5344CB8AC3E}">
        <p14:creationId xmlns:p14="http://schemas.microsoft.com/office/powerpoint/2010/main" val="3087804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1403648" y="1340768"/>
            <a:ext cx="6552728" cy="4392488"/>
            <a:chOff x="1403648" y="1916832"/>
            <a:chExt cx="6552728" cy="4392488"/>
          </a:xfrm>
        </p:grpSpPr>
        <p:graphicFrame>
          <p:nvGraphicFramePr>
            <p:cNvPr id="6" name="Grafico 5"/>
            <p:cNvGraphicFramePr/>
            <p:nvPr>
              <p:extLst>
                <p:ext uri="{D42A27DB-BD31-4B8C-83A1-F6EECF244321}">
                  <p14:modId xmlns:p14="http://schemas.microsoft.com/office/powerpoint/2010/main" val="719904181"/>
                </p:ext>
              </p:extLst>
            </p:nvPr>
          </p:nvGraphicFramePr>
          <p:xfrm>
            <a:off x="1403648" y="1916832"/>
            <a:ext cx="6552728" cy="4392488"/>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uppo 10"/>
            <p:cNvGrpSpPr/>
            <p:nvPr/>
          </p:nvGrpSpPr>
          <p:grpSpPr>
            <a:xfrm>
              <a:off x="2885541" y="2420888"/>
              <a:ext cx="4566779" cy="758081"/>
              <a:chOff x="2476079" y="2378578"/>
              <a:chExt cx="4566779" cy="758081"/>
            </a:xfrm>
          </p:grpSpPr>
          <p:sp>
            <p:nvSpPr>
              <p:cNvPr id="7" name="CasellaDiTesto 6"/>
              <p:cNvSpPr txBox="1"/>
              <p:nvPr/>
            </p:nvSpPr>
            <p:spPr>
              <a:xfrm>
                <a:off x="2476079" y="2505028"/>
                <a:ext cx="1035930" cy="433189"/>
              </a:xfrm>
              <a:prstGeom prst="rect">
                <a:avLst/>
              </a:prstGeom>
              <a:noFill/>
            </p:spPr>
            <p:txBody>
              <a:bodyPr wrap="none" rtlCol="0">
                <a:spAutoFit/>
              </a:bodyPr>
              <a:lstStyle/>
              <a:p>
                <a:r>
                  <a:rPr lang="en-GB" b="1" dirty="0" smtClean="0"/>
                  <a:t>Planned</a:t>
                </a:r>
                <a:endParaRPr lang="en-GB" b="1" dirty="0"/>
              </a:p>
            </p:txBody>
          </p:sp>
          <p:sp>
            <p:nvSpPr>
              <p:cNvPr id="8" name="CasellaDiTesto 7"/>
              <p:cNvSpPr txBox="1"/>
              <p:nvPr/>
            </p:nvSpPr>
            <p:spPr>
              <a:xfrm>
                <a:off x="4178945" y="2378578"/>
                <a:ext cx="1393254" cy="758081"/>
              </a:xfrm>
              <a:prstGeom prst="rect">
                <a:avLst/>
              </a:prstGeom>
              <a:noFill/>
            </p:spPr>
            <p:txBody>
              <a:bodyPr wrap="square" rtlCol="0">
                <a:spAutoFit/>
              </a:bodyPr>
              <a:lstStyle/>
              <a:p>
                <a:pPr algn="ctr"/>
                <a:r>
                  <a:rPr lang="en-GB" b="1" dirty="0" smtClean="0"/>
                  <a:t>Partially Done</a:t>
                </a:r>
                <a:endParaRPr lang="en-GB" b="1" dirty="0"/>
              </a:p>
            </p:txBody>
          </p:sp>
          <p:sp>
            <p:nvSpPr>
              <p:cNvPr id="9" name="CasellaDiTesto 8"/>
              <p:cNvSpPr txBox="1"/>
              <p:nvPr/>
            </p:nvSpPr>
            <p:spPr>
              <a:xfrm>
                <a:off x="6298132" y="2564232"/>
                <a:ext cx="744726" cy="433189"/>
              </a:xfrm>
              <a:prstGeom prst="rect">
                <a:avLst/>
              </a:prstGeom>
              <a:noFill/>
            </p:spPr>
            <p:txBody>
              <a:bodyPr wrap="none" rtlCol="0">
                <a:spAutoFit/>
              </a:bodyPr>
              <a:lstStyle/>
              <a:p>
                <a:r>
                  <a:rPr lang="en-GB" b="1" dirty="0" smtClean="0"/>
                  <a:t>Done</a:t>
                </a:r>
                <a:endParaRPr lang="en-GB" b="1" dirty="0"/>
              </a:p>
            </p:txBody>
          </p:sp>
        </p:grpSp>
      </p:grpSp>
      <p:sp>
        <p:nvSpPr>
          <p:cNvPr id="13" name="Titolo 1"/>
          <p:cNvSpPr>
            <a:spLocks noGrp="1"/>
          </p:cNvSpPr>
          <p:nvPr>
            <p:ph type="title"/>
          </p:nvPr>
        </p:nvSpPr>
        <p:spPr>
          <a:xfrm>
            <a:off x="1187624" y="188640"/>
            <a:ext cx="7704856" cy="850106"/>
          </a:xfrm>
        </p:spPr>
        <p:txBody>
          <a:bodyPr>
            <a:normAutofit fontScale="90000"/>
          </a:bodyPr>
          <a:lstStyle/>
          <a:p>
            <a:r>
              <a:rPr lang="it-IT" sz="2200" dirty="0">
                <a:solidFill>
                  <a:schemeClr val="tx2">
                    <a:lumMod val="50000"/>
                  </a:schemeClr>
                </a:solidFill>
              </a:rPr>
              <a:t>AAI</a:t>
            </a:r>
            <a:r>
              <a:rPr lang="en-GB" dirty="0" smtClean="0"/>
              <a:t/>
            </a:r>
            <a:br>
              <a:rPr lang="en-GB" dirty="0" smtClean="0"/>
            </a:br>
            <a:r>
              <a:rPr lang="en-GB" sz="3300" dirty="0" smtClean="0"/>
              <a:t>Achievements for AAI</a:t>
            </a:r>
            <a:endParaRPr lang="en-GB" sz="3300" dirty="0"/>
          </a:p>
        </p:txBody>
      </p:sp>
      <p:sp>
        <p:nvSpPr>
          <p:cNvPr id="2" name="Footer Placeholder 1"/>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2255753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8" descr="https://aarc-project.eu/wp-content/uploads/2015/04/AARC-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5" y="3309764"/>
            <a:ext cx="1318805" cy="13188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it-IT" sz="2000" dirty="0" smtClean="0">
                <a:solidFill>
                  <a:srgbClr val="1F497D">
                    <a:lumMod val="50000"/>
                  </a:srgbClr>
                </a:solidFill>
              </a:rPr>
              <a:t>AAI</a:t>
            </a:r>
            <a:br>
              <a:rPr lang="it-IT" sz="2000" dirty="0" smtClean="0">
                <a:solidFill>
                  <a:srgbClr val="1F497D">
                    <a:lumMod val="50000"/>
                  </a:srgbClr>
                </a:solidFill>
              </a:rPr>
            </a:br>
            <a:r>
              <a:rPr lang="en-US" sz="3300" dirty="0" smtClean="0"/>
              <a:t>Functional view of </a:t>
            </a:r>
            <a:r>
              <a:rPr lang="en-US" sz="3300" dirty="0"/>
              <a:t>the EGI AAI</a:t>
            </a:r>
          </a:p>
        </p:txBody>
      </p:sp>
      <p:sp>
        <p:nvSpPr>
          <p:cNvPr id="15" name="Cloud 14"/>
          <p:cNvSpPr/>
          <p:nvPr/>
        </p:nvSpPr>
        <p:spPr>
          <a:xfrm>
            <a:off x="5796136" y="4581128"/>
            <a:ext cx="3346902" cy="1800200"/>
          </a:xfrm>
          <a:custGeom>
            <a:avLst/>
            <a:gdLst/>
            <a:ahLst/>
            <a:cxnLst/>
            <a:rect l="l" t="t" r="r" b="b"/>
            <a:pathLst>
              <a:path w="2307427" h="1296144">
                <a:moveTo>
                  <a:pt x="2307427" y="0"/>
                </a:moveTo>
                <a:lnTo>
                  <a:pt x="2307427" y="1296144"/>
                </a:lnTo>
                <a:lnTo>
                  <a:pt x="22294" y="1296144"/>
                </a:lnTo>
                <a:lnTo>
                  <a:pt x="18757" y="1288188"/>
                </a:lnTo>
                <a:cubicBezTo>
                  <a:pt x="1893" y="1240842"/>
                  <a:pt x="-4023" y="1189824"/>
                  <a:pt x="2738" y="1138346"/>
                </a:cubicBezTo>
                <a:cubicBezTo>
                  <a:pt x="23887" y="977620"/>
                  <a:pt x="163089" y="851722"/>
                  <a:pt x="338002" y="835154"/>
                </a:cubicBezTo>
                <a:cubicBezTo>
                  <a:pt x="339042" y="832470"/>
                  <a:pt x="340169" y="829845"/>
                  <a:pt x="341209" y="827161"/>
                </a:cubicBezTo>
                <a:cubicBezTo>
                  <a:pt x="317719" y="668885"/>
                  <a:pt x="372499" y="509268"/>
                  <a:pt x="490552" y="391771"/>
                </a:cubicBezTo>
                <a:cubicBezTo>
                  <a:pt x="677079" y="206192"/>
                  <a:pt x="979493" y="164829"/>
                  <a:pt x="1217073" y="292302"/>
                </a:cubicBezTo>
                <a:cubicBezTo>
                  <a:pt x="1362082" y="41849"/>
                  <a:pt x="1729243" y="-9898"/>
                  <a:pt x="1949574" y="189040"/>
                </a:cubicBezTo>
                <a:cubicBezTo>
                  <a:pt x="2005134" y="87004"/>
                  <a:pt x="2111832" y="16471"/>
                  <a:pt x="2234999" y="486"/>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Cloud 14"/>
          <p:cNvSpPr/>
          <p:nvPr/>
        </p:nvSpPr>
        <p:spPr>
          <a:xfrm flipH="1">
            <a:off x="0" y="4653136"/>
            <a:ext cx="3059832" cy="1728192"/>
          </a:xfrm>
          <a:custGeom>
            <a:avLst/>
            <a:gdLst/>
            <a:ahLst/>
            <a:cxnLst/>
            <a:rect l="l" t="t" r="r" b="b"/>
            <a:pathLst>
              <a:path w="2307427" h="1296144">
                <a:moveTo>
                  <a:pt x="2307427" y="0"/>
                </a:moveTo>
                <a:lnTo>
                  <a:pt x="2307427" y="1296144"/>
                </a:lnTo>
                <a:lnTo>
                  <a:pt x="22294" y="1296144"/>
                </a:lnTo>
                <a:lnTo>
                  <a:pt x="18757" y="1288188"/>
                </a:lnTo>
                <a:cubicBezTo>
                  <a:pt x="1893" y="1240842"/>
                  <a:pt x="-4023" y="1189824"/>
                  <a:pt x="2738" y="1138346"/>
                </a:cubicBezTo>
                <a:cubicBezTo>
                  <a:pt x="23887" y="977620"/>
                  <a:pt x="163089" y="851722"/>
                  <a:pt x="338002" y="835154"/>
                </a:cubicBezTo>
                <a:cubicBezTo>
                  <a:pt x="339042" y="832470"/>
                  <a:pt x="340169" y="829845"/>
                  <a:pt x="341209" y="827161"/>
                </a:cubicBezTo>
                <a:cubicBezTo>
                  <a:pt x="317719" y="668885"/>
                  <a:pt x="372499" y="509268"/>
                  <a:pt x="490552" y="391771"/>
                </a:cubicBezTo>
                <a:cubicBezTo>
                  <a:pt x="677079" y="206192"/>
                  <a:pt x="979493" y="164829"/>
                  <a:pt x="1217073" y="292302"/>
                </a:cubicBezTo>
                <a:cubicBezTo>
                  <a:pt x="1362082" y="41849"/>
                  <a:pt x="1729243" y="-9898"/>
                  <a:pt x="1949574" y="189040"/>
                </a:cubicBezTo>
                <a:cubicBezTo>
                  <a:pt x="2005134" y="87004"/>
                  <a:pt x="2111832" y="16471"/>
                  <a:pt x="2234999" y="486"/>
                </a:cubicBezTo>
                <a:close/>
              </a:path>
            </a:pathLst>
          </a:cu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9" name="Picture 2" descr="H:\Home\davidg\EUGridPMA\IGTF\IGTF-logos\IGTF_logo-interop.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1412" y="5517232"/>
            <a:ext cx="16525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edugain_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77272"/>
            <a:ext cx="1763687" cy="460002"/>
          </a:xfrm>
          <a:prstGeom prst="rect">
            <a:avLst/>
          </a:prstGeom>
        </p:spPr>
      </p:pic>
      <p:sp>
        <p:nvSpPr>
          <p:cNvPr id="21" name="Cloud 20"/>
          <p:cNvSpPr/>
          <p:nvPr/>
        </p:nvSpPr>
        <p:spPr>
          <a:xfrm>
            <a:off x="-1201" y="2367623"/>
            <a:ext cx="9141694" cy="2001247"/>
          </a:xfrm>
          <a:custGeom>
            <a:avLst/>
            <a:gdLst>
              <a:gd name="connsiteX0" fmla="*/ 1125785 w 9707861"/>
              <a:gd name="connsiteY0" fmla="*/ 0 h 2010582"/>
              <a:gd name="connsiteX1" fmla="*/ 9707861 w 9707861"/>
              <a:gd name="connsiteY1" fmla="*/ 16265 h 2010582"/>
              <a:gd name="connsiteX2" fmla="*/ 9664830 w 9707861"/>
              <a:gd name="connsiteY2" fmla="*/ 34893 h 2010582"/>
              <a:gd name="connsiteX3" fmla="*/ 9178595 w 9707861"/>
              <a:gd name="connsiteY3" fmla="*/ 146561 h 2010582"/>
              <a:gd name="connsiteX4" fmla="*/ 8672940 w 9707861"/>
              <a:gd name="connsiteY4" fmla="*/ 982062 h 2010582"/>
              <a:gd name="connsiteX5" fmla="*/ 6951349 w 9707861"/>
              <a:gd name="connsiteY5" fmla="*/ 1083223 h 2010582"/>
              <a:gd name="connsiteX6" fmla="*/ 5721066 w 9707861"/>
              <a:gd name="connsiteY6" fmla="*/ 1974547 h 2010582"/>
              <a:gd name="connsiteX7" fmla="*/ 3912137 w 9707861"/>
              <a:gd name="connsiteY7" fmla="*/ 1430487 h 2010582"/>
              <a:gd name="connsiteX8" fmla="*/ 1225045 w 9707861"/>
              <a:gd name="connsiteY8" fmla="*/ 892943 h 2010582"/>
              <a:gd name="connsiteX9" fmla="*/ 43590 w 9707861"/>
              <a:gd name="connsiteY9" fmla="*/ 294760 h 2010582"/>
              <a:gd name="connsiteX10" fmla="*/ 0 w 9707861"/>
              <a:gd name="connsiteY10" fmla="*/ 79038 h 2010582"/>
              <a:gd name="connsiteX11" fmla="*/ 1125785 w 9707861"/>
              <a:gd name="connsiteY11" fmla="*/ 0 h 2010582"/>
              <a:gd name="connsiteX0" fmla="*/ 1125785 w 9707861"/>
              <a:gd name="connsiteY0" fmla="*/ 0 h 2010582"/>
              <a:gd name="connsiteX1" fmla="*/ 9707861 w 9707861"/>
              <a:gd name="connsiteY1" fmla="*/ 16265 h 2010582"/>
              <a:gd name="connsiteX2" fmla="*/ 9664830 w 9707861"/>
              <a:gd name="connsiteY2" fmla="*/ 34893 h 2010582"/>
              <a:gd name="connsiteX3" fmla="*/ 9178595 w 9707861"/>
              <a:gd name="connsiteY3" fmla="*/ 146561 h 2010582"/>
              <a:gd name="connsiteX4" fmla="*/ 8672940 w 9707861"/>
              <a:gd name="connsiteY4" fmla="*/ 982062 h 2010582"/>
              <a:gd name="connsiteX5" fmla="*/ 6951349 w 9707861"/>
              <a:gd name="connsiteY5" fmla="*/ 1083223 h 2010582"/>
              <a:gd name="connsiteX6" fmla="*/ 5721066 w 9707861"/>
              <a:gd name="connsiteY6" fmla="*/ 1974547 h 2010582"/>
              <a:gd name="connsiteX7" fmla="*/ 3912137 w 9707861"/>
              <a:gd name="connsiteY7" fmla="*/ 1430487 h 2010582"/>
              <a:gd name="connsiteX8" fmla="*/ 1225045 w 9707861"/>
              <a:gd name="connsiteY8" fmla="*/ 892943 h 2010582"/>
              <a:gd name="connsiteX9" fmla="*/ 43590 w 9707861"/>
              <a:gd name="connsiteY9" fmla="*/ 294760 h 2010582"/>
              <a:gd name="connsiteX10" fmla="*/ 0 w 9707861"/>
              <a:gd name="connsiteY10" fmla="*/ 79038 h 2010582"/>
              <a:gd name="connsiteX11" fmla="*/ 1222993 w 9707861"/>
              <a:gd name="connsiteY11" fmla="*/ 97208 h 2010582"/>
              <a:gd name="connsiteX0" fmla="*/ 1581227 w 9707861"/>
              <a:gd name="connsiteY0" fmla="*/ 0 h 2661168"/>
              <a:gd name="connsiteX1" fmla="*/ 9707861 w 9707861"/>
              <a:gd name="connsiteY1" fmla="*/ 666851 h 2661168"/>
              <a:gd name="connsiteX2" fmla="*/ 9664830 w 9707861"/>
              <a:gd name="connsiteY2" fmla="*/ 685479 h 2661168"/>
              <a:gd name="connsiteX3" fmla="*/ 9178595 w 9707861"/>
              <a:gd name="connsiteY3" fmla="*/ 797147 h 2661168"/>
              <a:gd name="connsiteX4" fmla="*/ 8672940 w 9707861"/>
              <a:gd name="connsiteY4" fmla="*/ 1632648 h 2661168"/>
              <a:gd name="connsiteX5" fmla="*/ 6951349 w 9707861"/>
              <a:gd name="connsiteY5" fmla="*/ 1733809 h 2661168"/>
              <a:gd name="connsiteX6" fmla="*/ 5721066 w 9707861"/>
              <a:gd name="connsiteY6" fmla="*/ 2625133 h 2661168"/>
              <a:gd name="connsiteX7" fmla="*/ 3912137 w 9707861"/>
              <a:gd name="connsiteY7" fmla="*/ 2081073 h 2661168"/>
              <a:gd name="connsiteX8" fmla="*/ 1225045 w 9707861"/>
              <a:gd name="connsiteY8" fmla="*/ 1543529 h 2661168"/>
              <a:gd name="connsiteX9" fmla="*/ 43590 w 9707861"/>
              <a:gd name="connsiteY9" fmla="*/ 945346 h 2661168"/>
              <a:gd name="connsiteX10" fmla="*/ 0 w 9707861"/>
              <a:gd name="connsiteY10" fmla="*/ 729624 h 2661168"/>
              <a:gd name="connsiteX11" fmla="*/ 1222993 w 9707861"/>
              <a:gd name="connsiteY11" fmla="*/ 747794 h 2661168"/>
              <a:gd name="connsiteX0" fmla="*/ 9665317 w 9707861"/>
              <a:gd name="connsiteY0" fmla="*/ 0 h 2124435"/>
              <a:gd name="connsiteX1" fmla="*/ 9707861 w 9707861"/>
              <a:gd name="connsiteY1" fmla="*/ 130118 h 2124435"/>
              <a:gd name="connsiteX2" fmla="*/ 9664830 w 9707861"/>
              <a:gd name="connsiteY2" fmla="*/ 148746 h 2124435"/>
              <a:gd name="connsiteX3" fmla="*/ 9178595 w 9707861"/>
              <a:gd name="connsiteY3" fmla="*/ 260414 h 2124435"/>
              <a:gd name="connsiteX4" fmla="*/ 8672940 w 9707861"/>
              <a:gd name="connsiteY4" fmla="*/ 1095915 h 2124435"/>
              <a:gd name="connsiteX5" fmla="*/ 6951349 w 9707861"/>
              <a:gd name="connsiteY5" fmla="*/ 1197076 h 2124435"/>
              <a:gd name="connsiteX6" fmla="*/ 5721066 w 9707861"/>
              <a:gd name="connsiteY6" fmla="*/ 2088400 h 2124435"/>
              <a:gd name="connsiteX7" fmla="*/ 3912137 w 9707861"/>
              <a:gd name="connsiteY7" fmla="*/ 1544340 h 2124435"/>
              <a:gd name="connsiteX8" fmla="*/ 1225045 w 9707861"/>
              <a:gd name="connsiteY8" fmla="*/ 1006796 h 2124435"/>
              <a:gd name="connsiteX9" fmla="*/ 43590 w 9707861"/>
              <a:gd name="connsiteY9" fmla="*/ 408613 h 2124435"/>
              <a:gd name="connsiteX10" fmla="*/ 0 w 9707861"/>
              <a:gd name="connsiteY10" fmla="*/ 192891 h 2124435"/>
              <a:gd name="connsiteX11" fmla="*/ 1222993 w 9707861"/>
              <a:gd name="connsiteY11" fmla="*/ 211061 h 2124435"/>
              <a:gd name="connsiteX0" fmla="*/ 9684676 w 9727220"/>
              <a:gd name="connsiteY0" fmla="*/ 0 h 2124435"/>
              <a:gd name="connsiteX1" fmla="*/ 9727220 w 9727220"/>
              <a:gd name="connsiteY1" fmla="*/ 130118 h 2124435"/>
              <a:gd name="connsiteX2" fmla="*/ 9684189 w 9727220"/>
              <a:gd name="connsiteY2" fmla="*/ 148746 h 2124435"/>
              <a:gd name="connsiteX3" fmla="*/ 9197954 w 9727220"/>
              <a:gd name="connsiteY3" fmla="*/ 260414 h 2124435"/>
              <a:gd name="connsiteX4" fmla="*/ 8692299 w 9727220"/>
              <a:gd name="connsiteY4" fmla="*/ 1095915 h 2124435"/>
              <a:gd name="connsiteX5" fmla="*/ 6970708 w 9727220"/>
              <a:gd name="connsiteY5" fmla="*/ 1197076 h 2124435"/>
              <a:gd name="connsiteX6" fmla="*/ 5740425 w 9727220"/>
              <a:gd name="connsiteY6" fmla="*/ 2088400 h 2124435"/>
              <a:gd name="connsiteX7" fmla="*/ 3931496 w 9727220"/>
              <a:gd name="connsiteY7" fmla="*/ 1544340 h 2124435"/>
              <a:gd name="connsiteX8" fmla="*/ 1244404 w 9727220"/>
              <a:gd name="connsiteY8" fmla="*/ 1006796 h 2124435"/>
              <a:gd name="connsiteX9" fmla="*/ 62949 w 9727220"/>
              <a:gd name="connsiteY9" fmla="*/ 408613 h 2124435"/>
              <a:gd name="connsiteX10" fmla="*/ 19359 w 9727220"/>
              <a:gd name="connsiteY10" fmla="*/ 192891 h 2124435"/>
              <a:gd name="connsiteX11" fmla="*/ 54951 w 9727220"/>
              <a:gd name="connsiteY11" fmla="*/ 80944 h 2124435"/>
              <a:gd name="connsiteX0" fmla="*/ 9718382 w 9760926"/>
              <a:gd name="connsiteY0" fmla="*/ 3057 h 2127492"/>
              <a:gd name="connsiteX1" fmla="*/ 9760926 w 9760926"/>
              <a:gd name="connsiteY1" fmla="*/ 133175 h 2127492"/>
              <a:gd name="connsiteX2" fmla="*/ 9717895 w 9760926"/>
              <a:gd name="connsiteY2" fmla="*/ 151803 h 2127492"/>
              <a:gd name="connsiteX3" fmla="*/ 9231660 w 9760926"/>
              <a:gd name="connsiteY3" fmla="*/ 263471 h 2127492"/>
              <a:gd name="connsiteX4" fmla="*/ 8726005 w 9760926"/>
              <a:gd name="connsiteY4" fmla="*/ 1098972 h 2127492"/>
              <a:gd name="connsiteX5" fmla="*/ 7004414 w 9760926"/>
              <a:gd name="connsiteY5" fmla="*/ 1200133 h 2127492"/>
              <a:gd name="connsiteX6" fmla="*/ 5774131 w 9760926"/>
              <a:gd name="connsiteY6" fmla="*/ 2091457 h 2127492"/>
              <a:gd name="connsiteX7" fmla="*/ 3965202 w 9760926"/>
              <a:gd name="connsiteY7" fmla="*/ 1547397 h 2127492"/>
              <a:gd name="connsiteX8" fmla="*/ 1278110 w 9760926"/>
              <a:gd name="connsiteY8" fmla="*/ 1009853 h 2127492"/>
              <a:gd name="connsiteX9" fmla="*/ 96655 w 9760926"/>
              <a:gd name="connsiteY9" fmla="*/ 411670 h 2127492"/>
              <a:gd name="connsiteX10" fmla="*/ 53065 w 9760926"/>
              <a:gd name="connsiteY10" fmla="*/ 195948 h 2127492"/>
              <a:gd name="connsiteX11" fmla="*/ 40440 w 9760926"/>
              <a:gd name="connsiteY11" fmla="*/ 15116 h 2127492"/>
              <a:gd name="connsiteX0" fmla="*/ 9718382 w 9760926"/>
              <a:gd name="connsiteY0" fmla="*/ 3057 h 2127492"/>
              <a:gd name="connsiteX1" fmla="*/ 9760926 w 9760926"/>
              <a:gd name="connsiteY1" fmla="*/ 133175 h 2127492"/>
              <a:gd name="connsiteX2" fmla="*/ 9504365 w 9760926"/>
              <a:gd name="connsiteY2" fmla="*/ 213800 h 2127492"/>
              <a:gd name="connsiteX3" fmla="*/ 9231660 w 9760926"/>
              <a:gd name="connsiteY3" fmla="*/ 263471 h 2127492"/>
              <a:gd name="connsiteX4" fmla="*/ 8726005 w 9760926"/>
              <a:gd name="connsiteY4" fmla="*/ 1098972 h 2127492"/>
              <a:gd name="connsiteX5" fmla="*/ 7004414 w 9760926"/>
              <a:gd name="connsiteY5" fmla="*/ 1200133 h 2127492"/>
              <a:gd name="connsiteX6" fmla="*/ 5774131 w 9760926"/>
              <a:gd name="connsiteY6" fmla="*/ 2091457 h 2127492"/>
              <a:gd name="connsiteX7" fmla="*/ 3965202 w 9760926"/>
              <a:gd name="connsiteY7" fmla="*/ 1547397 h 2127492"/>
              <a:gd name="connsiteX8" fmla="*/ 1278110 w 9760926"/>
              <a:gd name="connsiteY8" fmla="*/ 1009853 h 2127492"/>
              <a:gd name="connsiteX9" fmla="*/ 96655 w 9760926"/>
              <a:gd name="connsiteY9" fmla="*/ 411670 h 2127492"/>
              <a:gd name="connsiteX10" fmla="*/ 53065 w 9760926"/>
              <a:gd name="connsiteY10" fmla="*/ 195948 h 2127492"/>
              <a:gd name="connsiteX11" fmla="*/ 40440 w 9760926"/>
              <a:gd name="connsiteY11" fmla="*/ 15116 h 2127492"/>
              <a:gd name="connsiteX0" fmla="*/ 9718382 w 9718382"/>
              <a:gd name="connsiteY0" fmla="*/ 3057 h 2127492"/>
              <a:gd name="connsiteX1" fmla="*/ 9664493 w 9718382"/>
              <a:gd name="connsiteY1" fmla="*/ 160729 h 2127492"/>
              <a:gd name="connsiteX2" fmla="*/ 9504365 w 9718382"/>
              <a:gd name="connsiteY2" fmla="*/ 213800 h 2127492"/>
              <a:gd name="connsiteX3" fmla="*/ 9231660 w 9718382"/>
              <a:gd name="connsiteY3" fmla="*/ 263471 h 2127492"/>
              <a:gd name="connsiteX4" fmla="*/ 8726005 w 9718382"/>
              <a:gd name="connsiteY4" fmla="*/ 1098972 h 2127492"/>
              <a:gd name="connsiteX5" fmla="*/ 7004414 w 9718382"/>
              <a:gd name="connsiteY5" fmla="*/ 1200133 h 2127492"/>
              <a:gd name="connsiteX6" fmla="*/ 5774131 w 9718382"/>
              <a:gd name="connsiteY6" fmla="*/ 2091457 h 2127492"/>
              <a:gd name="connsiteX7" fmla="*/ 3965202 w 9718382"/>
              <a:gd name="connsiteY7" fmla="*/ 1547397 h 2127492"/>
              <a:gd name="connsiteX8" fmla="*/ 1278110 w 9718382"/>
              <a:gd name="connsiteY8" fmla="*/ 1009853 h 2127492"/>
              <a:gd name="connsiteX9" fmla="*/ 96655 w 9718382"/>
              <a:gd name="connsiteY9" fmla="*/ 411670 h 2127492"/>
              <a:gd name="connsiteX10" fmla="*/ 53065 w 9718382"/>
              <a:gd name="connsiteY10" fmla="*/ 195948 h 2127492"/>
              <a:gd name="connsiteX11" fmla="*/ 40440 w 9718382"/>
              <a:gd name="connsiteY11" fmla="*/ 15116 h 212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8382" h="2127492">
                <a:moveTo>
                  <a:pt x="9718382" y="3057"/>
                </a:moveTo>
                <a:lnTo>
                  <a:pt x="9664493" y="160729"/>
                </a:lnTo>
                <a:lnTo>
                  <a:pt x="9504365" y="213800"/>
                </a:lnTo>
                <a:cubicBezTo>
                  <a:pt x="9352978" y="268529"/>
                  <a:pt x="9403064" y="244698"/>
                  <a:pt x="9231660" y="263471"/>
                </a:cubicBezTo>
                <a:cubicBezTo>
                  <a:pt x="9228388" y="584665"/>
                  <a:pt x="9043896" y="889282"/>
                  <a:pt x="8726005" y="1098972"/>
                </a:cubicBezTo>
                <a:cubicBezTo>
                  <a:pt x="8243003" y="1417615"/>
                  <a:pt x="7545306" y="1458562"/>
                  <a:pt x="7004414" y="1200133"/>
                </a:cubicBezTo>
                <a:cubicBezTo>
                  <a:pt x="6829487" y="1644024"/>
                  <a:pt x="6361083" y="1983353"/>
                  <a:pt x="5774131" y="2091457"/>
                </a:cubicBezTo>
                <a:cubicBezTo>
                  <a:pt x="5082474" y="2218829"/>
                  <a:pt x="4360614" y="2001772"/>
                  <a:pt x="3965202" y="1547397"/>
                </a:cubicBezTo>
                <a:cubicBezTo>
                  <a:pt x="3031918" y="1978678"/>
                  <a:pt x="1819757" y="1736259"/>
                  <a:pt x="1278110" y="1009853"/>
                </a:cubicBezTo>
                <a:cubicBezTo>
                  <a:pt x="746027" y="1057600"/>
                  <a:pt x="246413" y="804697"/>
                  <a:pt x="96655" y="411670"/>
                </a:cubicBezTo>
                <a:cubicBezTo>
                  <a:pt x="69535" y="340581"/>
                  <a:pt x="55188" y="268084"/>
                  <a:pt x="53065" y="195948"/>
                </a:cubicBezTo>
                <a:cubicBezTo>
                  <a:pt x="54214" y="175024"/>
                  <a:pt x="-57917" y="-61168"/>
                  <a:pt x="40440" y="15116"/>
                </a:cubicBezTo>
              </a:path>
            </a:pathLst>
          </a:custGeom>
          <a:noFill/>
          <a:ln w="381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8" name="Group 7"/>
          <p:cNvGrpSpPr/>
          <p:nvPr/>
        </p:nvGrpSpPr>
        <p:grpSpPr>
          <a:xfrm>
            <a:off x="3203848" y="3501008"/>
            <a:ext cx="1027412" cy="1274948"/>
            <a:chOff x="3959864" y="3531496"/>
            <a:chExt cx="1027412" cy="1274948"/>
          </a:xfrm>
        </p:grpSpPr>
        <p:pic>
          <p:nvPicPr>
            <p:cNvPr id="5" name="Picture 4" descr="Screen Shot 2017-07-21 at 9.47.37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5936" y="3573016"/>
              <a:ext cx="907495" cy="922747"/>
            </a:xfrm>
            <a:prstGeom prst="rect">
              <a:avLst/>
            </a:prstGeom>
          </p:spPr>
        </p:pic>
        <p:sp>
          <p:nvSpPr>
            <p:cNvPr id="6" name="Rectangle 5"/>
            <p:cNvSpPr/>
            <p:nvPr/>
          </p:nvSpPr>
          <p:spPr>
            <a:xfrm>
              <a:off x="3959864" y="3531496"/>
              <a:ext cx="1008112" cy="100811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3995936" y="4437112"/>
              <a:ext cx="991340" cy="369332"/>
            </a:xfrm>
            <a:prstGeom prst="rect">
              <a:avLst/>
            </a:prstGeom>
            <a:noFill/>
          </p:spPr>
          <p:txBody>
            <a:bodyPr wrap="none" rtlCol="0">
              <a:spAutoFit/>
            </a:bodyPr>
            <a:lstStyle/>
            <a:p>
              <a:r>
                <a:rPr lang="en-US" dirty="0" smtClean="0">
                  <a:solidFill>
                    <a:schemeClr val="accent1"/>
                  </a:solidFill>
                </a:rPr>
                <a:t>Check-in</a:t>
              </a:r>
              <a:endParaRPr lang="en-US" dirty="0">
                <a:solidFill>
                  <a:schemeClr val="accent1"/>
                </a:solidFill>
              </a:endParaRPr>
            </a:p>
          </p:txBody>
        </p:sp>
      </p:grpSp>
      <p:pic>
        <p:nvPicPr>
          <p:cNvPr id="23"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6136" y="1196752"/>
            <a:ext cx="57626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248" y="1268760"/>
            <a:ext cx="57626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2204864"/>
            <a:ext cx="57626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5292080" y="1772816"/>
            <a:ext cx="71373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X.509</a:t>
            </a:r>
            <a:endParaRPr lang="en-US" dirty="0"/>
          </a:p>
        </p:txBody>
      </p:sp>
      <p:sp>
        <p:nvSpPr>
          <p:cNvPr id="29" name="TextBox 28"/>
          <p:cNvSpPr txBox="1"/>
          <p:nvPr/>
        </p:nvSpPr>
        <p:spPr>
          <a:xfrm>
            <a:off x="5652120" y="2852936"/>
            <a:ext cx="71373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X.509</a:t>
            </a:r>
            <a:endParaRPr lang="en-US" dirty="0"/>
          </a:p>
        </p:txBody>
      </p:sp>
      <p:sp>
        <p:nvSpPr>
          <p:cNvPr id="30" name="TextBox 29"/>
          <p:cNvSpPr txBox="1"/>
          <p:nvPr/>
        </p:nvSpPr>
        <p:spPr>
          <a:xfrm>
            <a:off x="6300192" y="1772816"/>
            <a:ext cx="71373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X.509</a:t>
            </a:r>
            <a:endParaRPr lang="en-US" dirty="0"/>
          </a:p>
        </p:txBody>
      </p:sp>
      <p:grpSp>
        <p:nvGrpSpPr>
          <p:cNvPr id="37" name="Group 36"/>
          <p:cNvGrpSpPr/>
          <p:nvPr/>
        </p:nvGrpSpPr>
        <p:grpSpPr>
          <a:xfrm>
            <a:off x="2627784" y="1556792"/>
            <a:ext cx="1584176" cy="1440160"/>
            <a:chOff x="1547664" y="1772816"/>
            <a:chExt cx="1584176" cy="1422010"/>
          </a:xfrm>
        </p:grpSpPr>
        <p:pic>
          <p:nvPicPr>
            <p:cNvPr id="38" name="Picture 37" descr="shared1600.png"/>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47664" y="2132856"/>
              <a:ext cx="1584176" cy="1061970"/>
            </a:xfrm>
            <a:prstGeom prst="rect">
              <a:avLst/>
            </a:prstGeom>
          </p:spPr>
        </p:pic>
        <p:pic>
          <p:nvPicPr>
            <p:cNvPr id="39"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760" y="1772816"/>
              <a:ext cx="57626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p:cNvSpPr txBox="1"/>
            <p:nvPr/>
          </p:nvSpPr>
          <p:spPr>
            <a:xfrm>
              <a:off x="1691680" y="1988840"/>
              <a:ext cx="71373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X.509</a:t>
              </a:r>
              <a:endParaRPr lang="en-US" dirty="0"/>
            </a:p>
          </p:txBody>
        </p:sp>
        <p:sp>
          <p:nvSpPr>
            <p:cNvPr id="41" name="TextBox 40"/>
            <p:cNvSpPr txBox="1"/>
            <p:nvPr/>
          </p:nvSpPr>
          <p:spPr>
            <a:xfrm>
              <a:off x="1691680" y="2420888"/>
              <a:ext cx="67197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OIDC</a:t>
              </a:r>
              <a:endParaRPr lang="en-US" dirty="0"/>
            </a:p>
          </p:txBody>
        </p:sp>
      </p:grpSp>
      <p:grpSp>
        <p:nvGrpSpPr>
          <p:cNvPr id="42" name="Group 41"/>
          <p:cNvGrpSpPr/>
          <p:nvPr/>
        </p:nvGrpSpPr>
        <p:grpSpPr>
          <a:xfrm>
            <a:off x="683568" y="1484784"/>
            <a:ext cx="1584176" cy="1440160"/>
            <a:chOff x="1547664" y="1772816"/>
            <a:chExt cx="1584176" cy="1422010"/>
          </a:xfrm>
        </p:grpSpPr>
        <p:pic>
          <p:nvPicPr>
            <p:cNvPr id="43" name="Picture 42" descr="shared1600.png"/>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47664" y="2132856"/>
              <a:ext cx="1584176" cy="1061970"/>
            </a:xfrm>
            <a:prstGeom prst="rect">
              <a:avLst/>
            </a:prstGeom>
          </p:spPr>
        </p:pic>
        <p:pic>
          <p:nvPicPr>
            <p:cNvPr id="44"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760" y="1772816"/>
              <a:ext cx="57626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p:nvPr/>
          </p:nvSpPr>
          <p:spPr>
            <a:xfrm>
              <a:off x="1691680" y="2420888"/>
              <a:ext cx="67197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OIDC</a:t>
              </a:r>
              <a:endParaRPr lang="en-US" dirty="0"/>
            </a:p>
          </p:txBody>
        </p:sp>
      </p:grpSp>
      <p:cxnSp>
        <p:nvCxnSpPr>
          <p:cNvPr id="48" name="Straight Arrow Connector 47"/>
          <p:cNvCxnSpPr/>
          <p:nvPr/>
        </p:nvCxnSpPr>
        <p:spPr>
          <a:xfrm flipH="1" flipV="1">
            <a:off x="7236296" y="2420888"/>
            <a:ext cx="864096" cy="25202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9" name="Rectangle 48"/>
          <p:cNvSpPr/>
          <p:nvPr/>
        </p:nvSpPr>
        <p:spPr>
          <a:xfrm>
            <a:off x="7380312" y="3861048"/>
            <a:ext cx="79208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X.509</a:t>
            </a:r>
            <a:endParaRPr lang="en-US" dirty="0"/>
          </a:p>
        </p:txBody>
      </p:sp>
      <p:sp>
        <p:nvSpPr>
          <p:cNvPr id="50" name="TextBox 49"/>
          <p:cNvSpPr txBox="1"/>
          <p:nvPr/>
        </p:nvSpPr>
        <p:spPr>
          <a:xfrm>
            <a:off x="827584" y="1700808"/>
            <a:ext cx="72327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SAML</a:t>
            </a:r>
            <a:endParaRPr lang="en-US" dirty="0"/>
          </a:p>
        </p:txBody>
      </p:sp>
      <p:cxnSp>
        <p:nvCxnSpPr>
          <p:cNvPr id="51" name="Straight Arrow Connector 50"/>
          <p:cNvCxnSpPr/>
          <p:nvPr/>
        </p:nvCxnSpPr>
        <p:spPr>
          <a:xfrm flipH="1" flipV="1">
            <a:off x="4283968" y="2636912"/>
            <a:ext cx="3456384" cy="23762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4" name="Rectangle 53"/>
          <p:cNvSpPr/>
          <p:nvPr/>
        </p:nvSpPr>
        <p:spPr>
          <a:xfrm>
            <a:off x="6300192" y="4077072"/>
            <a:ext cx="79208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X.509</a:t>
            </a:r>
            <a:endParaRPr lang="en-US" dirty="0"/>
          </a:p>
        </p:txBody>
      </p:sp>
      <p:cxnSp>
        <p:nvCxnSpPr>
          <p:cNvPr id="56" name="Straight Arrow Connector 55"/>
          <p:cNvCxnSpPr>
            <a:stCxn id="6" idx="3"/>
          </p:cNvCxnSpPr>
          <p:nvPr/>
        </p:nvCxnSpPr>
        <p:spPr>
          <a:xfrm flipV="1">
            <a:off x="4211960" y="2276872"/>
            <a:ext cx="1512168" cy="17281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6" idx="0"/>
          </p:cNvCxnSpPr>
          <p:nvPr/>
        </p:nvCxnSpPr>
        <p:spPr>
          <a:xfrm flipH="1" flipV="1">
            <a:off x="3491880" y="2780928"/>
            <a:ext cx="216024"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flipV="1">
            <a:off x="1619672" y="2780928"/>
            <a:ext cx="1584176"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1835696" y="3068960"/>
            <a:ext cx="864096" cy="4320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SAML</a:t>
            </a:r>
            <a:endParaRPr lang="en-US" dirty="0"/>
          </a:p>
        </p:txBody>
      </p:sp>
      <p:sp>
        <p:nvSpPr>
          <p:cNvPr id="63" name="Rectangle 62"/>
          <p:cNvSpPr/>
          <p:nvPr/>
        </p:nvSpPr>
        <p:spPr>
          <a:xfrm>
            <a:off x="3131840" y="2996952"/>
            <a:ext cx="864096" cy="4320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OIDC</a:t>
            </a:r>
            <a:endParaRPr lang="en-US" dirty="0"/>
          </a:p>
        </p:txBody>
      </p:sp>
      <p:sp>
        <p:nvSpPr>
          <p:cNvPr id="64" name="Rectangle 63"/>
          <p:cNvSpPr/>
          <p:nvPr/>
        </p:nvSpPr>
        <p:spPr>
          <a:xfrm>
            <a:off x="4355976" y="3284984"/>
            <a:ext cx="648072" cy="4320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X.509</a:t>
            </a:r>
            <a:endParaRPr lang="en-US" sz="1600" dirty="0"/>
          </a:p>
        </p:txBody>
      </p:sp>
      <p:cxnSp>
        <p:nvCxnSpPr>
          <p:cNvPr id="66" name="Straight Arrow Connector 65"/>
          <p:cNvCxnSpPr>
            <a:endCxn id="7" idx="1"/>
          </p:cNvCxnSpPr>
          <p:nvPr/>
        </p:nvCxnSpPr>
        <p:spPr>
          <a:xfrm flipV="1">
            <a:off x="2051720" y="4591290"/>
            <a:ext cx="1188200" cy="8539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8" name="Rectangle 67"/>
          <p:cNvSpPr/>
          <p:nvPr/>
        </p:nvSpPr>
        <p:spPr>
          <a:xfrm>
            <a:off x="2339752" y="4725144"/>
            <a:ext cx="720080"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SAML</a:t>
            </a:r>
            <a:endParaRPr lang="en-US" dirty="0"/>
          </a:p>
        </p:txBody>
      </p:sp>
      <p:pic>
        <p:nvPicPr>
          <p:cNvPr id="70" name="Picture 69" descr="Screen Shot 2017-07-21 at 9.53.15 AM.png"/>
          <p:cNvPicPr>
            <a:picLocks noChangeAspect="1"/>
          </p:cNvPicPr>
          <p:nvPr/>
        </p:nvPicPr>
        <p:blipFill rotWithShape="1">
          <a:blip r:embed="rId9">
            <a:extLst>
              <a:ext uri="{28A0092B-C50C-407E-A947-70E740481C1C}">
                <a14:useLocalDpi xmlns:a14="http://schemas.microsoft.com/office/drawing/2010/main" val="0"/>
              </a:ext>
            </a:extLst>
          </a:blip>
          <a:srcRect b="23630"/>
          <a:stretch/>
        </p:blipFill>
        <p:spPr>
          <a:xfrm>
            <a:off x="8244408" y="1844824"/>
            <a:ext cx="771255" cy="565173"/>
          </a:xfrm>
          <a:prstGeom prst="rect">
            <a:avLst/>
          </a:prstGeom>
        </p:spPr>
      </p:pic>
      <p:cxnSp>
        <p:nvCxnSpPr>
          <p:cNvPr id="45" name="Straight Arrow Connector 44"/>
          <p:cNvCxnSpPr/>
          <p:nvPr/>
        </p:nvCxnSpPr>
        <p:spPr>
          <a:xfrm flipH="1" flipV="1">
            <a:off x="4211960" y="4437112"/>
            <a:ext cx="2808312" cy="10801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5220072" y="4725144"/>
            <a:ext cx="79208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X.509</a:t>
            </a:r>
            <a:endParaRPr lang="en-US" dirty="0"/>
          </a:p>
        </p:txBody>
      </p:sp>
      <p:sp>
        <p:nvSpPr>
          <p:cNvPr id="9" name="Rounded Rectangle 8"/>
          <p:cNvSpPr/>
          <p:nvPr/>
        </p:nvSpPr>
        <p:spPr>
          <a:xfrm>
            <a:off x="3419872" y="5805264"/>
            <a:ext cx="2016224"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Social media </a:t>
            </a:r>
            <a:r>
              <a:rPr lang="en-US" dirty="0" err="1" smtClean="0"/>
              <a:t>IdP</a:t>
            </a:r>
            <a:r>
              <a:rPr lang="en-US" dirty="0" smtClean="0"/>
              <a:t> </a:t>
            </a:r>
            <a:endParaRPr lang="en-US" dirty="0"/>
          </a:p>
        </p:txBody>
      </p:sp>
      <p:cxnSp>
        <p:nvCxnSpPr>
          <p:cNvPr id="11" name="Straight Arrow Connector 10"/>
          <p:cNvCxnSpPr>
            <a:stCxn id="9" idx="0"/>
          </p:cNvCxnSpPr>
          <p:nvPr/>
        </p:nvCxnSpPr>
        <p:spPr>
          <a:xfrm flipH="1" flipV="1">
            <a:off x="3923928" y="4797152"/>
            <a:ext cx="504056" cy="100811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52" name="Rectangle 51"/>
          <p:cNvSpPr/>
          <p:nvPr/>
        </p:nvSpPr>
        <p:spPr>
          <a:xfrm>
            <a:off x="3851920" y="5157192"/>
            <a:ext cx="720080"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mtClean="0"/>
              <a:t>OIDC</a:t>
            </a:r>
            <a:endParaRPr lang="en-US" dirty="0"/>
          </a:p>
        </p:txBody>
      </p:sp>
      <p:sp>
        <p:nvSpPr>
          <p:cNvPr id="3" name="Footer Placeholder 2"/>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3694782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uppo 67"/>
          <p:cNvGrpSpPr/>
          <p:nvPr/>
        </p:nvGrpSpPr>
        <p:grpSpPr>
          <a:xfrm>
            <a:off x="1619672" y="5620290"/>
            <a:ext cx="1532210" cy="724333"/>
            <a:chOff x="300980" y="5605285"/>
            <a:chExt cx="1532210" cy="724333"/>
          </a:xfrm>
        </p:grpSpPr>
        <p:pic>
          <p:nvPicPr>
            <p:cNvPr id="65" name="Immagin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058" y="5605285"/>
              <a:ext cx="1291132" cy="724333"/>
            </a:xfrm>
            <a:prstGeom prst="rect">
              <a:avLst/>
            </a:prstGeom>
          </p:spPr>
        </p:pic>
        <p:pic>
          <p:nvPicPr>
            <p:cNvPr id="66" name="Immagin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65" y="5804790"/>
              <a:ext cx="291217" cy="291217"/>
            </a:xfrm>
            <a:prstGeom prst="rect">
              <a:avLst/>
            </a:prstGeom>
          </p:spPr>
        </p:pic>
        <p:pic>
          <p:nvPicPr>
            <p:cNvPr id="67" name="Immagin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980" y="5775039"/>
              <a:ext cx="338196" cy="338196"/>
            </a:xfrm>
            <a:prstGeom prst="rect">
              <a:avLst/>
            </a:prstGeom>
          </p:spPr>
        </p:pic>
      </p:grpSp>
      <p:sp>
        <p:nvSpPr>
          <p:cNvPr id="2" name="Titolo 1"/>
          <p:cNvSpPr>
            <a:spLocks noGrp="1"/>
          </p:cNvSpPr>
          <p:nvPr>
            <p:ph type="title"/>
          </p:nvPr>
        </p:nvSpPr>
        <p:spPr>
          <a:xfrm>
            <a:off x="1547664" y="5756"/>
            <a:ext cx="7344816" cy="850106"/>
          </a:xfrm>
        </p:spPr>
        <p:txBody>
          <a:bodyPr>
            <a:normAutofit fontScale="90000"/>
          </a:bodyPr>
          <a:lstStyle/>
          <a:p>
            <a:r>
              <a:rPr lang="it-IT" sz="2200" dirty="0" smtClean="0">
                <a:solidFill>
                  <a:srgbClr val="1F497D">
                    <a:lumMod val="50000"/>
                  </a:srgbClr>
                </a:solidFill>
              </a:rPr>
              <a:t>AAI</a:t>
            </a:r>
            <a:r>
              <a:rPr lang="it-IT" sz="2000" dirty="0" smtClean="0">
                <a:solidFill>
                  <a:srgbClr val="1F497D">
                    <a:lumMod val="50000"/>
                  </a:srgbClr>
                </a:solidFill>
              </a:rPr>
              <a:t/>
            </a:r>
            <a:br>
              <a:rPr lang="it-IT" sz="2000" dirty="0" smtClean="0">
                <a:solidFill>
                  <a:srgbClr val="1F497D">
                    <a:lumMod val="50000"/>
                  </a:srgbClr>
                </a:solidFill>
              </a:rPr>
            </a:br>
            <a:r>
              <a:rPr lang="it-IT" sz="3300" dirty="0" smtClean="0"/>
              <a:t>Check-in</a:t>
            </a:r>
            <a:endParaRPr lang="en-GB" sz="3300" dirty="0"/>
          </a:p>
        </p:txBody>
      </p:sp>
      <p:grpSp>
        <p:nvGrpSpPr>
          <p:cNvPr id="12" name="Gruppo 11"/>
          <p:cNvGrpSpPr/>
          <p:nvPr/>
        </p:nvGrpSpPr>
        <p:grpSpPr>
          <a:xfrm>
            <a:off x="1156439" y="1076618"/>
            <a:ext cx="1542897" cy="971537"/>
            <a:chOff x="1570192" y="4799539"/>
            <a:chExt cx="1705664" cy="1189564"/>
          </a:xfrm>
        </p:grpSpPr>
        <p:sp>
          <p:nvSpPr>
            <p:cNvPr id="13" name="Rettangolo arrotondato 12"/>
            <p:cNvSpPr/>
            <p:nvPr/>
          </p:nvSpPr>
          <p:spPr bwMode="auto">
            <a:xfrm>
              <a:off x="1570192" y="4799539"/>
              <a:ext cx="1421853" cy="975927"/>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4" name="Rettangolo arrotondato 13"/>
            <p:cNvSpPr/>
            <p:nvPr/>
          </p:nvSpPr>
          <p:spPr bwMode="auto">
            <a:xfrm>
              <a:off x="1691680" y="4901345"/>
              <a:ext cx="1421853" cy="975927"/>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grpSp>
          <p:nvGrpSpPr>
            <p:cNvPr id="15" name="Gruppo 31"/>
            <p:cNvGrpSpPr>
              <a:grpSpLocks/>
            </p:cNvGrpSpPr>
            <p:nvPr/>
          </p:nvGrpSpPr>
          <p:grpSpPr bwMode="auto">
            <a:xfrm>
              <a:off x="1796531" y="5013176"/>
              <a:ext cx="1479325" cy="975927"/>
              <a:chOff x="1638685" y="-2662761"/>
              <a:chExt cx="3315778" cy="1365808"/>
            </a:xfrm>
          </p:grpSpPr>
          <p:sp>
            <p:nvSpPr>
              <p:cNvPr id="16" name="Rettangolo arrotondato 15"/>
              <p:cNvSpPr/>
              <p:nvPr/>
            </p:nvSpPr>
            <p:spPr>
              <a:xfrm>
                <a:off x="1638685" y="-2662761"/>
                <a:ext cx="3186960" cy="1365808"/>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7" name="Rettangolo 16"/>
              <p:cNvSpPr/>
              <p:nvPr/>
            </p:nvSpPr>
            <p:spPr>
              <a:xfrm>
                <a:off x="1691170" y="-2662761"/>
                <a:ext cx="3263293" cy="1326940"/>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b="1" dirty="0" smtClean="0"/>
                  <a:t>EGI Services</a:t>
                </a:r>
                <a:endParaRPr lang="es-ES" b="1" dirty="0"/>
              </a:p>
            </p:txBody>
          </p:sp>
        </p:grpSp>
      </p:grpSp>
      <p:grpSp>
        <p:nvGrpSpPr>
          <p:cNvPr id="18" name="Gruppo 17"/>
          <p:cNvGrpSpPr/>
          <p:nvPr/>
        </p:nvGrpSpPr>
        <p:grpSpPr>
          <a:xfrm>
            <a:off x="247477" y="2860696"/>
            <a:ext cx="1182060" cy="1256300"/>
            <a:chOff x="187130" y="2522211"/>
            <a:chExt cx="1182060" cy="1554861"/>
          </a:xfrm>
        </p:grpSpPr>
        <p:pic>
          <p:nvPicPr>
            <p:cNvPr id="19" name="Immagine 18"/>
            <p:cNvPicPr>
              <a:picLocks noChangeAspect="1"/>
            </p:cNvPicPr>
            <p:nvPr/>
          </p:nvPicPr>
          <p:blipFill>
            <a:blip r:embed="rId5"/>
            <a:stretch>
              <a:fillRect/>
            </a:stretch>
          </p:blipFill>
          <p:spPr>
            <a:xfrm>
              <a:off x="187130" y="2522211"/>
              <a:ext cx="1182060" cy="1179581"/>
            </a:xfrm>
            <a:prstGeom prst="rect">
              <a:avLst/>
            </a:prstGeom>
          </p:spPr>
        </p:pic>
        <p:sp>
          <p:nvSpPr>
            <p:cNvPr id="20" name="TextBox 22"/>
            <p:cNvSpPr txBox="1"/>
            <p:nvPr/>
          </p:nvSpPr>
          <p:spPr>
            <a:xfrm>
              <a:off x="466215" y="3707740"/>
              <a:ext cx="623889" cy="369332"/>
            </a:xfrm>
            <a:prstGeom prst="rect">
              <a:avLst/>
            </a:prstGeom>
            <a:noFill/>
          </p:spPr>
          <p:txBody>
            <a:bodyPr wrap="none" rtlCol="0">
              <a:spAutoFit/>
            </a:bodyPr>
            <a:lstStyle/>
            <a:p>
              <a:r>
                <a:rPr lang="en-US" b="1" dirty="0" smtClean="0"/>
                <a:t>User</a:t>
              </a:r>
              <a:endParaRPr lang="en-US" b="1" dirty="0"/>
            </a:p>
          </p:txBody>
        </p:sp>
      </p:grpSp>
      <p:grpSp>
        <p:nvGrpSpPr>
          <p:cNvPr id="24" name="Gruppo 23"/>
          <p:cNvGrpSpPr/>
          <p:nvPr/>
        </p:nvGrpSpPr>
        <p:grpSpPr>
          <a:xfrm>
            <a:off x="4724670" y="5517232"/>
            <a:ext cx="1503514" cy="810869"/>
            <a:chOff x="764570" y="5129033"/>
            <a:chExt cx="1789057" cy="1055597"/>
          </a:xfrm>
        </p:grpSpPr>
        <p:sp>
          <p:nvSpPr>
            <p:cNvPr id="25" name="Nuvola 24"/>
            <p:cNvSpPr/>
            <p:nvPr/>
          </p:nvSpPr>
          <p:spPr>
            <a:xfrm>
              <a:off x="764570" y="5129033"/>
              <a:ext cx="1789057" cy="105559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asellaDiTesto 25"/>
            <p:cNvSpPr txBox="1"/>
            <p:nvPr/>
          </p:nvSpPr>
          <p:spPr>
            <a:xfrm>
              <a:off x="978685" y="5321059"/>
              <a:ext cx="1387091" cy="480800"/>
            </a:xfrm>
            <a:prstGeom prst="rect">
              <a:avLst/>
            </a:prstGeom>
            <a:noFill/>
          </p:spPr>
          <p:txBody>
            <a:bodyPr wrap="none" rtlCol="0">
              <a:spAutoFit/>
            </a:bodyPr>
            <a:lstStyle/>
            <a:p>
              <a:r>
                <a:rPr lang="it-IT" b="1" dirty="0" smtClean="0"/>
                <a:t>ELIXIR AAI</a:t>
              </a:r>
              <a:endParaRPr lang="en-GB" b="1" dirty="0"/>
            </a:p>
          </p:txBody>
        </p:sp>
      </p:grpSp>
      <p:grpSp>
        <p:nvGrpSpPr>
          <p:cNvPr id="27" name="Gruppo 26"/>
          <p:cNvGrpSpPr/>
          <p:nvPr/>
        </p:nvGrpSpPr>
        <p:grpSpPr>
          <a:xfrm>
            <a:off x="1150451" y="5280365"/>
            <a:ext cx="2160498" cy="1018207"/>
            <a:chOff x="764570" y="5129033"/>
            <a:chExt cx="1789057" cy="1055597"/>
          </a:xfrm>
        </p:grpSpPr>
        <p:sp>
          <p:nvSpPr>
            <p:cNvPr id="28" name="Nuvola 27"/>
            <p:cNvSpPr/>
            <p:nvPr/>
          </p:nvSpPr>
          <p:spPr>
            <a:xfrm>
              <a:off x="764570" y="5129033"/>
              <a:ext cx="1789057" cy="105559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asellaDiTesto 28"/>
            <p:cNvSpPr txBox="1"/>
            <p:nvPr/>
          </p:nvSpPr>
          <p:spPr>
            <a:xfrm>
              <a:off x="1149375" y="5224729"/>
              <a:ext cx="1090363" cy="369332"/>
            </a:xfrm>
            <a:prstGeom prst="rect">
              <a:avLst/>
            </a:prstGeom>
            <a:noFill/>
          </p:spPr>
          <p:txBody>
            <a:bodyPr wrap="none" rtlCol="0">
              <a:spAutoFit/>
            </a:bodyPr>
            <a:lstStyle/>
            <a:p>
              <a:r>
                <a:rPr lang="it-IT" b="1" dirty="0" smtClean="0"/>
                <a:t>Social </a:t>
              </a:r>
              <a:r>
                <a:rPr lang="it-IT" b="1" dirty="0" err="1" smtClean="0"/>
                <a:t>IDs</a:t>
              </a:r>
              <a:endParaRPr lang="en-GB" b="1" dirty="0"/>
            </a:p>
          </p:txBody>
        </p:sp>
      </p:grpSp>
      <p:grpSp>
        <p:nvGrpSpPr>
          <p:cNvPr id="40" name="Gruppo 39"/>
          <p:cNvGrpSpPr/>
          <p:nvPr/>
        </p:nvGrpSpPr>
        <p:grpSpPr>
          <a:xfrm>
            <a:off x="2913019" y="1279072"/>
            <a:ext cx="3025117" cy="4063664"/>
            <a:chOff x="2913019" y="1279072"/>
            <a:chExt cx="3025117" cy="4063664"/>
          </a:xfrm>
        </p:grpSpPr>
        <p:sp>
          <p:nvSpPr>
            <p:cNvPr id="5" name="Rettangolo arrotondato 4"/>
            <p:cNvSpPr/>
            <p:nvPr/>
          </p:nvSpPr>
          <p:spPr bwMode="auto">
            <a:xfrm>
              <a:off x="3273840" y="1680825"/>
              <a:ext cx="2664296" cy="3311067"/>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uppo 31"/>
            <p:cNvGrpSpPr>
              <a:grpSpLocks/>
            </p:cNvGrpSpPr>
            <p:nvPr/>
          </p:nvGrpSpPr>
          <p:grpSpPr bwMode="auto">
            <a:xfrm>
              <a:off x="3999850" y="1279072"/>
              <a:ext cx="1292230" cy="727315"/>
              <a:chOff x="1638685" y="-2662761"/>
              <a:chExt cx="3315779" cy="1365808"/>
            </a:xfrm>
          </p:grpSpPr>
          <p:sp>
            <p:nvSpPr>
              <p:cNvPr id="7" name="Rettangolo arrotondato 6"/>
              <p:cNvSpPr/>
              <p:nvPr/>
            </p:nvSpPr>
            <p:spPr>
              <a:xfrm>
                <a:off x="1638685" y="-2662761"/>
                <a:ext cx="3186960" cy="1365808"/>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8" name="Rettangolo 7"/>
              <p:cNvSpPr/>
              <p:nvPr/>
            </p:nvSpPr>
            <p:spPr>
              <a:xfrm>
                <a:off x="1691170" y="-2662761"/>
                <a:ext cx="3263294" cy="1326940"/>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2800" b="1" dirty="0" smtClean="0"/>
                  <a:t>IdP</a:t>
                </a:r>
                <a:endParaRPr lang="es-ES" sz="2800" b="1" dirty="0"/>
              </a:p>
            </p:txBody>
          </p:sp>
        </p:grpSp>
        <p:grpSp>
          <p:nvGrpSpPr>
            <p:cNvPr id="9" name="Gruppo 31"/>
            <p:cNvGrpSpPr>
              <a:grpSpLocks/>
            </p:cNvGrpSpPr>
            <p:nvPr/>
          </p:nvGrpSpPr>
          <p:grpSpPr bwMode="auto">
            <a:xfrm>
              <a:off x="3949646" y="4615421"/>
              <a:ext cx="1292230" cy="727315"/>
              <a:chOff x="1638685" y="-2662761"/>
              <a:chExt cx="3315779" cy="1365808"/>
            </a:xfrm>
          </p:grpSpPr>
          <p:sp>
            <p:nvSpPr>
              <p:cNvPr id="10" name="Rettangolo arrotondato 9"/>
              <p:cNvSpPr/>
              <p:nvPr/>
            </p:nvSpPr>
            <p:spPr>
              <a:xfrm>
                <a:off x="1638685" y="-2662761"/>
                <a:ext cx="3186960" cy="1365808"/>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1" name="Rettangolo 10"/>
              <p:cNvSpPr/>
              <p:nvPr/>
            </p:nvSpPr>
            <p:spPr>
              <a:xfrm>
                <a:off x="1691170" y="-2662761"/>
                <a:ext cx="3263294" cy="1326940"/>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2800" b="1" dirty="0" smtClean="0"/>
                  <a:t>SP</a:t>
                </a:r>
                <a:endParaRPr lang="es-ES" sz="2800" b="1" dirty="0"/>
              </a:p>
            </p:txBody>
          </p:sp>
        </p:grpSp>
        <p:grpSp>
          <p:nvGrpSpPr>
            <p:cNvPr id="30" name="Gruppo 31"/>
            <p:cNvGrpSpPr>
              <a:grpSpLocks/>
            </p:cNvGrpSpPr>
            <p:nvPr/>
          </p:nvGrpSpPr>
          <p:grpSpPr bwMode="auto">
            <a:xfrm>
              <a:off x="2913019" y="2204864"/>
              <a:ext cx="1283846" cy="670276"/>
              <a:chOff x="1638685" y="-2662761"/>
              <a:chExt cx="3315779" cy="1365808"/>
            </a:xfrm>
          </p:grpSpPr>
          <p:sp>
            <p:nvSpPr>
              <p:cNvPr id="31" name="Rettangolo arrotondato 30"/>
              <p:cNvSpPr/>
              <p:nvPr/>
            </p:nvSpPr>
            <p:spPr>
              <a:xfrm>
                <a:off x="1638685" y="-2662761"/>
                <a:ext cx="3186960" cy="1365808"/>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2" name="Rettangolo 31"/>
              <p:cNvSpPr/>
              <p:nvPr/>
            </p:nvSpPr>
            <p:spPr>
              <a:xfrm>
                <a:off x="1691170" y="-2662761"/>
                <a:ext cx="3263294" cy="1326940"/>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1600" b="1" dirty="0" smtClean="0"/>
                  <a:t>User Enrollment</a:t>
                </a:r>
                <a:endParaRPr lang="es-ES" sz="1600" b="1" dirty="0"/>
              </a:p>
            </p:txBody>
          </p:sp>
        </p:grpSp>
        <p:grpSp>
          <p:nvGrpSpPr>
            <p:cNvPr id="33" name="Gruppo 31"/>
            <p:cNvGrpSpPr>
              <a:grpSpLocks/>
            </p:cNvGrpSpPr>
            <p:nvPr/>
          </p:nvGrpSpPr>
          <p:grpSpPr bwMode="auto">
            <a:xfrm>
              <a:off x="2933341" y="2996952"/>
              <a:ext cx="1283846" cy="670276"/>
              <a:chOff x="1638685" y="-2662761"/>
              <a:chExt cx="3315779" cy="1365808"/>
            </a:xfrm>
          </p:grpSpPr>
          <p:sp>
            <p:nvSpPr>
              <p:cNvPr id="34" name="Rettangolo arrotondato 33"/>
              <p:cNvSpPr/>
              <p:nvPr/>
            </p:nvSpPr>
            <p:spPr>
              <a:xfrm>
                <a:off x="1638685" y="-2662761"/>
                <a:ext cx="3186960" cy="1365808"/>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5" name="Rettangolo 34"/>
              <p:cNvSpPr/>
              <p:nvPr/>
            </p:nvSpPr>
            <p:spPr>
              <a:xfrm>
                <a:off x="1691170" y="-2662761"/>
                <a:ext cx="3263294" cy="1326940"/>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1600" b="1" dirty="0" smtClean="0"/>
                  <a:t>IdP Discovery</a:t>
                </a:r>
                <a:endParaRPr lang="es-ES" sz="1600" b="1" dirty="0"/>
              </a:p>
            </p:txBody>
          </p:sp>
        </p:grpSp>
        <p:grpSp>
          <p:nvGrpSpPr>
            <p:cNvPr id="37" name="Gruppo 31"/>
            <p:cNvGrpSpPr>
              <a:grpSpLocks/>
            </p:cNvGrpSpPr>
            <p:nvPr/>
          </p:nvGrpSpPr>
          <p:grpSpPr bwMode="auto">
            <a:xfrm>
              <a:off x="2923180" y="3771306"/>
              <a:ext cx="1283846" cy="670276"/>
              <a:chOff x="1638685" y="-2662761"/>
              <a:chExt cx="3315779" cy="1365808"/>
            </a:xfrm>
          </p:grpSpPr>
          <p:sp>
            <p:nvSpPr>
              <p:cNvPr id="38" name="Rettangolo arrotondato 37"/>
              <p:cNvSpPr/>
              <p:nvPr/>
            </p:nvSpPr>
            <p:spPr>
              <a:xfrm>
                <a:off x="1638685" y="-2662761"/>
                <a:ext cx="3186960" cy="1365808"/>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9" name="Rettangolo 38"/>
              <p:cNvSpPr/>
              <p:nvPr/>
            </p:nvSpPr>
            <p:spPr>
              <a:xfrm>
                <a:off x="1691170" y="-2662761"/>
                <a:ext cx="3263294" cy="1326940"/>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1600" b="1" dirty="0" smtClean="0"/>
                  <a:t>User Consent</a:t>
                </a:r>
                <a:endParaRPr lang="es-ES" sz="1600" b="1" dirty="0"/>
              </a:p>
            </p:txBody>
          </p:sp>
        </p:grpSp>
      </p:grpSp>
      <p:sp>
        <p:nvSpPr>
          <p:cNvPr id="41" name="CasellaDiTesto 40"/>
          <p:cNvSpPr txBox="1"/>
          <p:nvPr/>
        </p:nvSpPr>
        <p:spPr>
          <a:xfrm>
            <a:off x="3970101" y="2922828"/>
            <a:ext cx="2209420" cy="800219"/>
          </a:xfrm>
          <a:prstGeom prst="rect">
            <a:avLst/>
          </a:prstGeom>
          <a:noFill/>
        </p:spPr>
        <p:txBody>
          <a:bodyPr wrap="square" rtlCol="0">
            <a:spAutoFit/>
          </a:bodyPr>
          <a:lstStyle/>
          <a:p>
            <a:pPr algn="ctr"/>
            <a:r>
              <a:rPr lang="it-IT" sz="2600" b="1" dirty="0" smtClean="0"/>
              <a:t>Check-in</a:t>
            </a:r>
          </a:p>
          <a:p>
            <a:pPr algn="ctr"/>
            <a:r>
              <a:rPr lang="it-IT" sz="2000" b="1" dirty="0" err="1" smtClean="0"/>
              <a:t>IdP</a:t>
            </a:r>
            <a:r>
              <a:rPr lang="it-IT" sz="2000" b="1" dirty="0" smtClean="0"/>
              <a:t>/SP Proxy</a:t>
            </a:r>
            <a:endParaRPr lang="en-GB" sz="2000" b="1" dirty="0"/>
          </a:p>
        </p:txBody>
      </p:sp>
      <p:sp>
        <p:nvSpPr>
          <p:cNvPr id="42" name="Segnaposto contenuto 2"/>
          <p:cNvSpPr>
            <a:spLocks noGrp="1"/>
          </p:cNvSpPr>
          <p:nvPr>
            <p:ph sz="half" idx="2"/>
          </p:nvPr>
        </p:nvSpPr>
        <p:spPr>
          <a:xfrm>
            <a:off x="5947461" y="916772"/>
            <a:ext cx="3237059" cy="4352352"/>
          </a:xfrm>
        </p:spPr>
        <p:txBody>
          <a:bodyPr>
            <a:noAutofit/>
          </a:bodyPr>
          <a:lstStyle/>
          <a:p>
            <a:r>
              <a:rPr lang="it-IT" sz="1700" dirty="0" err="1" smtClean="0"/>
              <a:t>Supported</a:t>
            </a:r>
            <a:r>
              <a:rPr lang="it-IT" sz="1700" dirty="0" smtClean="0"/>
              <a:t> </a:t>
            </a:r>
            <a:r>
              <a:rPr lang="it-IT" sz="1700" dirty="0" err="1" smtClean="0"/>
              <a:t>IdPs</a:t>
            </a:r>
            <a:r>
              <a:rPr lang="it-IT" sz="1700" dirty="0" smtClean="0"/>
              <a:t>:</a:t>
            </a:r>
          </a:p>
          <a:p>
            <a:pPr lvl="1"/>
            <a:r>
              <a:rPr lang="it-IT" sz="1500" dirty="0" smtClean="0">
                <a:solidFill>
                  <a:srgbClr val="4F85C3"/>
                </a:solidFill>
              </a:rPr>
              <a:t>SAML2.0</a:t>
            </a:r>
            <a:r>
              <a:rPr lang="it-IT" sz="1500" dirty="0" smtClean="0"/>
              <a:t>: </a:t>
            </a:r>
            <a:r>
              <a:rPr lang="it-IT" sz="1500" dirty="0" err="1"/>
              <a:t>e</a:t>
            </a:r>
            <a:r>
              <a:rPr lang="it-IT" sz="1500" dirty="0" err="1" smtClean="0"/>
              <a:t>duGAIN</a:t>
            </a:r>
            <a:endParaRPr lang="it-IT" sz="1500" dirty="0" smtClean="0"/>
          </a:p>
          <a:p>
            <a:pPr lvl="1"/>
            <a:r>
              <a:rPr lang="it-IT" sz="1500" dirty="0" smtClean="0">
                <a:solidFill>
                  <a:srgbClr val="4F85C3"/>
                </a:solidFill>
              </a:rPr>
              <a:t>OIDC/OAuth2</a:t>
            </a:r>
            <a:r>
              <a:rPr lang="it-IT" sz="1500" dirty="0"/>
              <a:t>: Google, </a:t>
            </a:r>
            <a:r>
              <a:rPr lang="it-IT" sz="1500" dirty="0" err="1"/>
              <a:t>Facebook</a:t>
            </a:r>
            <a:r>
              <a:rPr lang="it-IT" sz="1500" dirty="0"/>
              <a:t>, </a:t>
            </a:r>
            <a:r>
              <a:rPr lang="it-IT" sz="1500" dirty="0" err="1"/>
              <a:t>LinkedIn</a:t>
            </a:r>
            <a:r>
              <a:rPr lang="it-IT" sz="1500" dirty="0"/>
              <a:t>, </a:t>
            </a:r>
            <a:r>
              <a:rPr lang="it-IT" sz="1500" dirty="0" smtClean="0"/>
              <a:t>ORCID</a:t>
            </a:r>
          </a:p>
          <a:p>
            <a:pPr lvl="1"/>
            <a:r>
              <a:rPr lang="it-IT" sz="1500" dirty="0">
                <a:solidFill>
                  <a:srgbClr val="4F85C3"/>
                </a:solidFill>
              </a:rPr>
              <a:t>X509</a:t>
            </a:r>
            <a:r>
              <a:rPr lang="it-IT" sz="1500" dirty="0" smtClean="0"/>
              <a:t>: IGTF</a:t>
            </a:r>
          </a:p>
          <a:p>
            <a:r>
              <a:rPr lang="it-IT" sz="1700" dirty="0" err="1" smtClean="0"/>
              <a:t>Supported</a:t>
            </a:r>
            <a:r>
              <a:rPr lang="it-IT" sz="1700" dirty="0" smtClean="0"/>
              <a:t> </a:t>
            </a:r>
            <a:r>
              <a:rPr lang="it-IT" sz="1700" dirty="0" err="1" smtClean="0"/>
              <a:t>RPs</a:t>
            </a:r>
            <a:r>
              <a:rPr lang="it-IT" sz="1700" dirty="0" smtClean="0"/>
              <a:t>:</a:t>
            </a:r>
          </a:p>
          <a:p>
            <a:pPr lvl="1"/>
            <a:r>
              <a:rPr lang="it-IT" sz="1500" dirty="0">
                <a:solidFill>
                  <a:srgbClr val="4F85C3"/>
                </a:solidFill>
              </a:rPr>
              <a:t>SAML2.0</a:t>
            </a:r>
            <a:r>
              <a:rPr lang="it-IT" sz="1500" dirty="0" smtClean="0"/>
              <a:t> &amp; </a:t>
            </a:r>
            <a:r>
              <a:rPr lang="it-IT" sz="1500" dirty="0">
                <a:solidFill>
                  <a:srgbClr val="4F85C3"/>
                </a:solidFill>
              </a:rPr>
              <a:t>OIDC</a:t>
            </a:r>
          </a:p>
          <a:p>
            <a:r>
              <a:rPr lang="it-IT" sz="1700" dirty="0" err="1" smtClean="0"/>
              <a:t>Attribute</a:t>
            </a:r>
            <a:r>
              <a:rPr lang="it-IT" sz="1700" dirty="0" smtClean="0"/>
              <a:t> </a:t>
            </a:r>
            <a:r>
              <a:rPr lang="it-IT" sz="1700" dirty="0" err="1" smtClean="0"/>
              <a:t>Authorties</a:t>
            </a:r>
            <a:endParaRPr lang="it-IT" sz="1700" dirty="0" smtClean="0"/>
          </a:p>
          <a:p>
            <a:pPr lvl="1"/>
            <a:r>
              <a:rPr lang="it-IT" sz="1500" dirty="0">
                <a:solidFill>
                  <a:srgbClr val="4F85C3"/>
                </a:solidFill>
              </a:rPr>
              <a:t>SAML2.0</a:t>
            </a:r>
            <a:r>
              <a:rPr lang="it-IT" sz="1500" dirty="0" smtClean="0"/>
              <a:t> </a:t>
            </a:r>
            <a:r>
              <a:rPr lang="it-IT" sz="1500" dirty="0" err="1" smtClean="0"/>
              <a:t>Attr</a:t>
            </a:r>
            <a:r>
              <a:rPr lang="it-IT" sz="1500" dirty="0" smtClean="0"/>
              <a:t>. Query, </a:t>
            </a:r>
            <a:r>
              <a:rPr lang="it-IT" sz="1500" dirty="0">
                <a:solidFill>
                  <a:srgbClr val="4F85C3"/>
                </a:solidFill>
              </a:rPr>
              <a:t>REST</a:t>
            </a:r>
            <a:r>
              <a:rPr lang="it-IT" sz="1500" dirty="0" smtClean="0"/>
              <a:t>, </a:t>
            </a:r>
            <a:r>
              <a:rPr lang="it-IT" sz="1500" dirty="0">
                <a:solidFill>
                  <a:srgbClr val="4F85C3"/>
                </a:solidFill>
              </a:rPr>
              <a:t>LDAP</a:t>
            </a:r>
            <a:r>
              <a:rPr lang="it-IT" sz="1500" dirty="0" smtClean="0"/>
              <a:t>, </a:t>
            </a:r>
            <a:r>
              <a:rPr lang="it-IT" sz="1500" dirty="0" smtClean="0">
                <a:solidFill>
                  <a:srgbClr val="4F85C3"/>
                </a:solidFill>
              </a:rPr>
              <a:t>SQL</a:t>
            </a:r>
          </a:p>
          <a:p>
            <a:r>
              <a:rPr lang="en-GB" sz="1700" dirty="0"/>
              <a:t>Token Translation Services</a:t>
            </a:r>
          </a:p>
          <a:p>
            <a:pPr lvl="1"/>
            <a:r>
              <a:rPr lang="en-GB" sz="1500" dirty="0">
                <a:solidFill>
                  <a:schemeClr val="accent1"/>
                </a:solidFill>
              </a:rPr>
              <a:t>SAML2.0</a:t>
            </a:r>
            <a:r>
              <a:rPr lang="en-US" sz="1500" dirty="0"/>
              <a:t>-to-</a:t>
            </a:r>
            <a:r>
              <a:rPr lang="en-US" sz="1500" dirty="0">
                <a:solidFill>
                  <a:schemeClr val="accent1"/>
                </a:solidFill>
              </a:rPr>
              <a:t>X.509</a:t>
            </a:r>
            <a:r>
              <a:rPr lang="en-US" sz="1500" dirty="0"/>
              <a:t>: Master </a:t>
            </a:r>
            <a:r>
              <a:rPr lang="en-US" sz="1500" dirty="0" smtClean="0"/>
              <a:t>Portal RCauth.eu </a:t>
            </a:r>
            <a:r>
              <a:rPr lang="en-US" sz="1500" dirty="0"/>
              <a:t>Online CA</a:t>
            </a:r>
            <a:endParaRPr lang="en-GB" sz="1500" dirty="0">
              <a:solidFill>
                <a:srgbClr val="4F85C3"/>
              </a:solidFill>
            </a:endParaRPr>
          </a:p>
          <a:p>
            <a:r>
              <a:rPr lang="en-GB" sz="1700" dirty="0"/>
              <a:t>Support for </a:t>
            </a:r>
            <a:r>
              <a:rPr lang="en-GB" sz="1700" dirty="0" err="1" smtClean="0"/>
              <a:t>LoA</a:t>
            </a:r>
            <a:endParaRPr lang="en-GB" sz="1700" dirty="0"/>
          </a:p>
        </p:txBody>
      </p:sp>
      <p:cxnSp>
        <p:nvCxnSpPr>
          <p:cNvPr id="44" name="Connettore 4 43"/>
          <p:cNvCxnSpPr>
            <a:stCxn id="19" idx="0"/>
            <a:endCxn id="13" idx="1"/>
          </p:cNvCxnSpPr>
          <p:nvPr/>
        </p:nvCxnSpPr>
        <p:spPr>
          <a:xfrm rot="5400000" flipH="1" flipV="1">
            <a:off x="304698" y="2008955"/>
            <a:ext cx="1385550" cy="31793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Connettore 4 45"/>
          <p:cNvCxnSpPr>
            <a:stCxn id="16" idx="3"/>
            <a:endCxn id="7" idx="1"/>
          </p:cNvCxnSpPr>
          <p:nvPr/>
        </p:nvCxnSpPr>
        <p:spPr>
          <a:xfrm flipV="1">
            <a:off x="2647349" y="1642730"/>
            <a:ext cx="1352501" cy="6897"/>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Connettore 4 47"/>
          <p:cNvCxnSpPr>
            <a:stCxn id="19" idx="3"/>
            <a:endCxn id="31" idx="1"/>
          </p:cNvCxnSpPr>
          <p:nvPr/>
        </p:nvCxnSpPr>
        <p:spPr>
          <a:xfrm flipV="1">
            <a:off x="1429537" y="2540002"/>
            <a:ext cx="1483482" cy="797234"/>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Connettore 4 49"/>
          <p:cNvCxnSpPr>
            <a:stCxn id="19" idx="3"/>
            <a:endCxn id="34" idx="1"/>
          </p:cNvCxnSpPr>
          <p:nvPr/>
        </p:nvCxnSpPr>
        <p:spPr>
          <a:xfrm flipV="1">
            <a:off x="1429537" y="3332090"/>
            <a:ext cx="1503804" cy="5146"/>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2" name="Connettore 4 51"/>
          <p:cNvCxnSpPr>
            <a:stCxn id="19" idx="3"/>
            <a:endCxn id="38" idx="1"/>
          </p:cNvCxnSpPr>
          <p:nvPr/>
        </p:nvCxnSpPr>
        <p:spPr>
          <a:xfrm>
            <a:off x="1429537" y="3337236"/>
            <a:ext cx="1493643" cy="76920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Connettore 4 53"/>
          <p:cNvCxnSpPr/>
          <p:nvPr/>
        </p:nvCxnSpPr>
        <p:spPr>
          <a:xfrm>
            <a:off x="1754640" y="4708186"/>
            <a:ext cx="2195006" cy="449006"/>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55"/>
          <p:cNvCxnSpPr>
            <a:stCxn id="28" idx="3"/>
            <a:endCxn id="28" idx="3"/>
          </p:cNvCxnSpPr>
          <p:nvPr/>
        </p:nvCxnSpPr>
        <p:spPr>
          <a:xfrm>
            <a:off x="2230700" y="5338582"/>
            <a:ext cx="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Connettore 4 59"/>
          <p:cNvCxnSpPr>
            <a:stCxn id="28" idx="0"/>
            <a:endCxn id="10" idx="2"/>
          </p:cNvCxnSpPr>
          <p:nvPr/>
        </p:nvCxnSpPr>
        <p:spPr>
          <a:xfrm flipV="1">
            <a:off x="3309149" y="5342736"/>
            <a:ext cx="1261510" cy="446733"/>
          </a:xfrm>
          <a:prstGeom prst="bentConnector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Connettore 4 61"/>
          <p:cNvCxnSpPr>
            <a:stCxn id="25" idx="3"/>
            <a:endCxn id="10" idx="3"/>
          </p:cNvCxnSpPr>
          <p:nvPr/>
        </p:nvCxnSpPr>
        <p:spPr>
          <a:xfrm rot="16200000" flipV="1">
            <a:off x="5041793" y="5128959"/>
            <a:ext cx="584515" cy="284755"/>
          </a:xfrm>
          <a:prstGeom prst="bentConnector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0" name="Gruppo 69"/>
          <p:cNvGrpSpPr/>
          <p:nvPr/>
        </p:nvGrpSpPr>
        <p:grpSpPr>
          <a:xfrm>
            <a:off x="122724" y="4348987"/>
            <a:ext cx="1631916" cy="952222"/>
            <a:chOff x="122724" y="4348987"/>
            <a:chExt cx="1631916" cy="952222"/>
          </a:xfrm>
        </p:grpSpPr>
        <p:sp>
          <p:nvSpPr>
            <p:cNvPr id="22" name="Nuvola 21"/>
            <p:cNvSpPr/>
            <p:nvPr/>
          </p:nvSpPr>
          <p:spPr>
            <a:xfrm>
              <a:off x="122724" y="4348987"/>
              <a:ext cx="1631916" cy="95222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9" name="Immagine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4629434"/>
              <a:ext cx="1118117" cy="296370"/>
            </a:xfrm>
            <a:prstGeom prst="rect">
              <a:avLst/>
            </a:prstGeom>
          </p:spPr>
        </p:pic>
      </p:grpSp>
      <p:pic>
        <p:nvPicPr>
          <p:cNvPr id="3" name="Immagin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8729" y="5661248"/>
            <a:ext cx="595119" cy="182786"/>
          </a:xfrm>
          <a:prstGeom prst="rect">
            <a:avLst/>
          </a:prstGeom>
        </p:spPr>
      </p:pic>
      <p:sp>
        <p:nvSpPr>
          <p:cNvPr id="21" name="Cilindro 20"/>
          <p:cNvSpPr/>
          <p:nvPr/>
        </p:nvSpPr>
        <p:spPr>
          <a:xfrm>
            <a:off x="7491507" y="5111141"/>
            <a:ext cx="1221572" cy="1187431"/>
          </a:xfrm>
          <a:prstGeom prst="ca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Connettore 4 56"/>
          <p:cNvCxnSpPr/>
          <p:nvPr/>
        </p:nvCxnSpPr>
        <p:spPr>
          <a:xfrm rot="10800000">
            <a:off x="5191679" y="4785286"/>
            <a:ext cx="2299829" cy="1342955"/>
          </a:xfrm>
          <a:prstGeom prst="bentConnector3">
            <a:avLst>
              <a:gd name="adj1" fmla="val 50000"/>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CasellaDiTesto 58"/>
          <p:cNvSpPr txBox="1"/>
          <p:nvPr/>
        </p:nvSpPr>
        <p:spPr>
          <a:xfrm>
            <a:off x="7452345" y="5516333"/>
            <a:ext cx="1299897" cy="646331"/>
          </a:xfrm>
          <a:prstGeom prst="rect">
            <a:avLst/>
          </a:prstGeom>
          <a:noFill/>
        </p:spPr>
        <p:txBody>
          <a:bodyPr wrap="square" rtlCol="0">
            <a:spAutoFit/>
          </a:bodyPr>
          <a:lstStyle/>
          <a:p>
            <a:pPr algn="ctr"/>
            <a:r>
              <a:rPr lang="it-IT" b="1" dirty="0" err="1" smtClean="0"/>
              <a:t>Attribute</a:t>
            </a:r>
            <a:r>
              <a:rPr lang="it-IT" b="1" dirty="0" smtClean="0"/>
              <a:t> </a:t>
            </a:r>
            <a:r>
              <a:rPr lang="it-IT" b="1" dirty="0" err="1" smtClean="0"/>
              <a:t>Authorities</a:t>
            </a:r>
            <a:endParaRPr lang="en-GB" b="1" dirty="0"/>
          </a:p>
        </p:txBody>
      </p:sp>
      <p:sp>
        <p:nvSpPr>
          <p:cNvPr id="61" name="CasellaDiTesto 60"/>
          <p:cNvSpPr txBox="1"/>
          <p:nvPr/>
        </p:nvSpPr>
        <p:spPr>
          <a:xfrm>
            <a:off x="2504511" y="1110196"/>
            <a:ext cx="1495339" cy="523220"/>
          </a:xfrm>
          <a:prstGeom prst="rect">
            <a:avLst/>
          </a:prstGeom>
          <a:noFill/>
        </p:spPr>
        <p:txBody>
          <a:bodyPr wrap="square" rtlCol="0">
            <a:spAutoFit/>
          </a:bodyPr>
          <a:lstStyle/>
          <a:p>
            <a:pPr algn="r"/>
            <a:r>
              <a:rPr lang="it-IT" sz="1400" b="1" dirty="0" smtClean="0"/>
              <a:t>SAML 2.0</a:t>
            </a:r>
          </a:p>
          <a:p>
            <a:pPr algn="r"/>
            <a:r>
              <a:rPr lang="it-IT" sz="1400" b="1" dirty="0" err="1" smtClean="0"/>
              <a:t>OpenID</a:t>
            </a:r>
            <a:r>
              <a:rPr lang="it-IT" sz="1400" b="1" dirty="0" smtClean="0"/>
              <a:t> Connect</a:t>
            </a:r>
            <a:endParaRPr lang="en-GB" sz="1400" b="1" dirty="0"/>
          </a:p>
        </p:txBody>
      </p:sp>
      <p:sp>
        <p:nvSpPr>
          <p:cNvPr id="63" name="CasellaDiTesto 62"/>
          <p:cNvSpPr txBox="1"/>
          <p:nvPr/>
        </p:nvSpPr>
        <p:spPr>
          <a:xfrm>
            <a:off x="6337790" y="5169966"/>
            <a:ext cx="1114530" cy="954107"/>
          </a:xfrm>
          <a:prstGeom prst="rect">
            <a:avLst/>
          </a:prstGeom>
          <a:noFill/>
        </p:spPr>
        <p:txBody>
          <a:bodyPr wrap="square" rtlCol="0">
            <a:spAutoFit/>
          </a:bodyPr>
          <a:lstStyle/>
          <a:p>
            <a:pPr algn="r"/>
            <a:r>
              <a:rPr lang="it-IT" sz="1400" b="1" dirty="0" smtClean="0"/>
              <a:t>SAML 2.0 REST</a:t>
            </a:r>
          </a:p>
          <a:p>
            <a:pPr algn="r"/>
            <a:r>
              <a:rPr lang="it-IT" sz="1400" b="1" dirty="0" smtClean="0"/>
              <a:t>LDAP</a:t>
            </a:r>
          </a:p>
          <a:p>
            <a:pPr algn="r"/>
            <a:r>
              <a:rPr lang="it-IT" sz="1400" b="1" dirty="0" smtClean="0"/>
              <a:t>SQL</a:t>
            </a:r>
            <a:endParaRPr lang="en-GB" sz="1400" b="1" dirty="0"/>
          </a:p>
        </p:txBody>
      </p:sp>
      <p:sp>
        <p:nvSpPr>
          <p:cNvPr id="71" name="CasellaDiTesto 70"/>
          <p:cNvSpPr txBox="1"/>
          <p:nvPr/>
        </p:nvSpPr>
        <p:spPr>
          <a:xfrm>
            <a:off x="3148669" y="5782411"/>
            <a:ext cx="1495339" cy="307777"/>
          </a:xfrm>
          <a:prstGeom prst="rect">
            <a:avLst/>
          </a:prstGeom>
          <a:noFill/>
        </p:spPr>
        <p:txBody>
          <a:bodyPr wrap="square" rtlCol="0">
            <a:spAutoFit/>
          </a:bodyPr>
          <a:lstStyle/>
          <a:p>
            <a:pPr algn="r"/>
            <a:r>
              <a:rPr lang="it-IT" sz="1400" b="1" dirty="0" err="1" smtClean="0"/>
              <a:t>OpenID</a:t>
            </a:r>
            <a:r>
              <a:rPr lang="it-IT" sz="1400" b="1" dirty="0" smtClean="0"/>
              <a:t> Connect</a:t>
            </a:r>
            <a:endParaRPr lang="en-GB" sz="1400" b="1" dirty="0"/>
          </a:p>
        </p:txBody>
      </p:sp>
      <p:sp>
        <p:nvSpPr>
          <p:cNvPr id="72" name="CasellaDiTesto 71"/>
          <p:cNvSpPr txBox="1"/>
          <p:nvPr/>
        </p:nvSpPr>
        <p:spPr>
          <a:xfrm>
            <a:off x="1232991" y="4365104"/>
            <a:ext cx="1495339" cy="307777"/>
          </a:xfrm>
          <a:prstGeom prst="rect">
            <a:avLst/>
          </a:prstGeom>
          <a:noFill/>
        </p:spPr>
        <p:txBody>
          <a:bodyPr wrap="square" rtlCol="0">
            <a:spAutoFit/>
          </a:bodyPr>
          <a:lstStyle/>
          <a:p>
            <a:pPr algn="r"/>
            <a:r>
              <a:rPr lang="it-IT" sz="1400" b="1" dirty="0" smtClean="0"/>
              <a:t>SAML 2.0</a:t>
            </a:r>
            <a:endParaRPr lang="en-GB" sz="1400" b="1" dirty="0"/>
          </a:p>
        </p:txBody>
      </p:sp>
      <p:grpSp>
        <p:nvGrpSpPr>
          <p:cNvPr id="47" name="Gruppo 46"/>
          <p:cNvGrpSpPr/>
          <p:nvPr/>
        </p:nvGrpSpPr>
        <p:grpSpPr>
          <a:xfrm>
            <a:off x="1382361" y="116632"/>
            <a:ext cx="4094067" cy="862060"/>
            <a:chOff x="1382361" y="186117"/>
            <a:chExt cx="4094067" cy="862060"/>
          </a:xfrm>
        </p:grpSpPr>
        <p:grpSp>
          <p:nvGrpSpPr>
            <p:cNvPr id="43" name="Gruppo 42"/>
            <p:cNvGrpSpPr/>
            <p:nvPr/>
          </p:nvGrpSpPr>
          <p:grpSpPr>
            <a:xfrm>
              <a:off x="1432274" y="186117"/>
              <a:ext cx="3931814" cy="862060"/>
              <a:chOff x="1010180" y="186117"/>
              <a:chExt cx="3931814" cy="862060"/>
            </a:xfrm>
          </p:grpSpPr>
          <p:pic>
            <p:nvPicPr>
              <p:cNvPr id="64" name="Picture 8" descr="https://aarc-project.eu/wp-content/uploads/2015/04/AARC-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54395" y="186117"/>
                <a:ext cx="862060" cy="862060"/>
              </a:xfrm>
              <a:prstGeom prst="rect">
                <a:avLst/>
              </a:prstGeom>
              <a:noFill/>
              <a:extLst>
                <a:ext uri="{909E8E84-426E-40DD-AFC4-6F175D3DCCD1}">
                  <a14:hiddenFill xmlns:a14="http://schemas.microsoft.com/office/drawing/2010/main">
                    <a:solidFill>
                      <a:srgbClr val="FFFFFF"/>
                    </a:solidFill>
                  </a14:hiddenFill>
                </a:ext>
              </a:extLst>
            </p:spPr>
          </p:pic>
          <p:sp>
            <p:nvSpPr>
              <p:cNvPr id="73" name="CasellaDiTesto 72"/>
              <p:cNvSpPr txBox="1"/>
              <p:nvPr/>
            </p:nvSpPr>
            <p:spPr>
              <a:xfrm>
                <a:off x="1010180" y="426574"/>
                <a:ext cx="2298969" cy="369332"/>
              </a:xfrm>
              <a:prstGeom prst="rect">
                <a:avLst/>
              </a:prstGeom>
              <a:noFill/>
            </p:spPr>
            <p:txBody>
              <a:bodyPr wrap="square" rtlCol="0">
                <a:spAutoFit/>
              </a:bodyPr>
              <a:lstStyle/>
              <a:p>
                <a:pPr algn="r"/>
                <a:r>
                  <a:rPr lang="it-IT" b="1" dirty="0" smtClean="0"/>
                  <a:t>Architecture </a:t>
                </a:r>
                <a:r>
                  <a:rPr lang="it-IT" b="1" dirty="0" err="1" smtClean="0"/>
                  <a:t>based</a:t>
                </a:r>
                <a:r>
                  <a:rPr lang="it-IT" b="1" dirty="0" smtClean="0"/>
                  <a:t> on</a:t>
                </a:r>
                <a:endParaRPr lang="en-GB" b="1" dirty="0"/>
              </a:p>
            </p:txBody>
          </p:sp>
          <p:sp>
            <p:nvSpPr>
              <p:cNvPr id="74" name="CasellaDiTesto 73"/>
              <p:cNvSpPr txBox="1"/>
              <p:nvPr/>
            </p:nvSpPr>
            <p:spPr>
              <a:xfrm>
                <a:off x="3785316" y="406056"/>
                <a:ext cx="1156678" cy="369332"/>
              </a:xfrm>
              <a:prstGeom prst="rect">
                <a:avLst/>
              </a:prstGeom>
              <a:noFill/>
            </p:spPr>
            <p:txBody>
              <a:bodyPr wrap="square" rtlCol="0">
                <a:spAutoFit/>
              </a:bodyPr>
              <a:lstStyle/>
              <a:p>
                <a:pPr algn="r"/>
                <a:r>
                  <a:rPr lang="it-IT" b="1" dirty="0" err="1" smtClean="0"/>
                  <a:t>blueprint</a:t>
                </a:r>
                <a:endParaRPr lang="en-GB" b="1" dirty="0"/>
              </a:p>
            </p:txBody>
          </p:sp>
        </p:grpSp>
        <p:sp>
          <p:nvSpPr>
            <p:cNvPr id="45" name="Rettangolo arrotondato 44"/>
            <p:cNvSpPr/>
            <p:nvPr/>
          </p:nvSpPr>
          <p:spPr>
            <a:xfrm>
              <a:off x="1382361" y="253736"/>
              <a:ext cx="4094067" cy="73870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3" name="Immagin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1483" y="125991"/>
            <a:ext cx="808062" cy="808062"/>
          </a:xfrm>
          <a:prstGeom prst="rect">
            <a:avLst/>
          </a:prstGeom>
        </p:spPr>
      </p:pic>
      <p:sp>
        <p:nvSpPr>
          <p:cNvPr id="4" name="Footer Placeholder 3"/>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2734513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664" y="2852936"/>
            <a:ext cx="7344816" cy="1224136"/>
          </a:xfrm>
        </p:spPr>
        <p:txBody>
          <a:bodyPr>
            <a:normAutofit/>
          </a:bodyPr>
          <a:lstStyle/>
          <a:p>
            <a:r>
              <a:rPr lang="it-IT" dirty="0" smtClean="0"/>
              <a:t>The EGI Marketplace &amp; e-GRANT</a:t>
            </a:r>
            <a:br>
              <a:rPr lang="it-IT" dirty="0" smtClean="0"/>
            </a:br>
            <a:r>
              <a:rPr lang="it-IT" i="1" dirty="0" smtClean="0"/>
              <a:t>TJRA1.2 and TJRA1.5</a:t>
            </a:r>
            <a:endParaRPr lang="en-GB" i="1" dirty="0"/>
          </a:p>
        </p:txBody>
      </p:sp>
      <p:sp>
        <p:nvSpPr>
          <p:cNvPr id="3" name="Footer Placeholder 2"/>
          <p:cNvSpPr>
            <a:spLocks noGrp="1"/>
          </p:cNvSpPr>
          <p:nvPr>
            <p:ph type="ftr" sz="quarter" idx="11"/>
          </p:nvPr>
        </p:nvSpPr>
        <p:spPr/>
        <p:txBody>
          <a:bodyPr/>
          <a:lstStyle/>
          <a:p>
            <a:r>
              <a:rPr lang="en-GB" smtClean="0"/>
              <a:t>WP3 - e-Infrastructure Commons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6601" y="2041499"/>
            <a:ext cx="978410" cy="783338"/>
          </a:xfrm>
          <a:prstGeom prst="rect">
            <a:avLst/>
          </a:prstGeom>
        </p:spPr>
      </p:pic>
    </p:spTree>
    <p:extLst>
      <p:ext uri="{BB962C8B-B14F-4D97-AF65-F5344CB8AC3E}">
        <p14:creationId xmlns:p14="http://schemas.microsoft.com/office/powerpoint/2010/main" val="4045903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200" dirty="0" smtClean="0">
                <a:solidFill>
                  <a:srgbClr val="1F497D">
                    <a:lumMod val="50000"/>
                  </a:srgbClr>
                </a:solidFill>
              </a:rPr>
              <a:t>Marketplace</a:t>
            </a:r>
            <a:br>
              <a:rPr lang="it-IT" sz="2200" dirty="0" smtClean="0">
                <a:solidFill>
                  <a:srgbClr val="1F497D">
                    <a:lumMod val="50000"/>
                  </a:srgbClr>
                </a:solidFill>
              </a:rPr>
            </a:br>
            <a:r>
              <a:rPr lang="en-US" sz="3300" dirty="0" smtClean="0"/>
              <a:t>Concepts</a:t>
            </a:r>
            <a:endParaRPr lang="en-US" sz="3300" i="1" dirty="0"/>
          </a:p>
        </p:txBody>
      </p:sp>
      <p:sp>
        <p:nvSpPr>
          <p:cNvPr id="3" name="Segnaposto contenuto 2"/>
          <p:cNvSpPr>
            <a:spLocks noGrp="1"/>
          </p:cNvSpPr>
          <p:nvPr>
            <p:ph sz="half" idx="2"/>
          </p:nvPr>
        </p:nvSpPr>
        <p:spPr>
          <a:xfrm>
            <a:off x="323528" y="1068778"/>
            <a:ext cx="8460432" cy="935434"/>
          </a:xfrm>
        </p:spPr>
        <p:txBody>
          <a:bodyPr/>
          <a:lstStyle/>
          <a:p>
            <a:pPr marL="0" indent="0">
              <a:buNone/>
            </a:pPr>
            <a:r>
              <a:rPr lang="en-GB" sz="2400" b="1" dirty="0"/>
              <a:t>Ensure the discoverability of the </a:t>
            </a:r>
            <a:r>
              <a:rPr lang="en-GB" sz="2400" b="1" dirty="0" smtClean="0"/>
              <a:t>services </a:t>
            </a:r>
            <a:r>
              <a:rPr lang="en-GB" sz="2400" b="1" dirty="0"/>
              <a:t>delivered by EGI</a:t>
            </a:r>
          </a:p>
        </p:txBody>
      </p:sp>
      <p:pic>
        <p:nvPicPr>
          <p:cNvPr id="5"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718082" y="1742336"/>
            <a:ext cx="2944188" cy="3990920"/>
          </a:xfrm>
          <a:prstGeom prst="rect">
            <a:avLst/>
          </a:prstGeom>
          <a:noFill/>
          <a:ln>
            <a:noFill/>
          </a:ln>
        </p:spPr>
      </p:pic>
      <p:sp>
        <p:nvSpPr>
          <p:cNvPr id="6" name="Segnaposto contenuto 2"/>
          <p:cNvSpPr txBox="1">
            <a:spLocks/>
          </p:cNvSpPr>
          <p:nvPr/>
        </p:nvSpPr>
        <p:spPr>
          <a:xfrm>
            <a:off x="90685" y="1588876"/>
            <a:ext cx="5668400" cy="421094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2600" dirty="0"/>
              <a:t>Facilitate </a:t>
            </a:r>
            <a:r>
              <a:rPr lang="en-GB" sz="2600" dirty="0">
                <a:solidFill>
                  <a:srgbClr val="4F85C3"/>
                </a:solidFill>
              </a:rPr>
              <a:t>service discovery </a:t>
            </a:r>
            <a:r>
              <a:rPr lang="en-GB" sz="2600" dirty="0"/>
              <a:t>and </a:t>
            </a:r>
            <a:r>
              <a:rPr lang="en-GB" sz="2600" dirty="0" smtClean="0"/>
              <a:t>reuse</a:t>
            </a:r>
          </a:p>
          <a:p>
            <a:r>
              <a:rPr lang="it-IT" sz="2600" dirty="0" smtClean="0"/>
              <a:t>Facilitate </a:t>
            </a:r>
            <a:r>
              <a:rPr lang="it-IT" sz="2600" dirty="0" smtClean="0">
                <a:solidFill>
                  <a:srgbClr val="4F85C3"/>
                </a:solidFill>
              </a:rPr>
              <a:t>service </a:t>
            </a:r>
            <a:r>
              <a:rPr lang="en-US" sz="2600" dirty="0" smtClean="0">
                <a:solidFill>
                  <a:srgbClr val="4F85C3"/>
                </a:solidFill>
              </a:rPr>
              <a:t>access</a:t>
            </a:r>
          </a:p>
          <a:p>
            <a:r>
              <a:rPr lang="en-GB" sz="2600" dirty="0" smtClean="0"/>
              <a:t>Facilitate </a:t>
            </a:r>
            <a:r>
              <a:rPr lang="en-GB" sz="2600" dirty="0"/>
              <a:t>access to existing </a:t>
            </a:r>
            <a:r>
              <a:rPr lang="en-GB" sz="2600" dirty="0" smtClean="0"/>
              <a:t>expertise</a:t>
            </a:r>
          </a:p>
          <a:p>
            <a:r>
              <a:rPr lang="en-GB" sz="2600" dirty="0"/>
              <a:t>I</a:t>
            </a:r>
            <a:r>
              <a:rPr lang="en-GB" sz="2600" dirty="0" smtClean="0"/>
              <a:t>ncrease </a:t>
            </a:r>
            <a:r>
              <a:rPr lang="en-GB" sz="2600" dirty="0"/>
              <a:t>the visibility of </a:t>
            </a:r>
            <a:r>
              <a:rPr lang="en-GB" sz="2600" dirty="0" smtClean="0"/>
              <a:t>providers</a:t>
            </a:r>
          </a:p>
          <a:p>
            <a:r>
              <a:rPr lang="en-GB" sz="2600" dirty="0" smtClean="0"/>
              <a:t>Facilitate </a:t>
            </a:r>
            <a:r>
              <a:rPr lang="en-GB" sz="2600" dirty="0"/>
              <a:t>inter-disciplinary </a:t>
            </a:r>
            <a:r>
              <a:rPr lang="en-GB" sz="2600" dirty="0" smtClean="0"/>
              <a:t>research</a:t>
            </a:r>
          </a:p>
          <a:p>
            <a:r>
              <a:rPr lang="en-GB" sz="2600" dirty="0"/>
              <a:t>C</a:t>
            </a:r>
            <a:r>
              <a:rPr lang="en-GB" sz="2600" dirty="0" smtClean="0"/>
              <a:t>ollaborative </a:t>
            </a:r>
            <a:r>
              <a:rPr lang="en-GB" sz="2600" dirty="0"/>
              <a:t>improvements of products and </a:t>
            </a:r>
            <a:r>
              <a:rPr lang="en-GB" sz="2600" dirty="0" smtClean="0"/>
              <a:t>services</a:t>
            </a:r>
          </a:p>
        </p:txBody>
      </p:sp>
      <p:sp>
        <p:nvSpPr>
          <p:cNvPr id="7" name="CasellaDiTesto 6"/>
          <p:cNvSpPr txBox="1"/>
          <p:nvPr/>
        </p:nvSpPr>
        <p:spPr>
          <a:xfrm>
            <a:off x="5847912" y="5733256"/>
            <a:ext cx="2684528" cy="1015663"/>
          </a:xfrm>
          <a:prstGeom prst="rect">
            <a:avLst/>
          </a:prstGeom>
          <a:noFill/>
        </p:spPr>
        <p:txBody>
          <a:bodyPr wrap="square" rtlCol="0">
            <a:spAutoFit/>
          </a:bodyPr>
          <a:lstStyle/>
          <a:p>
            <a:r>
              <a:rPr lang="it-IT" sz="2000" b="1" dirty="0" err="1" smtClean="0">
                <a:latin typeface="Segoe UI" panose="020B0502040204020203" pitchFamily="34" charset="0"/>
                <a:cs typeface="Segoe UI" panose="020B0502040204020203" pitchFamily="34" charset="0"/>
              </a:rPr>
              <a:t>Concepts</a:t>
            </a:r>
            <a:r>
              <a:rPr lang="it-IT" sz="2000" b="1" dirty="0" smtClean="0">
                <a:latin typeface="Segoe UI" panose="020B0502040204020203" pitchFamily="34" charset="0"/>
                <a:cs typeface="Segoe UI" panose="020B0502040204020203" pitchFamily="34" charset="0"/>
              </a:rPr>
              <a:t> </a:t>
            </a:r>
            <a:r>
              <a:rPr lang="it-IT" sz="2000" b="1" dirty="0" err="1" smtClean="0">
                <a:latin typeface="Segoe UI" panose="020B0502040204020203" pitchFamily="34" charset="0"/>
                <a:cs typeface="Segoe UI" panose="020B0502040204020203" pitchFamily="34" charset="0"/>
              </a:rPr>
              <a:t>defined</a:t>
            </a:r>
            <a:r>
              <a:rPr lang="it-IT" sz="2000" b="1" dirty="0" smtClean="0">
                <a:latin typeface="Segoe UI" panose="020B0502040204020203" pitchFamily="34" charset="0"/>
                <a:cs typeface="Segoe UI" panose="020B0502040204020203" pitchFamily="34" charset="0"/>
              </a:rPr>
              <a:t> in </a:t>
            </a:r>
            <a:r>
              <a:rPr lang="it-IT" sz="2000" b="1" dirty="0" err="1" smtClean="0">
                <a:latin typeface="Segoe UI" panose="020B0502040204020203" pitchFamily="34" charset="0"/>
                <a:cs typeface="Segoe UI" panose="020B0502040204020203" pitchFamily="34" charset="0"/>
              </a:rPr>
              <a:t>collaboration</a:t>
            </a:r>
            <a:r>
              <a:rPr lang="it-IT" sz="2000" b="1" dirty="0" smtClean="0">
                <a:latin typeface="Segoe UI" panose="020B0502040204020203" pitchFamily="34" charset="0"/>
                <a:cs typeface="Segoe UI" panose="020B0502040204020203" pitchFamily="34" charset="0"/>
              </a:rPr>
              <a:t> with NA2</a:t>
            </a:r>
            <a:endParaRPr lang="en-GB" sz="2000" b="1" dirty="0">
              <a:latin typeface="Segoe UI" panose="020B0502040204020203" pitchFamily="34" charset="0"/>
              <a:cs typeface="Segoe UI" panose="020B0502040204020203" pitchFamily="34" charset="0"/>
            </a:endParaRPr>
          </a:p>
        </p:txBody>
      </p:sp>
      <p:sp>
        <p:nvSpPr>
          <p:cNvPr id="8" name="Rettangolo arrotondato 7"/>
          <p:cNvSpPr/>
          <p:nvPr/>
        </p:nvSpPr>
        <p:spPr>
          <a:xfrm>
            <a:off x="313656" y="5679669"/>
            <a:ext cx="2964144" cy="68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err="1" smtClean="0"/>
              <a:t>Supported</a:t>
            </a:r>
            <a:r>
              <a:rPr lang="it-IT" sz="1400" b="1" dirty="0" smtClean="0"/>
              <a:t> IMS </a:t>
            </a:r>
            <a:r>
              <a:rPr lang="it-IT" sz="1400" b="1" dirty="0" err="1" smtClean="0"/>
              <a:t>processes</a:t>
            </a:r>
            <a:endParaRPr lang="it-IT" sz="1400" b="1" dirty="0" smtClean="0"/>
          </a:p>
          <a:p>
            <a:pPr marL="285750" indent="-285750">
              <a:buFont typeface="Arial" panose="020B0604020202020204" pitchFamily="34" charset="0"/>
              <a:buChar char="•"/>
            </a:pPr>
            <a:r>
              <a:rPr lang="it-IT" sz="1400" dirty="0" smtClean="0"/>
              <a:t>Service Level </a:t>
            </a:r>
            <a:r>
              <a:rPr lang="it-IT" sz="1400" dirty="0" err="1" smtClean="0"/>
              <a:t>mgmt</a:t>
            </a:r>
            <a:endParaRPr lang="it-IT" sz="1400" dirty="0" smtClean="0"/>
          </a:p>
          <a:p>
            <a:pPr marL="285750" indent="-285750">
              <a:buFont typeface="Arial" panose="020B0604020202020204" pitchFamily="34" charset="0"/>
              <a:buChar char="•"/>
            </a:pPr>
            <a:r>
              <a:rPr lang="it-IT" sz="1400" dirty="0" err="1"/>
              <a:t>Customer</a:t>
            </a:r>
            <a:r>
              <a:rPr lang="it-IT" sz="1400" dirty="0"/>
              <a:t> </a:t>
            </a:r>
            <a:r>
              <a:rPr lang="it-IT" sz="1400" dirty="0" err="1"/>
              <a:t>relationship</a:t>
            </a:r>
            <a:r>
              <a:rPr lang="it-IT" sz="1400" dirty="0"/>
              <a:t> </a:t>
            </a:r>
            <a:r>
              <a:rPr lang="it-IT" sz="1400" dirty="0" err="1" smtClean="0"/>
              <a:t>mgmt</a:t>
            </a:r>
            <a:endParaRPr lang="it-IT" sz="1400" dirty="0" smtClean="0"/>
          </a:p>
        </p:txBody>
      </p:sp>
      <p:sp>
        <p:nvSpPr>
          <p:cNvPr id="4" name="Footer Placeholder 3"/>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2410052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200" dirty="0" smtClean="0">
                <a:solidFill>
                  <a:srgbClr val="1F497D">
                    <a:lumMod val="50000"/>
                  </a:srgbClr>
                </a:solidFill>
              </a:rPr>
              <a:t>Marketplace</a:t>
            </a:r>
            <a:br>
              <a:rPr lang="it-IT" sz="2200" dirty="0" smtClean="0">
                <a:solidFill>
                  <a:srgbClr val="1F497D">
                    <a:lumMod val="50000"/>
                  </a:srgbClr>
                </a:solidFill>
              </a:rPr>
            </a:br>
            <a:r>
              <a:rPr lang="en-US" sz="3300" dirty="0" smtClean="0"/>
              <a:t>Main Achievements (1/2)</a:t>
            </a:r>
            <a:endParaRPr lang="en-US" sz="3300" i="1" dirty="0"/>
          </a:p>
        </p:txBody>
      </p:sp>
      <p:sp>
        <p:nvSpPr>
          <p:cNvPr id="9" name="Content Placeholder 2"/>
          <p:cNvSpPr>
            <a:spLocks noGrp="1"/>
          </p:cNvSpPr>
          <p:nvPr>
            <p:ph sz="half" idx="2"/>
          </p:nvPr>
        </p:nvSpPr>
        <p:spPr>
          <a:xfrm>
            <a:off x="0" y="1196752"/>
            <a:ext cx="9144000" cy="5256584"/>
          </a:xfrm>
        </p:spPr>
        <p:txBody>
          <a:bodyPr>
            <a:normAutofit fontScale="92500" lnSpcReduction="10000"/>
          </a:bodyPr>
          <a:lstStyle/>
          <a:p>
            <a:r>
              <a:rPr lang="en-US" dirty="0" smtClean="0"/>
              <a:t>Assessment of the technologies</a:t>
            </a:r>
          </a:p>
          <a:p>
            <a:endParaRPr lang="en-US" dirty="0" smtClean="0"/>
          </a:p>
          <a:p>
            <a:r>
              <a:rPr lang="en-US" dirty="0" smtClean="0"/>
              <a:t>Definition of the </a:t>
            </a:r>
            <a:r>
              <a:rPr lang="en-US" dirty="0" smtClean="0">
                <a:solidFill>
                  <a:srgbClr val="6C9FCA"/>
                </a:solidFill>
              </a:rPr>
              <a:t>data model</a:t>
            </a:r>
          </a:p>
          <a:p>
            <a:pPr lvl="1"/>
            <a:r>
              <a:rPr lang="en-US" dirty="0"/>
              <a:t>Three-level </a:t>
            </a:r>
            <a:r>
              <a:rPr lang="en-US" dirty="0" smtClean="0"/>
              <a:t>hierarchy: Service areas/Services/Service Options</a:t>
            </a:r>
          </a:p>
          <a:p>
            <a:pPr lvl="1"/>
            <a:r>
              <a:rPr lang="en-US" dirty="0" smtClean="0"/>
              <a:t>Metadata defined for each level</a:t>
            </a:r>
          </a:p>
          <a:p>
            <a:endParaRPr lang="en-US" dirty="0"/>
          </a:p>
          <a:p>
            <a:r>
              <a:rPr lang="en-US" dirty="0" smtClean="0"/>
              <a:t>Definition of the </a:t>
            </a:r>
            <a:r>
              <a:rPr lang="en-US" dirty="0" smtClean="0">
                <a:solidFill>
                  <a:srgbClr val="6C9FCA"/>
                </a:solidFill>
              </a:rPr>
              <a:t>customer workflows</a:t>
            </a:r>
          </a:p>
          <a:p>
            <a:pPr lvl="1"/>
            <a:r>
              <a:rPr lang="en-US" dirty="0"/>
              <a:t>Authentication &amp; </a:t>
            </a:r>
            <a:r>
              <a:rPr lang="en-US" dirty="0" smtClean="0"/>
              <a:t>Registration</a:t>
            </a:r>
            <a:r>
              <a:rPr lang="en-US" dirty="0"/>
              <a:t>, Discover and request </a:t>
            </a:r>
            <a:r>
              <a:rPr lang="en-US" dirty="0" smtClean="0"/>
              <a:t>services, Check-out</a:t>
            </a:r>
          </a:p>
          <a:p>
            <a:endParaRPr lang="en-US" dirty="0" smtClean="0"/>
          </a:p>
          <a:p>
            <a:r>
              <a:rPr lang="en-US" dirty="0" smtClean="0"/>
              <a:t>Development </a:t>
            </a:r>
            <a:r>
              <a:rPr lang="en-US" dirty="0"/>
              <a:t>of </a:t>
            </a:r>
            <a:r>
              <a:rPr lang="en-US" dirty="0">
                <a:solidFill>
                  <a:srgbClr val="6C9FCA"/>
                </a:solidFill>
              </a:rPr>
              <a:t>two prototypes </a:t>
            </a:r>
            <a:r>
              <a:rPr lang="en-US" dirty="0"/>
              <a:t>based on </a:t>
            </a:r>
            <a:r>
              <a:rPr lang="en-US" dirty="0" err="1"/>
              <a:t>PrestaShop</a:t>
            </a:r>
            <a:r>
              <a:rPr lang="en-US" dirty="0"/>
              <a:t> and Open </a:t>
            </a:r>
            <a:r>
              <a:rPr lang="en-US" dirty="0" smtClean="0"/>
              <a:t>IRIS</a:t>
            </a:r>
          </a:p>
          <a:p>
            <a:pPr lvl="1"/>
            <a:r>
              <a:rPr lang="en-US" dirty="0" err="1" smtClean="0"/>
              <a:t>PrestaShop</a:t>
            </a:r>
            <a:r>
              <a:rPr lang="en-US" dirty="0" smtClean="0"/>
              <a:t> selected</a:t>
            </a:r>
            <a:endParaRPr lang="en-GB" dirty="0" smtClean="0"/>
          </a:p>
          <a:p>
            <a:endParaRPr lang="en-US" dirty="0"/>
          </a:p>
        </p:txBody>
      </p:sp>
      <p:sp>
        <p:nvSpPr>
          <p:cNvPr id="3" name="Footer Placeholder 2"/>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2650528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200" dirty="0" smtClean="0">
                <a:solidFill>
                  <a:srgbClr val="1F497D">
                    <a:lumMod val="50000"/>
                  </a:srgbClr>
                </a:solidFill>
              </a:rPr>
              <a:t>Marketplace</a:t>
            </a:r>
            <a:br>
              <a:rPr lang="it-IT" sz="2200" dirty="0" smtClean="0">
                <a:solidFill>
                  <a:srgbClr val="1F497D">
                    <a:lumMod val="50000"/>
                  </a:srgbClr>
                </a:solidFill>
              </a:rPr>
            </a:br>
            <a:r>
              <a:rPr lang="en-US" sz="3300" dirty="0" smtClean="0"/>
              <a:t>Main Achievements (2/2)</a:t>
            </a:r>
            <a:endParaRPr lang="en-US" sz="3300" i="1" dirty="0"/>
          </a:p>
        </p:txBody>
      </p:sp>
      <p:sp>
        <p:nvSpPr>
          <p:cNvPr id="9" name="Content Placeholder 2"/>
          <p:cNvSpPr>
            <a:spLocks noGrp="1"/>
          </p:cNvSpPr>
          <p:nvPr>
            <p:ph sz="half" idx="2"/>
          </p:nvPr>
        </p:nvSpPr>
        <p:spPr>
          <a:xfrm>
            <a:off x="179512" y="1196752"/>
            <a:ext cx="8964488" cy="5112568"/>
          </a:xfrm>
        </p:spPr>
        <p:txBody>
          <a:bodyPr>
            <a:normAutofit/>
          </a:bodyPr>
          <a:lstStyle/>
          <a:p>
            <a:r>
              <a:rPr lang="en-GB" dirty="0" smtClean="0"/>
              <a:t>Marketplace </a:t>
            </a:r>
            <a:r>
              <a:rPr lang="en-GB" dirty="0"/>
              <a:t>as tool to </a:t>
            </a:r>
            <a:r>
              <a:rPr lang="en-GB" dirty="0">
                <a:solidFill>
                  <a:srgbClr val="6C9FCA"/>
                </a:solidFill>
              </a:rPr>
              <a:t>automate service order </a:t>
            </a:r>
            <a:r>
              <a:rPr lang="en-GB" dirty="0" smtClean="0">
                <a:solidFill>
                  <a:srgbClr val="6C9FCA"/>
                </a:solidFill>
              </a:rPr>
              <a:t>management</a:t>
            </a:r>
          </a:p>
          <a:p>
            <a:pPr lvl="1"/>
            <a:r>
              <a:rPr lang="en-GB" dirty="0"/>
              <a:t>R</a:t>
            </a:r>
            <a:r>
              <a:rPr lang="en-GB" dirty="0" smtClean="0"/>
              <a:t>elationship </a:t>
            </a:r>
            <a:r>
              <a:rPr lang="en-GB" dirty="0"/>
              <a:t>with EGI Integrated Management System (IMS) </a:t>
            </a:r>
            <a:r>
              <a:rPr lang="en-GB" dirty="0" smtClean="0"/>
              <a:t>processes</a:t>
            </a:r>
          </a:p>
          <a:p>
            <a:pPr lvl="1"/>
            <a:r>
              <a:rPr lang="en-GB" dirty="0" smtClean="0"/>
              <a:t>Relationship with the other EGI tools</a:t>
            </a:r>
          </a:p>
          <a:p>
            <a:pPr lvl="1"/>
            <a:r>
              <a:rPr lang="it-IT" dirty="0" smtClean="0"/>
              <a:t>Application on </a:t>
            </a:r>
            <a:r>
              <a:rPr lang="it-IT" dirty="0" err="1" smtClean="0"/>
              <a:t>Demand</a:t>
            </a:r>
            <a:r>
              <a:rPr lang="it-IT" dirty="0" smtClean="0"/>
              <a:t> service (</a:t>
            </a:r>
            <a:r>
              <a:rPr lang="it-IT" dirty="0" err="1" smtClean="0"/>
              <a:t>AoDs</a:t>
            </a:r>
            <a:r>
              <a:rPr lang="it-IT" dirty="0" smtClean="0"/>
              <a:t>) </a:t>
            </a:r>
            <a:r>
              <a:rPr lang="it-IT" dirty="0" err="1" smtClean="0"/>
              <a:t>integration</a:t>
            </a:r>
            <a:endParaRPr lang="en-US" dirty="0" smtClean="0"/>
          </a:p>
          <a:p>
            <a:endParaRPr lang="en-US" dirty="0" smtClean="0"/>
          </a:p>
          <a:p>
            <a:r>
              <a:rPr lang="en-US" dirty="0" err="1" smtClean="0"/>
              <a:t>PrestaShop</a:t>
            </a:r>
            <a:r>
              <a:rPr lang="en-US" dirty="0" smtClean="0"/>
              <a:t> Marketplace in </a:t>
            </a:r>
            <a:r>
              <a:rPr lang="en-US" dirty="0" smtClean="0">
                <a:solidFill>
                  <a:srgbClr val="6C9FCA"/>
                </a:solidFill>
              </a:rPr>
              <a:t>pre-production (beta)</a:t>
            </a:r>
          </a:p>
          <a:p>
            <a:endParaRPr lang="en-GB" dirty="0" smtClean="0"/>
          </a:p>
          <a:p>
            <a:r>
              <a:rPr lang="en-GB" dirty="0" smtClean="0"/>
              <a:t>Analysis </a:t>
            </a:r>
            <a:r>
              <a:rPr lang="en-GB" dirty="0"/>
              <a:t>on publishing thematic community services in the </a:t>
            </a:r>
            <a:r>
              <a:rPr lang="en-GB" dirty="0" smtClean="0"/>
              <a:t>Marketplace</a:t>
            </a:r>
            <a:endParaRPr lang="en-US" dirty="0" smtClean="0"/>
          </a:p>
          <a:p>
            <a:endParaRPr lang="en-US" dirty="0"/>
          </a:p>
        </p:txBody>
      </p:sp>
      <p:sp>
        <p:nvSpPr>
          <p:cNvPr id="3" name="Footer Placeholder 2"/>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3702316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000" dirty="0" smtClean="0">
                <a:solidFill>
                  <a:srgbClr val="1F497D">
                    <a:lumMod val="50000"/>
                  </a:srgbClr>
                </a:solidFill>
              </a:rPr>
              <a:t>Marketplace</a:t>
            </a:r>
            <a:r>
              <a:rPr lang="it-IT" sz="1800" dirty="0" smtClean="0">
                <a:solidFill>
                  <a:srgbClr val="1F497D">
                    <a:lumMod val="50000"/>
                  </a:srgbClr>
                </a:solidFill>
              </a:rPr>
              <a:t/>
            </a:r>
            <a:br>
              <a:rPr lang="it-IT" sz="1800" dirty="0" smtClean="0">
                <a:solidFill>
                  <a:srgbClr val="1F497D">
                    <a:lumMod val="50000"/>
                  </a:srgbClr>
                </a:solidFill>
              </a:rPr>
            </a:br>
            <a:r>
              <a:rPr lang="en-US" sz="3200" dirty="0" err="1" smtClean="0"/>
              <a:t>PrestaShop</a:t>
            </a:r>
            <a:r>
              <a:rPr lang="en-US" sz="3200" dirty="0" smtClean="0"/>
              <a:t> and Open IRIS Marketplaces</a:t>
            </a:r>
            <a:endParaRPr lang="en-GB" dirty="0"/>
          </a:p>
        </p:txBody>
      </p:sp>
      <p:pic>
        <p:nvPicPr>
          <p:cNvPr id="5" name="Immagine 4"/>
          <p:cNvPicPr>
            <a:picLocks noChangeAspect="1"/>
          </p:cNvPicPr>
          <p:nvPr/>
        </p:nvPicPr>
        <p:blipFill rotWithShape="1">
          <a:blip r:embed="rId2"/>
          <a:srcRect b="16317"/>
          <a:stretch/>
        </p:blipFill>
        <p:spPr>
          <a:xfrm>
            <a:off x="337389" y="1680610"/>
            <a:ext cx="3639691" cy="4007810"/>
          </a:xfrm>
          <a:prstGeom prst="rect">
            <a:avLst/>
          </a:prstGeom>
          <a:ln>
            <a:solidFill>
              <a:schemeClr val="accent1"/>
            </a:solidFill>
          </a:ln>
        </p:spPr>
      </p:pic>
      <p:pic>
        <p:nvPicPr>
          <p:cNvPr id="7" name="Immagine 6"/>
          <p:cNvPicPr>
            <a:picLocks noChangeAspect="1"/>
          </p:cNvPicPr>
          <p:nvPr/>
        </p:nvPicPr>
        <p:blipFill>
          <a:blip r:embed="rId3"/>
          <a:stretch>
            <a:fillRect/>
          </a:stretch>
        </p:blipFill>
        <p:spPr>
          <a:xfrm>
            <a:off x="4314957" y="1700808"/>
            <a:ext cx="4702431" cy="3186158"/>
          </a:xfrm>
          <a:prstGeom prst="rect">
            <a:avLst/>
          </a:prstGeom>
          <a:ln>
            <a:solidFill>
              <a:schemeClr val="accent1"/>
            </a:solidFill>
          </a:ln>
        </p:spPr>
      </p:pic>
      <p:sp>
        <p:nvSpPr>
          <p:cNvPr id="10" name="Rettangolo arrotondato 9"/>
          <p:cNvSpPr/>
          <p:nvPr/>
        </p:nvSpPr>
        <p:spPr>
          <a:xfrm>
            <a:off x="427398" y="5071496"/>
            <a:ext cx="3459671" cy="10218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Base </a:t>
            </a:r>
            <a:r>
              <a:rPr lang="it-IT" sz="2000" b="1" dirty="0" err="1"/>
              <a:t>Prestashop</a:t>
            </a:r>
            <a:r>
              <a:rPr lang="it-IT" sz="2000" b="1" dirty="0"/>
              <a:t> + </a:t>
            </a:r>
            <a:r>
              <a:rPr lang="it-IT" sz="2000" b="1" dirty="0" err="1"/>
              <a:t>plugins</a:t>
            </a:r>
            <a:r>
              <a:rPr lang="it-IT" sz="2000" b="1" dirty="0"/>
              <a:t> + ad-hoc </a:t>
            </a:r>
            <a:r>
              <a:rPr lang="it-IT" sz="2000" b="1" dirty="0" err="1" smtClean="0"/>
              <a:t>customisations</a:t>
            </a:r>
            <a:endParaRPr lang="it-IT" sz="2000" b="1" dirty="0" smtClean="0"/>
          </a:p>
          <a:p>
            <a:pPr algn="ctr"/>
            <a:r>
              <a:rPr lang="en-GB" sz="2000" b="1" dirty="0"/>
              <a:t>http://marketplace.egi.eu</a:t>
            </a:r>
          </a:p>
        </p:txBody>
      </p:sp>
      <p:sp>
        <p:nvSpPr>
          <p:cNvPr id="11" name="Rettangolo arrotondato 10"/>
          <p:cNvSpPr/>
          <p:nvPr/>
        </p:nvSpPr>
        <p:spPr>
          <a:xfrm>
            <a:off x="4757960" y="5071496"/>
            <a:ext cx="3816424" cy="10218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err="1"/>
              <a:t>Enhanced</a:t>
            </a:r>
            <a:r>
              <a:rPr lang="it-IT" sz="2000" b="1" dirty="0"/>
              <a:t> Open IRIS </a:t>
            </a:r>
            <a:r>
              <a:rPr lang="it-IT" sz="2000" b="1" dirty="0" err="1"/>
              <a:t>according</a:t>
            </a:r>
            <a:r>
              <a:rPr lang="it-IT" sz="2000" b="1" dirty="0"/>
              <a:t> to the EGI </a:t>
            </a:r>
            <a:r>
              <a:rPr lang="it-IT" sz="2000" b="1" dirty="0" err="1" smtClean="0"/>
              <a:t>requirements</a:t>
            </a:r>
            <a:endParaRPr lang="it-IT" sz="2000" b="1" dirty="0" smtClean="0"/>
          </a:p>
          <a:p>
            <a:pPr algn="ctr"/>
            <a:r>
              <a:rPr lang="en-GB" sz="2000" b="1" dirty="0"/>
              <a:t>http://egi.science-it.ch</a:t>
            </a:r>
          </a:p>
        </p:txBody>
      </p:sp>
      <p:sp>
        <p:nvSpPr>
          <p:cNvPr id="3" name="Footer Placeholder 2"/>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1680161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188640"/>
            <a:ext cx="7704856" cy="850106"/>
          </a:xfrm>
        </p:spPr>
        <p:txBody>
          <a:bodyPr>
            <a:normAutofit fontScale="90000"/>
          </a:bodyPr>
          <a:lstStyle/>
          <a:p>
            <a:r>
              <a:rPr lang="it-IT" sz="2200" dirty="0">
                <a:solidFill>
                  <a:srgbClr val="1F497D">
                    <a:lumMod val="50000"/>
                  </a:srgbClr>
                </a:solidFill>
              </a:rPr>
              <a:t>Marketplace</a:t>
            </a:r>
            <a:r>
              <a:rPr lang="it-IT" dirty="0" smtClean="0"/>
              <a:t/>
            </a:r>
            <a:br>
              <a:rPr lang="it-IT" dirty="0" smtClean="0"/>
            </a:br>
            <a:r>
              <a:rPr lang="en-GB" dirty="0" smtClean="0"/>
              <a:t>A </a:t>
            </a:r>
            <a:r>
              <a:rPr lang="en-GB" dirty="0"/>
              <a:t>tool to automate service order management</a:t>
            </a:r>
          </a:p>
        </p:txBody>
      </p:sp>
      <p:sp>
        <p:nvSpPr>
          <p:cNvPr id="3" name="Segnaposto contenuto 2"/>
          <p:cNvSpPr>
            <a:spLocks noGrp="1"/>
          </p:cNvSpPr>
          <p:nvPr>
            <p:ph sz="half" idx="2"/>
          </p:nvPr>
        </p:nvSpPr>
        <p:spPr/>
        <p:txBody>
          <a:bodyPr>
            <a:normAutofit/>
          </a:bodyPr>
          <a:lstStyle/>
          <a:p>
            <a:r>
              <a:rPr lang="en-GB" dirty="0" smtClean="0"/>
              <a:t>The </a:t>
            </a:r>
            <a:r>
              <a:rPr lang="en-GB" dirty="0"/>
              <a:t>Marketplace </a:t>
            </a:r>
            <a:r>
              <a:rPr lang="en-GB" dirty="0" smtClean="0"/>
              <a:t>partially </a:t>
            </a:r>
            <a:r>
              <a:rPr lang="en-GB" dirty="0" smtClean="0">
                <a:solidFill>
                  <a:srgbClr val="6C9FCA"/>
                </a:solidFill>
              </a:rPr>
              <a:t>automates </a:t>
            </a:r>
            <a:r>
              <a:rPr lang="en-GB" dirty="0">
                <a:solidFill>
                  <a:srgbClr val="6C9FCA"/>
                </a:solidFill>
              </a:rPr>
              <a:t>the service order </a:t>
            </a:r>
            <a:r>
              <a:rPr lang="en-GB" dirty="0" smtClean="0">
                <a:solidFill>
                  <a:srgbClr val="6C9FCA"/>
                </a:solidFill>
              </a:rPr>
              <a:t>procedures</a:t>
            </a:r>
          </a:p>
          <a:p>
            <a:pPr lvl="1"/>
            <a:r>
              <a:rPr lang="en-GB" dirty="0" smtClean="0"/>
              <a:t>handle </a:t>
            </a:r>
            <a:r>
              <a:rPr lang="en-GB" dirty="0"/>
              <a:t>the customers’ </a:t>
            </a:r>
            <a:r>
              <a:rPr lang="en-GB" dirty="0" smtClean="0"/>
              <a:t>request</a:t>
            </a:r>
          </a:p>
          <a:p>
            <a:endParaRPr lang="en-GB" dirty="0" smtClean="0"/>
          </a:p>
          <a:p>
            <a:r>
              <a:rPr lang="en-GB" dirty="0" smtClean="0">
                <a:solidFill>
                  <a:srgbClr val="6C9FCA"/>
                </a:solidFill>
              </a:rPr>
              <a:t>Marketplace </a:t>
            </a:r>
            <a:r>
              <a:rPr lang="en-GB" dirty="0">
                <a:solidFill>
                  <a:srgbClr val="6C9FCA"/>
                </a:solidFill>
              </a:rPr>
              <a:t>as an orchestrator </a:t>
            </a:r>
            <a:r>
              <a:rPr lang="en-GB" dirty="0"/>
              <a:t>of the several EGI tools involved in </a:t>
            </a:r>
            <a:r>
              <a:rPr lang="en-GB" dirty="0" smtClean="0"/>
              <a:t>the processes</a:t>
            </a:r>
          </a:p>
          <a:p>
            <a:pPr lvl="1"/>
            <a:r>
              <a:rPr lang="en-GB" dirty="0"/>
              <a:t>trigger related IMS </a:t>
            </a:r>
            <a:r>
              <a:rPr lang="en-GB" dirty="0" smtClean="0"/>
              <a:t>processes and procedures exploiting </a:t>
            </a:r>
            <a:r>
              <a:rPr lang="en-GB" dirty="0"/>
              <a:t>the customer and service order profile information </a:t>
            </a:r>
            <a:r>
              <a:rPr lang="en-GB" dirty="0" smtClean="0"/>
              <a:t>collected</a:t>
            </a:r>
          </a:p>
        </p:txBody>
      </p:sp>
      <p:sp>
        <p:nvSpPr>
          <p:cNvPr id="4" name="Footer Placeholder 3"/>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1028753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188640"/>
            <a:ext cx="7704856" cy="850106"/>
          </a:xfrm>
        </p:spPr>
        <p:txBody>
          <a:bodyPr>
            <a:normAutofit fontScale="90000"/>
          </a:bodyPr>
          <a:lstStyle/>
          <a:p>
            <a:r>
              <a:rPr lang="it-IT" sz="2200" dirty="0">
                <a:solidFill>
                  <a:srgbClr val="1F497D">
                    <a:lumMod val="50000"/>
                  </a:srgbClr>
                </a:solidFill>
              </a:rPr>
              <a:t>Marketplace</a:t>
            </a:r>
            <a:r>
              <a:rPr lang="it-IT" dirty="0" smtClean="0"/>
              <a:t/>
            </a:r>
            <a:br>
              <a:rPr lang="it-IT" dirty="0" smtClean="0"/>
            </a:br>
            <a:r>
              <a:rPr lang="en-GB" dirty="0"/>
              <a:t>Relationship and impact on the EGI tools</a:t>
            </a:r>
          </a:p>
        </p:txBody>
      </p:sp>
      <p:sp>
        <p:nvSpPr>
          <p:cNvPr id="3" name="Segnaposto contenuto 2"/>
          <p:cNvSpPr>
            <a:spLocks noGrp="1"/>
          </p:cNvSpPr>
          <p:nvPr>
            <p:ph sz="half" idx="2"/>
          </p:nvPr>
        </p:nvSpPr>
        <p:spPr>
          <a:xfrm>
            <a:off x="179512" y="1340768"/>
            <a:ext cx="8856984" cy="5112568"/>
          </a:xfrm>
        </p:spPr>
        <p:txBody>
          <a:bodyPr>
            <a:normAutofit/>
          </a:bodyPr>
          <a:lstStyle/>
          <a:p>
            <a:r>
              <a:rPr lang="en-US" dirty="0" smtClean="0"/>
              <a:t>Impacts on other tools</a:t>
            </a:r>
          </a:p>
          <a:p>
            <a:pPr lvl="1"/>
            <a:r>
              <a:rPr lang="en-US" dirty="0" smtClean="0">
                <a:solidFill>
                  <a:srgbClr val="6C9FCA"/>
                </a:solidFill>
              </a:rPr>
              <a:t>remove redundancies</a:t>
            </a:r>
            <a:r>
              <a:rPr lang="en-US" dirty="0" smtClean="0"/>
              <a:t>:</a:t>
            </a:r>
          </a:p>
          <a:p>
            <a:pPr lvl="2"/>
            <a:r>
              <a:rPr lang="en-US" dirty="0" smtClean="0"/>
              <a:t>AODS - service discovery and a user profiling</a:t>
            </a:r>
          </a:p>
          <a:p>
            <a:pPr lvl="2"/>
            <a:r>
              <a:rPr lang="en-US" dirty="0" smtClean="0"/>
              <a:t>e-GRANT – dismissed</a:t>
            </a:r>
          </a:p>
          <a:p>
            <a:pPr lvl="1"/>
            <a:r>
              <a:rPr lang="en-US" dirty="0" smtClean="0">
                <a:solidFill>
                  <a:srgbClr val="6C9FCA"/>
                </a:solidFill>
              </a:rPr>
              <a:t>implement new features</a:t>
            </a:r>
            <a:r>
              <a:rPr lang="en-US" dirty="0" smtClean="0"/>
              <a:t>:</a:t>
            </a:r>
          </a:p>
          <a:p>
            <a:pPr lvl="2"/>
            <a:r>
              <a:rPr lang="en-US" dirty="0" smtClean="0"/>
              <a:t>Service order pre-processing: orders grouped according to type</a:t>
            </a:r>
          </a:p>
          <a:p>
            <a:pPr lvl="2"/>
            <a:r>
              <a:rPr lang="en-US" dirty="0" smtClean="0"/>
              <a:t>Service order management</a:t>
            </a:r>
          </a:p>
          <a:p>
            <a:pPr lvl="2"/>
            <a:r>
              <a:rPr lang="en-US" dirty="0" smtClean="0"/>
              <a:t>SLA/OLA management: future work</a:t>
            </a:r>
          </a:p>
          <a:p>
            <a:r>
              <a:rPr lang="en-US" dirty="0" smtClean="0"/>
              <a:t>Service order pre-processing performed by the MP</a:t>
            </a:r>
          </a:p>
          <a:p>
            <a:r>
              <a:rPr lang="en-US" dirty="0" smtClean="0"/>
              <a:t>New Service Order Management tool (MP plugin)</a:t>
            </a:r>
          </a:p>
          <a:p>
            <a:pPr lvl="1"/>
            <a:r>
              <a:rPr lang="en-US" dirty="0" smtClean="0"/>
              <a:t>keeps trace and enables the </a:t>
            </a:r>
            <a:r>
              <a:rPr lang="en-US" dirty="0" err="1" smtClean="0"/>
              <a:t>mgmt</a:t>
            </a:r>
            <a:r>
              <a:rPr lang="en-US" dirty="0" smtClean="0"/>
              <a:t> of the service orders</a:t>
            </a:r>
            <a:endParaRPr lang="en-US" dirty="0"/>
          </a:p>
        </p:txBody>
      </p:sp>
      <p:sp>
        <p:nvSpPr>
          <p:cNvPr id="4" name="Footer Placeholder 3"/>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3902336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sz="half" idx="2"/>
          </p:nvPr>
        </p:nvSpPr>
        <p:spPr/>
        <p:txBody>
          <a:bodyPr/>
          <a:lstStyle/>
          <a:p>
            <a:r>
              <a:rPr lang="en-GB" dirty="0" smtClean="0"/>
              <a:t>WP Overview </a:t>
            </a:r>
          </a:p>
          <a:p>
            <a:pPr lvl="1"/>
            <a:r>
              <a:rPr lang="en-GB" dirty="0" smtClean="0"/>
              <a:t>Objectives</a:t>
            </a:r>
          </a:p>
          <a:p>
            <a:r>
              <a:rPr lang="en-GB" dirty="0"/>
              <a:t>A</a:t>
            </a:r>
            <a:r>
              <a:rPr lang="en-GB" dirty="0" smtClean="0"/>
              <a:t>chievements </a:t>
            </a:r>
          </a:p>
          <a:p>
            <a:pPr lvl="1"/>
            <a:r>
              <a:rPr lang="en-GB" dirty="0" smtClean="0"/>
              <a:t>AAI (JRA1.1)</a:t>
            </a:r>
          </a:p>
          <a:p>
            <a:pPr lvl="1"/>
            <a:r>
              <a:rPr lang="en-GB" dirty="0" smtClean="0"/>
              <a:t>Marketplace &amp; e-Grant (JRA1.2 &amp; JRA1.5)</a:t>
            </a:r>
          </a:p>
          <a:p>
            <a:pPr lvl="1"/>
            <a:r>
              <a:rPr lang="en-GB" dirty="0" smtClean="0"/>
              <a:t>Accounting (JRA1.3)</a:t>
            </a:r>
          </a:p>
          <a:p>
            <a:pPr lvl="1"/>
            <a:r>
              <a:rPr lang="en-GB" dirty="0" smtClean="0"/>
              <a:t>Operational Tools (JRA1.4)</a:t>
            </a:r>
            <a:endParaRPr lang="en-GB" dirty="0"/>
          </a:p>
          <a:p>
            <a:r>
              <a:rPr lang="en-GB" dirty="0" smtClean="0"/>
              <a:t>Use of resources</a:t>
            </a:r>
          </a:p>
          <a:p>
            <a:r>
              <a:rPr lang="en-GB" dirty="0" smtClean="0"/>
              <a:t>Summary</a:t>
            </a:r>
            <a:endParaRPr lang="en-GB" dirty="0"/>
          </a:p>
          <a:p>
            <a:endParaRPr lang="en-GB" dirty="0"/>
          </a:p>
        </p:txBody>
      </p:sp>
      <p:sp>
        <p:nvSpPr>
          <p:cNvPr id="4" name="Footer Placeholder 3"/>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1122930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211234" y="3282970"/>
            <a:ext cx="1510751"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Marketplace</a:t>
            </a:r>
            <a:endParaRPr lang="en-GB" b="1" dirty="0"/>
          </a:p>
        </p:txBody>
      </p:sp>
      <p:sp>
        <p:nvSpPr>
          <p:cNvPr id="6" name="Rettangolo arrotondato 5"/>
          <p:cNvSpPr/>
          <p:nvPr/>
        </p:nvSpPr>
        <p:spPr>
          <a:xfrm>
            <a:off x="3419872" y="3278904"/>
            <a:ext cx="1510751"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Service Order </a:t>
            </a:r>
            <a:r>
              <a:rPr lang="it-IT" b="1" dirty="0" err="1" smtClean="0"/>
              <a:t>mgmt</a:t>
            </a:r>
            <a:r>
              <a:rPr lang="it-IT" b="1" dirty="0" smtClean="0"/>
              <a:t> </a:t>
            </a:r>
            <a:r>
              <a:rPr lang="it-IT" b="1" dirty="0" err="1" smtClean="0"/>
              <a:t>tool</a:t>
            </a:r>
            <a:endParaRPr lang="en-GB" b="1" dirty="0"/>
          </a:p>
        </p:txBody>
      </p:sp>
      <p:sp>
        <p:nvSpPr>
          <p:cNvPr id="7" name="Rettangolo arrotondato 6"/>
          <p:cNvSpPr/>
          <p:nvPr/>
        </p:nvSpPr>
        <p:spPr>
          <a:xfrm>
            <a:off x="6588224" y="3279264"/>
            <a:ext cx="1510751"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SLA/OLA </a:t>
            </a:r>
            <a:r>
              <a:rPr lang="it-IT" b="1" dirty="0" err="1" smtClean="0"/>
              <a:t>mgmt</a:t>
            </a:r>
            <a:r>
              <a:rPr lang="it-IT" b="1" dirty="0" smtClean="0"/>
              <a:t> </a:t>
            </a:r>
            <a:r>
              <a:rPr lang="it-IT" b="1" dirty="0" err="1" smtClean="0"/>
              <a:t>tool</a:t>
            </a:r>
            <a:endParaRPr lang="en-GB" b="1" dirty="0"/>
          </a:p>
        </p:txBody>
      </p:sp>
      <p:cxnSp>
        <p:nvCxnSpPr>
          <p:cNvPr id="8" name="Connettore 4 7"/>
          <p:cNvCxnSpPr>
            <a:stCxn id="5" idx="3"/>
            <a:endCxn id="6" idx="1"/>
          </p:cNvCxnSpPr>
          <p:nvPr/>
        </p:nvCxnSpPr>
        <p:spPr>
          <a:xfrm flipV="1">
            <a:off x="1721985" y="3746956"/>
            <a:ext cx="1697887" cy="4066"/>
          </a:xfrm>
          <a:prstGeom prst="bentConnector3">
            <a:avLst/>
          </a:prstGeom>
          <a:ln w="635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4 8"/>
          <p:cNvCxnSpPr>
            <a:stCxn id="6" idx="3"/>
            <a:endCxn id="7" idx="1"/>
          </p:cNvCxnSpPr>
          <p:nvPr/>
        </p:nvCxnSpPr>
        <p:spPr>
          <a:xfrm>
            <a:off x="4930623" y="3746956"/>
            <a:ext cx="1657601" cy="360"/>
          </a:xfrm>
          <a:prstGeom prst="bentConnector3">
            <a:avLst>
              <a:gd name="adj1" fmla="val 50000"/>
            </a:avLst>
          </a:prstGeom>
          <a:ln w="635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Fumetto 2 9"/>
          <p:cNvSpPr/>
          <p:nvPr/>
        </p:nvSpPr>
        <p:spPr>
          <a:xfrm>
            <a:off x="7604727" y="2693016"/>
            <a:ext cx="1500659" cy="397057"/>
          </a:xfrm>
          <a:prstGeom prst="wedgeRoundRectCallout">
            <a:avLst>
              <a:gd name="adj1" fmla="val -41551"/>
              <a:gd name="adj2" fmla="val 93686"/>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Future </a:t>
            </a:r>
            <a:r>
              <a:rPr lang="it-IT" b="1" dirty="0" err="1" smtClean="0"/>
              <a:t>works</a:t>
            </a:r>
            <a:endParaRPr lang="en-GB" b="1" dirty="0"/>
          </a:p>
        </p:txBody>
      </p:sp>
      <p:sp>
        <p:nvSpPr>
          <p:cNvPr id="12" name="Rettangolo arrotondato 11"/>
          <p:cNvSpPr/>
          <p:nvPr/>
        </p:nvSpPr>
        <p:spPr>
          <a:xfrm>
            <a:off x="3419873" y="1215884"/>
            <a:ext cx="4319062" cy="70055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Customer Relationship Management</a:t>
            </a:r>
            <a:endParaRPr lang="en-GB" b="1" dirty="0"/>
          </a:p>
        </p:txBody>
      </p:sp>
      <p:sp>
        <p:nvSpPr>
          <p:cNvPr id="13" name="Freccia bidirezionale verticale 12"/>
          <p:cNvSpPr/>
          <p:nvPr/>
        </p:nvSpPr>
        <p:spPr>
          <a:xfrm>
            <a:off x="3914118" y="1908667"/>
            <a:ext cx="522257" cy="1362327"/>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arrotondato 13"/>
          <p:cNvSpPr/>
          <p:nvPr/>
        </p:nvSpPr>
        <p:spPr>
          <a:xfrm>
            <a:off x="3419872" y="5585245"/>
            <a:ext cx="4319061" cy="70055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Service Level Management</a:t>
            </a:r>
            <a:endParaRPr lang="en-GB" b="1" dirty="0"/>
          </a:p>
        </p:txBody>
      </p:sp>
      <p:sp>
        <p:nvSpPr>
          <p:cNvPr id="15" name="Freccia bidirezionale verticale 14"/>
          <p:cNvSpPr/>
          <p:nvPr/>
        </p:nvSpPr>
        <p:spPr>
          <a:xfrm>
            <a:off x="7082470" y="1923491"/>
            <a:ext cx="522257" cy="1365315"/>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ccia bidirezionale verticale 15"/>
          <p:cNvSpPr/>
          <p:nvPr/>
        </p:nvSpPr>
        <p:spPr>
          <a:xfrm>
            <a:off x="3914117" y="4230231"/>
            <a:ext cx="522257" cy="1354654"/>
          </a:xfrm>
          <a:prstGeom prst="up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ccia bidirezionale verticale 16"/>
          <p:cNvSpPr/>
          <p:nvPr/>
        </p:nvSpPr>
        <p:spPr>
          <a:xfrm>
            <a:off x="7082470" y="4215008"/>
            <a:ext cx="522257" cy="1363185"/>
          </a:xfrm>
          <a:prstGeom prst="up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asellaDiTesto 17"/>
          <p:cNvSpPr txBox="1"/>
          <p:nvPr/>
        </p:nvSpPr>
        <p:spPr>
          <a:xfrm>
            <a:off x="2187122" y="2060848"/>
            <a:ext cx="2215105" cy="707886"/>
          </a:xfrm>
          <a:prstGeom prst="rect">
            <a:avLst/>
          </a:prstGeom>
          <a:noFill/>
        </p:spPr>
        <p:txBody>
          <a:bodyPr wrap="square" rtlCol="0">
            <a:spAutoFit/>
          </a:bodyPr>
          <a:lstStyle/>
          <a:p>
            <a:r>
              <a:rPr lang="it-IT" sz="2000" b="1" dirty="0"/>
              <a:t>2</a:t>
            </a:r>
            <a:r>
              <a:rPr lang="it-IT" sz="2000" b="1" dirty="0" smtClean="0"/>
              <a:t>. CRM </a:t>
            </a:r>
            <a:r>
              <a:rPr lang="it-IT" sz="2000" b="1" dirty="0" err="1" smtClean="0"/>
              <a:t>handles</a:t>
            </a:r>
            <a:r>
              <a:rPr lang="it-IT" sz="2000" b="1" dirty="0" smtClean="0"/>
              <a:t> the new </a:t>
            </a:r>
            <a:r>
              <a:rPr lang="it-IT" sz="2000" b="1" dirty="0" err="1" smtClean="0"/>
              <a:t>order</a:t>
            </a:r>
            <a:endParaRPr lang="en-GB" sz="2000" b="1" dirty="0"/>
          </a:p>
        </p:txBody>
      </p:sp>
      <p:sp>
        <p:nvSpPr>
          <p:cNvPr id="19" name="CasellaDiTesto 18"/>
          <p:cNvSpPr txBox="1"/>
          <p:nvPr/>
        </p:nvSpPr>
        <p:spPr>
          <a:xfrm>
            <a:off x="1990239" y="4501569"/>
            <a:ext cx="2178183" cy="1015663"/>
          </a:xfrm>
          <a:prstGeom prst="rect">
            <a:avLst/>
          </a:prstGeom>
          <a:noFill/>
        </p:spPr>
        <p:txBody>
          <a:bodyPr wrap="square" rtlCol="0">
            <a:spAutoFit/>
          </a:bodyPr>
          <a:lstStyle/>
          <a:p>
            <a:r>
              <a:rPr lang="it-IT" sz="2000" b="1" dirty="0" smtClean="0"/>
              <a:t>3. SLM </a:t>
            </a:r>
            <a:r>
              <a:rPr lang="it-IT" sz="2000" b="1" dirty="0" err="1" smtClean="0"/>
              <a:t>is</a:t>
            </a:r>
            <a:r>
              <a:rPr lang="it-IT" sz="2000" b="1" dirty="0" smtClean="0"/>
              <a:t> </a:t>
            </a:r>
            <a:r>
              <a:rPr lang="it-IT" sz="2000" b="1" dirty="0" err="1" smtClean="0"/>
              <a:t>notified</a:t>
            </a:r>
            <a:r>
              <a:rPr lang="it-IT" sz="2000" b="1" dirty="0" smtClean="0"/>
              <a:t> </a:t>
            </a:r>
            <a:r>
              <a:rPr lang="it-IT" sz="2000" b="1" dirty="0" err="1" smtClean="0"/>
              <a:t>when</a:t>
            </a:r>
            <a:r>
              <a:rPr lang="it-IT" sz="2000" b="1" dirty="0" smtClean="0"/>
              <a:t> SLA </a:t>
            </a:r>
            <a:r>
              <a:rPr lang="it-IT" sz="2000" b="1" dirty="0" err="1" smtClean="0"/>
              <a:t>needs</a:t>
            </a:r>
            <a:r>
              <a:rPr lang="it-IT" sz="2000" b="1" dirty="0" smtClean="0"/>
              <a:t> to be setup</a:t>
            </a:r>
            <a:endParaRPr lang="en-GB" sz="2000" b="1" dirty="0"/>
          </a:p>
        </p:txBody>
      </p:sp>
      <p:sp>
        <p:nvSpPr>
          <p:cNvPr id="20" name="CasellaDiTesto 19"/>
          <p:cNvSpPr txBox="1"/>
          <p:nvPr/>
        </p:nvSpPr>
        <p:spPr>
          <a:xfrm>
            <a:off x="5373786" y="2014381"/>
            <a:ext cx="1815787" cy="1015663"/>
          </a:xfrm>
          <a:prstGeom prst="rect">
            <a:avLst/>
          </a:prstGeom>
          <a:noFill/>
        </p:spPr>
        <p:txBody>
          <a:bodyPr wrap="square" rtlCol="0">
            <a:spAutoFit/>
          </a:bodyPr>
          <a:lstStyle/>
          <a:p>
            <a:r>
              <a:rPr lang="it-IT" sz="2000" b="1" dirty="0"/>
              <a:t>4</a:t>
            </a:r>
            <a:r>
              <a:rPr lang="it-IT" sz="2000" b="1" dirty="0" smtClean="0"/>
              <a:t>. CRM </a:t>
            </a:r>
            <a:r>
              <a:rPr lang="it-IT" sz="2000" b="1" dirty="0" err="1" smtClean="0"/>
              <a:t>is</a:t>
            </a:r>
            <a:r>
              <a:rPr lang="it-IT" sz="2000" b="1" dirty="0" smtClean="0"/>
              <a:t> </a:t>
            </a:r>
            <a:r>
              <a:rPr lang="it-IT" sz="2000" b="1" dirty="0" err="1" smtClean="0"/>
              <a:t>notified</a:t>
            </a:r>
            <a:r>
              <a:rPr lang="it-IT" sz="2000" b="1" dirty="0" smtClean="0"/>
              <a:t> </a:t>
            </a:r>
            <a:r>
              <a:rPr lang="it-IT" sz="2000" b="1" dirty="0" err="1" smtClean="0"/>
              <a:t>when</a:t>
            </a:r>
            <a:r>
              <a:rPr lang="it-IT" sz="2000" b="1" dirty="0" smtClean="0"/>
              <a:t> SLA </a:t>
            </a:r>
            <a:r>
              <a:rPr lang="it-IT" sz="2000" b="1" dirty="0" err="1" smtClean="0"/>
              <a:t>is</a:t>
            </a:r>
            <a:r>
              <a:rPr lang="it-IT" sz="2000" b="1" dirty="0" smtClean="0"/>
              <a:t> </a:t>
            </a:r>
            <a:r>
              <a:rPr lang="it-IT" sz="2000" b="1" dirty="0" err="1" smtClean="0"/>
              <a:t>finalised</a:t>
            </a:r>
            <a:endParaRPr lang="en-GB" sz="2000" b="1" dirty="0"/>
          </a:p>
        </p:txBody>
      </p:sp>
      <p:sp>
        <p:nvSpPr>
          <p:cNvPr id="21" name="CasellaDiTesto 20"/>
          <p:cNvSpPr txBox="1"/>
          <p:nvPr/>
        </p:nvSpPr>
        <p:spPr>
          <a:xfrm>
            <a:off x="5261690" y="4402046"/>
            <a:ext cx="1944216" cy="1015663"/>
          </a:xfrm>
          <a:prstGeom prst="rect">
            <a:avLst/>
          </a:prstGeom>
          <a:noFill/>
        </p:spPr>
        <p:txBody>
          <a:bodyPr wrap="square" rtlCol="0">
            <a:spAutoFit/>
          </a:bodyPr>
          <a:lstStyle/>
          <a:p>
            <a:r>
              <a:rPr lang="it-IT" sz="2000" b="1" dirty="0" smtClean="0"/>
              <a:t>5. SLM </a:t>
            </a:r>
            <a:r>
              <a:rPr lang="it-IT" sz="2000" b="1" dirty="0" err="1" smtClean="0"/>
              <a:t>monitors</a:t>
            </a:r>
            <a:r>
              <a:rPr lang="it-IT" sz="2000" b="1" dirty="0" smtClean="0"/>
              <a:t> SLA and </a:t>
            </a:r>
            <a:r>
              <a:rPr lang="it-IT" sz="2000" b="1" dirty="0" err="1" smtClean="0"/>
              <a:t>related</a:t>
            </a:r>
            <a:r>
              <a:rPr lang="it-IT" sz="2000" b="1" dirty="0" smtClean="0"/>
              <a:t> </a:t>
            </a:r>
            <a:r>
              <a:rPr lang="it-IT" sz="2000" b="1" dirty="0" err="1" smtClean="0"/>
              <a:t>OLAs</a:t>
            </a:r>
            <a:endParaRPr lang="en-GB" sz="2000" b="1" dirty="0"/>
          </a:p>
        </p:txBody>
      </p:sp>
      <p:sp>
        <p:nvSpPr>
          <p:cNvPr id="26" name="CasellaDiTesto 25"/>
          <p:cNvSpPr txBox="1"/>
          <p:nvPr/>
        </p:nvSpPr>
        <p:spPr>
          <a:xfrm>
            <a:off x="1763688" y="3287036"/>
            <a:ext cx="1571649" cy="400110"/>
          </a:xfrm>
          <a:prstGeom prst="rect">
            <a:avLst/>
          </a:prstGeom>
          <a:noFill/>
        </p:spPr>
        <p:txBody>
          <a:bodyPr wrap="none" rtlCol="0">
            <a:spAutoFit/>
          </a:bodyPr>
          <a:lstStyle/>
          <a:p>
            <a:r>
              <a:rPr lang="it-IT" sz="2000" b="1" dirty="0" smtClean="0"/>
              <a:t>1. New </a:t>
            </a:r>
            <a:r>
              <a:rPr lang="it-IT" sz="2000" b="1" dirty="0" err="1" smtClean="0"/>
              <a:t>order</a:t>
            </a:r>
            <a:endParaRPr lang="en-GB" sz="2000" b="1" dirty="0"/>
          </a:p>
        </p:txBody>
      </p:sp>
      <p:sp>
        <p:nvSpPr>
          <p:cNvPr id="27" name="Titolo 1"/>
          <p:cNvSpPr>
            <a:spLocks noGrp="1"/>
          </p:cNvSpPr>
          <p:nvPr>
            <p:ph type="title"/>
          </p:nvPr>
        </p:nvSpPr>
        <p:spPr>
          <a:xfrm>
            <a:off x="1019726" y="188640"/>
            <a:ext cx="8136904" cy="850106"/>
          </a:xfrm>
        </p:spPr>
        <p:txBody>
          <a:bodyPr>
            <a:normAutofit fontScale="90000"/>
          </a:bodyPr>
          <a:lstStyle/>
          <a:p>
            <a:r>
              <a:rPr lang="it-IT" sz="2200" dirty="0">
                <a:solidFill>
                  <a:srgbClr val="1F497D">
                    <a:lumMod val="50000"/>
                  </a:srgbClr>
                </a:solidFill>
              </a:rPr>
              <a:t>Marketplace</a:t>
            </a:r>
            <a:r>
              <a:rPr lang="it-IT" dirty="0" smtClean="0"/>
              <a:t/>
            </a:r>
            <a:br>
              <a:rPr lang="it-IT" dirty="0" smtClean="0"/>
            </a:br>
            <a:r>
              <a:rPr lang="en-GB" dirty="0" smtClean="0"/>
              <a:t>Service </a:t>
            </a:r>
            <a:r>
              <a:rPr lang="en-GB" dirty="0"/>
              <a:t>order </a:t>
            </a:r>
            <a:r>
              <a:rPr lang="en-GB" dirty="0" smtClean="0"/>
              <a:t>management – Tools and Processes</a:t>
            </a:r>
            <a:endParaRPr lang="en-GB" dirty="0"/>
          </a:p>
        </p:txBody>
      </p:sp>
      <p:sp>
        <p:nvSpPr>
          <p:cNvPr id="2" name="Footer Placeholder 1"/>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263532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arrotondato 7"/>
          <p:cNvSpPr/>
          <p:nvPr/>
        </p:nvSpPr>
        <p:spPr>
          <a:xfrm>
            <a:off x="3851920" y="2853325"/>
            <a:ext cx="158417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Service Order </a:t>
            </a:r>
            <a:r>
              <a:rPr lang="it-IT" b="1" dirty="0" err="1" smtClean="0"/>
              <a:t>mgmt</a:t>
            </a:r>
            <a:r>
              <a:rPr lang="it-IT" b="1" dirty="0" smtClean="0"/>
              <a:t> </a:t>
            </a:r>
            <a:r>
              <a:rPr lang="it-IT" b="1" dirty="0" err="1" smtClean="0"/>
              <a:t>tool</a:t>
            </a:r>
            <a:endParaRPr lang="en-GB" b="1" dirty="0"/>
          </a:p>
        </p:txBody>
      </p:sp>
      <p:cxnSp>
        <p:nvCxnSpPr>
          <p:cNvPr id="10" name="Connettore 4 9"/>
          <p:cNvCxnSpPr>
            <a:endCxn id="8" idx="1"/>
          </p:cNvCxnSpPr>
          <p:nvPr/>
        </p:nvCxnSpPr>
        <p:spPr>
          <a:xfrm>
            <a:off x="2743863" y="3320988"/>
            <a:ext cx="1108057" cy="389"/>
          </a:xfrm>
          <a:prstGeom prst="bentConnector3">
            <a:avLst/>
          </a:prstGeom>
          <a:ln w="1016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4 10"/>
          <p:cNvCxnSpPr>
            <a:stCxn id="8" idx="3"/>
          </p:cNvCxnSpPr>
          <p:nvPr/>
        </p:nvCxnSpPr>
        <p:spPr>
          <a:xfrm flipV="1">
            <a:off x="5436096" y="3320988"/>
            <a:ext cx="1224136" cy="389"/>
          </a:xfrm>
          <a:prstGeom prst="bentConnector3">
            <a:avLst>
              <a:gd name="adj1" fmla="val 50000"/>
            </a:avLst>
          </a:prstGeom>
          <a:ln w="101600">
            <a:solidFill>
              <a:schemeClr val="accent3">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8" name="Gruppo 37"/>
          <p:cNvGrpSpPr/>
          <p:nvPr/>
        </p:nvGrpSpPr>
        <p:grpSpPr>
          <a:xfrm>
            <a:off x="179512" y="1832467"/>
            <a:ext cx="1941960" cy="1020469"/>
            <a:chOff x="179512" y="1832467"/>
            <a:chExt cx="1941960" cy="1020469"/>
          </a:xfrm>
        </p:grpSpPr>
        <p:cxnSp>
          <p:nvCxnSpPr>
            <p:cNvPr id="23" name="Connettore 2 22"/>
            <p:cNvCxnSpPr/>
            <p:nvPr/>
          </p:nvCxnSpPr>
          <p:spPr>
            <a:xfrm>
              <a:off x="1949992" y="1950678"/>
              <a:ext cx="1783" cy="902258"/>
            </a:xfrm>
            <a:prstGeom prst="straightConnector1">
              <a:avLst/>
            </a:prstGeom>
            <a:ln w="1016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179512" y="1832467"/>
              <a:ext cx="1941960" cy="707886"/>
            </a:xfrm>
            <a:prstGeom prst="rect">
              <a:avLst/>
            </a:prstGeom>
            <a:noFill/>
          </p:spPr>
          <p:txBody>
            <a:bodyPr wrap="square" rtlCol="0">
              <a:spAutoFit/>
            </a:bodyPr>
            <a:lstStyle/>
            <a:p>
              <a:r>
                <a:rPr lang="it-IT" sz="2000" b="1" dirty="0" smtClean="0"/>
                <a:t>User </a:t>
              </a:r>
              <a:r>
                <a:rPr lang="it-IT" sz="2000" b="1" dirty="0" err="1" smtClean="0"/>
                <a:t>authentication</a:t>
              </a:r>
              <a:endParaRPr lang="en-GB" sz="2000" b="1" dirty="0"/>
            </a:p>
          </p:txBody>
        </p:sp>
      </p:grpSp>
      <p:grpSp>
        <p:nvGrpSpPr>
          <p:cNvPr id="39" name="Gruppo 38"/>
          <p:cNvGrpSpPr/>
          <p:nvPr/>
        </p:nvGrpSpPr>
        <p:grpSpPr>
          <a:xfrm>
            <a:off x="181078" y="3789040"/>
            <a:ext cx="1770697" cy="902258"/>
            <a:chOff x="181078" y="3789040"/>
            <a:chExt cx="1770697" cy="902258"/>
          </a:xfrm>
        </p:grpSpPr>
        <p:cxnSp>
          <p:nvCxnSpPr>
            <p:cNvPr id="22" name="Connettore 2 21"/>
            <p:cNvCxnSpPr/>
            <p:nvPr/>
          </p:nvCxnSpPr>
          <p:spPr>
            <a:xfrm flipV="1">
              <a:off x="1951775" y="3789040"/>
              <a:ext cx="0" cy="902258"/>
            </a:xfrm>
            <a:prstGeom prst="straightConnector1">
              <a:avLst/>
            </a:prstGeom>
            <a:ln w="1016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181078" y="3923765"/>
              <a:ext cx="1536319" cy="707886"/>
            </a:xfrm>
            <a:prstGeom prst="rect">
              <a:avLst/>
            </a:prstGeom>
            <a:noFill/>
          </p:spPr>
          <p:txBody>
            <a:bodyPr wrap="square" rtlCol="0">
              <a:spAutoFit/>
            </a:bodyPr>
            <a:lstStyle/>
            <a:p>
              <a:r>
                <a:rPr lang="it-IT" sz="2000" b="1" dirty="0" smtClean="0"/>
                <a:t>Service providers</a:t>
              </a:r>
              <a:endParaRPr lang="en-GB" sz="2000" b="1" dirty="0"/>
            </a:p>
          </p:txBody>
        </p:sp>
      </p:grpSp>
      <p:grpSp>
        <p:nvGrpSpPr>
          <p:cNvPr id="44" name="Gruppo 43"/>
          <p:cNvGrpSpPr/>
          <p:nvPr/>
        </p:nvGrpSpPr>
        <p:grpSpPr>
          <a:xfrm>
            <a:off x="4644008" y="1950678"/>
            <a:ext cx="1650089" cy="902647"/>
            <a:chOff x="4644008" y="1950678"/>
            <a:chExt cx="1650089" cy="902647"/>
          </a:xfrm>
        </p:grpSpPr>
        <p:cxnSp>
          <p:nvCxnSpPr>
            <p:cNvPr id="21" name="Connettore 2 20"/>
            <p:cNvCxnSpPr>
              <a:stCxn id="8" idx="0"/>
            </p:cNvCxnSpPr>
            <p:nvPr/>
          </p:nvCxnSpPr>
          <p:spPr>
            <a:xfrm flipV="1">
              <a:off x="4644008" y="1950678"/>
              <a:ext cx="0" cy="902647"/>
            </a:xfrm>
            <a:prstGeom prst="straightConnector1">
              <a:avLst/>
            </a:prstGeom>
            <a:ln w="1016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4860032" y="2074353"/>
              <a:ext cx="1434065" cy="707886"/>
            </a:xfrm>
            <a:prstGeom prst="rect">
              <a:avLst/>
            </a:prstGeom>
            <a:noFill/>
          </p:spPr>
          <p:txBody>
            <a:bodyPr wrap="square" rtlCol="0">
              <a:spAutoFit/>
            </a:bodyPr>
            <a:lstStyle/>
            <a:p>
              <a:r>
                <a:rPr lang="it-IT" sz="2000" b="1" dirty="0" err="1" smtClean="0"/>
                <a:t>Enabling</a:t>
              </a:r>
              <a:r>
                <a:rPr lang="it-IT" sz="2000" b="1" dirty="0" smtClean="0"/>
                <a:t> </a:t>
              </a:r>
              <a:r>
                <a:rPr lang="it-IT" sz="2000" b="1" dirty="0" err="1" smtClean="0"/>
                <a:t>VOs</a:t>
              </a:r>
              <a:endParaRPr lang="en-GB" sz="2000" b="1" dirty="0"/>
            </a:p>
          </p:txBody>
        </p:sp>
      </p:grpSp>
      <p:grpSp>
        <p:nvGrpSpPr>
          <p:cNvPr id="47" name="Gruppo 46"/>
          <p:cNvGrpSpPr/>
          <p:nvPr/>
        </p:nvGrpSpPr>
        <p:grpSpPr>
          <a:xfrm>
            <a:off x="7449312" y="3789040"/>
            <a:ext cx="1781990" cy="902258"/>
            <a:chOff x="7449312" y="3789040"/>
            <a:chExt cx="1781990" cy="902258"/>
          </a:xfrm>
        </p:grpSpPr>
        <p:cxnSp>
          <p:nvCxnSpPr>
            <p:cNvPr id="19" name="Connettore 2 18"/>
            <p:cNvCxnSpPr/>
            <p:nvPr/>
          </p:nvCxnSpPr>
          <p:spPr>
            <a:xfrm flipV="1">
              <a:off x="7449312" y="3789040"/>
              <a:ext cx="3008" cy="902258"/>
            </a:xfrm>
            <a:prstGeom prst="straightConnector1">
              <a:avLst/>
            </a:prstGeom>
            <a:ln w="1016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7551459" y="3894481"/>
              <a:ext cx="1679843" cy="707886"/>
            </a:xfrm>
            <a:prstGeom prst="rect">
              <a:avLst/>
            </a:prstGeom>
            <a:noFill/>
          </p:spPr>
          <p:txBody>
            <a:bodyPr wrap="square" rtlCol="0">
              <a:spAutoFit/>
            </a:bodyPr>
            <a:lstStyle/>
            <a:p>
              <a:r>
                <a:rPr lang="it-IT" sz="2000" b="1" dirty="0" smtClean="0"/>
                <a:t>Data for service report</a:t>
              </a:r>
              <a:endParaRPr lang="en-GB" sz="2000" b="1" dirty="0"/>
            </a:p>
          </p:txBody>
        </p:sp>
      </p:grpSp>
      <p:grpSp>
        <p:nvGrpSpPr>
          <p:cNvPr id="46" name="Gruppo 45"/>
          <p:cNvGrpSpPr/>
          <p:nvPr/>
        </p:nvGrpSpPr>
        <p:grpSpPr>
          <a:xfrm>
            <a:off x="6693228" y="1268760"/>
            <a:ext cx="2338445" cy="1584176"/>
            <a:chOff x="6693228" y="1268760"/>
            <a:chExt cx="2338445" cy="1584176"/>
          </a:xfrm>
        </p:grpSpPr>
        <p:sp>
          <p:nvSpPr>
            <p:cNvPr id="15" name="Rettangolo arrotondato 14"/>
            <p:cNvSpPr/>
            <p:nvPr/>
          </p:nvSpPr>
          <p:spPr>
            <a:xfrm>
              <a:off x="6693228" y="1268760"/>
              <a:ext cx="1512168" cy="65803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Accounting</a:t>
              </a:r>
              <a:endParaRPr lang="en-GB" b="1" dirty="0"/>
            </a:p>
          </p:txBody>
        </p:sp>
        <p:cxnSp>
          <p:nvCxnSpPr>
            <p:cNvPr id="18" name="Connettore 2 17"/>
            <p:cNvCxnSpPr>
              <a:stCxn id="15" idx="2"/>
            </p:cNvCxnSpPr>
            <p:nvPr/>
          </p:nvCxnSpPr>
          <p:spPr>
            <a:xfrm>
              <a:off x="7449312" y="1926792"/>
              <a:ext cx="3008" cy="926144"/>
            </a:xfrm>
            <a:prstGeom prst="straightConnector1">
              <a:avLst/>
            </a:prstGeom>
            <a:ln w="1016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7551459" y="2029674"/>
              <a:ext cx="1480214" cy="707886"/>
            </a:xfrm>
            <a:prstGeom prst="rect">
              <a:avLst/>
            </a:prstGeom>
            <a:noFill/>
          </p:spPr>
          <p:txBody>
            <a:bodyPr wrap="square" rtlCol="0">
              <a:spAutoFit/>
            </a:bodyPr>
            <a:lstStyle/>
            <a:p>
              <a:r>
                <a:rPr lang="it-IT" sz="2000" b="1" dirty="0" err="1" smtClean="0"/>
                <a:t>Usage</a:t>
              </a:r>
              <a:r>
                <a:rPr lang="it-IT" sz="2000" b="1" dirty="0" smtClean="0"/>
                <a:t> information</a:t>
              </a:r>
              <a:endParaRPr lang="en-GB" sz="2000" b="1" dirty="0"/>
            </a:p>
          </p:txBody>
        </p:sp>
      </p:grpSp>
      <p:grpSp>
        <p:nvGrpSpPr>
          <p:cNvPr id="45" name="Gruppo 44"/>
          <p:cNvGrpSpPr/>
          <p:nvPr/>
        </p:nvGrpSpPr>
        <p:grpSpPr>
          <a:xfrm>
            <a:off x="2740856" y="3702653"/>
            <a:ext cx="3655162" cy="1055882"/>
            <a:chOff x="2740856" y="3702653"/>
            <a:chExt cx="3655162" cy="1055882"/>
          </a:xfrm>
        </p:grpSpPr>
        <p:cxnSp>
          <p:nvCxnSpPr>
            <p:cNvPr id="20" name="Connettore 2 19"/>
            <p:cNvCxnSpPr>
              <a:stCxn id="8" idx="2"/>
            </p:cNvCxnSpPr>
            <p:nvPr/>
          </p:nvCxnSpPr>
          <p:spPr>
            <a:xfrm>
              <a:off x="4644008" y="3789429"/>
              <a:ext cx="0" cy="969106"/>
            </a:xfrm>
            <a:prstGeom prst="straightConnector1">
              <a:avLst/>
            </a:prstGeom>
            <a:ln w="1016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4860032" y="3882381"/>
              <a:ext cx="1535986" cy="707886"/>
            </a:xfrm>
            <a:prstGeom prst="rect">
              <a:avLst/>
            </a:prstGeom>
            <a:noFill/>
          </p:spPr>
          <p:txBody>
            <a:bodyPr wrap="square" rtlCol="0">
              <a:spAutoFit/>
            </a:bodyPr>
            <a:lstStyle/>
            <a:p>
              <a:r>
                <a:rPr lang="it-IT" sz="2000" b="1" dirty="0" err="1" smtClean="0"/>
                <a:t>Enabling</a:t>
              </a:r>
              <a:r>
                <a:rPr lang="it-IT" sz="2000" b="1" dirty="0" smtClean="0"/>
                <a:t> </a:t>
              </a:r>
              <a:r>
                <a:rPr lang="it-IT" sz="2000" b="1" dirty="0" err="1" smtClean="0"/>
                <a:t>AoDs</a:t>
              </a:r>
              <a:r>
                <a:rPr lang="it-IT" sz="2000" b="1" dirty="0" smtClean="0"/>
                <a:t> </a:t>
              </a:r>
              <a:r>
                <a:rPr lang="it-IT" sz="2000" b="1" dirty="0" err="1" smtClean="0"/>
                <a:t>users</a:t>
              </a:r>
              <a:endParaRPr lang="en-GB" sz="2000" b="1" dirty="0"/>
            </a:p>
          </p:txBody>
        </p:sp>
        <p:cxnSp>
          <p:nvCxnSpPr>
            <p:cNvPr id="30" name="Connettore 2 29"/>
            <p:cNvCxnSpPr/>
            <p:nvPr/>
          </p:nvCxnSpPr>
          <p:spPr>
            <a:xfrm>
              <a:off x="2740856" y="3702653"/>
              <a:ext cx="1524765" cy="1055882"/>
            </a:xfrm>
            <a:prstGeom prst="straightConnector1">
              <a:avLst/>
            </a:prstGeom>
            <a:ln w="1016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31" name="Titolo 1"/>
          <p:cNvSpPr>
            <a:spLocks noGrp="1"/>
          </p:cNvSpPr>
          <p:nvPr>
            <p:ph type="title"/>
          </p:nvPr>
        </p:nvSpPr>
        <p:spPr>
          <a:xfrm>
            <a:off x="971600" y="188640"/>
            <a:ext cx="8136904" cy="850106"/>
          </a:xfrm>
        </p:spPr>
        <p:txBody>
          <a:bodyPr>
            <a:normAutofit fontScale="90000"/>
          </a:bodyPr>
          <a:lstStyle/>
          <a:p>
            <a:r>
              <a:rPr lang="it-IT" sz="2200" dirty="0">
                <a:solidFill>
                  <a:srgbClr val="1F497D">
                    <a:lumMod val="50000"/>
                  </a:srgbClr>
                </a:solidFill>
              </a:rPr>
              <a:t>Marketplace</a:t>
            </a:r>
            <a:r>
              <a:rPr lang="it-IT" dirty="0" smtClean="0"/>
              <a:t/>
            </a:r>
            <a:br>
              <a:rPr lang="it-IT" dirty="0" smtClean="0"/>
            </a:br>
            <a:r>
              <a:rPr lang="en-GB" dirty="0" smtClean="0"/>
              <a:t>Service </a:t>
            </a:r>
            <a:r>
              <a:rPr lang="en-GB" dirty="0"/>
              <a:t>order </a:t>
            </a:r>
            <a:r>
              <a:rPr lang="en-GB" dirty="0" err="1" smtClean="0"/>
              <a:t>mgmt</a:t>
            </a:r>
            <a:r>
              <a:rPr lang="en-GB" dirty="0" smtClean="0"/>
              <a:t> – Tool interactions</a:t>
            </a:r>
            <a:endParaRPr lang="en-GB" dirty="0"/>
          </a:p>
        </p:txBody>
      </p:sp>
      <p:grpSp>
        <p:nvGrpSpPr>
          <p:cNvPr id="40" name="Gruppo 39"/>
          <p:cNvGrpSpPr/>
          <p:nvPr/>
        </p:nvGrpSpPr>
        <p:grpSpPr>
          <a:xfrm>
            <a:off x="242851" y="5834135"/>
            <a:ext cx="2492605" cy="515254"/>
            <a:chOff x="242851" y="5834135"/>
            <a:chExt cx="2492605" cy="515254"/>
          </a:xfrm>
        </p:grpSpPr>
        <p:cxnSp>
          <p:nvCxnSpPr>
            <p:cNvPr id="32" name="Connettore 2 31"/>
            <p:cNvCxnSpPr/>
            <p:nvPr/>
          </p:nvCxnSpPr>
          <p:spPr>
            <a:xfrm flipV="1">
              <a:off x="683568" y="5834135"/>
              <a:ext cx="1656184" cy="11054"/>
            </a:xfrm>
            <a:prstGeom prst="straightConnector1">
              <a:avLst/>
            </a:prstGeom>
            <a:ln w="1016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242851" y="5949279"/>
              <a:ext cx="2492605" cy="400110"/>
            </a:xfrm>
            <a:prstGeom prst="rect">
              <a:avLst/>
            </a:prstGeom>
            <a:noFill/>
          </p:spPr>
          <p:txBody>
            <a:bodyPr wrap="none" rtlCol="0">
              <a:spAutoFit/>
            </a:bodyPr>
            <a:lstStyle/>
            <a:p>
              <a:r>
                <a:rPr lang="it-IT" sz="2000" b="1" dirty="0" err="1" smtClean="0"/>
                <a:t>Already</a:t>
              </a:r>
              <a:r>
                <a:rPr lang="it-IT" sz="2000" b="1" dirty="0" smtClean="0"/>
                <a:t> </a:t>
              </a:r>
              <a:r>
                <a:rPr lang="it-IT" sz="2000" b="1" dirty="0" err="1" smtClean="0"/>
                <a:t>implemented</a:t>
              </a:r>
              <a:endParaRPr lang="en-GB" sz="2000" b="1" dirty="0"/>
            </a:p>
          </p:txBody>
        </p:sp>
      </p:grpSp>
      <p:grpSp>
        <p:nvGrpSpPr>
          <p:cNvPr id="41" name="Gruppo 40"/>
          <p:cNvGrpSpPr/>
          <p:nvPr/>
        </p:nvGrpSpPr>
        <p:grpSpPr>
          <a:xfrm>
            <a:off x="6660232" y="5852824"/>
            <a:ext cx="1914655" cy="453428"/>
            <a:chOff x="509991" y="5895961"/>
            <a:chExt cx="1914655" cy="453428"/>
          </a:xfrm>
        </p:grpSpPr>
        <p:cxnSp>
          <p:nvCxnSpPr>
            <p:cNvPr id="42" name="Connettore 2 41"/>
            <p:cNvCxnSpPr/>
            <p:nvPr/>
          </p:nvCxnSpPr>
          <p:spPr>
            <a:xfrm>
              <a:off x="509991" y="5895961"/>
              <a:ext cx="1914655" cy="0"/>
            </a:xfrm>
            <a:prstGeom prst="straightConnector1">
              <a:avLst/>
            </a:prstGeom>
            <a:ln w="1016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CasellaDiTesto 42"/>
            <p:cNvSpPr txBox="1"/>
            <p:nvPr/>
          </p:nvSpPr>
          <p:spPr>
            <a:xfrm>
              <a:off x="627859" y="5949279"/>
              <a:ext cx="1482906" cy="400110"/>
            </a:xfrm>
            <a:prstGeom prst="rect">
              <a:avLst/>
            </a:prstGeom>
            <a:ln w="101600">
              <a:noFill/>
              <a:tailEnd type="triangle"/>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it-IT" sz="2000" b="1" dirty="0" smtClean="0"/>
                <a:t>Future work</a:t>
              </a:r>
              <a:endParaRPr lang="en-GB" sz="2000" b="1" dirty="0"/>
            </a:p>
          </p:txBody>
        </p:sp>
      </p:grpSp>
      <p:sp>
        <p:nvSpPr>
          <p:cNvPr id="48" name="Rettangolo arrotondato 47"/>
          <p:cNvSpPr/>
          <p:nvPr/>
        </p:nvSpPr>
        <p:spPr>
          <a:xfrm>
            <a:off x="3923928" y="4715184"/>
            <a:ext cx="1512168" cy="65803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Applications on </a:t>
            </a:r>
            <a:r>
              <a:rPr lang="it-IT" b="1" dirty="0" err="1" smtClean="0"/>
              <a:t>Demand</a:t>
            </a:r>
            <a:endParaRPr lang="en-GB" b="1" dirty="0"/>
          </a:p>
        </p:txBody>
      </p:sp>
      <p:sp>
        <p:nvSpPr>
          <p:cNvPr id="49" name="Rettangolo arrotondato 48"/>
          <p:cNvSpPr/>
          <p:nvPr/>
        </p:nvSpPr>
        <p:spPr>
          <a:xfrm>
            <a:off x="1223079" y="1268760"/>
            <a:ext cx="1512168" cy="65803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Check-in</a:t>
            </a:r>
            <a:endParaRPr lang="en-GB" b="1" dirty="0"/>
          </a:p>
        </p:txBody>
      </p:sp>
      <p:sp>
        <p:nvSpPr>
          <p:cNvPr id="50" name="Rettangolo arrotondato 49"/>
          <p:cNvSpPr/>
          <p:nvPr/>
        </p:nvSpPr>
        <p:spPr>
          <a:xfrm>
            <a:off x="3887924" y="1270734"/>
            <a:ext cx="1512168" cy="65803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Operation Portal</a:t>
            </a:r>
            <a:endParaRPr lang="en-US" b="1" dirty="0"/>
          </a:p>
        </p:txBody>
      </p:sp>
      <p:sp>
        <p:nvSpPr>
          <p:cNvPr id="51" name="Rettangolo arrotondato 50"/>
          <p:cNvSpPr/>
          <p:nvPr/>
        </p:nvSpPr>
        <p:spPr>
          <a:xfrm>
            <a:off x="1160548" y="4710898"/>
            <a:ext cx="1512168" cy="65803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Config</a:t>
            </a:r>
            <a:r>
              <a:rPr lang="it-IT" b="1" dirty="0" smtClean="0"/>
              <a:t>. Database</a:t>
            </a:r>
            <a:endParaRPr lang="en-GB" b="1" dirty="0"/>
          </a:p>
        </p:txBody>
      </p:sp>
      <p:sp>
        <p:nvSpPr>
          <p:cNvPr id="52" name="Rettangolo arrotondato 51"/>
          <p:cNvSpPr/>
          <p:nvPr/>
        </p:nvSpPr>
        <p:spPr>
          <a:xfrm>
            <a:off x="6695873" y="4710898"/>
            <a:ext cx="1512168" cy="65803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Monitoring</a:t>
            </a:r>
            <a:r>
              <a:rPr lang="it-IT" b="1" dirty="0" smtClean="0"/>
              <a:t> (ARGO)</a:t>
            </a:r>
            <a:endParaRPr lang="en-GB" b="1" dirty="0"/>
          </a:p>
        </p:txBody>
      </p:sp>
      <p:sp>
        <p:nvSpPr>
          <p:cNvPr id="53" name="Rettangolo arrotondato 52"/>
          <p:cNvSpPr/>
          <p:nvPr/>
        </p:nvSpPr>
        <p:spPr>
          <a:xfrm>
            <a:off x="6657224" y="2848672"/>
            <a:ext cx="158417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SLA/OLA </a:t>
            </a:r>
            <a:r>
              <a:rPr lang="it-IT" b="1" dirty="0" err="1" smtClean="0"/>
              <a:t>mgmt</a:t>
            </a:r>
            <a:r>
              <a:rPr lang="it-IT" b="1" dirty="0" smtClean="0"/>
              <a:t> </a:t>
            </a:r>
            <a:r>
              <a:rPr lang="it-IT" b="1" dirty="0" err="1" smtClean="0"/>
              <a:t>tool</a:t>
            </a:r>
            <a:endParaRPr lang="en-GB" b="1" dirty="0"/>
          </a:p>
        </p:txBody>
      </p:sp>
      <p:sp>
        <p:nvSpPr>
          <p:cNvPr id="54" name="Rettangolo arrotondato 53"/>
          <p:cNvSpPr/>
          <p:nvPr/>
        </p:nvSpPr>
        <p:spPr>
          <a:xfrm>
            <a:off x="1156681" y="2848650"/>
            <a:ext cx="158417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Marketplace</a:t>
            </a:r>
            <a:endParaRPr lang="en-GB" b="1" dirty="0"/>
          </a:p>
        </p:txBody>
      </p:sp>
      <p:sp>
        <p:nvSpPr>
          <p:cNvPr id="2" name="Footer Placeholder 1"/>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2112074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971600" y="188640"/>
            <a:ext cx="8136904" cy="850106"/>
          </a:xfrm>
        </p:spPr>
        <p:txBody>
          <a:bodyPr>
            <a:normAutofit fontScale="90000"/>
          </a:bodyPr>
          <a:lstStyle/>
          <a:p>
            <a:r>
              <a:rPr lang="it-IT" sz="2200" dirty="0">
                <a:solidFill>
                  <a:srgbClr val="1F497D">
                    <a:lumMod val="50000"/>
                  </a:srgbClr>
                </a:solidFill>
              </a:rPr>
              <a:t>Marketplace</a:t>
            </a:r>
            <a:r>
              <a:rPr lang="it-IT" dirty="0" smtClean="0"/>
              <a:t/>
            </a:r>
            <a:br>
              <a:rPr lang="it-IT" dirty="0" smtClean="0"/>
            </a:br>
            <a:r>
              <a:rPr lang="en-GB" dirty="0" smtClean="0"/>
              <a:t>Integration with the Applications on Demand</a:t>
            </a:r>
            <a:endParaRPr lang="en-GB" dirty="0"/>
          </a:p>
        </p:txBody>
      </p:sp>
      <p:sp>
        <p:nvSpPr>
          <p:cNvPr id="8" name="Segnaposto contenuto 2"/>
          <p:cNvSpPr txBox="1">
            <a:spLocks/>
          </p:cNvSpPr>
          <p:nvPr/>
        </p:nvSpPr>
        <p:spPr>
          <a:xfrm>
            <a:off x="71500" y="1379314"/>
            <a:ext cx="4968552" cy="525658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Marketplace replaced the </a:t>
            </a:r>
            <a:r>
              <a:rPr lang="en-US" dirty="0" err="1" smtClean="0"/>
              <a:t>AoDs</a:t>
            </a:r>
            <a:r>
              <a:rPr lang="en-US" dirty="0" smtClean="0"/>
              <a:t> User Registration Portal</a:t>
            </a:r>
          </a:p>
          <a:p>
            <a:pPr lvl="1"/>
            <a:r>
              <a:rPr lang="en-US" dirty="0" smtClean="0"/>
              <a:t>Service discovery and a user profiling features</a:t>
            </a:r>
          </a:p>
          <a:p>
            <a:pPr lvl="1"/>
            <a:r>
              <a:rPr lang="en-US" dirty="0" smtClean="0"/>
              <a:t>Frontend</a:t>
            </a:r>
          </a:p>
        </p:txBody>
      </p:sp>
      <p:pic>
        <p:nvPicPr>
          <p:cNvPr id="9" name="Immagine 8"/>
          <p:cNvPicPr/>
          <p:nvPr/>
        </p:nvPicPr>
        <p:blipFill>
          <a:blip r:embed="rId2"/>
          <a:stretch>
            <a:fillRect/>
          </a:stretch>
        </p:blipFill>
        <p:spPr>
          <a:xfrm>
            <a:off x="4868608" y="1351826"/>
            <a:ext cx="4025433" cy="4087728"/>
          </a:xfrm>
          <a:prstGeom prst="rect">
            <a:avLst/>
          </a:prstGeom>
        </p:spPr>
      </p:pic>
      <p:sp>
        <p:nvSpPr>
          <p:cNvPr id="2" name="Footer Placeholder 1"/>
          <p:cNvSpPr>
            <a:spLocks noGrp="1"/>
          </p:cNvSpPr>
          <p:nvPr>
            <p:ph type="ftr" sz="quarter" idx="11"/>
          </p:nvPr>
        </p:nvSpPr>
        <p:spPr/>
        <p:txBody>
          <a:bodyPr/>
          <a:lstStyle/>
          <a:p>
            <a:r>
              <a:rPr lang="en-GB" smtClean="0"/>
              <a:t>WP3 - e-Infrastructure Commons</a:t>
            </a:r>
            <a:endParaRPr lang="en-GB" dirty="0"/>
          </a:p>
        </p:txBody>
      </p:sp>
      <p:pic>
        <p:nvPicPr>
          <p:cNvPr id="5" name="Segnaposto contenuto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83968" y="4221088"/>
            <a:ext cx="993648" cy="969264"/>
          </a:xfrm>
        </p:spPr>
      </p:pic>
    </p:spTree>
    <p:extLst>
      <p:ext uri="{BB962C8B-B14F-4D97-AF65-F5344CB8AC3E}">
        <p14:creationId xmlns:p14="http://schemas.microsoft.com/office/powerpoint/2010/main" val="598398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251520" y="3861048"/>
            <a:ext cx="2172343" cy="1872208"/>
            <a:chOff x="1175520" y="1988840"/>
            <a:chExt cx="2172343" cy="1872208"/>
          </a:xfrm>
        </p:grpSpPr>
        <p:sp>
          <p:nvSpPr>
            <p:cNvPr id="36" name="Rettangolo arrotondato 35"/>
            <p:cNvSpPr/>
            <p:nvPr/>
          </p:nvSpPr>
          <p:spPr>
            <a:xfrm>
              <a:off x="1175520" y="1988840"/>
              <a:ext cx="2172343" cy="18722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t-IT" dirty="0">
                  <a:solidFill>
                    <a:srgbClr val="002060"/>
                  </a:solidFill>
                </a:rPr>
                <a:t>Marketplace</a:t>
              </a:r>
              <a:endParaRPr lang="en-GB" dirty="0">
                <a:solidFill>
                  <a:srgbClr val="002060"/>
                </a:solidFill>
              </a:endParaRPr>
            </a:p>
          </p:txBody>
        </p:sp>
        <p:sp>
          <p:nvSpPr>
            <p:cNvPr id="37" name="Disco magnetico 36"/>
            <p:cNvSpPr/>
            <p:nvPr/>
          </p:nvSpPr>
          <p:spPr>
            <a:xfrm>
              <a:off x="1668968" y="2730562"/>
              <a:ext cx="1185446" cy="936104"/>
            </a:xfrm>
            <a:prstGeom prst="flowChartMagneticDisk">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Service </a:t>
              </a:r>
              <a:r>
                <a:rPr lang="it-IT" dirty="0" err="1" smtClean="0"/>
                <a:t>Orders</a:t>
              </a:r>
              <a:endParaRPr lang="en-GB" dirty="0"/>
            </a:p>
          </p:txBody>
        </p:sp>
      </p:grpSp>
      <p:grpSp>
        <p:nvGrpSpPr>
          <p:cNvPr id="7" name="Gruppo 6"/>
          <p:cNvGrpSpPr/>
          <p:nvPr/>
        </p:nvGrpSpPr>
        <p:grpSpPr>
          <a:xfrm>
            <a:off x="3347864" y="3775587"/>
            <a:ext cx="2830752" cy="2504723"/>
            <a:chOff x="3685465" y="3775587"/>
            <a:chExt cx="2830752" cy="2504723"/>
          </a:xfrm>
        </p:grpSpPr>
        <p:sp>
          <p:nvSpPr>
            <p:cNvPr id="33" name="Rettangolo arrotondato 32"/>
            <p:cNvSpPr/>
            <p:nvPr/>
          </p:nvSpPr>
          <p:spPr>
            <a:xfrm>
              <a:off x="3685465" y="3775587"/>
              <a:ext cx="2830752" cy="25047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t-IT" dirty="0" smtClean="0">
                  <a:solidFill>
                    <a:srgbClr val="002060"/>
                  </a:solidFill>
                </a:rPr>
                <a:t>Service Order </a:t>
              </a:r>
              <a:r>
                <a:rPr lang="it-IT" dirty="0" err="1" smtClean="0">
                  <a:solidFill>
                    <a:srgbClr val="002060"/>
                  </a:solidFill>
                </a:rPr>
                <a:t>mgmt</a:t>
              </a:r>
              <a:r>
                <a:rPr lang="it-IT" dirty="0" smtClean="0">
                  <a:solidFill>
                    <a:srgbClr val="002060"/>
                  </a:solidFill>
                </a:rPr>
                <a:t> </a:t>
              </a:r>
              <a:r>
                <a:rPr lang="it-IT" dirty="0" err="1" smtClean="0">
                  <a:solidFill>
                    <a:srgbClr val="002060"/>
                  </a:solidFill>
                </a:rPr>
                <a:t>tool</a:t>
              </a:r>
              <a:endParaRPr lang="en-GB" dirty="0">
                <a:solidFill>
                  <a:srgbClr val="002060"/>
                </a:solidFill>
              </a:endParaRPr>
            </a:p>
          </p:txBody>
        </p:sp>
        <p:sp>
          <p:nvSpPr>
            <p:cNvPr id="34" name="Disco magnetico 33"/>
            <p:cNvSpPr/>
            <p:nvPr/>
          </p:nvSpPr>
          <p:spPr>
            <a:xfrm>
              <a:off x="4492488" y="5360840"/>
              <a:ext cx="1332147" cy="827504"/>
            </a:xfrm>
            <a:prstGeom prst="flowChartMagneticDisk">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RT </a:t>
              </a:r>
              <a:r>
                <a:rPr lang="it-IT" dirty="0" err="1" smtClean="0"/>
                <a:t>queue</a:t>
              </a:r>
              <a:endParaRPr lang="en-GB" dirty="0"/>
            </a:p>
          </p:txBody>
        </p:sp>
        <p:sp>
          <p:nvSpPr>
            <p:cNvPr id="35" name="Rettangolo arrotondato 34"/>
            <p:cNvSpPr/>
            <p:nvPr/>
          </p:nvSpPr>
          <p:spPr>
            <a:xfrm>
              <a:off x="4447019" y="4351557"/>
              <a:ext cx="1462599" cy="661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a:t>
              </a:r>
              <a:r>
                <a:rPr lang="it-IT" dirty="0" smtClean="0"/>
                <a:t>Ticket </a:t>
              </a:r>
              <a:r>
                <a:rPr lang="it-IT" dirty="0" err="1" smtClean="0"/>
                <a:t>mgmt</a:t>
              </a:r>
              <a:endParaRPr lang="en-GB" dirty="0"/>
            </a:p>
          </p:txBody>
        </p:sp>
      </p:grpSp>
      <p:grpSp>
        <p:nvGrpSpPr>
          <p:cNvPr id="8" name="Gruppo 7"/>
          <p:cNvGrpSpPr/>
          <p:nvPr/>
        </p:nvGrpSpPr>
        <p:grpSpPr>
          <a:xfrm>
            <a:off x="3685465" y="1328919"/>
            <a:ext cx="2172343" cy="1872208"/>
            <a:chOff x="1230482" y="1988840"/>
            <a:chExt cx="2172343" cy="1872208"/>
          </a:xfrm>
        </p:grpSpPr>
        <p:sp>
          <p:nvSpPr>
            <p:cNvPr id="31" name="Rettangolo arrotondato 30"/>
            <p:cNvSpPr/>
            <p:nvPr/>
          </p:nvSpPr>
          <p:spPr>
            <a:xfrm>
              <a:off x="1230482" y="1988840"/>
              <a:ext cx="2172343" cy="18722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t-IT" dirty="0" smtClean="0">
                  <a:solidFill>
                    <a:srgbClr val="002060"/>
                  </a:solidFill>
                </a:rPr>
                <a:t>Check-in</a:t>
              </a:r>
              <a:endParaRPr lang="en-GB" dirty="0">
                <a:solidFill>
                  <a:srgbClr val="002060"/>
                </a:solidFill>
              </a:endParaRPr>
            </a:p>
          </p:txBody>
        </p:sp>
        <p:sp>
          <p:nvSpPr>
            <p:cNvPr id="32" name="Disco magnetico 31"/>
            <p:cNvSpPr/>
            <p:nvPr/>
          </p:nvSpPr>
          <p:spPr>
            <a:xfrm>
              <a:off x="1723930" y="2751919"/>
              <a:ext cx="1185446" cy="936104"/>
            </a:xfrm>
            <a:prstGeom prst="flowChartMagneticDisk">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AoDs</a:t>
              </a:r>
              <a:r>
                <a:rPr lang="it-IT" dirty="0" smtClean="0"/>
                <a:t> </a:t>
              </a:r>
              <a:r>
                <a:rPr lang="it-IT" dirty="0" err="1" smtClean="0"/>
                <a:t>users</a:t>
              </a:r>
              <a:endParaRPr lang="en-GB" dirty="0"/>
            </a:p>
          </p:txBody>
        </p:sp>
      </p:gr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61" y="1605399"/>
            <a:ext cx="1158747" cy="1083828"/>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947" y="4117355"/>
            <a:ext cx="1359594" cy="1359594"/>
          </a:xfrm>
          <a:prstGeom prst="rect">
            <a:avLst/>
          </a:prstGeom>
        </p:spPr>
      </p:pic>
      <p:grpSp>
        <p:nvGrpSpPr>
          <p:cNvPr id="2" name="Gruppo 1"/>
          <p:cNvGrpSpPr/>
          <p:nvPr/>
        </p:nvGrpSpPr>
        <p:grpSpPr>
          <a:xfrm>
            <a:off x="1236034" y="2689227"/>
            <a:ext cx="1665547" cy="1171821"/>
            <a:chOff x="1236034" y="2689227"/>
            <a:chExt cx="1665547" cy="1171821"/>
          </a:xfrm>
        </p:grpSpPr>
        <p:cxnSp>
          <p:nvCxnSpPr>
            <p:cNvPr id="11" name="Connettore 2 10"/>
            <p:cNvCxnSpPr>
              <a:stCxn id="9" idx="2"/>
            </p:cNvCxnSpPr>
            <p:nvPr/>
          </p:nvCxnSpPr>
          <p:spPr>
            <a:xfrm flipH="1">
              <a:off x="1236034" y="2689227"/>
              <a:ext cx="1" cy="117182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1276845" y="2776544"/>
              <a:ext cx="1624736" cy="523220"/>
            </a:xfrm>
            <a:prstGeom prst="rect">
              <a:avLst/>
            </a:prstGeom>
            <a:noFill/>
          </p:spPr>
          <p:txBody>
            <a:bodyPr wrap="square" rtlCol="0">
              <a:spAutoFit/>
            </a:bodyPr>
            <a:lstStyle/>
            <a:p>
              <a:r>
                <a:rPr lang="it-IT" sz="1400" b="1" dirty="0" smtClean="0"/>
                <a:t>1. A </a:t>
              </a:r>
              <a:r>
                <a:rPr lang="it-IT" sz="1400" b="1" dirty="0" err="1" smtClean="0"/>
                <a:t>customer</a:t>
              </a:r>
              <a:r>
                <a:rPr lang="it-IT" sz="1400" b="1" dirty="0" smtClean="0"/>
                <a:t> </a:t>
              </a:r>
              <a:r>
                <a:rPr lang="it-IT" sz="1400" b="1" dirty="0" err="1" smtClean="0"/>
                <a:t>submit</a:t>
              </a:r>
              <a:r>
                <a:rPr lang="it-IT" sz="1400" b="1" dirty="0" smtClean="0"/>
                <a:t> an </a:t>
              </a:r>
              <a:r>
                <a:rPr lang="it-IT" sz="1400" b="1" dirty="0" err="1" smtClean="0"/>
                <a:t>order</a:t>
              </a:r>
              <a:endParaRPr lang="en-GB" sz="1400" b="1" dirty="0"/>
            </a:p>
          </p:txBody>
        </p:sp>
      </p:grpSp>
      <p:sp>
        <p:nvSpPr>
          <p:cNvPr id="13" name="Rettangolo arrotondato 12"/>
          <p:cNvSpPr/>
          <p:nvPr/>
        </p:nvSpPr>
        <p:spPr>
          <a:xfrm>
            <a:off x="6641693" y="1324254"/>
            <a:ext cx="2172343" cy="18722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t-IT" dirty="0" smtClean="0">
                <a:solidFill>
                  <a:srgbClr val="002060"/>
                </a:solidFill>
              </a:rPr>
              <a:t>Applications on </a:t>
            </a:r>
            <a:r>
              <a:rPr lang="it-IT" dirty="0" err="1" smtClean="0">
                <a:solidFill>
                  <a:srgbClr val="002060"/>
                </a:solidFill>
              </a:rPr>
              <a:t>demand</a:t>
            </a:r>
            <a:endParaRPr lang="en-GB" dirty="0">
              <a:solidFill>
                <a:srgbClr val="002060"/>
              </a:solidFill>
            </a:endParaRPr>
          </a:p>
        </p:txBody>
      </p:sp>
      <p:sp>
        <p:nvSpPr>
          <p:cNvPr id="14" name="Rettangolo arrotondato 13"/>
          <p:cNvSpPr/>
          <p:nvPr/>
        </p:nvSpPr>
        <p:spPr>
          <a:xfrm>
            <a:off x="6985742" y="2389078"/>
            <a:ext cx="1484244" cy="60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a:t>
            </a:r>
            <a:r>
              <a:rPr lang="it-IT" dirty="0" smtClean="0"/>
              <a:t>Applications</a:t>
            </a:r>
            <a:endParaRPr lang="en-GB" dirty="0"/>
          </a:p>
        </p:txBody>
      </p:sp>
      <p:sp>
        <p:nvSpPr>
          <p:cNvPr id="15" name="CasellaDiTesto 14"/>
          <p:cNvSpPr txBox="1"/>
          <p:nvPr/>
        </p:nvSpPr>
        <p:spPr>
          <a:xfrm>
            <a:off x="7905666" y="5476949"/>
            <a:ext cx="885179" cy="369332"/>
          </a:xfrm>
          <a:prstGeom prst="rect">
            <a:avLst/>
          </a:prstGeom>
          <a:noFill/>
        </p:spPr>
        <p:txBody>
          <a:bodyPr wrap="none" rtlCol="0">
            <a:spAutoFit/>
          </a:bodyPr>
          <a:lstStyle/>
          <a:p>
            <a:r>
              <a:rPr lang="it-IT" b="1" dirty="0" smtClean="0"/>
              <a:t>ADMIN</a:t>
            </a:r>
            <a:endParaRPr lang="en-GB" b="1" dirty="0"/>
          </a:p>
        </p:txBody>
      </p:sp>
      <p:grpSp>
        <p:nvGrpSpPr>
          <p:cNvPr id="3" name="Gruppo 2"/>
          <p:cNvGrpSpPr/>
          <p:nvPr/>
        </p:nvGrpSpPr>
        <p:grpSpPr>
          <a:xfrm>
            <a:off x="1930414" y="4154211"/>
            <a:ext cx="2191359" cy="873736"/>
            <a:chOff x="1930414" y="4154211"/>
            <a:chExt cx="2191359" cy="873736"/>
          </a:xfrm>
        </p:grpSpPr>
        <p:sp>
          <p:nvSpPr>
            <p:cNvPr id="16" name="CasellaDiTesto 15"/>
            <p:cNvSpPr txBox="1"/>
            <p:nvPr/>
          </p:nvSpPr>
          <p:spPr>
            <a:xfrm>
              <a:off x="2497037" y="4154211"/>
              <a:ext cx="1624736" cy="523220"/>
            </a:xfrm>
            <a:prstGeom prst="rect">
              <a:avLst/>
            </a:prstGeom>
            <a:noFill/>
          </p:spPr>
          <p:txBody>
            <a:bodyPr wrap="square" rtlCol="0">
              <a:spAutoFit/>
            </a:bodyPr>
            <a:lstStyle/>
            <a:p>
              <a:r>
                <a:rPr lang="it-IT" sz="1400" b="1" dirty="0"/>
                <a:t>2</a:t>
              </a:r>
              <a:r>
                <a:rPr lang="it-IT" sz="1400" b="1" dirty="0" smtClean="0"/>
                <a:t>. A new </a:t>
              </a:r>
              <a:r>
                <a:rPr lang="it-IT" sz="1400" b="1" dirty="0" err="1" smtClean="0"/>
                <a:t>order</a:t>
              </a:r>
              <a:r>
                <a:rPr lang="it-IT" sz="1400" b="1" dirty="0" smtClean="0"/>
                <a:t> for </a:t>
              </a:r>
              <a:r>
                <a:rPr lang="it-IT" sz="1400" b="1" dirty="0" err="1" smtClean="0"/>
                <a:t>AoDs</a:t>
              </a:r>
              <a:r>
                <a:rPr lang="it-IT" sz="1400" b="1" dirty="0" smtClean="0"/>
                <a:t> </a:t>
              </a:r>
              <a:r>
                <a:rPr lang="it-IT" sz="1400" b="1" dirty="0" err="1" smtClean="0"/>
                <a:t>is</a:t>
              </a:r>
              <a:r>
                <a:rPr lang="it-IT" sz="1400" b="1" dirty="0" smtClean="0"/>
                <a:t> </a:t>
              </a:r>
              <a:r>
                <a:rPr lang="it-IT" sz="1400" b="1" dirty="0" err="1" smtClean="0"/>
                <a:t>detected</a:t>
              </a:r>
              <a:endParaRPr lang="en-GB" sz="1400" b="1" dirty="0"/>
            </a:p>
          </p:txBody>
        </p:sp>
        <p:cxnSp>
          <p:nvCxnSpPr>
            <p:cNvPr id="17" name="Connettore 4 16"/>
            <p:cNvCxnSpPr>
              <a:stCxn id="35" idx="1"/>
            </p:cNvCxnSpPr>
            <p:nvPr/>
          </p:nvCxnSpPr>
          <p:spPr>
            <a:xfrm rot="10800000" flipV="1">
              <a:off x="1930414" y="4682366"/>
              <a:ext cx="2179004" cy="345581"/>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o 38"/>
          <p:cNvGrpSpPr/>
          <p:nvPr/>
        </p:nvGrpSpPr>
        <p:grpSpPr>
          <a:xfrm>
            <a:off x="2475020" y="4682366"/>
            <a:ext cx="1679866" cy="1372732"/>
            <a:chOff x="2475020" y="4682366"/>
            <a:chExt cx="1679866" cy="1372732"/>
          </a:xfrm>
        </p:grpSpPr>
        <p:cxnSp>
          <p:nvCxnSpPr>
            <p:cNvPr id="18" name="Connettore 4 17"/>
            <p:cNvCxnSpPr>
              <a:stCxn id="35" idx="1"/>
              <a:endCxn id="34" idx="2"/>
            </p:cNvCxnSpPr>
            <p:nvPr/>
          </p:nvCxnSpPr>
          <p:spPr>
            <a:xfrm rot="10800000" flipH="1" flipV="1">
              <a:off x="4109417" y="4682366"/>
              <a:ext cx="45469" cy="1092225"/>
            </a:xfrm>
            <a:prstGeom prst="bentConnector3">
              <a:avLst>
                <a:gd name="adj1" fmla="val -502760"/>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2475020" y="5531878"/>
              <a:ext cx="1624736" cy="523220"/>
            </a:xfrm>
            <a:prstGeom prst="rect">
              <a:avLst/>
            </a:prstGeom>
            <a:noFill/>
          </p:spPr>
          <p:txBody>
            <a:bodyPr wrap="square" rtlCol="0">
              <a:spAutoFit/>
            </a:bodyPr>
            <a:lstStyle/>
            <a:p>
              <a:r>
                <a:rPr lang="it-IT" sz="1400" b="1" dirty="0" smtClean="0"/>
                <a:t>3. The </a:t>
              </a:r>
              <a:r>
                <a:rPr lang="it-IT" sz="1400" b="1" dirty="0" err="1" smtClean="0"/>
                <a:t>order</a:t>
              </a:r>
              <a:r>
                <a:rPr lang="it-IT" sz="1400" b="1" dirty="0" smtClean="0"/>
                <a:t> </a:t>
              </a:r>
              <a:r>
                <a:rPr lang="it-IT" sz="1400" b="1" dirty="0" err="1" smtClean="0"/>
                <a:t>is</a:t>
              </a:r>
              <a:r>
                <a:rPr lang="it-IT" sz="1400" b="1" dirty="0" smtClean="0"/>
                <a:t> </a:t>
              </a:r>
              <a:r>
                <a:rPr lang="it-IT" sz="1400" b="1" dirty="0" err="1" smtClean="0"/>
                <a:t>stored</a:t>
              </a:r>
              <a:r>
                <a:rPr lang="it-IT" sz="1400" b="1" dirty="0" smtClean="0"/>
                <a:t> in the </a:t>
              </a:r>
              <a:r>
                <a:rPr lang="it-IT" sz="1400" b="1" dirty="0" err="1" smtClean="0"/>
                <a:t>queue</a:t>
              </a:r>
              <a:endParaRPr lang="en-GB" sz="1400" b="1" dirty="0"/>
            </a:p>
          </p:txBody>
        </p:sp>
      </p:grpSp>
      <p:grpSp>
        <p:nvGrpSpPr>
          <p:cNvPr id="40" name="Gruppo 39"/>
          <p:cNvGrpSpPr/>
          <p:nvPr/>
        </p:nvGrpSpPr>
        <p:grpSpPr>
          <a:xfrm>
            <a:off x="5487035" y="4797152"/>
            <a:ext cx="2680035" cy="1412077"/>
            <a:chOff x="5487035" y="4797152"/>
            <a:chExt cx="2680035" cy="1412077"/>
          </a:xfrm>
        </p:grpSpPr>
        <p:cxnSp>
          <p:nvCxnSpPr>
            <p:cNvPr id="20" name="Connettore 4 19"/>
            <p:cNvCxnSpPr>
              <a:stCxn id="10" idx="1"/>
            </p:cNvCxnSpPr>
            <p:nvPr/>
          </p:nvCxnSpPr>
          <p:spPr>
            <a:xfrm rot="10800000" flipV="1">
              <a:off x="5487035" y="4797152"/>
              <a:ext cx="2054913" cy="977440"/>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6542334" y="5686009"/>
              <a:ext cx="1624736" cy="523220"/>
            </a:xfrm>
            <a:prstGeom prst="rect">
              <a:avLst/>
            </a:prstGeom>
            <a:noFill/>
          </p:spPr>
          <p:txBody>
            <a:bodyPr wrap="square" rtlCol="0">
              <a:spAutoFit/>
            </a:bodyPr>
            <a:lstStyle/>
            <a:p>
              <a:r>
                <a:rPr lang="it-IT" sz="1400" b="1" dirty="0"/>
                <a:t>4</a:t>
              </a:r>
              <a:r>
                <a:rPr lang="it-IT" sz="1400" b="1" dirty="0" smtClean="0"/>
                <a:t>. The </a:t>
              </a:r>
              <a:r>
                <a:rPr lang="it-IT" sz="1400" b="1" dirty="0" err="1" smtClean="0"/>
                <a:t>admin</a:t>
              </a:r>
              <a:r>
                <a:rPr lang="it-IT" sz="1400" b="1" dirty="0" smtClean="0"/>
                <a:t> </a:t>
              </a:r>
              <a:r>
                <a:rPr lang="it-IT" sz="1400" b="1" dirty="0" err="1" smtClean="0"/>
                <a:t>approve</a:t>
              </a:r>
              <a:r>
                <a:rPr lang="it-IT" sz="1400" b="1" dirty="0" smtClean="0"/>
                <a:t> the </a:t>
              </a:r>
              <a:r>
                <a:rPr lang="it-IT" sz="1400" b="1" dirty="0" err="1" smtClean="0"/>
                <a:t>order</a:t>
              </a:r>
              <a:endParaRPr lang="en-GB" sz="1400" b="1" dirty="0"/>
            </a:p>
          </p:txBody>
        </p:sp>
      </p:grpSp>
      <p:grpSp>
        <p:nvGrpSpPr>
          <p:cNvPr id="41" name="Gruppo 40"/>
          <p:cNvGrpSpPr/>
          <p:nvPr/>
        </p:nvGrpSpPr>
        <p:grpSpPr>
          <a:xfrm>
            <a:off x="5487034" y="4682367"/>
            <a:ext cx="2073437" cy="1092225"/>
            <a:chOff x="5487034" y="4682367"/>
            <a:chExt cx="2073437" cy="1092225"/>
          </a:xfrm>
        </p:grpSpPr>
        <p:cxnSp>
          <p:nvCxnSpPr>
            <p:cNvPr id="22" name="Connettore 4 21"/>
            <p:cNvCxnSpPr>
              <a:stCxn id="34" idx="4"/>
              <a:endCxn id="35" idx="3"/>
            </p:cNvCxnSpPr>
            <p:nvPr/>
          </p:nvCxnSpPr>
          <p:spPr>
            <a:xfrm flipV="1">
              <a:off x="5487034" y="4682367"/>
              <a:ext cx="84983" cy="1092225"/>
            </a:xfrm>
            <a:prstGeom prst="bentConnector3">
              <a:avLst>
                <a:gd name="adj1" fmla="val 524934"/>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5935735" y="4954552"/>
              <a:ext cx="1624736" cy="523220"/>
            </a:xfrm>
            <a:prstGeom prst="rect">
              <a:avLst/>
            </a:prstGeom>
            <a:noFill/>
          </p:spPr>
          <p:txBody>
            <a:bodyPr wrap="square" rtlCol="0">
              <a:spAutoFit/>
            </a:bodyPr>
            <a:lstStyle/>
            <a:p>
              <a:r>
                <a:rPr lang="it-IT" sz="1400" b="1" dirty="0"/>
                <a:t>5</a:t>
              </a:r>
              <a:r>
                <a:rPr lang="it-IT" sz="1400" b="1" dirty="0" smtClean="0"/>
                <a:t>. Ticket </a:t>
              </a:r>
              <a:r>
                <a:rPr lang="it-IT" sz="1400" b="1" dirty="0" err="1" smtClean="0"/>
                <a:t>mgmt</a:t>
              </a:r>
              <a:r>
                <a:rPr lang="it-IT" sz="1400" b="1" dirty="0" smtClean="0"/>
                <a:t> </a:t>
              </a:r>
              <a:r>
                <a:rPr lang="it-IT" sz="1400" b="1" dirty="0" err="1" smtClean="0"/>
                <a:t>is</a:t>
              </a:r>
              <a:r>
                <a:rPr lang="it-IT" sz="1400" b="1" dirty="0" smtClean="0"/>
                <a:t> </a:t>
              </a:r>
              <a:r>
                <a:rPr lang="it-IT" sz="1400" b="1" dirty="0" err="1" smtClean="0"/>
                <a:t>notified</a:t>
              </a:r>
              <a:endParaRPr lang="en-GB" sz="1400" b="1" dirty="0"/>
            </a:p>
          </p:txBody>
        </p:sp>
      </p:grpSp>
      <p:grpSp>
        <p:nvGrpSpPr>
          <p:cNvPr id="42" name="Gruppo 41"/>
          <p:cNvGrpSpPr/>
          <p:nvPr/>
        </p:nvGrpSpPr>
        <p:grpSpPr>
          <a:xfrm>
            <a:off x="5364359" y="2560050"/>
            <a:ext cx="3094729" cy="2122317"/>
            <a:chOff x="5364359" y="2560050"/>
            <a:chExt cx="3094729" cy="2122317"/>
          </a:xfrm>
        </p:grpSpPr>
        <p:cxnSp>
          <p:nvCxnSpPr>
            <p:cNvPr id="24" name="Connettore 4 23"/>
            <p:cNvCxnSpPr>
              <a:stCxn id="35" idx="3"/>
            </p:cNvCxnSpPr>
            <p:nvPr/>
          </p:nvCxnSpPr>
          <p:spPr>
            <a:xfrm flipH="1" flipV="1">
              <a:off x="5364359" y="2560050"/>
              <a:ext cx="207658" cy="2122317"/>
            </a:xfrm>
            <a:prstGeom prst="bentConnector4">
              <a:avLst>
                <a:gd name="adj1" fmla="val -224956"/>
                <a:gd name="adj2" fmla="val 97757"/>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6100839" y="3194323"/>
              <a:ext cx="2358249" cy="738664"/>
            </a:xfrm>
            <a:prstGeom prst="rect">
              <a:avLst/>
            </a:prstGeom>
            <a:noFill/>
          </p:spPr>
          <p:txBody>
            <a:bodyPr wrap="square" rtlCol="0">
              <a:spAutoFit/>
            </a:bodyPr>
            <a:lstStyle/>
            <a:p>
              <a:r>
                <a:rPr lang="it-IT" sz="1400" b="1" dirty="0"/>
                <a:t>6</a:t>
              </a:r>
              <a:r>
                <a:rPr lang="it-IT" sz="1400" b="1" dirty="0" smtClean="0"/>
                <a:t>. Ticket </a:t>
              </a:r>
              <a:r>
                <a:rPr lang="it-IT" sz="1400" b="1" dirty="0" err="1" smtClean="0"/>
                <a:t>mgmt</a:t>
              </a:r>
              <a:r>
                <a:rPr lang="it-IT" sz="1400" b="1" dirty="0" smtClean="0"/>
                <a:t> </a:t>
              </a:r>
              <a:r>
                <a:rPr lang="it-IT" sz="1400" b="1" dirty="0" err="1" smtClean="0"/>
                <a:t>asks</a:t>
              </a:r>
              <a:r>
                <a:rPr lang="it-IT" sz="1400" b="1" dirty="0" smtClean="0"/>
                <a:t> Check-in to </a:t>
              </a:r>
              <a:r>
                <a:rPr lang="it-IT" sz="1400" b="1" dirty="0" err="1" smtClean="0"/>
                <a:t>add</a:t>
              </a:r>
              <a:r>
                <a:rPr lang="it-IT" sz="1400" b="1" dirty="0" smtClean="0"/>
                <a:t> the </a:t>
              </a:r>
              <a:r>
                <a:rPr lang="it-IT" sz="1400" b="1" dirty="0" err="1" smtClean="0"/>
                <a:t>customer</a:t>
              </a:r>
              <a:r>
                <a:rPr lang="it-IT" sz="1400" b="1" dirty="0" smtClean="0"/>
                <a:t> to the </a:t>
              </a:r>
              <a:r>
                <a:rPr lang="it-IT" sz="1400" b="1" dirty="0" err="1" smtClean="0"/>
                <a:t>AoDs</a:t>
              </a:r>
              <a:r>
                <a:rPr lang="it-IT" sz="1400" b="1" dirty="0" smtClean="0"/>
                <a:t> </a:t>
              </a:r>
              <a:r>
                <a:rPr lang="it-IT" sz="1400" b="1" dirty="0" err="1" smtClean="0"/>
                <a:t>user</a:t>
              </a:r>
              <a:r>
                <a:rPr lang="it-IT" sz="1400" b="1" dirty="0" smtClean="0"/>
                <a:t> list</a:t>
              </a:r>
              <a:endParaRPr lang="en-GB" sz="1400" b="1" dirty="0"/>
            </a:p>
          </p:txBody>
        </p:sp>
      </p:grpSp>
      <p:grpSp>
        <p:nvGrpSpPr>
          <p:cNvPr id="43" name="Gruppo 42"/>
          <p:cNvGrpSpPr/>
          <p:nvPr/>
        </p:nvGrpSpPr>
        <p:grpSpPr>
          <a:xfrm>
            <a:off x="1815408" y="2389078"/>
            <a:ext cx="3867079" cy="1386509"/>
            <a:chOff x="1815408" y="2389078"/>
            <a:chExt cx="3867079" cy="1386509"/>
          </a:xfrm>
        </p:grpSpPr>
        <p:cxnSp>
          <p:nvCxnSpPr>
            <p:cNvPr id="26" name="Connettore 2 25"/>
            <p:cNvCxnSpPr/>
            <p:nvPr/>
          </p:nvCxnSpPr>
          <p:spPr>
            <a:xfrm flipH="1" flipV="1">
              <a:off x="1815408" y="2389078"/>
              <a:ext cx="1870057" cy="138650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3343553" y="3167828"/>
              <a:ext cx="2338934" cy="523220"/>
            </a:xfrm>
            <a:prstGeom prst="rect">
              <a:avLst/>
            </a:prstGeom>
            <a:noFill/>
          </p:spPr>
          <p:txBody>
            <a:bodyPr wrap="square" rtlCol="0">
              <a:spAutoFit/>
            </a:bodyPr>
            <a:lstStyle/>
            <a:p>
              <a:r>
                <a:rPr lang="it-IT" sz="1400" b="1" dirty="0" smtClean="0"/>
                <a:t>7. The </a:t>
              </a:r>
              <a:r>
                <a:rPr lang="it-IT" sz="1400" b="1" dirty="0" err="1" smtClean="0"/>
                <a:t>customer</a:t>
              </a:r>
              <a:r>
                <a:rPr lang="it-IT" sz="1400" b="1" dirty="0" smtClean="0"/>
                <a:t> </a:t>
              </a:r>
              <a:r>
                <a:rPr lang="it-IT" sz="1400" b="1" dirty="0" err="1" smtClean="0"/>
                <a:t>is</a:t>
              </a:r>
              <a:r>
                <a:rPr lang="it-IT" sz="1400" b="1" dirty="0" smtClean="0"/>
                <a:t> </a:t>
              </a:r>
              <a:r>
                <a:rPr lang="it-IT" sz="1400" b="1" dirty="0" err="1" smtClean="0"/>
                <a:t>notified</a:t>
              </a:r>
              <a:r>
                <a:rPr lang="it-IT" sz="1400" b="1" dirty="0" smtClean="0"/>
                <a:t> </a:t>
              </a:r>
              <a:r>
                <a:rPr lang="it-IT" sz="1400" b="1" dirty="0" err="1" smtClean="0"/>
                <a:t>that</a:t>
              </a:r>
              <a:r>
                <a:rPr lang="it-IT" sz="1400" b="1" dirty="0" smtClean="0"/>
                <a:t> the </a:t>
              </a:r>
              <a:r>
                <a:rPr lang="it-IT" sz="1400" b="1" dirty="0" err="1" smtClean="0"/>
                <a:t>order</a:t>
              </a:r>
              <a:r>
                <a:rPr lang="it-IT" sz="1400" b="1" dirty="0" smtClean="0"/>
                <a:t> </a:t>
              </a:r>
              <a:r>
                <a:rPr lang="it-IT" sz="1400" b="1" dirty="0" err="1" smtClean="0"/>
                <a:t>is</a:t>
              </a:r>
              <a:r>
                <a:rPr lang="it-IT" sz="1400" b="1" dirty="0" smtClean="0"/>
                <a:t> </a:t>
              </a:r>
              <a:r>
                <a:rPr lang="it-IT" sz="1400" b="1" dirty="0" err="1" smtClean="0"/>
                <a:t>approved</a:t>
              </a:r>
              <a:endParaRPr lang="en-GB" sz="1400" b="1" dirty="0"/>
            </a:p>
          </p:txBody>
        </p:sp>
      </p:grpSp>
      <p:cxnSp>
        <p:nvCxnSpPr>
          <p:cNvPr id="29" name="Connettore 2 28"/>
          <p:cNvCxnSpPr/>
          <p:nvPr/>
        </p:nvCxnSpPr>
        <p:spPr>
          <a:xfrm>
            <a:off x="5857808" y="2147313"/>
            <a:ext cx="783885"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nvGrpSpPr>
          <p:cNvPr id="44" name="Gruppo 43"/>
          <p:cNvGrpSpPr/>
          <p:nvPr/>
        </p:nvGrpSpPr>
        <p:grpSpPr>
          <a:xfrm>
            <a:off x="1718817" y="1366380"/>
            <a:ext cx="1966648" cy="780933"/>
            <a:chOff x="1718817" y="1366380"/>
            <a:chExt cx="1966648" cy="780933"/>
          </a:xfrm>
        </p:grpSpPr>
        <p:cxnSp>
          <p:nvCxnSpPr>
            <p:cNvPr id="28" name="Connettore 2 27"/>
            <p:cNvCxnSpPr>
              <a:stCxn id="9" idx="3"/>
            </p:cNvCxnSpPr>
            <p:nvPr/>
          </p:nvCxnSpPr>
          <p:spPr>
            <a:xfrm>
              <a:off x="1815408" y="2147313"/>
              <a:ext cx="187005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1718817" y="1366380"/>
              <a:ext cx="1624736" cy="738664"/>
            </a:xfrm>
            <a:prstGeom prst="rect">
              <a:avLst/>
            </a:prstGeom>
            <a:noFill/>
          </p:spPr>
          <p:txBody>
            <a:bodyPr wrap="square" rtlCol="0">
              <a:spAutoFit/>
            </a:bodyPr>
            <a:lstStyle/>
            <a:p>
              <a:r>
                <a:rPr lang="it-IT" sz="1400" b="1" dirty="0" smtClean="0"/>
                <a:t>8. </a:t>
              </a:r>
              <a:r>
                <a:rPr lang="it-IT" sz="1400" b="1" dirty="0" err="1" smtClean="0"/>
                <a:t>Customer</a:t>
              </a:r>
              <a:r>
                <a:rPr lang="it-IT" sz="1400" b="1" dirty="0" smtClean="0"/>
                <a:t> </a:t>
              </a:r>
              <a:r>
                <a:rPr lang="it-IT" sz="1400" b="1" dirty="0" err="1" smtClean="0"/>
                <a:t>access</a:t>
              </a:r>
              <a:r>
                <a:rPr lang="it-IT" sz="1400" b="1" dirty="0" smtClean="0"/>
                <a:t> </a:t>
              </a:r>
              <a:r>
                <a:rPr lang="it-IT" sz="1400" b="1" dirty="0" err="1" smtClean="0"/>
                <a:t>AoDS</a:t>
              </a:r>
              <a:r>
                <a:rPr lang="it-IT" sz="1400" b="1" dirty="0" smtClean="0"/>
                <a:t> </a:t>
              </a:r>
              <a:r>
                <a:rPr lang="it-IT" sz="1400" b="1" dirty="0" err="1" smtClean="0"/>
                <a:t>after</a:t>
              </a:r>
              <a:r>
                <a:rPr lang="it-IT" sz="1400" b="1" dirty="0" smtClean="0"/>
                <a:t> </a:t>
              </a:r>
              <a:r>
                <a:rPr lang="it-IT" sz="1400" b="1" dirty="0" err="1" smtClean="0"/>
                <a:t>logged</a:t>
              </a:r>
              <a:r>
                <a:rPr lang="it-IT" sz="1400" b="1" dirty="0" smtClean="0"/>
                <a:t> in </a:t>
              </a:r>
              <a:r>
                <a:rPr lang="it-IT" sz="1400" b="1" dirty="0" err="1" smtClean="0"/>
                <a:t>in</a:t>
              </a:r>
              <a:r>
                <a:rPr lang="it-IT" sz="1400" b="1" dirty="0" smtClean="0"/>
                <a:t> Check-in</a:t>
              </a:r>
              <a:endParaRPr lang="en-GB" sz="1400" b="1" dirty="0"/>
            </a:p>
          </p:txBody>
        </p:sp>
      </p:grpSp>
      <p:sp>
        <p:nvSpPr>
          <p:cNvPr id="38" name="Titolo 1"/>
          <p:cNvSpPr>
            <a:spLocks noGrp="1"/>
          </p:cNvSpPr>
          <p:nvPr>
            <p:ph type="title"/>
          </p:nvPr>
        </p:nvSpPr>
        <p:spPr>
          <a:xfrm>
            <a:off x="971600" y="188640"/>
            <a:ext cx="8136904" cy="850106"/>
          </a:xfrm>
        </p:spPr>
        <p:txBody>
          <a:bodyPr>
            <a:normAutofit fontScale="90000"/>
          </a:bodyPr>
          <a:lstStyle/>
          <a:p>
            <a:r>
              <a:rPr lang="it-IT" sz="2200" dirty="0">
                <a:solidFill>
                  <a:srgbClr val="1F497D">
                    <a:lumMod val="50000"/>
                  </a:srgbClr>
                </a:solidFill>
              </a:rPr>
              <a:t>Marketplace</a:t>
            </a:r>
            <a:r>
              <a:rPr lang="it-IT" dirty="0" smtClean="0"/>
              <a:t/>
            </a:r>
            <a:br>
              <a:rPr lang="it-IT" dirty="0" smtClean="0"/>
            </a:br>
            <a:r>
              <a:rPr lang="en-GB" dirty="0" smtClean="0"/>
              <a:t>Integration with the Applications on Demand</a:t>
            </a:r>
            <a:endParaRPr lang="en-GB" dirty="0"/>
          </a:p>
        </p:txBody>
      </p:sp>
      <p:sp>
        <p:nvSpPr>
          <p:cNvPr id="4" name="Footer Placeholder 3"/>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56659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2"/>
          </p:nvPr>
        </p:nvSpPr>
        <p:spPr>
          <a:xfrm>
            <a:off x="251520" y="1353840"/>
            <a:ext cx="8640960" cy="4955479"/>
          </a:xfrm>
        </p:spPr>
        <p:txBody>
          <a:bodyPr>
            <a:normAutofit lnSpcReduction="10000"/>
          </a:bodyPr>
          <a:lstStyle/>
          <a:p>
            <a:r>
              <a:rPr lang="it-IT" dirty="0" smtClean="0"/>
              <a:t>Services of the EGI service </a:t>
            </a:r>
            <a:r>
              <a:rPr lang="it-IT" dirty="0" err="1" smtClean="0"/>
              <a:t>catalogue</a:t>
            </a:r>
            <a:r>
              <a:rPr lang="it-IT" dirty="0" smtClean="0"/>
              <a:t> are </a:t>
            </a:r>
            <a:r>
              <a:rPr lang="it-IT" dirty="0" err="1" smtClean="0"/>
              <a:t>now</a:t>
            </a:r>
            <a:r>
              <a:rPr lang="it-IT" dirty="0" smtClean="0"/>
              <a:t> in the Marketplace</a:t>
            </a:r>
          </a:p>
          <a:p>
            <a:endParaRPr lang="it-IT" dirty="0" smtClean="0"/>
          </a:p>
          <a:p>
            <a:r>
              <a:rPr lang="it-IT" dirty="0" err="1" smtClean="0"/>
              <a:t>Thematic</a:t>
            </a:r>
            <a:r>
              <a:rPr lang="it-IT" dirty="0" smtClean="0"/>
              <a:t> community </a:t>
            </a:r>
            <a:r>
              <a:rPr lang="it-IT" dirty="0" err="1" smtClean="0"/>
              <a:t>services</a:t>
            </a:r>
            <a:r>
              <a:rPr lang="it-IT" dirty="0" smtClean="0"/>
              <a:t> </a:t>
            </a:r>
            <a:r>
              <a:rPr lang="it-IT" dirty="0" smtClean="0">
                <a:sym typeface="Wingdings" panose="05000000000000000000" pitchFamily="2" charset="2"/>
              </a:rPr>
              <a:t> </a:t>
            </a:r>
            <a:r>
              <a:rPr lang="it-IT" dirty="0" err="1" smtClean="0">
                <a:sym typeface="Wingdings" panose="05000000000000000000" pitchFamily="2" charset="2"/>
              </a:rPr>
              <a:t>Planned</a:t>
            </a:r>
            <a:endParaRPr lang="it-IT" dirty="0" smtClean="0"/>
          </a:p>
          <a:p>
            <a:pPr lvl="1"/>
            <a:r>
              <a:rPr lang="it-IT" dirty="0" smtClean="0"/>
              <a:t>Will be </a:t>
            </a:r>
            <a:r>
              <a:rPr lang="it-IT" dirty="0" err="1" smtClean="0"/>
              <a:t>included</a:t>
            </a:r>
            <a:r>
              <a:rPr lang="it-IT" dirty="0" smtClean="0"/>
              <a:t> in the </a:t>
            </a:r>
            <a:r>
              <a:rPr lang="it-IT" dirty="0" smtClean="0">
                <a:solidFill>
                  <a:srgbClr val="6C9FCA"/>
                </a:solidFill>
              </a:rPr>
              <a:t>Applications</a:t>
            </a:r>
            <a:r>
              <a:rPr lang="it-IT" dirty="0" smtClean="0"/>
              <a:t> service </a:t>
            </a:r>
            <a:r>
              <a:rPr lang="it-IT" dirty="0" err="1" smtClean="0"/>
              <a:t>areas</a:t>
            </a:r>
            <a:endParaRPr lang="it-IT" dirty="0" smtClean="0"/>
          </a:p>
          <a:p>
            <a:pPr lvl="1"/>
            <a:r>
              <a:rPr lang="it-IT" dirty="0" err="1" smtClean="0"/>
              <a:t>Semi-automatic</a:t>
            </a:r>
            <a:r>
              <a:rPr lang="it-IT" dirty="0" smtClean="0"/>
              <a:t> </a:t>
            </a:r>
            <a:r>
              <a:rPr lang="it-IT" dirty="0" err="1" smtClean="0"/>
              <a:t>workflows</a:t>
            </a:r>
            <a:r>
              <a:rPr lang="it-IT" dirty="0" smtClean="0"/>
              <a:t> to </a:t>
            </a:r>
            <a:r>
              <a:rPr lang="it-IT" dirty="0" err="1" smtClean="0"/>
              <a:t>enable</a:t>
            </a:r>
            <a:r>
              <a:rPr lang="it-IT" dirty="0" smtClean="0"/>
              <a:t> </a:t>
            </a:r>
            <a:r>
              <a:rPr lang="it-IT" dirty="0" err="1" smtClean="0"/>
              <a:t>users</a:t>
            </a:r>
            <a:r>
              <a:rPr lang="it-IT" dirty="0" smtClean="0"/>
              <a:t> (</a:t>
            </a:r>
            <a:r>
              <a:rPr lang="it-IT" dirty="0" err="1" smtClean="0"/>
              <a:t>like</a:t>
            </a:r>
            <a:r>
              <a:rPr lang="it-IT" dirty="0" smtClean="0"/>
              <a:t> </a:t>
            </a:r>
            <a:r>
              <a:rPr lang="it-IT" dirty="0" err="1" smtClean="0"/>
              <a:t>AoDs</a:t>
            </a:r>
            <a:r>
              <a:rPr lang="it-IT" dirty="0" smtClean="0"/>
              <a:t>)</a:t>
            </a:r>
          </a:p>
          <a:p>
            <a:endParaRPr lang="en-GB" dirty="0" smtClean="0"/>
          </a:p>
          <a:p>
            <a:r>
              <a:rPr lang="en-GB" dirty="0" smtClean="0">
                <a:solidFill>
                  <a:srgbClr val="6C9FCA"/>
                </a:solidFill>
              </a:rPr>
              <a:t>Criteria</a:t>
            </a:r>
            <a:r>
              <a:rPr lang="en-GB" dirty="0" smtClean="0"/>
              <a:t> to publish services </a:t>
            </a:r>
            <a:r>
              <a:rPr lang="en-GB" dirty="0"/>
              <a:t>in the </a:t>
            </a:r>
            <a:r>
              <a:rPr lang="en-GB" dirty="0" smtClean="0"/>
              <a:t>Marketplace:</a:t>
            </a:r>
          </a:p>
          <a:p>
            <a:pPr lvl="1"/>
            <a:r>
              <a:rPr lang="en-GB" dirty="0" smtClean="0"/>
              <a:t>First draft defined</a:t>
            </a:r>
          </a:p>
          <a:p>
            <a:pPr lvl="1"/>
            <a:r>
              <a:rPr lang="en-GB" dirty="0" smtClean="0"/>
              <a:t>Guarantee </a:t>
            </a:r>
            <a:r>
              <a:rPr lang="en-GB" dirty="0"/>
              <a:t>a certain level of </a:t>
            </a:r>
            <a:r>
              <a:rPr lang="en-GB" dirty="0" smtClean="0"/>
              <a:t>quality, being </a:t>
            </a:r>
            <a:r>
              <a:rPr lang="en-GB" dirty="0"/>
              <a:t>compliant to generic security policies and EC regulations </a:t>
            </a:r>
            <a:r>
              <a:rPr lang="en-GB" dirty="0" smtClean="0"/>
              <a:t>etc.</a:t>
            </a:r>
          </a:p>
        </p:txBody>
      </p:sp>
      <p:sp>
        <p:nvSpPr>
          <p:cNvPr id="5" name="Titolo 1"/>
          <p:cNvSpPr>
            <a:spLocks noGrp="1"/>
          </p:cNvSpPr>
          <p:nvPr>
            <p:ph type="title"/>
          </p:nvPr>
        </p:nvSpPr>
        <p:spPr>
          <a:xfrm>
            <a:off x="971600" y="188640"/>
            <a:ext cx="8136904" cy="850106"/>
          </a:xfrm>
        </p:spPr>
        <p:txBody>
          <a:bodyPr>
            <a:normAutofit fontScale="90000"/>
          </a:bodyPr>
          <a:lstStyle/>
          <a:p>
            <a:r>
              <a:rPr lang="it-IT" sz="2200" dirty="0">
                <a:solidFill>
                  <a:srgbClr val="1F497D">
                    <a:lumMod val="50000"/>
                  </a:srgbClr>
                </a:solidFill>
              </a:rPr>
              <a:t>Marketplace</a:t>
            </a:r>
            <a:r>
              <a:rPr lang="it-IT" dirty="0" smtClean="0"/>
              <a:t/>
            </a:r>
            <a:br>
              <a:rPr lang="it-IT" dirty="0" smtClean="0"/>
            </a:br>
            <a:r>
              <a:rPr lang="en-GB" dirty="0"/>
              <a:t>Publishing of thematic community services</a:t>
            </a:r>
          </a:p>
        </p:txBody>
      </p:sp>
      <p:sp>
        <p:nvSpPr>
          <p:cNvPr id="2" name="Footer Placeholder 1"/>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287892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664" y="2852936"/>
            <a:ext cx="7344816" cy="1224136"/>
          </a:xfrm>
        </p:spPr>
        <p:txBody>
          <a:bodyPr>
            <a:normAutofit/>
          </a:bodyPr>
          <a:lstStyle/>
          <a:p>
            <a:r>
              <a:rPr lang="it-IT" dirty="0" smtClean="0"/>
              <a:t>The EGI Accounting System</a:t>
            </a:r>
            <a:br>
              <a:rPr lang="it-IT" dirty="0" smtClean="0"/>
            </a:br>
            <a:r>
              <a:rPr lang="it-IT" i="1" dirty="0" smtClean="0"/>
              <a:t>TJRA1.3</a:t>
            </a:r>
            <a:endParaRPr lang="en-GB" i="1"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663" y="1916832"/>
            <a:ext cx="751322" cy="718765"/>
          </a:xfrm>
          <a:prstGeom prst="rect">
            <a:avLst/>
          </a:prstGeom>
        </p:spPr>
      </p:pic>
      <p:sp>
        <p:nvSpPr>
          <p:cNvPr id="3" name="Footer Placeholder 2"/>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3876129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200" dirty="0" smtClean="0">
                <a:solidFill>
                  <a:srgbClr val="1F497D">
                    <a:lumMod val="50000"/>
                  </a:srgbClr>
                </a:solidFill>
              </a:rPr>
              <a:t>Accounting</a:t>
            </a:r>
            <a:r>
              <a:rPr lang="it-IT" sz="2000" dirty="0" smtClean="0">
                <a:solidFill>
                  <a:srgbClr val="1F497D">
                    <a:lumMod val="50000"/>
                  </a:srgbClr>
                </a:solidFill>
              </a:rPr>
              <a:t/>
            </a:r>
            <a:br>
              <a:rPr lang="it-IT" sz="2000" dirty="0" smtClean="0">
                <a:solidFill>
                  <a:srgbClr val="1F497D">
                    <a:lumMod val="50000"/>
                  </a:srgbClr>
                </a:solidFill>
              </a:rPr>
            </a:br>
            <a:r>
              <a:rPr lang="it-IT" sz="3300" dirty="0" smtClean="0"/>
              <a:t>The EGI Accounting </a:t>
            </a:r>
            <a:r>
              <a:rPr lang="it-IT" sz="3300" dirty="0" err="1" smtClean="0"/>
              <a:t>system</a:t>
            </a:r>
            <a:endParaRPr lang="en-GB" sz="3300" dirty="0"/>
          </a:p>
        </p:txBody>
      </p:sp>
      <p:pic>
        <p:nvPicPr>
          <p:cNvPr id="5" name="Content Placeholder 4"/>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0640" y="1695798"/>
            <a:ext cx="8424862" cy="4395833"/>
          </a:xfrm>
          <a:prstGeom prst="rect">
            <a:avLst/>
          </a:prstGeom>
          <a:noFill/>
        </p:spPr>
      </p:pic>
      <p:sp>
        <p:nvSpPr>
          <p:cNvPr id="7" name="CasellaDiTesto 6"/>
          <p:cNvSpPr txBox="1"/>
          <p:nvPr/>
        </p:nvSpPr>
        <p:spPr>
          <a:xfrm>
            <a:off x="2699792" y="3533715"/>
            <a:ext cx="792088" cy="720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nchor="ctr" anchorCtr="1">
            <a:spAutoFit/>
          </a:bodyPr>
          <a:lstStyle/>
          <a:p>
            <a:r>
              <a:rPr lang="it-IT" dirty="0" smtClean="0"/>
              <a:t>Probe</a:t>
            </a:r>
            <a:endParaRPr lang="en-GB" dirty="0"/>
          </a:p>
        </p:txBody>
      </p:sp>
      <p:sp>
        <p:nvSpPr>
          <p:cNvPr id="8" name="CasellaDiTesto 7"/>
          <p:cNvSpPr txBox="1"/>
          <p:nvPr/>
        </p:nvSpPr>
        <p:spPr>
          <a:xfrm>
            <a:off x="2699792" y="5077563"/>
            <a:ext cx="792088" cy="720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nchor="ctr" anchorCtr="1">
            <a:spAutoFit/>
          </a:bodyPr>
          <a:lstStyle/>
          <a:p>
            <a:r>
              <a:rPr lang="it-IT" dirty="0" smtClean="0"/>
              <a:t>Probe</a:t>
            </a:r>
            <a:endParaRPr lang="en-GB" dirty="0"/>
          </a:p>
        </p:txBody>
      </p:sp>
      <p:sp>
        <p:nvSpPr>
          <p:cNvPr id="9" name="Rettangolo 8"/>
          <p:cNvSpPr/>
          <p:nvPr/>
        </p:nvSpPr>
        <p:spPr bwMode="auto">
          <a:xfrm>
            <a:off x="5652120" y="1131375"/>
            <a:ext cx="3384376" cy="7134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170" tIns="217170" rIns="217170" bIns="217170" spcCol="1270" anchor="ctr"/>
          <a:lstStyle/>
          <a:p>
            <a:pPr algn="ctr" defTabSz="1733550">
              <a:lnSpc>
                <a:spcPct val="90000"/>
              </a:lnSpc>
              <a:spcAft>
                <a:spcPct val="35000"/>
              </a:spcAft>
              <a:defRPr/>
            </a:pPr>
            <a:r>
              <a:rPr lang="es-ES" sz="2400" b="1" dirty="0" smtClean="0"/>
              <a:t>Accounting Repository</a:t>
            </a:r>
            <a:endParaRPr lang="es-ES" sz="2400" b="1" dirty="0"/>
          </a:p>
        </p:txBody>
      </p:sp>
      <p:sp>
        <p:nvSpPr>
          <p:cNvPr id="10" name="Rettangolo 9"/>
          <p:cNvSpPr/>
          <p:nvPr/>
        </p:nvSpPr>
        <p:spPr bwMode="auto">
          <a:xfrm>
            <a:off x="5652120" y="5811895"/>
            <a:ext cx="3384376" cy="7134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170" tIns="217170" rIns="217170" bIns="217170" spcCol="1270" anchor="ctr"/>
          <a:lstStyle/>
          <a:p>
            <a:pPr algn="ctr" defTabSz="1733550">
              <a:lnSpc>
                <a:spcPct val="90000"/>
              </a:lnSpc>
              <a:spcAft>
                <a:spcPct val="35000"/>
              </a:spcAft>
              <a:defRPr/>
            </a:pPr>
            <a:r>
              <a:rPr lang="es-ES" sz="2400" b="1" dirty="0" smtClean="0"/>
              <a:t>Accounting Portal</a:t>
            </a:r>
            <a:endParaRPr lang="es-ES" sz="2400" b="1" dirty="0"/>
          </a:p>
        </p:txBody>
      </p:sp>
      <p:sp>
        <p:nvSpPr>
          <p:cNvPr id="3" name="Ovale 2"/>
          <p:cNvSpPr/>
          <p:nvPr/>
        </p:nvSpPr>
        <p:spPr>
          <a:xfrm>
            <a:off x="524312" y="1717999"/>
            <a:ext cx="432048" cy="43204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CasellaDiTesto 11"/>
          <p:cNvSpPr txBox="1"/>
          <p:nvPr/>
        </p:nvSpPr>
        <p:spPr>
          <a:xfrm>
            <a:off x="470640" y="1795523"/>
            <a:ext cx="808424" cy="246221"/>
          </a:xfrm>
          <a:prstGeom prst="rect">
            <a:avLst/>
          </a:prstGeom>
          <a:noFill/>
        </p:spPr>
        <p:txBody>
          <a:bodyPr wrap="square" rtlCol="0">
            <a:spAutoFit/>
          </a:bodyPr>
          <a:lstStyle/>
          <a:p>
            <a:r>
              <a:rPr lang="it-IT" sz="1000" dirty="0" smtClean="0"/>
              <a:t>Service</a:t>
            </a:r>
            <a:endParaRPr lang="en-GB" sz="1000" dirty="0"/>
          </a:p>
        </p:txBody>
      </p:sp>
      <p:sp>
        <p:nvSpPr>
          <p:cNvPr id="11" name="Rettangolo arrotondato 10"/>
          <p:cNvSpPr/>
          <p:nvPr/>
        </p:nvSpPr>
        <p:spPr>
          <a:xfrm>
            <a:off x="1115616" y="188640"/>
            <a:ext cx="2726448" cy="13351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err="1" smtClean="0"/>
              <a:t>Supported</a:t>
            </a:r>
            <a:r>
              <a:rPr lang="it-IT" sz="1400" b="1" dirty="0" smtClean="0"/>
              <a:t> IMS </a:t>
            </a:r>
            <a:r>
              <a:rPr lang="it-IT" sz="1400" b="1" dirty="0" err="1" smtClean="0"/>
              <a:t>processes</a:t>
            </a:r>
            <a:endParaRPr lang="it-IT" sz="1400" b="1" dirty="0" smtClean="0"/>
          </a:p>
          <a:p>
            <a:pPr marL="285750" indent="-285750">
              <a:buFont typeface="Arial" panose="020B0604020202020204" pitchFamily="34" charset="0"/>
              <a:buChar char="•"/>
            </a:pPr>
            <a:r>
              <a:rPr lang="it-IT" sz="1400" dirty="0" smtClean="0"/>
              <a:t>Service Level </a:t>
            </a:r>
            <a:r>
              <a:rPr lang="it-IT" sz="1400" dirty="0" err="1" smtClean="0"/>
              <a:t>mgmt</a:t>
            </a:r>
            <a:endParaRPr lang="it-IT" sz="1400" dirty="0" smtClean="0"/>
          </a:p>
          <a:p>
            <a:pPr marL="285750" indent="-285750">
              <a:buFont typeface="Arial" panose="020B0604020202020204" pitchFamily="34" charset="0"/>
              <a:buChar char="•"/>
            </a:pPr>
            <a:r>
              <a:rPr lang="it-IT" sz="1400" dirty="0" err="1"/>
              <a:t>Customer</a:t>
            </a:r>
            <a:r>
              <a:rPr lang="it-IT" sz="1400" dirty="0"/>
              <a:t> </a:t>
            </a:r>
            <a:r>
              <a:rPr lang="it-IT" sz="1400" dirty="0" err="1"/>
              <a:t>relationship</a:t>
            </a:r>
            <a:r>
              <a:rPr lang="it-IT" sz="1400" dirty="0"/>
              <a:t> </a:t>
            </a:r>
            <a:r>
              <a:rPr lang="it-IT" sz="1400" dirty="0" err="1" smtClean="0"/>
              <a:t>mgmt</a:t>
            </a:r>
            <a:endParaRPr lang="it-IT" sz="1400" dirty="0" smtClean="0"/>
          </a:p>
          <a:p>
            <a:pPr marL="285750" indent="-285750">
              <a:buFont typeface="Arial" panose="020B0604020202020204" pitchFamily="34" charset="0"/>
              <a:buChar char="•"/>
            </a:pPr>
            <a:r>
              <a:rPr lang="it-IT" sz="1400" dirty="0" err="1"/>
              <a:t>Capacity</a:t>
            </a:r>
            <a:r>
              <a:rPr lang="it-IT" sz="1400" dirty="0"/>
              <a:t> </a:t>
            </a:r>
            <a:r>
              <a:rPr lang="it-IT" sz="1400" dirty="0" err="1"/>
              <a:t>mgmt</a:t>
            </a:r>
            <a:endParaRPr lang="it-IT" sz="1400" dirty="0" smtClean="0"/>
          </a:p>
          <a:p>
            <a:pPr marL="285750" indent="-285750">
              <a:buFont typeface="Arial" panose="020B0604020202020204" pitchFamily="34" charset="0"/>
              <a:buChar char="•"/>
            </a:pPr>
            <a:r>
              <a:rPr lang="en-GB" sz="1400" dirty="0"/>
              <a:t>Supplier, Federation Member Relationship </a:t>
            </a:r>
            <a:r>
              <a:rPr lang="en-GB" sz="1400" dirty="0" smtClean="0"/>
              <a:t>Management</a:t>
            </a:r>
          </a:p>
        </p:txBody>
      </p:sp>
      <p:sp>
        <p:nvSpPr>
          <p:cNvPr id="4" name="Footer Placeholder 3"/>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3820556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116632"/>
            <a:ext cx="8424936" cy="850106"/>
          </a:xfrm>
        </p:spPr>
        <p:txBody>
          <a:bodyPr>
            <a:normAutofit fontScale="90000"/>
          </a:bodyPr>
          <a:lstStyle/>
          <a:p>
            <a:r>
              <a:rPr lang="it-IT" sz="2200" dirty="0" smtClean="0">
                <a:solidFill>
                  <a:srgbClr val="1F497D">
                    <a:lumMod val="50000"/>
                  </a:srgbClr>
                </a:solidFill>
              </a:rPr>
              <a:t>Accounting</a:t>
            </a:r>
            <a:br>
              <a:rPr lang="it-IT" sz="2200" dirty="0" smtClean="0">
                <a:solidFill>
                  <a:srgbClr val="1F497D">
                    <a:lumMod val="50000"/>
                  </a:srgbClr>
                </a:solidFill>
              </a:rPr>
            </a:br>
            <a:r>
              <a:rPr lang="it-IT" sz="2800" dirty="0" smtClean="0"/>
              <a:t>Evolution of the Accounting </a:t>
            </a:r>
            <a:r>
              <a:rPr lang="it-IT" sz="2800" dirty="0" err="1" smtClean="0"/>
              <a:t>Repository</a:t>
            </a:r>
            <a:r>
              <a:rPr lang="it-IT" sz="2800" dirty="0" smtClean="0"/>
              <a:t> </a:t>
            </a:r>
            <a:r>
              <a:rPr lang="it-IT" sz="2800" dirty="0" err="1" smtClean="0"/>
              <a:t>architecture</a:t>
            </a:r>
            <a:endParaRPr lang="en-GB" sz="2800" dirty="0"/>
          </a:p>
        </p:txBody>
      </p:sp>
      <p:sp>
        <p:nvSpPr>
          <p:cNvPr id="3" name="Segnaposto contenuto 2"/>
          <p:cNvSpPr>
            <a:spLocks noGrp="1"/>
          </p:cNvSpPr>
          <p:nvPr>
            <p:ph sz="half" idx="2"/>
          </p:nvPr>
        </p:nvSpPr>
        <p:spPr>
          <a:xfrm>
            <a:off x="20488" y="1541056"/>
            <a:ext cx="3960440" cy="2375594"/>
          </a:xfrm>
        </p:spPr>
        <p:txBody>
          <a:bodyPr>
            <a:normAutofit fontScale="92500"/>
          </a:bodyPr>
          <a:lstStyle/>
          <a:p>
            <a:pPr lvl="1"/>
            <a:r>
              <a:rPr lang="en-GB" sz="2200" dirty="0" smtClean="0"/>
              <a:t>Optimised </a:t>
            </a:r>
            <a:r>
              <a:rPr lang="en-GB" sz="2200" dirty="0"/>
              <a:t>use of the MySQL database</a:t>
            </a:r>
          </a:p>
          <a:p>
            <a:pPr lvl="1"/>
            <a:r>
              <a:rPr lang="en-GB" sz="2200" dirty="0"/>
              <a:t>Replacement with Apache Hadoop and the Hadoop Distributed File System</a:t>
            </a:r>
          </a:p>
          <a:p>
            <a:pPr lvl="1"/>
            <a:r>
              <a:rPr lang="en-GB" sz="2200" dirty="0"/>
              <a:t>Replacement with a time series </a:t>
            </a:r>
            <a:r>
              <a:rPr lang="en-GB" sz="2200" dirty="0" smtClean="0"/>
              <a:t>databases</a:t>
            </a:r>
          </a:p>
          <a:p>
            <a:endParaRPr lang="en-GB" dirty="0"/>
          </a:p>
        </p:txBody>
      </p:sp>
      <p:grpSp>
        <p:nvGrpSpPr>
          <p:cNvPr id="8" name="Gruppo 7"/>
          <p:cNvGrpSpPr/>
          <p:nvPr/>
        </p:nvGrpSpPr>
        <p:grpSpPr>
          <a:xfrm>
            <a:off x="3995936" y="1276402"/>
            <a:ext cx="5328592" cy="3952798"/>
            <a:chOff x="3779912" y="988370"/>
            <a:chExt cx="5328592" cy="3952798"/>
          </a:xfrm>
        </p:grpSpPr>
        <p:pic>
          <p:nvPicPr>
            <p:cNvPr id="5" name="Picture 3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1052736"/>
              <a:ext cx="5328592" cy="3888432"/>
            </a:xfrm>
            <a:prstGeom prst="rect">
              <a:avLst/>
            </a:prstGeom>
            <a:noFill/>
            <a:ln>
              <a:noFill/>
            </a:ln>
          </p:spPr>
        </p:pic>
        <p:sp>
          <p:nvSpPr>
            <p:cNvPr id="7" name="CasellaDiTesto 6"/>
            <p:cNvSpPr txBox="1"/>
            <p:nvPr/>
          </p:nvSpPr>
          <p:spPr>
            <a:xfrm>
              <a:off x="5091296" y="3850157"/>
              <a:ext cx="747263" cy="523220"/>
            </a:xfrm>
            <a:prstGeom prst="rect">
              <a:avLst/>
            </a:prstGeom>
            <a:solidFill>
              <a:schemeClr val="accent1"/>
            </a:solidFill>
          </p:spPr>
          <p:txBody>
            <a:bodyPr wrap="square" rtlCol="0">
              <a:spAutoFit/>
            </a:bodyPr>
            <a:lstStyle/>
            <a:p>
              <a:r>
                <a:rPr lang="it-IT" sz="1400" b="1" dirty="0" smtClean="0">
                  <a:solidFill>
                    <a:schemeClr val="bg1"/>
                  </a:solidFill>
                </a:rPr>
                <a:t>Ad-hoc </a:t>
              </a:r>
              <a:r>
                <a:rPr lang="it-IT" sz="1400" b="1" dirty="0" err="1" smtClean="0">
                  <a:solidFill>
                    <a:schemeClr val="bg1"/>
                  </a:solidFill>
                </a:rPr>
                <a:t>queries</a:t>
              </a:r>
              <a:endParaRPr lang="en-GB" sz="1400" b="1" dirty="0">
                <a:solidFill>
                  <a:schemeClr val="bg1"/>
                </a:solidFill>
              </a:endParaRPr>
            </a:p>
          </p:txBody>
        </p:sp>
        <p:sp>
          <p:nvSpPr>
            <p:cNvPr id="10" name="CasellaDiTesto 9"/>
            <p:cNvSpPr txBox="1"/>
            <p:nvPr/>
          </p:nvSpPr>
          <p:spPr>
            <a:xfrm>
              <a:off x="6140937" y="2526628"/>
              <a:ext cx="720080" cy="646331"/>
            </a:xfrm>
            <a:prstGeom prst="rect">
              <a:avLst/>
            </a:prstGeom>
            <a:solidFill>
              <a:schemeClr val="accent1"/>
            </a:solidFill>
          </p:spPr>
          <p:txBody>
            <a:bodyPr wrap="square" rtlCol="0">
              <a:spAutoFit/>
            </a:bodyPr>
            <a:lstStyle/>
            <a:p>
              <a:r>
                <a:rPr lang="it-IT" b="1" dirty="0" smtClean="0">
                  <a:solidFill>
                    <a:schemeClr val="bg1"/>
                  </a:solidFill>
                </a:rPr>
                <a:t>Data </a:t>
              </a:r>
              <a:r>
                <a:rPr lang="it-IT" b="1" dirty="0" err="1" smtClean="0">
                  <a:solidFill>
                    <a:schemeClr val="bg1"/>
                  </a:solidFill>
                </a:rPr>
                <a:t>Store</a:t>
              </a:r>
              <a:endParaRPr lang="en-GB" b="1" dirty="0">
                <a:solidFill>
                  <a:schemeClr val="bg1"/>
                </a:solidFill>
              </a:endParaRPr>
            </a:p>
          </p:txBody>
        </p:sp>
        <p:sp>
          <p:nvSpPr>
            <p:cNvPr id="11" name="CasellaDiTesto 10"/>
            <p:cNvSpPr txBox="1"/>
            <p:nvPr/>
          </p:nvSpPr>
          <p:spPr>
            <a:xfrm>
              <a:off x="7869128" y="2600440"/>
              <a:ext cx="811441" cy="369332"/>
            </a:xfrm>
            <a:prstGeom prst="rect">
              <a:avLst/>
            </a:prstGeom>
            <a:solidFill>
              <a:schemeClr val="accent1"/>
            </a:solidFill>
          </p:spPr>
          <p:txBody>
            <a:bodyPr wrap="none" rtlCol="0">
              <a:spAutoFit/>
            </a:bodyPr>
            <a:lstStyle/>
            <a:p>
              <a:r>
                <a:rPr lang="it-IT" b="1" dirty="0" smtClean="0">
                  <a:solidFill>
                    <a:schemeClr val="bg1"/>
                  </a:solidFill>
                </a:rPr>
                <a:t>Export</a:t>
              </a:r>
              <a:endParaRPr lang="en-GB" b="1" dirty="0">
                <a:solidFill>
                  <a:schemeClr val="bg1"/>
                </a:solidFill>
              </a:endParaRPr>
            </a:p>
          </p:txBody>
        </p:sp>
        <p:sp>
          <p:nvSpPr>
            <p:cNvPr id="13" name="Rettangolo arrotondato 12"/>
            <p:cNvSpPr/>
            <p:nvPr/>
          </p:nvSpPr>
          <p:spPr>
            <a:xfrm>
              <a:off x="4310255" y="2413996"/>
              <a:ext cx="909815" cy="870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Ingest</a:t>
              </a:r>
              <a:endParaRPr lang="en-GB" b="1" dirty="0"/>
            </a:p>
          </p:txBody>
        </p:sp>
        <p:sp>
          <p:nvSpPr>
            <p:cNvPr id="16" name="Rettangolo arrotondato 15"/>
            <p:cNvSpPr/>
            <p:nvPr/>
          </p:nvSpPr>
          <p:spPr>
            <a:xfrm>
              <a:off x="7807401" y="2413996"/>
              <a:ext cx="909815" cy="870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Export</a:t>
              </a:r>
              <a:endParaRPr lang="en-GB" b="1" dirty="0"/>
            </a:p>
          </p:txBody>
        </p:sp>
        <p:sp>
          <p:nvSpPr>
            <p:cNvPr id="17" name="Pentagono 16"/>
            <p:cNvSpPr/>
            <p:nvPr/>
          </p:nvSpPr>
          <p:spPr>
            <a:xfrm>
              <a:off x="6863921" y="3819520"/>
              <a:ext cx="1149223" cy="55461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sellaDiTesto 11"/>
            <p:cNvSpPr txBox="1"/>
            <p:nvPr/>
          </p:nvSpPr>
          <p:spPr>
            <a:xfrm>
              <a:off x="6846671" y="3937248"/>
              <a:ext cx="1127232" cy="338554"/>
            </a:xfrm>
            <a:prstGeom prst="rect">
              <a:avLst/>
            </a:prstGeom>
            <a:noFill/>
          </p:spPr>
          <p:txBody>
            <a:bodyPr wrap="none" rtlCol="0">
              <a:spAutoFit/>
            </a:bodyPr>
            <a:lstStyle/>
            <a:p>
              <a:r>
                <a:rPr lang="it-IT" sz="1600" b="1" dirty="0" err="1" smtClean="0">
                  <a:solidFill>
                    <a:schemeClr val="bg1"/>
                  </a:solidFill>
                </a:rPr>
                <a:t>Aggregator</a:t>
              </a:r>
              <a:endParaRPr lang="en-GB" sz="1600" b="1" dirty="0">
                <a:solidFill>
                  <a:schemeClr val="bg1"/>
                </a:solidFill>
              </a:endParaRPr>
            </a:p>
          </p:txBody>
        </p:sp>
        <p:sp>
          <p:nvSpPr>
            <p:cNvPr id="19" name="Nuvola 18"/>
            <p:cNvSpPr/>
            <p:nvPr/>
          </p:nvSpPr>
          <p:spPr>
            <a:xfrm>
              <a:off x="5523344" y="988370"/>
              <a:ext cx="1589543" cy="1267628"/>
            </a:xfrm>
            <a:prstGeom prst="clou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Message Broker</a:t>
              </a:r>
              <a:endParaRPr lang="en-GB" b="1" dirty="0"/>
            </a:p>
          </p:txBody>
        </p:sp>
      </p:grpSp>
      <p:sp>
        <p:nvSpPr>
          <p:cNvPr id="15" name="Segnaposto contenuto 2"/>
          <p:cNvSpPr txBox="1">
            <a:spLocks/>
          </p:cNvSpPr>
          <p:nvPr/>
        </p:nvSpPr>
        <p:spPr>
          <a:xfrm>
            <a:off x="20488" y="4363348"/>
            <a:ext cx="8761015" cy="175686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srgbClr val="6C9FCA"/>
                </a:solidFill>
              </a:rPr>
              <a:t>Outcome of the tests</a:t>
            </a:r>
          </a:p>
          <a:p>
            <a:pPr lvl="1"/>
            <a:r>
              <a:rPr lang="it-IT" sz="2200" dirty="0" err="1" smtClean="0"/>
              <a:t>Optimise</a:t>
            </a:r>
            <a:r>
              <a:rPr lang="it-IT" sz="2200" dirty="0" smtClean="0"/>
              <a:t> </a:t>
            </a:r>
            <a:r>
              <a:rPr lang="it-IT" sz="2200" dirty="0" err="1" smtClean="0"/>
              <a:t>MySQL</a:t>
            </a:r>
            <a:r>
              <a:rPr lang="it-IT" sz="2200" dirty="0" smtClean="0"/>
              <a:t> DB </a:t>
            </a:r>
            <a:r>
              <a:rPr lang="it-IT" sz="2200" dirty="0" err="1" smtClean="0"/>
              <a:t>usage</a:t>
            </a:r>
            <a:r>
              <a:rPr lang="it-IT" sz="2200" dirty="0" smtClean="0"/>
              <a:t> via </a:t>
            </a:r>
            <a:r>
              <a:rPr lang="it-IT" sz="2200" dirty="0" err="1" smtClean="0"/>
              <a:t>parallel</a:t>
            </a:r>
            <a:r>
              <a:rPr lang="it-IT" sz="2200" dirty="0" smtClean="0"/>
              <a:t> batch processing </a:t>
            </a:r>
            <a:r>
              <a:rPr lang="it-IT" sz="2200" dirty="0" err="1" smtClean="0"/>
              <a:t>most</a:t>
            </a:r>
            <a:r>
              <a:rPr lang="it-IT" sz="2200" dirty="0" smtClean="0"/>
              <a:t> </a:t>
            </a:r>
            <a:r>
              <a:rPr lang="it-IT" sz="2200" dirty="0" err="1" smtClean="0"/>
              <a:t>promising</a:t>
            </a:r>
            <a:r>
              <a:rPr lang="it-IT" sz="2200" dirty="0" smtClean="0"/>
              <a:t> </a:t>
            </a:r>
            <a:r>
              <a:rPr lang="it-IT" sz="2200" dirty="0" err="1" smtClean="0"/>
              <a:t>solution</a:t>
            </a:r>
            <a:endParaRPr lang="it-IT" sz="2200" dirty="0" smtClean="0"/>
          </a:p>
          <a:p>
            <a:pPr lvl="2"/>
            <a:r>
              <a:rPr lang="it-IT" sz="1800" dirty="0" err="1" smtClean="0"/>
              <a:t>Improvement</a:t>
            </a:r>
            <a:r>
              <a:rPr lang="it-IT" sz="1800" dirty="0" smtClean="0"/>
              <a:t> of the performance </a:t>
            </a:r>
            <a:r>
              <a:rPr lang="it-IT" sz="1800" dirty="0" err="1" smtClean="0"/>
              <a:t>without</a:t>
            </a:r>
            <a:r>
              <a:rPr lang="it-IT" sz="1800" dirty="0" smtClean="0"/>
              <a:t> </a:t>
            </a:r>
            <a:r>
              <a:rPr lang="it-IT" sz="1800" dirty="0" err="1" smtClean="0"/>
              <a:t>requiring</a:t>
            </a:r>
            <a:r>
              <a:rPr lang="it-IT" sz="1800" dirty="0" smtClean="0"/>
              <a:t> big </a:t>
            </a:r>
            <a:r>
              <a:rPr lang="it-IT" sz="1800" dirty="0" err="1" smtClean="0"/>
              <a:t>changes</a:t>
            </a:r>
            <a:r>
              <a:rPr lang="it-IT" sz="1800" dirty="0" smtClean="0"/>
              <a:t> on the </a:t>
            </a:r>
            <a:r>
              <a:rPr lang="it-IT" sz="1800" dirty="0" err="1" smtClean="0"/>
              <a:t>repository</a:t>
            </a:r>
            <a:r>
              <a:rPr lang="it-IT" sz="1800" dirty="0" smtClean="0"/>
              <a:t> </a:t>
            </a:r>
            <a:endParaRPr lang="en-GB" sz="1800" dirty="0" smtClean="0"/>
          </a:p>
          <a:p>
            <a:endParaRPr lang="en-GB" dirty="0"/>
          </a:p>
        </p:txBody>
      </p:sp>
      <p:sp>
        <p:nvSpPr>
          <p:cNvPr id="6" name="Rettangolo 5"/>
          <p:cNvSpPr/>
          <p:nvPr/>
        </p:nvSpPr>
        <p:spPr>
          <a:xfrm>
            <a:off x="14843" y="1082715"/>
            <a:ext cx="5606407" cy="523220"/>
          </a:xfrm>
          <a:prstGeom prst="rect">
            <a:avLst/>
          </a:prstGeom>
        </p:spPr>
        <p:txBody>
          <a:bodyPr wrap="none">
            <a:spAutoFit/>
          </a:bodyPr>
          <a:lstStyle/>
          <a:p>
            <a:pPr marL="457200" indent="-457200">
              <a:buFont typeface="Arial" panose="020B0604020202020204" pitchFamily="34" charset="0"/>
              <a:buChar char="•"/>
            </a:pPr>
            <a:r>
              <a:rPr lang="en-GB" sz="2800" dirty="0">
                <a:solidFill>
                  <a:srgbClr val="6C9FCA"/>
                </a:solidFill>
                <a:latin typeface="Segoe UI" pitchFamily="34" charset="0"/>
                <a:cs typeface="Segoe UI" pitchFamily="34" charset="0"/>
              </a:rPr>
              <a:t>3 Broad </a:t>
            </a:r>
            <a:r>
              <a:rPr lang="en-GB" sz="2800" dirty="0" smtClean="0">
                <a:solidFill>
                  <a:srgbClr val="6C9FCA"/>
                </a:solidFill>
                <a:latin typeface="Segoe UI" pitchFamily="34" charset="0"/>
                <a:cs typeface="Segoe UI" pitchFamily="34" charset="0"/>
              </a:rPr>
              <a:t>categories investigated</a:t>
            </a:r>
            <a:endParaRPr lang="en-GB" sz="2800" dirty="0">
              <a:solidFill>
                <a:srgbClr val="6C9FCA"/>
              </a:solidFill>
              <a:latin typeface="Segoe UI" pitchFamily="34" charset="0"/>
              <a:cs typeface="Segoe UI" pitchFamily="34" charset="0"/>
            </a:endParaRPr>
          </a:p>
        </p:txBody>
      </p:sp>
      <p:sp>
        <p:nvSpPr>
          <p:cNvPr id="4" name="Footer Placeholder 3"/>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1577189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188640"/>
            <a:ext cx="7920880" cy="850106"/>
          </a:xfrm>
        </p:spPr>
        <p:txBody>
          <a:bodyPr>
            <a:normAutofit fontScale="90000"/>
          </a:bodyPr>
          <a:lstStyle/>
          <a:p>
            <a:r>
              <a:rPr lang="it-IT" sz="2200" dirty="0" smtClean="0">
                <a:solidFill>
                  <a:srgbClr val="1F497D">
                    <a:lumMod val="50000"/>
                  </a:srgbClr>
                </a:solidFill>
              </a:rPr>
              <a:t>Accounting</a:t>
            </a:r>
            <a:r>
              <a:rPr lang="it-IT" sz="2000" dirty="0" smtClean="0">
                <a:solidFill>
                  <a:srgbClr val="1F497D">
                    <a:lumMod val="50000"/>
                  </a:srgbClr>
                </a:solidFill>
              </a:rPr>
              <a:t/>
            </a:r>
            <a:br>
              <a:rPr lang="it-IT" sz="2000" dirty="0" smtClean="0">
                <a:solidFill>
                  <a:srgbClr val="1F497D">
                    <a:lumMod val="50000"/>
                  </a:srgbClr>
                </a:solidFill>
              </a:rPr>
            </a:br>
            <a:r>
              <a:rPr lang="en-US" sz="3300" dirty="0" smtClean="0"/>
              <a:t>Improvements on the accounting measures</a:t>
            </a:r>
            <a:endParaRPr lang="en-US" sz="3300" dirty="0"/>
          </a:p>
        </p:txBody>
      </p:sp>
      <p:sp>
        <p:nvSpPr>
          <p:cNvPr id="3" name="Segnaposto contenuto 2"/>
          <p:cNvSpPr>
            <a:spLocks noGrp="1"/>
          </p:cNvSpPr>
          <p:nvPr>
            <p:ph sz="half" idx="2"/>
          </p:nvPr>
        </p:nvSpPr>
        <p:spPr>
          <a:xfrm>
            <a:off x="179512" y="1124744"/>
            <a:ext cx="8856984" cy="5248744"/>
          </a:xfrm>
        </p:spPr>
        <p:txBody>
          <a:bodyPr>
            <a:normAutofit fontScale="92500"/>
          </a:bodyPr>
          <a:lstStyle/>
          <a:p>
            <a:r>
              <a:rPr lang="en-US" dirty="0" smtClean="0">
                <a:solidFill>
                  <a:srgbClr val="6C9FCA"/>
                </a:solidFill>
              </a:rPr>
              <a:t>Cloud accounting</a:t>
            </a:r>
          </a:p>
          <a:p>
            <a:pPr lvl="1"/>
            <a:r>
              <a:rPr lang="en-US" dirty="0" smtClean="0"/>
              <a:t>New usage record in production</a:t>
            </a:r>
          </a:p>
          <a:p>
            <a:pPr lvl="2"/>
            <a:r>
              <a:rPr lang="en-US" dirty="0" smtClean="0"/>
              <a:t>N. of CPU cores, n. public IPs, benchmark type and benchmark value</a:t>
            </a:r>
          </a:p>
          <a:p>
            <a:pPr lvl="1"/>
            <a:r>
              <a:rPr lang="en-US" dirty="0" smtClean="0"/>
              <a:t>Long running VMs</a:t>
            </a:r>
          </a:p>
          <a:p>
            <a:pPr lvl="2"/>
            <a:r>
              <a:rPr lang="en-US" dirty="0" smtClean="0"/>
              <a:t>Data of virtual machines properly distributed over the time</a:t>
            </a:r>
          </a:p>
          <a:p>
            <a:pPr lvl="1"/>
            <a:r>
              <a:rPr lang="en-US" dirty="0" smtClean="0"/>
              <a:t>Exploratory activity to include GPGPU support </a:t>
            </a:r>
          </a:p>
          <a:p>
            <a:r>
              <a:rPr lang="en-US" dirty="0" smtClean="0">
                <a:solidFill>
                  <a:srgbClr val="6C9FCA"/>
                </a:solidFill>
              </a:rPr>
              <a:t>Storage accounting</a:t>
            </a:r>
          </a:p>
          <a:p>
            <a:pPr lvl="1"/>
            <a:r>
              <a:rPr lang="en-GB" dirty="0" smtClean="0"/>
              <a:t>Improvement </a:t>
            </a:r>
            <a:r>
              <a:rPr lang="en-GB" dirty="0"/>
              <a:t>of </a:t>
            </a:r>
            <a:r>
              <a:rPr lang="en-GB" dirty="0" smtClean="0"/>
              <a:t>storage </a:t>
            </a:r>
            <a:r>
              <a:rPr lang="en-GB" dirty="0"/>
              <a:t>scripts and updates on the </a:t>
            </a:r>
            <a:r>
              <a:rPr lang="en-GB" dirty="0" smtClean="0"/>
              <a:t>central repository</a:t>
            </a:r>
            <a:endParaRPr lang="en-US" dirty="0" smtClean="0"/>
          </a:p>
          <a:p>
            <a:pPr lvl="1"/>
            <a:r>
              <a:rPr lang="en-US" dirty="0" smtClean="0"/>
              <a:t>Campaign to on-board resource providers</a:t>
            </a:r>
          </a:p>
          <a:p>
            <a:pPr lvl="2"/>
            <a:r>
              <a:rPr lang="en-US" dirty="0" smtClean="0"/>
              <a:t>Around 30 RPs already sending records to the central repository</a:t>
            </a:r>
          </a:p>
          <a:p>
            <a:r>
              <a:rPr lang="en-US" dirty="0" smtClean="0">
                <a:solidFill>
                  <a:srgbClr val="6C9FCA"/>
                </a:solidFill>
              </a:rPr>
              <a:t>CPU accounting</a:t>
            </a:r>
          </a:p>
          <a:p>
            <a:pPr lvl="1"/>
            <a:r>
              <a:rPr lang="en-US" dirty="0" smtClean="0"/>
              <a:t>Support for recent versions of Torque and LSF batch systems</a:t>
            </a:r>
          </a:p>
        </p:txBody>
      </p:sp>
      <p:sp>
        <p:nvSpPr>
          <p:cNvPr id="4" name="Footer Placeholder 3"/>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2625169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200" dirty="0" smtClean="0">
                <a:solidFill>
                  <a:srgbClr val="1F497D">
                    <a:lumMod val="50000"/>
                  </a:srgbClr>
                </a:solidFill>
              </a:rPr>
              <a:t>Accounting</a:t>
            </a:r>
            <a:r>
              <a:rPr lang="it-IT" sz="2000" dirty="0" smtClean="0">
                <a:solidFill>
                  <a:srgbClr val="1F497D">
                    <a:lumMod val="50000"/>
                  </a:srgbClr>
                </a:solidFill>
              </a:rPr>
              <a:t/>
            </a:r>
            <a:br>
              <a:rPr lang="it-IT" sz="2000" dirty="0" smtClean="0">
                <a:solidFill>
                  <a:srgbClr val="1F497D">
                    <a:lumMod val="50000"/>
                  </a:srgbClr>
                </a:solidFill>
              </a:rPr>
            </a:br>
            <a:r>
              <a:rPr lang="it-IT" sz="3300" dirty="0" smtClean="0"/>
              <a:t>Data Accounting</a:t>
            </a:r>
            <a:endParaRPr lang="en-GB" sz="3300" dirty="0"/>
          </a:p>
        </p:txBody>
      </p:sp>
      <p:sp>
        <p:nvSpPr>
          <p:cNvPr id="3" name="Segnaposto contenuto 2"/>
          <p:cNvSpPr>
            <a:spLocks noGrp="1"/>
          </p:cNvSpPr>
          <p:nvPr>
            <p:ph sz="half" idx="2"/>
          </p:nvPr>
        </p:nvSpPr>
        <p:spPr>
          <a:xfrm>
            <a:off x="342312" y="1171599"/>
            <a:ext cx="8910208" cy="2977481"/>
          </a:xfrm>
        </p:spPr>
        <p:txBody>
          <a:bodyPr>
            <a:normAutofit/>
          </a:bodyPr>
          <a:lstStyle/>
          <a:p>
            <a:r>
              <a:rPr lang="en-GB" sz="2600" dirty="0" smtClean="0"/>
              <a:t>Data Accounting: </a:t>
            </a:r>
            <a:r>
              <a:rPr lang="en-GB" sz="2400" dirty="0">
                <a:solidFill>
                  <a:srgbClr val="4F85C3"/>
                </a:solidFill>
              </a:rPr>
              <a:t>record how much data is used, by whom and from where</a:t>
            </a:r>
            <a:endParaRPr lang="en-GB" sz="2600" dirty="0" smtClean="0">
              <a:solidFill>
                <a:srgbClr val="4F85C3"/>
              </a:solidFill>
            </a:endParaRPr>
          </a:p>
          <a:p>
            <a:pPr lvl="1"/>
            <a:r>
              <a:rPr lang="en-GB" sz="2200" dirty="0"/>
              <a:t>Data set as a logical set of files uniquely identified (PID)</a:t>
            </a:r>
          </a:p>
          <a:p>
            <a:pPr lvl="1"/>
            <a:r>
              <a:rPr lang="en-GB" sz="2200" dirty="0" smtClean="0"/>
              <a:t>More </a:t>
            </a:r>
            <a:r>
              <a:rPr lang="en-GB" sz="2200" dirty="0">
                <a:solidFill>
                  <a:srgbClr val="6C9FCA"/>
                </a:solidFill>
              </a:rPr>
              <a:t>efficient use of the </a:t>
            </a:r>
            <a:r>
              <a:rPr lang="en-GB" sz="2200" dirty="0" smtClean="0">
                <a:solidFill>
                  <a:srgbClr val="6C9FCA"/>
                </a:solidFill>
              </a:rPr>
              <a:t>infrastructure</a:t>
            </a:r>
          </a:p>
          <a:p>
            <a:pPr lvl="1"/>
            <a:r>
              <a:rPr lang="en-GB" sz="2200" dirty="0" smtClean="0"/>
              <a:t>Assist </a:t>
            </a:r>
            <a:r>
              <a:rPr lang="en-GB" sz="2200" dirty="0"/>
              <a:t>scientists in </a:t>
            </a:r>
            <a:r>
              <a:rPr lang="en-GB" sz="2200" dirty="0">
                <a:solidFill>
                  <a:srgbClr val="6C9FCA"/>
                </a:solidFill>
              </a:rPr>
              <a:t>assessing the impact of their </a:t>
            </a:r>
            <a:r>
              <a:rPr lang="en-GB" sz="2200" dirty="0" smtClean="0">
                <a:solidFill>
                  <a:srgbClr val="6C9FCA"/>
                </a:solidFill>
              </a:rPr>
              <a:t>work</a:t>
            </a:r>
          </a:p>
          <a:p>
            <a:r>
              <a:rPr lang="en-US" sz="2600" dirty="0"/>
              <a:t>Data Accounting usage record </a:t>
            </a:r>
            <a:r>
              <a:rPr lang="en-US" sz="2600" dirty="0" smtClean="0"/>
              <a:t>(OGF UR-2.0)</a:t>
            </a:r>
            <a:endParaRPr lang="en-US" sz="2000" dirty="0"/>
          </a:p>
        </p:txBody>
      </p:sp>
      <p:sp>
        <p:nvSpPr>
          <p:cNvPr id="8" name="Segnaposto contenuto 2"/>
          <p:cNvSpPr txBox="1">
            <a:spLocks/>
          </p:cNvSpPr>
          <p:nvPr/>
        </p:nvSpPr>
        <p:spPr>
          <a:xfrm>
            <a:off x="179512" y="3936968"/>
            <a:ext cx="4176464" cy="2361949"/>
          </a:xfrm>
          <a:prstGeom prst="rect">
            <a:avLst/>
          </a:prstGeom>
          <a:ln w="34925">
            <a:solidFill>
              <a:srgbClr val="0066B0"/>
            </a:solidFill>
          </a:ln>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smtClean="0"/>
              <a:t>First prototype in 10/16</a:t>
            </a:r>
          </a:p>
          <a:p>
            <a:r>
              <a:rPr lang="en-US" sz="2000" dirty="0">
                <a:solidFill>
                  <a:srgbClr val="4F85C3"/>
                </a:solidFill>
              </a:rPr>
              <a:t>EGI Open Data </a:t>
            </a:r>
            <a:r>
              <a:rPr lang="en-US" sz="2000" dirty="0" smtClean="0">
                <a:solidFill>
                  <a:srgbClr val="4F85C3"/>
                </a:solidFill>
              </a:rPr>
              <a:t>platform </a:t>
            </a:r>
            <a:r>
              <a:rPr lang="en-US" sz="2000" dirty="0" smtClean="0"/>
              <a:t>as exp. source</a:t>
            </a:r>
          </a:p>
          <a:p>
            <a:r>
              <a:rPr lang="en-US" sz="2000" dirty="0" smtClean="0"/>
              <a:t>New DB to store dataset URs</a:t>
            </a:r>
          </a:p>
          <a:p>
            <a:r>
              <a:rPr lang="en-US" sz="2000" dirty="0" smtClean="0"/>
              <a:t>Support for loading dataset URs in APEL</a:t>
            </a:r>
            <a:endParaRPr lang="en-US" sz="2000" dirty="0"/>
          </a:p>
        </p:txBody>
      </p:sp>
      <p:sp>
        <p:nvSpPr>
          <p:cNvPr id="10" name="Segnaposto contenuto 2"/>
          <p:cNvSpPr txBox="1">
            <a:spLocks/>
          </p:cNvSpPr>
          <p:nvPr/>
        </p:nvSpPr>
        <p:spPr>
          <a:xfrm>
            <a:off x="4860032" y="3933056"/>
            <a:ext cx="4078168" cy="2365862"/>
          </a:xfrm>
          <a:prstGeom prst="rect">
            <a:avLst/>
          </a:prstGeom>
          <a:ln w="34925">
            <a:solidFill>
              <a:srgbClr val="0066B0"/>
            </a:solidFill>
          </a:ln>
        </p:spPr>
        <p:txBody>
          <a:bodyPr/>
          <a:lstStyle>
            <a:defPPr>
              <a:defRPr lang="nl-NL"/>
            </a:defPPr>
            <a:lvl1pPr indent="0">
              <a:spcBef>
                <a:spcPct val="20000"/>
              </a:spcBef>
              <a:buFont typeface="Arial" panose="020B0604020202020204" pitchFamily="34" charset="0"/>
              <a:buNone/>
              <a:defRPr sz="2600">
                <a:latin typeface="Segoe UI" pitchFamily="34" charset="0"/>
                <a:cs typeface="Segoe UI" pitchFamily="34" charset="0"/>
              </a:defRPr>
            </a:lvl1pPr>
            <a:lvl2pPr marL="742950" indent="-285750">
              <a:spcBef>
                <a:spcPct val="20000"/>
              </a:spcBef>
              <a:buFont typeface="Arial" panose="020B0604020202020204" pitchFamily="34" charset="0"/>
              <a:buChar char="–"/>
              <a:defRPr sz="2400">
                <a:latin typeface="Segoe UI" pitchFamily="34" charset="0"/>
                <a:cs typeface="Segoe UI" pitchFamily="34" charset="0"/>
              </a:defRPr>
            </a:lvl2pPr>
            <a:lvl3pPr marL="1143000" indent="-228600">
              <a:spcBef>
                <a:spcPct val="20000"/>
              </a:spcBef>
              <a:buFont typeface="Arial" panose="020B0604020202020204" pitchFamily="34" charset="0"/>
              <a:buChar char="•"/>
              <a:defRPr sz="2000">
                <a:latin typeface="Segoe UI" pitchFamily="34" charset="0"/>
                <a:cs typeface="Segoe UI" pitchFamily="34" charset="0"/>
              </a:defRPr>
            </a:lvl3pPr>
            <a:lvl4pPr marL="1600200" indent="-228600">
              <a:spcBef>
                <a:spcPct val="20000"/>
              </a:spcBef>
              <a:buFont typeface="Arial" panose="020B0604020202020204" pitchFamily="34" charset="0"/>
              <a:buChar char="–"/>
              <a:defRPr>
                <a:latin typeface="Segoe UI" pitchFamily="34" charset="0"/>
                <a:cs typeface="Segoe UI" pitchFamily="34" charset="0"/>
              </a:defRPr>
            </a:lvl4pPr>
            <a:lvl5pPr marR="0" indent="0" fontAlgn="auto">
              <a:lnSpc>
                <a:spcPct val="100000"/>
              </a:lnSpc>
              <a:spcBef>
                <a:spcPct val="20000"/>
              </a:spcBef>
              <a:spcAft>
                <a:spcPts val="0"/>
              </a:spcAft>
              <a:buClrTx/>
              <a:buSzTx/>
              <a:buFont typeface="Arial" panose="020B0604020202020204" pitchFamily="34" charset="0"/>
              <a:buNone/>
              <a:tabLst/>
              <a:defRPr>
                <a:latin typeface="Segoe UI" pitchFamily="34" charset="0"/>
                <a:cs typeface="Segoe UI" pitchFamily="34" charset="0"/>
              </a:defRPr>
            </a:lvl5pPr>
            <a:lvl6pPr marL="2514600" indent="-228600">
              <a:spcBef>
                <a:spcPct val="20000"/>
              </a:spcBef>
              <a:buFont typeface="Arial" panose="020B0604020202020204" pitchFamily="34" charset="0"/>
              <a:buChar char="•"/>
            </a:lvl6pPr>
            <a:lvl7pPr marL="2971800" indent="-228600">
              <a:spcBef>
                <a:spcPct val="20000"/>
              </a:spcBef>
              <a:buFont typeface="Arial" panose="020B0604020202020204" pitchFamily="34" charset="0"/>
              <a:buChar char="•"/>
            </a:lvl7pPr>
            <a:lvl8pPr marL="3429000" indent="-228600">
              <a:spcBef>
                <a:spcPct val="20000"/>
              </a:spcBef>
              <a:buFont typeface="Arial" panose="020B0604020202020204" pitchFamily="34" charset="0"/>
              <a:buChar char="•"/>
            </a:lvl8pPr>
            <a:lvl9pPr marL="3886200" indent="-228600">
              <a:spcBef>
                <a:spcPct val="20000"/>
              </a:spcBef>
              <a:buFont typeface="Arial" panose="020B0604020202020204" pitchFamily="34" charset="0"/>
              <a:buChar char="•"/>
            </a:lvl9pPr>
          </a:lstStyle>
          <a:p>
            <a:r>
              <a:rPr lang="en-US" dirty="0" smtClean="0"/>
              <a:t>Second prototype in 06/17</a:t>
            </a:r>
          </a:p>
          <a:p>
            <a:pPr marL="342900" indent="-342900">
              <a:buFont typeface="Arial" panose="020B0604020202020204" pitchFamily="34" charset="0"/>
              <a:buChar char="•"/>
            </a:pPr>
            <a:r>
              <a:rPr lang="en-US" sz="2000" dirty="0" smtClean="0"/>
              <a:t>More metrics extracted</a:t>
            </a:r>
          </a:p>
          <a:p>
            <a:pPr marL="342900" indent="-342900">
              <a:buFont typeface="Arial" panose="020B0604020202020204" pitchFamily="34" charset="0"/>
              <a:buChar char="•"/>
            </a:pPr>
            <a:r>
              <a:rPr lang="en-US" sz="2000" dirty="0" smtClean="0"/>
              <a:t>Data:</a:t>
            </a:r>
          </a:p>
          <a:p>
            <a:pPr lvl="1"/>
            <a:r>
              <a:rPr lang="en-US" sz="2000" dirty="0" smtClean="0"/>
              <a:t>parsed on a OGF message</a:t>
            </a:r>
          </a:p>
          <a:p>
            <a:pPr lvl="1"/>
            <a:r>
              <a:rPr lang="en-US" sz="2000" dirty="0" smtClean="0"/>
              <a:t>loaded into the DB</a:t>
            </a:r>
          </a:p>
          <a:p>
            <a:pPr lvl="1"/>
            <a:r>
              <a:rPr lang="en-US" sz="2000" dirty="0" smtClean="0"/>
              <a:t>aggregated into summaries</a:t>
            </a:r>
            <a:endParaRPr lang="en-US" sz="2000" dirty="0"/>
          </a:p>
        </p:txBody>
      </p:sp>
      <p:sp>
        <p:nvSpPr>
          <p:cNvPr id="4" name="Footer Placeholder 3"/>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145693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WP Overview</a:t>
            </a:r>
            <a:endParaRPr lang="en-US" dirty="0"/>
          </a:p>
        </p:txBody>
      </p:sp>
    </p:spTree>
    <p:extLst>
      <p:ext uri="{BB962C8B-B14F-4D97-AF65-F5344CB8AC3E}">
        <p14:creationId xmlns:p14="http://schemas.microsoft.com/office/powerpoint/2010/main" val="4222275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200" dirty="0" smtClean="0">
                <a:solidFill>
                  <a:srgbClr val="1F497D">
                    <a:lumMod val="50000"/>
                  </a:srgbClr>
                </a:solidFill>
              </a:rPr>
              <a:t>Accounting</a:t>
            </a:r>
            <a:r>
              <a:rPr lang="it-IT" sz="2000" dirty="0" smtClean="0">
                <a:solidFill>
                  <a:srgbClr val="1F497D">
                    <a:lumMod val="50000"/>
                  </a:srgbClr>
                </a:solidFill>
              </a:rPr>
              <a:t/>
            </a:r>
            <a:br>
              <a:rPr lang="it-IT" sz="2000" dirty="0" smtClean="0">
                <a:solidFill>
                  <a:srgbClr val="1F497D">
                    <a:lumMod val="50000"/>
                  </a:srgbClr>
                </a:solidFill>
              </a:rPr>
            </a:br>
            <a:r>
              <a:rPr lang="it-IT" sz="3300" dirty="0" smtClean="0"/>
              <a:t>The new Accounting Portal</a:t>
            </a:r>
            <a:endParaRPr lang="en-GB" sz="3300" dirty="0"/>
          </a:p>
        </p:txBody>
      </p:sp>
      <p:sp>
        <p:nvSpPr>
          <p:cNvPr id="3" name="Segnaposto contenuto 2"/>
          <p:cNvSpPr>
            <a:spLocks noGrp="1"/>
          </p:cNvSpPr>
          <p:nvPr>
            <p:ph sz="half" idx="2"/>
          </p:nvPr>
        </p:nvSpPr>
        <p:spPr>
          <a:xfrm>
            <a:off x="4355976" y="1167288"/>
            <a:ext cx="4896544" cy="1079450"/>
          </a:xfrm>
        </p:spPr>
        <p:txBody>
          <a:bodyPr>
            <a:noAutofit/>
          </a:bodyPr>
          <a:lstStyle/>
          <a:p>
            <a:r>
              <a:rPr lang="it-IT" sz="2600" dirty="0" smtClean="0"/>
              <a:t>REST API</a:t>
            </a:r>
          </a:p>
          <a:p>
            <a:r>
              <a:rPr lang="it-IT" sz="2600" dirty="0" smtClean="0"/>
              <a:t>New </a:t>
            </a:r>
            <a:r>
              <a:rPr lang="it-IT" sz="2600" dirty="0"/>
              <a:t>reports</a:t>
            </a:r>
          </a:p>
          <a:p>
            <a:r>
              <a:rPr lang="it-IT" sz="2600" dirty="0" err="1"/>
              <a:t>Improved</a:t>
            </a:r>
            <a:r>
              <a:rPr lang="it-IT" sz="2600" dirty="0"/>
              <a:t> report </a:t>
            </a:r>
            <a:r>
              <a:rPr lang="it-IT" sz="2600" dirty="0" err="1" smtClean="0"/>
              <a:t>granularity</a:t>
            </a:r>
            <a:endParaRPr lang="it-IT" sz="2600" dirty="0"/>
          </a:p>
          <a:p>
            <a:r>
              <a:rPr lang="it-IT" sz="2600" dirty="0" err="1" smtClean="0"/>
              <a:t>Creation</a:t>
            </a:r>
            <a:r>
              <a:rPr lang="it-IT" sz="2600" dirty="0" smtClean="0"/>
              <a:t> of community </a:t>
            </a:r>
            <a:r>
              <a:rPr lang="it-IT" sz="2600" dirty="0" err="1" smtClean="0"/>
              <a:t>views</a:t>
            </a:r>
            <a:r>
              <a:rPr lang="it-IT" sz="2600" dirty="0" smtClean="0"/>
              <a:t>:</a:t>
            </a:r>
            <a:endParaRPr lang="en-GB" sz="2600" dirty="0" smtClean="0"/>
          </a:p>
          <a:p>
            <a:pPr lvl="1"/>
            <a:r>
              <a:rPr lang="en-GB" sz="2200" dirty="0" smtClean="0"/>
              <a:t>New </a:t>
            </a:r>
            <a:r>
              <a:rPr lang="en-GB" sz="2200" dirty="0"/>
              <a:t>WLCG dedicated menu</a:t>
            </a:r>
          </a:p>
        </p:txBody>
      </p:sp>
      <p:sp>
        <p:nvSpPr>
          <p:cNvPr id="10" name="Segnaposto contenuto 2"/>
          <p:cNvSpPr txBox="1">
            <a:spLocks/>
          </p:cNvSpPr>
          <p:nvPr/>
        </p:nvSpPr>
        <p:spPr>
          <a:xfrm>
            <a:off x="212656" y="1124744"/>
            <a:ext cx="4248472" cy="10794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it-IT" sz="2600" dirty="0" smtClean="0"/>
              <a:t>Home page</a:t>
            </a:r>
          </a:p>
          <a:p>
            <a:pPr lvl="1"/>
            <a:r>
              <a:rPr lang="it-IT" sz="2200" dirty="0" smtClean="0"/>
              <a:t>Global </a:t>
            </a:r>
            <a:r>
              <a:rPr lang="it-IT" sz="2200" dirty="0" err="1" smtClean="0"/>
              <a:t>view</a:t>
            </a:r>
            <a:r>
              <a:rPr lang="it-IT" sz="2200" dirty="0" smtClean="0"/>
              <a:t> of the e-</a:t>
            </a:r>
            <a:r>
              <a:rPr lang="it-IT" sz="2200" dirty="0"/>
              <a:t>i</a:t>
            </a:r>
            <a:r>
              <a:rPr lang="it-IT" sz="2200" dirty="0" smtClean="0"/>
              <a:t>nfra</a:t>
            </a:r>
          </a:p>
          <a:p>
            <a:r>
              <a:rPr lang="en-GB" sz="2600" dirty="0" smtClean="0"/>
              <a:t>Contextualised help</a:t>
            </a:r>
          </a:p>
          <a:p>
            <a:r>
              <a:rPr lang="it-IT" sz="2600" dirty="0"/>
              <a:t>Menu in line with the EGI service </a:t>
            </a:r>
            <a:r>
              <a:rPr lang="it-IT" sz="2600" dirty="0" err="1"/>
              <a:t>catalogue</a:t>
            </a:r>
            <a:endParaRPr lang="it-IT" sz="2600" dirty="0"/>
          </a:p>
          <a:p>
            <a:endParaRPr lang="en-GB" sz="2600" dirty="0"/>
          </a:p>
        </p:txBody>
      </p:sp>
      <p:pic>
        <p:nvPicPr>
          <p:cNvPr id="6" name="Immagine 5"/>
          <p:cNvPicPr>
            <a:picLocks noChangeAspect="1"/>
          </p:cNvPicPr>
          <p:nvPr/>
        </p:nvPicPr>
        <p:blipFill>
          <a:blip r:embed="rId2"/>
          <a:stretch>
            <a:fillRect/>
          </a:stretch>
        </p:blipFill>
        <p:spPr>
          <a:xfrm>
            <a:off x="212656" y="3429000"/>
            <a:ext cx="4820375" cy="2316468"/>
          </a:xfrm>
          <a:prstGeom prst="rect">
            <a:avLst/>
          </a:prstGeom>
        </p:spPr>
      </p:pic>
      <p:sp>
        <p:nvSpPr>
          <p:cNvPr id="12" name="Segnaposto contenuto 2"/>
          <p:cNvSpPr txBox="1">
            <a:spLocks/>
          </p:cNvSpPr>
          <p:nvPr/>
        </p:nvSpPr>
        <p:spPr>
          <a:xfrm>
            <a:off x="5043295" y="3826751"/>
            <a:ext cx="4788024" cy="10794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it-IT" sz="2600" dirty="0" err="1" smtClean="0"/>
              <a:t>Better</a:t>
            </a:r>
            <a:r>
              <a:rPr lang="it-IT" sz="2600" dirty="0" smtClean="0"/>
              <a:t> look &amp; </a:t>
            </a:r>
            <a:r>
              <a:rPr lang="it-IT" sz="2600" dirty="0" err="1" smtClean="0"/>
              <a:t>feel</a:t>
            </a:r>
            <a:endParaRPr lang="it-IT" sz="2600" dirty="0" smtClean="0"/>
          </a:p>
          <a:p>
            <a:pPr lvl="1"/>
            <a:r>
              <a:rPr lang="it-IT" sz="2000" dirty="0" err="1" smtClean="0"/>
              <a:t>Improved</a:t>
            </a:r>
            <a:r>
              <a:rPr lang="it-IT" sz="2000" dirty="0" smtClean="0"/>
              <a:t> </a:t>
            </a:r>
            <a:r>
              <a:rPr lang="it-IT" sz="2000" dirty="0" err="1" smtClean="0"/>
              <a:t>table</a:t>
            </a:r>
            <a:r>
              <a:rPr lang="it-IT" sz="2000" dirty="0" smtClean="0"/>
              <a:t> </a:t>
            </a:r>
            <a:r>
              <a:rPr lang="it-IT" sz="2000" dirty="0" err="1" smtClean="0"/>
              <a:t>visualisation</a:t>
            </a:r>
            <a:endParaRPr lang="en-GB" sz="2000" dirty="0"/>
          </a:p>
        </p:txBody>
      </p:sp>
      <p:pic>
        <p:nvPicPr>
          <p:cNvPr id="8" name="Immagine 7"/>
          <p:cNvPicPr>
            <a:picLocks noChangeAspect="1"/>
          </p:cNvPicPr>
          <p:nvPr/>
        </p:nvPicPr>
        <p:blipFill>
          <a:blip r:embed="rId3"/>
          <a:stretch>
            <a:fillRect/>
          </a:stretch>
        </p:blipFill>
        <p:spPr>
          <a:xfrm>
            <a:off x="4355355" y="5034743"/>
            <a:ext cx="4681141" cy="1560380"/>
          </a:xfrm>
          <a:prstGeom prst="rect">
            <a:avLst/>
          </a:prstGeom>
        </p:spPr>
      </p:pic>
      <p:sp>
        <p:nvSpPr>
          <p:cNvPr id="4" name="Footer Placeholder 3"/>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159315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2420888"/>
            <a:ext cx="8784976" cy="2376264"/>
          </a:xfrm>
        </p:spPr>
        <p:txBody>
          <a:bodyPr>
            <a:normAutofit/>
          </a:bodyPr>
          <a:lstStyle/>
          <a:p>
            <a:r>
              <a:rPr lang="en-US" dirty="0" smtClean="0"/>
              <a:t>Operational Tools</a:t>
            </a:r>
            <a:br>
              <a:rPr lang="en-US" dirty="0" smtClean="0"/>
            </a:br>
            <a:r>
              <a:rPr lang="en-US" i="1" dirty="0" smtClean="0"/>
              <a:t>TJRA1.4</a:t>
            </a:r>
            <a:endParaRPr lang="en-US" i="1"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060848"/>
            <a:ext cx="792088" cy="767075"/>
          </a:xfrm>
          <a:prstGeom prst="rect">
            <a:avLst/>
          </a:prstGeom>
        </p:spPr>
      </p:pic>
      <p:sp>
        <p:nvSpPr>
          <p:cNvPr id="3" name="Footer Placeholder 2"/>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2343706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55722" y="1024210"/>
            <a:ext cx="8424936" cy="830997"/>
          </a:xfrm>
          <a:prstGeom prst="rect">
            <a:avLst/>
          </a:prstGeom>
          <a:noFill/>
        </p:spPr>
        <p:txBody>
          <a:bodyPr wrap="square" rtlCol="0">
            <a:spAutoFit/>
          </a:bodyPr>
          <a:lstStyle/>
          <a:p>
            <a:r>
              <a:rPr lang="en-US" sz="2400" b="1" dirty="0" smtClean="0">
                <a:latin typeface="Segoe UI" pitchFamily="34" charset="0"/>
                <a:cs typeface="Segoe UI" pitchFamily="34" charset="0"/>
              </a:rPr>
              <a:t>Portal for operations: broadcast tool, VO management facilities, operation and security dashboards, metrics, etc.</a:t>
            </a:r>
            <a:endParaRPr lang="en-US" sz="2400" b="1" dirty="0">
              <a:latin typeface="Segoe UI" pitchFamily="34" charset="0"/>
              <a:cs typeface="Segoe UI" pitchFamily="34" charset="0"/>
            </a:endParaRPr>
          </a:p>
        </p:txBody>
      </p:sp>
      <p:sp>
        <p:nvSpPr>
          <p:cNvPr id="7" name="Segnaposto contenuto 2"/>
          <p:cNvSpPr>
            <a:spLocks noGrp="1"/>
          </p:cNvSpPr>
          <p:nvPr>
            <p:ph sz="half" idx="2"/>
          </p:nvPr>
        </p:nvSpPr>
        <p:spPr>
          <a:xfrm>
            <a:off x="107504" y="1916832"/>
            <a:ext cx="4824536" cy="3330921"/>
          </a:xfrm>
        </p:spPr>
        <p:txBody>
          <a:bodyPr>
            <a:normAutofit fontScale="92500"/>
          </a:bodyPr>
          <a:lstStyle/>
          <a:p>
            <a:r>
              <a:rPr lang="en-US" sz="2600" dirty="0" smtClean="0"/>
              <a:t>VO Administration and operations </a:t>
            </a:r>
            <a:r>
              <a:rPr lang="en-US" sz="2600" dirty="0" err="1" smtClean="0"/>
              <a:t>PORtal</a:t>
            </a:r>
            <a:r>
              <a:rPr lang="en-US" sz="2600" dirty="0" smtClean="0"/>
              <a:t> (VAPOR)</a:t>
            </a:r>
          </a:p>
          <a:p>
            <a:pPr lvl="1"/>
            <a:r>
              <a:rPr lang="en-US" dirty="0" smtClean="0"/>
              <a:t>Resource browser (</a:t>
            </a:r>
            <a:r>
              <a:rPr lang="en-US" dirty="0" smtClean="0">
                <a:solidFill>
                  <a:srgbClr val="4F85C3"/>
                </a:solidFill>
              </a:rPr>
              <a:t>OGF GLUE2</a:t>
            </a:r>
            <a:r>
              <a:rPr lang="en-US" dirty="0" smtClean="0"/>
              <a:t>)</a:t>
            </a:r>
          </a:p>
          <a:p>
            <a:pPr lvl="1"/>
            <a:r>
              <a:rPr lang="en-US" dirty="0" smtClean="0"/>
              <a:t>New views and geographical maps with provider distribution</a:t>
            </a:r>
          </a:p>
          <a:p>
            <a:pPr lvl="1"/>
            <a:r>
              <a:rPr lang="en-GB" dirty="0" smtClean="0"/>
              <a:t>Summary </a:t>
            </a:r>
            <a:r>
              <a:rPr lang="en-GB" dirty="0"/>
              <a:t>of the CPU and storage capacities by countries, resource or operations centres</a:t>
            </a:r>
            <a:endParaRPr lang="en-US" dirty="0" smtClean="0"/>
          </a:p>
        </p:txBody>
      </p:sp>
      <p:sp>
        <p:nvSpPr>
          <p:cNvPr id="8" name="Segnaposto contenuto 2"/>
          <p:cNvSpPr txBox="1">
            <a:spLocks/>
          </p:cNvSpPr>
          <p:nvPr/>
        </p:nvSpPr>
        <p:spPr>
          <a:xfrm>
            <a:off x="4833564" y="1896665"/>
            <a:ext cx="4310436" cy="45387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Integration with Check-in</a:t>
            </a:r>
          </a:p>
          <a:p>
            <a:r>
              <a:rPr lang="en-US" sz="2400" dirty="0" smtClean="0"/>
              <a:t>Integration with ARGO UI</a:t>
            </a:r>
            <a:endParaRPr lang="en-US" sz="2200" dirty="0" smtClean="0"/>
          </a:p>
          <a:p>
            <a:r>
              <a:rPr lang="en-US" sz="2400" dirty="0" smtClean="0"/>
              <a:t>Extended VO ID Card</a:t>
            </a:r>
          </a:p>
          <a:p>
            <a:r>
              <a:rPr lang="en-US" sz="2400" dirty="0" smtClean="0"/>
              <a:t>New metric view for VOs</a:t>
            </a:r>
          </a:p>
          <a:p>
            <a:r>
              <a:rPr lang="en-US" sz="2400" dirty="0" smtClean="0"/>
              <a:t>Evolution of the background technologies</a:t>
            </a:r>
          </a:p>
          <a:p>
            <a:pPr lvl="1"/>
            <a:r>
              <a:rPr lang="en-US" sz="2000" dirty="0" smtClean="0"/>
              <a:t>Better maintainability</a:t>
            </a:r>
          </a:p>
          <a:p>
            <a:pPr lvl="1"/>
            <a:r>
              <a:rPr lang="en-US" sz="2000" dirty="0" smtClean="0"/>
              <a:t>Improved performance</a:t>
            </a:r>
          </a:p>
          <a:p>
            <a:r>
              <a:rPr lang="en-US" sz="2400" dirty="0" smtClean="0"/>
              <a:t>Continuous Integration</a:t>
            </a:r>
          </a:p>
          <a:p>
            <a:pPr lvl="1"/>
            <a:r>
              <a:rPr lang="en-GB" sz="2000" dirty="0">
                <a:hlinkClick r:id="rId3"/>
              </a:rPr>
              <a:t>integration </a:t>
            </a:r>
            <a:r>
              <a:rPr lang="en-GB" sz="2000" dirty="0" smtClean="0">
                <a:hlinkClick r:id="rId3"/>
              </a:rPr>
              <a:t>platform</a:t>
            </a:r>
            <a:r>
              <a:rPr lang="en-GB" sz="2000" dirty="0" smtClean="0"/>
              <a:t>: </a:t>
            </a:r>
            <a:r>
              <a:rPr lang="en-GB" sz="2000" dirty="0" err="1" smtClean="0"/>
              <a:t>PHPUnit</a:t>
            </a:r>
            <a:r>
              <a:rPr lang="en-GB" sz="2000" dirty="0" smtClean="0"/>
              <a:t>, </a:t>
            </a:r>
            <a:r>
              <a:rPr lang="en-GB" sz="2000" dirty="0" err="1"/>
              <a:t>GitlabCI</a:t>
            </a:r>
            <a:r>
              <a:rPr lang="en-GB" sz="2000" dirty="0"/>
              <a:t> , </a:t>
            </a:r>
            <a:r>
              <a:rPr lang="en-GB" sz="2000" dirty="0" smtClean="0"/>
              <a:t>Docker, </a:t>
            </a:r>
            <a:r>
              <a:rPr lang="en-GB" sz="2000" dirty="0" err="1" smtClean="0"/>
              <a:t>SonarQBE</a:t>
            </a:r>
            <a:endParaRPr lang="en-US" sz="2000" dirty="0" smtClean="0"/>
          </a:p>
        </p:txBody>
      </p:sp>
      <p:sp>
        <p:nvSpPr>
          <p:cNvPr id="9" name="Titolo 1"/>
          <p:cNvSpPr>
            <a:spLocks noGrp="1"/>
          </p:cNvSpPr>
          <p:nvPr>
            <p:ph type="title"/>
          </p:nvPr>
        </p:nvSpPr>
        <p:spPr>
          <a:xfrm>
            <a:off x="1547664" y="135632"/>
            <a:ext cx="7344816" cy="850106"/>
          </a:xfrm>
        </p:spPr>
        <p:txBody>
          <a:bodyPr>
            <a:normAutofit fontScale="90000"/>
          </a:bodyPr>
          <a:lstStyle/>
          <a:p>
            <a:r>
              <a:rPr lang="en-US" sz="2200" dirty="0" smtClean="0">
                <a:solidFill>
                  <a:srgbClr val="1F497D">
                    <a:lumMod val="50000"/>
                  </a:srgbClr>
                </a:solidFill>
              </a:rPr>
              <a:t>Operational Tools</a:t>
            </a:r>
            <a:r>
              <a:rPr lang="en-US" sz="2000" dirty="0" smtClean="0">
                <a:solidFill>
                  <a:srgbClr val="1F497D">
                    <a:lumMod val="50000"/>
                  </a:srgbClr>
                </a:solidFill>
              </a:rPr>
              <a:t/>
            </a:r>
            <a:br>
              <a:rPr lang="en-US" sz="2000" dirty="0" smtClean="0">
                <a:solidFill>
                  <a:srgbClr val="1F497D">
                    <a:lumMod val="50000"/>
                  </a:srgbClr>
                </a:solidFill>
              </a:rPr>
            </a:br>
            <a:r>
              <a:rPr lang="en-US" sz="3300" dirty="0" smtClean="0"/>
              <a:t>The EGI Operations Portal</a:t>
            </a:r>
            <a:endParaRPr lang="en-US" sz="3300" i="1" dirty="0"/>
          </a:p>
        </p:txBody>
      </p:sp>
      <p:sp>
        <p:nvSpPr>
          <p:cNvPr id="10" name="Rettangolo arrotondato 9"/>
          <p:cNvSpPr/>
          <p:nvPr/>
        </p:nvSpPr>
        <p:spPr>
          <a:xfrm>
            <a:off x="355722" y="5183026"/>
            <a:ext cx="3240360" cy="1105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err="1" smtClean="0"/>
              <a:t>Supported</a:t>
            </a:r>
            <a:r>
              <a:rPr lang="it-IT" sz="1400" b="1" dirty="0" smtClean="0"/>
              <a:t> IMS </a:t>
            </a:r>
            <a:r>
              <a:rPr lang="it-IT" sz="1400" b="1" dirty="0" err="1" smtClean="0"/>
              <a:t>processes</a:t>
            </a:r>
            <a:endParaRPr lang="it-IT" sz="1400" b="1" dirty="0" smtClean="0"/>
          </a:p>
          <a:p>
            <a:pPr marL="285750" indent="-285750">
              <a:buFont typeface="Arial" panose="020B0604020202020204" pitchFamily="34" charset="0"/>
              <a:buChar char="•"/>
            </a:pPr>
            <a:r>
              <a:rPr lang="it-IT" sz="1400" dirty="0" err="1" smtClean="0"/>
              <a:t>Incident</a:t>
            </a:r>
            <a:r>
              <a:rPr lang="it-IT" sz="1400" dirty="0" smtClean="0"/>
              <a:t> and service </a:t>
            </a:r>
            <a:r>
              <a:rPr lang="it-IT" sz="1400" dirty="0" err="1" smtClean="0"/>
              <a:t>response</a:t>
            </a:r>
            <a:r>
              <a:rPr lang="it-IT" sz="1400" dirty="0" smtClean="0"/>
              <a:t> </a:t>
            </a:r>
            <a:r>
              <a:rPr lang="it-IT" sz="1400" dirty="0" err="1" smtClean="0"/>
              <a:t>mgmt</a:t>
            </a:r>
            <a:endParaRPr lang="it-IT" sz="1400" dirty="0" smtClean="0"/>
          </a:p>
          <a:p>
            <a:pPr marL="285750" indent="-285750">
              <a:buFont typeface="Arial" panose="020B0604020202020204" pitchFamily="34" charset="0"/>
              <a:buChar char="•"/>
            </a:pPr>
            <a:r>
              <a:rPr lang="it-IT" sz="1400" dirty="0" err="1" smtClean="0"/>
              <a:t>Capacity</a:t>
            </a:r>
            <a:r>
              <a:rPr lang="it-IT" sz="1400" dirty="0" smtClean="0"/>
              <a:t> </a:t>
            </a:r>
            <a:r>
              <a:rPr lang="it-IT" sz="1400" dirty="0" err="1" smtClean="0"/>
              <a:t>mgmt</a:t>
            </a:r>
            <a:endParaRPr lang="it-IT" sz="1400" dirty="0" smtClean="0"/>
          </a:p>
          <a:p>
            <a:pPr marL="285750" indent="-285750">
              <a:buFont typeface="Arial" panose="020B0604020202020204" pitchFamily="34" charset="0"/>
              <a:buChar char="•"/>
            </a:pPr>
            <a:r>
              <a:rPr lang="it-IT" sz="1400" dirty="0" err="1" smtClean="0"/>
              <a:t>Configuration</a:t>
            </a:r>
            <a:r>
              <a:rPr lang="it-IT" sz="1400" dirty="0" smtClean="0"/>
              <a:t> </a:t>
            </a:r>
            <a:r>
              <a:rPr lang="it-IT" sz="1400" dirty="0" err="1" smtClean="0"/>
              <a:t>mgmt</a:t>
            </a:r>
            <a:endParaRPr lang="it-IT" sz="1400" dirty="0" smtClean="0"/>
          </a:p>
          <a:p>
            <a:pPr marL="285750" indent="-285750">
              <a:buFont typeface="Arial" panose="020B0604020202020204" pitchFamily="34" charset="0"/>
              <a:buChar char="•"/>
            </a:pPr>
            <a:r>
              <a:rPr lang="it-IT" sz="1400" dirty="0" err="1" smtClean="0"/>
              <a:t>Customer</a:t>
            </a:r>
            <a:r>
              <a:rPr lang="it-IT" sz="1400" dirty="0" smtClean="0"/>
              <a:t> </a:t>
            </a:r>
            <a:r>
              <a:rPr lang="it-IT" sz="1400" dirty="0" err="1" smtClean="0"/>
              <a:t>relationship</a:t>
            </a:r>
            <a:r>
              <a:rPr lang="it-IT" sz="1400" dirty="0" smtClean="0"/>
              <a:t> </a:t>
            </a:r>
            <a:r>
              <a:rPr lang="it-IT" sz="1400" dirty="0" err="1" smtClean="0"/>
              <a:t>mgmt</a:t>
            </a:r>
            <a:endParaRPr lang="en-GB" sz="1400" dirty="0"/>
          </a:p>
        </p:txBody>
      </p:sp>
      <p:sp>
        <p:nvSpPr>
          <p:cNvPr id="2" name="Footer Placeholder 1"/>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598422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29" y="2070939"/>
            <a:ext cx="8280551" cy="3806333"/>
          </a:xfrm>
          <a:prstGeom prst="rect">
            <a:avLst/>
          </a:prstGeom>
        </p:spPr>
      </p:pic>
      <p:sp>
        <p:nvSpPr>
          <p:cNvPr id="6" name="Titolo 1"/>
          <p:cNvSpPr>
            <a:spLocks noGrp="1"/>
          </p:cNvSpPr>
          <p:nvPr>
            <p:ph type="title"/>
          </p:nvPr>
        </p:nvSpPr>
        <p:spPr>
          <a:xfrm>
            <a:off x="1547664" y="135632"/>
            <a:ext cx="7344816" cy="850106"/>
          </a:xfrm>
        </p:spPr>
        <p:txBody>
          <a:bodyPr>
            <a:normAutofit fontScale="90000"/>
          </a:bodyPr>
          <a:lstStyle/>
          <a:p>
            <a:r>
              <a:rPr lang="en-US" sz="2200" dirty="0" smtClean="0">
                <a:solidFill>
                  <a:srgbClr val="1F497D">
                    <a:lumMod val="50000"/>
                  </a:srgbClr>
                </a:solidFill>
              </a:rPr>
              <a:t>Operational Tools</a:t>
            </a:r>
            <a:r>
              <a:rPr lang="en-US" sz="2000" dirty="0" smtClean="0">
                <a:solidFill>
                  <a:srgbClr val="1F497D">
                    <a:lumMod val="50000"/>
                  </a:srgbClr>
                </a:solidFill>
              </a:rPr>
              <a:t/>
            </a:r>
            <a:br>
              <a:rPr lang="en-US" sz="2000" dirty="0" smtClean="0">
                <a:solidFill>
                  <a:srgbClr val="1F497D">
                    <a:lumMod val="50000"/>
                  </a:srgbClr>
                </a:solidFill>
              </a:rPr>
            </a:br>
            <a:r>
              <a:rPr lang="en-US" sz="3300" dirty="0" smtClean="0"/>
              <a:t>The EGI Operations Portal</a:t>
            </a:r>
            <a:endParaRPr lang="en-US" sz="3300" i="1" dirty="0"/>
          </a:p>
        </p:txBody>
      </p:sp>
      <p:sp>
        <p:nvSpPr>
          <p:cNvPr id="7" name="Rettangolo 6"/>
          <p:cNvSpPr/>
          <p:nvPr/>
        </p:nvSpPr>
        <p:spPr>
          <a:xfrm>
            <a:off x="1043608" y="1393612"/>
            <a:ext cx="7200800" cy="523220"/>
          </a:xfrm>
          <a:prstGeom prst="rect">
            <a:avLst/>
          </a:prstGeom>
        </p:spPr>
        <p:txBody>
          <a:bodyPr wrap="square">
            <a:spAutoFit/>
          </a:bodyPr>
          <a:lstStyle/>
          <a:p>
            <a:pPr lvl="1"/>
            <a:r>
              <a:rPr lang="en-US" sz="2800" dirty="0" smtClean="0"/>
              <a:t>Geographical </a:t>
            </a:r>
            <a:r>
              <a:rPr lang="en-US" sz="2800" dirty="0"/>
              <a:t>maps with provider distribution</a:t>
            </a:r>
          </a:p>
        </p:txBody>
      </p:sp>
      <p:sp>
        <p:nvSpPr>
          <p:cNvPr id="2" name="Footer Placeholder 1"/>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2782320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664" y="116632"/>
            <a:ext cx="7344816" cy="850106"/>
          </a:xfrm>
        </p:spPr>
        <p:txBody>
          <a:bodyPr>
            <a:normAutofit fontScale="90000"/>
          </a:bodyPr>
          <a:lstStyle/>
          <a:p>
            <a:r>
              <a:rPr lang="en-US" sz="2200" dirty="0" smtClean="0">
                <a:solidFill>
                  <a:srgbClr val="1F497D">
                    <a:lumMod val="50000"/>
                  </a:srgbClr>
                </a:solidFill>
              </a:rPr>
              <a:t>Operational Tools</a:t>
            </a:r>
            <a:br>
              <a:rPr lang="en-US" sz="2200" dirty="0" smtClean="0">
                <a:solidFill>
                  <a:srgbClr val="1F497D">
                    <a:lumMod val="50000"/>
                  </a:srgbClr>
                </a:solidFill>
              </a:rPr>
            </a:br>
            <a:r>
              <a:rPr lang="en-US" sz="3300" dirty="0" smtClean="0"/>
              <a:t>The EGI Configuration DB – GOCDB</a:t>
            </a:r>
            <a:endParaRPr lang="en-US" sz="3300" i="1" dirty="0"/>
          </a:p>
        </p:txBody>
      </p:sp>
      <p:sp>
        <p:nvSpPr>
          <p:cNvPr id="3" name="Segnaposto contenuto 2"/>
          <p:cNvSpPr>
            <a:spLocks noGrp="1"/>
          </p:cNvSpPr>
          <p:nvPr>
            <p:ph sz="half" idx="2"/>
          </p:nvPr>
        </p:nvSpPr>
        <p:spPr>
          <a:xfrm>
            <a:off x="35496" y="1863824"/>
            <a:ext cx="4752528" cy="3581400"/>
          </a:xfrm>
        </p:spPr>
        <p:txBody>
          <a:bodyPr>
            <a:normAutofit/>
          </a:bodyPr>
          <a:lstStyle/>
          <a:p>
            <a:r>
              <a:rPr lang="en-US" sz="2400" dirty="0">
                <a:solidFill>
                  <a:srgbClr val="4F85C3"/>
                </a:solidFill>
              </a:rPr>
              <a:t>Write API</a:t>
            </a:r>
            <a:endParaRPr lang="en-US" sz="2400" dirty="0" smtClean="0"/>
          </a:p>
          <a:p>
            <a:pPr lvl="1"/>
            <a:r>
              <a:rPr lang="en-US" sz="2000" dirty="0" smtClean="0"/>
              <a:t>Ease extension of the data model (custom properties)</a:t>
            </a:r>
          </a:p>
          <a:p>
            <a:pPr lvl="1"/>
            <a:r>
              <a:rPr lang="en-GB" sz="2000" dirty="0" smtClean="0"/>
              <a:t>programmatic service endpoints </a:t>
            </a:r>
            <a:r>
              <a:rPr lang="en-GB" sz="2000" dirty="0" err="1" smtClean="0"/>
              <a:t>mgmt</a:t>
            </a:r>
            <a:r>
              <a:rPr lang="en-GB" sz="2000" dirty="0" smtClean="0"/>
              <a:t> </a:t>
            </a:r>
            <a:r>
              <a:rPr lang="en-GB" sz="2000" dirty="0"/>
              <a:t>and updates to the details of </a:t>
            </a:r>
            <a:r>
              <a:rPr lang="en-GB" sz="2000" dirty="0" smtClean="0"/>
              <a:t>services</a:t>
            </a:r>
            <a:endParaRPr lang="en-US" sz="2000" dirty="0" smtClean="0"/>
          </a:p>
        </p:txBody>
      </p:sp>
      <p:sp>
        <p:nvSpPr>
          <p:cNvPr id="5" name="CasellaDiTesto 4"/>
          <p:cNvSpPr txBox="1"/>
          <p:nvPr/>
        </p:nvSpPr>
        <p:spPr>
          <a:xfrm>
            <a:off x="251520" y="1052736"/>
            <a:ext cx="8640960" cy="830997"/>
          </a:xfrm>
          <a:prstGeom prst="rect">
            <a:avLst/>
          </a:prstGeom>
          <a:noFill/>
        </p:spPr>
        <p:txBody>
          <a:bodyPr wrap="square" rtlCol="0">
            <a:spAutoFit/>
          </a:bodyPr>
          <a:lstStyle/>
          <a:p>
            <a:r>
              <a:rPr lang="en-US" sz="2400" b="1" dirty="0" smtClean="0">
                <a:latin typeface="Segoe UI" pitchFamily="34" charset="0"/>
                <a:cs typeface="Segoe UI" pitchFamily="34" charset="0"/>
              </a:rPr>
              <a:t>Catalogue to record information about resource providers, services, service-endpoint of a digital </a:t>
            </a:r>
            <a:r>
              <a:rPr lang="en-US" sz="2400" b="1" dirty="0">
                <a:latin typeface="Segoe UI" pitchFamily="34" charset="0"/>
                <a:cs typeface="Segoe UI" pitchFamily="34" charset="0"/>
              </a:rPr>
              <a:t>i</a:t>
            </a:r>
            <a:r>
              <a:rPr lang="en-US" sz="2400" b="1" dirty="0" smtClean="0">
                <a:latin typeface="Segoe UI" pitchFamily="34" charset="0"/>
                <a:cs typeface="Segoe UI" pitchFamily="34" charset="0"/>
              </a:rPr>
              <a:t>nfrastructure</a:t>
            </a:r>
            <a:endParaRPr lang="en-US" sz="2400" b="1" dirty="0">
              <a:latin typeface="Segoe UI" pitchFamily="34" charset="0"/>
              <a:cs typeface="Segoe UI" pitchFamily="34" charset="0"/>
            </a:endParaRPr>
          </a:p>
        </p:txBody>
      </p:sp>
      <p:pic>
        <p:nvPicPr>
          <p:cNvPr id="6" name="Immagine 5"/>
          <p:cNvPicPr>
            <a:picLocks noChangeAspect="1"/>
          </p:cNvPicPr>
          <p:nvPr/>
        </p:nvPicPr>
        <p:blipFill>
          <a:blip r:embed="rId3"/>
          <a:stretch>
            <a:fillRect/>
          </a:stretch>
        </p:blipFill>
        <p:spPr>
          <a:xfrm>
            <a:off x="2930900" y="3861048"/>
            <a:ext cx="6177604" cy="2721696"/>
          </a:xfrm>
          <a:prstGeom prst="rect">
            <a:avLst/>
          </a:prstGeom>
        </p:spPr>
      </p:pic>
      <p:sp>
        <p:nvSpPr>
          <p:cNvPr id="7" name="Segnaposto contenuto 2"/>
          <p:cNvSpPr txBox="1">
            <a:spLocks/>
          </p:cNvSpPr>
          <p:nvPr/>
        </p:nvSpPr>
        <p:spPr>
          <a:xfrm>
            <a:off x="4601862" y="1898144"/>
            <a:ext cx="4752528" cy="20324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Integration with Check-in</a:t>
            </a:r>
          </a:p>
          <a:p>
            <a:pPr lvl="1"/>
            <a:r>
              <a:rPr lang="en-US" sz="2000" dirty="0" smtClean="0"/>
              <a:t>As service and attribute provider</a:t>
            </a:r>
          </a:p>
          <a:p>
            <a:endParaRPr lang="en-US" sz="2400" dirty="0" smtClean="0"/>
          </a:p>
          <a:p>
            <a:r>
              <a:rPr lang="en-US" sz="2400" dirty="0" smtClean="0"/>
              <a:t>Paging on select PI queries</a:t>
            </a:r>
          </a:p>
          <a:p>
            <a:pPr marL="0" indent="0">
              <a:buNone/>
            </a:pPr>
            <a:endParaRPr lang="en-US" sz="2400" dirty="0"/>
          </a:p>
        </p:txBody>
      </p:sp>
      <p:sp>
        <p:nvSpPr>
          <p:cNvPr id="8" name="Rettangolo arrotondato 7"/>
          <p:cNvSpPr/>
          <p:nvPr/>
        </p:nvSpPr>
        <p:spPr>
          <a:xfrm>
            <a:off x="150578" y="4483080"/>
            <a:ext cx="2593232" cy="1462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err="1" smtClean="0"/>
              <a:t>Supported</a:t>
            </a:r>
            <a:r>
              <a:rPr lang="it-IT" sz="1400" b="1" dirty="0" smtClean="0"/>
              <a:t> IMS </a:t>
            </a:r>
            <a:r>
              <a:rPr lang="it-IT" sz="1400" b="1" dirty="0" err="1" smtClean="0"/>
              <a:t>processes</a:t>
            </a:r>
            <a:endParaRPr lang="it-IT" sz="1400" b="1" dirty="0" smtClean="0"/>
          </a:p>
          <a:p>
            <a:pPr marL="285750" indent="-285750">
              <a:buFont typeface="Arial" panose="020B0604020202020204" pitchFamily="34" charset="0"/>
              <a:buChar char="•"/>
            </a:pPr>
            <a:r>
              <a:rPr lang="it-IT" sz="1400" dirty="0" err="1" smtClean="0"/>
              <a:t>Configuration</a:t>
            </a:r>
            <a:r>
              <a:rPr lang="it-IT" sz="1400" dirty="0" smtClean="0"/>
              <a:t> </a:t>
            </a:r>
            <a:r>
              <a:rPr lang="it-IT" sz="1400" dirty="0" err="1" smtClean="0"/>
              <a:t>mgmt</a:t>
            </a:r>
            <a:endParaRPr lang="it-IT" sz="1400" dirty="0" smtClean="0"/>
          </a:p>
          <a:p>
            <a:pPr marL="285750" indent="-285750">
              <a:buFont typeface="Arial" panose="020B0604020202020204" pitchFamily="34" charset="0"/>
              <a:buChar char="•"/>
            </a:pPr>
            <a:r>
              <a:rPr lang="en-GB" sz="1400" dirty="0"/>
              <a:t>Supplier, Federation Member Relationship Management</a:t>
            </a:r>
          </a:p>
        </p:txBody>
      </p:sp>
      <p:sp>
        <p:nvSpPr>
          <p:cNvPr id="4" name="Footer Placeholder 3"/>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858580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z="2200" dirty="0">
                <a:solidFill>
                  <a:srgbClr val="1F497D">
                    <a:lumMod val="50000"/>
                  </a:srgbClr>
                </a:solidFill>
              </a:rPr>
              <a:t>Operational </a:t>
            </a:r>
            <a:r>
              <a:rPr lang="en-US" sz="2200" dirty="0" smtClean="0">
                <a:solidFill>
                  <a:srgbClr val="1F497D">
                    <a:lumMod val="50000"/>
                  </a:srgbClr>
                </a:solidFill>
              </a:rPr>
              <a:t>Tools</a:t>
            </a:r>
            <a:br>
              <a:rPr lang="en-US" sz="2200" dirty="0" smtClean="0">
                <a:solidFill>
                  <a:srgbClr val="1F497D">
                    <a:lumMod val="50000"/>
                  </a:srgbClr>
                </a:solidFill>
              </a:rPr>
            </a:br>
            <a:r>
              <a:rPr lang="it-IT" sz="3300" dirty="0" smtClean="0"/>
              <a:t>The EGI </a:t>
            </a:r>
            <a:r>
              <a:rPr lang="it-IT" sz="3300" dirty="0" err="1" smtClean="0"/>
              <a:t>Monitoring</a:t>
            </a:r>
            <a:r>
              <a:rPr lang="it-IT" sz="3300" dirty="0" smtClean="0"/>
              <a:t> System – ARGO</a:t>
            </a:r>
            <a:endParaRPr lang="en-GB" sz="3300" dirty="0"/>
          </a:p>
        </p:txBody>
      </p:sp>
      <p:sp>
        <p:nvSpPr>
          <p:cNvPr id="3" name="Segnaposto contenuto 2"/>
          <p:cNvSpPr>
            <a:spLocks noGrp="1"/>
          </p:cNvSpPr>
          <p:nvPr>
            <p:ph sz="half" idx="2"/>
          </p:nvPr>
        </p:nvSpPr>
        <p:spPr>
          <a:xfrm>
            <a:off x="0" y="1526312"/>
            <a:ext cx="4957504" cy="4855016"/>
          </a:xfrm>
        </p:spPr>
        <p:txBody>
          <a:bodyPr>
            <a:noAutofit/>
          </a:bodyPr>
          <a:lstStyle/>
          <a:p>
            <a:r>
              <a:rPr lang="en-GB" sz="2200" dirty="0" smtClean="0"/>
              <a:t>Support </a:t>
            </a:r>
            <a:r>
              <a:rPr lang="en-GB" sz="2200" dirty="0"/>
              <a:t>for multiple monitoring engines</a:t>
            </a:r>
            <a:endParaRPr lang="en-US" sz="2200" dirty="0" smtClean="0"/>
          </a:p>
          <a:p>
            <a:r>
              <a:rPr lang="en-GB" sz="2200" dirty="0" smtClean="0"/>
              <a:t>Centralised </a:t>
            </a:r>
            <a:r>
              <a:rPr lang="en-GB" sz="2200" dirty="0"/>
              <a:t>Monitoring </a:t>
            </a:r>
            <a:r>
              <a:rPr lang="en-GB" sz="2200" dirty="0" smtClean="0"/>
              <a:t>Engine</a:t>
            </a:r>
          </a:p>
          <a:p>
            <a:r>
              <a:rPr lang="en-GB" sz="2200" dirty="0" smtClean="0"/>
              <a:t>Stream </a:t>
            </a:r>
            <a:r>
              <a:rPr lang="en-GB" sz="2200" dirty="0"/>
              <a:t>processing in real </a:t>
            </a:r>
            <a:r>
              <a:rPr lang="en-GB" sz="2200" dirty="0" smtClean="0"/>
              <a:t>time (Alerting system)</a:t>
            </a:r>
            <a:endParaRPr lang="en-US" sz="2200" dirty="0" smtClean="0"/>
          </a:p>
          <a:p>
            <a:r>
              <a:rPr lang="en-GB" sz="2200" dirty="0" smtClean="0"/>
              <a:t>GOCDB </a:t>
            </a:r>
            <a:r>
              <a:rPr lang="en-GB" sz="2200" dirty="0"/>
              <a:t>as a single source of topology</a:t>
            </a:r>
            <a:endParaRPr lang="en-US" sz="2200" dirty="0" smtClean="0"/>
          </a:p>
          <a:p>
            <a:r>
              <a:rPr lang="en-US" sz="2200" dirty="0" smtClean="0"/>
              <a:t>VAPOR replaced GSTAT</a:t>
            </a:r>
          </a:p>
          <a:p>
            <a:r>
              <a:rPr lang="en-GB" sz="2200" dirty="0" smtClean="0"/>
              <a:t>Support </a:t>
            </a:r>
            <a:r>
              <a:rPr lang="en-GB" sz="2200" dirty="0"/>
              <a:t>for probe </a:t>
            </a:r>
            <a:r>
              <a:rPr lang="en-GB" sz="2200" dirty="0" smtClean="0"/>
              <a:t>management</a:t>
            </a:r>
          </a:p>
          <a:p>
            <a:r>
              <a:rPr lang="it-IT" sz="2200" dirty="0" smtClean="0"/>
              <a:t>New </a:t>
            </a:r>
            <a:r>
              <a:rPr lang="it-IT" sz="2200" dirty="0" err="1" smtClean="0"/>
              <a:t>probes</a:t>
            </a:r>
            <a:r>
              <a:rPr lang="it-IT" sz="2200" dirty="0" smtClean="0"/>
              <a:t> (Check-in, </a:t>
            </a:r>
            <a:r>
              <a:rPr lang="it-IT" sz="2200" dirty="0" err="1" smtClean="0"/>
              <a:t>FedCloud</a:t>
            </a:r>
            <a:r>
              <a:rPr lang="it-IT" sz="2200" dirty="0" smtClean="0"/>
              <a:t>)</a:t>
            </a:r>
          </a:p>
          <a:p>
            <a:r>
              <a:rPr lang="it-IT" sz="2200" dirty="0" smtClean="0"/>
              <a:t>Integration with Check-in</a:t>
            </a:r>
            <a:endParaRPr lang="en-US" sz="2200" dirty="0" smtClean="0"/>
          </a:p>
        </p:txBody>
      </p:sp>
      <p:pic>
        <p:nvPicPr>
          <p:cNvPr id="9218" name="Picture 2" descr="https://lh5.googleusercontent.com/dSdQGcIFsp6BvFYtV2YG4DL2qjdLY66PgErQ13iBrbsl9K0DYZaEOzAly-EqQpQ5Ev82pPcaZlZmRPGLGem3W78wovbbJH_xPATESf83YF4H6o61BV13Paf7-yojsRwR08Mwngvz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0808"/>
            <a:ext cx="4103259" cy="451035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251520" y="1085835"/>
            <a:ext cx="8820472" cy="461665"/>
          </a:xfrm>
          <a:prstGeom prst="rect">
            <a:avLst/>
          </a:prstGeom>
          <a:noFill/>
        </p:spPr>
        <p:txBody>
          <a:bodyPr wrap="square" rtlCol="0">
            <a:spAutoFit/>
          </a:bodyPr>
          <a:lstStyle/>
          <a:p>
            <a:r>
              <a:rPr lang="en-GB" sz="2400" b="1" dirty="0" smtClean="0">
                <a:latin typeface="Segoe UI" pitchFamily="34" charset="0"/>
                <a:cs typeface="Segoe UI" pitchFamily="34" charset="0"/>
              </a:rPr>
              <a:t>Framework </a:t>
            </a:r>
            <a:r>
              <a:rPr lang="en-GB" sz="2400" b="1" dirty="0">
                <a:latin typeface="Segoe UI" pitchFamily="34" charset="0"/>
                <a:cs typeface="Segoe UI" pitchFamily="34" charset="0"/>
              </a:rPr>
              <a:t>for monitoring status, availability and </a:t>
            </a:r>
            <a:r>
              <a:rPr lang="en-GB" sz="2400" b="1" dirty="0" smtClean="0">
                <a:latin typeface="Segoe UI" pitchFamily="34" charset="0"/>
                <a:cs typeface="Segoe UI" pitchFamily="34" charset="0"/>
              </a:rPr>
              <a:t>reliability</a:t>
            </a:r>
            <a:endParaRPr lang="en-US" sz="2400" b="1" dirty="0">
              <a:latin typeface="Segoe UI" pitchFamily="34" charset="0"/>
              <a:cs typeface="Segoe UI" pitchFamily="34" charset="0"/>
            </a:endParaRPr>
          </a:p>
        </p:txBody>
      </p:sp>
      <p:sp>
        <p:nvSpPr>
          <p:cNvPr id="7" name="Rettangolo arrotondato 6"/>
          <p:cNvSpPr/>
          <p:nvPr/>
        </p:nvSpPr>
        <p:spPr>
          <a:xfrm>
            <a:off x="107504" y="5805264"/>
            <a:ext cx="4672002" cy="936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err="1" smtClean="0"/>
              <a:t>Supported</a:t>
            </a:r>
            <a:r>
              <a:rPr lang="it-IT" sz="1400" b="1" dirty="0" smtClean="0"/>
              <a:t> IMS </a:t>
            </a:r>
            <a:r>
              <a:rPr lang="it-IT" sz="1400" b="1" dirty="0" err="1" smtClean="0"/>
              <a:t>processes</a:t>
            </a:r>
            <a:endParaRPr lang="it-IT" sz="1400" b="1" dirty="0" smtClean="0"/>
          </a:p>
          <a:p>
            <a:pPr marL="285750" indent="-285750">
              <a:buFont typeface="Arial" panose="020B0604020202020204" pitchFamily="34" charset="0"/>
              <a:buChar char="•"/>
            </a:pPr>
            <a:r>
              <a:rPr lang="it-IT" sz="1400" dirty="0" smtClean="0"/>
              <a:t>Service Level </a:t>
            </a:r>
            <a:r>
              <a:rPr lang="it-IT" sz="1400" dirty="0" err="1" smtClean="0"/>
              <a:t>mgmt</a:t>
            </a:r>
            <a:endParaRPr lang="it-IT" sz="1400" dirty="0" smtClean="0"/>
          </a:p>
          <a:p>
            <a:pPr marL="285750" indent="-285750">
              <a:buFont typeface="Arial" panose="020B0604020202020204" pitchFamily="34" charset="0"/>
              <a:buChar char="•"/>
            </a:pPr>
            <a:r>
              <a:rPr lang="en-GB" sz="1400" dirty="0"/>
              <a:t>Supplier, Federation Member Relationship </a:t>
            </a:r>
            <a:r>
              <a:rPr lang="en-GB" sz="1400" dirty="0" smtClean="0"/>
              <a:t>Management</a:t>
            </a:r>
          </a:p>
          <a:p>
            <a:pPr marL="285750" indent="-285750">
              <a:buFont typeface="Arial" panose="020B0604020202020204" pitchFamily="34" charset="0"/>
              <a:buChar char="•"/>
            </a:pPr>
            <a:r>
              <a:rPr lang="en-GB" sz="1400" dirty="0" smtClean="0"/>
              <a:t>Service Availability &amp; Continuity Management</a:t>
            </a:r>
            <a:endParaRPr lang="en-GB" sz="1400" dirty="0"/>
          </a:p>
        </p:txBody>
      </p:sp>
    </p:spTree>
    <p:extLst>
      <p:ext uri="{BB962C8B-B14F-4D97-AF65-F5344CB8AC3E}">
        <p14:creationId xmlns:p14="http://schemas.microsoft.com/office/powerpoint/2010/main" val="257005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z="2200" dirty="0">
                <a:solidFill>
                  <a:srgbClr val="1F497D">
                    <a:lumMod val="50000"/>
                  </a:srgbClr>
                </a:solidFill>
              </a:rPr>
              <a:t>Operational </a:t>
            </a:r>
            <a:r>
              <a:rPr lang="en-US" sz="2200" dirty="0" smtClean="0">
                <a:solidFill>
                  <a:srgbClr val="1F497D">
                    <a:lumMod val="50000"/>
                  </a:srgbClr>
                </a:solidFill>
              </a:rPr>
              <a:t>Tools</a:t>
            </a:r>
            <a:br>
              <a:rPr lang="en-US" sz="2200" dirty="0" smtClean="0">
                <a:solidFill>
                  <a:srgbClr val="1F497D">
                    <a:lumMod val="50000"/>
                  </a:srgbClr>
                </a:solidFill>
              </a:rPr>
            </a:br>
            <a:r>
              <a:rPr lang="it-IT" sz="3300" dirty="0" smtClean="0"/>
              <a:t>The </a:t>
            </a:r>
            <a:r>
              <a:rPr lang="it-IT" sz="3300" dirty="0"/>
              <a:t>EGI Messaging </a:t>
            </a:r>
            <a:r>
              <a:rPr lang="it-IT" sz="3300" dirty="0" smtClean="0"/>
              <a:t>Service</a:t>
            </a:r>
            <a:endParaRPr lang="en-US" sz="3300" i="1" dirty="0"/>
          </a:p>
        </p:txBody>
      </p:sp>
      <p:sp>
        <p:nvSpPr>
          <p:cNvPr id="3" name="Segnaposto contenuto 2"/>
          <p:cNvSpPr>
            <a:spLocks noGrp="1"/>
          </p:cNvSpPr>
          <p:nvPr>
            <p:ph sz="half" idx="2"/>
          </p:nvPr>
        </p:nvSpPr>
        <p:spPr>
          <a:xfrm>
            <a:off x="-252536" y="2288861"/>
            <a:ext cx="4824536" cy="2159847"/>
          </a:xfrm>
        </p:spPr>
        <p:txBody>
          <a:bodyPr/>
          <a:lstStyle/>
          <a:p>
            <a:pPr lvl="1"/>
            <a:r>
              <a:rPr lang="en-US" sz="2000" dirty="0">
                <a:solidFill>
                  <a:srgbClr val="4F85C3"/>
                </a:solidFill>
              </a:rPr>
              <a:t>HTTP API </a:t>
            </a:r>
            <a:r>
              <a:rPr lang="en-US" sz="2000" dirty="0"/>
              <a:t>for client access</a:t>
            </a:r>
            <a:endParaRPr lang="en-US" sz="2000" dirty="0" smtClean="0"/>
          </a:p>
          <a:p>
            <a:pPr lvl="1"/>
            <a:r>
              <a:rPr lang="en-US" sz="2000" dirty="0" smtClean="0"/>
              <a:t>Implement the </a:t>
            </a:r>
            <a:r>
              <a:rPr lang="en-GB" sz="2000" dirty="0" smtClean="0"/>
              <a:t>Google </a:t>
            </a:r>
            <a:r>
              <a:rPr lang="en-GB" sz="2000" dirty="0" err="1" smtClean="0"/>
              <a:t>PubSub</a:t>
            </a:r>
            <a:r>
              <a:rPr lang="en-GB" sz="2000" dirty="0" smtClean="0"/>
              <a:t> protocol</a:t>
            </a:r>
            <a:endParaRPr lang="en-US" sz="2000" dirty="0" smtClean="0"/>
          </a:p>
          <a:p>
            <a:pPr lvl="1"/>
            <a:r>
              <a:rPr lang="en-US" sz="2000" dirty="0" smtClean="0"/>
              <a:t>Transparent scalability &amp; high availability for clients</a:t>
            </a:r>
          </a:p>
        </p:txBody>
      </p:sp>
      <p:sp>
        <p:nvSpPr>
          <p:cNvPr id="4" name="Segnaposto piè di pagina 3"/>
          <p:cNvSpPr>
            <a:spLocks noGrp="1"/>
          </p:cNvSpPr>
          <p:nvPr>
            <p:ph type="ftr" sz="quarter" idx="11"/>
          </p:nvPr>
        </p:nvSpPr>
        <p:spPr/>
        <p:txBody>
          <a:bodyPr/>
          <a:lstStyle/>
          <a:p>
            <a:r>
              <a:rPr lang="en-GB" smtClean="0"/>
              <a:t>WP3 - e-Infrastructure Commons</a:t>
            </a:r>
            <a:endParaRPr lang="en-GB" dirty="0"/>
          </a:p>
        </p:txBody>
      </p:sp>
      <p:sp>
        <p:nvSpPr>
          <p:cNvPr id="5" name="CasellaDiTesto 4"/>
          <p:cNvSpPr txBox="1"/>
          <p:nvPr/>
        </p:nvSpPr>
        <p:spPr>
          <a:xfrm>
            <a:off x="251520" y="1113036"/>
            <a:ext cx="8640960" cy="830997"/>
          </a:xfrm>
          <a:prstGeom prst="rect">
            <a:avLst/>
          </a:prstGeom>
          <a:noFill/>
        </p:spPr>
        <p:txBody>
          <a:bodyPr wrap="square" rtlCol="0">
            <a:spAutoFit/>
          </a:bodyPr>
          <a:lstStyle/>
          <a:p>
            <a:r>
              <a:rPr lang="en-GB" sz="2400" b="1" dirty="0" smtClean="0">
                <a:latin typeface="Segoe UI" pitchFamily="34" charset="0"/>
                <a:cs typeface="Segoe UI" pitchFamily="34" charset="0"/>
              </a:rPr>
              <a:t>Enables </a:t>
            </a:r>
            <a:r>
              <a:rPr lang="en-GB" sz="2400" b="1" dirty="0">
                <a:latin typeface="Segoe UI" pitchFamily="34" charset="0"/>
                <a:cs typeface="Segoe UI" pitchFamily="34" charset="0"/>
              </a:rPr>
              <a:t>reliable asynchronous messaging for the EGI </a:t>
            </a:r>
            <a:r>
              <a:rPr lang="en-GB" sz="2400" b="1" dirty="0" smtClean="0">
                <a:latin typeface="Segoe UI" pitchFamily="34" charset="0"/>
                <a:cs typeface="Segoe UI" pitchFamily="34" charset="0"/>
              </a:rPr>
              <a:t>infrastructure</a:t>
            </a:r>
            <a:endParaRPr lang="en-US" sz="2400" b="1" dirty="0">
              <a:latin typeface="Segoe UI" pitchFamily="34" charset="0"/>
              <a:cs typeface="Segoe UI" pitchFamily="34" charset="0"/>
            </a:endParaRPr>
          </a:p>
        </p:txBody>
      </p:sp>
      <p:pic>
        <p:nvPicPr>
          <p:cNvPr id="1026" name="Picture 2" descr="https://lh4.googleusercontent.com/e0Z2GrC5SXUGAh7DJzTKFlTCG4aX4wT50IrpdnFM-0vH9jZpZHe6jxcHwe9iGGZ9c1OseQJ4DJBGGy09_bEzyqzGpNi-Q40JjwuHnZT7NWuPxmMsEqFoDv5FDdpD5JGcfkowgdnB8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75570"/>
            <a:ext cx="6672708" cy="2736198"/>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contenuto 2"/>
          <p:cNvSpPr txBox="1">
            <a:spLocks/>
          </p:cNvSpPr>
          <p:nvPr/>
        </p:nvSpPr>
        <p:spPr>
          <a:xfrm>
            <a:off x="4199383" y="2336588"/>
            <a:ext cx="4896544" cy="215984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smtClean="0"/>
              <a:t>Push &amp; Pull models supported</a:t>
            </a:r>
          </a:p>
          <a:p>
            <a:pPr lvl="1"/>
            <a:r>
              <a:rPr lang="en-US" sz="2000" dirty="0" smtClean="0"/>
              <a:t>Multi-tenant support and easy updates</a:t>
            </a:r>
          </a:p>
          <a:p>
            <a:pPr lvl="1"/>
            <a:r>
              <a:rPr lang="en-US" sz="2000" dirty="0" smtClean="0"/>
              <a:t>Going to be adopted by ARGO, Ops Portal and Accounting</a:t>
            </a:r>
          </a:p>
          <a:p>
            <a:endParaRPr lang="en-US" dirty="0"/>
          </a:p>
        </p:txBody>
      </p:sp>
      <p:sp>
        <p:nvSpPr>
          <p:cNvPr id="6" name="Rettangolo 5"/>
          <p:cNvSpPr/>
          <p:nvPr/>
        </p:nvSpPr>
        <p:spPr>
          <a:xfrm>
            <a:off x="2483768" y="1787490"/>
            <a:ext cx="4824536" cy="461665"/>
          </a:xfrm>
          <a:prstGeom prst="rect">
            <a:avLst/>
          </a:prstGeom>
        </p:spPr>
        <p:txBody>
          <a:bodyPr wrap="square">
            <a:spAutoFit/>
          </a:bodyPr>
          <a:lstStyle/>
          <a:p>
            <a:r>
              <a:rPr lang="en-US" sz="2400" b="1" dirty="0"/>
              <a:t>New ΗTTP Messaging as a </a:t>
            </a:r>
            <a:r>
              <a:rPr lang="en-US" sz="2400" b="1" dirty="0" smtClean="0"/>
              <a:t>Service</a:t>
            </a:r>
            <a:endParaRPr lang="en-US" sz="2400" b="1" dirty="0"/>
          </a:p>
        </p:txBody>
      </p:sp>
    </p:spTree>
    <p:extLst>
      <p:ext uri="{BB962C8B-B14F-4D97-AF65-F5344CB8AC3E}">
        <p14:creationId xmlns:p14="http://schemas.microsoft.com/office/powerpoint/2010/main" val="1080319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z="2200" dirty="0">
                <a:solidFill>
                  <a:srgbClr val="1F497D">
                    <a:lumMod val="50000"/>
                  </a:srgbClr>
                </a:solidFill>
              </a:rPr>
              <a:t>Operational Tools</a:t>
            </a:r>
            <a:r>
              <a:rPr lang="it-IT" dirty="0" smtClean="0"/>
              <a:t/>
            </a:r>
            <a:br>
              <a:rPr lang="it-IT" dirty="0" smtClean="0"/>
            </a:br>
            <a:r>
              <a:rPr lang="it-IT" dirty="0" err="1" smtClean="0"/>
              <a:t>Secant</a:t>
            </a:r>
            <a:endParaRPr lang="en-GB" dirty="0"/>
          </a:p>
        </p:txBody>
      </p:sp>
      <p:sp>
        <p:nvSpPr>
          <p:cNvPr id="3" name="Segnaposto contenuto 2"/>
          <p:cNvSpPr>
            <a:spLocks noGrp="1"/>
          </p:cNvSpPr>
          <p:nvPr>
            <p:ph sz="half" idx="2"/>
          </p:nvPr>
        </p:nvSpPr>
        <p:spPr>
          <a:xfrm>
            <a:off x="359532" y="1832424"/>
            <a:ext cx="8388932" cy="4784400"/>
          </a:xfrm>
        </p:spPr>
        <p:txBody>
          <a:bodyPr>
            <a:normAutofit lnSpcReduction="10000"/>
          </a:bodyPr>
          <a:lstStyle/>
          <a:p>
            <a:r>
              <a:rPr lang="en-GB" dirty="0" smtClean="0"/>
              <a:t>Perform </a:t>
            </a:r>
            <a:r>
              <a:rPr lang="en-GB" dirty="0" smtClean="0">
                <a:solidFill>
                  <a:srgbClr val="4F85C3"/>
                </a:solidFill>
              </a:rPr>
              <a:t>security assessment of new VM images </a:t>
            </a:r>
            <a:r>
              <a:rPr lang="en-GB" dirty="0" smtClean="0"/>
              <a:t>in the Cloud Marketplace</a:t>
            </a:r>
          </a:p>
          <a:p>
            <a:r>
              <a:rPr lang="it-IT" dirty="0" err="1" smtClean="0"/>
              <a:t>Workflow</a:t>
            </a:r>
            <a:r>
              <a:rPr lang="it-IT" dirty="0" smtClean="0"/>
              <a:t>:</a:t>
            </a:r>
          </a:p>
          <a:p>
            <a:pPr lvl="1"/>
            <a:r>
              <a:rPr lang="en-GB" dirty="0" smtClean="0"/>
              <a:t>Instantiate the new virtual appliance</a:t>
            </a:r>
          </a:p>
          <a:p>
            <a:pPr lvl="1"/>
            <a:r>
              <a:rPr lang="en-GB" dirty="0"/>
              <a:t>L</a:t>
            </a:r>
            <a:r>
              <a:rPr lang="en-GB" dirty="0" smtClean="0"/>
              <a:t>aunches </a:t>
            </a:r>
            <a:r>
              <a:rPr lang="en-GB" dirty="0"/>
              <a:t>a series of external scans </a:t>
            </a:r>
            <a:r>
              <a:rPr lang="en-GB" dirty="0" smtClean="0"/>
              <a:t>to </a:t>
            </a:r>
            <a:r>
              <a:rPr lang="en-GB" dirty="0"/>
              <a:t>detect </a:t>
            </a:r>
            <a:r>
              <a:rPr lang="en-GB" dirty="0" smtClean="0"/>
              <a:t>vulnerabilities</a:t>
            </a:r>
          </a:p>
          <a:p>
            <a:pPr lvl="1"/>
            <a:r>
              <a:rPr lang="en-GB" dirty="0" smtClean="0"/>
              <a:t>run </a:t>
            </a:r>
            <a:r>
              <a:rPr lang="en-GB" dirty="0"/>
              <a:t>a series of internal </a:t>
            </a:r>
            <a:r>
              <a:rPr lang="en-GB" dirty="0" smtClean="0"/>
              <a:t>probes</a:t>
            </a:r>
          </a:p>
          <a:p>
            <a:pPr lvl="2"/>
            <a:r>
              <a:rPr lang="en-GB" dirty="0" smtClean="0"/>
              <a:t>checks security properties of the installed software</a:t>
            </a:r>
          </a:p>
          <a:p>
            <a:r>
              <a:rPr lang="en-GB" dirty="0" smtClean="0"/>
              <a:t>Secant integrated </a:t>
            </a:r>
            <a:r>
              <a:rPr lang="en-GB" dirty="0"/>
              <a:t>with the Messaging </a:t>
            </a:r>
            <a:r>
              <a:rPr lang="en-GB" dirty="0" smtClean="0"/>
              <a:t>Service</a:t>
            </a:r>
          </a:p>
          <a:p>
            <a:r>
              <a:rPr lang="en-GB" dirty="0" smtClean="0"/>
              <a:t>Integration </a:t>
            </a:r>
            <a:r>
              <a:rPr lang="en-GB" dirty="0"/>
              <a:t>with </a:t>
            </a:r>
            <a:r>
              <a:rPr lang="en-GB" dirty="0" err="1" smtClean="0"/>
              <a:t>AppDB</a:t>
            </a:r>
            <a:r>
              <a:rPr lang="en-GB" dirty="0" smtClean="0"/>
              <a:t> in progress</a:t>
            </a:r>
          </a:p>
          <a:p>
            <a:pPr lvl="1"/>
            <a:r>
              <a:rPr lang="en-GB" dirty="0" smtClean="0"/>
              <a:t>Support </a:t>
            </a:r>
            <a:r>
              <a:rPr lang="en-GB" dirty="0"/>
              <a:t>the assessment of the </a:t>
            </a:r>
            <a:r>
              <a:rPr lang="en-GB" dirty="0" smtClean="0"/>
              <a:t>virtual appliances</a:t>
            </a:r>
            <a:endParaRPr lang="en-GB" dirty="0"/>
          </a:p>
        </p:txBody>
      </p:sp>
      <p:sp>
        <p:nvSpPr>
          <p:cNvPr id="5" name="Rettangolo 4"/>
          <p:cNvSpPr/>
          <p:nvPr/>
        </p:nvSpPr>
        <p:spPr>
          <a:xfrm>
            <a:off x="277551" y="1052736"/>
            <a:ext cx="8640960" cy="830997"/>
          </a:xfrm>
          <a:prstGeom prst="rect">
            <a:avLst/>
          </a:prstGeom>
        </p:spPr>
        <p:txBody>
          <a:bodyPr wrap="square">
            <a:spAutoFit/>
          </a:bodyPr>
          <a:lstStyle/>
          <a:p>
            <a:r>
              <a:rPr lang="en-GB" sz="2400" b="1" dirty="0">
                <a:latin typeface="Segoe UI" pitchFamily="34" charset="0"/>
                <a:cs typeface="Segoe UI" pitchFamily="34" charset="0"/>
              </a:rPr>
              <a:t>F</a:t>
            </a:r>
            <a:r>
              <a:rPr lang="en-GB" sz="2400" b="1" dirty="0" smtClean="0">
                <a:latin typeface="Segoe UI" pitchFamily="34" charset="0"/>
                <a:cs typeface="Segoe UI" pitchFamily="34" charset="0"/>
              </a:rPr>
              <a:t>ramework </a:t>
            </a:r>
            <a:r>
              <a:rPr lang="en-GB" sz="2400" b="1" dirty="0">
                <a:latin typeface="Segoe UI" pitchFamily="34" charset="0"/>
                <a:cs typeface="Segoe UI" pitchFamily="34" charset="0"/>
              </a:rPr>
              <a:t>to detect security vulnerabilities in images of virtual </a:t>
            </a:r>
            <a:r>
              <a:rPr lang="en-GB" sz="2400" b="1" dirty="0" smtClean="0">
                <a:latin typeface="Segoe UI" pitchFamily="34" charset="0"/>
                <a:cs typeface="Segoe UI" pitchFamily="34" charset="0"/>
              </a:rPr>
              <a:t>machines</a:t>
            </a:r>
            <a:endParaRPr lang="en-GB" sz="2400" b="1" dirty="0">
              <a:latin typeface="Segoe UI" pitchFamily="34" charset="0"/>
              <a:cs typeface="Segoe UI" pitchFamily="34" charset="0"/>
            </a:endParaRPr>
          </a:p>
        </p:txBody>
      </p:sp>
      <p:sp>
        <p:nvSpPr>
          <p:cNvPr id="4" name="Footer Placeholder 3"/>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21361412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Use of </a:t>
            </a:r>
            <a:r>
              <a:rPr lang="en-US" dirty="0" smtClean="0"/>
              <a:t>resources </a:t>
            </a:r>
            <a:r>
              <a:rPr lang="en-US" dirty="0" smtClean="0"/>
              <a:t/>
            </a:r>
            <a:br>
              <a:rPr lang="en-US" dirty="0" smtClean="0"/>
            </a:br>
            <a:r>
              <a:rPr lang="en-US" dirty="0" smtClean="0"/>
              <a:t>and </a:t>
            </a:r>
            <a:r>
              <a:rPr lang="en-US" dirty="0" smtClean="0"/>
              <a:t>issues</a:t>
            </a:r>
            <a:endParaRPr lang="en-US" dirty="0"/>
          </a:p>
        </p:txBody>
      </p:sp>
    </p:spTree>
    <p:extLst>
      <p:ext uri="{BB962C8B-B14F-4D97-AF65-F5344CB8AC3E}">
        <p14:creationId xmlns:p14="http://schemas.microsoft.com/office/powerpoint/2010/main" val="42144643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Use of Resources</a:t>
            </a:r>
            <a:endParaRPr lang="en-GB" dirty="0"/>
          </a:p>
        </p:txBody>
      </p:sp>
      <p:graphicFrame>
        <p:nvGraphicFramePr>
          <p:cNvPr id="6" name="Object 2"/>
          <p:cNvGraphicFramePr>
            <a:graphicFrameLocks noChangeAspect="1"/>
          </p:cNvGraphicFramePr>
          <p:nvPr>
            <p:extLst>
              <p:ext uri="{D42A27DB-BD31-4B8C-83A1-F6EECF244321}">
                <p14:modId xmlns:p14="http://schemas.microsoft.com/office/powerpoint/2010/main" val="3229338316"/>
              </p:ext>
            </p:extLst>
          </p:nvPr>
        </p:nvGraphicFramePr>
        <p:xfrm>
          <a:off x="1231366" y="990081"/>
          <a:ext cx="7805130" cy="4095103"/>
        </p:xfrm>
        <a:graphic>
          <a:graphicData uri="http://schemas.openxmlformats.org/presentationml/2006/ole">
            <mc:AlternateContent xmlns:mc="http://schemas.openxmlformats.org/markup-compatibility/2006">
              <mc:Choice xmlns:v="urn:schemas-microsoft-com:vml" Requires="v">
                <p:oleObj spid="_x0000_s1044" name="Documento" r:id="rId3" imgW="5411170" imgH="2951386" progId="Word.Document.12">
                  <p:embed/>
                </p:oleObj>
              </mc:Choice>
              <mc:Fallback>
                <p:oleObj name="Documento" r:id="rId3" imgW="5411170" imgH="2951386" progId="Word.Document.12">
                  <p:embed/>
                  <p:pic>
                    <p:nvPicPr>
                      <p:cNvPr id="0" name=""/>
                      <p:cNvPicPr/>
                      <p:nvPr/>
                    </p:nvPicPr>
                    <p:blipFill>
                      <a:blip r:embed="rId4"/>
                      <a:stretch>
                        <a:fillRect/>
                      </a:stretch>
                    </p:blipFill>
                    <p:spPr>
                      <a:xfrm>
                        <a:off x="1231366" y="990081"/>
                        <a:ext cx="7805130" cy="4095103"/>
                      </a:xfrm>
                      <a:prstGeom prst="rect">
                        <a:avLst/>
                      </a:prstGeom>
                    </p:spPr>
                  </p:pic>
                </p:oleObj>
              </mc:Fallback>
            </mc:AlternateContent>
          </a:graphicData>
        </a:graphic>
      </p:graphicFrame>
      <p:sp>
        <p:nvSpPr>
          <p:cNvPr id="7" name="Content Placeholder 2"/>
          <p:cNvSpPr>
            <a:spLocks noGrp="1"/>
          </p:cNvSpPr>
          <p:nvPr>
            <p:ph sz="half" idx="2"/>
          </p:nvPr>
        </p:nvSpPr>
        <p:spPr>
          <a:xfrm>
            <a:off x="187206" y="5021378"/>
            <a:ext cx="8676456" cy="1368152"/>
          </a:xfrm>
        </p:spPr>
        <p:txBody>
          <a:bodyPr>
            <a:normAutofit/>
          </a:bodyPr>
          <a:lstStyle/>
          <a:p>
            <a:r>
              <a:rPr lang="en-GB" sz="2400" dirty="0" err="1"/>
              <a:t>Nikhef</a:t>
            </a:r>
            <a:r>
              <a:rPr lang="en-GB" sz="2400" dirty="0"/>
              <a:t>: AAI - Token Translation</a:t>
            </a:r>
          </a:p>
          <a:p>
            <a:r>
              <a:rPr lang="en-GB" sz="2400" dirty="0"/>
              <a:t>CESNET: AAI - Authorisation authority</a:t>
            </a:r>
          </a:p>
          <a:p>
            <a:r>
              <a:rPr lang="en-GB" sz="2400" dirty="0"/>
              <a:t>CNRS: </a:t>
            </a:r>
            <a:r>
              <a:rPr lang="en-GB" sz="2400" dirty="0" smtClean="0"/>
              <a:t>Ops Portal - </a:t>
            </a:r>
            <a:r>
              <a:rPr lang="en-GB" sz="2400" dirty="0" err="1" smtClean="0"/>
              <a:t>Vapor</a:t>
            </a:r>
            <a:r>
              <a:rPr lang="en-GB" sz="2400" dirty="0" smtClean="0"/>
              <a:t> </a:t>
            </a:r>
            <a:r>
              <a:rPr lang="en-GB" sz="2400" dirty="0"/>
              <a:t>and continuous </a:t>
            </a:r>
            <a:r>
              <a:rPr lang="en-GB" sz="2400" dirty="0" smtClean="0"/>
              <a:t>integration</a:t>
            </a:r>
            <a:endParaRPr lang="en-GB" dirty="0" smtClean="0"/>
          </a:p>
          <a:p>
            <a:pPr lvl="1"/>
            <a:endParaRPr lang="en-GB" dirty="0" smtClean="0"/>
          </a:p>
        </p:txBody>
      </p:sp>
      <p:sp>
        <p:nvSpPr>
          <p:cNvPr id="3" name="Footer Placeholder 2"/>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2375880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JRA</a:t>
            </a:r>
            <a:r>
              <a:rPr lang="en-GB" dirty="0"/>
              <a:t>1</a:t>
            </a:r>
            <a:r>
              <a:rPr lang="en-GB" dirty="0" smtClean="0"/>
              <a:t> </a:t>
            </a:r>
            <a:r>
              <a:rPr lang="en-GB" dirty="0"/>
              <a:t>(</a:t>
            </a:r>
            <a:r>
              <a:rPr lang="en-GB" dirty="0" smtClean="0"/>
              <a:t>WP3) </a:t>
            </a:r>
            <a:r>
              <a:rPr lang="en-GB" dirty="0"/>
              <a:t>objectives</a:t>
            </a:r>
          </a:p>
        </p:txBody>
      </p:sp>
      <p:graphicFrame>
        <p:nvGraphicFramePr>
          <p:cNvPr id="5" name="Table 4"/>
          <p:cNvGraphicFramePr>
            <a:graphicFrameLocks noGrp="1"/>
          </p:cNvGraphicFramePr>
          <p:nvPr>
            <p:extLst>
              <p:ext uri="{D42A27DB-BD31-4B8C-83A1-F6EECF244321}">
                <p14:modId xmlns:p14="http://schemas.microsoft.com/office/powerpoint/2010/main" val="1721372107"/>
              </p:ext>
            </p:extLst>
          </p:nvPr>
        </p:nvGraphicFramePr>
        <p:xfrm>
          <a:off x="467544" y="1700808"/>
          <a:ext cx="8208912" cy="3688080"/>
        </p:xfrm>
        <a:graphic>
          <a:graphicData uri="http://schemas.openxmlformats.org/drawingml/2006/table">
            <a:tbl>
              <a:tblPr firstRow="1" bandRow="1">
                <a:tableStyleId>{5C22544A-7EE6-4342-B048-85BDC9FD1C3A}</a:tableStyleId>
              </a:tblPr>
              <a:tblGrid>
                <a:gridCol w="1008112"/>
                <a:gridCol w="7200800"/>
              </a:tblGrid>
              <a:tr h="331440">
                <a:tc>
                  <a:txBody>
                    <a:bodyPr/>
                    <a:lstStyle/>
                    <a:p>
                      <a:r>
                        <a:rPr lang="en-GB" sz="1800" dirty="0" smtClean="0">
                          <a:latin typeface="Segoe UI" panose="020B0502040204020203" pitchFamily="34" charset="0"/>
                          <a:cs typeface="Segoe UI" panose="020B0502040204020203" pitchFamily="34" charset="0"/>
                        </a:rPr>
                        <a:t>Tasks</a:t>
                      </a:r>
                      <a:endParaRPr lang="en-GB" sz="1800" dirty="0">
                        <a:latin typeface="Segoe UI" panose="020B0502040204020203" pitchFamily="34" charset="0"/>
                        <a:cs typeface="Segoe UI" panose="020B0502040204020203" pitchFamily="34" charset="0"/>
                      </a:endParaRPr>
                    </a:p>
                  </a:txBody>
                  <a:tcPr/>
                </a:tc>
                <a:tc>
                  <a:txBody>
                    <a:bodyPr/>
                    <a:lstStyle/>
                    <a:p>
                      <a:r>
                        <a:rPr lang="en-GB" sz="1800" dirty="0" smtClean="0">
                          <a:latin typeface="Segoe UI" panose="020B0502040204020203" pitchFamily="34" charset="0"/>
                          <a:cs typeface="Segoe UI" panose="020B0502040204020203" pitchFamily="34" charset="0"/>
                        </a:rPr>
                        <a:t>Project Objectives</a:t>
                      </a:r>
                      <a:endParaRPr lang="en-GB" sz="1800" dirty="0">
                        <a:latin typeface="Segoe UI" panose="020B0502040204020203" pitchFamily="34" charset="0"/>
                        <a:cs typeface="Segoe UI" panose="020B0502040204020203" pitchFamily="34" charset="0"/>
                      </a:endParaRPr>
                    </a:p>
                  </a:txBody>
                  <a:tcPr/>
                </a:tc>
              </a:tr>
              <a:tr h="334021">
                <a:tc>
                  <a:txBody>
                    <a:bodyPr/>
                    <a:lstStyle/>
                    <a:p>
                      <a:r>
                        <a:rPr lang="it-IT" sz="1600" dirty="0" smtClean="0">
                          <a:latin typeface="Segoe UI" panose="020B0502040204020203" pitchFamily="34" charset="0"/>
                          <a:cs typeface="Segoe UI" panose="020B0502040204020203" pitchFamily="34" charset="0"/>
                        </a:rPr>
                        <a:t>TJRA1.1</a:t>
                      </a:r>
                      <a:endParaRPr lang="en-GB" sz="1600" dirty="0">
                        <a:latin typeface="Segoe UI" panose="020B0502040204020203" pitchFamily="34" charset="0"/>
                        <a:cs typeface="Segoe UI" panose="020B05020402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Segoe UI" panose="020B0502040204020203" pitchFamily="34" charset="0"/>
                          <a:cs typeface="Segoe UI" panose="020B0502040204020203" pitchFamily="34" charset="0"/>
                        </a:rPr>
                        <a:t>Provide viable methods for AAI</a:t>
                      </a:r>
                    </a:p>
                  </a:txBody>
                  <a:tcPr/>
                </a:tc>
              </a:tr>
              <a:tr h="334021">
                <a:tc>
                  <a:txBody>
                    <a:bodyPr/>
                    <a:lstStyle/>
                    <a:p>
                      <a:r>
                        <a:rPr lang="it-IT" sz="1600" dirty="0" smtClean="0">
                          <a:latin typeface="Segoe UI" panose="020B0502040204020203" pitchFamily="34" charset="0"/>
                          <a:cs typeface="Segoe UI" panose="020B0502040204020203" pitchFamily="34" charset="0"/>
                        </a:rPr>
                        <a:t>TJRA1.1</a:t>
                      </a:r>
                    </a:p>
                    <a:p>
                      <a:r>
                        <a:rPr lang="it-IT" sz="1600" dirty="0" smtClean="0">
                          <a:latin typeface="Segoe UI" panose="020B0502040204020203" pitchFamily="34" charset="0"/>
                          <a:cs typeface="Segoe UI" panose="020B0502040204020203" pitchFamily="34" charset="0"/>
                        </a:rPr>
                        <a:t>TJRA1.2 TJRA1.5</a:t>
                      </a:r>
                      <a:endParaRPr lang="en-GB" sz="1600" dirty="0">
                        <a:latin typeface="Segoe UI" panose="020B0502040204020203" pitchFamily="34" charset="0"/>
                        <a:cs typeface="Segoe UI" panose="020B0502040204020203"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Segoe UI" panose="020B0502040204020203" pitchFamily="34" charset="0"/>
                          <a:cs typeface="Segoe UI" panose="020B0502040204020203" pitchFamily="34" charset="0"/>
                        </a:rPr>
                        <a:t>Simplify the access to the infrastructure services through a Marketplace</a:t>
                      </a:r>
                    </a:p>
                  </a:txBody>
                  <a:tcPr/>
                </a:tc>
              </a:tr>
              <a:tr h="334021">
                <a:tc>
                  <a:txBody>
                    <a:bodyPr/>
                    <a:lstStyle/>
                    <a:p>
                      <a:r>
                        <a:rPr lang="it-IT" sz="1600" dirty="0" smtClean="0">
                          <a:latin typeface="Segoe UI" panose="020B0502040204020203" pitchFamily="34" charset="0"/>
                          <a:cs typeface="Segoe UI" panose="020B0502040204020203" pitchFamily="34" charset="0"/>
                        </a:rPr>
                        <a:t>TJRA1.3</a:t>
                      </a:r>
                      <a:endParaRPr lang="en-GB" sz="1600" dirty="0">
                        <a:latin typeface="Segoe UI" panose="020B0502040204020203" pitchFamily="34" charset="0"/>
                        <a:cs typeface="Segoe UI" panose="020B0502040204020203" pitchFamily="34" charset="0"/>
                      </a:endParaRPr>
                    </a:p>
                  </a:txBody>
                  <a:tcPr/>
                </a:tc>
                <a:tc>
                  <a:txBody>
                    <a:bodyPr/>
                    <a:lstStyle/>
                    <a:p>
                      <a:r>
                        <a:rPr lang="en-GB" sz="1800" dirty="0" smtClean="0">
                          <a:latin typeface="Segoe UI" panose="020B0502040204020203" pitchFamily="34" charset="0"/>
                          <a:cs typeface="Segoe UI" panose="020B0502040204020203" pitchFamily="34" charset="0"/>
                        </a:rPr>
                        <a:t>Evolve the EGI accounting system:</a:t>
                      </a:r>
                    </a:p>
                    <a:p>
                      <a:pPr marL="285750" indent="-285750">
                        <a:buFontTx/>
                        <a:buChar char="-"/>
                      </a:pPr>
                      <a:r>
                        <a:rPr lang="en-GB" sz="1800" dirty="0" smtClean="0">
                          <a:latin typeface="Segoe UI" panose="020B0502040204020203" pitchFamily="34" charset="0"/>
                          <a:cs typeface="Segoe UI" panose="020B0502040204020203" pitchFamily="34" charset="0"/>
                        </a:rPr>
                        <a:t>Optimised architecture</a:t>
                      </a:r>
                    </a:p>
                    <a:p>
                      <a:pPr marL="285750" indent="-285750">
                        <a:buFontTx/>
                        <a:buChar char="-"/>
                      </a:pPr>
                      <a:r>
                        <a:rPr lang="en-GB" sz="1800" dirty="0" smtClean="0">
                          <a:latin typeface="Segoe UI" panose="020B0502040204020203" pitchFamily="34" charset="0"/>
                          <a:cs typeface="Segoe UI" panose="020B0502040204020203" pitchFamily="34" charset="0"/>
                        </a:rPr>
                        <a:t>new types of accounting metric (e.g. data accounting)</a:t>
                      </a:r>
                    </a:p>
                    <a:p>
                      <a:pPr marL="285750" indent="-285750">
                        <a:buFontTx/>
                        <a:buChar char="-"/>
                      </a:pPr>
                      <a:r>
                        <a:rPr lang="en-GB" sz="1800" dirty="0" smtClean="0">
                          <a:latin typeface="Segoe UI" panose="020B0502040204020203" pitchFamily="34" charset="0"/>
                          <a:cs typeface="Segoe UI" panose="020B0502040204020203" pitchFamily="34" charset="0"/>
                        </a:rPr>
                        <a:t>New portal </a:t>
                      </a:r>
                      <a:endParaRPr lang="en-GB" sz="1800" b="1" dirty="0">
                        <a:latin typeface="Segoe UI" panose="020B0502040204020203" pitchFamily="34" charset="0"/>
                        <a:cs typeface="Segoe UI" panose="020B0502040204020203" pitchFamily="34" charset="0"/>
                      </a:endParaRPr>
                    </a:p>
                  </a:txBody>
                  <a:tcPr/>
                </a:tc>
              </a:tr>
              <a:tr h="334021">
                <a:tc>
                  <a:txBody>
                    <a:bodyPr/>
                    <a:lstStyle/>
                    <a:p>
                      <a:r>
                        <a:rPr lang="it-IT" sz="1600" dirty="0" smtClean="0">
                          <a:latin typeface="Segoe UI" panose="020B0502040204020203" pitchFamily="34" charset="0"/>
                          <a:cs typeface="Segoe UI" panose="020B0502040204020203" pitchFamily="34" charset="0"/>
                        </a:rPr>
                        <a:t>TJRA1.3 TJRA1.4</a:t>
                      </a:r>
                      <a:endParaRPr lang="en-GB" sz="1600" dirty="0">
                        <a:latin typeface="Segoe UI" panose="020B0502040204020203" pitchFamily="34" charset="0"/>
                        <a:cs typeface="Segoe UI" panose="020B05020402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Segoe UI" panose="020B0502040204020203" pitchFamily="34" charset="0"/>
                          <a:cs typeface="Segoe UI" panose="020B0502040204020203" pitchFamily="34" charset="0"/>
                        </a:rPr>
                        <a:t>Enhance the operations to satisfy new</a:t>
                      </a:r>
                      <a:r>
                        <a:rPr lang="en-GB" sz="1800" baseline="0" dirty="0" smtClean="0">
                          <a:latin typeface="Segoe UI" panose="020B0502040204020203" pitchFamily="34" charset="0"/>
                          <a:cs typeface="Segoe UI" panose="020B0502040204020203" pitchFamily="34" charset="0"/>
                        </a:rPr>
                        <a:t> </a:t>
                      </a:r>
                      <a:r>
                        <a:rPr lang="en-GB" sz="1800" dirty="0" smtClean="0">
                          <a:latin typeface="Segoe UI" panose="020B0502040204020203" pitchFamily="34" charset="0"/>
                          <a:cs typeface="Segoe UI" panose="020B0502040204020203" pitchFamily="34" charset="0"/>
                        </a:rPr>
                        <a:t>requirements</a:t>
                      </a:r>
                    </a:p>
                  </a:txBody>
                  <a:tcPr/>
                </a:tc>
              </a:tr>
              <a:tr h="334021">
                <a:tc>
                  <a:txBody>
                    <a:bodyPr/>
                    <a:lstStyle/>
                    <a:p>
                      <a:pPr marL="0" algn="l" defTabSz="914400" rtl="0" eaLnBrk="1" latinLnBrk="0" hangingPunct="1"/>
                      <a:r>
                        <a:rPr lang="it-IT" sz="1600" kern="1200" dirty="0" smtClean="0">
                          <a:solidFill>
                            <a:schemeClr val="dk1"/>
                          </a:solidFill>
                          <a:latin typeface="Segoe UI" panose="020B0502040204020203" pitchFamily="34" charset="0"/>
                          <a:ea typeface="+mn-ea"/>
                          <a:cs typeface="Segoe UI" panose="020B0502040204020203" pitchFamily="34" charset="0"/>
                        </a:rPr>
                        <a:t>All tasks</a:t>
                      </a:r>
                      <a:endParaRPr lang="en-GB" sz="1600" kern="1200" dirty="0">
                        <a:solidFill>
                          <a:schemeClr val="dk1"/>
                        </a:solidFill>
                        <a:latin typeface="Segoe UI" panose="020B0502040204020203" pitchFamily="34" charset="0"/>
                        <a:ea typeface="+mn-ea"/>
                        <a:cs typeface="Segoe UI" panose="020B05020402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Segoe UI" panose="020B0502040204020203" pitchFamily="34" charset="0"/>
                          <a:cs typeface="Segoe UI" panose="020B0502040204020203" pitchFamily="34" charset="0"/>
                        </a:rPr>
                        <a:t>Standard interfaces towards</a:t>
                      </a:r>
                      <a:r>
                        <a:rPr lang="en-GB" sz="1800" baseline="0" dirty="0" smtClean="0">
                          <a:latin typeface="Segoe UI" panose="020B0502040204020203" pitchFamily="34" charset="0"/>
                          <a:cs typeface="Segoe UI" panose="020B0502040204020203" pitchFamily="34" charset="0"/>
                        </a:rPr>
                        <a:t> other e-/R infrastructures</a:t>
                      </a:r>
                      <a:endParaRPr lang="en-GB" sz="1800" dirty="0" smtClean="0">
                        <a:latin typeface="Segoe UI" panose="020B0502040204020203" pitchFamily="34" charset="0"/>
                        <a:cs typeface="Segoe UI" panose="020B0502040204020203" pitchFamily="34" charset="0"/>
                      </a:endParaRPr>
                    </a:p>
                  </a:txBody>
                  <a:tcPr/>
                </a:tc>
              </a:tr>
            </a:tbl>
          </a:graphicData>
        </a:graphic>
      </p:graphicFrame>
      <p:sp>
        <p:nvSpPr>
          <p:cNvPr id="6" name="Footer Placeholder 6"/>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2722185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Summary</a:t>
            </a:r>
            <a:endParaRPr lang="en-US" dirty="0"/>
          </a:p>
        </p:txBody>
      </p:sp>
    </p:spTree>
    <p:extLst>
      <p:ext uri="{BB962C8B-B14F-4D97-AF65-F5344CB8AC3E}">
        <p14:creationId xmlns:p14="http://schemas.microsoft.com/office/powerpoint/2010/main" val="3921929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sz="half" idx="2"/>
          </p:nvPr>
        </p:nvSpPr>
        <p:spPr>
          <a:xfrm>
            <a:off x="107504" y="1268760"/>
            <a:ext cx="8928992" cy="4968552"/>
          </a:xfrm>
        </p:spPr>
        <p:txBody>
          <a:bodyPr>
            <a:noAutofit/>
          </a:bodyPr>
          <a:lstStyle/>
          <a:p>
            <a:r>
              <a:rPr lang="en-GB" sz="2000" b="1" dirty="0"/>
              <a:t>Objective 1 (O1): </a:t>
            </a:r>
            <a:r>
              <a:rPr lang="en-GB" sz="2000" b="1" dirty="0" smtClean="0"/>
              <a:t>The </a:t>
            </a:r>
            <a:r>
              <a:rPr lang="en-GB" sz="2000" b="1" dirty="0"/>
              <a:t>continued coordination of the EGI </a:t>
            </a:r>
            <a:r>
              <a:rPr lang="en-GB" sz="2000" b="1" dirty="0" smtClean="0"/>
              <a:t>Community.</a:t>
            </a:r>
            <a:endParaRPr lang="en-GB" sz="2000" b="1" dirty="0"/>
          </a:p>
          <a:p>
            <a:pPr lvl="1"/>
            <a:r>
              <a:rPr lang="en-GB" sz="1800" dirty="0" smtClean="0"/>
              <a:t>WP3: coordination of </a:t>
            </a:r>
            <a:r>
              <a:rPr lang="en-GB" sz="1800" dirty="0"/>
              <a:t>the </a:t>
            </a:r>
            <a:r>
              <a:rPr lang="en-GB" sz="1800" dirty="0" smtClean="0"/>
              <a:t>development of the </a:t>
            </a:r>
            <a:r>
              <a:rPr lang="en-GB" sz="1800" dirty="0"/>
              <a:t>EGI </a:t>
            </a:r>
            <a:r>
              <a:rPr lang="en-GB" sz="1800" dirty="0" smtClean="0"/>
              <a:t>tools</a:t>
            </a:r>
            <a:endParaRPr lang="en-GB" sz="1800" dirty="0"/>
          </a:p>
          <a:p>
            <a:r>
              <a:rPr lang="en-GB" sz="2000" b="1" dirty="0"/>
              <a:t>Objective 2 (O2): EGI Solutions, related business models and access policies.</a:t>
            </a:r>
          </a:p>
          <a:p>
            <a:pPr lvl="1"/>
            <a:r>
              <a:rPr lang="en-GB" sz="1800" dirty="0" smtClean="0"/>
              <a:t>WP3.2: EGI </a:t>
            </a:r>
            <a:r>
              <a:rPr lang="en-GB" sz="1800" dirty="0"/>
              <a:t>Marketplace</a:t>
            </a:r>
          </a:p>
          <a:p>
            <a:r>
              <a:rPr lang="en-GB" sz="2000" b="1" dirty="0"/>
              <a:t>Objective 3 (O3): Offer and expand an e-Infrastructure Commons solution</a:t>
            </a:r>
          </a:p>
          <a:p>
            <a:pPr lvl="1"/>
            <a:r>
              <a:rPr lang="en-GB" sz="1800" dirty="0" smtClean="0"/>
              <a:t>WP3.1: Check-in </a:t>
            </a:r>
            <a:r>
              <a:rPr lang="en-GB" sz="1800" dirty="0"/>
              <a:t>service</a:t>
            </a:r>
          </a:p>
          <a:p>
            <a:pPr lvl="1"/>
            <a:r>
              <a:rPr lang="en-GB" sz="1800" dirty="0" smtClean="0"/>
              <a:t>WP3.3: enhancement of the </a:t>
            </a:r>
            <a:r>
              <a:rPr lang="en-GB" sz="1800" dirty="0"/>
              <a:t>EGI Accounting System</a:t>
            </a:r>
          </a:p>
          <a:p>
            <a:pPr lvl="2"/>
            <a:r>
              <a:rPr lang="en-GB" sz="1800" dirty="0"/>
              <a:t>Cloud, </a:t>
            </a:r>
            <a:r>
              <a:rPr lang="en-GB" sz="1800" dirty="0" smtClean="0"/>
              <a:t>HTC, </a:t>
            </a:r>
            <a:r>
              <a:rPr lang="en-GB" sz="1800" dirty="0"/>
              <a:t>storage, dataset and GPGPU</a:t>
            </a:r>
          </a:p>
          <a:p>
            <a:pPr lvl="2"/>
            <a:r>
              <a:rPr lang="en-GB" sz="1800" dirty="0"/>
              <a:t>New </a:t>
            </a:r>
            <a:r>
              <a:rPr lang="en-GB" sz="1800" dirty="0" smtClean="0"/>
              <a:t>repository </a:t>
            </a:r>
            <a:r>
              <a:rPr lang="en-GB" sz="1800" dirty="0"/>
              <a:t>architecture</a:t>
            </a:r>
          </a:p>
          <a:p>
            <a:pPr lvl="2"/>
            <a:r>
              <a:rPr lang="en-GB" sz="1800" dirty="0"/>
              <a:t>New portal</a:t>
            </a:r>
          </a:p>
          <a:p>
            <a:pPr lvl="1"/>
            <a:r>
              <a:rPr lang="en-GB" sz="1800" dirty="0" smtClean="0"/>
              <a:t>WP3.4: enhancement of the </a:t>
            </a:r>
            <a:r>
              <a:rPr lang="en-GB" sz="1800" dirty="0"/>
              <a:t>Operational Portal, ARGO and GOCDB.</a:t>
            </a:r>
          </a:p>
          <a:p>
            <a:pPr lvl="1"/>
            <a:r>
              <a:rPr lang="en-GB" sz="1800" dirty="0" smtClean="0"/>
              <a:t>WP3.4: </a:t>
            </a:r>
            <a:r>
              <a:rPr lang="en-GB" sz="1800" dirty="0"/>
              <a:t>new messaging infrastructure</a:t>
            </a:r>
          </a:p>
        </p:txBody>
      </p:sp>
      <p:sp>
        <p:nvSpPr>
          <p:cNvPr id="4" name="Footer Placeholder 3"/>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1259552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sz="half" idx="2"/>
          </p:nvPr>
        </p:nvSpPr>
        <p:spPr/>
        <p:txBody>
          <a:bodyPr>
            <a:normAutofit/>
          </a:bodyPr>
          <a:lstStyle/>
          <a:p>
            <a:r>
              <a:rPr lang="en-GB" sz="2000" b="1" dirty="0" smtClean="0"/>
              <a:t>Objective </a:t>
            </a:r>
            <a:r>
              <a:rPr lang="en-GB" sz="2000" b="1" dirty="0"/>
              <a:t>4 (O4): </a:t>
            </a:r>
            <a:r>
              <a:rPr lang="en-GB" sz="2000" b="1" dirty="0" smtClean="0"/>
              <a:t>Open </a:t>
            </a:r>
            <a:r>
              <a:rPr lang="en-GB" sz="2000" b="1" dirty="0"/>
              <a:t>data platform and </a:t>
            </a:r>
            <a:r>
              <a:rPr lang="en-GB" sz="2000" b="1" dirty="0" smtClean="0"/>
              <a:t>the </a:t>
            </a:r>
            <a:r>
              <a:rPr lang="en-GB" sz="2000" b="1" dirty="0"/>
              <a:t>European Big Data Value.</a:t>
            </a:r>
          </a:p>
          <a:p>
            <a:pPr lvl="1"/>
            <a:r>
              <a:rPr lang="en-GB" sz="2000" dirty="0" smtClean="0"/>
              <a:t>WP3.3: Dataset </a:t>
            </a:r>
            <a:r>
              <a:rPr lang="en-GB" sz="2000" dirty="0"/>
              <a:t>accounting</a:t>
            </a:r>
          </a:p>
          <a:p>
            <a:r>
              <a:rPr lang="en-GB" sz="2000" b="1" dirty="0"/>
              <a:t>Objective 5 (O5): </a:t>
            </a:r>
            <a:r>
              <a:rPr lang="en-GB" sz="2000" b="1" dirty="0" smtClean="0"/>
              <a:t>Promotion </a:t>
            </a:r>
            <a:r>
              <a:rPr lang="en-GB" sz="2000" b="1" dirty="0"/>
              <a:t>the adoption </a:t>
            </a:r>
            <a:r>
              <a:rPr lang="en-GB" sz="2000" b="1" dirty="0" smtClean="0"/>
              <a:t>and extension of </a:t>
            </a:r>
            <a:r>
              <a:rPr lang="en-GB" sz="2000" b="1" dirty="0"/>
              <a:t>the current EGI </a:t>
            </a:r>
            <a:r>
              <a:rPr lang="en-GB" sz="2000" b="1" dirty="0" smtClean="0"/>
              <a:t>services</a:t>
            </a:r>
            <a:endParaRPr lang="en-GB" sz="2000" dirty="0"/>
          </a:p>
          <a:p>
            <a:pPr lvl="1"/>
            <a:r>
              <a:rPr lang="en-GB" sz="2000" dirty="0" smtClean="0"/>
              <a:t>WP3.2: Marketplace</a:t>
            </a:r>
          </a:p>
          <a:p>
            <a:pPr lvl="1"/>
            <a:r>
              <a:rPr lang="en-GB" sz="2000" dirty="0" smtClean="0"/>
              <a:t>WP3: User communities requirements</a:t>
            </a:r>
            <a:endParaRPr lang="en-GB" sz="2000" dirty="0"/>
          </a:p>
        </p:txBody>
      </p:sp>
      <p:sp>
        <p:nvSpPr>
          <p:cNvPr id="4" name="Footer Placeholder 3"/>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588532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exploitable results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272532103"/>
              </p:ext>
            </p:extLst>
          </p:nvPr>
        </p:nvGraphicFramePr>
        <p:xfrm>
          <a:off x="395536" y="1772816"/>
          <a:ext cx="8208912" cy="4028123"/>
        </p:xfrm>
        <a:graphic>
          <a:graphicData uri="http://schemas.openxmlformats.org/drawingml/2006/table">
            <a:tbl>
              <a:tblPr firstRow="1" firstCol="1">
                <a:tableStyleId>{5C22544A-7EE6-4342-B048-85BDC9FD1C3A}</a:tableStyleId>
              </a:tblPr>
              <a:tblGrid>
                <a:gridCol w="2054435"/>
                <a:gridCol w="6154477"/>
              </a:tblGrid>
              <a:tr h="360040">
                <a:tc>
                  <a:txBody>
                    <a:bodyPr/>
                    <a:lstStyle/>
                    <a:p>
                      <a:pPr>
                        <a:lnSpc>
                          <a:spcPct val="115000"/>
                        </a:lnSpc>
                        <a:spcAft>
                          <a:spcPts val="0"/>
                        </a:spcAft>
                      </a:pPr>
                      <a:r>
                        <a:rPr lang="en-GB" sz="1600" dirty="0">
                          <a:effectLst/>
                          <a:latin typeface="Segoe UI" panose="020B0502040204020203" pitchFamily="34" charset="0"/>
                          <a:cs typeface="Segoe UI" panose="020B0502040204020203" pitchFamily="34" charset="0"/>
                        </a:rPr>
                        <a:t>KER name</a:t>
                      </a:r>
                      <a:endParaRPr lang="en-GB" sz="1600" dirty="0">
                        <a:effectLst/>
                        <a:latin typeface="Segoe UI" panose="020B0502040204020203" pitchFamily="34" charset="0"/>
                        <a:ea typeface="Calibri"/>
                        <a:cs typeface="Segoe UI" panose="020B0502040204020203" pitchFamily="34" charset="0"/>
                      </a:endParaRPr>
                    </a:p>
                  </a:txBody>
                  <a:tcPr marL="28750" marR="28750" marT="0" marB="0"/>
                </a:tc>
                <a:tc>
                  <a:txBody>
                    <a:bodyPr/>
                    <a:lstStyle/>
                    <a:p>
                      <a:pPr>
                        <a:lnSpc>
                          <a:spcPct val="115000"/>
                        </a:lnSpc>
                        <a:spcAft>
                          <a:spcPts val="0"/>
                        </a:spcAft>
                        <a:tabLst>
                          <a:tab pos="1092200" algn="l"/>
                        </a:tabLst>
                      </a:pPr>
                      <a:r>
                        <a:rPr lang="en-GB" sz="1600" dirty="0">
                          <a:effectLst/>
                          <a:latin typeface="Segoe UI" panose="020B0502040204020203" pitchFamily="34" charset="0"/>
                          <a:cs typeface="Segoe UI" panose="020B0502040204020203" pitchFamily="34" charset="0"/>
                        </a:rPr>
                        <a:t>Description	</a:t>
                      </a:r>
                      <a:endParaRPr lang="en-GB" sz="1600" dirty="0">
                        <a:effectLst/>
                        <a:latin typeface="Segoe UI" panose="020B0502040204020203" pitchFamily="34" charset="0"/>
                        <a:ea typeface="Calibri"/>
                        <a:cs typeface="Segoe UI" panose="020B0502040204020203" pitchFamily="34" charset="0"/>
                      </a:endParaRPr>
                    </a:p>
                  </a:txBody>
                  <a:tcPr marL="28750" marR="28750" marT="0" marB="0"/>
                </a:tc>
              </a:tr>
              <a:tr h="310880">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Segoe UI" panose="020B0502040204020203" pitchFamily="34" charset="0"/>
                          <a:cs typeface="Segoe UI" panose="020B0502040204020203" pitchFamily="34" charset="0"/>
                        </a:rPr>
                        <a:t>Software and services</a:t>
                      </a:r>
                      <a:endParaRPr lang="en-GB" sz="1600" dirty="0" smtClean="0">
                        <a:effectLst/>
                        <a:latin typeface="Segoe UI" panose="020B0502040204020203" pitchFamily="34" charset="0"/>
                        <a:ea typeface="Calibri"/>
                        <a:cs typeface="Segoe UI" panose="020B0502040204020203" pitchFamily="34" charset="0"/>
                      </a:endParaRPr>
                    </a:p>
                  </a:txBody>
                  <a:tcPr marL="28750" marR="28750" marT="0" marB="0">
                    <a:solidFill>
                      <a:schemeClr val="accent1">
                        <a:lumMod val="75000"/>
                      </a:schemeClr>
                    </a:solidFill>
                  </a:tcPr>
                </a:tc>
                <a:tc hMerge="1">
                  <a:txBody>
                    <a:bodyPr/>
                    <a:lstStyle/>
                    <a:p>
                      <a:pPr>
                        <a:lnSpc>
                          <a:spcPct val="115000"/>
                        </a:lnSpc>
                        <a:spcAft>
                          <a:spcPts val="0"/>
                        </a:spcAft>
                      </a:pPr>
                      <a:endParaRPr lang="en-GB" sz="1600" dirty="0">
                        <a:effectLst/>
                        <a:latin typeface="Calibri"/>
                        <a:ea typeface="Calibri"/>
                        <a:cs typeface="Times New Roman"/>
                      </a:endParaRPr>
                    </a:p>
                  </a:txBody>
                  <a:tcPr marL="28750" marR="28750" marT="0" marB="0"/>
                </a:tc>
              </a:tr>
              <a:tr h="990617">
                <a:tc>
                  <a:txBody>
                    <a:bodyPr/>
                    <a:lstStyle/>
                    <a:p>
                      <a:pPr>
                        <a:lnSpc>
                          <a:spcPct val="115000"/>
                        </a:lnSpc>
                        <a:spcAft>
                          <a:spcPts val="0"/>
                        </a:spcAft>
                      </a:pPr>
                      <a:r>
                        <a:rPr lang="en-GB" sz="1600" dirty="0" smtClean="0">
                          <a:effectLst/>
                          <a:latin typeface="Segoe UI" panose="020B0502040204020203" pitchFamily="34" charset="0"/>
                          <a:cs typeface="Segoe UI" panose="020B0502040204020203" pitchFamily="34" charset="0"/>
                        </a:rPr>
                        <a:t>Federated Authentication &amp; Authorization (Check-in)</a:t>
                      </a:r>
                      <a:endParaRPr lang="en-GB" sz="1600" dirty="0">
                        <a:effectLst/>
                        <a:latin typeface="Segoe UI" panose="020B0502040204020203" pitchFamily="34" charset="0"/>
                        <a:cs typeface="Segoe UI" panose="020B0502040204020203" pitchFamily="34" charset="0"/>
                      </a:endParaRPr>
                    </a:p>
                  </a:txBody>
                  <a:tcPr marL="28750" marR="28750" marT="0" marB="0"/>
                </a:tc>
                <a:tc>
                  <a:txBody>
                    <a:bodyPr/>
                    <a:lstStyle/>
                    <a:p>
                      <a:pPr>
                        <a:lnSpc>
                          <a:spcPct val="115000"/>
                        </a:lnSpc>
                        <a:spcAft>
                          <a:spcPts val="0"/>
                        </a:spcAft>
                      </a:pPr>
                      <a:r>
                        <a:rPr lang="en-GB" sz="1600" dirty="0" smtClean="0">
                          <a:effectLst/>
                          <a:latin typeface="Segoe UI" panose="020B0502040204020203" pitchFamily="34" charset="0"/>
                          <a:ea typeface="Calibri"/>
                          <a:cs typeface="Segoe UI" panose="020B0502040204020203" pitchFamily="34" charset="0"/>
                        </a:rPr>
                        <a:t>Tools for authentication and authorisation (AA) in the EGI ecosystem</a:t>
                      </a:r>
                      <a:endParaRPr lang="en-GB" sz="1600" dirty="0">
                        <a:effectLst/>
                        <a:latin typeface="Segoe UI" panose="020B0502040204020203" pitchFamily="34" charset="0"/>
                        <a:ea typeface="Calibri"/>
                        <a:cs typeface="Segoe UI" panose="020B0502040204020203" pitchFamily="34" charset="0"/>
                      </a:endParaRPr>
                    </a:p>
                  </a:txBody>
                  <a:tcPr marL="28750" marR="28750" marT="0" marB="0"/>
                </a:tc>
              </a:tr>
              <a:tr h="881591">
                <a:tc>
                  <a:txBody>
                    <a:bodyPr/>
                    <a:lstStyle/>
                    <a:p>
                      <a:pPr>
                        <a:lnSpc>
                          <a:spcPct val="115000"/>
                        </a:lnSpc>
                        <a:spcAft>
                          <a:spcPts val="0"/>
                        </a:spcAft>
                      </a:pPr>
                      <a:r>
                        <a:rPr lang="en-GB" sz="1600" dirty="0" smtClean="0">
                          <a:effectLst/>
                          <a:latin typeface="Segoe UI" panose="020B0502040204020203" pitchFamily="34" charset="0"/>
                          <a:ea typeface="Calibri"/>
                          <a:cs typeface="Segoe UI" panose="020B0502040204020203" pitchFamily="34" charset="0"/>
                        </a:rPr>
                        <a:t>Tools for federated service management</a:t>
                      </a:r>
                      <a:endParaRPr lang="en-GB" sz="1600" dirty="0">
                        <a:effectLst/>
                        <a:latin typeface="Segoe UI" panose="020B0502040204020203" pitchFamily="34" charset="0"/>
                        <a:ea typeface="Calibri"/>
                        <a:cs typeface="Segoe UI" panose="020B0502040204020203" pitchFamily="34" charset="0"/>
                      </a:endParaRPr>
                    </a:p>
                  </a:txBody>
                  <a:tcPr marL="28750" marR="28750" marT="0" marB="0"/>
                </a:tc>
                <a:tc>
                  <a:txBody>
                    <a:bodyPr/>
                    <a:lstStyle/>
                    <a:p>
                      <a:pPr>
                        <a:lnSpc>
                          <a:spcPct val="115000"/>
                        </a:lnSpc>
                        <a:spcAft>
                          <a:spcPts val="0"/>
                        </a:spcAft>
                      </a:pPr>
                      <a:r>
                        <a:rPr lang="en-GB" sz="1600" dirty="0" smtClean="0">
                          <a:effectLst/>
                          <a:latin typeface="Segoe UI" panose="020B0502040204020203" pitchFamily="34" charset="0"/>
                          <a:ea typeface="Calibri"/>
                          <a:cs typeface="Segoe UI" panose="020B0502040204020203" pitchFamily="34" charset="0"/>
                        </a:rPr>
                        <a:t>Technological innovation and new services in the area of Service Registry and Marketplace and resource allocation.</a:t>
                      </a:r>
                    </a:p>
                    <a:p>
                      <a:pPr>
                        <a:lnSpc>
                          <a:spcPct val="115000"/>
                        </a:lnSpc>
                        <a:spcAft>
                          <a:spcPts val="0"/>
                        </a:spcAft>
                      </a:pPr>
                      <a:r>
                        <a:rPr lang="en-GB" sz="1600" dirty="0" smtClean="0">
                          <a:effectLst/>
                          <a:latin typeface="Segoe UI" panose="020B0502040204020203" pitchFamily="34" charset="0"/>
                          <a:ea typeface="Calibri"/>
                          <a:cs typeface="Segoe UI" panose="020B0502040204020203" pitchFamily="34" charset="0"/>
                        </a:rPr>
                        <a:t>Evolved EGI accounting system.</a:t>
                      </a:r>
                    </a:p>
                    <a:p>
                      <a:pPr>
                        <a:lnSpc>
                          <a:spcPct val="115000"/>
                        </a:lnSpc>
                        <a:spcAft>
                          <a:spcPts val="0"/>
                        </a:spcAft>
                      </a:pPr>
                      <a:r>
                        <a:rPr lang="en-GB" sz="1600" dirty="0" smtClean="0">
                          <a:effectLst/>
                          <a:latin typeface="Segoe UI" panose="020B0502040204020203" pitchFamily="34" charset="0"/>
                          <a:ea typeface="Calibri"/>
                          <a:cs typeface="Segoe UI" panose="020B0502040204020203" pitchFamily="34" charset="0"/>
                        </a:rPr>
                        <a:t>Adapted operations tools to new technologies and to satisfy new requirements from service providers and user communities.</a:t>
                      </a:r>
                    </a:p>
                  </a:txBody>
                  <a:tcPr marL="28750" marR="28750" marT="0" marB="0"/>
                </a:tc>
              </a:tr>
              <a:tr h="881591">
                <a:tc>
                  <a:txBody>
                    <a:bodyPr/>
                    <a:lstStyle/>
                    <a:p>
                      <a:pPr>
                        <a:lnSpc>
                          <a:spcPct val="115000"/>
                        </a:lnSpc>
                        <a:spcAft>
                          <a:spcPts val="0"/>
                        </a:spcAft>
                      </a:pPr>
                      <a:r>
                        <a:rPr lang="en-GB" sz="1600" dirty="0" smtClean="0">
                          <a:effectLst/>
                          <a:latin typeface="Segoe UI" panose="020B0502040204020203" pitchFamily="34" charset="0"/>
                          <a:ea typeface="Calibri"/>
                          <a:cs typeface="Segoe UI" panose="020B0502040204020203" pitchFamily="34" charset="0"/>
                        </a:rPr>
                        <a:t>Marketplace </a:t>
                      </a:r>
                      <a:endParaRPr lang="en-GB" sz="1600" dirty="0">
                        <a:effectLst/>
                        <a:latin typeface="Segoe UI" panose="020B0502040204020203" pitchFamily="34" charset="0"/>
                        <a:ea typeface="Calibri"/>
                        <a:cs typeface="Segoe UI" panose="020B0502040204020203" pitchFamily="34" charset="0"/>
                      </a:endParaRPr>
                    </a:p>
                  </a:txBody>
                  <a:tcPr marL="28750" marR="28750" marT="0" marB="0"/>
                </a:tc>
                <a:tc>
                  <a:txBody>
                    <a:bodyPr/>
                    <a:lstStyle/>
                    <a:p>
                      <a:pPr>
                        <a:lnSpc>
                          <a:spcPct val="115000"/>
                        </a:lnSpc>
                        <a:spcAft>
                          <a:spcPts val="0"/>
                        </a:spcAft>
                      </a:pPr>
                      <a:r>
                        <a:rPr lang="en-GB" sz="1600" dirty="0" smtClean="0">
                          <a:effectLst/>
                          <a:latin typeface="Segoe UI" panose="020B0502040204020203" pitchFamily="34" charset="0"/>
                          <a:ea typeface="Calibri"/>
                          <a:cs typeface="Segoe UI" panose="020B0502040204020203" pitchFamily="34" charset="0"/>
                        </a:rPr>
                        <a:t>Establishment of a marketplace where researchers can discover and exchange services relevant to their research, applying the one-stop-shop concept for data and services.</a:t>
                      </a:r>
                      <a:endParaRPr lang="en-GB" sz="1600" dirty="0">
                        <a:effectLst/>
                        <a:latin typeface="Segoe UI" panose="020B0502040204020203" pitchFamily="34" charset="0"/>
                        <a:ea typeface="Calibri"/>
                        <a:cs typeface="Segoe UI" panose="020B0502040204020203" pitchFamily="34" charset="0"/>
                      </a:endParaRPr>
                    </a:p>
                  </a:txBody>
                  <a:tcPr marL="28750" marR="28750" marT="0" marB="0"/>
                </a:tc>
              </a:tr>
            </a:tbl>
          </a:graphicData>
        </a:graphic>
      </p:graphicFrame>
      <p:sp>
        <p:nvSpPr>
          <p:cNvPr id="3" name="Footer Placeholder 2"/>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481992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5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Activities and Achievements</a:t>
            </a:r>
            <a:endParaRPr lang="en-US" dirty="0"/>
          </a:p>
        </p:txBody>
      </p:sp>
    </p:spTree>
    <p:extLst>
      <p:ext uri="{BB962C8B-B14F-4D97-AF65-F5344CB8AC3E}">
        <p14:creationId xmlns:p14="http://schemas.microsoft.com/office/powerpoint/2010/main" val="3284139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664" y="2852936"/>
            <a:ext cx="7344816" cy="1224136"/>
          </a:xfrm>
        </p:spPr>
        <p:txBody>
          <a:bodyPr>
            <a:normAutofit/>
          </a:bodyPr>
          <a:lstStyle/>
          <a:p>
            <a:r>
              <a:rPr lang="it-IT" dirty="0" smtClean="0"/>
              <a:t>The new EGI AAI </a:t>
            </a:r>
            <a:r>
              <a:rPr lang="it-IT" dirty="0" err="1" smtClean="0"/>
              <a:t>infrastructure</a:t>
            </a:r>
            <a:r>
              <a:rPr lang="it-IT" dirty="0" smtClean="0"/>
              <a:t/>
            </a:r>
            <a:br>
              <a:rPr lang="it-IT" dirty="0" smtClean="0"/>
            </a:br>
            <a:r>
              <a:rPr lang="it-IT" i="1" dirty="0" smtClean="0"/>
              <a:t>TJRA1.1</a:t>
            </a:r>
            <a:endParaRPr lang="en-GB" i="1" dirty="0"/>
          </a:p>
        </p:txBody>
      </p:sp>
      <p:sp>
        <p:nvSpPr>
          <p:cNvPr id="3" name="Footer Placeholder 2"/>
          <p:cNvSpPr>
            <a:spLocks noGrp="1"/>
          </p:cNvSpPr>
          <p:nvPr>
            <p:ph type="ftr" sz="quarter" idx="11"/>
          </p:nvPr>
        </p:nvSpPr>
        <p:spPr/>
        <p:txBody>
          <a:bodyPr/>
          <a:lstStyle/>
          <a:p>
            <a:r>
              <a:rPr lang="en-GB" smtClean="0"/>
              <a:t>WP3 - e-Infrastructure Commons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1916832"/>
            <a:ext cx="978410" cy="920498"/>
          </a:xfrm>
          <a:prstGeom prst="rect">
            <a:avLst/>
          </a:prstGeom>
        </p:spPr>
      </p:pic>
    </p:spTree>
    <p:extLst>
      <p:ext uri="{BB962C8B-B14F-4D97-AF65-F5344CB8AC3E}">
        <p14:creationId xmlns:p14="http://schemas.microsoft.com/office/powerpoint/2010/main" val="1041131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200" dirty="0">
                <a:solidFill>
                  <a:schemeClr val="tx2">
                    <a:lumMod val="50000"/>
                  </a:schemeClr>
                </a:solidFill>
              </a:rPr>
              <a:t>AAI</a:t>
            </a:r>
            <a:r>
              <a:rPr lang="it-IT" dirty="0" smtClean="0"/>
              <a:t/>
            </a:r>
            <a:br>
              <a:rPr lang="it-IT" dirty="0" smtClean="0"/>
            </a:br>
            <a:r>
              <a:rPr lang="it-IT" sz="3300" dirty="0" smtClean="0"/>
              <a:t>Core </a:t>
            </a:r>
            <a:r>
              <a:rPr lang="it-IT" sz="3300" dirty="0" err="1" smtClean="0"/>
              <a:t>requirements</a:t>
            </a:r>
            <a:r>
              <a:rPr lang="it-IT" sz="3300" dirty="0" smtClean="0"/>
              <a:t> for the AAI</a:t>
            </a:r>
            <a:endParaRPr lang="en-GB" sz="3300" dirty="0"/>
          </a:p>
        </p:txBody>
      </p:sp>
      <p:sp>
        <p:nvSpPr>
          <p:cNvPr id="3" name="Segnaposto contenuto 2"/>
          <p:cNvSpPr>
            <a:spLocks noGrp="1"/>
          </p:cNvSpPr>
          <p:nvPr>
            <p:ph sz="half" idx="2"/>
          </p:nvPr>
        </p:nvSpPr>
        <p:spPr>
          <a:xfrm>
            <a:off x="179512" y="1236888"/>
            <a:ext cx="8856984" cy="5504480"/>
          </a:xfrm>
        </p:spPr>
        <p:txBody>
          <a:bodyPr>
            <a:normAutofit lnSpcReduction="10000"/>
          </a:bodyPr>
          <a:lstStyle/>
          <a:p>
            <a:r>
              <a:rPr lang="it-IT" sz="2400" b="1" dirty="0" err="1" smtClean="0"/>
              <a:t>Credentials</a:t>
            </a:r>
            <a:r>
              <a:rPr lang="it-IT" sz="2400" b="1" dirty="0" smtClean="0"/>
              <a:t>/</a:t>
            </a:r>
            <a:r>
              <a:rPr lang="it-IT" sz="2400" b="1" dirty="0" err="1" smtClean="0"/>
              <a:t>Tokens</a:t>
            </a:r>
            <a:endParaRPr lang="en-GB" sz="2400" b="1" dirty="0" smtClean="0"/>
          </a:p>
          <a:p>
            <a:pPr lvl="1"/>
            <a:r>
              <a:rPr lang="en-GB" sz="2000" dirty="0" smtClean="0"/>
              <a:t>Users </a:t>
            </a:r>
            <a:r>
              <a:rPr lang="en-GB" sz="2000" dirty="0"/>
              <a:t>access EGI services with </a:t>
            </a:r>
            <a:r>
              <a:rPr lang="en-GB" sz="2000" dirty="0" smtClean="0"/>
              <a:t>credentials </a:t>
            </a:r>
            <a:r>
              <a:rPr lang="en-GB" sz="2000" dirty="0"/>
              <a:t>released by his/her home organisation </a:t>
            </a:r>
            <a:r>
              <a:rPr lang="en-GB" sz="2000" dirty="0" smtClean="0"/>
              <a:t>(</a:t>
            </a:r>
            <a:r>
              <a:rPr lang="en-GB" sz="2000" dirty="0" err="1" smtClean="0">
                <a:solidFill>
                  <a:srgbClr val="0066B0"/>
                </a:solidFill>
              </a:rPr>
              <a:t>eduGAIN</a:t>
            </a:r>
            <a:r>
              <a:rPr lang="en-GB" sz="2000" dirty="0" smtClean="0">
                <a:solidFill>
                  <a:srgbClr val="0066B0"/>
                </a:solidFill>
              </a:rPr>
              <a:t> </a:t>
            </a:r>
            <a:r>
              <a:rPr lang="en-GB" sz="2000" dirty="0">
                <a:solidFill>
                  <a:srgbClr val="0066B0"/>
                </a:solidFill>
              </a:rPr>
              <a:t>support</a:t>
            </a:r>
            <a:r>
              <a:rPr lang="en-GB" sz="2000" dirty="0"/>
              <a:t>)</a:t>
            </a:r>
          </a:p>
          <a:p>
            <a:pPr lvl="1"/>
            <a:r>
              <a:rPr lang="en-GB" sz="2000" dirty="0"/>
              <a:t>T</a:t>
            </a:r>
            <a:r>
              <a:rPr lang="en-GB" sz="2000" dirty="0" smtClean="0"/>
              <a:t>ake </a:t>
            </a:r>
            <a:r>
              <a:rPr lang="en-GB" sz="2000" dirty="0"/>
              <a:t>into account the so-called </a:t>
            </a:r>
            <a:r>
              <a:rPr lang="en-GB" sz="2000" i="1" dirty="0" smtClean="0"/>
              <a:t>homeless users</a:t>
            </a:r>
          </a:p>
          <a:p>
            <a:pPr lvl="1"/>
            <a:r>
              <a:rPr lang="it-IT" sz="2000" dirty="0" smtClean="0">
                <a:solidFill>
                  <a:srgbClr val="0066B0"/>
                </a:solidFill>
              </a:rPr>
              <a:t>Level </a:t>
            </a:r>
            <a:r>
              <a:rPr lang="it-IT" sz="2000" dirty="0">
                <a:solidFill>
                  <a:srgbClr val="0066B0"/>
                </a:solidFill>
              </a:rPr>
              <a:t>Of Assurance </a:t>
            </a:r>
            <a:r>
              <a:rPr lang="it-IT" sz="2000" dirty="0" smtClean="0"/>
              <a:t>(</a:t>
            </a:r>
            <a:r>
              <a:rPr lang="it-IT" sz="2000" dirty="0" err="1" smtClean="0"/>
              <a:t>LoA</a:t>
            </a:r>
            <a:r>
              <a:rPr lang="it-IT" sz="2000" dirty="0" smtClean="0"/>
              <a:t>) for </a:t>
            </a:r>
            <a:r>
              <a:rPr lang="it-IT" sz="2000" dirty="0" err="1" smtClean="0"/>
              <a:t>each</a:t>
            </a:r>
            <a:r>
              <a:rPr lang="it-IT" sz="2000" dirty="0" smtClean="0"/>
              <a:t> </a:t>
            </a:r>
            <a:r>
              <a:rPr lang="it-IT" sz="2000" dirty="0" err="1" smtClean="0"/>
              <a:t>credential</a:t>
            </a:r>
            <a:r>
              <a:rPr lang="it-IT" sz="2000" dirty="0" smtClean="0"/>
              <a:t> </a:t>
            </a:r>
            <a:r>
              <a:rPr lang="it-IT" sz="2000" dirty="0" err="1" smtClean="0"/>
              <a:t>type</a:t>
            </a:r>
            <a:endParaRPr lang="en-GB" sz="2000" dirty="0"/>
          </a:p>
          <a:p>
            <a:r>
              <a:rPr lang="en-GB" sz="2400" b="1" dirty="0"/>
              <a:t>Open architecture</a:t>
            </a:r>
          </a:p>
          <a:p>
            <a:pPr lvl="1"/>
            <a:r>
              <a:rPr lang="en-GB" sz="2000" dirty="0"/>
              <a:t>Support the most common </a:t>
            </a:r>
            <a:r>
              <a:rPr lang="en-GB" sz="2000" dirty="0" smtClean="0"/>
              <a:t>technologies to manage federated identities: </a:t>
            </a:r>
            <a:r>
              <a:rPr lang="en-GB" sz="2000" dirty="0">
                <a:solidFill>
                  <a:srgbClr val="0066B0"/>
                </a:solidFill>
              </a:rPr>
              <a:t>SAML, OpenID Connect, X.509</a:t>
            </a:r>
            <a:r>
              <a:rPr lang="en-GB" sz="2000" dirty="0"/>
              <a:t>, etc.</a:t>
            </a:r>
          </a:p>
          <a:p>
            <a:pPr lvl="1"/>
            <a:r>
              <a:rPr lang="en-GB" sz="2000" dirty="0"/>
              <a:t>Support several attributes </a:t>
            </a:r>
            <a:r>
              <a:rPr lang="en-GB" sz="2000" dirty="0" smtClean="0"/>
              <a:t>sources</a:t>
            </a:r>
          </a:p>
          <a:p>
            <a:pPr lvl="1"/>
            <a:r>
              <a:rPr lang="it-IT" sz="2000" dirty="0" smtClean="0"/>
              <a:t>Community </a:t>
            </a:r>
            <a:r>
              <a:rPr lang="it-IT" sz="2000" dirty="0" err="1" smtClean="0"/>
              <a:t>managed</a:t>
            </a:r>
            <a:r>
              <a:rPr lang="it-IT" sz="2000" dirty="0" smtClean="0"/>
              <a:t> </a:t>
            </a:r>
            <a:r>
              <a:rPr lang="it-IT" sz="2000" dirty="0" err="1" smtClean="0"/>
              <a:t>authorisation</a:t>
            </a:r>
            <a:endParaRPr lang="en-GB" sz="2000" dirty="0"/>
          </a:p>
          <a:p>
            <a:pPr lvl="1"/>
            <a:r>
              <a:rPr lang="en-GB" sz="2000" dirty="0"/>
              <a:t>Easily </a:t>
            </a:r>
            <a:r>
              <a:rPr lang="en-GB" sz="2000" dirty="0" smtClean="0"/>
              <a:t>extensible and </a:t>
            </a:r>
            <a:r>
              <a:rPr lang="en-GB" sz="2000" dirty="0" smtClean="0">
                <a:solidFill>
                  <a:srgbClr val="0066B0"/>
                </a:solidFill>
              </a:rPr>
              <a:t>interoperable</a:t>
            </a:r>
            <a:r>
              <a:rPr lang="en-GB" sz="2000" dirty="0" smtClean="0"/>
              <a:t> with other infrastructures</a:t>
            </a:r>
            <a:endParaRPr lang="en-GB" sz="2000" dirty="0"/>
          </a:p>
          <a:p>
            <a:r>
              <a:rPr lang="en-GB" sz="2400" b="1" dirty="0"/>
              <a:t>Hide the complexity to the Service </a:t>
            </a:r>
            <a:r>
              <a:rPr lang="en-GB" sz="2400" b="1" dirty="0" smtClean="0"/>
              <a:t>providers</a:t>
            </a:r>
          </a:p>
          <a:p>
            <a:pPr lvl="1"/>
            <a:r>
              <a:rPr lang="en-GB" sz="2000" dirty="0"/>
              <a:t>SPs receive </a:t>
            </a:r>
            <a:r>
              <a:rPr lang="en-GB" sz="2000" dirty="0" smtClean="0"/>
              <a:t>harmonised </a:t>
            </a:r>
            <a:r>
              <a:rPr lang="en-GB" sz="2000" dirty="0"/>
              <a:t>user attributes aggregated from </a:t>
            </a:r>
            <a:r>
              <a:rPr lang="en-GB" sz="2000" dirty="0" err="1" smtClean="0"/>
              <a:t>IdPs</a:t>
            </a:r>
            <a:r>
              <a:rPr lang="en-GB" sz="2000" dirty="0" smtClean="0"/>
              <a:t>/AAs</a:t>
            </a:r>
            <a:endParaRPr lang="it-IT" sz="2000" b="1" dirty="0" smtClean="0"/>
          </a:p>
          <a:p>
            <a:pPr lvl="1"/>
            <a:r>
              <a:rPr lang="it-IT" sz="2000" dirty="0" err="1" smtClean="0">
                <a:solidFill>
                  <a:srgbClr val="0066B0"/>
                </a:solidFill>
              </a:rPr>
              <a:t>Token</a:t>
            </a:r>
            <a:r>
              <a:rPr lang="it-IT" sz="2000" dirty="0" smtClean="0">
                <a:solidFill>
                  <a:srgbClr val="0066B0"/>
                </a:solidFill>
              </a:rPr>
              <a:t> </a:t>
            </a:r>
            <a:r>
              <a:rPr lang="it-IT" sz="2000" dirty="0" err="1">
                <a:solidFill>
                  <a:srgbClr val="0066B0"/>
                </a:solidFill>
              </a:rPr>
              <a:t>Translator</a:t>
            </a:r>
            <a:r>
              <a:rPr lang="it-IT" sz="2000" dirty="0">
                <a:solidFill>
                  <a:srgbClr val="0066B0"/>
                </a:solidFill>
              </a:rPr>
              <a:t> Services </a:t>
            </a:r>
            <a:r>
              <a:rPr lang="it-IT" sz="2000" dirty="0"/>
              <a:t>(</a:t>
            </a:r>
            <a:r>
              <a:rPr lang="it-IT" sz="2000" dirty="0" err="1"/>
              <a:t>TTSs</a:t>
            </a:r>
            <a:r>
              <a:rPr lang="it-IT" sz="2000" dirty="0"/>
              <a:t>)</a:t>
            </a:r>
            <a:endParaRPr lang="en-GB" sz="2000" dirty="0"/>
          </a:p>
          <a:p>
            <a:pPr lvl="2"/>
            <a:r>
              <a:rPr lang="en-GB" dirty="0" smtClean="0"/>
              <a:t>Convert </a:t>
            </a:r>
            <a:r>
              <a:rPr lang="en-GB" dirty="0"/>
              <a:t>a credential </a:t>
            </a:r>
            <a:r>
              <a:rPr lang="en-GB" dirty="0" smtClean="0"/>
              <a:t>to be recognised </a:t>
            </a:r>
            <a:r>
              <a:rPr lang="en-GB" dirty="0"/>
              <a:t>by the service </a:t>
            </a:r>
          </a:p>
        </p:txBody>
      </p:sp>
      <p:sp>
        <p:nvSpPr>
          <p:cNvPr id="4" name="Footer Placeholder 3"/>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1062845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188640"/>
            <a:ext cx="7704856" cy="850106"/>
          </a:xfrm>
        </p:spPr>
        <p:txBody>
          <a:bodyPr>
            <a:normAutofit fontScale="90000"/>
          </a:bodyPr>
          <a:lstStyle/>
          <a:p>
            <a:r>
              <a:rPr lang="it-IT" sz="2200" dirty="0">
                <a:solidFill>
                  <a:schemeClr val="tx2">
                    <a:lumMod val="50000"/>
                  </a:schemeClr>
                </a:solidFill>
              </a:rPr>
              <a:t>AAI</a:t>
            </a:r>
            <a:r>
              <a:rPr lang="en-GB" dirty="0" smtClean="0"/>
              <a:t/>
            </a:r>
            <a:br>
              <a:rPr lang="en-GB" dirty="0" smtClean="0"/>
            </a:br>
            <a:r>
              <a:rPr lang="en-GB" sz="3300" dirty="0" smtClean="0"/>
              <a:t>Achievements for AAI</a:t>
            </a:r>
            <a:endParaRPr lang="en-GB" sz="3300" dirty="0"/>
          </a:p>
        </p:txBody>
      </p:sp>
      <p:grpSp>
        <p:nvGrpSpPr>
          <p:cNvPr id="20" name="Gruppo 19"/>
          <p:cNvGrpSpPr/>
          <p:nvPr/>
        </p:nvGrpSpPr>
        <p:grpSpPr>
          <a:xfrm>
            <a:off x="1547664" y="1844824"/>
            <a:ext cx="6552728" cy="2952328"/>
            <a:chOff x="1524000" y="2620870"/>
            <a:chExt cx="6096000" cy="2824088"/>
          </a:xfrm>
        </p:grpSpPr>
        <p:graphicFrame>
          <p:nvGraphicFramePr>
            <p:cNvPr id="15" name="Grafico 14"/>
            <p:cNvGraphicFramePr/>
            <p:nvPr>
              <p:extLst>
                <p:ext uri="{D42A27DB-BD31-4B8C-83A1-F6EECF244321}">
                  <p14:modId xmlns:p14="http://schemas.microsoft.com/office/powerpoint/2010/main" val="3497844071"/>
                </p:ext>
              </p:extLst>
            </p:nvPr>
          </p:nvGraphicFramePr>
          <p:xfrm>
            <a:off x="1524000" y="2620870"/>
            <a:ext cx="6096000" cy="2824088"/>
          </p:xfrm>
          <a:graphic>
            <a:graphicData uri="http://schemas.openxmlformats.org/drawingml/2006/chart">
              <c:chart xmlns:c="http://schemas.openxmlformats.org/drawingml/2006/chart" xmlns:r="http://schemas.openxmlformats.org/officeDocument/2006/relationships" r:id="rId2"/>
            </a:graphicData>
          </a:graphic>
        </p:graphicFrame>
        <p:sp>
          <p:nvSpPr>
            <p:cNvPr id="16" name="CasellaDiTesto 15"/>
            <p:cNvSpPr txBox="1"/>
            <p:nvPr/>
          </p:nvSpPr>
          <p:spPr>
            <a:xfrm>
              <a:off x="2915816" y="3280457"/>
              <a:ext cx="963725" cy="369332"/>
            </a:xfrm>
            <a:prstGeom prst="rect">
              <a:avLst/>
            </a:prstGeom>
            <a:noFill/>
          </p:spPr>
          <p:txBody>
            <a:bodyPr wrap="none" rtlCol="0">
              <a:spAutoFit/>
            </a:bodyPr>
            <a:lstStyle/>
            <a:p>
              <a:r>
                <a:rPr lang="en-GB" b="1" dirty="0" smtClean="0"/>
                <a:t>Planned</a:t>
              </a:r>
              <a:endParaRPr lang="en-GB" b="1" dirty="0"/>
            </a:p>
          </p:txBody>
        </p:sp>
        <p:sp>
          <p:nvSpPr>
            <p:cNvPr id="17" name="CasellaDiTesto 16"/>
            <p:cNvSpPr txBox="1"/>
            <p:nvPr/>
          </p:nvSpPr>
          <p:spPr>
            <a:xfrm>
              <a:off x="4499992" y="3172647"/>
              <a:ext cx="1296144" cy="646331"/>
            </a:xfrm>
            <a:prstGeom prst="rect">
              <a:avLst/>
            </a:prstGeom>
            <a:noFill/>
          </p:spPr>
          <p:txBody>
            <a:bodyPr wrap="square" rtlCol="0">
              <a:spAutoFit/>
            </a:bodyPr>
            <a:lstStyle/>
            <a:p>
              <a:pPr algn="ctr"/>
              <a:r>
                <a:rPr lang="en-GB" b="1" dirty="0" smtClean="0"/>
                <a:t>Partially Done</a:t>
              </a:r>
              <a:endParaRPr lang="en-GB" b="1" dirty="0"/>
            </a:p>
          </p:txBody>
        </p:sp>
        <p:sp>
          <p:nvSpPr>
            <p:cNvPr id="18" name="CasellaDiTesto 17"/>
            <p:cNvSpPr txBox="1"/>
            <p:nvPr/>
          </p:nvSpPr>
          <p:spPr>
            <a:xfrm>
              <a:off x="6471470" y="3330934"/>
              <a:ext cx="692818" cy="369332"/>
            </a:xfrm>
            <a:prstGeom prst="rect">
              <a:avLst/>
            </a:prstGeom>
            <a:noFill/>
          </p:spPr>
          <p:txBody>
            <a:bodyPr wrap="none" rtlCol="0">
              <a:spAutoFit/>
            </a:bodyPr>
            <a:lstStyle/>
            <a:p>
              <a:r>
                <a:rPr lang="en-GB" b="1" dirty="0" smtClean="0"/>
                <a:t>Done</a:t>
              </a:r>
              <a:endParaRPr lang="en-GB" b="1" dirty="0"/>
            </a:p>
          </p:txBody>
        </p:sp>
      </p:grpSp>
      <p:sp>
        <p:nvSpPr>
          <p:cNvPr id="9" name="Footer Placeholder 6"/>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552875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ico 5"/>
          <p:cNvGraphicFramePr/>
          <p:nvPr>
            <p:extLst>
              <p:ext uri="{D42A27DB-BD31-4B8C-83A1-F6EECF244321}">
                <p14:modId xmlns:p14="http://schemas.microsoft.com/office/powerpoint/2010/main" val="1614538524"/>
              </p:ext>
            </p:extLst>
          </p:nvPr>
        </p:nvGraphicFramePr>
        <p:xfrm>
          <a:off x="971600" y="1657809"/>
          <a:ext cx="7488832"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7" name="CasellaDiTesto 6"/>
          <p:cNvSpPr txBox="1"/>
          <p:nvPr/>
        </p:nvSpPr>
        <p:spPr>
          <a:xfrm>
            <a:off x="2899742" y="2245561"/>
            <a:ext cx="1035930" cy="386103"/>
          </a:xfrm>
          <a:prstGeom prst="rect">
            <a:avLst/>
          </a:prstGeom>
          <a:noFill/>
        </p:spPr>
        <p:txBody>
          <a:bodyPr wrap="none" rtlCol="0">
            <a:spAutoFit/>
          </a:bodyPr>
          <a:lstStyle/>
          <a:p>
            <a:r>
              <a:rPr lang="en-GB" b="1" dirty="0" smtClean="0"/>
              <a:t>Planned</a:t>
            </a:r>
            <a:endParaRPr lang="en-GB" b="1" dirty="0"/>
          </a:p>
        </p:txBody>
      </p:sp>
      <p:sp>
        <p:nvSpPr>
          <p:cNvPr id="8" name="CasellaDiTesto 7"/>
          <p:cNvSpPr txBox="1"/>
          <p:nvPr/>
        </p:nvSpPr>
        <p:spPr>
          <a:xfrm>
            <a:off x="4690914" y="2132856"/>
            <a:ext cx="1393254" cy="675680"/>
          </a:xfrm>
          <a:prstGeom prst="rect">
            <a:avLst/>
          </a:prstGeom>
          <a:noFill/>
        </p:spPr>
        <p:txBody>
          <a:bodyPr wrap="square" rtlCol="0">
            <a:spAutoFit/>
          </a:bodyPr>
          <a:lstStyle/>
          <a:p>
            <a:pPr algn="ctr"/>
            <a:r>
              <a:rPr lang="en-GB" b="1" dirty="0" smtClean="0"/>
              <a:t>Partially Done</a:t>
            </a:r>
            <a:endParaRPr lang="en-GB" b="1" dirty="0"/>
          </a:p>
        </p:txBody>
      </p:sp>
      <p:sp>
        <p:nvSpPr>
          <p:cNvPr id="9" name="CasellaDiTesto 8"/>
          <p:cNvSpPr txBox="1"/>
          <p:nvPr/>
        </p:nvSpPr>
        <p:spPr>
          <a:xfrm>
            <a:off x="7092280" y="2298331"/>
            <a:ext cx="744726" cy="386103"/>
          </a:xfrm>
          <a:prstGeom prst="rect">
            <a:avLst/>
          </a:prstGeom>
          <a:noFill/>
        </p:spPr>
        <p:txBody>
          <a:bodyPr wrap="none" rtlCol="0">
            <a:spAutoFit/>
          </a:bodyPr>
          <a:lstStyle/>
          <a:p>
            <a:r>
              <a:rPr lang="en-GB" b="1" dirty="0" smtClean="0"/>
              <a:t>Done</a:t>
            </a:r>
            <a:endParaRPr lang="en-GB" b="1" dirty="0"/>
          </a:p>
        </p:txBody>
      </p:sp>
      <p:sp>
        <p:nvSpPr>
          <p:cNvPr id="10" name="Titolo 1"/>
          <p:cNvSpPr>
            <a:spLocks noGrp="1"/>
          </p:cNvSpPr>
          <p:nvPr>
            <p:ph type="title"/>
          </p:nvPr>
        </p:nvSpPr>
        <p:spPr>
          <a:xfrm>
            <a:off x="1187624" y="188640"/>
            <a:ext cx="7704856" cy="850106"/>
          </a:xfrm>
        </p:spPr>
        <p:txBody>
          <a:bodyPr>
            <a:normAutofit fontScale="90000"/>
          </a:bodyPr>
          <a:lstStyle/>
          <a:p>
            <a:r>
              <a:rPr lang="it-IT" sz="2200" dirty="0">
                <a:solidFill>
                  <a:schemeClr val="tx2">
                    <a:lumMod val="50000"/>
                  </a:schemeClr>
                </a:solidFill>
              </a:rPr>
              <a:t>AAI</a:t>
            </a:r>
            <a:r>
              <a:rPr lang="en-GB" dirty="0" smtClean="0"/>
              <a:t/>
            </a:r>
            <a:br>
              <a:rPr lang="en-GB" dirty="0" smtClean="0"/>
            </a:br>
            <a:r>
              <a:rPr lang="en-GB" sz="3300" dirty="0" smtClean="0"/>
              <a:t>Achievements for AAI</a:t>
            </a:r>
            <a:endParaRPr lang="en-GB" sz="3300" dirty="0"/>
          </a:p>
        </p:txBody>
      </p:sp>
      <p:sp>
        <p:nvSpPr>
          <p:cNvPr id="2" name="Footer Placeholder 1"/>
          <p:cNvSpPr>
            <a:spLocks noGrp="1"/>
          </p:cNvSpPr>
          <p:nvPr>
            <p:ph type="ftr" sz="quarter" idx="11"/>
          </p:nvPr>
        </p:nvSpPr>
        <p:spPr/>
        <p:txBody>
          <a:bodyPr/>
          <a:lstStyle/>
          <a:p>
            <a:r>
              <a:rPr lang="en-GB" smtClean="0"/>
              <a:t>WP3 - e-Infrastructure Commons</a:t>
            </a:r>
            <a:endParaRPr lang="en-GB" dirty="0"/>
          </a:p>
        </p:txBody>
      </p:sp>
    </p:spTree>
    <p:extLst>
      <p:ext uri="{BB962C8B-B14F-4D97-AF65-F5344CB8AC3E}">
        <p14:creationId xmlns:p14="http://schemas.microsoft.com/office/powerpoint/2010/main" val="274998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EGI Engage powerpoint presentation v3.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EGI Engage powerpoint presentation v3.2</Template>
  <TotalTime>5130</TotalTime>
  <Words>2467</Words>
  <Application>Microsoft Office PowerPoint</Application>
  <PresentationFormat>On-screen Show (4:3)</PresentationFormat>
  <Paragraphs>521</Paragraphs>
  <Slides>44</Slides>
  <Notes>17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48" baseType="lpstr">
      <vt:lpstr>EGI Engage powerpoint presentation v3.2</vt:lpstr>
      <vt:lpstr>EGI Powerpoint Presentation (body)</vt:lpstr>
      <vt:lpstr>EGI Powerpoint Presentation (closing)</vt:lpstr>
      <vt:lpstr>Documento</vt:lpstr>
      <vt:lpstr>WP3  E-Infrastructure Commons</vt:lpstr>
      <vt:lpstr>Outline</vt:lpstr>
      <vt:lpstr>WP Overview</vt:lpstr>
      <vt:lpstr>JRA1 (WP3) objectives</vt:lpstr>
      <vt:lpstr>Activities and Achievements</vt:lpstr>
      <vt:lpstr>The new EGI AAI infrastructure TJRA1.1</vt:lpstr>
      <vt:lpstr>AAI Core requirements for the AAI</vt:lpstr>
      <vt:lpstr>AAI Achievements for AAI</vt:lpstr>
      <vt:lpstr>AAI Achievements for AAI</vt:lpstr>
      <vt:lpstr>AAI Achievements for AAI</vt:lpstr>
      <vt:lpstr>AAI Functional view of the EGI AAI</vt:lpstr>
      <vt:lpstr>AAI Check-in</vt:lpstr>
      <vt:lpstr>The EGI Marketplace &amp; e-GRANT TJRA1.2 and TJRA1.5</vt:lpstr>
      <vt:lpstr>Marketplace Concepts</vt:lpstr>
      <vt:lpstr>Marketplace Main Achievements (1/2)</vt:lpstr>
      <vt:lpstr>Marketplace Main Achievements (2/2)</vt:lpstr>
      <vt:lpstr>Marketplace PrestaShop and Open IRIS Marketplaces</vt:lpstr>
      <vt:lpstr>Marketplace A tool to automate service order management</vt:lpstr>
      <vt:lpstr>Marketplace Relationship and impact on the EGI tools</vt:lpstr>
      <vt:lpstr>Marketplace Service order management – Tools and Processes</vt:lpstr>
      <vt:lpstr>Marketplace Service order mgmt – Tool interactions</vt:lpstr>
      <vt:lpstr>Marketplace Integration with the Applications on Demand</vt:lpstr>
      <vt:lpstr>Marketplace Integration with the Applications on Demand</vt:lpstr>
      <vt:lpstr>Marketplace Publishing of thematic community services</vt:lpstr>
      <vt:lpstr>The EGI Accounting System TJRA1.3</vt:lpstr>
      <vt:lpstr>Accounting The EGI Accounting system</vt:lpstr>
      <vt:lpstr>Accounting Evolution of the Accounting Repository architecture</vt:lpstr>
      <vt:lpstr>Accounting Improvements on the accounting measures</vt:lpstr>
      <vt:lpstr>Accounting Data Accounting</vt:lpstr>
      <vt:lpstr>Accounting The new Accounting Portal</vt:lpstr>
      <vt:lpstr>Operational Tools TJRA1.4</vt:lpstr>
      <vt:lpstr>Operational Tools The EGI Operations Portal</vt:lpstr>
      <vt:lpstr>Operational Tools The EGI Operations Portal</vt:lpstr>
      <vt:lpstr>Operational Tools The EGI Configuration DB – GOCDB</vt:lpstr>
      <vt:lpstr>Operational Tools The EGI Monitoring System – ARGO</vt:lpstr>
      <vt:lpstr>Operational Tools The EGI Messaging Service</vt:lpstr>
      <vt:lpstr>Operational Tools Secant</vt:lpstr>
      <vt:lpstr>Use of resources  and issues</vt:lpstr>
      <vt:lpstr>Use of Resources</vt:lpstr>
      <vt:lpstr>Summary</vt:lpstr>
      <vt:lpstr>Summary</vt:lpstr>
      <vt:lpstr>Summary</vt:lpstr>
      <vt:lpstr>Key exploitable results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WPX [name]</dc:title>
  <dc:creator>Malgorzata Krakowian</dc:creator>
  <cp:lastModifiedBy>S C</cp:lastModifiedBy>
  <cp:revision>210</cp:revision>
  <cp:lastPrinted>2017-10-17T16:18:29Z</cp:lastPrinted>
  <dcterms:created xsi:type="dcterms:W3CDTF">2016-02-16T14:19:42Z</dcterms:created>
  <dcterms:modified xsi:type="dcterms:W3CDTF">2017-10-17T16:27:34Z</dcterms:modified>
</cp:coreProperties>
</file>