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Lst>
  <p:notesMasterIdLst>
    <p:notesMasterId r:id="rId30"/>
  </p:notesMasterIdLst>
  <p:handoutMasterIdLst>
    <p:handoutMasterId r:id="rId31"/>
  </p:handoutMasterIdLst>
  <p:sldIdLst>
    <p:sldId id="280" r:id="rId4"/>
    <p:sldId id="291" r:id="rId5"/>
    <p:sldId id="298" r:id="rId6"/>
    <p:sldId id="312" r:id="rId7"/>
    <p:sldId id="338" r:id="rId8"/>
    <p:sldId id="311" r:id="rId9"/>
    <p:sldId id="299" r:id="rId10"/>
    <p:sldId id="313" r:id="rId11"/>
    <p:sldId id="321" r:id="rId12"/>
    <p:sldId id="332" r:id="rId13"/>
    <p:sldId id="314" r:id="rId14"/>
    <p:sldId id="322" r:id="rId15"/>
    <p:sldId id="343" r:id="rId16"/>
    <p:sldId id="329" r:id="rId17"/>
    <p:sldId id="325" r:id="rId18"/>
    <p:sldId id="317" r:id="rId19"/>
    <p:sldId id="339" r:id="rId20"/>
    <p:sldId id="323" r:id="rId21"/>
    <p:sldId id="340" r:id="rId22"/>
    <p:sldId id="341" r:id="rId23"/>
    <p:sldId id="342" r:id="rId24"/>
    <p:sldId id="300" r:id="rId25"/>
    <p:sldId id="328" r:id="rId26"/>
    <p:sldId id="309" r:id="rId27"/>
    <p:sldId id="297" r:id="rId28"/>
    <p:sldId id="284"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266D91-0535-EA48-A8C6-C076554800FC}">
          <p14:sldIdLst>
            <p14:sldId id="280"/>
          </p14:sldIdLst>
        </p14:section>
        <p14:section name="Outline" id="{C4F791CD-6DF6-5944-A62C-E0B733AA566F}">
          <p14:sldIdLst>
            <p14:sldId id="291"/>
          </p14:sldIdLst>
        </p14:section>
        <p14:section name="WP Overview" id="{C23872B5-543F-E84F-ADF0-679EA60AC528}">
          <p14:sldIdLst>
            <p14:sldId id="298"/>
            <p14:sldId id="312"/>
            <p14:sldId id="338"/>
            <p14:sldId id="311"/>
          </p14:sldIdLst>
        </p14:section>
        <p14:section name="Actiities and Achievements" id="{190E6E2D-E55C-D84B-AF8E-3E0D254F7DD8}">
          <p14:sldIdLst>
            <p14:sldId id="299"/>
            <p14:sldId id="313"/>
            <p14:sldId id="321"/>
            <p14:sldId id="332"/>
            <p14:sldId id="314"/>
            <p14:sldId id="322"/>
            <p14:sldId id="343"/>
            <p14:sldId id="329"/>
            <p14:sldId id="325"/>
            <p14:sldId id="317"/>
            <p14:sldId id="339"/>
            <p14:sldId id="323"/>
            <p14:sldId id="340"/>
            <p14:sldId id="341"/>
            <p14:sldId id="342"/>
          </p14:sldIdLst>
        </p14:section>
        <p14:section name="Use of Resources and Issues" id="{7EA3962A-78DF-7D45-8881-970387419203}">
          <p14:sldIdLst>
            <p14:sldId id="300"/>
            <p14:sldId id="328"/>
          </p14:sldIdLst>
        </p14:section>
        <p14:section name="Summary" id="{2C9C992D-DEB3-8D47-B277-C554A479B1D2}">
          <p14:sldIdLst>
            <p14:sldId id="309"/>
            <p14:sldId id="297"/>
            <p14:sldId id="28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7" autoAdjust="0"/>
    <p:restoredTop sz="91781" autoAdjust="0"/>
  </p:normalViewPr>
  <p:slideViewPr>
    <p:cSldViewPr showGuides="1">
      <p:cViewPr varScale="1">
        <p:scale>
          <a:sx n="74" d="100"/>
          <a:sy n="74" d="100"/>
        </p:scale>
        <p:origin x="-1592"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Yannick:Downloads:Deliv%20and%20miles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Yannick:Downloads:Deliv%20and%20mile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75"/>
      <c:rotY val="0"/>
      <c:rAngAx val="0"/>
      <c:perspective val="30"/>
    </c:view3D>
    <c:floor>
      <c:thickness val="0"/>
    </c:floor>
    <c:sideWall>
      <c:thickness val="0"/>
    </c:sideWall>
    <c:backWall>
      <c:thickness val="0"/>
    </c:backWall>
    <c:plotArea>
      <c:layout/>
      <c:pie3DChart>
        <c:varyColors val="1"/>
        <c:ser>
          <c:idx val="0"/>
          <c:order val="0"/>
          <c:dPt>
            <c:idx val="0"/>
            <c:bubble3D val="0"/>
            <c:explosion val="7"/>
          </c:dPt>
          <c:dPt>
            <c:idx val="1"/>
            <c:bubble3D val="0"/>
            <c:explosion val="7"/>
          </c:dPt>
          <c:dPt>
            <c:idx val="2"/>
            <c:bubble3D val="0"/>
            <c:explosion val="7"/>
          </c:dPt>
          <c:dPt>
            <c:idx val="3"/>
            <c:bubble3D val="0"/>
            <c:explosion val="7"/>
          </c:dPt>
          <c:dPt>
            <c:idx val="4"/>
            <c:bubble3D val="0"/>
            <c:explosion val="6"/>
          </c:dPt>
          <c:dPt>
            <c:idx val="5"/>
            <c:bubble3D val="0"/>
            <c:explosion val="14"/>
          </c:dPt>
          <c:dLbls>
            <c:dLbl>
              <c:idx val="2"/>
              <c:layout/>
              <c:tx>
                <c:rich>
                  <a:bodyPr/>
                  <a:lstStyle/>
                  <a:p>
                    <a:r>
                      <a:rPr lang="en-US" smtClean="0"/>
                      <a:t>JRA1</a:t>
                    </a:r>
                    <a:r>
                      <a:rPr lang="en-US"/>
                      <a:t>
</a:t>
                    </a:r>
                    <a:r>
                      <a:rPr lang="en-US" dirty="0"/>
                      <a:t>13%</a:t>
                    </a:r>
                  </a:p>
                </c:rich>
              </c:tx>
              <c:dLblPos val="outEnd"/>
              <c:showLegendKey val="0"/>
              <c:showVal val="1"/>
              <c:showCatName val="1"/>
              <c:showSerName val="0"/>
              <c:showPercent val="0"/>
              <c:showBubbleSize val="0"/>
              <c:separator>
</c:separator>
            </c:dLbl>
            <c:dLbl>
              <c:idx val="5"/>
              <c:layout>
                <c:manualLayout>
                  <c:x val="0.173885217761407"/>
                  <c:y val="0.0921930391572653"/>
                </c:manualLayout>
              </c:layout>
              <c:spPr/>
              <c:txPr>
                <a:bodyPr lIns="2">
                  <a:spAutoFit/>
                </a:bodyPr>
                <a:lstStyle/>
                <a:p>
                  <a:pPr>
                    <a:defRPr sz="2800" b="1" i="0" baseline="0">
                      <a:solidFill>
                        <a:schemeClr val="tx1"/>
                      </a:solidFill>
                    </a:defRPr>
                  </a:pPr>
                  <a:endParaRPr lang="en-US"/>
                </a:p>
              </c:txPr>
              <c:dLblPos val="bestFit"/>
              <c:showLegendKey val="0"/>
              <c:showVal val="1"/>
              <c:showCatName val="1"/>
              <c:showSerName val="0"/>
              <c:showPercent val="0"/>
              <c:showBubbleSize val="0"/>
              <c:separator>
</c:separator>
            </c:dLbl>
            <c:txPr>
              <a:bodyPr lIns="2">
                <a:spAutoFit/>
              </a:bodyPr>
              <a:lstStyle/>
              <a:p>
                <a:pPr>
                  <a:defRPr sz="1200" b="1" i="0" baseline="0"/>
                </a:pPr>
                <a:endParaRPr lang="en-US"/>
              </a:p>
            </c:txPr>
            <c:dLblPos val="outEnd"/>
            <c:showLegendKey val="0"/>
            <c:showVal val="1"/>
            <c:showCatName val="1"/>
            <c:showSerName val="0"/>
            <c:showPercent val="0"/>
            <c:showBubbleSize val="0"/>
            <c:separator>
</c:separator>
            <c:showLeaderLines val="1"/>
          </c:dLbls>
          <c:cat>
            <c:strRef>
              <c:f>Sheet3!$B$13:$B$18</c:f>
              <c:strCache>
                <c:ptCount val="6"/>
                <c:pt idx="0">
                  <c:v>NA1</c:v>
                </c:pt>
                <c:pt idx="1">
                  <c:v>NA2</c:v>
                </c:pt>
                <c:pt idx="2">
                  <c:v>JRA!</c:v>
                </c:pt>
                <c:pt idx="3">
                  <c:v>JRA2</c:v>
                </c:pt>
                <c:pt idx="4">
                  <c:v>SA1</c:v>
                </c:pt>
                <c:pt idx="5">
                  <c:v>SA2</c:v>
                </c:pt>
              </c:strCache>
            </c:strRef>
          </c:cat>
          <c:val>
            <c:numRef>
              <c:f>Sheet3!$C$13:$C$18</c:f>
              <c:numCache>
                <c:formatCode>0%</c:formatCode>
                <c:ptCount val="6"/>
                <c:pt idx="0">
                  <c:v>0.0823327615780446</c:v>
                </c:pt>
                <c:pt idx="1">
                  <c:v>0.170668953687822</c:v>
                </c:pt>
                <c:pt idx="2">
                  <c:v>0.131217838765009</c:v>
                </c:pt>
                <c:pt idx="3">
                  <c:v>0.133790737564322</c:v>
                </c:pt>
                <c:pt idx="4">
                  <c:v>0.0904802744425386</c:v>
                </c:pt>
                <c:pt idx="5">
                  <c:v>0.391509433962264</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manualLayout>
                  <c:x val="-0.00752532398293963"/>
                  <c:y val="0.00105263157894737"/>
                </c:manualLayout>
              </c:layout>
              <c:dLblPos val="bestFit"/>
              <c:showLegendKey val="0"/>
              <c:showVal val="0"/>
              <c:showCatName val="1"/>
              <c:showSerName val="0"/>
              <c:showPercent val="1"/>
              <c:showBubbleSize val="0"/>
            </c:dLbl>
            <c:dLbl>
              <c:idx val="1"/>
              <c:layout>
                <c:manualLayout>
                  <c:x val="-0.00979269192913385"/>
                  <c:y val="-0.0114632407791131"/>
                </c:manualLayout>
              </c:layout>
              <c:dLblPos val="bestFit"/>
              <c:showLegendKey val="0"/>
              <c:showVal val="0"/>
              <c:showCatName val="1"/>
              <c:showSerName val="0"/>
              <c:showPercent val="1"/>
              <c:showBubbleSize val="0"/>
            </c:dLbl>
            <c:dLbl>
              <c:idx val="2"/>
              <c:layout>
                <c:manualLayout>
                  <c:x val="-0.010574967191601"/>
                  <c:y val="-0.000165437215084957"/>
                </c:manualLayout>
              </c:layout>
              <c:dLblPos val="bestFit"/>
              <c:showLegendKey val="0"/>
              <c:showVal val="0"/>
              <c:showCatName val="1"/>
              <c:showSerName val="0"/>
              <c:showPercent val="1"/>
              <c:showBubbleSize val="0"/>
            </c:dLbl>
            <c:dLbl>
              <c:idx val="3"/>
              <c:layout>
                <c:manualLayout>
                  <c:x val="-0.000146920111548556"/>
                  <c:y val="-0.0647764608371322"/>
                </c:manualLayout>
              </c:layout>
              <c:dLblPos val="bestFit"/>
              <c:showLegendKey val="0"/>
              <c:showVal val="0"/>
              <c:showCatName val="1"/>
              <c:showSerName val="0"/>
              <c:showPercent val="1"/>
              <c:showBubbleSize val="0"/>
            </c:dLbl>
            <c:dLbl>
              <c:idx val="4"/>
              <c:layout>
                <c:manualLayout>
                  <c:x val="0.0185381807742782"/>
                  <c:y val="-0.0240527144633237"/>
                </c:manualLayout>
              </c:layout>
              <c:dLblPos val="bestFit"/>
              <c:showLegendKey val="0"/>
              <c:showVal val="0"/>
              <c:showCatName val="1"/>
              <c:showSerName val="0"/>
              <c:showPercent val="1"/>
              <c:showBubbleSize val="0"/>
            </c:dLbl>
            <c:dLbl>
              <c:idx val="5"/>
              <c:layout>
                <c:manualLayout>
                  <c:x val="-0.00131254101049869"/>
                  <c:y val="-0.0248905097389142"/>
                </c:manualLayout>
              </c:layout>
              <c:dLblPos val="bestFit"/>
              <c:showLegendKey val="0"/>
              <c:showVal val="0"/>
              <c:showCatName val="1"/>
              <c:showSerName val="0"/>
              <c:showPercent val="1"/>
              <c:showBubbleSize val="0"/>
            </c:dLbl>
            <c:dLbl>
              <c:idx val="6"/>
              <c:layout>
                <c:manualLayout>
                  <c:x val="0.00240998195538058"/>
                  <c:y val="0.0128053046000829"/>
                </c:manualLayout>
              </c:layout>
              <c:dLblPos val="bestFit"/>
              <c:showLegendKey val="0"/>
              <c:showVal val="0"/>
              <c:showCatName val="1"/>
              <c:showSerName val="0"/>
              <c:showPercent val="1"/>
              <c:showBubbleSize val="0"/>
            </c:dLbl>
            <c:dLbl>
              <c:idx val="8"/>
              <c:layout>
                <c:manualLayout>
                  <c:x val="0.0186508571194226"/>
                  <c:y val="-0.0387196021549938"/>
                </c:manualLayout>
              </c:layout>
              <c:dLblPos val="bestFit"/>
              <c:showLegendKey val="0"/>
              <c:showVal val="0"/>
              <c:showCatName val="1"/>
              <c:showSerName val="0"/>
              <c:showPercent val="1"/>
              <c:showBubbleSize val="0"/>
            </c:dLbl>
            <c:dLbl>
              <c:idx val="9"/>
              <c:layout>
                <c:manualLayout>
                  <c:x val="0.0537323654855643"/>
                  <c:y val="0.0"/>
                </c:manualLayout>
              </c:layout>
              <c:tx>
                <c:rich>
                  <a:bodyPr/>
                  <a:lstStyle/>
                  <a:p>
                    <a:r>
                      <a:rPr lang="en-US" dirty="0"/>
                      <a:t>SA2.10
13</a:t>
                    </a:r>
                    <a:r>
                      <a:rPr lang="en-US" dirty="0" smtClean="0"/>
                      <a:t>% (AP)</a:t>
                    </a:r>
                    <a:endParaRPr lang="en-US" dirty="0"/>
                  </a:p>
                </c:rich>
              </c:tx>
              <c:dLblPos val="bestFit"/>
              <c:showLegendKey val="0"/>
              <c:showVal val="0"/>
              <c:showCatName val="1"/>
              <c:showSerName val="0"/>
              <c:showPercent val="1"/>
              <c:showBubbleSize val="0"/>
            </c:dLbl>
            <c:txPr>
              <a:bodyPr/>
              <a:lstStyle/>
              <a:p>
                <a:pPr>
                  <a:defRPr sz="1200" b="1" i="0" baseline="0"/>
                </a:pPr>
                <a:endParaRPr lang="en-US"/>
              </a:p>
            </c:txPr>
            <c:dLblPos val="bestFit"/>
            <c:showLegendKey val="0"/>
            <c:showVal val="0"/>
            <c:showCatName val="1"/>
            <c:showSerName val="0"/>
            <c:showPercent val="1"/>
            <c:showBubbleSize val="0"/>
            <c:showLeaderLines val="1"/>
          </c:dLbls>
          <c:cat>
            <c:strRef>
              <c:f>Sheet3!$M$63:$M$72</c:f>
              <c:strCache>
                <c:ptCount val="10"/>
                <c:pt idx="0">
                  <c:v>SA2.1</c:v>
                </c:pt>
                <c:pt idx="1">
                  <c:v>SA2.2</c:v>
                </c:pt>
                <c:pt idx="2">
                  <c:v>SA2.3</c:v>
                </c:pt>
                <c:pt idx="3">
                  <c:v>SA2.4</c:v>
                </c:pt>
                <c:pt idx="4">
                  <c:v>SA2.5</c:v>
                </c:pt>
                <c:pt idx="5">
                  <c:v>SA2.6</c:v>
                </c:pt>
                <c:pt idx="6">
                  <c:v>SA2.7</c:v>
                </c:pt>
                <c:pt idx="7">
                  <c:v>SA2.8</c:v>
                </c:pt>
                <c:pt idx="8">
                  <c:v>SA2.9</c:v>
                </c:pt>
                <c:pt idx="9">
                  <c:v>SA2.10</c:v>
                </c:pt>
              </c:strCache>
            </c:strRef>
          </c:cat>
          <c:val>
            <c:numRef>
              <c:f>Sheet3!$N$63:$N$72</c:f>
              <c:numCache>
                <c:formatCode>General</c:formatCode>
                <c:ptCount val="10"/>
                <c:pt idx="0">
                  <c:v>37.0</c:v>
                </c:pt>
                <c:pt idx="1">
                  <c:v>48.0</c:v>
                </c:pt>
                <c:pt idx="2">
                  <c:v>36.5</c:v>
                </c:pt>
                <c:pt idx="3">
                  <c:v>29.0</c:v>
                </c:pt>
                <c:pt idx="4">
                  <c:v>59.5</c:v>
                </c:pt>
                <c:pt idx="5">
                  <c:v>62.5</c:v>
                </c:pt>
                <c:pt idx="6">
                  <c:v>60.0</c:v>
                </c:pt>
                <c:pt idx="7">
                  <c:v>28.0</c:v>
                </c:pt>
                <c:pt idx="8">
                  <c:v>30.5</c:v>
                </c:pt>
                <c:pt idx="9">
                  <c:v>60.0</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26BB6E-261B-A840-817F-36392DDDE9BD}" type="doc">
      <dgm:prSet loTypeId="urn:microsoft.com/office/officeart/2005/8/layout/radial3" loCatId="" qsTypeId="urn:microsoft.com/office/officeart/2005/8/quickstyle/simple5" qsCatId="simple" csTypeId="urn:microsoft.com/office/officeart/2005/8/colors/colorful1" csCatId="colorful" phldr="1"/>
      <dgm:spPr/>
      <dgm:t>
        <a:bodyPr/>
        <a:lstStyle/>
        <a:p>
          <a:endParaRPr lang="en-US"/>
        </a:p>
      </dgm:t>
    </dgm:pt>
    <dgm:pt modelId="{83550405-C15C-E341-A5C8-BF39E9029F76}">
      <dgm:prSet phldrT="[Text]"/>
      <dgm:spPr/>
      <dgm:t>
        <a:bodyPr/>
        <a:lstStyle/>
        <a:p>
          <a:r>
            <a:rPr lang="en-US" dirty="0" smtClean="0"/>
            <a:t>Distributed Competence Centre</a:t>
          </a:r>
        </a:p>
      </dgm:t>
    </dgm:pt>
    <dgm:pt modelId="{D9B8A806-AC92-D247-AA95-CC5E6323DDA4}" type="parTrans" cxnId="{2F8572F0-0F5F-EB44-9A09-AB361484C0BD}">
      <dgm:prSet/>
      <dgm:spPr/>
      <dgm:t>
        <a:bodyPr/>
        <a:lstStyle/>
        <a:p>
          <a:endParaRPr lang="en-US"/>
        </a:p>
      </dgm:t>
    </dgm:pt>
    <dgm:pt modelId="{EDED1E6F-E75C-B743-B420-B477B46D031E}" type="sibTrans" cxnId="{2F8572F0-0F5F-EB44-9A09-AB361484C0BD}">
      <dgm:prSet/>
      <dgm:spPr/>
      <dgm:t>
        <a:bodyPr/>
        <a:lstStyle/>
        <a:p>
          <a:endParaRPr lang="en-US"/>
        </a:p>
      </dgm:t>
    </dgm:pt>
    <dgm:pt modelId="{30955A47-542A-6442-91CD-05AC2EF64830}">
      <dgm:prSet phldrT="[Text]" custT="1"/>
      <dgm:spPr/>
      <dgm:t>
        <a:bodyPr/>
        <a:lstStyle/>
        <a:p>
          <a:r>
            <a:rPr lang="en-US" sz="1600" dirty="0" smtClean="0"/>
            <a:t>BBMRI</a:t>
          </a:r>
          <a:endParaRPr lang="en-US" sz="1600" dirty="0"/>
        </a:p>
      </dgm:t>
    </dgm:pt>
    <dgm:pt modelId="{9638564B-AD83-FC40-A579-E6AE0790E8A1}" type="parTrans" cxnId="{502B4ADB-37F8-5A41-88A6-ED36EA2D14F3}">
      <dgm:prSet/>
      <dgm:spPr/>
      <dgm:t>
        <a:bodyPr/>
        <a:lstStyle/>
        <a:p>
          <a:endParaRPr lang="en-US"/>
        </a:p>
      </dgm:t>
    </dgm:pt>
    <dgm:pt modelId="{6766D9E1-C4A6-C944-85DD-EDA6CF3A288E}" type="sibTrans" cxnId="{502B4ADB-37F8-5A41-88A6-ED36EA2D14F3}">
      <dgm:prSet/>
      <dgm:spPr/>
      <dgm:t>
        <a:bodyPr/>
        <a:lstStyle/>
        <a:p>
          <a:endParaRPr lang="en-US"/>
        </a:p>
      </dgm:t>
    </dgm:pt>
    <dgm:pt modelId="{AC2A2700-F894-D64A-862A-B1B0971C7FC6}">
      <dgm:prSet phldrT="[Text]" custT="1"/>
      <dgm:spPr/>
      <dgm:t>
        <a:bodyPr/>
        <a:lstStyle/>
        <a:p>
          <a:r>
            <a:rPr lang="en-US" sz="1600" dirty="0" smtClean="0"/>
            <a:t>ELIXIR</a:t>
          </a:r>
          <a:endParaRPr lang="en-US" sz="1600" dirty="0"/>
        </a:p>
      </dgm:t>
    </dgm:pt>
    <dgm:pt modelId="{75036E66-6008-2C42-963A-78CB06B3A72F}" type="parTrans" cxnId="{12BD9E0A-8F72-EC42-912A-501C2167A642}">
      <dgm:prSet/>
      <dgm:spPr/>
      <dgm:t>
        <a:bodyPr/>
        <a:lstStyle/>
        <a:p>
          <a:endParaRPr lang="en-US"/>
        </a:p>
      </dgm:t>
    </dgm:pt>
    <dgm:pt modelId="{0D3B28D2-50C8-844B-9568-EFDFFD28B8DF}" type="sibTrans" cxnId="{12BD9E0A-8F72-EC42-912A-501C2167A642}">
      <dgm:prSet/>
      <dgm:spPr/>
      <dgm:t>
        <a:bodyPr/>
        <a:lstStyle/>
        <a:p>
          <a:endParaRPr lang="en-US"/>
        </a:p>
      </dgm:t>
    </dgm:pt>
    <dgm:pt modelId="{64635D36-0C62-034D-B8FE-EEDFFFDD589D}">
      <dgm:prSet phldrT="[Text]" custT="1"/>
      <dgm:spPr/>
      <dgm:t>
        <a:bodyPr/>
        <a:lstStyle/>
        <a:p>
          <a:r>
            <a:rPr lang="en-US" sz="1600" dirty="0" smtClean="0"/>
            <a:t>EPOS</a:t>
          </a:r>
          <a:endParaRPr lang="en-US" sz="1600" dirty="0"/>
        </a:p>
      </dgm:t>
    </dgm:pt>
    <dgm:pt modelId="{9F66DA86-0FE5-A841-9A30-BBD9DA5B7EEE}" type="parTrans" cxnId="{57449A02-D2B1-814B-A776-4AF1BEB6AFC2}">
      <dgm:prSet/>
      <dgm:spPr/>
      <dgm:t>
        <a:bodyPr/>
        <a:lstStyle/>
        <a:p>
          <a:endParaRPr lang="en-US"/>
        </a:p>
      </dgm:t>
    </dgm:pt>
    <dgm:pt modelId="{EC349430-3A69-DB4C-B86F-B4D21C8D7404}" type="sibTrans" cxnId="{57449A02-D2B1-814B-A776-4AF1BEB6AFC2}">
      <dgm:prSet/>
      <dgm:spPr/>
      <dgm:t>
        <a:bodyPr/>
        <a:lstStyle/>
        <a:p>
          <a:endParaRPr lang="en-US"/>
        </a:p>
      </dgm:t>
    </dgm:pt>
    <dgm:pt modelId="{7FA7E950-E8C4-4A46-87C9-647537532DEB}">
      <dgm:prSet phldrT="[Text]" custT="1"/>
      <dgm:spPr/>
      <dgm:t>
        <a:bodyPr/>
        <a:lstStyle/>
        <a:p>
          <a:r>
            <a:rPr lang="en-US" sz="1600" dirty="0" err="1" smtClean="0"/>
            <a:t>MoBrain</a:t>
          </a:r>
          <a:r>
            <a:rPr lang="en-US" sz="1600" dirty="0" smtClean="0"/>
            <a:t>/</a:t>
          </a:r>
          <a:br>
            <a:rPr lang="en-US" sz="1600" dirty="0" smtClean="0"/>
          </a:br>
          <a:r>
            <a:rPr lang="en-US" sz="1600" dirty="0" smtClean="0"/>
            <a:t>INSTRUCT</a:t>
          </a:r>
          <a:endParaRPr lang="en-US" sz="1600" dirty="0"/>
        </a:p>
      </dgm:t>
    </dgm:pt>
    <dgm:pt modelId="{B39C9170-38D7-B042-9656-8BEC243B3652}" type="parTrans" cxnId="{0ED05AC4-1134-C646-B6FA-66A1EAFD700C}">
      <dgm:prSet/>
      <dgm:spPr/>
      <dgm:t>
        <a:bodyPr/>
        <a:lstStyle/>
        <a:p>
          <a:endParaRPr lang="en-US"/>
        </a:p>
      </dgm:t>
    </dgm:pt>
    <dgm:pt modelId="{B6584B5C-D3D1-2040-9C2D-79274ECEFAB6}" type="sibTrans" cxnId="{0ED05AC4-1134-C646-B6FA-66A1EAFD700C}">
      <dgm:prSet/>
      <dgm:spPr/>
      <dgm:t>
        <a:bodyPr/>
        <a:lstStyle/>
        <a:p>
          <a:endParaRPr lang="en-US"/>
        </a:p>
      </dgm:t>
    </dgm:pt>
    <dgm:pt modelId="{CB6DCFAC-89D0-0548-9767-0BA2A762F7F7}">
      <dgm:prSet phldrT="[Text]" custT="1"/>
      <dgm:spPr/>
      <dgm:t>
        <a:bodyPr/>
        <a:lstStyle/>
        <a:p>
          <a:r>
            <a:rPr lang="en-US" sz="1600" dirty="0" smtClean="0"/>
            <a:t>EISCAT-3D</a:t>
          </a:r>
          <a:endParaRPr lang="en-US" sz="1600" dirty="0"/>
        </a:p>
      </dgm:t>
    </dgm:pt>
    <dgm:pt modelId="{1857A475-4B00-F34D-BF20-69994FC56964}" type="parTrans" cxnId="{5C6D6A6E-3E15-364D-9D90-B81AD36B07A4}">
      <dgm:prSet/>
      <dgm:spPr/>
      <dgm:t>
        <a:bodyPr/>
        <a:lstStyle/>
        <a:p>
          <a:endParaRPr lang="en-US"/>
        </a:p>
      </dgm:t>
    </dgm:pt>
    <dgm:pt modelId="{8283DE8B-B51B-884D-B829-41B7D2056111}" type="sibTrans" cxnId="{5C6D6A6E-3E15-364D-9D90-B81AD36B07A4}">
      <dgm:prSet/>
      <dgm:spPr/>
      <dgm:t>
        <a:bodyPr/>
        <a:lstStyle/>
        <a:p>
          <a:endParaRPr lang="en-US"/>
        </a:p>
      </dgm:t>
    </dgm:pt>
    <dgm:pt modelId="{50A75E5F-E3D1-154B-BAC9-FDC818B516EE}">
      <dgm:prSet phldrT="[Text]" custT="1"/>
      <dgm:spPr/>
      <dgm:t>
        <a:bodyPr/>
        <a:lstStyle/>
        <a:p>
          <a:r>
            <a:rPr lang="en-US" sz="1600" dirty="0" smtClean="0"/>
            <a:t>DARIAH</a:t>
          </a:r>
          <a:endParaRPr lang="en-US" sz="1600" dirty="0"/>
        </a:p>
      </dgm:t>
    </dgm:pt>
    <dgm:pt modelId="{82AD193A-7173-E041-A7F7-3619E214ACD0}" type="parTrans" cxnId="{9E03127E-F9BA-5649-AC59-05CD641E9152}">
      <dgm:prSet/>
      <dgm:spPr/>
      <dgm:t>
        <a:bodyPr/>
        <a:lstStyle/>
        <a:p>
          <a:endParaRPr lang="en-US"/>
        </a:p>
      </dgm:t>
    </dgm:pt>
    <dgm:pt modelId="{22D2A4E2-21ED-864E-B3C5-645E6FA5E02A}" type="sibTrans" cxnId="{9E03127E-F9BA-5649-AC59-05CD641E9152}">
      <dgm:prSet/>
      <dgm:spPr/>
      <dgm:t>
        <a:bodyPr/>
        <a:lstStyle/>
        <a:p>
          <a:endParaRPr lang="en-US"/>
        </a:p>
      </dgm:t>
    </dgm:pt>
    <dgm:pt modelId="{DDE6ACB9-A0EE-574B-9850-5DEA688A6E33}">
      <dgm:prSet phldrT="[Text]" custT="1"/>
      <dgm:spPr/>
      <dgm:t>
        <a:bodyPr/>
        <a:lstStyle/>
        <a:p>
          <a:r>
            <a:rPr lang="en-US" sz="1600" dirty="0" err="1" smtClean="0"/>
            <a:t>LifeWatch</a:t>
          </a:r>
          <a:endParaRPr lang="en-US" sz="1600" dirty="0"/>
        </a:p>
      </dgm:t>
    </dgm:pt>
    <dgm:pt modelId="{02B11557-1C31-B544-B5F6-9E68F91DDE71}" type="parTrans" cxnId="{A8766D56-C68E-7C4C-BF0E-FBEC1C3FE50F}">
      <dgm:prSet/>
      <dgm:spPr/>
      <dgm:t>
        <a:bodyPr/>
        <a:lstStyle/>
        <a:p>
          <a:endParaRPr lang="en-US"/>
        </a:p>
      </dgm:t>
    </dgm:pt>
    <dgm:pt modelId="{CD0FC0E8-1D98-2447-9C91-8B48305080B3}" type="sibTrans" cxnId="{A8766D56-C68E-7C4C-BF0E-FBEC1C3FE50F}">
      <dgm:prSet/>
      <dgm:spPr/>
      <dgm:t>
        <a:bodyPr/>
        <a:lstStyle/>
        <a:p>
          <a:endParaRPr lang="en-US"/>
        </a:p>
      </dgm:t>
    </dgm:pt>
    <dgm:pt modelId="{0AE1BA4E-8EA0-454B-9B6A-7A6193662E3F}">
      <dgm:prSet phldrT="[Text]" custT="1"/>
      <dgm:spPr/>
      <dgm:t>
        <a:bodyPr/>
        <a:lstStyle/>
        <a:p>
          <a:r>
            <a:rPr lang="en-US" sz="1400" dirty="0" smtClean="0"/>
            <a:t>Environment</a:t>
          </a:r>
          <a:br>
            <a:rPr lang="en-US" sz="1400" dirty="0" smtClean="0"/>
          </a:br>
          <a:r>
            <a:rPr lang="en-US" sz="1400" dirty="0" smtClean="0"/>
            <a:t>(disaster mitigation)</a:t>
          </a:r>
          <a:endParaRPr lang="en-US" sz="1400" dirty="0"/>
        </a:p>
      </dgm:t>
    </dgm:pt>
    <dgm:pt modelId="{D1F46F94-1B56-D643-B435-4F0C5B9FDF9B}" type="parTrans" cxnId="{4C469E85-095B-BB4B-B02C-3D158E3BCF4C}">
      <dgm:prSet/>
      <dgm:spPr/>
      <dgm:t>
        <a:bodyPr/>
        <a:lstStyle/>
        <a:p>
          <a:endParaRPr lang="en-US"/>
        </a:p>
      </dgm:t>
    </dgm:pt>
    <dgm:pt modelId="{1A622D5F-D122-8344-A4D8-60F4D3E2667B}" type="sibTrans" cxnId="{4C469E85-095B-BB4B-B02C-3D158E3BCF4C}">
      <dgm:prSet/>
      <dgm:spPr/>
      <dgm:t>
        <a:bodyPr/>
        <a:lstStyle/>
        <a:p>
          <a:endParaRPr lang="en-US"/>
        </a:p>
      </dgm:t>
    </dgm:pt>
    <dgm:pt modelId="{C9E1B360-44C4-FB4B-8D44-B8C1184349E2}">
      <dgm:prSet phldrT="[Text]" custT="1"/>
      <dgm:spPr/>
      <dgm:t>
        <a:bodyPr/>
        <a:lstStyle/>
        <a:p>
          <a:r>
            <a:rPr lang="en-US" sz="1600" dirty="0" smtClean="0">
              <a:solidFill>
                <a:srgbClr val="4F81BD"/>
              </a:solidFill>
            </a:rPr>
            <a:t>EMSO</a:t>
          </a:r>
          <a:endParaRPr lang="en-US" sz="1600" dirty="0">
            <a:solidFill>
              <a:srgbClr val="4F81BD"/>
            </a:solidFill>
          </a:endParaRPr>
        </a:p>
      </dgm:t>
    </dgm:pt>
    <dgm:pt modelId="{E2B18962-CE90-8D4F-8831-8DAC783D5AC3}" type="parTrans" cxnId="{23C2D037-0075-F646-962C-808D51FED43C}">
      <dgm:prSet/>
      <dgm:spPr/>
      <dgm:t>
        <a:bodyPr/>
        <a:lstStyle/>
        <a:p>
          <a:endParaRPr lang="en-US"/>
        </a:p>
      </dgm:t>
    </dgm:pt>
    <dgm:pt modelId="{2B7E6575-F929-2844-97E0-750FC105A071}" type="sibTrans" cxnId="{23C2D037-0075-F646-962C-808D51FED43C}">
      <dgm:prSet/>
      <dgm:spPr/>
      <dgm:t>
        <a:bodyPr/>
        <a:lstStyle/>
        <a:p>
          <a:endParaRPr lang="en-US"/>
        </a:p>
      </dgm:t>
    </dgm:pt>
    <dgm:pt modelId="{E7B4B9AD-E3E5-744E-A656-BDEB98277D4D}">
      <dgm:prSet phldrT="[Text]" custT="1"/>
      <dgm:spPr/>
      <dgm:t>
        <a:bodyPr/>
        <a:lstStyle/>
        <a:p>
          <a:r>
            <a:rPr lang="en-US" sz="1600" dirty="0" smtClean="0">
              <a:solidFill>
                <a:srgbClr val="4F81BD"/>
              </a:solidFill>
            </a:rPr>
            <a:t>ICOS</a:t>
          </a:r>
          <a:endParaRPr lang="en-US" sz="1600" dirty="0">
            <a:solidFill>
              <a:srgbClr val="4F81BD"/>
            </a:solidFill>
          </a:endParaRPr>
        </a:p>
      </dgm:t>
    </dgm:pt>
    <dgm:pt modelId="{9C057AB9-3A70-BB4E-8D5D-312C31D4EAB2}" type="parTrans" cxnId="{0E7FE6F4-D783-5842-8895-C7B39DEA649E}">
      <dgm:prSet/>
      <dgm:spPr/>
      <dgm:t>
        <a:bodyPr/>
        <a:lstStyle/>
        <a:p>
          <a:endParaRPr lang="en-US"/>
        </a:p>
      </dgm:t>
    </dgm:pt>
    <dgm:pt modelId="{F2304444-0C76-3846-96D5-B9CE47F85F62}" type="sibTrans" cxnId="{0E7FE6F4-D783-5842-8895-C7B39DEA649E}">
      <dgm:prSet/>
      <dgm:spPr/>
      <dgm:t>
        <a:bodyPr/>
        <a:lstStyle/>
        <a:p>
          <a:endParaRPr lang="en-US"/>
        </a:p>
      </dgm:t>
    </dgm:pt>
    <dgm:pt modelId="{83CC937D-ACB3-F746-B8B7-1EEDBDBC309A}" type="pres">
      <dgm:prSet presAssocID="{E626BB6E-261B-A840-817F-36392DDDE9BD}" presName="composite" presStyleCnt="0">
        <dgm:presLayoutVars>
          <dgm:chMax val="1"/>
          <dgm:dir/>
          <dgm:resizeHandles val="exact"/>
        </dgm:presLayoutVars>
      </dgm:prSet>
      <dgm:spPr/>
      <dgm:t>
        <a:bodyPr/>
        <a:lstStyle/>
        <a:p>
          <a:endParaRPr lang="en-GB"/>
        </a:p>
      </dgm:t>
    </dgm:pt>
    <dgm:pt modelId="{3E627DF1-EA31-144D-A0F1-524836370545}" type="pres">
      <dgm:prSet presAssocID="{E626BB6E-261B-A840-817F-36392DDDE9BD}" presName="radial" presStyleCnt="0">
        <dgm:presLayoutVars>
          <dgm:animLvl val="ctr"/>
        </dgm:presLayoutVars>
      </dgm:prSet>
      <dgm:spPr/>
    </dgm:pt>
    <dgm:pt modelId="{0F8A0670-AAAA-1642-8E15-B23B621955CC}" type="pres">
      <dgm:prSet presAssocID="{83550405-C15C-E341-A5C8-BF39E9029F76}" presName="centerShape" presStyleLbl="vennNode1" presStyleIdx="0" presStyleCnt="11"/>
      <dgm:spPr/>
      <dgm:t>
        <a:bodyPr/>
        <a:lstStyle/>
        <a:p>
          <a:endParaRPr lang="en-GB"/>
        </a:p>
      </dgm:t>
    </dgm:pt>
    <dgm:pt modelId="{773A8755-051D-0648-9E7B-219EAE80133E}" type="pres">
      <dgm:prSet presAssocID="{30955A47-542A-6442-91CD-05AC2EF64830}" presName="node" presStyleLbl="vennNode1" presStyleIdx="1" presStyleCnt="11">
        <dgm:presLayoutVars>
          <dgm:bulletEnabled val="1"/>
        </dgm:presLayoutVars>
      </dgm:prSet>
      <dgm:spPr/>
      <dgm:t>
        <a:bodyPr/>
        <a:lstStyle/>
        <a:p>
          <a:endParaRPr lang="en-GB"/>
        </a:p>
      </dgm:t>
    </dgm:pt>
    <dgm:pt modelId="{E12C17BE-3E64-F84B-86C2-6B851D53EBD5}" type="pres">
      <dgm:prSet presAssocID="{50A75E5F-E3D1-154B-BAC9-FDC818B516EE}" presName="node" presStyleLbl="vennNode1" presStyleIdx="2" presStyleCnt="11">
        <dgm:presLayoutVars>
          <dgm:bulletEnabled val="1"/>
        </dgm:presLayoutVars>
      </dgm:prSet>
      <dgm:spPr/>
      <dgm:t>
        <a:bodyPr/>
        <a:lstStyle/>
        <a:p>
          <a:endParaRPr lang="en-GB"/>
        </a:p>
      </dgm:t>
    </dgm:pt>
    <dgm:pt modelId="{E3B38541-1C66-F84E-8389-86D54861102C}" type="pres">
      <dgm:prSet presAssocID="{CB6DCFAC-89D0-0548-9767-0BA2A762F7F7}" presName="node" presStyleLbl="vennNode1" presStyleIdx="3" presStyleCnt="11">
        <dgm:presLayoutVars>
          <dgm:bulletEnabled val="1"/>
        </dgm:presLayoutVars>
      </dgm:prSet>
      <dgm:spPr/>
      <dgm:t>
        <a:bodyPr/>
        <a:lstStyle/>
        <a:p>
          <a:endParaRPr lang="en-GB"/>
        </a:p>
      </dgm:t>
    </dgm:pt>
    <dgm:pt modelId="{43EFCEF8-4ECA-4B41-8BE7-9C31CC81F6F1}" type="pres">
      <dgm:prSet presAssocID="{AC2A2700-F894-D64A-862A-B1B0971C7FC6}" presName="node" presStyleLbl="vennNode1" presStyleIdx="4" presStyleCnt="11">
        <dgm:presLayoutVars>
          <dgm:bulletEnabled val="1"/>
        </dgm:presLayoutVars>
      </dgm:prSet>
      <dgm:spPr/>
      <dgm:t>
        <a:bodyPr/>
        <a:lstStyle/>
        <a:p>
          <a:endParaRPr lang="en-GB"/>
        </a:p>
      </dgm:t>
    </dgm:pt>
    <dgm:pt modelId="{15BA4887-F6AE-AA42-809F-29AF04C6C0A7}" type="pres">
      <dgm:prSet presAssocID="{64635D36-0C62-034D-B8FE-EEDFFFDD589D}" presName="node" presStyleLbl="vennNode1" presStyleIdx="5" presStyleCnt="11">
        <dgm:presLayoutVars>
          <dgm:bulletEnabled val="1"/>
        </dgm:presLayoutVars>
      </dgm:prSet>
      <dgm:spPr/>
      <dgm:t>
        <a:bodyPr/>
        <a:lstStyle/>
        <a:p>
          <a:endParaRPr lang="en-US"/>
        </a:p>
      </dgm:t>
    </dgm:pt>
    <dgm:pt modelId="{0D6D5DC7-1FCB-704E-AED1-F9ECB489F6AC}" type="pres">
      <dgm:prSet presAssocID="{DDE6ACB9-A0EE-574B-9850-5DEA688A6E33}" presName="node" presStyleLbl="vennNode1" presStyleIdx="6" presStyleCnt="11">
        <dgm:presLayoutVars>
          <dgm:bulletEnabled val="1"/>
        </dgm:presLayoutVars>
      </dgm:prSet>
      <dgm:spPr/>
      <dgm:t>
        <a:bodyPr/>
        <a:lstStyle/>
        <a:p>
          <a:endParaRPr lang="en-GB"/>
        </a:p>
      </dgm:t>
    </dgm:pt>
    <dgm:pt modelId="{39F44AD5-72E0-8242-A7D7-8B457AF0E4E3}" type="pres">
      <dgm:prSet presAssocID="{7FA7E950-E8C4-4A46-87C9-647537532DEB}" presName="node" presStyleLbl="vennNode1" presStyleIdx="7" presStyleCnt="11">
        <dgm:presLayoutVars>
          <dgm:bulletEnabled val="1"/>
        </dgm:presLayoutVars>
      </dgm:prSet>
      <dgm:spPr/>
      <dgm:t>
        <a:bodyPr/>
        <a:lstStyle/>
        <a:p>
          <a:endParaRPr lang="en-GB"/>
        </a:p>
      </dgm:t>
    </dgm:pt>
    <dgm:pt modelId="{1A6CFB46-5FA7-4D4B-966A-1BD37A1F94B5}" type="pres">
      <dgm:prSet presAssocID="{0AE1BA4E-8EA0-454B-9B6A-7A6193662E3F}" presName="node" presStyleLbl="vennNode1" presStyleIdx="8" presStyleCnt="11">
        <dgm:presLayoutVars>
          <dgm:bulletEnabled val="1"/>
        </dgm:presLayoutVars>
      </dgm:prSet>
      <dgm:spPr/>
      <dgm:t>
        <a:bodyPr/>
        <a:lstStyle/>
        <a:p>
          <a:endParaRPr lang="en-US"/>
        </a:p>
      </dgm:t>
    </dgm:pt>
    <dgm:pt modelId="{89C35EE5-45DD-A646-AF94-D39D14DA5446}" type="pres">
      <dgm:prSet presAssocID="{C9E1B360-44C4-FB4B-8D44-B8C1184349E2}" presName="node" presStyleLbl="vennNode1" presStyleIdx="9" presStyleCnt="11">
        <dgm:presLayoutVars>
          <dgm:bulletEnabled val="1"/>
        </dgm:presLayoutVars>
      </dgm:prSet>
      <dgm:spPr/>
      <dgm:t>
        <a:bodyPr/>
        <a:lstStyle/>
        <a:p>
          <a:endParaRPr lang="en-US"/>
        </a:p>
      </dgm:t>
    </dgm:pt>
    <dgm:pt modelId="{C5FB6BD8-610A-C648-AEFF-FA1776A18BB1}" type="pres">
      <dgm:prSet presAssocID="{E7B4B9AD-E3E5-744E-A656-BDEB98277D4D}" presName="node" presStyleLbl="vennNode1" presStyleIdx="10" presStyleCnt="11">
        <dgm:presLayoutVars>
          <dgm:bulletEnabled val="1"/>
        </dgm:presLayoutVars>
      </dgm:prSet>
      <dgm:spPr/>
      <dgm:t>
        <a:bodyPr/>
        <a:lstStyle/>
        <a:p>
          <a:endParaRPr lang="en-US"/>
        </a:p>
      </dgm:t>
    </dgm:pt>
  </dgm:ptLst>
  <dgm:cxnLst>
    <dgm:cxn modelId="{57449A02-D2B1-814B-A776-4AF1BEB6AFC2}" srcId="{83550405-C15C-E341-A5C8-BF39E9029F76}" destId="{64635D36-0C62-034D-B8FE-EEDFFFDD589D}" srcOrd="4" destOrd="0" parTransId="{9F66DA86-0FE5-A841-9A30-BBD9DA5B7EEE}" sibTransId="{EC349430-3A69-DB4C-B86F-B4D21C8D7404}"/>
    <dgm:cxn modelId="{4C469E85-095B-BB4B-B02C-3D158E3BCF4C}" srcId="{83550405-C15C-E341-A5C8-BF39E9029F76}" destId="{0AE1BA4E-8EA0-454B-9B6A-7A6193662E3F}" srcOrd="7" destOrd="0" parTransId="{D1F46F94-1B56-D643-B435-4F0C5B9FDF9B}" sibTransId="{1A622D5F-D122-8344-A4D8-60F4D3E2667B}"/>
    <dgm:cxn modelId="{12BD9E0A-8F72-EC42-912A-501C2167A642}" srcId="{83550405-C15C-E341-A5C8-BF39E9029F76}" destId="{AC2A2700-F894-D64A-862A-B1B0971C7FC6}" srcOrd="3" destOrd="0" parTransId="{75036E66-6008-2C42-963A-78CB06B3A72F}" sibTransId="{0D3B28D2-50C8-844B-9568-EFDFFD28B8DF}"/>
    <dgm:cxn modelId="{0ED05AC4-1134-C646-B6FA-66A1EAFD700C}" srcId="{83550405-C15C-E341-A5C8-BF39E9029F76}" destId="{7FA7E950-E8C4-4A46-87C9-647537532DEB}" srcOrd="6" destOrd="0" parTransId="{B39C9170-38D7-B042-9656-8BEC243B3652}" sibTransId="{B6584B5C-D3D1-2040-9C2D-79274ECEFAB6}"/>
    <dgm:cxn modelId="{23C2D037-0075-F646-962C-808D51FED43C}" srcId="{83550405-C15C-E341-A5C8-BF39E9029F76}" destId="{C9E1B360-44C4-FB4B-8D44-B8C1184349E2}" srcOrd="8" destOrd="0" parTransId="{E2B18962-CE90-8D4F-8831-8DAC783D5AC3}" sibTransId="{2B7E6575-F929-2844-97E0-750FC105A071}"/>
    <dgm:cxn modelId="{0E7FE6F4-D783-5842-8895-C7B39DEA649E}" srcId="{83550405-C15C-E341-A5C8-BF39E9029F76}" destId="{E7B4B9AD-E3E5-744E-A656-BDEB98277D4D}" srcOrd="9" destOrd="0" parTransId="{9C057AB9-3A70-BB4E-8D5D-312C31D4EAB2}" sibTransId="{F2304444-0C76-3846-96D5-B9CE47F85F62}"/>
    <dgm:cxn modelId="{A6792D57-3521-E44C-B1D3-A914B1071192}" type="presOf" srcId="{7FA7E950-E8C4-4A46-87C9-647537532DEB}" destId="{39F44AD5-72E0-8242-A7D7-8B457AF0E4E3}" srcOrd="0" destOrd="0" presId="urn:microsoft.com/office/officeart/2005/8/layout/radial3"/>
    <dgm:cxn modelId="{512D5D45-E3AD-244F-936B-64C5A7C32980}" type="presOf" srcId="{E7B4B9AD-E3E5-744E-A656-BDEB98277D4D}" destId="{C5FB6BD8-610A-C648-AEFF-FA1776A18BB1}" srcOrd="0" destOrd="0" presId="urn:microsoft.com/office/officeart/2005/8/layout/radial3"/>
    <dgm:cxn modelId="{C6B53072-9619-7B41-9510-534549F23407}" type="presOf" srcId="{DDE6ACB9-A0EE-574B-9850-5DEA688A6E33}" destId="{0D6D5DC7-1FCB-704E-AED1-F9ECB489F6AC}" srcOrd="0" destOrd="0" presId="urn:microsoft.com/office/officeart/2005/8/layout/radial3"/>
    <dgm:cxn modelId="{3B621230-E379-1F41-9668-239920B70EE2}" type="presOf" srcId="{30955A47-542A-6442-91CD-05AC2EF64830}" destId="{773A8755-051D-0648-9E7B-219EAE80133E}" srcOrd="0" destOrd="0" presId="urn:microsoft.com/office/officeart/2005/8/layout/radial3"/>
    <dgm:cxn modelId="{3248CB6D-DF30-674C-9000-20C35DB66708}" type="presOf" srcId="{83550405-C15C-E341-A5C8-BF39E9029F76}" destId="{0F8A0670-AAAA-1642-8E15-B23B621955CC}" srcOrd="0" destOrd="0" presId="urn:microsoft.com/office/officeart/2005/8/layout/radial3"/>
    <dgm:cxn modelId="{FA979907-7169-6D48-A7E7-FB2AD6D59CF3}" type="presOf" srcId="{CB6DCFAC-89D0-0548-9767-0BA2A762F7F7}" destId="{E3B38541-1C66-F84E-8389-86D54861102C}" srcOrd="0" destOrd="0" presId="urn:microsoft.com/office/officeart/2005/8/layout/radial3"/>
    <dgm:cxn modelId="{2633D6FD-A11B-A94D-9A04-8CFA6AFDBEAD}" type="presOf" srcId="{64635D36-0C62-034D-B8FE-EEDFFFDD589D}" destId="{15BA4887-F6AE-AA42-809F-29AF04C6C0A7}" srcOrd="0" destOrd="0" presId="urn:microsoft.com/office/officeart/2005/8/layout/radial3"/>
    <dgm:cxn modelId="{C2281BB6-2297-944B-B9BF-1D9125C89F1C}" type="presOf" srcId="{C9E1B360-44C4-FB4B-8D44-B8C1184349E2}" destId="{89C35EE5-45DD-A646-AF94-D39D14DA5446}" srcOrd="0" destOrd="0" presId="urn:microsoft.com/office/officeart/2005/8/layout/radial3"/>
    <dgm:cxn modelId="{A8766D56-C68E-7C4C-BF0E-FBEC1C3FE50F}" srcId="{83550405-C15C-E341-A5C8-BF39E9029F76}" destId="{DDE6ACB9-A0EE-574B-9850-5DEA688A6E33}" srcOrd="5" destOrd="0" parTransId="{02B11557-1C31-B544-B5F6-9E68F91DDE71}" sibTransId="{CD0FC0E8-1D98-2447-9C91-8B48305080B3}"/>
    <dgm:cxn modelId="{FC9BC93F-F778-6849-B490-5F06CDA217A0}" type="presOf" srcId="{50A75E5F-E3D1-154B-BAC9-FDC818B516EE}" destId="{E12C17BE-3E64-F84B-86C2-6B851D53EBD5}" srcOrd="0" destOrd="0" presId="urn:microsoft.com/office/officeart/2005/8/layout/radial3"/>
    <dgm:cxn modelId="{5C6D6A6E-3E15-364D-9D90-B81AD36B07A4}" srcId="{83550405-C15C-E341-A5C8-BF39E9029F76}" destId="{CB6DCFAC-89D0-0548-9767-0BA2A762F7F7}" srcOrd="2" destOrd="0" parTransId="{1857A475-4B00-F34D-BF20-69994FC56964}" sibTransId="{8283DE8B-B51B-884D-B829-41B7D2056111}"/>
    <dgm:cxn modelId="{077725F3-5EF0-AD43-ADBA-F1B363E5ECBB}" type="presOf" srcId="{E626BB6E-261B-A840-817F-36392DDDE9BD}" destId="{83CC937D-ACB3-F746-B8B7-1EEDBDBC309A}" srcOrd="0" destOrd="0" presId="urn:microsoft.com/office/officeart/2005/8/layout/radial3"/>
    <dgm:cxn modelId="{502B4ADB-37F8-5A41-88A6-ED36EA2D14F3}" srcId="{83550405-C15C-E341-A5C8-BF39E9029F76}" destId="{30955A47-542A-6442-91CD-05AC2EF64830}" srcOrd="0" destOrd="0" parTransId="{9638564B-AD83-FC40-A579-E6AE0790E8A1}" sibTransId="{6766D9E1-C4A6-C944-85DD-EDA6CF3A288E}"/>
    <dgm:cxn modelId="{2F8572F0-0F5F-EB44-9A09-AB361484C0BD}" srcId="{E626BB6E-261B-A840-817F-36392DDDE9BD}" destId="{83550405-C15C-E341-A5C8-BF39E9029F76}" srcOrd="0" destOrd="0" parTransId="{D9B8A806-AC92-D247-AA95-CC5E6323DDA4}" sibTransId="{EDED1E6F-E75C-B743-B420-B477B46D031E}"/>
    <dgm:cxn modelId="{6C9E27B1-7598-5E40-9312-0E16FE573589}" type="presOf" srcId="{0AE1BA4E-8EA0-454B-9B6A-7A6193662E3F}" destId="{1A6CFB46-5FA7-4D4B-966A-1BD37A1F94B5}" srcOrd="0" destOrd="0" presId="urn:microsoft.com/office/officeart/2005/8/layout/radial3"/>
    <dgm:cxn modelId="{9E03127E-F9BA-5649-AC59-05CD641E9152}" srcId="{83550405-C15C-E341-A5C8-BF39E9029F76}" destId="{50A75E5F-E3D1-154B-BAC9-FDC818B516EE}" srcOrd="1" destOrd="0" parTransId="{82AD193A-7173-E041-A7F7-3619E214ACD0}" sibTransId="{22D2A4E2-21ED-864E-B3C5-645E6FA5E02A}"/>
    <dgm:cxn modelId="{4110054E-F7F6-7941-9BDA-140568A7BA6C}" type="presOf" srcId="{AC2A2700-F894-D64A-862A-B1B0971C7FC6}" destId="{43EFCEF8-4ECA-4B41-8BE7-9C31CC81F6F1}" srcOrd="0" destOrd="0" presId="urn:microsoft.com/office/officeart/2005/8/layout/radial3"/>
    <dgm:cxn modelId="{8BD347E6-51BD-554B-8D6D-5415454C1171}" type="presParOf" srcId="{83CC937D-ACB3-F746-B8B7-1EEDBDBC309A}" destId="{3E627DF1-EA31-144D-A0F1-524836370545}" srcOrd="0" destOrd="0" presId="urn:microsoft.com/office/officeart/2005/8/layout/radial3"/>
    <dgm:cxn modelId="{C392770D-3325-9A41-8A55-C2604E43C3DB}" type="presParOf" srcId="{3E627DF1-EA31-144D-A0F1-524836370545}" destId="{0F8A0670-AAAA-1642-8E15-B23B621955CC}" srcOrd="0" destOrd="0" presId="urn:microsoft.com/office/officeart/2005/8/layout/radial3"/>
    <dgm:cxn modelId="{66E74799-11D0-2648-BC01-DD9FA4E8A5CF}" type="presParOf" srcId="{3E627DF1-EA31-144D-A0F1-524836370545}" destId="{773A8755-051D-0648-9E7B-219EAE80133E}" srcOrd="1" destOrd="0" presId="urn:microsoft.com/office/officeart/2005/8/layout/radial3"/>
    <dgm:cxn modelId="{E4D63624-16B8-544D-A7F3-2004B7076B3C}" type="presParOf" srcId="{3E627DF1-EA31-144D-A0F1-524836370545}" destId="{E12C17BE-3E64-F84B-86C2-6B851D53EBD5}" srcOrd="2" destOrd="0" presId="urn:microsoft.com/office/officeart/2005/8/layout/radial3"/>
    <dgm:cxn modelId="{9C8C51CA-3FC9-1342-B405-2C13A6533480}" type="presParOf" srcId="{3E627DF1-EA31-144D-A0F1-524836370545}" destId="{E3B38541-1C66-F84E-8389-86D54861102C}" srcOrd="3" destOrd="0" presId="urn:microsoft.com/office/officeart/2005/8/layout/radial3"/>
    <dgm:cxn modelId="{32945078-FA87-9942-9338-161C4D499CD7}" type="presParOf" srcId="{3E627DF1-EA31-144D-A0F1-524836370545}" destId="{43EFCEF8-4ECA-4B41-8BE7-9C31CC81F6F1}" srcOrd="4" destOrd="0" presId="urn:microsoft.com/office/officeart/2005/8/layout/radial3"/>
    <dgm:cxn modelId="{636D412A-0C87-1B48-B62A-98D8069C8F01}" type="presParOf" srcId="{3E627DF1-EA31-144D-A0F1-524836370545}" destId="{15BA4887-F6AE-AA42-809F-29AF04C6C0A7}" srcOrd="5" destOrd="0" presId="urn:microsoft.com/office/officeart/2005/8/layout/radial3"/>
    <dgm:cxn modelId="{A1F3CF88-778F-3040-889D-E08540667097}" type="presParOf" srcId="{3E627DF1-EA31-144D-A0F1-524836370545}" destId="{0D6D5DC7-1FCB-704E-AED1-F9ECB489F6AC}" srcOrd="6" destOrd="0" presId="urn:microsoft.com/office/officeart/2005/8/layout/radial3"/>
    <dgm:cxn modelId="{D6A16940-7589-0344-A020-CA625ECBDA11}" type="presParOf" srcId="{3E627DF1-EA31-144D-A0F1-524836370545}" destId="{39F44AD5-72E0-8242-A7D7-8B457AF0E4E3}" srcOrd="7" destOrd="0" presId="urn:microsoft.com/office/officeart/2005/8/layout/radial3"/>
    <dgm:cxn modelId="{C964B952-D9B4-8943-AB79-663596696181}" type="presParOf" srcId="{3E627DF1-EA31-144D-A0F1-524836370545}" destId="{1A6CFB46-5FA7-4D4B-966A-1BD37A1F94B5}" srcOrd="8" destOrd="0" presId="urn:microsoft.com/office/officeart/2005/8/layout/radial3"/>
    <dgm:cxn modelId="{8B0EB4A1-F637-5C4E-B6E3-92375951B5BE}" type="presParOf" srcId="{3E627DF1-EA31-144D-A0F1-524836370545}" destId="{89C35EE5-45DD-A646-AF94-D39D14DA5446}" srcOrd="9" destOrd="0" presId="urn:microsoft.com/office/officeart/2005/8/layout/radial3"/>
    <dgm:cxn modelId="{B4A638D2-A63C-8247-AAA5-318F8ED29302}" type="presParOf" srcId="{3E627DF1-EA31-144D-A0F1-524836370545}" destId="{C5FB6BD8-610A-C648-AEFF-FA1776A18BB1}" srcOrd="1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A0670-AAAA-1642-8E15-B23B621955CC}">
      <dsp:nvSpPr>
        <dsp:cNvPr id="0" name=""/>
        <dsp:cNvSpPr/>
      </dsp:nvSpPr>
      <dsp:spPr>
        <a:xfrm>
          <a:off x="2742492" y="1122312"/>
          <a:ext cx="2795935" cy="2795935"/>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Distributed Competence Centre</a:t>
          </a:r>
        </a:p>
      </dsp:txBody>
      <dsp:txXfrm>
        <a:off x="3151947" y="1531767"/>
        <a:ext cx="1977025" cy="1977025"/>
      </dsp:txXfrm>
    </dsp:sp>
    <dsp:sp modelId="{773A8755-051D-0648-9E7B-219EAE80133E}">
      <dsp:nvSpPr>
        <dsp:cNvPr id="0" name=""/>
        <dsp:cNvSpPr/>
      </dsp:nvSpPr>
      <dsp:spPr>
        <a:xfrm>
          <a:off x="3441476" y="499"/>
          <a:ext cx="1397967" cy="1397967"/>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BBMRI</a:t>
          </a:r>
          <a:endParaRPr lang="en-US" sz="1600" kern="1200" dirty="0"/>
        </a:p>
      </dsp:txBody>
      <dsp:txXfrm>
        <a:off x="3646204" y="205227"/>
        <a:ext cx="988511" cy="988511"/>
      </dsp:txXfrm>
    </dsp:sp>
    <dsp:sp modelId="{E12C17BE-3E64-F84B-86C2-6B851D53EBD5}">
      <dsp:nvSpPr>
        <dsp:cNvPr id="0" name=""/>
        <dsp:cNvSpPr/>
      </dsp:nvSpPr>
      <dsp:spPr>
        <a:xfrm>
          <a:off x="4511713" y="348240"/>
          <a:ext cx="1397967" cy="1397967"/>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DARIAH</a:t>
          </a:r>
          <a:endParaRPr lang="en-US" sz="1600" kern="1200" dirty="0"/>
        </a:p>
      </dsp:txBody>
      <dsp:txXfrm>
        <a:off x="4716441" y="552968"/>
        <a:ext cx="988511" cy="988511"/>
      </dsp:txXfrm>
    </dsp:sp>
    <dsp:sp modelId="{E3B38541-1C66-F84E-8389-86D54861102C}">
      <dsp:nvSpPr>
        <dsp:cNvPr id="0" name=""/>
        <dsp:cNvSpPr/>
      </dsp:nvSpPr>
      <dsp:spPr>
        <a:xfrm>
          <a:off x="5173156" y="1258638"/>
          <a:ext cx="1397967" cy="1397967"/>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EISCAT-3D</a:t>
          </a:r>
          <a:endParaRPr lang="en-US" sz="1600" kern="1200" dirty="0"/>
        </a:p>
      </dsp:txBody>
      <dsp:txXfrm>
        <a:off x="5377884" y="1463366"/>
        <a:ext cx="988511" cy="988511"/>
      </dsp:txXfrm>
    </dsp:sp>
    <dsp:sp modelId="{43EFCEF8-4ECA-4B41-8BE7-9C31CC81F6F1}">
      <dsp:nvSpPr>
        <dsp:cNvPr id="0" name=""/>
        <dsp:cNvSpPr/>
      </dsp:nvSpPr>
      <dsp:spPr>
        <a:xfrm>
          <a:off x="5173156" y="2383953"/>
          <a:ext cx="1397967" cy="1397967"/>
        </a:xfrm>
        <a:prstGeom prst="ellipse">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ELIXIR</a:t>
          </a:r>
          <a:endParaRPr lang="en-US" sz="1600" kern="1200" dirty="0"/>
        </a:p>
      </dsp:txBody>
      <dsp:txXfrm>
        <a:off x="5377884" y="2588681"/>
        <a:ext cx="988511" cy="988511"/>
      </dsp:txXfrm>
    </dsp:sp>
    <dsp:sp modelId="{15BA4887-F6AE-AA42-809F-29AF04C6C0A7}">
      <dsp:nvSpPr>
        <dsp:cNvPr id="0" name=""/>
        <dsp:cNvSpPr/>
      </dsp:nvSpPr>
      <dsp:spPr>
        <a:xfrm>
          <a:off x="4511713" y="3294351"/>
          <a:ext cx="1397967" cy="1397967"/>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EPOS</a:t>
          </a:r>
          <a:endParaRPr lang="en-US" sz="1600" kern="1200" dirty="0"/>
        </a:p>
      </dsp:txBody>
      <dsp:txXfrm>
        <a:off x="4716441" y="3499079"/>
        <a:ext cx="988511" cy="988511"/>
      </dsp:txXfrm>
    </dsp:sp>
    <dsp:sp modelId="{0D6D5DC7-1FCB-704E-AED1-F9ECB489F6AC}">
      <dsp:nvSpPr>
        <dsp:cNvPr id="0" name=""/>
        <dsp:cNvSpPr/>
      </dsp:nvSpPr>
      <dsp:spPr>
        <a:xfrm>
          <a:off x="3441476" y="3642093"/>
          <a:ext cx="1397967" cy="1397967"/>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t>LifeWatch</a:t>
          </a:r>
          <a:endParaRPr lang="en-US" sz="1600" kern="1200" dirty="0"/>
        </a:p>
      </dsp:txBody>
      <dsp:txXfrm>
        <a:off x="3646204" y="3846821"/>
        <a:ext cx="988511" cy="988511"/>
      </dsp:txXfrm>
    </dsp:sp>
    <dsp:sp modelId="{39F44AD5-72E0-8242-A7D7-8B457AF0E4E3}">
      <dsp:nvSpPr>
        <dsp:cNvPr id="0" name=""/>
        <dsp:cNvSpPr/>
      </dsp:nvSpPr>
      <dsp:spPr>
        <a:xfrm>
          <a:off x="2371238" y="3294351"/>
          <a:ext cx="1397967" cy="1397967"/>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t>MoBrain</a:t>
          </a:r>
          <a:r>
            <a:rPr lang="en-US" sz="1600" kern="1200" dirty="0" smtClean="0"/>
            <a:t>/</a:t>
          </a:r>
          <a:br>
            <a:rPr lang="en-US" sz="1600" kern="1200" dirty="0" smtClean="0"/>
          </a:br>
          <a:r>
            <a:rPr lang="en-US" sz="1600" kern="1200" dirty="0" smtClean="0"/>
            <a:t>INSTRUCT</a:t>
          </a:r>
          <a:endParaRPr lang="en-US" sz="1600" kern="1200" dirty="0"/>
        </a:p>
      </dsp:txBody>
      <dsp:txXfrm>
        <a:off x="2575966" y="3499079"/>
        <a:ext cx="988511" cy="988511"/>
      </dsp:txXfrm>
    </dsp:sp>
    <dsp:sp modelId="{1A6CFB46-5FA7-4D4B-966A-1BD37A1F94B5}">
      <dsp:nvSpPr>
        <dsp:cNvPr id="0" name=""/>
        <dsp:cNvSpPr/>
      </dsp:nvSpPr>
      <dsp:spPr>
        <a:xfrm>
          <a:off x="1709795" y="2383953"/>
          <a:ext cx="1397967" cy="1397967"/>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Environment</a:t>
          </a:r>
          <a:br>
            <a:rPr lang="en-US" sz="1400" kern="1200" dirty="0" smtClean="0"/>
          </a:br>
          <a:r>
            <a:rPr lang="en-US" sz="1400" kern="1200" dirty="0" smtClean="0"/>
            <a:t>(disaster mitigation)</a:t>
          </a:r>
          <a:endParaRPr lang="en-US" sz="1400" kern="1200" dirty="0"/>
        </a:p>
      </dsp:txBody>
      <dsp:txXfrm>
        <a:off x="1914523" y="2588681"/>
        <a:ext cx="988511" cy="988511"/>
      </dsp:txXfrm>
    </dsp:sp>
    <dsp:sp modelId="{89C35EE5-45DD-A646-AF94-D39D14DA5446}">
      <dsp:nvSpPr>
        <dsp:cNvPr id="0" name=""/>
        <dsp:cNvSpPr/>
      </dsp:nvSpPr>
      <dsp:spPr>
        <a:xfrm>
          <a:off x="1709795" y="1258638"/>
          <a:ext cx="1397967" cy="1397967"/>
        </a:xfrm>
        <a:prstGeom prst="ellipse">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4F81BD"/>
              </a:solidFill>
            </a:rPr>
            <a:t>EMSO</a:t>
          </a:r>
          <a:endParaRPr lang="en-US" sz="1600" kern="1200" dirty="0">
            <a:solidFill>
              <a:srgbClr val="4F81BD"/>
            </a:solidFill>
          </a:endParaRPr>
        </a:p>
      </dsp:txBody>
      <dsp:txXfrm>
        <a:off x="1914523" y="1463366"/>
        <a:ext cx="988511" cy="988511"/>
      </dsp:txXfrm>
    </dsp:sp>
    <dsp:sp modelId="{C5FB6BD8-610A-C648-AEFF-FA1776A18BB1}">
      <dsp:nvSpPr>
        <dsp:cNvPr id="0" name=""/>
        <dsp:cNvSpPr/>
      </dsp:nvSpPr>
      <dsp:spPr>
        <a:xfrm>
          <a:off x="2371238" y="348240"/>
          <a:ext cx="1397967" cy="1397967"/>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4F81BD"/>
              </a:solidFill>
            </a:rPr>
            <a:t>ICOS</a:t>
          </a:r>
          <a:endParaRPr lang="en-US" sz="1600" kern="1200" dirty="0">
            <a:solidFill>
              <a:srgbClr val="4F81BD"/>
            </a:solidFill>
          </a:endParaRPr>
        </a:p>
      </dsp:txBody>
      <dsp:txXfrm>
        <a:off x="2575966" y="552968"/>
        <a:ext cx="988511" cy="98851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18/10/17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18/10/17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4</a:t>
            </a:fld>
            <a:endParaRPr lang="nl-NL"/>
          </a:p>
        </p:txBody>
      </p:sp>
    </p:spTree>
    <p:extLst>
      <p:ext uri="{BB962C8B-B14F-4D97-AF65-F5344CB8AC3E}">
        <p14:creationId xmlns:p14="http://schemas.microsoft.com/office/powerpoint/2010/main" val="1522489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AEF58AE9-46A5-49CB-B815-3CC2120EE87D}" type="slidenum">
              <a:rPr lang="nl-NL" smtClean="0"/>
              <a:t>15</a:t>
            </a:fld>
            <a:endParaRPr lang="nl-NL"/>
          </a:p>
        </p:txBody>
      </p:sp>
    </p:spTree>
    <p:extLst>
      <p:ext uri="{BB962C8B-B14F-4D97-AF65-F5344CB8AC3E}">
        <p14:creationId xmlns:p14="http://schemas.microsoft.com/office/powerpoint/2010/main" val="217634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ESFRI Projects:</a:t>
            </a:r>
          </a:p>
          <a:p>
            <a:r>
              <a:rPr lang="en-GB" dirty="0" smtClean="0"/>
              <a:t>The ESFRI Projects have been selected for scientific excellence and maturity and are included in the Roadmap in order to underline their strategic importance for the European Research Infrastructure system and support their timely implementation. The ESFRI Projects can be at different stages of their preparation according to the date of inclusion in the ESFRI Roadmap.</a:t>
            </a:r>
          </a:p>
          <a:p>
            <a:endParaRPr lang="en-GB" dirty="0" smtClean="0"/>
          </a:p>
          <a:p>
            <a:r>
              <a:rPr lang="en-GB" dirty="0" smtClean="0"/>
              <a:t>ESFRI Landmarks:</a:t>
            </a:r>
          </a:p>
          <a:p>
            <a:r>
              <a:rPr lang="en-GB" dirty="0" smtClean="0"/>
              <a:t>The ESFRI Landmarks are the RIs that were implemented or started implementation under the ESFRI Roadmap and are now established as major elements of competitiveness of the European Research Area. The ESFRI Landmarks need continuous support for successful completion, operation and upgrade in line with the optimal management and maximum return on investment. </a:t>
            </a:r>
          </a:p>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16</a:t>
            </a:fld>
            <a:endParaRPr lang="nl-NL"/>
          </a:p>
        </p:txBody>
      </p:sp>
    </p:spTree>
    <p:extLst>
      <p:ext uri="{BB962C8B-B14F-4D97-AF65-F5344CB8AC3E}">
        <p14:creationId xmlns:p14="http://schemas.microsoft.com/office/powerpoint/2010/main" val="935799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17</a:t>
            </a:fld>
            <a:endParaRPr lang="nl-NL"/>
          </a:p>
        </p:txBody>
      </p:sp>
    </p:spTree>
    <p:extLst>
      <p:ext uri="{BB962C8B-B14F-4D97-AF65-F5344CB8AC3E}">
        <p14:creationId xmlns:p14="http://schemas.microsoft.com/office/powerpoint/2010/main" val="1694013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18</a:t>
            </a:fld>
            <a:endParaRPr lang="nl-NL"/>
          </a:p>
        </p:txBody>
      </p:sp>
    </p:spTree>
    <p:extLst>
      <p:ext uri="{BB962C8B-B14F-4D97-AF65-F5344CB8AC3E}">
        <p14:creationId xmlns:p14="http://schemas.microsoft.com/office/powerpoint/2010/main" val="4150865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22</a:t>
            </a:fld>
            <a:endParaRPr lang="nl-NL"/>
          </a:p>
        </p:txBody>
      </p:sp>
    </p:spTree>
    <p:extLst>
      <p:ext uri="{BB962C8B-B14F-4D97-AF65-F5344CB8AC3E}">
        <p14:creationId xmlns:p14="http://schemas.microsoft.com/office/powerpoint/2010/main" val="1415134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24</a:t>
            </a:fld>
            <a:endParaRPr lang="nl-NL"/>
          </a:p>
        </p:txBody>
      </p:sp>
    </p:spTree>
    <p:extLst>
      <p:ext uri="{BB962C8B-B14F-4D97-AF65-F5344CB8AC3E}">
        <p14:creationId xmlns:p14="http://schemas.microsoft.com/office/powerpoint/2010/main" val="2417435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25</a:t>
            </a:fld>
            <a:endParaRPr lang="nl-NL"/>
          </a:p>
        </p:txBody>
      </p:sp>
    </p:spTree>
    <p:extLst>
      <p:ext uri="{BB962C8B-B14F-4D97-AF65-F5344CB8AC3E}">
        <p14:creationId xmlns:p14="http://schemas.microsoft.com/office/powerpoint/2010/main" val="107094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endParaRPr lang="en-US" baseline="0" dirty="0" smtClean="0">
              <a:sym typeface="Wingdings"/>
            </a:endParaRPr>
          </a:p>
        </p:txBody>
      </p:sp>
      <p:sp>
        <p:nvSpPr>
          <p:cNvPr id="4" name="Slide Number Placeholder 3"/>
          <p:cNvSpPr>
            <a:spLocks noGrp="1"/>
          </p:cNvSpPr>
          <p:nvPr>
            <p:ph type="sldNum" sz="quarter" idx="10"/>
          </p:nvPr>
        </p:nvSpPr>
        <p:spPr/>
        <p:txBody>
          <a:bodyPr/>
          <a:lstStyle/>
          <a:p>
            <a:fld id="{AEF58AE9-46A5-49CB-B815-3CC2120EE87D}" type="slidenum">
              <a:rPr lang="nl-NL" smtClean="0"/>
              <a:t>5</a:t>
            </a:fld>
            <a:endParaRPr lang="nl-NL"/>
          </a:p>
        </p:txBody>
      </p:sp>
    </p:spTree>
    <p:extLst>
      <p:ext uri="{BB962C8B-B14F-4D97-AF65-F5344CB8AC3E}">
        <p14:creationId xmlns:p14="http://schemas.microsoft.com/office/powerpoint/2010/main" val="3094207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6</a:t>
            </a:fld>
            <a:endParaRPr lang="nl-NL"/>
          </a:p>
        </p:txBody>
      </p:sp>
    </p:spTree>
    <p:extLst>
      <p:ext uri="{BB962C8B-B14F-4D97-AF65-F5344CB8AC3E}">
        <p14:creationId xmlns:p14="http://schemas.microsoft.com/office/powerpoint/2010/main" val="3544920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7</a:t>
            </a:fld>
            <a:endParaRPr lang="nl-NL"/>
          </a:p>
        </p:txBody>
      </p:sp>
    </p:spTree>
    <p:extLst>
      <p:ext uri="{BB962C8B-B14F-4D97-AF65-F5344CB8AC3E}">
        <p14:creationId xmlns:p14="http://schemas.microsoft.com/office/powerpoint/2010/main" val="1933158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8</a:t>
            </a:fld>
            <a:endParaRPr lang="nl-NL"/>
          </a:p>
        </p:txBody>
      </p:sp>
    </p:spTree>
    <p:extLst>
      <p:ext uri="{BB962C8B-B14F-4D97-AF65-F5344CB8AC3E}">
        <p14:creationId xmlns:p14="http://schemas.microsoft.com/office/powerpoint/2010/main" val="1735157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AEF58AE9-46A5-49CB-B815-3CC2120EE87D}" type="slidenum">
              <a:rPr lang="nl-NL" smtClean="0"/>
              <a:t>9</a:t>
            </a:fld>
            <a:endParaRPr lang="nl-NL"/>
          </a:p>
        </p:txBody>
      </p:sp>
    </p:spTree>
    <p:extLst>
      <p:ext uri="{BB962C8B-B14F-4D97-AF65-F5344CB8AC3E}">
        <p14:creationId xmlns:p14="http://schemas.microsoft.com/office/powerpoint/2010/main" val="1066437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10</a:t>
            </a:fld>
            <a:endParaRPr lang="nl-NL"/>
          </a:p>
        </p:txBody>
      </p:sp>
    </p:spTree>
    <p:extLst>
      <p:ext uri="{BB962C8B-B14F-4D97-AF65-F5344CB8AC3E}">
        <p14:creationId xmlns:p14="http://schemas.microsoft.com/office/powerpoint/2010/main" val="2027957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AEF58AE9-46A5-49CB-B815-3CC2120EE87D}" type="slidenum">
              <a:rPr lang="nl-NL" smtClean="0"/>
              <a:t>11</a:t>
            </a:fld>
            <a:endParaRPr lang="nl-NL"/>
          </a:p>
        </p:txBody>
      </p:sp>
    </p:spTree>
    <p:extLst>
      <p:ext uri="{BB962C8B-B14F-4D97-AF65-F5344CB8AC3E}">
        <p14:creationId xmlns:p14="http://schemas.microsoft.com/office/powerpoint/2010/main" val="1750710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Life science (incl.</a:t>
            </a:r>
            <a:r>
              <a:rPr lang="en-US" baseline="0" dirty="0" smtClean="0"/>
              <a:t> Biological </a:t>
            </a:r>
            <a:r>
              <a:rPr lang="en-US" baseline="0" dirty="0" err="1" smtClean="0"/>
              <a:t>scineces</a:t>
            </a:r>
            <a:r>
              <a:rPr lang="en-US" baseline="0" dirty="0" smtClean="0"/>
              <a:t>) dominate </a:t>
            </a:r>
            <a:r>
              <a:rPr lang="en-US" baseline="0" dirty="0" smtClean="0">
                <a:sym typeface="Wingdings"/>
              </a:rPr>
              <a:t> Because there are so many projects/</a:t>
            </a:r>
            <a:r>
              <a:rPr lang="en-US" baseline="0" dirty="0" err="1" smtClean="0">
                <a:sym typeface="Wingdings"/>
              </a:rPr>
              <a:t>Ris</a:t>
            </a:r>
            <a:r>
              <a:rPr lang="en-US" baseline="0" dirty="0" smtClean="0">
                <a:sym typeface="Wingdings"/>
              </a:rPr>
              <a:t> in this; Because they pro-actively look for capacity. (Note that several of these relate to biodiversity research)</a:t>
            </a:r>
          </a:p>
          <a:p>
            <a:r>
              <a:rPr lang="en-US" dirty="0" smtClean="0"/>
              <a:t>In the second period we broadened our reach: Agriculture;</a:t>
            </a:r>
            <a:r>
              <a:rPr lang="en-US" baseline="0" dirty="0" smtClean="0"/>
              <a:t> Social sciences; Physics</a:t>
            </a:r>
          </a:p>
          <a:p>
            <a:endParaRPr lang="en-US" dirty="0" smtClean="0"/>
          </a:p>
          <a:p>
            <a:r>
              <a:rPr lang="en-US" dirty="0" smtClean="0"/>
              <a:t>Still underrepresented: Arts and humanities</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14</a:t>
            </a:fld>
            <a:endParaRPr lang="nl-NL"/>
          </a:p>
        </p:txBody>
      </p:sp>
    </p:spTree>
    <p:extLst>
      <p:ext uri="{BB962C8B-B14F-4D97-AF65-F5344CB8AC3E}">
        <p14:creationId xmlns:p14="http://schemas.microsoft.com/office/powerpoint/2010/main" val="63040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WP6 Knowledge Commons </a:t>
            </a:r>
            <a:endParaRPr lang="en-GB" dirty="0"/>
          </a:p>
        </p:txBody>
      </p:sp>
    </p:spTree>
    <p:extLst>
      <p:ext uri="{BB962C8B-B14F-4D97-AF65-F5344CB8AC3E}">
        <p14:creationId xmlns:p14="http://schemas.microsoft.com/office/powerpoint/2010/main" val="286282415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WP6 Knowledge Commons </a:t>
            </a:r>
            <a:endParaRPr lang="en-GB" dirty="0"/>
          </a:p>
        </p:txBody>
      </p:sp>
    </p:spTree>
    <p:extLst>
      <p:ext uri="{BB962C8B-B14F-4D97-AF65-F5344CB8AC3E}">
        <p14:creationId xmlns:p14="http://schemas.microsoft.com/office/powerpoint/2010/main" val="418408262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461665"/>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r>
              <a:rPr lang="en-GB" smtClean="0"/>
              <a:t>WP6 Knowledge Commons </a:t>
            </a:r>
            <a:endParaRPr lang="en-GB" dirty="0"/>
          </a:p>
        </p:txBody>
      </p:sp>
    </p:spTree>
    <p:extLst>
      <p:ext uri="{BB962C8B-B14F-4D97-AF65-F5344CB8AC3E}">
        <p14:creationId xmlns:p14="http://schemas.microsoft.com/office/powerpoint/2010/main" val="4698606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a:prstGeom prst="rect">
            <a:avLst/>
          </a:prstGeo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a:prstGeom prst="rect">
            <a:avLst/>
          </a:prstGeo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41337135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GB" smtClean="0"/>
              <a:t>WP6 Knowledge Commons</a:t>
            </a:r>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CA66C1E-2D91-864E-8E9B-2B54C29FD503}" type="slidenum">
              <a:rPr lang="en-US" smtClean="0"/>
              <a:t>‹#›</a:t>
            </a:fld>
            <a:endParaRPr lang="en-US"/>
          </a:p>
        </p:txBody>
      </p:sp>
    </p:spTree>
    <p:extLst>
      <p:ext uri="{BB962C8B-B14F-4D97-AF65-F5344CB8AC3E}">
        <p14:creationId xmlns:p14="http://schemas.microsoft.com/office/powerpoint/2010/main" val="143009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GB"/>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GB"/>
          </a:p>
        </p:txBody>
      </p:sp>
    </p:spTree>
    <p:extLst>
      <p:ext uri="{BB962C8B-B14F-4D97-AF65-F5344CB8AC3E}">
        <p14:creationId xmlns:p14="http://schemas.microsoft.com/office/powerpoint/2010/main" val="229092709"/>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theme" Target="../theme/theme2.xml"/><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hyperlink" Target="http://creativecommons.org/licenses/by/4.0/" TargetMode="External"/><Relationship Id="rId1" Type="http://schemas.openxmlformats.org/officeDocument/2006/relationships/slideLayout" Target="../slideLayouts/slideLayout8.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smtClean="0"/>
              <a:t>WP6 Knowledge Commons </a:t>
            </a:r>
            <a:endParaRPr lang="en-GB" dirty="0"/>
          </a:p>
        </p:txBody>
      </p:sp>
      <p:sp>
        <p:nvSpPr>
          <p:cNvPr id="9" name="Tekstvak 21"/>
          <p:cNvSpPr txBox="1"/>
          <p:nvPr/>
        </p:nvSpPr>
        <p:spPr>
          <a:xfrm>
            <a:off x="179512" y="6525344"/>
            <a:ext cx="748923" cy="215444"/>
          </a:xfrm>
          <a:prstGeom prst="rect">
            <a:avLst/>
          </a:prstGeom>
          <a:noFill/>
        </p:spPr>
        <p:txBody>
          <a:bodyPr wrap="none" rtlCol="0">
            <a:spAutoFit/>
          </a:bodyPr>
          <a:lstStyle/>
          <a:p>
            <a:r>
              <a:rPr lang="en-GB" sz="800" b="1" dirty="0" smtClean="0">
                <a:solidFill>
                  <a:schemeClr val="bg1"/>
                </a:solidFill>
                <a:latin typeface="Segoe UI" pitchFamily="34" charset="0"/>
                <a:cs typeface="Segoe UI" pitchFamily="34" charset="0"/>
              </a:rPr>
              <a:t>24/08/2017</a:t>
            </a:r>
            <a:endParaRPr lang="nl-NL" sz="80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 id="2147483688" r:id="rId4"/>
    <p:sldLayoutId id="2147483689" r:id="rId5"/>
    <p:sldLayoutId id="2147483690" r:id="rId6"/>
  </p:sldLayoutIdLst>
  <p:timing>
    <p:tnLst>
      <p:par>
        <p:cTn xmlns:p14="http://schemas.microsoft.com/office/powerpoint/2010/mai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image" Target="../media/image13.png"/><Relationship Id="rId13" Type="http://schemas.openxmlformats.org/officeDocument/2006/relationships/image" Target="../media/image14.png"/><Relationship Id="rId14" Type="http://schemas.openxmlformats.org/officeDocument/2006/relationships/image" Target="../media/image15.png"/><Relationship Id="rId15" Type="http://schemas.openxmlformats.org/officeDocument/2006/relationships/image" Target="../media/image16.png"/><Relationship Id="rId16" Type="http://schemas.openxmlformats.org/officeDocument/2006/relationships/image" Target="../media/image17.png"/><Relationship Id="rId17" Type="http://schemas.openxmlformats.org/officeDocument/2006/relationships/image" Target="../media/image18.png"/><Relationship Id="rId18" Type="http://schemas.openxmlformats.org/officeDocument/2006/relationships/image" Target="../media/image19.png"/><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31640" y="3643200"/>
            <a:ext cx="6516997" cy="793912"/>
          </a:xfrm>
        </p:spPr>
        <p:txBody>
          <a:bodyPr>
            <a:normAutofit fontScale="85000" lnSpcReduction="10000"/>
          </a:bodyPr>
          <a:lstStyle/>
          <a:p>
            <a:r>
              <a:rPr lang="en-GB" dirty="0"/>
              <a:t>Customer and Technical Outreach Manager, </a:t>
            </a:r>
            <a:r>
              <a:rPr lang="en-GB" dirty="0" smtClean="0"/>
              <a:t>EGI Foundation</a:t>
            </a:r>
            <a:endParaRPr lang="en-GB" dirty="0"/>
          </a:p>
          <a:p>
            <a:r>
              <a:rPr lang="it-IT" dirty="0"/>
              <a:t>SA2 Activity Manager</a:t>
            </a:r>
            <a:r>
              <a:rPr lang="en-GB" dirty="0"/>
              <a:t>, EGI-Engage</a:t>
            </a:r>
          </a:p>
        </p:txBody>
      </p:sp>
      <p:sp>
        <p:nvSpPr>
          <p:cNvPr id="3" name="Title 2"/>
          <p:cNvSpPr>
            <a:spLocks noGrp="1"/>
          </p:cNvSpPr>
          <p:nvPr>
            <p:ph type="ctrTitle"/>
          </p:nvPr>
        </p:nvSpPr>
        <p:spPr/>
        <p:txBody>
          <a:bodyPr>
            <a:normAutofit/>
          </a:bodyPr>
          <a:lstStyle/>
          <a:p>
            <a:r>
              <a:rPr lang="en-GB" dirty="0"/>
              <a:t>WP6</a:t>
            </a:r>
            <a:br>
              <a:rPr lang="en-GB" dirty="0"/>
            </a:br>
            <a:r>
              <a:rPr lang="en-GB" dirty="0"/>
              <a:t>Knowledge Commons</a:t>
            </a:r>
          </a:p>
        </p:txBody>
      </p:sp>
      <p:sp>
        <p:nvSpPr>
          <p:cNvPr id="4" name="Subtitle 3"/>
          <p:cNvSpPr>
            <a:spLocks noGrp="1"/>
          </p:cNvSpPr>
          <p:nvPr>
            <p:ph type="subTitle" idx="1"/>
          </p:nvPr>
        </p:nvSpPr>
        <p:spPr/>
        <p:txBody>
          <a:bodyPr/>
          <a:lstStyle/>
          <a:p>
            <a:r>
              <a:rPr lang="en-GB" dirty="0" err="1"/>
              <a:t>Gergely</a:t>
            </a:r>
            <a:r>
              <a:rPr lang="en-GB" dirty="0"/>
              <a:t> Sipos</a:t>
            </a:r>
          </a:p>
        </p:txBody>
      </p:sp>
    </p:spTree>
    <p:extLst>
      <p:ext uri="{BB962C8B-B14F-4D97-AF65-F5344CB8AC3E}">
        <p14:creationId xmlns:p14="http://schemas.microsoft.com/office/powerpoint/2010/main" val="30878046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8496944" cy="850106"/>
          </a:xfrm>
        </p:spPr>
        <p:txBody>
          <a:bodyPr>
            <a:normAutofit/>
          </a:bodyPr>
          <a:lstStyle/>
          <a:p>
            <a:r>
              <a:rPr lang="en-GB" dirty="0" smtClean="0"/>
              <a:t>From opportunities to active customers</a:t>
            </a:r>
            <a:endParaRPr lang="en-GB" sz="2700" dirty="0"/>
          </a:p>
        </p:txBody>
      </p:sp>
      <p:sp>
        <p:nvSpPr>
          <p:cNvPr id="3" name="Content Placeholder 2"/>
          <p:cNvSpPr>
            <a:spLocks noGrp="1"/>
          </p:cNvSpPr>
          <p:nvPr>
            <p:ph sz="half" idx="2"/>
          </p:nvPr>
        </p:nvSpPr>
        <p:spPr>
          <a:xfrm>
            <a:off x="467544" y="1268760"/>
            <a:ext cx="8424936" cy="3023666"/>
          </a:xfrm>
        </p:spPr>
        <p:txBody>
          <a:bodyPr>
            <a:normAutofit fontScale="92500" lnSpcReduction="10000"/>
          </a:bodyPr>
          <a:lstStyle/>
          <a:p>
            <a:pPr marL="266700" indent="-266700">
              <a:buFont typeface="+mj-lt"/>
              <a:buAutoNum type="arabicPeriod"/>
            </a:pPr>
            <a:r>
              <a:rPr lang="en-GB" sz="2000" dirty="0" smtClean="0"/>
              <a:t>Outreach and training</a:t>
            </a:r>
            <a:endParaRPr lang="en-GB" sz="2000" dirty="0" smtClean="0">
              <a:sym typeface="Wingdings" panose="05000000000000000000" pitchFamily="2" charset="2"/>
            </a:endParaRPr>
          </a:p>
          <a:p>
            <a:pPr marL="266700" indent="-266700">
              <a:buFont typeface="+mj-lt"/>
              <a:buAutoNum type="arabicPeriod"/>
            </a:pPr>
            <a:r>
              <a:rPr lang="en-GB" sz="2000" dirty="0" smtClean="0">
                <a:sym typeface="Wingdings" panose="05000000000000000000" pitchFamily="2" charset="2"/>
              </a:rPr>
              <a:t>Opportunity identification </a:t>
            </a:r>
            <a:r>
              <a:rPr lang="en-GB" sz="2000" dirty="0" smtClean="0">
                <a:sym typeface="Wingdings"/>
              </a:rPr>
              <a:t> Opportunity DB</a:t>
            </a:r>
            <a:endParaRPr lang="en-GB" sz="2000" dirty="0" smtClean="0">
              <a:sym typeface="Wingdings" panose="05000000000000000000" pitchFamily="2" charset="2"/>
            </a:endParaRPr>
          </a:p>
          <a:p>
            <a:pPr marL="400050" lvl="1" indent="0">
              <a:buNone/>
            </a:pPr>
            <a:r>
              <a:rPr lang="en-GB" sz="1600" dirty="0" smtClean="0">
                <a:sym typeface="Wingdings" panose="05000000000000000000" pitchFamily="2" charset="2"/>
              </a:rPr>
              <a:t>Or service orders from Website, Marketplace</a:t>
            </a:r>
            <a:endParaRPr lang="en-GB" sz="1600" dirty="0" smtClean="0"/>
          </a:p>
          <a:p>
            <a:pPr marL="266700" indent="-266700">
              <a:buFont typeface="+mj-lt"/>
              <a:buAutoNum type="arabicPeriod"/>
            </a:pPr>
            <a:r>
              <a:rPr lang="en-GB" sz="2000" dirty="0" smtClean="0"/>
              <a:t>Opportunity analysis  </a:t>
            </a:r>
            <a:r>
              <a:rPr lang="en-GB" sz="2000" dirty="0" smtClean="0">
                <a:sym typeface="Wingdings"/>
              </a:rPr>
              <a:t> Customer DB</a:t>
            </a:r>
            <a:endParaRPr lang="en-GB" sz="2000" dirty="0" smtClean="0"/>
          </a:p>
          <a:p>
            <a:pPr marL="266700" indent="-266700">
              <a:buFont typeface="+mj-lt"/>
              <a:buAutoNum type="arabicPeriod"/>
            </a:pPr>
            <a:r>
              <a:rPr lang="en-GB" sz="2000" dirty="0" smtClean="0"/>
              <a:t>Technical </a:t>
            </a:r>
            <a:r>
              <a:rPr lang="en-GB" sz="2000" dirty="0" err="1" smtClean="0"/>
              <a:t>onboarding</a:t>
            </a:r>
            <a:endParaRPr lang="en-GB" sz="2000" dirty="0" smtClean="0"/>
          </a:p>
          <a:p>
            <a:pPr marL="266700" indent="-266700">
              <a:buFont typeface="+mj-lt"/>
              <a:buAutoNum type="arabicPeriod"/>
            </a:pPr>
            <a:r>
              <a:rPr lang="en-GB" sz="2000" dirty="0" smtClean="0"/>
              <a:t>SLA-OLA negotiation</a:t>
            </a:r>
          </a:p>
          <a:p>
            <a:pPr marL="266700" indent="-266700">
              <a:buFont typeface="+mj-lt"/>
              <a:buAutoNum type="arabicPeriod"/>
            </a:pPr>
            <a:r>
              <a:rPr lang="en-GB" sz="2000" dirty="0" smtClean="0"/>
              <a:t>Operation</a:t>
            </a:r>
          </a:p>
          <a:p>
            <a:pPr marL="712788" lvl="1" indent="-276225">
              <a:buFont typeface="+mj-lt"/>
              <a:buAutoNum type="arabicPeriod"/>
            </a:pPr>
            <a:r>
              <a:rPr lang="en-GB" sz="1600" dirty="0" smtClean="0"/>
              <a:t>Service reports</a:t>
            </a:r>
          </a:p>
          <a:p>
            <a:pPr marL="712788" lvl="1" indent="-276225">
              <a:buFont typeface="+mj-lt"/>
              <a:buAutoNum type="arabicPeriod"/>
            </a:pPr>
            <a:r>
              <a:rPr lang="en-GB" sz="1600" dirty="0" smtClean="0"/>
              <a:t>Regular satisfaction reviews (incl. publications)</a:t>
            </a:r>
          </a:p>
          <a:p>
            <a:pPr marL="712788" lvl="1" indent="-276225">
              <a:buFont typeface="+mj-lt"/>
              <a:buAutoNum type="arabicPeriod"/>
            </a:pPr>
            <a:r>
              <a:rPr lang="en-GB" sz="1600" dirty="0" smtClean="0"/>
              <a:t>Complaints</a:t>
            </a:r>
          </a:p>
        </p:txBody>
      </p:sp>
      <p:sp>
        <p:nvSpPr>
          <p:cNvPr id="7" name="Chevron 6"/>
          <p:cNvSpPr/>
          <p:nvPr/>
        </p:nvSpPr>
        <p:spPr>
          <a:xfrm>
            <a:off x="539552" y="4437112"/>
            <a:ext cx="1741894" cy="1800200"/>
          </a:xfrm>
          <a:prstGeom prst="chevron">
            <a:avLst>
              <a:gd name="adj" fmla="val 40989"/>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GB" sz="3600" dirty="0" smtClean="0">
                <a:solidFill>
                  <a:schemeClr val="tx1"/>
                </a:solidFill>
              </a:rPr>
              <a:t>1</a:t>
            </a:r>
            <a:endParaRPr lang="en-GB" sz="3600" dirty="0">
              <a:solidFill>
                <a:schemeClr val="tx1"/>
              </a:solidFill>
            </a:endParaRPr>
          </a:p>
        </p:txBody>
      </p:sp>
      <p:sp>
        <p:nvSpPr>
          <p:cNvPr id="8" name="Chevron 7"/>
          <p:cNvSpPr/>
          <p:nvPr/>
        </p:nvSpPr>
        <p:spPr>
          <a:xfrm>
            <a:off x="1835696" y="4437112"/>
            <a:ext cx="1741894" cy="1800200"/>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GB" sz="3600" dirty="0" smtClean="0">
                <a:solidFill>
                  <a:schemeClr val="tx1"/>
                </a:solidFill>
              </a:rPr>
              <a:t>2</a:t>
            </a:r>
            <a:endParaRPr lang="en-GB" sz="3600" dirty="0">
              <a:solidFill>
                <a:schemeClr val="tx1"/>
              </a:solidFill>
            </a:endParaRPr>
          </a:p>
        </p:txBody>
      </p:sp>
      <p:sp>
        <p:nvSpPr>
          <p:cNvPr id="9" name="Chevron 8"/>
          <p:cNvSpPr/>
          <p:nvPr/>
        </p:nvSpPr>
        <p:spPr>
          <a:xfrm>
            <a:off x="3131840" y="4437112"/>
            <a:ext cx="1741894" cy="1800200"/>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GB" sz="3600" dirty="0" smtClean="0">
                <a:solidFill>
                  <a:schemeClr val="tx1"/>
                </a:solidFill>
              </a:rPr>
              <a:t>3</a:t>
            </a:r>
            <a:endParaRPr lang="en-GB" sz="3600" dirty="0">
              <a:solidFill>
                <a:schemeClr val="tx1"/>
              </a:solidFill>
            </a:endParaRPr>
          </a:p>
        </p:txBody>
      </p:sp>
      <p:sp>
        <p:nvSpPr>
          <p:cNvPr id="10" name="Chevron 9"/>
          <p:cNvSpPr/>
          <p:nvPr/>
        </p:nvSpPr>
        <p:spPr>
          <a:xfrm>
            <a:off x="4427984" y="4437112"/>
            <a:ext cx="1741894" cy="1800200"/>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GB" sz="3600" dirty="0" smtClean="0">
                <a:solidFill>
                  <a:schemeClr val="tx1"/>
                </a:solidFill>
              </a:rPr>
              <a:t>4</a:t>
            </a:r>
            <a:endParaRPr lang="en-GB" sz="3600" dirty="0">
              <a:solidFill>
                <a:schemeClr val="tx1"/>
              </a:solidFill>
            </a:endParaRPr>
          </a:p>
        </p:txBody>
      </p:sp>
      <p:sp>
        <p:nvSpPr>
          <p:cNvPr id="19" name="Chevron 18"/>
          <p:cNvSpPr/>
          <p:nvPr/>
        </p:nvSpPr>
        <p:spPr>
          <a:xfrm>
            <a:off x="5724128" y="4437112"/>
            <a:ext cx="1741894" cy="1800200"/>
          </a:xfrm>
          <a:prstGeom prst="chevron">
            <a:avLst>
              <a:gd name="adj" fmla="val 42490"/>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GB" sz="3600" dirty="0" smtClean="0">
                <a:solidFill>
                  <a:schemeClr val="tx1"/>
                </a:solidFill>
              </a:rPr>
              <a:t>5</a:t>
            </a:r>
            <a:endParaRPr lang="en-GB" sz="3600" dirty="0">
              <a:solidFill>
                <a:schemeClr val="tx1"/>
              </a:solidFill>
            </a:endParaRPr>
          </a:p>
        </p:txBody>
      </p:sp>
      <p:sp>
        <p:nvSpPr>
          <p:cNvPr id="20" name="Chevron 19"/>
          <p:cNvSpPr/>
          <p:nvPr/>
        </p:nvSpPr>
        <p:spPr>
          <a:xfrm>
            <a:off x="7020272" y="4437112"/>
            <a:ext cx="1741894" cy="1800200"/>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GB" sz="3600" dirty="0" smtClean="0">
                <a:solidFill>
                  <a:schemeClr val="tx1"/>
                </a:solidFill>
              </a:rPr>
              <a:t>6</a:t>
            </a:r>
            <a:endParaRPr lang="en-GB" sz="3600" dirty="0">
              <a:solidFill>
                <a:schemeClr val="tx1"/>
              </a:solidFill>
            </a:endParaRPr>
          </a:p>
        </p:txBody>
      </p:sp>
      <p:sp>
        <p:nvSpPr>
          <p:cNvPr id="31" name="Striped Right Arrow 30"/>
          <p:cNvSpPr/>
          <p:nvPr/>
        </p:nvSpPr>
        <p:spPr>
          <a:xfrm>
            <a:off x="2483768" y="5805264"/>
            <a:ext cx="5904656" cy="360040"/>
          </a:xfrm>
          <a:prstGeom prst="stripedRightArrow">
            <a:avLst>
              <a:gd name="adj1" fmla="val 69024"/>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err="1" smtClean="0">
                <a:solidFill>
                  <a:schemeClr val="tx1"/>
                </a:solidFill>
              </a:rPr>
              <a:t>MoBrain</a:t>
            </a:r>
            <a:r>
              <a:rPr lang="en-GB" sz="1600" dirty="0" smtClean="0">
                <a:solidFill>
                  <a:schemeClr val="tx1"/>
                </a:solidFill>
              </a:rPr>
              <a:t> (SA2.5)</a:t>
            </a:r>
            <a:endParaRPr lang="en-GB" sz="1600" dirty="0">
              <a:solidFill>
                <a:schemeClr val="tx1"/>
              </a:solidFill>
            </a:endParaRPr>
          </a:p>
        </p:txBody>
      </p:sp>
      <p:sp>
        <p:nvSpPr>
          <p:cNvPr id="11" name="TextBox 10"/>
          <p:cNvSpPr txBox="1"/>
          <p:nvPr/>
        </p:nvSpPr>
        <p:spPr>
          <a:xfrm>
            <a:off x="2423119" y="5877272"/>
            <a:ext cx="636713" cy="461665"/>
          </a:xfrm>
          <a:prstGeom prst="rect">
            <a:avLst/>
          </a:prstGeom>
          <a:noFill/>
        </p:spPr>
        <p:txBody>
          <a:bodyPr wrap="none" rtlCol="0">
            <a:spAutoFit/>
          </a:bodyPr>
          <a:lstStyle/>
          <a:p>
            <a:r>
              <a:rPr lang="en-GB" sz="2400" b="1" dirty="0" smtClean="0"/>
              <a:t>. . . </a:t>
            </a:r>
            <a:endParaRPr lang="en-GB" sz="2400" b="1" dirty="0"/>
          </a:p>
        </p:txBody>
      </p:sp>
      <p:sp>
        <p:nvSpPr>
          <p:cNvPr id="24" name="Striped Right Arrow 23"/>
          <p:cNvSpPr/>
          <p:nvPr/>
        </p:nvSpPr>
        <p:spPr>
          <a:xfrm>
            <a:off x="2483768" y="5373216"/>
            <a:ext cx="5904656" cy="360040"/>
          </a:xfrm>
          <a:prstGeom prst="stripedRightArrow">
            <a:avLst>
              <a:gd name="adj1" fmla="val 69024"/>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BBMRI </a:t>
            </a:r>
            <a:r>
              <a:rPr lang="en-US" sz="1600" dirty="0" smtClean="0">
                <a:solidFill>
                  <a:schemeClr val="tx1"/>
                </a:solidFill>
              </a:rPr>
              <a:t>(SA2.4)</a:t>
            </a:r>
            <a:endParaRPr lang="en-GB" sz="1600" dirty="0">
              <a:solidFill>
                <a:schemeClr val="tx1"/>
              </a:solidFill>
            </a:endParaRPr>
          </a:p>
        </p:txBody>
      </p:sp>
      <p:sp>
        <p:nvSpPr>
          <p:cNvPr id="25" name="Striped Right Arrow 24"/>
          <p:cNvSpPr/>
          <p:nvPr/>
        </p:nvSpPr>
        <p:spPr>
          <a:xfrm>
            <a:off x="2483768" y="4941168"/>
            <a:ext cx="5904656" cy="360040"/>
          </a:xfrm>
          <a:prstGeom prst="stripedRightArrow">
            <a:avLst>
              <a:gd name="adj1" fmla="val 69024"/>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ELIXIR (SA2.3)</a:t>
            </a:r>
            <a:endParaRPr lang="en-GB" sz="1600" dirty="0">
              <a:solidFill>
                <a:schemeClr val="tx1"/>
              </a:solidFill>
            </a:endParaRPr>
          </a:p>
        </p:txBody>
      </p:sp>
      <p:sp>
        <p:nvSpPr>
          <p:cNvPr id="23" name="Striped Right Arrow 22"/>
          <p:cNvSpPr/>
          <p:nvPr/>
        </p:nvSpPr>
        <p:spPr>
          <a:xfrm>
            <a:off x="539552" y="4482332"/>
            <a:ext cx="1800200" cy="1682971"/>
          </a:xfrm>
          <a:prstGeom prst="stripedRightArrow">
            <a:avLst>
              <a:gd name="adj1" fmla="val 69024"/>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Training (SA2.1)</a:t>
            </a:r>
            <a:endParaRPr lang="en-GB" sz="1600" dirty="0">
              <a:solidFill>
                <a:schemeClr val="tx1"/>
              </a:solidFill>
            </a:endParaRPr>
          </a:p>
        </p:txBody>
      </p:sp>
      <p:sp>
        <p:nvSpPr>
          <p:cNvPr id="28" name="Striped Right Arrow 27"/>
          <p:cNvSpPr/>
          <p:nvPr/>
        </p:nvSpPr>
        <p:spPr>
          <a:xfrm>
            <a:off x="2500671" y="4482333"/>
            <a:ext cx="5904656" cy="360040"/>
          </a:xfrm>
          <a:prstGeom prst="stripedRightArrow">
            <a:avLst>
              <a:gd name="adj1" fmla="val 69024"/>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New communities (SA2.2)</a:t>
            </a:r>
            <a:endParaRPr lang="en-GB" sz="1600" dirty="0">
              <a:solidFill>
                <a:schemeClr val="tx1"/>
              </a:solidFill>
            </a:endParaRPr>
          </a:p>
        </p:txBody>
      </p:sp>
      <p:sp>
        <p:nvSpPr>
          <p:cNvPr id="29" name="Footer Placeholder 3"/>
          <p:cNvSpPr>
            <a:spLocks noGrp="1"/>
          </p:cNvSpPr>
          <p:nvPr>
            <p:ph type="ftr" sz="quarter" idx="11"/>
          </p:nvPr>
        </p:nvSpPr>
        <p:spPr>
          <a:xfrm>
            <a:off x="1187624" y="6453336"/>
            <a:ext cx="6768752" cy="365125"/>
          </a:xfrm>
        </p:spPr>
        <p:txBody>
          <a:bodyPr/>
          <a:lstStyle/>
          <a:p>
            <a:r>
              <a:rPr lang="en-GB" dirty="0" smtClean="0"/>
              <a:t>WP6 Knowledge Commons</a:t>
            </a:r>
          </a:p>
        </p:txBody>
      </p:sp>
    </p:spTree>
    <p:extLst>
      <p:ext uri="{BB962C8B-B14F-4D97-AF65-F5344CB8AC3E}">
        <p14:creationId xmlns:p14="http://schemas.microsoft.com/office/powerpoint/2010/main" val="35522352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1" grpId="0"/>
      <p:bldP spid="24" grpId="0" animBg="1"/>
      <p:bldP spid="25" grpId="0" animBg="1"/>
      <p:bldP spid="23"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02630"/>
            <a:ext cx="7344816" cy="850106"/>
          </a:xfrm>
        </p:spPr>
        <p:txBody>
          <a:bodyPr>
            <a:normAutofit fontScale="90000"/>
          </a:bodyPr>
          <a:lstStyle/>
          <a:p>
            <a:r>
              <a:rPr lang="en-GB" dirty="0" smtClean="0"/>
              <a:t>Technical user support Task 6.2</a:t>
            </a:r>
            <a:br>
              <a:rPr lang="en-GB" dirty="0" smtClean="0"/>
            </a:br>
            <a:r>
              <a:rPr lang="en-GB" dirty="0" smtClean="0"/>
              <a:t>Highlights</a:t>
            </a:r>
            <a:endParaRPr lang="en-GB" dirty="0"/>
          </a:p>
        </p:txBody>
      </p:sp>
      <p:sp>
        <p:nvSpPr>
          <p:cNvPr id="3" name="Content Placeholder 2"/>
          <p:cNvSpPr>
            <a:spLocks noGrp="1"/>
          </p:cNvSpPr>
          <p:nvPr>
            <p:ph sz="half" idx="2"/>
          </p:nvPr>
        </p:nvSpPr>
        <p:spPr>
          <a:xfrm>
            <a:off x="144016" y="1341438"/>
            <a:ext cx="8892480" cy="4679850"/>
          </a:xfrm>
        </p:spPr>
        <p:txBody>
          <a:bodyPr>
            <a:normAutofit/>
          </a:bodyPr>
          <a:lstStyle/>
          <a:p>
            <a:pPr marL="266700" indent="-266700"/>
            <a:r>
              <a:rPr lang="en-GB" sz="2400" dirty="0" smtClean="0"/>
              <a:t>Support network and support tools</a:t>
            </a:r>
          </a:p>
          <a:p>
            <a:pPr lvl="1"/>
            <a:r>
              <a:rPr lang="en-GB" sz="1800" dirty="0" smtClean="0"/>
              <a:t>Integrated engagement and Customer Relationship Management with </a:t>
            </a:r>
            <a:r>
              <a:rPr lang="en-GB" sz="1800" dirty="0" err="1" smtClean="0"/>
              <a:t>FitSM</a:t>
            </a:r>
            <a:endParaRPr lang="en-GB" sz="1800" dirty="0" smtClean="0"/>
          </a:p>
          <a:p>
            <a:pPr lvl="1"/>
            <a:r>
              <a:rPr lang="en-GB" sz="1800" dirty="0" smtClean="0"/>
              <a:t>Coordination meetings with the NGI International Liaisons </a:t>
            </a:r>
            <a:r>
              <a:rPr lang="en-GB" sz="1800" dirty="0" smtClean="0">
                <a:sym typeface="Wingdings"/>
              </a:rPr>
              <a:t> For national support</a:t>
            </a:r>
            <a:endParaRPr lang="en-GB" sz="1800" dirty="0" smtClean="0"/>
          </a:p>
          <a:p>
            <a:pPr marL="266700" indent="-266700"/>
            <a:r>
              <a:rPr lang="en-GB" sz="2400" dirty="0" smtClean="0">
                <a:sym typeface="Wingdings" panose="05000000000000000000" pitchFamily="2" charset="2"/>
              </a:rPr>
              <a:t>Engagement and support for new communities </a:t>
            </a:r>
          </a:p>
          <a:p>
            <a:pPr marL="715963" lvl="1" indent="-266700"/>
            <a:r>
              <a:rPr lang="en-GB" sz="1800" dirty="0" smtClean="0">
                <a:sym typeface="Wingdings" panose="05000000000000000000" pitchFamily="2" charset="2"/>
              </a:rPr>
              <a:t>32 communities: </a:t>
            </a:r>
            <a:r>
              <a:rPr lang="en-GB" sz="1600" dirty="0" smtClean="0">
                <a:sym typeface="Wingdings" panose="05000000000000000000" pitchFamily="2" charset="2"/>
              </a:rPr>
              <a:t>19 RIs; </a:t>
            </a:r>
            <a:r>
              <a:rPr lang="en-GB" sz="1600" dirty="0">
                <a:sym typeface="Wingdings" panose="05000000000000000000" pitchFamily="2" charset="2"/>
              </a:rPr>
              <a:t>13 project/platform developer </a:t>
            </a:r>
            <a:r>
              <a:rPr lang="en-GB" sz="1600" dirty="0" smtClean="0">
                <a:sym typeface="Wingdings" panose="05000000000000000000" pitchFamily="2" charset="2"/>
              </a:rPr>
              <a:t>communities</a:t>
            </a:r>
          </a:p>
          <a:p>
            <a:pPr marL="714375" lvl="1"/>
            <a:r>
              <a:rPr lang="en-GB" sz="1800" dirty="0" smtClean="0">
                <a:sym typeface="Wingdings" panose="05000000000000000000" pitchFamily="2" charset="2"/>
              </a:rPr>
              <a:t>'</a:t>
            </a:r>
            <a:r>
              <a:rPr lang="en-GB" sz="1800" dirty="0">
                <a:sym typeface="Wingdings" panose="05000000000000000000" pitchFamily="2" charset="2"/>
              </a:rPr>
              <a:t>Design your e-infrastructure' </a:t>
            </a:r>
            <a:r>
              <a:rPr lang="en-GB" sz="1800" dirty="0" smtClean="0">
                <a:sym typeface="Wingdings" panose="05000000000000000000" pitchFamily="2" charset="2"/>
              </a:rPr>
              <a:t>events</a:t>
            </a:r>
          </a:p>
          <a:p>
            <a:pPr marL="1076325" lvl="2" indent="-161925"/>
            <a:r>
              <a:rPr lang="en-GB" sz="1600" dirty="0" smtClean="0">
                <a:sym typeface="Wingdings" panose="05000000000000000000" pitchFamily="2" charset="2"/>
              </a:rPr>
              <a:t>5 use case / event (ICOS, </a:t>
            </a:r>
            <a:r>
              <a:rPr lang="en-GB" sz="1600" dirty="0" err="1" smtClean="0">
                <a:sym typeface="Wingdings" panose="05000000000000000000" pitchFamily="2" charset="2"/>
              </a:rPr>
              <a:t>EuroArgo</a:t>
            </a:r>
            <a:r>
              <a:rPr lang="en-GB" sz="1600" dirty="0" smtClean="0">
                <a:sym typeface="Wingdings" panose="05000000000000000000" pitchFamily="2" charset="2"/>
              </a:rPr>
              <a:t>, CLL, ELI, </a:t>
            </a:r>
            <a:r>
              <a:rPr lang="is-IS" sz="1600" dirty="0" smtClean="0">
                <a:sym typeface="Wingdings" panose="05000000000000000000" pitchFamily="2" charset="2"/>
              </a:rPr>
              <a:t>…); </a:t>
            </a:r>
          </a:p>
          <a:p>
            <a:pPr marL="1076325" lvl="2" indent="-161925"/>
            <a:r>
              <a:rPr lang="is-IS" sz="1600" dirty="0" smtClean="0">
                <a:sym typeface="Wingdings" panose="05000000000000000000" pitchFamily="2" charset="2"/>
              </a:rPr>
              <a:t>Co-organised with EUDAT, GEANT,</a:t>
            </a:r>
            <a:r>
              <a:rPr lang="is-IS" sz="1600" dirty="0">
                <a:sym typeface="Wingdings" panose="05000000000000000000" pitchFamily="2" charset="2"/>
              </a:rPr>
              <a:t> </a:t>
            </a:r>
            <a:r>
              <a:rPr lang="is-IS" sz="1600" dirty="0" smtClean="0">
                <a:sym typeface="Wingdings" panose="05000000000000000000" pitchFamily="2" charset="2"/>
              </a:rPr>
              <a:t>OpenAIRE</a:t>
            </a:r>
            <a:endParaRPr lang="en-GB" sz="1600" dirty="0" smtClean="0">
              <a:sym typeface="Wingdings" panose="05000000000000000000" pitchFamily="2" charset="2"/>
            </a:endParaRPr>
          </a:p>
          <a:p>
            <a:pPr marL="1076325" lvl="2" indent="-161925"/>
            <a:r>
              <a:rPr lang="en-GB" sz="1600" dirty="0" smtClean="0">
                <a:sym typeface="Wingdings" panose="05000000000000000000" pitchFamily="2" charset="2"/>
              </a:rPr>
              <a:t>The </a:t>
            </a:r>
            <a:r>
              <a:rPr lang="en-GB" sz="1600" dirty="0">
                <a:sym typeface="Wingdings" panose="05000000000000000000" pitchFamily="2" charset="2"/>
              </a:rPr>
              <a:t>workshop format </a:t>
            </a:r>
            <a:r>
              <a:rPr lang="en-GB" sz="1600" dirty="0" smtClean="0">
                <a:sym typeface="Wingdings" panose="05000000000000000000" pitchFamily="2" charset="2"/>
              </a:rPr>
              <a:t>was </a:t>
            </a:r>
            <a:r>
              <a:rPr lang="en-GB" sz="1600" dirty="0">
                <a:sym typeface="Wingdings" panose="05000000000000000000" pitchFamily="2" charset="2"/>
              </a:rPr>
              <a:t>adopted by the Dutch NGI </a:t>
            </a:r>
            <a:r>
              <a:rPr lang="en-GB" sz="1600" dirty="0" smtClean="0">
                <a:sym typeface="Wingdings" panose="05000000000000000000" pitchFamily="2" charset="2"/>
              </a:rPr>
              <a:t>at </a:t>
            </a:r>
            <a:r>
              <a:rPr lang="en-GB" sz="1600" dirty="0">
                <a:sym typeface="Wingdings" panose="05000000000000000000" pitchFamily="2" charset="2"/>
              </a:rPr>
              <a:t>national </a:t>
            </a:r>
            <a:r>
              <a:rPr lang="en-GB" sz="1600" dirty="0" smtClean="0">
                <a:sym typeface="Wingdings" panose="05000000000000000000" pitchFamily="2" charset="2"/>
              </a:rPr>
              <a:t>events</a:t>
            </a:r>
          </a:p>
          <a:p>
            <a:pPr marL="266700" indent="-266700"/>
            <a:r>
              <a:rPr lang="en-GB" sz="2400" dirty="0" smtClean="0">
                <a:sym typeface="Wingdings" panose="05000000000000000000" pitchFamily="2" charset="2"/>
              </a:rPr>
              <a:t>Services for </a:t>
            </a:r>
            <a:r>
              <a:rPr lang="en-GB" sz="2400" dirty="0">
                <a:sym typeface="Wingdings" panose="05000000000000000000" pitchFamily="2" charset="2"/>
              </a:rPr>
              <a:t>the </a:t>
            </a:r>
            <a:r>
              <a:rPr lang="en-GB" sz="2400" dirty="0" smtClean="0">
                <a:sym typeface="Wingdings" panose="05000000000000000000" pitchFamily="2" charset="2"/>
              </a:rPr>
              <a:t>long</a:t>
            </a:r>
            <a:r>
              <a:rPr lang="en-GB" sz="2400" dirty="0">
                <a:sym typeface="Wingdings" panose="05000000000000000000" pitchFamily="2" charset="2"/>
              </a:rPr>
              <a:t>-tail of </a:t>
            </a:r>
            <a:r>
              <a:rPr lang="en-GB" sz="2400" dirty="0" smtClean="0">
                <a:sym typeface="Wingdings" panose="05000000000000000000" pitchFamily="2" charset="2"/>
              </a:rPr>
              <a:t>science</a:t>
            </a:r>
          </a:p>
          <a:p>
            <a:pPr marL="666750" lvl="1" indent="-266700"/>
            <a:r>
              <a:rPr lang="en-GB" sz="1800" dirty="0" smtClean="0">
                <a:sym typeface="Wingdings" panose="05000000000000000000" pitchFamily="2" charset="2"/>
              </a:rPr>
              <a:t>Thematic Services &amp; Applications On Demand (KER presentation earlier today)</a:t>
            </a:r>
            <a:endParaRPr lang="en-GB" sz="1800" dirty="0">
              <a:sym typeface="Wingdings" panose="05000000000000000000" pitchFamily="2" charset="2"/>
            </a:endParaRPr>
          </a:p>
          <a:p>
            <a:pPr marL="666750" lvl="1" indent="-266700"/>
            <a:r>
              <a:rPr lang="en-GB" sz="1800" dirty="0">
                <a:sym typeface="Wingdings" panose="05000000000000000000" pitchFamily="2" charset="2"/>
              </a:rPr>
              <a:t>Operational </a:t>
            </a:r>
            <a:r>
              <a:rPr lang="en-GB" sz="1800" dirty="0" smtClean="0">
                <a:sym typeface="Wingdings" panose="05000000000000000000" pitchFamily="2" charset="2"/>
              </a:rPr>
              <a:t>setup with 45 applications and </a:t>
            </a:r>
            <a:r>
              <a:rPr lang="en-GB" sz="1800" dirty="0">
                <a:sym typeface="Wingdings" panose="05000000000000000000" pitchFamily="2" charset="2"/>
              </a:rPr>
              <a:t>3 </a:t>
            </a:r>
            <a:r>
              <a:rPr lang="en-GB" sz="1800" dirty="0" smtClean="0">
                <a:sym typeface="Wingdings" panose="05000000000000000000" pitchFamily="2" charset="2"/>
              </a:rPr>
              <a:t>application porting gateways</a:t>
            </a:r>
          </a:p>
        </p:txBody>
      </p:sp>
      <p:sp>
        <p:nvSpPr>
          <p:cNvPr id="6" name="Footer Placeholder 3"/>
          <p:cNvSpPr>
            <a:spLocks noGrp="1"/>
          </p:cNvSpPr>
          <p:nvPr>
            <p:ph type="ftr" sz="quarter" idx="11"/>
          </p:nvPr>
        </p:nvSpPr>
        <p:spPr>
          <a:xfrm>
            <a:off x="1187624" y="6453336"/>
            <a:ext cx="6768752" cy="365125"/>
          </a:xfrm>
        </p:spPr>
        <p:txBody>
          <a:bodyPr/>
          <a:lstStyle/>
          <a:p>
            <a:r>
              <a:rPr lang="en-GB" dirty="0" smtClean="0"/>
              <a:t>WP6 Knowledge Commons</a:t>
            </a:r>
          </a:p>
        </p:txBody>
      </p:sp>
    </p:spTree>
    <p:extLst>
      <p:ext uri="{BB962C8B-B14F-4D97-AF65-F5344CB8AC3E}">
        <p14:creationId xmlns:p14="http://schemas.microsoft.com/office/powerpoint/2010/main" val="2598483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Achieved maturity</a:t>
            </a:r>
            <a:br>
              <a:rPr lang="en-US" dirty="0" smtClean="0"/>
            </a:br>
            <a:r>
              <a:rPr lang="en-US" sz="1800" dirty="0" smtClean="0">
                <a:solidFill>
                  <a:srgbClr val="0066B0"/>
                </a:solidFill>
              </a:rPr>
              <a:t>(</a:t>
            </a:r>
            <a:r>
              <a:rPr lang="en-US" sz="2000" dirty="0">
                <a:solidFill>
                  <a:srgbClr val="0066B0"/>
                </a:solidFill>
              </a:rPr>
              <a:t>Described in details in </a:t>
            </a:r>
            <a:r>
              <a:rPr lang="en-US" sz="2000" dirty="0" smtClean="0">
                <a:solidFill>
                  <a:srgbClr val="0066B0"/>
                </a:solidFill>
              </a:rPr>
              <a:t>D2.14</a:t>
            </a:r>
            <a:r>
              <a:rPr lang="en-US" sz="1800" dirty="0" smtClean="0">
                <a:solidFill>
                  <a:srgbClr val="0066B0"/>
                </a:solidFill>
              </a:rPr>
              <a:t>)</a:t>
            </a:r>
            <a:endParaRPr lang="en-US" sz="1800" dirty="0">
              <a:solidFill>
                <a:srgbClr val="0066B0"/>
              </a:solidFill>
            </a:endParaRPr>
          </a:p>
        </p:txBody>
      </p:sp>
      <p:sp>
        <p:nvSpPr>
          <p:cNvPr id="24" name="Chevron 23"/>
          <p:cNvSpPr/>
          <p:nvPr/>
        </p:nvSpPr>
        <p:spPr>
          <a:xfrm>
            <a:off x="2339752" y="1196752"/>
            <a:ext cx="2280685" cy="936104"/>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2</a:t>
            </a:r>
          </a:p>
        </p:txBody>
      </p:sp>
      <p:sp>
        <p:nvSpPr>
          <p:cNvPr id="26" name="Chevron 25"/>
          <p:cNvSpPr/>
          <p:nvPr/>
        </p:nvSpPr>
        <p:spPr>
          <a:xfrm>
            <a:off x="4451555" y="1196752"/>
            <a:ext cx="2568717" cy="936104"/>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3</a:t>
            </a:r>
            <a:endParaRPr lang="en-GB" sz="3600" dirty="0">
              <a:solidFill>
                <a:schemeClr val="tx1"/>
              </a:solidFill>
            </a:endParaRPr>
          </a:p>
        </p:txBody>
      </p:sp>
      <p:sp>
        <p:nvSpPr>
          <p:cNvPr id="28" name="Chevron 27"/>
          <p:cNvSpPr/>
          <p:nvPr/>
        </p:nvSpPr>
        <p:spPr>
          <a:xfrm>
            <a:off x="6827819" y="1196752"/>
            <a:ext cx="2064661" cy="936104"/>
          </a:xfrm>
          <a:prstGeom prst="chevron">
            <a:avLst>
              <a:gd name="adj" fmla="val 4098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4</a:t>
            </a:r>
            <a:endParaRPr lang="en-GB" sz="3600" dirty="0">
              <a:solidFill>
                <a:schemeClr val="tx1"/>
              </a:solidFill>
            </a:endParaRPr>
          </a:p>
        </p:txBody>
      </p:sp>
      <p:sp>
        <p:nvSpPr>
          <p:cNvPr id="32" name="TextBox 31"/>
          <p:cNvSpPr txBox="1"/>
          <p:nvPr/>
        </p:nvSpPr>
        <p:spPr>
          <a:xfrm>
            <a:off x="2627784" y="1794302"/>
            <a:ext cx="1627168" cy="338554"/>
          </a:xfrm>
          <a:prstGeom prst="rect">
            <a:avLst/>
          </a:prstGeom>
          <a:noFill/>
        </p:spPr>
        <p:txBody>
          <a:bodyPr wrap="none" rtlCol="0">
            <a:spAutoFit/>
          </a:bodyPr>
          <a:lstStyle/>
          <a:p>
            <a:r>
              <a:rPr lang="en-GB" sz="1600" dirty="0" smtClean="0"/>
              <a:t>Co-development.</a:t>
            </a:r>
            <a:endParaRPr lang="en-GB" sz="1600" dirty="0"/>
          </a:p>
        </p:txBody>
      </p:sp>
      <p:sp>
        <p:nvSpPr>
          <p:cNvPr id="34" name="TextBox 33"/>
          <p:cNvSpPr txBox="1"/>
          <p:nvPr/>
        </p:nvSpPr>
        <p:spPr>
          <a:xfrm>
            <a:off x="4899263" y="1794302"/>
            <a:ext cx="1531890" cy="338554"/>
          </a:xfrm>
          <a:prstGeom prst="rect">
            <a:avLst/>
          </a:prstGeom>
          <a:noFill/>
        </p:spPr>
        <p:txBody>
          <a:bodyPr wrap="none" rtlCol="0">
            <a:spAutoFit/>
          </a:bodyPr>
          <a:lstStyle/>
          <a:p>
            <a:pPr algn="ctr"/>
            <a:r>
              <a:rPr lang="en-GB" sz="1600" dirty="0" smtClean="0"/>
              <a:t>Prototype setup</a:t>
            </a:r>
            <a:endParaRPr lang="en-GB" sz="1600" dirty="0"/>
          </a:p>
        </p:txBody>
      </p:sp>
      <p:sp>
        <p:nvSpPr>
          <p:cNvPr id="36" name="TextBox 35"/>
          <p:cNvSpPr txBox="1"/>
          <p:nvPr/>
        </p:nvSpPr>
        <p:spPr>
          <a:xfrm>
            <a:off x="7205615" y="1772816"/>
            <a:ext cx="1110801" cy="338554"/>
          </a:xfrm>
          <a:prstGeom prst="rect">
            <a:avLst/>
          </a:prstGeom>
          <a:noFill/>
        </p:spPr>
        <p:txBody>
          <a:bodyPr wrap="none" rtlCol="0">
            <a:spAutoFit/>
          </a:bodyPr>
          <a:lstStyle/>
          <a:p>
            <a:r>
              <a:rPr lang="en-GB" sz="1600" dirty="0" smtClean="0"/>
              <a:t>Operations</a:t>
            </a:r>
            <a:endParaRPr lang="en-GB" sz="1600" dirty="0"/>
          </a:p>
        </p:txBody>
      </p:sp>
      <p:sp>
        <p:nvSpPr>
          <p:cNvPr id="37" name="Chevron 36"/>
          <p:cNvSpPr/>
          <p:nvPr/>
        </p:nvSpPr>
        <p:spPr>
          <a:xfrm>
            <a:off x="251520" y="1196752"/>
            <a:ext cx="2267744" cy="936104"/>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1</a:t>
            </a:r>
          </a:p>
        </p:txBody>
      </p:sp>
      <p:sp>
        <p:nvSpPr>
          <p:cNvPr id="38" name="TextBox 37"/>
          <p:cNvSpPr txBox="1"/>
          <p:nvPr/>
        </p:nvSpPr>
        <p:spPr>
          <a:xfrm>
            <a:off x="539551" y="1794302"/>
            <a:ext cx="1686980" cy="338554"/>
          </a:xfrm>
          <a:prstGeom prst="rect">
            <a:avLst/>
          </a:prstGeom>
          <a:noFill/>
        </p:spPr>
        <p:txBody>
          <a:bodyPr wrap="none" rtlCol="0">
            <a:spAutoFit/>
          </a:bodyPr>
          <a:lstStyle/>
          <a:p>
            <a:r>
              <a:rPr lang="en-GB" sz="1600" dirty="0" smtClean="0"/>
              <a:t>Early engagement</a:t>
            </a:r>
            <a:endParaRPr lang="en-GB" sz="1600" dirty="0"/>
          </a:p>
        </p:txBody>
      </p:sp>
      <p:sp>
        <p:nvSpPr>
          <p:cNvPr id="39" name="Rectangular Callout 38"/>
          <p:cNvSpPr/>
          <p:nvPr/>
        </p:nvSpPr>
        <p:spPr>
          <a:xfrm>
            <a:off x="7236296" y="2420888"/>
            <a:ext cx="1656184" cy="3168352"/>
          </a:xfrm>
          <a:prstGeom prst="wedgeRectCallout">
            <a:avLst>
              <a:gd name="adj1" fmla="val -21344"/>
              <a:gd name="adj2" fmla="val -61059"/>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chemeClr val="tx1"/>
                </a:solidFill>
              </a:rPr>
              <a:t>9 New communities: </a:t>
            </a:r>
          </a:p>
          <a:p>
            <a:pPr marL="285750" indent="-101600">
              <a:buFont typeface="Arial"/>
              <a:buChar char="•"/>
            </a:pPr>
            <a:r>
              <a:rPr lang="en-US" sz="1200" dirty="0" smtClean="0">
                <a:solidFill>
                  <a:schemeClr val="tx1"/>
                </a:solidFill>
              </a:rPr>
              <a:t>D4Science (SLA)</a:t>
            </a:r>
          </a:p>
          <a:p>
            <a:pPr marL="285750" indent="-101600">
              <a:buFont typeface="Arial"/>
              <a:buChar char="•"/>
            </a:pPr>
            <a:r>
              <a:rPr lang="en-US" sz="1200" dirty="0" err="1" smtClean="0">
                <a:solidFill>
                  <a:schemeClr val="tx1"/>
                </a:solidFill>
              </a:rPr>
              <a:t>ExTRAS</a:t>
            </a:r>
            <a:r>
              <a:rPr lang="en-US" sz="1200" dirty="0" smtClean="0">
                <a:solidFill>
                  <a:schemeClr val="tx1"/>
                </a:solidFill>
              </a:rPr>
              <a:t> (SLA)</a:t>
            </a:r>
          </a:p>
          <a:p>
            <a:pPr marL="285750" indent="-101600">
              <a:buFont typeface="Arial"/>
              <a:buChar char="•"/>
            </a:pPr>
            <a:r>
              <a:rPr lang="en-US" sz="1200" dirty="0" smtClean="0">
                <a:solidFill>
                  <a:schemeClr val="tx1"/>
                </a:solidFill>
              </a:rPr>
              <a:t>NBIS (SLA)</a:t>
            </a:r>
          </a:p>
          <a:p>
            <a:pPr marL="285750" indent="-101600">
              <a:buFont typeface="Arial"/>
              <a:buChar char="•"/>
            </a:pPr>
            <a:r>
              <a:rPr lang="en-US" sz="1200" dirty="0" err="1" smtClean="0">
                <a:solidFill>
                  <a:schemeClr val="tx1"/>
                </a:solidFill>
              </a:rPr>
              <a:t>PeachNote</a:t>
            </a:r>
            <a:r>
              <a:rPr lang="en-US" sz="1200" dirty="0" smtClean="0">
                <a:solidFill>
                  <a:schemeClr val="tx1"/>
                </a:solidFill>
              </a:rPr>
              <a:t> (SLA)</a:t>
            </a:r>
          </a:p>
          <a:p>
            <a:pPr marL="285750" indent="-101600">
              <a:buFont typeface="Arial"/>
              <a:buChar char="•"/>
            </a:pPr>
            <a:r>
              <a:rPr lang="en-US" sz="1200" dirty="0" smtClean="0">
                <a:solidFill>
                  <a:schemeClr val="tx1"/>
                </a:solidFill>
              </a:rPr>
              <a:t>VIP (SLA)</a:t>
            </a:r>
          </a:p>
          <a:p>
            <a:pPr marL="285750" indent="-101600">
              <a:buFont typeface="Arial"/>
              <a:buChar char="•"/>
            </a:pPr>
            <a:r>
              <a:rPr lang="en-US" sz="1200" dirty="0" smtClean="0">
                <a:solidFill>
                  <a:schemeClr val="tx1"/>
                </a:solidFill>
              </a:rPr>
              <a:t>EMSO (SLA)</a:t>
            </a:r>
          </a:p>
          <a:p>
            <a:pPr marL="285750" indent="-101600">
              <a:buFont typeface="Arial"/>
              <a:buChar char="•"/>
            </a:pPr>
            <a:r>
              <a:rPr lang="en-US" sz="1200" dirty="0">
                <a:solidFill>
                  <a:schemeClr val="tx1"/>
                </a:solidFill>
              </a:rPr>
              <a:t>ESA TEPs (SLA</a:t>
            </a:r>
            <a:r>
              <a:rPr lang="en-US" sz="1200" dirty="0" smtClean="0">
                <a:solidFill>
                  <a:schemeClr val="tx1"/>
                </a:solidFill>
              </a:rPr>
              <a:t>)</a:t>
            </a:r>
          </a:p>
          <a:p>
            <a:pPr marL="285750" indent="-101600">
              <a:buFont typeface="Arial"/>
              <a:buChar char="•"/>
            </a:pPr>
            <a:r>
              <a:rPr lang="en-US" sz="1200" dirty="0" err="1">
                <a:solidFill>
                  <a:schemeClr val="tx1"/>
                </a:solidFill>
              </a:rPr>
              <a:t>BioISI</a:t>
            </a:r>
            <a:r>
              <a:rPr lang="en-US" sz="1200" dirty="0">
                <a:solidFill>
                  <a:schemeClr val="tx1"/>
                </a:solidFill>
              </a:rPr>
              <a:t> (SLA)</a:t>
            </a:r>
          </a:p>
          <a:p>
            <a:pPr marL="285750" indent="-101600">
              <a:buFont typeface="Arial"/>
              <a:buChar char="•"/>
            </a:pPr>
            <a:r>
              <a:rPr lang="en-US" sz="1200" dirty="0">
                <a:solidFill>
                  <a:schemeClr val="tx1"/>
                </a:solidFill>
              </a:rPr>
              <a:t>DRIHM (SLA</a:t>
            </a:r>
            <a:r>
              <a:rPr lang="en-US" sz="1200" dirty="0" smtClean="0">
                <a:solidFill>
                  <a:schemeClr val="tx1"/>
                </a:solidFill>
              </a:rPr>
              <a:t>)</a:t>
            </a:r>
          </a:p>
          <a:p>
            <a:endParaRPr lang="en-US" sz="1200" dirty="0" smtClean="0">
              <a:solidFill>
                <a:schemeClr val="tx1"/>
              </a:solidFill>
            </a:endParaRPr>
          </a:p>
          <a:p>
            <a:r>
              <a:rPr lang="en-US" sz="1200" dirty="0" smtClean="0">
                <a:solidFill>
                  <a:srgbClr val="948A54"/>
                </a:solidFill>
              </a:rPr>
              <a:t>4 CCs:</a:t>
            </a:r>
          </a:p>
          <a:p>
            <a:pPr marL="285750" indent="-101600">
              <a:buFont typeface="Arial"/>
              <a:buChar char="•"/>
            </a:pPr>
            <a:r>
              <a:rPr lang="en-US" sz="1200" dirty="0" smtClean="0">
                <a:solidFill>
                  <a:srgbClr val="948A54"/>
                </a:solidFill>
              </a:rPr>
              <a:t>DARIAH (SLA)</a:t>
            </a:r>
          </a:p>
          <a:p>
            <a:pPr marL="285750" indent="-101600">
              <a:buFont typeface="Arial"/>
              <a:buChar char="•"/>
            </a:pPr>
            <a:r>
              <a:rPr lang="en-US" sz="1200" dirty="0" smtClean="0">
                <a:solidFill>
                  <a:srgbClr val="948A54"/>
                </a:solidFill>
              </a:rPr>
              <a:t>Disaster </a:t>
            </a:r>
            <a:r>
              <a:rPr lang="en-US" sz="1200" dirty="0" err="1" smtClean="0">
                <a:solidFill>
                  <a:srgbClr val="948A54"/>
                </a:solidFill>
              </a:rPr>
              <a:t>Mit</a:t>
            </a:r>
            <a:r>
              <a:rPr lang="en-US" sz="1200" dirty="0" smtClean="0">
                <a:solidFill>
                  <a:srgbClr val="948A54"/>
                </a:solidFill>
              </a:rPr>
              <a:t>.</a:t>
            </a:r>
          </a:p>
          <a:p>
            <a:pPr marL="285750" indent="-101600">
              <a:buFont typeface="Arial"/>
              <a:buChar char="•"/>
            </a:pPr>
            <a:r>
              <a:rPr lang="en-US" sz="1200" dirty="0" err="1" smtClean="0">
                <a:solidFill>
                  <a:srgbClr val="948A54"/>
                </a:solidFill>
              </a:rPr>
              <a:t>LifeWatch</a:t>
            </a:r>
            <a:endParaRPr lang="en-US" sz="1200" dirty="0" smtClean="0">
              <a:solidFill>
                <a:srgbClr val="948A54"/>
              </a:solidFill>
            </a:endParaRPr>
          </a:p>
          <a:p>
            <a:pPr marL="285750" indent="-101600">
              <a:buFont typeface="Arial"/>
              <a:buChar char="•"/>
            </a:pPr>
            <a:r>
              <a:rPr lang="en-US" sz="1200" dirty="0" err="1" smtClean="0">
                <a:solidFill>
                  <a:srgbClr val="948A54"/>
                </a:solidFill>
              </a:rPr>
              <a:t>MoBrain</a:t>
            </a:r>
            <a:r>
              <a:rPr lang="en-US" sz="1200" dirty="0" smtClean="0">
                <a:solidFill>
                  <a:srgbClr val="948A54"/>
                </a:solidFill>
              </a:rPr>
              <a:t> (SLA)</a:t>
            </a:r>
          </a:p>
        </p:txBody>
      </p:sp>
      <p:sp>
        <p:nvSpPr>
          <p:cNvPr id="40" name="Rectangular Callout 39"/>
          <p:cNvSpPr/>
          <p:nvPr/>
        </p:nvSpPr>
        <p:spPr>
          <a:xfrm>
            <a:off x="4860032" y="2420888"/>
            <a:ext cx="1728192" cy="2448272"/>
          </a:xfrm>
          <a:prstGeom prst="wedgeRectCallout">
            <a:avLst>
              <a:gd name="adj1" fmla="val -23254"/>
              <a:gd name="adj2" fmla="val -62185"/>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chemeClr val="tx1"/>
                </a:solidFill>
              </a:rPr>
              <a:t>New communities: </a:t>
            </a:r>
          </a:p>
          <a:p>
            <a:pPr marL="285750" indent="-101600">
              <a:buFont typeface="Arial"/>
              <a:buChar char="•"/>
            </a:pPr>
            <a:r>
              <a:rPr lang="en-US" sz="1200" dirty="0" smtClean="0">
                <a:solidFill>
                  <a:schemeClr val="tx1"/>
                </a:solidFill>
              </a:rPr>
              <a:t>ENES</a:t>
            </a:r>
          </a:p>
          <a:p>
            <a:pPr marL="285750" indent="-101600">
              <a:buFont typeface="Arial"/>
              <a:buChar char="•"/>
            </a:pPr>
            <a:r>
              <a:rPr lang="en-US" sz="1200" dirty="0" smtClean="0">
                <a:solidFill>
                  <a:schemeClr val="tx1"/>
                </a:solidFill>
              </a:rPr>
              <a:t>Euro-Argo</a:t>
            </a:r>
          </a:p>
          <a:p>
            <a:pPr marL="285750" indent="-101600">
              <a:buFont typeface="Arial"/>
              <a:buChar char="•"/>
            </a:pPr>
            <a:r>
              <a:rPr lang="en-US" sz="1200" dirty="0" smtClean="0">
                <a:solidFill>
                  <a:schemeClr val="tx1"/>
                </a:solidFill>
              </a:rPr>
              <a:t>ICOS</a:t>
            </a:r>
          </a:p>
          <a:p>
            <a:pPr marL="285750" indent="-101600">
              <a:buFont typeface="Arial"/>
              <a:buChar char="•"/>
            </a:pPr>
            <a:r>
              <a:rPr lang="en-US" sz="1200" dirty="0" err="1" smtClean="0">
                <a:solidFill>
                  <a:schemeClr val="tx1"/>
                </a:solidFill>
              </a:rPr>
              <a:t>OpenDreamKit</a:t>
            </a:r>
            <a:r>
              <a:rPr lang="en-US" sz="1200" dirty="0" smtClean="0">
                <a:solidFill>
                  <a:schemeClr val="tx1"/>
                </a:solidFill>
              </a:rPr>
              <a:t> VRE</a:t>
            </a:r>
          </a:p>
          <a:p>
            <a:pPr marL="285750" indent="-101600">
              <a:buFont typeface="Arial"/>
              <a:buChar char="•"/>
            </a:pPr>
            <a:r>
              <a:rPr lang="en-US" sz="1200" dirty="0" err="1" smtClean="0">
                <a:solidFill>
                  <a:schemeClr val="tx1"/>
                </a:solidFill>
              </a:rPr>
              <a:t>PhenoMeNal</a:t>
            </a:r>
            <a:endParaRPr lang="en-US" sz="1200" dirty="0" smtClean="0">
              <a:solidFill>
                <a:schemeClr val="tx1"/>
              </a:solidFill>
            </a:endParaRPr>
          </a:p>
          <a:p>
            <a:pPr marL="285750" indent="-101600">
              <a:buFont typeface="Arial"/>
              <a:buChar char="•"/>
            </a:pPr>
            <a:r>
              <a:rPr lang="en-US" sz="1200" dirty="0" smtClean="0">
                <a:solidFill>
                  <a:schemeClr val="tx1"/>
                </a:solidFill>
              </a:rPr>
              <a:t>ELI-NP</a:t>
            </a:r>
          </a:p>
          <a:p>
            <a:endParaRPr lang="en-US" sz="1200" dirty="0" smtClean="0">
              <a:solidFill>
                <a:schemeClr val="tx1"/>
              </a:solidFill>
            </a:endParaRPr>
          </a:p>
          <a:p>
            <a:r>
              <a:rPr lang="en-US" sz="1200" dirty="0" smtClean="0">
                <a:solidFill>
                  <a:schemeClr val="bg2">
                    <a:lumMod val="50000"/>
                  </a:schemeClr>
                </a:solidFill>
              </a:rPr>
              <a:t>4 CCs:</a:t>
            </a:r>
          </a:p>
          <a:p>
            <a:pPr marL="285750" indent="-101600">
              <a:buFont typeface="Arial"/>
              <a:buChar char="•"/>
            </a:pPr>
            <a:r>
              <a:rPr lang="en-US" sz="1200" dirty="0" smtClean="0">
                <a:solidFill>
                  <a:schemeClr val="bg2">
                    <a:lumMod val="50000"/>
                  </a:schemeClr>
                </a:solidFill>
              </a:rPr>
              <a:t>BBMRI</a:t>
            </a:r>
          </a:p>
          <a:p>
            <a:pPr marL="285750" indent="-101600">
              <a:buFont typeface="Arial"/>
              <a:buChar char="•"/>
            </a:pPr>
            <a:r>
              <a:rPr lang="en-US" sz="1200" dirty="0" smtClean="0">
                <a:solidFill>
                  <a:schemeClr val="bg2">
                    <a:lumMod val="50000"/>
                  </a:schemeClr>
                </a:solidFill>
              </a:rPr>
              <a:t>ELIXIR</a:t>
            </a:r>
          </a:p>
          <a:p>
            <a:pPr marL="285750" indent="-101600">
              <a:buFont typeface="Arial"/>
              <a:buChar char="•"/>
            </a:pPr>
            <a:r>
              <a:rPr lang="en-US" sz="1200" dirty="0" smtClean="0">
                <a:solidFill>
                  <a:schemeClr val="bg2">
                    <a:lumMod val="50000"/>
                  </a:schemeClr>
                </a:solidFill>
              </a:rPr>
              <a:t>EPOS</a:t>
            </a:r>
          </a:p>
          <a:p>
            <a:pPr marL="285750" indent="-101600">
              <a:buFont typeface="Arial"/>
              <a:buChar char="•"/>
            </a:pPr>
            <a:r>
              <a:rPr lang="en-US" sz="1200" dirty="0" smtClean="0">
                <a:solidFill>
                  <a:schemeClr val="bg2">
                    <a:lumMod val="50000"/>
                  </a:schemeClr>
                </a:solidFill>
              </a:rPr>
              <a:t>EISCAT_3D</a:t>
            </a:r>
          </a:p>
        </p:txBody>
      </p:sp>
      <p:sp>
        <p:nvSpPr>
          <p:cNvPr id="42" name="Rectangular Callout 41"/>
          <p:cNvSpPr/>
          <p:nvPr/>
        </p:nvSpPr>
        <p:spPr>
          <a:xfrm>
            <a:off x="2627784" y="2420888"/>
            <a:ext cx="1512168" cy="1512168"/>
          </a:xfrm>
          <a:prstGeom prst="wedgeRectCallout">
            <a:avLst>
              <a:gd name="adj1" fmla="val -21972"/>
              <a:gd name="adj2" fmla="val -71365"/>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271463" indent="-87313">
              <a:buFont typeface="Arial"/>
              <a:buChar char="•"/>
            </a:pPr>
            <a:r>
              <a:rPr lang="en-US" sz="1200" dirty="0" err="1" smtClean="0">
                <a:solidFill>
                  <a:schemeClr val="tx1"/>
                </a:solidFill>
              </a:rPr>
              <a:t>BigDataEurope</a:t>
            </a:r>
            <a:endParaRPr lang="en-US" sz="1200" dirty="0">
              <a:solidFill>
                <a:schemeClr val="tx1"/>
              </a:solidFill>
            </a:endParaRPr>
          </a:p>
          <a:p>
            <a:pPr marL="271463" indent="-87313">
              <a:buFont typeface="Arial"/>
              <a:buChar char="•"/>
            </a:pPr>
            <a:r>
              <a:rPr lang="en-US" sz="1200" dirty="0" err="1" smtClean="0">
                <a:solidFill>
                  <a:schemeClr val="tx1"/>
                </a:solidFill>
              </a:rPr>
              <a:t>BioImaging</a:t>
            </a:r>
            <a:r>
              <a:rPr lang="en-US" sz="1200" dirty="0" smtClean="0">
                <a:solidFill>
                  <a:schemeClr val="tx1"/>
                </a:solidFill>
              </a:rPr>
              <a:t>-ES</a:t>
            </a:r>
            <a:endParaRPr lang="en-US" sz="1200" dirty="0">
              <a:solidFill>
                <a:schemeClr val="tx1"/>
              </a:solidFill>
            </a:endParaRPr>
          </a:p>
          <a:p>
            <a:pPr marL="271463" indent="-87313">
              <a:buFont typeface="Arial"/>
              <a:buChar char="•"/>
            </a:pPr>
            <a:r>
              <a:rPr lang="en-US" sz="1200" dirty="0" smtClean="0">
                <a:solidFill>
                  <a:schemeClr val="tx1"/>
                </a:solidFill>
              </a:rPr>
              <a:t>CLL research initiative</a:t>
            </a:r>
            <a:endParaRPr lang="en-US" sz="1200" dirty="0">
              <a:solidFill>
                <a:schemeClr val="tx1"/>
              </a:solidFill>
            </a:endParaRPr>
          </a:p>
          <a:p>
            <a:pPr marL="271463" indent="-87313">
              <a:buFont typeface="Arial"/>
              <a:buChar char="•"/>
            </a:pPr>
            <a:r>
              <a:rPr lang="en-US" sz="1200" dirty="0" err="1">
                <a:solidFill>
                  <a:schemeClr val="tx1"/>
                </a:solidFill>
              </a:rPr>
              <a:t>BioExcel</a:t>
            </a:r>
            <a:endParaRPr lang="en-US" sz="1200" dirty="0">
              <a:solidFill>
                <a:schemeClr val="tx1"/>
              </a:solidFill>
            </a:endParaRPr>
          </a:p>
          <a:p>
            <a:pPr marL="271463" indent="-87313">
              <a:buFont typeface="Arial"/>
              <a:buChar char="•"/>
            </a:pPr>
            <a:r>
              <a:rPr lang="en-US" sz="1200" dirty="0" smtClean="0">
                <a:solidFill>
                  <a:schemeClr val="tx1"/>
                </a:solidFill>
              </a:rPr>
              <a:t>AGINFRA+</a:t>
            </a:r>
            <a:endParaRPr lang="en-US" sz="1200" dirty="0">
              <a:solidFill>
                <a:schemeClr val="tx1"/>
              </a:solidFill>
            </a:endParaRPr>
          </a:p>
          <a:p>
            <a:pPr marL="271463" indent="-87313">
              <a:buFont typeface="Arial"/>
              <a:buChar char="•"/>
            </a:pPr>
            <a:r>
              <a:rPr lang="en-US" sz="1200" dirty="0" smtClean="0">
                <a:solidFill>
                  <a:schemeClr val="tx1"/>
                </a:solidFill>
              </a:rPr>
              <a:t>EODC</a:t>
            </a:r>
          </a:p>
        </p:txBody>
      </p:sp>
      <p:sp>
        <p:nvSpPr>
          <p:cNvPr id="43" name="Rectangular Callout 42"/>
          <p:cNvSpPr/>
          <p:nvPr/>
        </p:nvSpPr>
        <p:spPr>
          <a:xfrm>
            <a:off x="467544" y="2420888"/>
            <a:ext cx="1656184" cy="3240360"/>
          </a:xfrm>
          <a:prstGeom prst="wedgeRectCallout">
            <a:avLst>
              <a:gd name="adj1" fmla="val -21331"/>
              <a:gd name="adj2" fmla="val -58937"/>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smtClean="0">
                <a:solidFill>
                  <a:schemeClr val="tx1"/>
                </a:solidFill>
              </a:rPr>
              <a:t>Opportunity DB:</a:t>
            </a:r>
          </a:p>
          <a:p>
            <a:pPr marL="271463" indent="-87313">
              <a:buFont typeface="Arial"/>
              <a:buChar char="•"/>
            </a:pPr>
            <a:r>
              <a:rPr lang="en-US" sz="1200" dirty="0" smtClean="0">
                <a:solidFill>
                  <a:schemeClr val="tx1"/>
                </a:solidFill>
              </a:rPr>
              <a:t>ACTRIS</a:t>
            </a:r>
            <a:endParaRPr lang="en-US" sz="1200" dirty="0">
              <a:solidFill>
                <a:schemeClr val="tx1"/>
              </a:solidFill>
            </a:endParaRPr>
          </a:p>
          <a:p>
            <a:pPr marL="271463" indent="-87313">
              <a:buFont typeface="Arial"/>
              <a:buChar char="•"/>
            </a:pPr>
            <a:r>
              <a:rPr lang="en-US" sz="1200" dirty="0" err="1" smtClean="0">
                <a:solidFill>
                  <a:schemeClr val="tx1"/>
                </a:solidFill>
              </a:rPr>
              <a:t>AnaEE</a:t>
            </a:r>
            <a:endParaRPr lang="en-US" sz="1200" dirty="0">
              <a:solidFill>
                <a:schemeClr val="tx1"/>
              </a:solidFill>
            </a:endParaRPr>
          </a:p>
          <a:p>
            <a:pPr marL="271463" indent="-87313">
              <a:buFont typeface="Arial"/>
              <a:buChar char="•"/>
            </a:pPr>
            <a:r>
              <a:rPr lang="en-US" sz="1200" dirty="0">
                <a:solidFill>
                  <a:schemeClr val="tx1"/>
                </a:solidFill>
              </a:rPr>
              <a:t>Blue Cloud institutes</a:t>
            </a:r>
          </a:p>
          <a:p>
            <a:pPr marL="271463" indent="-87313">
              <a:buFont typeface="Arial"/>
              <a:buChar char="•"/>
            </a:pPr>
            <a:r>
              <a:rPr lang="en-US" sz="1200" dirty="0">
                <a:solidFill>
                  <a:schemeClr val="tx1"/>
                </a:solidFill>
              </a:rPr>
              <a:t>CESSDA</a:t>
            </a:r>
          </a:p>
          <a:p>
            <a:pPr marL="271463" indent="-87313">
              <a:buFont typeface="Arial"/>
              <a:buChar char="•"/>
            </a:pPr>
            <a:r>
              <a:rPr lang="en-US" sz="1200" dirty="0">
                <a:solidFill>
                  <a:schemeClr val="tx1"/>
                </a:solidFill>
              </a:rPr>
              <a:t>DANUBIUS</a:t>
            </a:r>
          </a:p>
          <a:p>
            <a:pPr marL="271463" indent="-87313">
              <a:buFont typeface="Arial"/>
              <a:buChar char="•"/>
            </a:pPr>
            <a:r>
              <a:rPr lang="en-US" sz="1200" dirty="0">
                <a:solidFill>
                  <a:schemeClr val="tx1"/>
                </a:solidFill>
              </a:rPr>
              <a:t>EBMRC</a:t>
            </a:r>
          </a:p>
          <a:p>
            <a:pPr marL="271463" indent="-87313">
              <a:buFont typeface="Arial"/>
              <a:buChar char="•"/>
            </a:pPr>
            <a:r>
              <a:rPr lang="en-US" sz="1200" dirty="0" smtClean="0">
                <a:solidFill>
                  <a:schemeClr val="tx1"/>
                </a:solidFill>
              </a:rPr>
              <a:t>ELI (</a:t>
            </a:r>
            <a:r>
              <a:rPr lang="en-US" sz="1200" dirty="0" err="1" smtClean="0">
                <a:solidFill>
                  <a:schemeClr val="tx1"/>
                </a:solidFill>
              </a:rPr>
              <a:t>ELItrans</a:t>
            </a:r>
            <a:r>
              <a:rPr lang="en-US" sz="1200" dirty="0" smtClean="0">
                <a:solidFill>
                  <a:schemeClr val="tx1"/>
                </a:solidFill>
              </a:rPr>
              <a:t>)</a:t>
            </a:r>
            <a:endParaRPr lang="en-US" sz="1200" dirty="0">
              <a:solidFill>
                <a:schemeClr val="tx1"/>
              </a:solidFill>
            </a:endParaRPr>
          </a:p>
          <a:p>
            <a:pPr marL="271463" indent="-87313">
              <a:buFont typeface="Arial"/>
              <a:buChar char="•"/>
            </a:pPr>
            <a:r>
              <a:rPr lang="en-US" sz="1200" dirty="0">
                <a:solidFill>
                  <a:schemeClr val="tx1"/>
                </a:solidFill>
              </a:rPr>
              <a:t>EMPHASIS</a:t>
            </a:r>
          </a:p>
          <a:p>
            <a:pPr marL="271463" indent="-87313">
              <a:buFont typeface="Arial"/>
              <a:buChar char="•"/>
            </a:pPr>
            <a:r>
              <a:rPr lang="en-US" sz="1200" dirty="0" smtClean="0">
                <a:solidFill>
                  <a:schemeClr val="tx1"/>
                </a:solidFill>
              </a:rPr>
              <a:t>Human </a:t>
            </a:r>
            <a:r>
              <a:rPr lang="en-US" sz="1200" dirty="0">
                <a:solidFill>
                  <a:schemeClr val="tx1"/>
                </a:solidFill>
              </a:rPr>
              <a:t>Brain Project</a:t>
            </a:r>
          </a:p>
          <a:p>
            <a:pPr marL="271463" indent="-87313">
              <a:buFont typeface="Arial"/>
              <a:buChar char="•"/>
            </a:pPr>
            <a:r>
              <a:rPr lang="en-US" sz="1200" dirty="0">
                <a:solidFill>
                  <a:schemeClr val="tx1"/>
                </a:solidFill>
              </a:rPr>
              <a:t>KM3Net</a:t>
            </a:r>
          </a:p>
          <a:p>
            <a:pPr marL="271463" indent="-87313">
              <a:buFont typeface="Arial"/>
              <a:buChar char="•"/>
            </a:pPr>
            <a:r>
              <a:rPr lang="en-US" sz="1200" dirty="0">
                <a:solidFill>
                  <a:schemeClr val="tx1"/>
                </a:solidFill>
              </a:rPr>
              <a:t>LTER</a:t>
            </a:r>
          </a:p>
          <a:p>
            <a:pPr marL="271463" indent="-87313">
              <a:buFont typeface="Arial"/>
              <a:buChar char="•"/>
            </a:pPr>
            <a:r>
              <a:rPr lang="en-US" sz="1200" dirty="0">
                <a:solidFill>
                  <a:schemeClr val="tx1"/>
                </a:solidFill>
              </a:rPr>
              <a:t>SKA (AENEAS)</a:t>
            </a:r>
          </a:p>
          <a:p>
            <a:pPr marL="271463" indent="-87313">
              <a:buFont typeface="Arial"/>
              <a:buChar char="•"/>
            </a:pPr>
            <a:r>
              <a:rPr lang="en-US" sz="1200" dirty="0">
                <a:solidFill>
                  <a:schemeClr val="tx1"/>
                </a:solidFill>
              </a:rPr>
              <a:t>Multi Scale Genomics </a:t>
            </a:r>
            <a:r>
              <a:rPr lang="en-US" sz="1200" dirty="0" smtClean="0">
                <a:solidFill>
                  <a:schemeClr val="tx1"/>
                </a:solidFill>
              </a:rPr>
              <a:t>VRE</a:t>
            </a:r>
            <a:endParaRPr lang="en-US" sz="1200" dirty="0">
              <a:solidFill>
                <a:schemeClr val="tx1"/>
              </a:solidFill>
            </a:endParaRPr>
          </a:p>
        </p:txBody>
      </p:sp>
      <p:sp>
        <p:nvSpPr>
          <p:cNvPr id="16" name="Rectangle 15"/>
          <p:cNvSpPr/>
          <p:nvPr/>
        </p:nvSpPr>
        <p:spPr>
          <a:xfrm>
            <a:off x="8439477" y="3800073"/>
            <a:ext cx="813043" cy="461665"/>
          </a:xfrm>
          <a:prstGeom prst="rect">
            <a:avLst/>
          </a:prstGeom>
        </p:spPr>
        <p:txBody>
          <a:bodyPr wrap="none">
            <a:spAutoFit/>
          </a:bodyPr>
          <a:lstStyle/>
          <a:p>
            <a:pPr marL="171450" indent="-171450">
              <a:buFont typeface="Wingdings" charset="0"/>
              <a:buChar char="à"/>
            </a:pPr>
            <a:r>
              <a:rPr lang="en-US" sz="1200" b="1" dirty="0" smtClean="0">
                <a:solidFill>
                  <a:schemeClr val="bg1">
                    <a:lumMod val="65000"/>
                  </a:schemeClr>
                </a:solidFill>
              </a:rPr>
              <a:t>TS in </a:t>
            </a:r>
            <a:endParaRPr lang="en-US" sz="1200" b="1" dirty="0">
              <a:solidFill>
                <a:schemeClr val="bg1">
                  <a:lumMod val="65000"/>
                </a:schemeClr>
              </a:solidFill>
            </a:endParaRPr>
          </a:p>
          <a:p>
            <a:r>
              <a:rPr lang="en-US" sz="1200" b="1" dirty="0" smtClean="0">
                <a:solidFill>
                  <a:schemeClr val="bg1">
                    <a:lumMod val="65000"/>
                  </a:schemeClr>
                </a:solidFill>
              </a:rPr>
              <a:t>EOSC</a:t>
            </a:r>
            <a:r>
              <a:rPr lang="en-US" sz="1200" b="1" dirty="0">
                <a:solidFill>
                  <a:schemeClr val="bg1">
                    <a:lumMod val="65000"/>
                  </a:schemeClr>
                </a:solidFill>
              </a:rPr>
              <a:t>-hub</a:t>
            </a:r>
          </a:p>
        </p:txBody>
      </p:sp>
      <p:sp>
        <p:nvSpPr>
          <p:cNvPr id="17" name="Rectangle 16"/>
          <p:cNvSpPr/>
          <p:nvPr/>
        </p:nvSpPr>
        <p:spPr>
          <a:xfrm>
            <a:off x="5465420" y="2935977"/>
            <a:ext cx="1338828" cy="276999"/>
          </a:xfrm>
          <a:prstGeom prst="rect">
            <a:avLst/>
          </a:prstGeom>
        </p:spPr>
        <p:txBody>
          <a:bodyPr wrap="none">
            <a:spAutoFit/>
          </a:bodyPr>
          <a:lstStyle/>
          <a:p>
            <a:pPr algn="ctr"/>
            <a:r>
              <a:rPr lang="en-US" sz="1200" b="1" dirty="0" smtClean="0">
                <a:solidFill>
                  <a:schemeClr val="bg1">
                    <a:lumMod val="65000"/>
                  </a:schemeClr>
                </a:solidFill>
                <a:sym typeface="Wingdings"/>
              </a:rPr>
              <a:t> </a:t>
            </a:r>
            <a:r>
              <a:rPr lang="en-US" sz="1200" b="1" dirty="0" smtClean="0">
                <a:solidFill>
                  <a:schemeClr val="bg1">
                    <a:lumMod val="65000"/>
                  </a:schemeClr>
                </a:solidFill>
              </a:rPr>
              <a:t>TS in </a:t>
            </a:r>
            <a:r>
              <a:rPr lang="en-US" sz="1200" b="1" dirty="0">
                <a:solidFill>
                  <a:schemeClr val="bg1">
                    <a:lumMod val="65000"/>
                  </a:schemeClr>
                </a:solidFill>
              </a:rPr>
              <a:t>EOSC-hub</a:t>
            </a:r>
          </a:p>
        </p:txBody>
      </p:sp>
      <p:sp>
        <p:nvSpPr>
          <p:cNvPr id="18" name="Rectangle 17"/>
          <p:cNvSpPr/>
          <p:nvPr/>
        </p:nvSpPr>
        <p:spPr>
          <a:xfrm>
            <a:off x="5583788" y="2575937"/>
            <a:ext cx="1364476" cy="276999"/>
          </a:xfrm>
          <a:prstGeom prst="rect">
            <a:avLst/>
          </a:prstGeom>
        </p:spPr>
        <p:txBody>
          <a:bodyPr wrap="none">
            <a:spAutoFit/>
          </a:bodyPr>
          <a:lstStyle/>
          <a:p>
            <a:pPr algn="ctr"/>
            <a:r>
              <a:rPr lang="en-US" sz="1200" b="1" dirty="0" smtClean="0">
                <a:solidFill>
                  <a:schemeClr val="bg1">
                    <a:lumMod val="65000"/>
                  </a:schemeClr>
                </a:solidFill>
                <a:sym typeface="Wingdings"/>
              </a:rPr>
              <a:t> </a:t>
            </a:r>
            <a:r>
              <a:rPr lang="en-US" sz="1200" b="1" dirty="0" smtClean="0">
                <a:solidFill>
                  <a:schemeClr val="bg1">
                    <a:lumMod val="65000"/>
                  </a:schemeClr>
                </a:solidFill>
              </a:rPr>
              <a:t>CC in EOSC-hub</a:t>
            </a:r>
            <a:endParaRPr lang="en-US" sz="1200" b="1" dirty="0">
              <a:solidFill>
                <a:schemeClr val="bg1">
                  <a:lumMod val="65000"/>
                </a:schemeClr>
              </a:solidFill>
            </a:endParaRPr>
          </a:p>
        </p:txBody>
      </p:sp>
      <p:sp>
        <p:nvSpPr>
          <p:cNvPr id="19" name="Rectangle 18"/>
          <p:cNvSpPr/>
          <p:nvPr/>
        </p:nvSpPr>
        <p:spPr>
          <a:xfrm>
            <a:off x="5799812" y="2780928"/>
            <a:ext cx="1364476" cy="276999"/>
          </a:xfrm>
          <a:prstGeom prst="rect">
            <a:avLst/>
          </a:prstGeom>
        </p:spPr>
        <p:txBody>
          <a:bodyPr wrap="none">
            <a:spAutoFit/>
          </a:bodyPr>
          <a:lstStyle/>
          <a:p>
            <a:pPr algn="ctr"/>
            <a:r>
              <a:rPr lang="en-US" sz="1200" b="1" dirty="0" smtClean="0">
                <a:solidFill>
                  <a:schemeClr val="bg1">
                    <a:lumMod val="65000"/>
                  </a:schemeClr>
                </a:solidFill>
                <a:sym typeface="Wingdings"/>
              </a:rPr>
              <a:t> </a:t>
            </a:r>
            <a:r>
              <a:rPr lang="en-US" sz="1200" b="1" dirty="0" smtClean="0">
                <a:solidFill>
                  <a:schemeClr val="bg1">
                    <a:lumMod val="65000"/>
                  </a:schemeClr>
                </a:solidFill>
              </a:rPr>
              <a:t>CC in </a:t>
            </a:r>
            <a:r>
              <a:rPr lang="en-US" sz="1200" b="1" dirty="0">
                <a:solidFill>
                  <a:schemeClr val="bg1">
                    <a:lumMod val="65000"/>
                  </a:schemeClr>
                </a:solidFill>
              </a:rPr>
              <a:t>EOSC-hub</a:t>
            </a:r>
          </a:p>
        </p:txBody>
      </p:sp>
      <p:sp>
        <p:nvSpPr>
          <p:cNvPr id="3" name="Rounded Rectangular Callout 2"/>
          <p:cNvSpPr/>
          <p:nvPr/>
        </p:nvSpPr>
        <p:spPr>
          <a:xfrm>
            <a:off x="3779912" y="5013176"/>
            <a:ext cx="3168352" cy="1224136"/>
          </a:xfrm>
          <a:prstGeom prst="wedgeRoundRectCallout">
            <a:avLst>
              <a:gd name="adj1" fmla="val 60678"/>
              <a:gd name="adj2" fmla="val -48116"/>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marL="184150" indent="-184150">
              <a:buFont typeface="Arial"/>
              <a:buChar char="•"/>
            </a:pPr>
            <a:r>
              <a:rPr lang="en-GB" sz="1200" b="1" dirty="0">
                <a:latin typeface="Tahoma" panose="020B0604030504040204" pitchFamily="34" charset="0"/>
                <a:ea typeface="Tahoma" panose="020B0604030504040204" pitchFamily="34" charset="0"/>
                <a:cs typeface="Tahoma" panose="020B0604030504040204" pitchFamily="34" charset="0"/>
              </a:rPr>
              <a:t>11 SLAs </a:t>
            </a:r>
            <a:r>
              <a:rPr lang="en-GB" sz="1200" b="1" dirty="0" smtClean="0">
                <a:latin typeface="Tahoma" panose="020B0604030504040204" pitchFamily="34" charset="0"/>
                <a:ea typeface="Tahoma" panose="020B0604030504040204" pitchFamily="34" charset="0"/>
                <a:cs typeface="Tahoma" panose="020B0604030504040204" pitchFamily="34" charset="0"/>
              </a:rPr>
              <a:t>signed. 36</a:t>
            </a:r>
            <a:r>
              <a:rPr lang="en-GB" sz="1200" dirty="0" smtClean="0">
                <a:latin typeface="Tahoma" panose="020B0604030504040204" pitchFamily="34" charset="0"/>
                <a:ea typeface="Tahoma" panose="020B0604030504040204" pitchFamily="34" charset="0"/>
                <a:cs typeface="Tahoma" panose="020B0604030504040204" pitchFamily="34" charset="0"/>
              </a:rPr>
              <a:t> providers pledge</a:t>
            </a:r>
            <a:endParaRPr lang="en-GB" sz="1200" dirty="0">
              <a:latin typeface="Tahoma" panose="020B0604030504040204" pitchFamily="34" charset="0"/>
              <a:ea typeface="Tahoma" panose="020B0604030504040204" pitchFamily="34" charset="0"/>
              <a:cs typeface="Tahoma" panose="020B0604030504040204" pitchFamily="34" charset="0"/>
            </a:endParaRPr>
          </a:p>
          <a:p>
            <a:pPr marL="641350" lvl="1" indent="-184150">
              <a:buFont typeface="Arial"/>
              <a:buChar char="•"/>
            </a:pPr>
            <a:r>
              <a:rPr lang="en-GB" sz="1200" dirty="0">
                <a:latin typeface="Tahoma" panose="020B0604030504040204" pitchFamily="34" charset="0"/>
                <a:ea typeface="Tahoma" panose="020B0604030504040204" pitchFamily="34" charset="0"/>
                <a:cs typeface="Tahoma" panose="020B0604030504040204" pitchFamily="34" charset="0"/>
              </a:rPr>
              <a:t>&gt;</a:t>
            </a:r>
            <a:r>
              <a:rPr lang="en-GB" sz="1200" b="1" dirty="0">
                <a:latin typeface="Tahoma" panose="020B0604030504040204" pitchFamily="34" charset="0"/>
                <a:ea typeface="Tahoma" panose="020B0604030504040204" pitchFamily="34" charset="0"/>
                <a:cs typeface="Tahoma" panose="020B0604030504040204" pitchFamily="34" charset="0"/>
              </a:rPr>
              <a:t>152</a:t>
            </a:r>
            <a:r>
              <a:rPr lang="en-GB" sz="1200" dirty="0">
                <a:latin typeface="Tahoma" panose="020B0604030504040204" pitchFamily="34" charset="0"/>
                <a:ea typeface="Tahoma" panose="020B0604030504040204" pitchFamily="34" charset="0"/>
                <a:cs typeface="Tahoma" panose="020B0604030504040204" pitchFamily="34" charset="0"/>
              </a:rPr>
              <a:t> Million of CPU hours</a:t>
            </a:r>
          </a:p>
          <a:p>
            <a:pPr marL="641350" lvl="1" indent="-184150">
              <a:buFont typeface="Arial"/>
              <a:buChar char="•"/>
            </a:pPr>
            <a:r>
              <a:rPr lang="it-IT" sz="1200" dirty="0">
                <a:latin typeface="Tahoma" panose="020B0604030504040204" pitchFamily="34" charset="0"/>
                <a:ea typeface="Tahoma" panose="020B0604030504040204" pitchFamily="34" charset="0"/>
                <a:cs typeface="Tahoma" panose="020B0604030504040204" pitchFamily="34" charset="0"/>
              </a:rPr>
              <a:t>&gt;</a:t>
            </a:r>
            <a:r>
              <a:rPr lang="it-IT" sz="1200" b="1" dirty="0">
                <a:latin typeface="Tahoma" panose="020B0604030504040204" pitchFamily="34" charset="0"/>
                <a:ea typeface="Tahoma" panose="020B0604030504040204" pitchFamily="34" charset="0"/>
                <a:cs typeface="Tahoma" panose="020B0604030504040204" pitchFamily="34" charset="0"/>
              </a:rPr>
              <a:t>170TB</a:t>
            </a:r>
            <a:r>
              <a:rPr lang="it-IT" sz="1200" dirty="0">
                <a:latin typeface="Tahoma" panose="020B0604030504040204" pitchFamily="34" charset="0"/>
                <a:ea typeface="Tahoma" panose="020B0604030504040204" pitchFamily="34" charset="0"/>
                <a:cs typeface="Tahoma" panose="020B0604030504040204" pitchFamily="34" charset="0"/>
              </a:rPr>
              <a:t> of </a:t>
            </a:r>
            <a:r>
              <a:rPr lang="en-GB" sz="1200" dirty="0">
                <a:latin typeface="Tahoma" panose="020B0604030504040204" pitchFamily="34" charset="0"/>
                <a:ea typeface="Tahoma" panose="020B0604030504040204" pitchFamily="34" charset="0"/>
                <a:cs typeface="Tahoma" panose="020B0604030504040204" pitchFamily="34" charset="0"/>
              </a:rPr>
              <a:t>storage</a:t>
            </a:r>
          </a:p>
          <a:p>
            <a:pPr marL="641350" lvl="1" indent="-184150">
              <a:buFont typeface="Arial"/>
              <a:buChar char="•"/>
            </a:pPr>
            <a:r>
              <a:rPr lang="it-IT" sz="1200" dirty="0">
                <a:latin typeface="Tahoma" panose="020B0604030504040204" pitchFamily="34" charset="0"/>
                <a:ea typeface="Tahoma" panose="020B0604030504040204" pitchFamily="34" charset="0"/>
                <a:cs typeface="Tahoma" panose="020B0604030504040204" pitchFamily="34" charset="0"/>
              </a:rPr>
              <a:t>&gt;</a:t>
            </a:r>
            <a:r>
              <a:rPr lang="it-IT" sz="1200" b="1" dirty="0">
                <a:latin typeface="Tahoma" panose="020B0604030504040204" pitchFamily="34" charset="0"/>
                <a:ea typeface="Tahoma" panose="020B0604030504040204" pitchFamily="34" charset="0"/>
                <a:cs typeface="Tahoma" panose="020B0604030504040204" pitchFamily="34" charset="0"/>
              </a:rPr>
              <a:t>3926 GB</a:t>
            </a:r>
            <a:r>
              <a:rPr lang="it-IT" sz="1200" dirty="0">
                <a:latin typeface="Tahoma" panose="020B0604030504040204" pitchFamily="34" charset="0"/>
                <a:ea typeface="Tahoma" panose="020B0604030504040204" pitchFamily="34" charset="0"/>
                <a:cs typeface="Tahoma" panose="020B0604030504040204" pitchFamily="34" charset="0"/>
              </a:rPr>
              <a:t> of </a:t>
            </a:r>
            <a:r>
              <a:rPr lang="it-IT" sz="1200" dirty="0" smtClean="0">
                <a:latin typeface="Tahoma" panose="020B0604030504040204" pitchFamily="34" charset="0"/>
                <a:ea typeface="Tahoma" panose="020B0604030504040204" pitchFamily="34" charset="0"/>
                <a:cs typeface="Tahoma" panose="020B0604030504040204" pitchFamily="34" charset="0"/>
              </a:rPr>
              <a:t>RAM</a:t>
            </a:r>
            <a:endParaRPr lang="it-IT" sz="1200" dirty="0">
              <a:latin typeface="Tahoma" panose="020B0604030504040204" pitchFamily="34" charset="0"/>
              <a:ea typeface="Tahoma" panose="020B0604030504040204" pitchFamily="34" charset="0"/>
              <a:cs typeface="Tahoma" panose="020B0604030504040204" pitchFamily="34" charset="0"/>
            </a:endParaRPr>
          </a:p>
          <a:p>
            <a:pPr marL="641350" lvl="1" indent="-184150">
              <a:buFont typeface="Arial"/>
              <a:buChar char="•"/>
            </a:pPr>
            <a:r>
              <a:rPr lang="it-IT" sz="1200" dirty="0" smtClean="0">
                <a:latin typeface="Tahoma" panose="020B0604030504040204" pitchFamily="34" charset="0"/>
                <a:ea typeface="Tahoma" panose="020B0604030504040204" pitchFamily="34" charset="0"/>
                <a:cs typeface="Tahoma" panose="020B0604030504040204" pitchFamily="34" charset="0"/>
              </a:rPr>
              <a:t>&gt;</a:t>
            </a:r>
            <a:r>
              <a:rPr lang="en-GB" sz="1200" b="1" dirty="0">
                <a:latin typeface="Tahoma" panose="020B0604030504040204" pitchFamily="34" charset="0"/>
                <a:ea typeface="Tahoma" panose="020B0604030504040204" pitchFamily="34" charset="0"/>
                <a:cs typeface="Tahoma" panose="020B0604030504040204" pitchFamily="34" charset="0"/>
              </a:rPr>
              <a:t>1410</a:t>
            </a:r>
            <a:r>
              <a:rPr lang="it-IT" sz="1200" dirty="0">
                <a:latin typeface="Tahoma" panose="020B0604030504040204" pitchFamily="34" charset="0"/>
                <a:ea typeface="Tahoma" panose="020B0604030504040204" pitchFamily="34" charset="0"/>
                <a:cs typeface="Tahoma" panose="020B0604030504040204" pitchFamily="34" charset="0"/>
              </a:rPr>
              <a:t> </a:t>
            </a:r>
            <a:r>
              <a:rPr lang="en-GB" sz="1200" dirty="0" err="1">
                <a:latin typeface="Tahoma" panose="020B0604030504040204" pitchFamily="34" charset="0"/>
                <a:ea typeface="Tahoma" panose="020B0604030504040204" pitchFamily="34" charset="0"/>
                <a:cs typeface="Tahoma" panose="020B0604030504040204" pitchFamily="34" charset="0"/>
              </a:rPr>
              <a:t>vCPU</a:t>
            </a:r>
            <a:r>
              <a:rPr lang="en-GB" sz="1200" dirty="0">
                <a:latin typeface="Tahoma" panose="020B0604030504040204" pitchFamily="34" charset="0"/>
                <a:ea typeface="Tahoma" panose="020B0604030504040204" pitchFamily="34" charset="0"/>
                <a:cs typeface="Tahoma" panose="020B0604030504040204" pitchFamily="34" charset="0"/>
              </a:rPr>
              <a:t> </a:t>
            </a:r>
            <a:r>
              <a:rPr lang="en-GB" sz="1200" dirty="0" smtClean="0">
                <a:latin typeface="Tahoma" panose="020B0604030504040204" pitchFamily="34" charset="0"/>
                <a:ea typeface="Tahoma" panose="020B0604030504040204" pitchFamily="34" charset="0"/>
                <a:cs typeface="Tahoma" panose="020B0604030504040204" pitchFamily="34" charset="0"/>
              </a:rPr>
              <a:t>cores</a:t>
            </a:r>
            <a:endParaRPr lang="en-GB" sz="1200" dirty="0">
              <a:latin typeface="Tahoma" panose="020B0604030504040204" pitchFamily="34" charset="0"/>
              <a:ea typeface="Tahoma" panose="020B0604030504040204" pitchFamily="34" charset="0"/>
              <a:cs typeface="Tahoma" panose="020B0604030504040204" pitchFamily="34" charset="0"/>
            </a:endParaRPr>
          </a:p>
        </p:txBody>
      </p:sp>
      <p:sp>
        <p:nvSpPr>
          <p:cNvPr id="20" name="Footer Placeholder 3"/>
          <p:cNvSpPr>
            <a:spLocks noGrp="1"/>
          </p:cNvSpPr>
          <p:nvPr>
            <p:ph type="ftr" sz="quarter" idx="11"/>
          </p:nvPr>
        </p:nvSpPr>
        <p:spPr>
          <a:xfrm>
            <a:off x="1187624" y="6453336"/>
            <a:ext cx="6768752" cy="365125"/>
          </a:xfrm>
        </p:spPr>
        <p:txBody>
          <a:bodyPr/>
          <a:lstStyle/>
          <a:p>
            <a:r>
              <a:rPr lang="en-GB" dirty="0" smtClean="0"/>
              <a:t>WP6 Knowledge Commons </a:t>
            </a:r>
            <a:endParaRPr lang="en-GB" dirty="0"/>
          </a:p>
        </p:txBody>
      </p:sp>
    </p:spTree>
    <p:extLst>
      <p:ext uri="{BB962C8B-B14F-4D97-AF65-F5344CB8AC3E}">
        <p14:creationId xmlns:p14="http://schemas.microsoft.com/office/powerpoint/2010/main" val="38263974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51520" y="1196752"/>
            <a:ext cx="8640960" cy="936104"/>
            <a:chOff x="251520" y="1196752"/>
            <a:chExt cx="8640960" cy="936104"/>
          </a:xfrm>
        </p:grpSpPr>
        <p:sp>
          <p:nvSpPr>
            <p:cNvPr id="24" name="Chevron 23"/>
            <p:cNvSpPr/>
            <p:nvPr/>
          </p:nvSpPr>
          <p:spPr>
            <a:xfrm>
              <a:off x="2339752" y="1196752"/>
              <a:ext cx="2280685" cy="936104"/>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2</a:t>
              </a:r>
            </a:p>
          </p:txBody>
        </p:sp>
        <p:sp>
          <p:nvSpPr>
            <p:cNvPr id="26" name="Chevron 25"/>
            <p:cNvSpPr/>
            <p:nvPr/>
          </p:nvSpPr>
          <p:spPr>
            <a:xfrm>
              <a:off x="4451555" y="1196752"/>
              <a:ext cx="2568717" cy="936104"/>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3</a:t>
              </a:r>
              <a:endParaRPr lang="en-GB" sz="3600" dirty="0">
                <a:solidFill>
                  <a:schemeClr val="tx1"/>
                </a:solidFill>
              </a:endParaRPr>
            </a:p>
          </p:txBody>
        </p:sp>
        <p:sp>
          <p:nvSpPr>
            <p:cNvPr id="28" name="Chevron 27"/>
            <p:cNvSpPr/>
            <p:nvPr/>
          </p:nvSpPr>
          <p:spPr>
            <a:xfrm>
              <a:off x="6827819" y="1196752"/>
              <a:ext cx="2064661" cy="936104"/>
            </a:xfrm>
            <a:prstGeom prst="chevron">
              <a:avLst>
                <a:gd name="adj" fmla="val 4098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4</a:t>
              </a:r>
              <a:endParaRPr lang="en-GB" sz="3600" dirty="0">
                <a:solidFill>
                  <a:schemeClr val="tx1"/>
                </a:solidFill>
              </a:endParaRPr>
            </a:p>
          </p:txBody>
        </p:sp>
        <p:sp>
          <p:nvSpPr>
            <p:cNvPr id="32" name="TextBox 31"/>
            <p:cNvSpPr txBox="1"/>
            <p:nvPr/>
          </p:nvSpPr>
          <p:spPr>
            <a:xfrm>
              <a:off x="2627784" y="1794302"/>
              <a:ext cx="1627168" cy="338554"/>
            </a:xfrm>
            <a:prstGeom prst="rect">
              <a:avLst/>
            </a:prstGeom>
            <a:noFill/>
          </p:spPr>
          <p:txBody>
            <a:bodyPr wrap="none" rtlCol="0">
              <a:spAutoFit/>
            </a:bodyPr>
            <a:lstStyle/>
            <a:p>
              <a:r>
                <a:rPr lang="en-GB" sz="1600" dirty="0" smtClean="0"/>
                <a:t>Co-development.</a:t>
              </a:r>
              <a:endParaRPr lang="en-GB" sz="1600" dirty="0"/>
            </a:p>
          </p:txBody>
        </p:sp>
        <p:sp>
          <p:nvSpPr>
            <p:cNvPr id="34" name="TextBox 33"/>
            <p:cNvSpPr txBox="1"/>
            <p:nvPr/>
          </p:nvSpPr>
          <p:spPr>
            <a:xfrm>
              <a:off x="4899263" y="1794302"/>
              <a:ext cx="1531890" cy="338554"/>
            </a:xfrm>
            <a:prstGeom prst="rect">
              <a:avLst/>
            </a:prstGeom>
            <a:noFill/>
          </p:spPr>
          <p:txBody>
            <a:bodyPr wrap="none" rtlCol="0">
              <a:spAutoFit/>
            </a:bodyPr>
            <a:lstStyle/>
            <a:p>
              <a:pPr algn="ctr"/>
              <a:r>
                <a:rPr lang="en-GB" sz="1600" dirty="0" smtClean="0"/>
                <a:t>Prototype setup</a:t>
              </a:r>
              <a:endParaRPr lang="en-GB" sz="1600" dirty="0"/>
            </a:p>
          </p:txBody>
        </p:sp>
        <p:sp>
          <p:nvSpPr>
            <p:cNvPr id="36" name="TextBox 35"/>
            <p:cNvSpPr txBox="1"/>
            <p:nvPr/>
          </p:nvSpPr>
          <p:spPr>
            <a:xfrm>
              <a:off x="7205615" y="1772816"/>
              <a:ext cx="1110801" cy="338554"/>
            </a:xfrm>
            <a:prstGeom prst="rect">
              <a:avLst/>
            </a:prstGeom>
            <a:noFill/>
          </p:spPr>
          <p:txBody>
            <a:bodyPr wrap="none" rtlCol="0">
              <a:spAutoFit/>
            </a:bodyPr>
            <a:lstStyle/>
            <a:p>
              <a:r>
                <a:rPr lang="en-GB" sz="1600" dirty="0" smtClean="0"/>
                <a:t>Operations</a:t>
              </a:r>
              <a:endParaRPr lang="en-GB" sz="1600" dirty="0"/>
            </a:p>
          </p:txBody>
        </p:sp>
        <p:sp>
          <p:nvSpPr>
            <p:cNvPr id="37" name="Chevron 36"/>
            <p:cNvSpPr/>
            <p:nvPr/>
          </p:nvSpPr>
          <p:spPr>
            <a:xfrm>
              <a:off x="251520" y="1196752"/>
              <a:ext cx="2267744" cy="936104"/>
            </a:xfrm>
            <a:prstGeom prst="chevron">
              <a:avLst>
                <a:gd name="adj" fmla="val 432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600" dirty="0" smtClean="0">
                  <a:solidFill>
                    <a:schemeClr val="tx1"/>
                  </a:solidFill>
                </a:rPr>
                <a:t>1</a:t>
              </a:r>
            </a:p>
          </p:txBody>
        </p:sp>
        <p:sp>
          <p:nvSpPr>
            <p:cNvPr id="38" name="TextBox 37"/>
            <p:cNvSpPr txBox="1"/>
            <p:nvPr/>
          </p:nvSpPr>
          <p:spPr>
            <a:xfrm>
              <a:off x="539551" y="1794302"/>
              <a:ext cx="1686980" cy="338554"/>
            </a:xfrm>
            <a:prstGeom prst="rect">
              <a:avLst/>
            </a:prstGeom>
            <a:noFill/>
          </p:spPr>
          <p:txBody>
            <a:bodyPr wrap="none" rtlCol="0">
              <a:spAutoFit/>
            </a:bodyPr>
            <a:lstStyle/>
            <a:p>
              <a:r>
                <a:rPr lang="en-GB" sz="1600" dirty="0" smtClean="0"/>
                <a:t>Early engagement</a:t>
              </a:r>
              <a:endParaRPr lang="en-GB" sz="1600" dirty="0"/>
            </a:p>
          </p:txBody>
        </p:sp>
      </p:grpSp>
      <p:sp>
        <p:nvSpPr>
          <p:cNvPr id="22" name="Title 1"/>
          <p:cNvSpPr>
            <a:spLocks noGrp="1"/>
          </p:cNvSpPr>
          <p:nvPr>
            <p:ph type="title"/>
          </p:nvPr>
        </p:nvSpPr>
        <p:spPr>
          <a:xfrm>
            <a:off x="995140" y="44624"/>
            <a:ext cx="8113364" cy="850106"/>
          </a:xfrm>
          <a:noFill/>
        </p:spPr>
        <p:txBody>
          <a:bodyPr>
            <a:normAutofit/>
          </a:bodyPr>
          <a:lstStyle/>
          <a:p>
            <a:r>
              <a:rPr lang="en-GB" dirty="0" smtClean="0"/>
              <a:t>Support for new communities – Examples</a:t>
            </a:r>
            <a:endParaRPr lang="en-GB" dirty="0"/>
          </a:p>
        </p:txBody>
      </p:sp>
      <p:sp>
        <p:nvSpPr>
          <p:cNvPr id="23" name="Rectangular Callout 22"/>
          <p:cNvSpPr/>
          <p:nvPr/>
        </p:nvSpPr>
        <p:spPr>
          <a:xfrm>
            <a:off x="4716016" y="4437112"/>
            <a:ext cx="4246193" cy="2088232"/>
          </a:xfrm>
          <a:prstGeom prst="wedgeRectCallout">
            <a:avLst>
              <a:gd name="adj1" fmla="val -21165"/>
              <a:gd name="adj2" fmla="val -7388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700" b="1" dirty="0" smtClean="0">
                <a:solidFill>
                  <a:schemeClr val="tx1"/>
                </a:solidFill>
              </a:rPr>
              <a:t>Euro-Argo</a:t>
            </a:r>
            <a:r>
              <a:rPr lang="en-GB" sz="1400" b="1" dirty="0" smtClean="0">
                <a:solidFill>
                  <a:schemeClr val="tx1"/>
                </a:solidFill>
              </a:rPr>
              <a:t> (ocean climate)</a:t>
            </a:r>
            <a:endParaRPr lang="en-GB" sz="1700" b="1" dirty="0" smtClean="0">
              <a:solidFill>
                <a:schemeClr val="tx1"/>
              </a:solidFill>
            </a:endParaRPr>
          </a:p>
          <a:p>
            <a:pPr marL="176213" lvl="1" indent="-176213">
              <a:buFont typeface="Arial"/>
              <a:buChar char="•"/>
            </a:pPr>
            <a:r>
              <a:rPr lang="en-GB" sz="1600" dirty="0" smtClean="0">
                <a:solidFill>
                  <a:schemeClr val="tx1"/>
                </a:solidFill>
              </a:rPr>
              <a:t>Contact established at </a:t>
            </a:r>
            <a:r>
              <a:rPr lang="en-GB" sz="1600" dirty="0" err="1" smtClean="0">
                <a:solidFill>
                  <a:srgbClr val="0066B0"/>
                </a:solidFill>
              </a:rPr>
              <a:t>ENVRIplus</a:t>
            </a:r>
            <a:r>
              <a:rPr lang="en-GB" sz="1600" dirty="0" smtClean="0">
                <a:solidFill>
                  <a:srgbClr val="0066B0"/>
                </a:solidFill>
              </a:rPr>
              <a:t> Week 2015</a:t>
            </a:r>
          </a:p>
          <a:p>
            <a:pPr marL="176213" lvl="1" indent="-176213">
              <a:buFont typeface="Arial"/>
              <a:buChar char="•"/>
            </a:pPr>
            <a:r>
              <a:rPr lang="en-GB" sz="1600" dirty="0" smtClean="0">
                <a:solidFill>
                  <a:schemeClr val="tx1"/>
                </a:solidFill>
              </a:rPr>
              <a:t>Participated in 1</a:t>
            </a:r>
            <a:r>
              <a:rPr lang="en-GB" sz="1600" baseline="30000" dirty="0" smtClean="0">
                <a:solidFill>
                  <a:schemeClr val="tx1"/>
                </a:solidFill>
              </a:rPr>
              <a:t>st</a:t>
            </a:r>
            <a:r>
              <a:rPr lang="en-GB" sz="1600" dirty="0" smtClean="0">
                <a:solidFill>
                  <a:schemeClr val="tx1"/>
                </a:solidFill>
              </a:rPr>
              <a:t> Design Workshop</a:t>
            </a:r>
          </a:p>
          <a:p>
            <a:pPr marL="176213" lvl="1" indent="-176213">
              <a:buFont typeface="Arial"/>
              <a:buChar char="•"/>
            </a:pPr>
            <a:r>
              <a:rPr lang="en-GB" sz="1600" dirty="0" smtClean="0">
                <a:solidFill>
                  <a:schemeClr val="tx1"/>
                </a:solidFill>
              </a:rPr>
              <a:t>Data </a:t>
            </a:r>
            <a:r>
              <a:rPr lang="en-GB" sz="1600" dirty="0">
                <a:solidFill>
                  <a:schemeClr val="tx1"/>
                </a:solidFill>
              </a:rPr>
              <a:t>subscription and delivery </a:t>
            </a:r>
            <a:r>
              <a:rPr lang="en-GB" sz="1600" dirty="0" smtClean="0">
                <a:solidFill>
                  <a:schemeClr val="tx1"/>
                </a:solidFill>
              </a:rPr>
              <a:t>service</a:t>
            </a:r>
          </a:p>
          <a:p>
            <a:pPr marL="176213" lvl="1" indent="-176213">
              <a:buFont typeface="Arial"/>
              <a:buChar char="•"/>
            </a:pPr>
            <a:r>
              <a:rPr lang="en-GB" sz="1600" dirty="0" smtClean="0">
                <a:solidFill>
                  <a:schemeClr val="tx1"/>
                </a:solidFill>
              </a:rPr>
              <a:t>Combining EGI Federated </a:t>
            </a:r>
            <a:r>
              <a:rPr lang="en-GB" sz="1600" dirty="0">
                <a:solidFill>
                  <a:schemeClr val="tx1"/>
                </a:solidFill>
              </a:rPr>
              <a:t>Cloud and </a:t>
            </a:r>
            <a:r>
              <a:rPr lang="en-GB" sz="1600" dirty="0" smtClean="0">
                <a:solidFill>
                  <a:schemeClr val="tx1"/>
                </a:solidFill>
              </a:rPr>
              <a:t>B2SAFE</a:t>
            </a:r>
          </a:p>
          <a:p>
            <a:pPr marL="176213" lvl="1" indent="-176213">
              <a:buFont typeface="Arial"/>
              <a:buChar char="•"/>
            </a:pPr>
            <a:r>
              <a:rPr lang="en-GB" sz="1600" dirty="0" smtClean="0">
                <a:solidFill>
                  <a:srgbClr val="0066B0"/>
                </a:solidFill>
              </a:rPr>
              <a:t>Demo at </a:t>
            </a:r>
            <a:r>
              <a:rPr lang="en-GB" sz="1600" dirty="0" err="1" smtClean="0">
                <a:solidFill>
                  <a:srgbClr val="0066B0"/>
                </a:solidFill>
              </a:rPr>
              <a:t>ENVRIplus</a:t>
            </a:r>
            <a:r>
              <a:rPr lang="en-GB" sz="1600" dirty="0" smtClean="0">
                <a:solidFill>
                  <a:srgbClr val="0066B0"/>
                </a:solidFill>
              </a:rPr>
              <a:t> Week 2017; Conf. Paper</a:t>
            </a:r>
          </a:p>
          <a:p>
            <a:pPr marL="176213" lvl="1" indent="-176213">
              <a:buFont typeface="Arial"/>
              <a:buChar char="•"/>
            </a:pPr>
            <a:r>
              <a:rPr lang="en-GB" sz="1600" dirty="0" smtClean="0">
                <a:solidFill>
                  <a:schemeClr val="tx1"/>
                </a:solidFill>
              </a:rPr>
              <a:t>Development continues in EOSC-hub</a:t>
            </a:r>
          </a:p>
        </p:txBody>
      </p:sp>
      <p:sp>
        <p:nvSpPr>
          <p:cNvPr id="25" name="Rectangular Callout 24"/>
          <p:cNvSpPr/>
          <p:nvPr/>
        </p:nvSpPr>
        <p:spPr>
          <a:xfrm>
            <a:off x="4644008" y="908720"/>
            <a:ext cx="4246193" cy="1800200"/>
          </a:xfrm>
          <a:prstGeom prst="wedgeRectCallout">
            <a:avLst>
              <a:gd name="adj1" fmla="val 23646"/>
              <a:gd name="adj2" fmla="val 75548"/>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b="1" dirty="0" smtClean="0">
                <a:solidFill>
                  <a:schemeClr val="tx1"/>
                </a:solidFill>
              </a:rPr>
              <a:t>NBIS </a:t>
            </a:r>
            <a:r>
              <a:rPr lang="en-GB" sz="1400" b="1" dirty="0" smtClean="0">
                <a:solidFill>
                  <a:schemeClr val="tx1"/>
                </a:solidFill>
              </a:rPr>
              <a:t>(National Bioinformatics Infrastructure Sweden)</a:t>
            </a:r>
            <a:endParaRPr lang="en-GB" sz="1400" b="1" dirty="0">
              <a:solidFill>
                <a:schemeClr val="tx1"/>
              </a:solidFill>
            </a:endParaRPr>
          </a:p>
          <a:p>
            <a:pPr marL="285750" lvl="1" indent="-285750">
              <a:buFont typeface="Arial" panose="020B0604020202020204" pitchFamily="34" charset="0"/>
              <a:buChar char="•"/>
            </a:pPr>
            <a:r>
              <a:rPr lang="en-GB" sz="1600" dirty="0" smtClean="0">
                <a:solidFill>
                  <a:srgbClr val="0066B0"/>
                </a:solidFill>
              </a:rPr>
              <a:t>Contacted EGI </a:t>
            </a:r>
            <a:r>
              <a:rPr lang="en-GB" sz="1600" dirty="0" smtClean="0">
                <a:solidFill>
                  <a:schemeClr val="tx1"/>
                </a:solidFill>
              </a:rPr>
              <a:t>via the support channel</a:t>
            </a:r>
          </a:p>
          <a:p>
            <a:pPr marL="285750" lvl="1" indent="-285750">
              <a:buFont typeface="Arial" panose="020B0604020202020204" pitchFamily="34" charset="0"/>
              <a:buChar char="•"/>
            </a:pPr>
            <a:r>
              <a:rPr lang="en-GB" sz="1600" dirty="0" smtClean="0">
                <a:solidFill>
                  <a:schemeClr val="tx1"/>
                </a:solidFill>
              </a:rPr>
              <a:t>PconsC2</a:t>
            </a:r>
            <a:r>
              <a:rPr lang="en-GB" sz="1600" dirty="0">
                <a:solidFill>
                  <a:schemeClr val="tx1"/>
                </a:solidFill>
              </a:rPr>
              <a:t>, </a:t>
            </a:r>
            <a:r>
              <a:rPr lang="en-GB" sz="1600" dirty="0" err="1">
                <a:solidFill>
                  <a:schemeClr val="tx1"/>
                </a:solidFill>
              </a:rPr>
              <a:t>Pcons</a:t>
            </a:r>
            <a:r>
              <a:rPr lang="en-GB" sz="1600" dirty="0">
                <a:solidFill>
                  <a:schemeClr val="tx1"/>
                </a:solidFill>
              </a:rPr>
              <a:t>, TOPCONS2 servers </a:t>
            </a:r>
            <a:r>
              <a:rPr lang="en-GB" sz="1600" dirty="0" smtClean="0">
                <a:solidFill>
                  <a:schemeClr val="tx1"/>
                </a:solidFill>
              </a:rPr>
              <a:t>on </a:t>
            </a:r>
            <a:r>
              <a:rPr lang="en-GB" sz="1600" dirty="0">
                <a:solidFill>
                  <a:schemeClr val="tx1"/>
                </a:solidFill>
              </a:rPr>
              <a:t>Federated </a:t>
            </a:r>
            <a:r>
              <a:rPr lang="en-GB" sz="1600" dirty="0" smtClean="0">
                <a:solidFill>
                  <a:schemeClr val="tx1"/>
                </a:solidFill>
              </a:rPr>
              <a:t>Cloud – With SLA</a:t>
            </a:r>
            <a:endParaRPr lang="en-GB" sz="1600" dirty="0">
              <a:solidFill>
                <a:schemeClr val="tx1"/>
              </a:solidFill>
            </a:endParaRPr>
          </a:p>
          <a:p>
            <a:pPr marL="285750" lvl="1" indent="-285750">
              <a:buFont typeface="Arial" panose="020B0604020202020204" pitchFamily="34" charset="0"/>
              <a:buChar char="•"/>
            </a:pPr>
            <a:r>
              <a:rPr lang="en-GB" sz="1600" dirty="0" smtClean="0">
                <a:solidFill>
                  <a:schemeClr val="tx1"/>
                </a:solidFill>
              </a:rPr>
              <a:t>TOPCONS2 alone predicted </a:t>
            </a:r>
            <a:r>
              <a:rPr lang="en-GB" sz="1600" dirty="0">
                <a:solidFill>
                  <a:schemeClr val="tx2">
                    <a:lumMod val="60000"/>
                    <a:lumOff val="40000"/>
                  </a:schemeClr>
                </a:solidFill>
              </a:rPr>
              <a:t>more than </a:t>
            </a:r>
            <a:r>
              <a:rPr lang="en-GB" sz="1600" dirty="0" smtClean="0">
                <a:solidFill>
                  <a:schemeClr val="tx2">
                    <a:lumMod val="60000"/>
                    <a:lumOff val="40000"/>
                  </a:schemeClr>
                </a:solidFill>
              </a:rPr>
              <a:t>2 </a:t>
            </a:r>
            <a:r>
              <a:rPr lang="en-GB" sz="1600" dirty="0">
                <a:solidFill>
                  <a:schemeClr val="tx2">
                    <a:lumMod val="60000"/>
                    <a:lumOff val="40000"/>
                  </a:schemeClr>
                </a:solidFill>
              </a:rPr>
              <a:t>million protein sequences </a:t>
            </a:r>
            <a:r>
              <a:rPr lang="en-GB" sz="1600" dirty="0" smtClean="0">
                <a:solidFill>
                  <a:schemeClr val="tx2">
                    <a:lumMod val="60000"/>
                    <a:lumOff val="40000"/>
                  </a:schemeClr>
                </a:solidFill>
              </a:rPr>
              <a:t>by 5000 users from </a:t>
            </a:r>
            <a:r>
              <a:rPr lang="en-GB" sz="1600" dirty="0">
                <a:solidFill>
                  <a:schemeClr val="tx2">
                    <a:lumMod val="60000"/>
                    <a:lumOff val="40000"/>
                  </a:schemeClr>
                </a:solidFill>
              </a:rPr>
              <a:t>69 </a:t>
            </a:r>
            <a:r>
              <a:rPr lang="en-GB" sz="1600" dirty="0" smtClean="0">
                <a:solidFill>
                  <a:schemeClr val="tx2">
                    <a:lumMod val="60000"/>
                    <a:lumOff val="40000"/>
                  </a:schemeClr>
                </a:solidFill>
              </a:rPr>
              <a:t>countries</a:t>
            </a:r>
            <a:endParaRPr lang="en-GB" sz="1600" dirty="0">
              <a:solidFill>
                <a:schemeClr val="tx2">
                  <a:lumMod val="60000"/>
                  <a:lumOff val="40000"/>
                </a:schemeClr>
              </a:solidFill>
            </a:endParaRPr>
          </a:p>
        </p:txBody>
      </p:sp>
      <p:sp>
        <p:nvSpPr>
          <p:cNvPr id="27" name="Rectangular Callout 26"/>
          <p:cNvSpPr/>
          <p:nvPr/>
        </p:nvSpPr>
        <p:spPr>
          <a:xfrm>
            <a:off x="251520" y="4437112"/>
            <a:ext cx="4246193" cy="2088232"/>
          </a:xfrm>
          <a:prstGeom prst="wedgeRectCallout">
            <a:avLst>
              <a:gd name="adj1" fmla="val 22689"/>
              <a:gd name="adj2" fmla="val -73162"/>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700" b="1" dirty="0">
                <a:solidFill>
                  <a:schemeClr val="tx1"/>
                </a:solidFill>
              </a:rPr>
              <a:t>European Research Initiative on chronic lymphocytic </a:t>
            </a:r>
            <a:r>
              <a:rPr lang="en-GB" sz="1700" b="1" dirty="0" err="1">
                <a:solidFill>
                  <a:schemeClr val="tx1"/>
                </a:solidFill>
              </a:rPr>
              <a:t>leukemia</a:t>
            </a:r>
            <a:endParaRPr lang="en-GB" sz="1700" b="1" dirty="0">
              <a:solidFill>
                <a:schemeClr val="tx1"/>
              </a:solidFill>
            </a:endParaRPr>
          </a:p>
          <a:p>
            <a:pPr marL="176213" lvl="1" indent="-176213">
              <a:buFont typeface="Arial" panose="020B0604020202020204" pitchFamily="34" charset="0"/>
              <a:buChar char="•"/>
            </a:pPr>
            <a:r>
              <a:rPr lang="en-GB" sz="1600" dirty="0" smtClean="0">
                <a:solidFill>
                  <a:srgbClr val="0066B0"/>
                </a:solidFill>
              </a:rPr>
              <a:t>Applied to 2</a:t>
            </a:r>
            <a:r>
              <a:rPr lang="en-GB" sz="1600" baseline="30000" dirty="0" smtClean="0">
                <a:solidFill>
                  <a:srgbClr val="0066B0"/>
                </a:solidFill>
              </a:rPr>
              <a:t>nd</a:t>
            </a:r>
            <a:r>
              <a:rPr lang="en-GB" sz="1600" dirty="0" smtClean="0">
                <a:solidFill>
                  <a:srgbClr val="0066B0"/>
                </a:solidFill>
              </a:rPr>
              <a:t> Design Workshop</a:t>
            </a:r>
          </a:p>
          <a:p>
            <a:pPr marL="176213" lvl="1" indent="-176213">
              <a:buFont typeface="Arial" panose="020B0604020202020204" pitchFamily="34" charset="0"/>
              <a:buChar char="•"/>
            </a:pPr>
            <a:r>
              <a:rPr lang="en-GB" sz="1600" dirty="0" smtClean="0">
                <a:solidFill>
                  <a:schemeClr val="tx1"/>
                </a:solidFill>
              </a:rPr>
              <a:t>Moved to stage 2 in PY2</a:t>
            </a:r>
          </a:p>
          <a:p>
            <a:pPr marL="176213" lvl="1" indent="-176213">
              <a:buFont typeface="Arial" panose="020B0604020202020204" pitchFamily="34" charset="0"/>
              <a:buChar char="•"/>
            </a:pPr>
            <a:r>
              <a:rPr lang="en-GB" sz="1600" dirty="0" smtClean="0">
                <a:solidFill>
                  <a:schemeClr val="tx1"/>
                </a:solidFill>
              </a:rPr>
              <a:t>Portal with data repository and applications (Galaxy workflows with Perl, R, JavaScript)</a:t>
            </a:r>
          </a:p>
          <a:p>
            <a:pPr marL="176213" lvl="1" indent="-176213">
              <a:buFont typeface="Arial" panose="020B0604020202020204" pitchFamily="34" charset="0"/>
              <a:buChar char="•"/>
            </a:pPr>
            <a:r>
              <a:rPr lang="en-GB" sz="1600" dirty="0" smtClean="0">
                <a:solidFill>
                  <a:schemeClr val="tx1"/>
                </a:solidFill>
              </a:rPr>
              <a:t>Limited demonstrator achieved</a:t>
            </a:r>
          </a:p>
          <a:p>
            <a:pPr marL="176213" lvl="1" indent="-176213">
              <a:buFont typeface="Arial" panose="020B0604020202020204" pitchFamily="34" charset="0"/>
              <a:buChar char="•"/>
            </a:pPr>
            <a:r>
              <a:rPr lang="en-GB" sz="1600" dirty="0" smtClean="0">
                <a:solidFill>
                  <a:srgbClr val="0066B0"/>
                </a:solidFill>
              </a:rPr>
              <a:t>Scale-up </a:t>
            </a:r>
            <a:r>
              <a:rPr lang="en-GB" sz="1600" dirty="0" err="1" smtClean="0">
                <a:solidFill>
                  <a:srgbClr val="0066B0"/>
                </a:solidFill>
              </a:rPr>
              <a:t>ongoing</a:t>
            </a:r>
            <a:r>
              <a:rPr lang="en-GB" sz="1600" dirty="0" smtClean="0">
                <a:solidFill>
                  <a:srgbClr val="0066B0"/>
                </a:solidFill>
              </a:rPr>
              <a:t>, aiming for community demo</a:t>
            </a:r>
          </a:p>
        </p:txBody>
      </p:sp>
      <p:sp>
        <p:nvSpPr>
          <p:cNvPr id="29" name="Rectangular Callout 28"/>
          <p:cNvSpPr/>
          <p:nvPr/>
        </p:nvSpPr>
        <p:spPr>
          <a:xfrm>
            <a:off x="229673" y="908720"/>
            <a:ext cx="4246193" cy="1805989"/>
          </a:xfrm>
          <a:prstGeom prst="wedgeRectCallout">
            <a:avLst>
              <a:gd name="adj1" fmla="val -22452"/>
              <a:gd name="adj2" fmla="val 7787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700" b="1" dirty="0" smtClean="0">
                <a:solidFill>
                  <a:schemeClr val="tx1"/>
                </a:solidFill>
              </a:rPr>
              <a:t>AQUAEXCEL H2020 project</a:t>
            </a:r>
            <a:endParaRPr lang="en-GB" sz="1700" dirty="0" smtClean="0">
              <a:solidFill>
                <a:schemeClr val="tx1"/>
              </a:solidFill>
            </a:endParaRPr>
          </a:p>
          <a:p>
            <a:pPr marL="361950" lvl="2" indent="-176213">
              <a:buFont typeface="Arial" panose="020B0604020202020204" pitchFamily="34" charset="0"/>
              <a:buChar char="•"/>
            </a:pPr>
            <a:r>
              <a:rPr lang="en-US" sz="1600" dirty="0" smtClean="0">
                <a:solidFill>
                  <a:srgbClr val="0066B0"/>
                </a:solidFill>
              </a:rPr>
              <a:t>Identified on the CORDIS website </a:t>
            </a:r>
            <a:r>
              <a:rPr lang="en-US" sz="1600" dirty="0" smtClean="0">
                <a:solidFill>
                  <a:schemeClr val="tx1"/>
                </a:solidFill>
              </a:rPr>
              <a:t>in2017: “</a:t>
            </a:r>
            <a:r>
              <a:rPr lang="en-US" sz="1600" dirty="0">
                <a:solidFill>
                  <a:schemeClr val="tx1"/>
                </a:solidFill>
              </a:rPr>
              <a:t>a dedicated e-infrastructure which will support both actual and virtual research experiments'”</a:t>
            </a:r>
            <a:endParaRPr lang="en-US" sz="1600" dirty="0" smtClean="0">
              <a:solidFill>
                <a:schemeClr val="tx1"/>
              </a:solidFill>
            </a:endParaRPr>
          </a:p>
          <a:p>
            <a:pPr marL="361950" lvl="2" indent="-176213">
              <a:buFont typeface="Arial" panose="020B0604020202020204" pitchFamily="34" charset="0"/>
              <a:buChar char="•"/>
            </a:pPr>
            <a:r>
              <a:rPr lang="en-US" sz="1600" dirty="0" smtClean="0">
                <a:solidFill>
                  <a:srgbClr val="0066B0"/>
                </a:solidFill>
              </a:rPr>
              <a:t>Discussions are ongoing </a:t>
            </a:r>
            <a:r>
              <a:rPr lang="en-US" sz="1600" dirty="0">
                <a:solidFill>
                  <a:srgbClr val="0066B0"/>
                </a:solidFill>
              </a:rPr>
              <a:t/>
            </a:r>
            <a:br>
              <a:rPr lang="en-US" sz="1600" dirty="0">
                <a:solidFill>
                  <a:srgbClr val="0066B0"/>
                </a:solidFill>
              </a:rPr>
            </a:br>
            <a:r>
              <a:rPr lang="en-US" sz="1600" dirty="0" smtClean="0">
                <a:solidFill>
                  <a:schemeClr val="tx1"/>
                </a:solidFill>
              </a:rPr>
              <a:t>(using EGI external vs. internal services)</a:t>
            </a:r>
            <a:endParaRPr lang="en-GB" sz="1600" b="1" dirty="0" smtClean="0">
              <a:solidFill>
                <a:schemeClr val="tx1"/>
              </a:solidFill>
            </a:endParaRPr>
          </a:p>
        </p:txBody>
      </p:sp>
      <p:sp>
        <p:nvSpPr>
          <p:cNvPr id="30" name="Footer Placeholder 3"/>
          <p:cNvSpPr>
            <a:spLocks noGrp="1"/>
          </p:cNvSpPr>
          <p:nvPr>
            <p:ph type="ftr" sz="quarter" idx="11"/>
          </p:nvPr>
        </p:nvSpPr>
        <p:spPr>
          <a:xfrm>
            <a:off x="1187624" y="6453336"/>
            <a:ext cx="6768752" cy="365125"/>
          </a:xfrm>
        </p:spPr>
        <p:txBody>
          <a:bodyPr/>
          <a:lstStyle/>
          <a:p>
            <a:r>
              <a:rPr lang="en-GB" dirty="0" smtClean="0"/>
              <a:t>WP6 Knowledge Commons </a:t>
            </a:r>
            <a:endParaRPr lang="en-GB" dirty="0"/>
          </a:p>
        </p:txBody>
      </p:sp>
    </p:spTree>
    <p:extLst>
      <p:ext uri="{BB962C8B-B14F-4D97-AF65-F5344CB8AC3E}">
        <p14:creationId xmlns:p14="http://schemas.microsoft.com/office/powerpoint/2010/main" val="3777115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3.67141E-6 8.80445E-7 L -3.67141E-6 0.26784 " pathEditMode="relative" rAng="0" ptsTypes="AA">
                                      <p:cBhvr>
                                        <p:cTn id="6" dur="2000" fill="hold"/>
                                        <p:tgtEl>
                                          <p:spTgt spid="4"/>
                                        </p:tgtEl>
                                        <p:attrNameLst>
                                          <p:attrName>ppt_x</p:attrName>
                                          <p:attrName>ppt_y</p:attrName>
                                        </p:attrNameLst>
                                      </p:cBhvr>
                                      <p:rCtr x="0" y="13392"/>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7" grpId="0" animBg="1"/>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new communities: </a:t>
            </a:r>
            <a:br>
              <a:rPr lang="en-US" dirty="0" smtClean="0"/>
            </a:br>
            <a:r>
              <a:rPr lang="en-US" dirty="0" smtClean="0"/>
              <a:t>per discipline</a:t>
            </a:r>
            <a:endParaRPr lang="en-US" dirty="0"/>
          </a:p>
        </p:txBody>
      </p:sp>
      <p:sp>
        <p:nvSpPr>
          <p:cNvPr id="4" name="Footer Placeholder 3"/>
          <p:cNvSpPr>
            <a:spLocks noGrp="1"/>
          </p:cNvSpPr>
          <p:nvPr>
            <p:ph type="ftr" sz="quarter" idx="11"/>
          </p:nvPr>
        </p:nvSpPr>
        <p:spPr/>
        <p:txBody>
          <a:bodyPr/>
          <a:lstStyle/>
          <a:p>
            <a:r>
              <a:rPr lang="en-GB" dirty="0" smtClean="0"/>
              <a:t>WP6 Knowledge Commons </a:t>
            </a:r>
            <a:endParaRPr lang="en-GB" dirty="0"/>
          </a:p>
        </p:txBody>
      </p:sp>
      <p:pic>
        <p:nvPicPr>
          <p:cNvPr id="3" name="Picture 2" descr="Screen Shot 2017-10-10 at 15.43.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484784"/>
            <a:ext cx="8676456" cy="4703126"/>
          </a:xfrm>
          <a:prstGeom prst="rect">
            <a:avLst/>
          </a:prstGeom>
        </p:spPr>
      </p:pic>
      <p:sp>
        <p:nvSpPr>
          <p:cNvPr id="6" name="TextBox 5"/>
          <p:cNvSpPr txBox="1"/>
          <p:nvPr/>
        </p:nvSpPr>
        <p:spPr>
          <a:xfrm>
            <a:off x="6418099" y="1250176"/>
            <a:ext cx="2042333" cy="738664"/>
          </a:xfrm>
          <a:prstGeom prst="rect">
            <a:avLst/>
          </a:prstGeom>
          <a:solidFill>
            <a:schemeClr val="bg1"/>
          </a:solidFill>
          <a:ln>
            <a:solidFill>
              <a:srgbClr val="000000"/>
            </a:solidFill>
          </a:ln>
        </p:spPr>
        <p:txBody>
          <a:bodyPr wrap="square" rtlCol="0">
            <a:spAutoFit/>
          </a:bodyPr>
          <a:lstStyle/>
          <a:p>
            <a:pPr algn="r"/>
            <a:r>
              <a:rPr lang="en-US" sz="1400" b="1" dirty="0" smtClean="0"/>
              <a:t>Legend:</a:t>
            </a:r>
          </a:p>
          <a:p>
            <a:pPr algn="r"/>
            <a:r>
              <a:rPr lang="en-US" sz="1400" b="1" dirty="0" smtClean="0">
                <a:solidFill>
                  <a:srgbClr val="3366FF"/>
                </a:solidFill>
              </a:rPr>
              <a:t>ACTIVE COLLABORATION</a:t>
            </a:r>
          </a:p>
          <a:p>
            <a:pPr algn="r"/>
            <a:r>
              <a:rPr lang="en-US" sz="1400" b="1" dirty="0" smtClean="0">
                <a:solidFill>
                  <a:srgbClr val="FF0000"/>
                </a:solidFill>
              </a:rPr>
              <a:t>EARLY ENGAGEMENT</a:t>
            </a:r>
            <a:endParaRPr lang="en-US" sz="1400" b="1" dirty="0">
              <a:solidFill>
                <a:srgbClr val="FF0000"/>
              </a:solidFill>
            </a:endParaRPr>
          </a:p>
        </p:txBody>
      </p:sp>
    </p:spTree>
    <p:extLst>
      <p:ext uri="{BB962C8B-B14F-4D97-AF65-F5344CB8AC3E}">
        <p14:creationId xmlns:p14="http://schemas.microsoft.com/office/powerpoint/2010/main" val="29687369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creen Shot 2017-09-29 at 17.03.1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6446" y="2393504"/>
            <a:ext cx="6655994" cy="4464496"/>
          </a:xfrm>
          <a:prstGeom prst="rect">
            <a:avLst/>
          </a:prstGeom>
        </p:spPr>
      </p:pic>
      <p:sp>
        <p:nvSpPr>
          <p:cNvPr id="2" name="Title 1"/>
          <p:cNvSpPr>
            <a:spLocks noGrp="1"/>
          </p:cNvSpPr>
          <p:nvPr>
            <p:ph type="title"/>
          </p:nvPr>
        </p:nvSpPr>
        <p:spPr>
          <a:xfrm>
            <a:off x="1547664" y="-27384"/>
            <a:ext cx="7344816" cy="850106"/>
          </a:xfrm>
        </p:spPr>
        <p:txBody>
          <a:bodyPr/>
          <a:lstStyle/>
          <a:p>
            <a:r>
              <a:rPr lang="en-US" dirty="0" smtClean="0"/>
              <a:t>Support for the long-tail of science</a:t>
            </a:r>
            <a:endParaRPr lang="en-US" dirty="0"/>
          </a:p>
        </p:txBody>
      </p:sp>
      <p:sp>
        <p:nvSpPr>
          <p:cNvPr id="3" name="Content Placeholder 2"/>
          <p:cNvSpPr>
            <a:spLocks noGrp="1"/>
          </p:cNvSpPr>
          <p:nvPr>
            <p:ph sz="half" idx="2"/>
          </p:nvPr>
        </p:nvSpPr>
        <p:spPr>
          <a:xfrm>
            <a:off x="1403648" y="836712"/>
            <a:ext cx="6984776" cy="1656184"/>
          </a:xfrm>
        </p:spPr>
        <p:txBody>
          <a:bodyPr>
            <a:normAutofit fontScale="92500" lnSpcReduction="10000"/>
          </a:bodyPr>
          <a:lstStyle/>
          <a:p>
            <a:r>
              <a:rPr lang="en-US" sz="2400" dirty="0" smtClean="0"/>
              <a:t>Applications On Demand Platform: 15 apps.</a:t>
            </a:r>
          </a:p>
          <a:p>
            <a:pPr lvl="1"/>
            <a:r>
              <a:rPr lang="en-US" sz="1800" dirty="0" smtClean="0"/>
              <a:t>Roll-out through the NGIs (Jan-May 2017)</a:t>
            </a:r>
          </a:p>
          <a:p>
            <a:pPr lvl="1"/>
            <a:r>
              <a:rPr lang="en-US" sz="1800" dirty="0" smtClean="0"/>
              <a:t>Webinar; Conference paper; Newsletter articles; Demos</a:t>
            </a:r>
          </a:p>
          <a:p>
            <a:pPr lvl="1"/>
            <a:r>
              <a:rPr lang="en-US" sz="1800" dirty="0" smtClean="0"/>
              <a:t>First NGI event based on this tool: Croatia, October 2017</a:t>
            </a:r>
          </a:p>
          <a:p>
            <a:r>
              <a:rPr lang="en-US" sz="2400" dirty="0" smtClean="0"/>
              <a:t>Thematic services</a:t>
            </a:r>
            <a:r>
              <a:rPr lang="en-US" sz="2400" smtClean="0"/>
              <a:t>: 30</a:t>
            </a:r>
            <a:endParaRPr lang="en-US" sz="2400" dirty="0" smtClean="0"/>
          </a:p>
          <a:p>
            <a:pPr lvl="1"/>
            <a:endParaRPr lang="en-US" sz="1800" dirty="0" smtClean="0"/>
          </a:p>
          <a:p>
            <a:pPr lvl="1"/>
            <a:endParaRPr lang="en-US" sz="2000" dirty="0"/>
          </a:p>
        </p:txBody>
      </p:sp>
      <p:sp>
        <p:nvSpPr>
          <p:cNvPr id="4" name="Footer Placeholder 3"/>
          <p:cNvSpPr>
            <a:spLocks noGrp="1"/>
          </p:cNvSpPr>
          <p:nvPr>
            <p:ph type="ftr" sz="quarter" idx="11"/>
          </p:nvPr>
        </p:nvSpPr>
        <p:spPr/>
        <p:txBody>
          <a:bodyPr/>
          <a:lstStyle/>
          <a:p>
            <a:r>
              <a:rPr lang="en-GB" smtClean="0"/>
              <a:t>WP6 Knowledge Commons </a:t>
            </a:r>
            <a:endParaRPr lang="en-GB" dirty="0"/>
          </a:p>
        </p:txBody>
      </p:sp>
      <p:sp>
        <p:nvSpPr>
          <p:cNvPr id="14" name="TextBox 13"/>
          <p:cNvSpPr txBox="1"/>
          <p:nvPr/>
        </p:nvSpPr>
        <p:spPr>
          <a:xfrm>
            <a:off x="107504" y="2636912"/>
            <a:ext cx="1635446" cy="738664"/>
          </a:xfrm>
          <a:prstGeom prst="rect">
            <a:avLst/>
          </a:prstGeom>
          <a:noFill/>
          <a:ln>
            <a:solidFill>
              <a:schemeClr val="tx1"/>
            </a:solidFill>
          </a:ln>
        </p:spPr>
        <p:txBody>
          <a:bodyPr wrap="none" rtlCol="0">
            <a:spAutoFit/>
          </a:bodyPr>
          <a:lstStyle/>
          <a:p>
            <a:r>
              <a:rPr lang="en-US" sz="1400" b="1" dirty="0" smtClean="0">
                <a:solidFill>
                  <a:srgbClr val="000000"/>
                </a:solidFill>
              </a:rPr>
              <a:t>Legend: </a:t>
            </a:r>
            <a:br>
              <a:rPr lang="en-US" sz="1400" b="1" dirty="0" smtClean="0">
                <a:solidFill>
                  <a:srgbClr val="000000"/>
                </a:solidFill>
              </a:rPr>
            </a:br>
            <a:r>
              <a:rPr lang="en-US" sz="1400" b="1" dirty="0" smtClean="0">
                <a:solidFill>
                  <a:srgbClr val="3366FF"/>
                </a:solidFill>
              </a:rPr>
              <a:t>THEMATIC SERVICE</a:t>
            </a:r>
          </a:p>
          <a:p>
            <a:r>
              <a:rPr lang="en-US" sz="1400" b="1" dirty="0" smtClean="0">
                <a:solidFill>
                  <a:srgbClr val="FF0000"/>
                </a:solidFill>
              </a:rPr>
              <a:t>APPS ON DEMAND</a:t>
            </a:r>
            <a:endParaRPr lang="en-US" sz="1400" b="1" dirty="0">
              <a:solidFill>
                <a:srgbClr val="FF0000"/>
              </a:solidFill>
            </a:endParaRPr>
          </a:p>
        </p:txBody>
      </p:sp>
    </p:spTree>
    <p:extLst>
      <p:ext uri="{BB962C8B-B14F-4D97-AF65-F5344CB8AC3E}">
        <p14:creationId xmlns:p14="http://schemas.microsoft.com/office/powerpoint/2010/main" val="42361998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Diagram 27"/>
          <p:cNvGraphicFramePr/>
          <p:nvPr>
            <p:extLst>
              <p:ext uri="{D42A27DB-BD31-4B8C-83A1-F6EECF244321}">
                <p14:modId xmlns:p14="http://schemas.microsoft.com/office/powerpoint/2010/main" val="1487701992"/>
              </p:ext>
            </p:extLst>
          </p:nvPr>
        </p:nvGraphicFramePr>
        <p:xfrm>
          <a:off x="539552" y="1117539"/>
          <a:ext cx="828092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Screen Shot 2015-02-26 at 09.30.18.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06030" y="5510027"/>
            <a:ext cx="1080120" cy="480582"/>
          </a:xfrm>
          <a:prstGeom prst="rect">
            <a:avLst/>
          </a:prstGeom>
          <a:ln>
            <a:solidFill>
              <a:schemeClr val="accent1"/>
            </a:solidFill>
          </a:ln>
        </p:spPr>
      </p:pic>
      <p:pic>
        <p:nvPicPr>
          <p:cNvPr id="4" name="Picture 3" descr="Screen Shot 2015-02-26 at 09.30.57.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51720" y="5438019"/>
            <a:ext cx="1080120" cy="564916"/>
          </a:xfrm>
          <a:prstGeom prst="rect">
            <a:avLst/>
          </a:prstGeom>
          <a:ln>
            <a:solidFill>
              <a:schemeClr val="accent1"/>
            </a:solidFill>
          </a:ln>
        </p:spPr>
      </p:pic>
      <p:pic>
        <p:nvPicPr>
          <p:cNvPr id="5" name="Picture 4" descr="Screen Shot 2015-02-26 at 09.31.12.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07904" y="5798059"/>
            <a:ext cx="1203299" cy="511261"/>
          </a:xfrm>
          <a:prstGeom prst="rect">
            <a:avLst/>
          </a:prstGeom>
          <a:ln>
            <a:solidFill>
              <a:schemeClr val="accent1"/>
            </a:solidFill>
          </a:ln>
        </p:spPr>
      </p:pic>
      <p:pic>
        <p:nvPicPr>
          <p:cNvPr id="6" name="Picture 5" descr="Screen Shot 2015-02-26 at 09.30.33.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12160" y="1320014"/>
            <a:ext cx="1872208" cy="627982"/>
          </a:xfrm>
          <a:prstGeom prst="rect">
            <a:avLst/>
          </a:prstGeom>
          <a:ln>
            <a:solidFill>
              <a:schemeClr val="accent1"/>
            </a:solidFill>
          </a:ln>
        </p:spPr>
      </p:pic>
      <p:pic>
        <p:nvPicPr>
          <p:cNvPr id="7" name="Picture 6" descr="Screen Shot 2015-04-20 at 19.45.24.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851920" y="757499"/>
            <a:ext cx="1656184" cy="629135"/>
          </a:xfrm>
          <a:prstGeom prst="rect">
            <a:avLst/>
          </a:prstGeom>
          <a:ln>
            <a:solidFill>
              <a:schemeClr val="accent1"/>
            </a:solidFill>
          </a:ln>
        </p:spPr>
      </p:pic>
      <p:pic>
        <p:nvPicPr>
          <p:cNvPr id="8" name="Picture 7" descr="Screen Shot 2015-02-26 at 09.30.44.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804248" y="4141875"/>
            <a:ext cx="1008112" cy="741005"/>
          </a:xfrm>
          <a:prstGeom prst="rect">
            <a:avLst/>
          </a:prstGeom>
          <a:ln>
            <a:solidFill>
              <a:schemeClr val="accent1"/>
            </a:solidFill>
          </a:ln>
        </p:spPr>
      </p:pic>
      <p:pic>
        <p:nvPicPr>
          <p:cNvPr id="9" name="Picture 8" descr="Screen Shot 2015-04-20 at 19.36.50.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962010" y="2773723"/>
            <a:ext cx="1410769" cy="576064"/>
          </a:xfrm>
          <a:prstGeom prst="rect">
            <a:avLst/>
          </a:prstGeom>
        </p:spPr>
      </p:pic>
      <p:pic>
        <p:nvPicPr>
          <p:cNvPr id="10" name="Imagen 13"/>
          <p:cNvPicPr>
            <a:picLocks noChangeAspect="1"/>
          </p:cNvPicPr>
          <p:nvPr/>
        </p:nvPicPr>
        <p:blipFill>
          <a:blip r:embed="rId15"/>
          <a:stretch>
            <a:fillRect/>
          </a:stretch>
        </p:blipFill>
        <p:spPr>
          <a:xfrm>
            <a:off x="1588959" y="4957831"/>
            <a:ext cx="1470873" cy="552196"/>
          </a:xfrm>
          <a:prstGeom prst="rect">
            <a:avLst/>
          </a:prstGeom>
        </p:spPr>
      </p:pic>
      <p:pic>
        <p:nvPicPr>
          <p:cNvPr id="12" name="Picture 11" descr="Screen Shot 2016-04-06 at 04.01.14.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71600" y="2701715"/>
            <a:ext cx="1193800" cy="685800"/>
          </a:xfrm>
          <a:prstGeom prst="rect">
            <a:avLst/>
          </a:prstGeom>
          <a:ln>
            <a:solidFill>
              <a:schemeClr val="accent1"/>
            </a:solidFill>
          </a:ln>
        </p:spPr>
      </p:pic>
      <p:sp>
        <p:nvSpPr>
          <p:cNvPr id="13" name="Right Arrow 12"/>
          <p:cNvSpPr/>
          <p:nvPr/>
        </p:nvSpPr>
        <p:spPr>
          <a:xfrm rot="3775277">
            <a:off x="1824002" y="2001276"/>
            <a:ext cx="720080" cy="5760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991017" y="1663986"/>
            <a:ext cx="916687" cy="461665"/>
          </a:xfrm>
          <a:prstGeom prst="rect">
            <a:avLst/>
          </a:prstGeom>
          <a:noFill/>
        </p:spPr>
        <p:txBody>
          <a:bodyPr wrap="none" rtlCol="0">
            <a:spAutoFit/>
          </a:bodyPr>
          <a:lstStyle/>
          <a:p>
            <a:r>
              <a:rPr lang="en-GB" sz="2400" b="1" dirty="0" smtClean="0">
                <a:solidFill>
                  <a:schemeClr val="tx2"/>
                </a:solidFill>
              </a:rPr>
              <a:t>NEW!</a:t>
            </a:r>
            <a:endParaRPr lang="en-GB" sz="2400" b="1" dirty="0">
              <a:solidFill>
                <a:schemeClr val="tx2"/>
              </a:solidFill>
            </a:endParaRPr>
          </a:p>
        </p:txBody>
      </p:sp>
      <p:sp>
        <p:nvSpPr>
          <p:cNvPr id="26" name="Title 1"/>
          <p:cNvSpPr txBox="1">
            <a:spLocks/>
          </p:cNvSpPr>
          <p:nvPr/>
        </p:nvSpPr>
        <p:spPr>
          <a:xfrm>
            <a:off x="1547664" y="116632"/>
            <a:ext cx="7344816" cy="850106"/>
          </a:xfrm>
          <a:prstGeom prst="rect">
            <a:avLst/>
          </a:prstGeom>
        </p:spPr>
        <p:txBody>
          <a:bodyPr>
            <a:normAutofit fontScale="97500"/>
          </a:bodyPr>
          <a:lst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a:lstStyle>
          <a:p>
            <a:r>
              <a:rPr lang="en-GB" dirty="0" smtClean="0"/>
              <a:t>Competence Centres: </a:t>
            </a:r>
            <a:r>
              <a:rPr lang="en-GB" sz="2700" dirty="0" smtClean="0"/>
              <a:t>SA2.3-10</a:t>
            </a:r>
            <a:endParaRPr lang="en-GB" sz="2700" dirty="0"/>
          </a:p>
        </p:txBody>
      </p:sp>
      <p:sp>
        <p:nvSpPr>
          <p:cNvPr id="27" name="Footer Placeholder 3"/>
          <p:cNvSpPr>
            <a:spLocks noGrp="1"/>
          </p:cNvSpPr>
          <p:nvPr>
            <p:ph type="ftr" sz="quarter" idx="11"/>
          </p:nvPr>
        </p:nvSpPr>
        <p:spPr>
          <a:xfrm>
            <a:off x="1187624" y="6453336"/>
            <a:ext cx="6768752" cy="365125"/>
          </a:xfrm>
        </p:spPr>
        <p:txBody>
          <a:bodyPr/>
          <a:lstStyle/>
          <a:p>
            <a:r>
              <a:rPr lang="en-GB" dirty="0" smtClean="0"/>
              <a:t>WP6 Knowledge Commons</a:t>
            </a:r>
          </a:p>
        </p:txBody>
      </p:sp>
      <p:sp>
        <p:nvSpPr>
          <p:cNvPr id="29" name="Right Arrow 28"/>
          <p:cNvSpPr/>
          <p:nvPr/>
        </p:nvSpPr>
        <p:spPr>
          <a:xfrm>
            <a:off x="1979712" y="1693603"/>
            <a:ext cx="888838" cy="5760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Screen Shot 2017-10-03 at 10.25.33.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763688" y="1117539"/>
            <a:ext cx="1579374" cy="504056"/>
          </a:xfrm>
          <a:prstGeom prst="rect">
            <a:avLst/>
          </a:prstGeom>
          <a:ln>
            <a:solidFill>
              <a:srgbClr val="4F81BD"/>
            </a:solidFill>
          </a:ln>
        </p:spPr>
      </p:pic>
      <p:pic>
        <p:nvPicPr>
          <p:cNvPr id="16" name="Picture 15"/>
          <p:cNvPicPr>
            <a:picLocks noChangeAspect="1"/>
          </p:cNvPicPr>
          <p:nvPr/>
        </p:nvPicPr>
        <p:blipFill>
          <a:blip r:embed="rId18"/>
          <a:stretch>
            <a:fillRect/>
          </a:stretch>
        </p:blipFill>
        <p:spPr>
          <a:xfrm>
            <a:off x="1187624" y="3925851"/>
            <a:ext cx="922444" cy="918344"/>
          </a:xfrm>
          <a:prstGeom prst="rect">
            <a:avLst/>
          </a:prstGeom>
        </p:spPr>
      </p:pic>
    </p:spTree>
    <p:extLst>
      <p:ext uri="{BB962C8B-B14F-4D97-AF65-F5344CB8AC3E}">
        <p14:creationId xmlns:p14="http://schemas.microsoft.com/office/powerpoint/2010/main" val="10676001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37312"/>
            <a:ext cx="9144000" cy="648072"/>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itle 1"/>
          <p:cNvSpPr>
            <a:spLocks noGrp="1"/>
          </p:cNvSpPr>
          <p:nvPr>
            <p:ph type="title"/>
          </p:nvPr>
        </p:nvSpPr>
        <p:spPr>
          <a:xfrm>
            <a:off x="827584" y="-99392"/>
            <a:ext cx="8280920" cy="850106"/>
          </a:xfrm>
        </p:spPr>
        <p:txBody>
          <a:bodyPr>
            <a:noAutofit/>
          </a:bodyPr>
          <a:lstStyle/>
          <a:p>
            <a:r>
              <a:rPr lang="en-GB" sz="2500" dirty="0" smtClean="0">
                <a:solidFill>
                  <a:schemeClr val="accent3">
                    <a:lumMod val="60000"/>
                    <a:lumOff val="40000"/>
                  </a:schemeClr>
                </a:solidFill>
              </a:rPr>
              <a:t>PY1 </a:t>
            </a:r>
            <a:r>
              <a:rPr lang="en-GB" sz="2500" dirty="0" smtClean="0">
                <a:solidFill>
                  <a:schemeClr val="accent3">
                    <a:lumMod val="75000"/>
                  </a:schemeClr>
                </a:solidFill>
                <a:sym typeface="Wingdings"/>
              </a:rPr>
              <a:t> </a:t>
            </a:r>
            <a:r>
              <a:rPr lang="en-GB" sz="2500" dirty="0" smtClean="0">
                <a:solidFill>
                  <a:schemeClr val="accent3">
                    <a:lumMod val="75000"/>
                  </a:schemeClr>
                </a:solidFill>
              </a:rPr>
              <a:t>PY2 </a:t>
            </a:r>
            <a:r>
              <a:rPr lang="en-GB" sz="2500" dirty="0" smtClean="0">
                <a:solidFill>
                  <a:schemeClr val="accent5">
                    <a:lumMod val="60000"/>
                    <a:lumOff val="40000"/>
                  </a:schemeClr>
                </a:solidFill>
                <a:sym typeface="Wingdings"/>
              </a:rPr>
              <a:t> PY3</a:t>
            </a:r>
            <a:r>
              <a:rPr lang="en-GB" sz="2500" dirty="0" smtClean="0">
                <a:solidFill>
                  <a:schemeClr val="bg1">
                    <a:lumMod val="50000"/>
                  </a:schemeClr>
                </a:solidFill>
                <a:sym typeface="Wingdings"/>
              </a:rPr>
              <a:t>  EOSC-Hub</a:t>
            </a:r>
            <a:endParaRPr lang="en-GB" sz="2500" dirty="0">
              <a:solidFill>
                <a:schemeClr val="bg1">
                  <a:lumMod val="50000"/>
                </a:schemeClr>
              </a:solidFill>
            </a:endParaRPr>
          </a:p>
        </p:txBody>
      </p:sp>
      <p:graphicFrame>
        <p:nvGraphicFramePr>
          <p:cNvPr id="13" name="Content Placeholder 4"/>
          <p:cNvGraphicFramePr>
            <a:graphicFrameLocks noGrp="1"/>
          </p:cNvGraphicFramePr>
          <p:nvPr>
            <p:ph sz="half" idx="2"/>
            <p:extLst>
              <p:ext uri="{D42A27DB-BD31-4B8C-83A1-F6EECF244321}">
                <p14:modId xmlns:p14="http://schemas.microsoft.com/office/powerpoint/2010/main" val="529722494"/>
              </p:ext>
            </p:extLst>
          </p:nvPr>
        </p:nvGraphicFramePr>
        <p:xfrm>
          <a:off x="107504" y="819094"/>
          <a:ext cx="8857676" cy="5811402"/>
        </p:xfrm>
        <a:graphic>
          <a:graphicData uri="http://schemas.openxmlformats.org/drawingml/2006/table">
            <a:tbl>
              <a:tblPr firstRow="1" bandRow="1">
                <a:tableStyleId>{5C22544A-7EE6-4342-B048-85BDC9FD1C3A}</a:tableStyleId>
              </a:tblPr>
              <a:tblGrid>
                <a:gridCol w="864096"/>
                <a:gridCol w="2160239"/>
                <a:gridCol w="2016225"/>
                <a:gridCol w="1440160"/>
                <a:gridCol w="1224136"/>
                <a:gridCol w="1152820"/>
              </a:tblGrid>
              <a:tr h="330462">
                <a:tc>
                  <a:txBody>
                    <a:bodyPr/>
                    <a:lstStyle/>
                    <a:p>
                      <a:endParaRPr lang="en-GB" sz="1200" dirty="0">
                        <a:solidFill>
                          <a:schemeClr val="bg1"/>
                        </a:solidFill>
                      </a:endParaRPr>
                    </a:p>
                  </a:txBody>
                  <a:tcPr>
                    <a:noFill/>
                  </a:tcPr>
                </a:tc>
                <a:tc>
                  <a:txBody>
                    <a:bodyPr/>
                    <a:lstStyle/>
                    <a:p>
                      <a:endParaRPr lang="en-GB" sz="1200" dirty="0">
                        <a:solidFill>
                          <a:schemeClr val="bg1"/>
                        </a:solidFill>
                      </a:endParaRPr>
                    </a:p>
                  </a:txBody>
                  <a:tcPr>
                    <a:noFill/>
                  </a:tcPr>
                </a:tc>
                <a:tc>
                  <a:txBody>
                    <a:bodyPr/>
                    <a:lstStyle/>
                    <a:p>
                      <a:endParaRPr lang="en-GB" sz="1200" dirty="0">
                        <a:solidFill>
                          <a:schemeClr val="bg1"/>
                        </a:solidFill>
                      </a:endParaRPr>
                    </a:p>
                  </a:txBody>
                  <a:tcPr>
                    <a:noFill/>
                  </a:tcPr>
                </a:tc>
                <a:tc>
                  <a:txBody>
                    <a:bodyPr/>
                    <a:lstStyle/>
                    <a:p>
                      <a:endParaRPr lang="en-GB" sz="1200" dirty="0">
                        <a:solidFill>
                          <a:schemeClr val="bg1"/>
                        </a:solidFill>
                      </a:endParaRPr>
                    </a:p>
                  </a:txBody>
                  <a:tcPr>
                    <a:noFill/>
                  </a:tcPr>
                </a:tc>
                <a:tc>
                  <a:txBody>
                    <a:bodyPr/>
                    <a:lstStyle/>
                    <a:p>
                      <a:endParaRPr lang="en-GB" sz="1200" dirty="0">
                        <a:solidFill>
                          <a:schemeClr val="bg1"/>
                        </a:solidFill>
                      </a:endParaRPr>
                    </a:p>
                  </a:txBody>
                  <a:tcPr>
                    <a:noFill/>
                  </a:tcPr>
                </a:tc>
                <a:tc>
                  <a:txBody>
                    <a:bodyPr/>
                    <a:lstStyle/>
                    <a:p>
                      <a:endParaRPr lang="en-GB" sz="1200" dirty="0">
                        <a:solidFill>
                          <a:schemeClr val="bg1"/>
                        </a:solidFill>
                      </a:endParaRPr>
                    </a:p>
                  </a:txBody>
                  <a:tcPr>
                    <a:noFill/>
                  </a:tcPr>
                </a:tc>
              </a:tr>
              <a:tr h="248102">
                <a:tc>
                  <a:txBody>
                    <a:bodyPr/>
                    <a:lstStyle/>
                    <a:p>
                      <a:r>
                        <a:rPr lang="en-GB" sz="1200" b="1" dirty="0" smtClean="0">
                          <a:solidFill>
                            <a:srgbClr val="000000"/>
                          </a:solidFill>
                        </a:rPr>
                        <a:t>ELIXIR</a:t>
                      </a:r>
                      <a:endParaRPr lang="en-GB" sz="1200" b="1" dirty="0">
                        <a:solidFill>
                          <a:srgbClr val="000000"/>
                        </a:solidFill>
                      </a:endParaRPr>
                    </a:p>
                  </a:txBody>
                  <a:tcP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Compute Platform with AAI</a:t>
                      </a:r>
                      <a:br>
                        <a:rPr lang="en-GB" sz="1200" dirty="0" smtClean="0">
                          <a:solidFill>
                            <a:schemeClr val="tx1"/>
                          </a:solidFill>
                        </a:rPr>
                      </a:br>
                      <a:r>
                        <a:rPr lang="en-GB" sz="1200" dirty="0" smtClean="0">
                          <a:solidFill>
                            <a:schemeClr val="tx1"/>
                          </a:solidFill>
                        </a:rPr>
                        <a:t>5 use cases are defined</a:t>
                      </a:r>
                      <a:endParaRPr lang="en-GB" sz="1200" b="1" kern="1200" dirty="0" smtClean="0">
                        <a:solidFill>
                          <a:schemeClr val="accent3">
                            <a:lumMod val="75000"/>
                          </a:schemeClr>
                        </a:solidFill>
                        <a:latin typeface="Wingdings" panose="05000000000000000000" pitchFamily="2" charset="2"/>
                        <a:ea typeface="+mn-ea"/>
                        <a:cs typeface="+mn-cs"/>
                      </a:endParaRPr>
                    </a:p>
                  </a:txBody>
                  <a:tcPr>
                    <a:solidFill>
                      <a:schemeClr val="accent3">
                        <a:lumMod val="40000"/>
                        <a:lumOff val="60000"/>
                      </a:schemeClr>
                    </a:solidFill>
                  </a:tcPr>
                </a:tc>
                <a:tc>
                  <a:txBody>
                    <a:bodyPr/>
                    <a:lstStyle/>
                    <a:p>
                      <a:r>
                        <a:rPr lang="en-GB" sz="1200" dirty="0" smtClean="0"/>
                        <a:t>Operates</a:t>
                      </a:r>
                      <a:r>
                        <a:rPr lang="en-GB" sz="1200" baseline="0" dirty="0" smtClean="0"/>
                        <a:t> in 3 nodes</a:t>
                      </a:r>
                    </a:p>
                  </a:txBody>
                  <a:tcP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Application demos</a:t>
                      </a:r>
                      <a:endParaRPr lang="en-GB" sz="1200" dirty="0" smtClean="0"/>
                    </a:p>
                  </a:txBody>
                  <a:tcPr>
                    <a:solidFill>
                      <a:srgbClr val="93CDDD"/>
                    </a:solidFill>
                  </a:tcPr>
                </a:tc>
                <a:tc>
                  <a:txBody>
                    <a:bodyPr/>
                    <a:lstStyle/>
                    <a:p>
                      <a:r>
                        <a:rPr lang="en-GB" sz="1200" dirty="0" smtClean="0"/>
                        <a:t>ELIXIR</a:t>
                      </a:r>
                      <a:r>
                        <a:rPr lang="en-GB" sz="1200" baseline="0" dirty="0" smtClean="0"/>
                        <a:t> AHM ’17, AHM ’18</a:t>
                      </a:r>
                      <a:endParaRPr lang="en-GB" sz="1200" dirty="0"/>
                    </a:p>
                  </a:txBody>
                  <a:tcPr>
                    <a:solidFill>
                      <a:srgbClr val="93CDDD"/>
                    </a:solidFill>
                  </a:tcPr>
                </a:tc>
                <a:tc>
                  <a:txBody>
                    <a:bodyPr/>
                    <a:lstStyle/>
                    <a:p>
                      <a:r>
                        <a:rPr lang="en-GB" sz="1200" dirty="0" smtClean="0"/>
                        <a:t>CC in EOSC-hub</a:t>
                      </a:r>
                      <a:endParaRPr lang="en-GB" sz="1200" dirty="0"/>
                    </a:p>
                  </a:txBody>
                  <a:tcPr>
                    <a:solidFill>
                      <a:schemeClr val="bg1">
                        <a:lumMod val="75000"/>
                      </a:schemeClr>
                    </a:solidFill>
                  </a:tcPr>
                </a:tc>
              </a:tr>
              <a:tr h="308000">
                <a:tc>
                  <a:txBody>
                    <a:bodyPr/>
                    <a:lstStyle/>
                    <a:p>
                      <a:r>
                        <a:rPr lang="en-GB" sz="1200" b="1" dirty="0" smtClean="0">
                          <a:solidFill>
                            <a:srgbClr val="000000"/>
                          </a:solidFill>
                        </a:rPr>
                        <a:t>BBMRI</a:t>
                      </a:r>
                      <a:endParaRPr lang="en-GB" sz="1200" b="1" dirty="0">
                        <a:solidFill>
                          <a:srgbClr val="000000"/>
                        </a:solidFill>
                      </a:endParaRPr>
                    </a:p>
                  </a:txBody>
                  <a:tcP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Private clouds</a:t>
                      </a:r>
                    </a:p>
                  </a:txBody>
                  <a:tcPr>
                    <a:solidFill>
                      <a:schemeClr val="accent3">
                        <a:lumMod val="40000"/>
                        <a:lumOff val="60000"/>
                      </a:schemeClr>
                    </a:solidFill>
                  </a:tcPr>
                </a:tc>
                <a:tc>
                  <a:txBody>
                    <a:bodyPr/>
                    <a:lstStyle/>
                    <a:p>
                      <a:r>
                        <a:rPr lang="en-GB" sz="1200" dirty="0" smtClean="0"/>
                        <a:t>Deployed at </a:t>
                      </a:r>
                      <a:r>
                        <a:rPr lang="en-GB" sz="1200" baseline="0" dirty="0" err="1" smtClean="0"/>
                        <a:t>biobank</a:t>
                      </a:r>
                      <a:r>
                        <a:rPr lang="en-GB" sz="1200" baseline="0" dirty="0" smtClean="0"/>
                        <a:t>-SE</a:t>
                      </a:r>
                    </a:p>
                    <a:p>
                      <a:r>
                        <a:rPr lang="en-GB" sz="1200" baseline="0" dirty="0" smtClean="0"/>
                        <a:t>Under setup in </a:t>
                      </a:r>
                      <a:r>
                        <a:rPr lang="en-GB" sz="1200" baseline="0" dirty="0" err="1" smtClean="0"/>
                        <a:t>biobank</a:t>
                      </a:r>
                      <a:r>
                        <a:rPr lang="en-GB" sz="1200" baseline="0" dirty="0" smtClean="0"/>
                        <a:t>-CZ</a:t>
                      </a:r>
                      <a:endParaRPr lang="en-GB" sz="1200" dirty="0"/>
                    </a:p>
                  </a:txBody>
                  <a:tcPr>
                    <a:solidFill>
                      <a:schemeClr val="accent3">
                        <a:lumMod val="75000"/>
                      </a:schemeClr>
                    </a:solidFill>
                  </a:tcPr>
                </a:tc>
                <a:tc>
                  <a:txBody>
                    <a:bodyPr/>
                    <a:lstStyle/>
                    <a:p>
                      <a:r>
                        <a:rPr lang="en-GB" sz="1200" dirty="0" smtClean="0"/>
                        <a:t>Workflows and</a:t>
                      </a:r>
                      <a:r>
                        <a:rPr lang="en-GB" sz="1200" baseline="0" dirty="0" smtClean="0"/>
                        <a:t> PIDs</a:t>
                      </a:r>
                      <a:endParaRPr lang="en-GB" sz="1200" dirty="0"/>
                    </a:p>
                  </a:txBody>
                  <a:tcPr>
                    <a:solidFill>
                      <a:srgbClr val="93CDDD"/>
                    </a:solidFill>
                  </a:tcPr>
                </a:tc>
                <a:tc>
                  <a:txBody>
                    <a:bodyPr/>
                    <a:lstStyle/>
                    <a:p>
                      <a:r>
                        <a:rPr lang="en-GB" sz="1200" dirty="0" err="1" smtClean="0"/>
                        <a:t>BioBanking</a:t>
                      </a:r>
                      <a:r>
                        <a:rPr lang="en-GB" sz="1200" baseline="0" dirty="0" smtClean="0"/>
                        <a:t> annual event</a:t>
                      </a:r>
                      <a:endParaRPr lang="en-GB" sz="1200" dirty="0"/>
                    </a:p>
                  </a:txBody>
                  <a:tcPr>
                    <a:solidFill>
                      <a:schemeClr val="accent5">
                        <a:lumMod val="60000"/>
                        <a:lumOff val="40000"/>
                      </a:schemeClr>
                    </a:solidFill>
                  </a:tcPr>
                </a:tc>
                <a:tc>
                  <a:txBody>
                    <a:bodyPr/>
                    <a:lstStyle/>
                    <a:p>
                      <a:endParaRPr lang="en-GB" sz="1200" dirty="0"/>
                    </a:p>
                  </a:txBody>
                  <a:tcPr>
                    <a:noFill/>
                  </a:tcPr>
                </a:tc>
              </a:tr>
              <a:tr h="213360">
                <a:tc rowSpan="3">
                  <a:txBody>
                    <a:bodyPr/>
                    <a:lstStyle/>
                    <a:p>
                      <a:r>
                        <a:rPr lang="en-GB" sz="1200" b="1" dirty="0" err="1" smtClean="0">
                          <a:solidFill>
                            <a:srgbClr val="000000"/>
                          </a:solidFill>
                        </a:rPr>
                        <a:t>MoBrain</a:t>
                      </a:r>
                      <a:endParaRPr lang="en-GB" sz="1200" b="1" dirty="0">
                        <a:solidFill>
                          <a:srgbClr val="000000"/>
                        </a:solidFill>
                      </a:endParaRPr>
                    </a:p>
                  </a:txBody>
                  <a:tcP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Community portal</a:t>
                      </a:r>
                    </a:p>
                  </a:txBody>
                  <a:tcPr>
                    <a:solidFill>
                      <a:schemeClr val="accent3">
                        <a:lumMod val="40000"/>
                        <a:lumOff val="60000"/>
                      </a:schemeClr>
                    </a:solidFill>
                  </a:tcPr>
                </a:tc>
                <a:tc>
                  <a:txBody>
                    <a:bodyPr/>
                    <a:lstStyle/>
                    <a:p>
                      <a:r>
                        <a:rPr lang="en-GB" sz="1200" dirty="0" smtClean="0"/>
                        <a:t>Done</a:t>
                      </a:r>
                    </a:p>
                  </a:txBody>
                  <a:tcPr>
                    <a:solidFill>
                      <a:schemeClr val="accent3">
                        <a:lumMod val="40000"/>
                        <a:lumOff val="60000"/>
                      </a:schemeClr>
                    </a:solidFill>
                  </a:tcPr>
                </a:tc>
                <a:tc>
                  <a:txBody>
                    <a:bodyPr/>
                    <a:lstStyle/>
                    <a:p>
                      <a:r>
                        <a:rPr lang="en-GB" sz="1200" dirty="0" smtClean="0"/>
                        <a:t>Done</a:t>
                      </a:r>
                    </a:p>
                  </a:txBody>
                  <a:tcPr>
                    <a:solidFill>
                      <a:schemeClr val="accent3">
                        <a:lumMod val="40000"/>
                        <a:lumOff val="60000"/>
                      </a:schemeClr>
                    </a:solidFill>
                  </a:tcPr>
                </a:tc>
                <a:tc rowSpan="3">
                  <a:txBody>
                    <a:bodyPr/>
                    <a:lstStyle/>
                    <a:p>
                      <a:r>
                        <a:rPr lang="en-GB" sz="1200" dirty="0" smtClean="0"/>
                        <a:t>75+</a:t>
                      </a:r>
                      <a:r>
                        <a:rPr lang="en-GB" sz="1200" baseline="0" dirty="0" smtClean="0"/>
                        <a:t> events</a:t>
                      </a:r>
                      <a:endParaRPr lang="en-GB" sz="1200" dirty="0"/>
                    </a:p>
                  </a:txBody>
                  <a:tcPr>
                    <a:solidFill>
                      <a:schemeClr val="accent3">
                        <a:lumMod val="40000"/>
                        <a:lumOff val="60000"/>
                      </a:schemeClr>
                    </a:solidFill>
                  </a:tcPr>
                </a:tc>
                <a:tc rowSpan="3">
                  <a:txBody>
                    <a:bodyPr/>
                    <a:lstStyle/>
                    <a:p>
                      <a:r>
                        <a:rPr lang="en-GB" sz="1200" baseline="0" dirty="0" smtClean="0"/>
                        <a:t>SLA in place</a:t>
                      </a:r>
                    </a:p>
                    <a:p>
                      <a:endParaRPr lang="en-GB" sz="1200" baseline="0" dirty="0" smtClean="0"/>
                    </a:p>
                    <a:p>
                      <a:r>
                        <a:rPr lang="en-GB" sz="1200" baseline="0" dirty="0" smtClean="0"/>
                        <a:t>TS in EINFRA12</a:t>
                      </a:r>
                    </a:p>
                  </a:txBody>
                  <a:tcPr>
                    <a:solidFill>
                      <a:srgbClr val="BFBFBF"/>
                    </a:solidFill>
                  </a:tcPr>
                </a:tc>
              </a:tr>
              <a:tr h="223486">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t>Cryo</a:t>
                      </a:r>
                      <a:r>
                        <a:rPr lang="en-GB" sz="1200" dirty="0" smtClean="0"/>
                        <a:t>-EM</a:t>
                      </a:r>
                      <a:r>
                        <a:rPr lang="en-GB" sz="1200" baseline="0" dirty="0" smtClean="0"/>
                        <a:t> in the cloud (SCIPION)</a:t>
                      </a:r>
                    </a:p>
                  </a:txBody>
                  <a:tcPr>
                    <a:solidFill>
                      <a:schemeClr val="accent3">
                        <a:lumMod val="40000"/>
                        <a:lumOff val="60000"/>
                      </a:schemeClr>
                    </a:solidFill>
                  </a:tcPr>
                </a:tc>
                <a:tc>
                  <a:txBody>
                    <a:bodyPr/>
                    <a:lstStyle/>
                    <a:p>
                      <a:r>
                        <a:rPr lang="en-GB" sz="1200" dirty="0" smtClean="0"/>
                        <a:t>Done</a:t>
                      </a:r>
                      <a:endParaRPr lang="en-GB" sz="1200" dirty="0"/>
                    </a:p>
                  </a:txBody>
                  <a:tcPr>
                    <a:solidFill>
                      <a:schemeClr val="accent3">
                        <a:lumMod val="40000"/>
                        <a:lumOff val="60000"/>
                      </a:schemeClr>
                    </a:solidFill>
                  </a:tcPr>
                </a:tc>
                <a:tc>
                  <a:txBody>
                    <a:bodyPr/>
                    <a:lstStyle/>
                    <a:p>
                      <a:r>
                        <a:rPr lang="en-GB" sz="1200" dirty="0" smtClean="0"/>
                        <a:t>Done</a:t>
                      </a:r>
                    </a:p>
                  </a:txBody>
                  <a:tcPr>
                    <a:solidFill>
                      <a:schemeClr val="accent3">
                        <a:lumMod val="75000"/>
                      </a:schemeClr>
                    </a:solidFill>
                  </a:tcPr>
                </a:tc>
                <a:tc vMerge="1">
                  <a:txBody>
                    <a:bodyPr/>
                    <a:lstStyle/>
                    <a:p>
                      <a:endParaRPr lang="en-GB" sz="1200" dirty="0"/>
                    </a:p>
                  </a:txBody>
                  <a:tcPr>
                    <a:solidFill>
                      <a:schemeClr val="accent3">
                        <a:lumMod val="75000"/>
                      </a:schemeClr>
                    </a:solidFill>
                  </a:tcPr>
                </a:tc>
                <a:tc vMerge="1">
                  <a:txBody>
                    <a:bodyPr/>
                    <a:lstStyle/>
                    <a:p>
                      <a:endParaRPr lang="en-GB"/>
                    </a:p>
                  </a:txBody>
                  <a:tcPr/>
                </a:tc>
              </a:tr>
              <a:tr h="21336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GPGPU application gateways</a:t>
                      </a:r>
                      <a:endParaRPr lang="en-GB" sz="1200" dirty="0" smtClean="0"/>
                    </a:p>
                  </a:txBody>
                  <a:tcPr>
                    <a:solidFill>
                      <a:schemeClr val="accent3">
                        <a:lumMod val="40000"/>
                        <a:lumOff val="60000"/>
                      </a:schemeClr>
                    </a:solidFill>
                  </a:tcPr>
                </a:tc>
                <a:tc>
                  <a:txBody>
                    <a:bodyPr/>
                    <a:lstStyle/>
                    <a:p>
                      <a:r>
                        <a:rPr lang="en-GB" sz="1200" dirty="0" smtClean="0"/>
                        <a:t>Completed</a:t>
                      </a:r>
                      <a:endParaRPr lang="en-GB" sz="1200" dirty="0"/>
                    </a:p>
                  </a:txBody>
                  <a:tcPr>
                    <a:solidFill>
                      <a:schemeClr val="accent3">
                        <a:lumMod val="75000"/>
                      </a:schemeClr>
                    </a:solidFill>
                  </a:tcPr>
                </a:tc>
                <a:tc>
                  <a:txBody>
                    <a:bodyPr/>
                    <a:lstStyle/>
                    <a:p>
                      <a:r>
                        <a:rPr lang="en-GB" sz="1200" dirty="0" smtClean="0"/>
                        <a:t>Completed</a:t>
                      </a:r>
                    </a:p>
                  </a:txBody>
                  <a:tcPr>
                    <a:solidFill>
                      <a:schemeClr val="accent3">
                        <a:lumMod val="75000"/>
                      </a:schemeClr>
                    </a:solidFill>
                  </a:tcPr>
                </a:tc>
                <a:tc vMerge="1">
                  <a:txBody>
                    <a:bodyPr/>
                    <a:lstStyle/>
                    <a:p>
                      <a:endParaRPr lang="en-GB" sz="1200" dirty="0"/>
                    </a:p>
                  </a:txBody>
                  <a:tcPr>
                    <a:solidFill>
                      <a:schemeClr val="accent5">
                        <a:lumMod val="60000"/>
                        <a:lumOff val="40000"/>
                      </a:schemeClr>
                    </a:solidFill>
                  </a:tcPr>
                </a:tc>
                <a:tc vMerge="1">
                  <a:txBody>
                    <a:bodyPr/>
                    <a:lstStyle/>
                    <a:p>
                      <a:endParaRPr lang="en-GB"/>
                    </a:p>
                  </a:txBody>
                  <a:tcPr/>
                </a:tc>
              </a:tr>
              <a:tr h="213360">
                <a:tc rowSpan="3">
                  <a:txBody>
                    <a:bodyPr/>
                    <a:lstStyle/>
                    <a:p>
                      <a:r>
                        <a:rPr lang="en-GB" sz="1200" b="1" dirty="0" smtClean="0">
                          <a:solidFill>
                            <a:srgbClr val="000000"/>
                          </a:solidFill>
                        </a:rPr>
                        <a:t>DARIAH</a:t>
                      </a:r>
                      <a:endParaRPr lang="en-GB" sz="1200" b="1" dirty="0">
                        <a:solidFill>
                          <a:srgbClr val="000000"/>
                        </a:solidFill>
                      </a:endParaRPr>
                    </a:p>
                  </a:txBody>
                  <a:tcPr>
                    <a:solidFill>
                      <a:schemeClr val="tx2">
                        <a:lumMod val="40000"/>
                        <a:lumOff val="60000"/>
                      </a:schemeClr>
                    </a:solidFill>
                  </a:tcPr>
                </a:tc>
                <a:tc>
                  <a:txBody>
                    <a:bodyPr/>
                    <a:lstStyle/>
                    <a:p>
                      <a:r>
                        <a:rPr lang="en-GB" sz="1200" dirty="0" smtClean="0"/>
                        <a:t>Data repository</a:t>
                      </a:r>
                    </a:p>
                  </a:txBody>
                  <a:tcPr>
                    <a:solidFill>
                      <a:schemeClr val="accent3">
                        <a:lumMod val="40000"/>
                        <a:lumOff val="60000"/>
                      </a:schemeClr>
                    </a:solidFill>
                  </a:tcPr>
                </a:tc>
                <a:tc>
                  <a:txBody>
                    <a:bodyPr/>
                    <a:lstStyle/>
                    <a:p>
                      <a:r>
                        <a:rPr lang="en-GB" sz="1200" dirty="0" smtClean="0"/>
                        <a:t>Done</a:t>
                      </a:r>
                    </a:p>
                  </a:txBody>
                  <a:tcPr>
                    <a:solidFill>
                      <a:schemeClr val="accent3">
                        <a:lumMod val="40000"/>
                        <a:lumOff val="60000"/>
                      </a:schemeClr>
                    </a:solidFill>
                  </a:tcPr>
                </a:tc>
                <a:tc rowSpan="3">
                  <a:txBody>
                    <a:bodyPr/>
                    <a:lstStyle/>
                    <a:p>
                      <a:r>
                        <a:rPr lang="en-GB" sz="1200" dirty="0" smtClean="0"/>
                        <a:t>Completed</a:t>
                      </a:r>
                      <a:endParaRPr lang="en-GB" sz="1200" dirty="0"/>
                    </a:p>
                  </a:txBody>
                  <a:tcPr>
                    <a:solidFill>
                      <a:schemeClr val="accent3">
                        <a:lumMod val="75000"/>
                      </a:schemeClr>
                    </a:solidFill>
                  </a:tcPr>
                </a:tc>
                <a:tc rowSpan="3">
                  <a:txBody>
                    <a:bodyPr/>
                    <a:lstStyle/>
                    <a:p>
                      <a:r>
                        <a:rPr lang="en-GB" sz="1200" dirty="0" smtClean="0"/>
                        <a:t>20 events</a:t>
                      </a:r>
                      <a:endParaRPr lang="en-GB" sz="1200" dirty="0"/>
                    </a:p>
                  </a:txBody>
                  <a:tcPr>
                    <a:solidFill>
                      <a:schemeClr val="accent5">
                        <a:lumMod val="60000"/>
                        <a:lumOff val="40000"/>
                      </a:schemeClr>
                    </a:solidFill>
                  </a:tcPr>
                </a:tc>
                <a:tc rowSpan="3">
                  <a:txBody>
                    <a:bodyPr/>
                    <a:lstStyle/>
                    <a:p>
                      <a:r>
                        <a:rPr lang="en-GB" sz="1200" dirty="0" smtClean="0"/>
                        <a:t>SLA in place</a:t>
                      </a:r>
                    </a:p>
                    <a:p>
                      <a:endParaRPr lang="en-GB" sz="1200" dirty="0" smtClean="0"/>
                    </a:p>
                    <a:p>
                      <a:r>
                        <a:rPr lang="en-GB" sz="1200" dirty="0" smtClean="0"/>
                        <a:t>TS in EOSC-hub</a:t>
                      </a:r>
                      <a:endParaRPr lang="en-GB" sz="1200" dirty="0"/>
                    </a:p>
                  </a:txBody>
                  <a:tcPr>
                    <a:solidFill>
                      <a:schemeClr val="bg1">
                        <a:lumMod val="75000"/>
                      </a:schemeClr>
                    </a:solidFill>
                  </a:tcPr>
                </a:tc>
              </a:tr>
              <a:tr h="231478">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Real-time</a:t>
                      </a:r>
                      <a:r>
                        <a:rPr lang="en-GB" sz="1200" baseline="0" dirty="0" smtClean="0"/>
                        <a:t> search</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Done</a:t>
                      </a:r>
                    </a:p>
                  </a:txBody>
                  <a:tcPr>
                    <a:solidFill>
                      <a:schemeClr val="accent3">
                        <a:lumMod val="40000"/>
                        <a:lumOff val="6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r>
              <a:tr h="213360">
                <a:tc vMerge="1">
                  <a:txBody>
                    <a:bodyPr/>
                    <a:lstStyle/>
                    <a:p>
                      <a:endParaRPr lang="en-GB"/>
                    </a:p>
                  </a:txBody>
                  <a:tcPr/>
                </a:tc>
                <a:tc>
                  <a:txBody>
                    <a:bodyPr/>
                    <a:lstStyle/>
                    <a:p>
                      <a:r>
                        <a:rPr lang="en-GB" sz="1200" baseline="0" dirty="0" smtClean="0"/>
                        <a:t>Application gateway</a:t>
                      </a:r>
                      <a:endParaRPr lang="en-GB" sz="1200"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Completed</a:t>
                      </a:r>
                    </a:p>
                  </a:txBody>
                  <a:tcPr>
                    <a:solidFill>
                      <a:schemeClr val="accent3">
                        <a:lumMod val="75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r>
              <a:tr h="317310">
                <a:tc rowSpan="2">
                  <a:txBody>
                    <a:bodyPr/>
                    <a:lstStyle/>
                    <a:p>
                      <a:r>
                        <a:rPr lang="en-GB" sz="1200" b="1" dirty="0" err="1" smtClean="0">
                          <a:solidFill>
                            <a:srgbClr val="000000"/>
                          </a:solidFill>
                        </a:rPr>
                        <a:t>LifeWatch</a:t>
                      </a:r>
                      <a:endParaRPr lang="en-GB" sz="1200" b="1" dirty="0">
                        <a:solidFill>
                          <a:srgbClr val="000000"/>
                        </a:solidFill>
                      </a:endParaRPr>
                    </a:p>
                  </a:txBody>
                  <a:tcPr>
                    <a:solidFill>
                      <a:schemeClr val="tx2">
                        <a:lumMod val="40000"/>
                        <a:lumOff val="60000"/>
                      </a:schemeClr>
                    </a:solidFill>
                  </a:tcPr>
                </a:tc>
                <a:tc>
                  <a:txBody>
                    <a:bodyPr/>
                    <a:lstStyle/>
                    <a:p>
                      <a:r>
                        <a:rPr lang="en-GB" sz="1200" dirty="0" smtClean="0"/>
                        <a:t>Cloud</a:t>
                      </a:r>
                      <a:r>
                        <a:rPr lang="en-GB" sz="1200" baseline="0" dirty="0" smtClean="0"/>
                        <a:t> infra. Services &amp; VREs</a:t>
                      </a:r>
                      <a:endParaRPr lang="en-GB" sz="1200" dirty="0"/>
                    </a:p>
                  </a:txBody>
                  <a:tcPr>
                    <a:solidFill>
                      <a:schemeClr val="accent3">
                        <a:lumMod val="40000"/>
                        <a:lumOff val="60000"/>
                      </a:schemeClr>
                    </a:solidFill>
                  </a:tcPr>
                </a:tc>
                <a:tc>
                  <a:txBody>
                    <a:bodyPr/>
                    <a:lstStyle/>
                    <a:p>
                      <a:r>
                        <a:rPr lang="en-GB" sz="1200" dirty="0" smtClean="0">
                          <a:solidFill>
                            <a:schemeClr val="tx1"/>
                          </a:solidFill>
                        </a:rPr>
                        <a:t>Marine VRE, GBIF</a:t>
                      </a:r>
                      <a:endParaRPr lang="en-GB" sz="1200" dirty="0">
                        <a:solidFill>
                          <a:schemeClr val="tx1"/>
                        </a:solidFill>
                      </a:endParaRPr>
                    </a:p>
                  </a:txBody>
                  <a:tcPr>
                    <a:solidFill>
                      <a:schemeClr val="accent3">
                        <a:lumMod val="75000"/>
                      </a:schemeClr>
                    </a:solidFill>
                  </a:tcPr>
                </a:tc>
                <a:tc>
                  <a:txBody>
                    <a:bodyPr/>
                    <a:lstStyle/>
                    <a:p>
                      <a:r>
                        <a:rPr lang="en-GB" sz="1200" dirty="0" smtClean="0"/>
                        <a:t>Cloud site in Seville </a:t>
                      </a:r>
                    </a:p>
                  </a:txBody>
                  <a:tcPr>
                    <a:solidFill>
                      <a:schemeClr val="accent3">
                        <a:lumMod val="75000"/>
                      </a:schemeClr>
                    </a:solidFill>
                  </a:tcPr>
                </a:tc>
                <a:tc rowSpan="2">
                  <a:txBody>
                    <a:bodyPr/>
                    <a:lstStyle/>
                    <a:p>
                      <a:r>
                        <a:rPr lang="en-GB" sz="1200" dirty="0" err="1" smtClean="0"/>
                        <a:t>Approx</a:t>
                      </a:r>
                      <a:r>
                        <a:rPr lang="en-GB" sz="1200" baseline="0" dirty="0" smtClean="0"/>
                        <a:t> 10k users</a:t>
                      </a:r>
                      <a:endParaRPr lang="en-GB" sz="1200" dirty="0"/>
                    </a:p>
                  </a:txBody>
                  <a:tcPr>
                    <a:solidFill>
                      <a:schemeClr val="accent3">
                        <a:lumMod val="75000"/>
                      </a:schemeClr>
                    </a:solidFill>
                  </a:tcPr>
                </a:tc>
                <a:tc rowSpan="2">
                  <a:txBody>
                    <a:bodyPr/>
                    <a:lstStyle/>
                    <a:p>
                      <a:r>
                        <a:rPr lang="en-GB" sz="1200" dirty="0" smtClean="0"/>
                        <a:t>TS in EOSC-hub</a:t>
                      </a:r>
                      <a:endParaRPr lang="en-GB" sz="1200" dirty="0"/>
                    </a:p>
                  </a:txBody>
                  <a:tcPr>
                    <a:solidFill>
                      <a:schemeClr val="bg1">
                        <a:lumMod val="75000"/>
                      </a:schemeClr>
                    </a:solidFill>
                  </a:tcPr>
                </a:tc>
              </a:tr>
              <a:tr h="317310">
                <a:tc vMerge="1">
                  <a:txBody>
                    <a:bodyPr/>
                    <a:lstStyle/>
                    <a:p>
                      <a:endParaRPr lang="en-GB" sz="1200" b="1" dirty="0">
                        <a:solidFill>
                          <a:schemeClr val="bg1"/>
                        </a:solidFill>
                      </a:endParaRPr>
                    </a:p>
                  </a:txBody>
                  <a:tcPr>
                    <a:solidFill>
                      <a:schemeClr val="tx2">
                        <a:lumMod val="40000"/>
                        <a:lumOff val="60000"/>
                      </a:schemeClr>
                    </a:solidFill>
                  </a:tcPr>
                </a:tc>
                <a:tc>
                  <a:txBody>
                    <a:bodyPr/>
                    <a:lstStyle/>
                    <a:p>
                      <a:r>
                        <a:rPr lang="en-GB" sz="1200" dirty="0" smtClean="0"/>
                        <a:t>Apps. for citizen science</a:t>
                      </a:r>
                      <a:endParaRPr lang="en-GB" sz="1200" dirty="0"/>
                    </a:p>
                  </a:txBody>
                  <a:tcPr>
                    <a:solidFill>
                      <a:schemeClr val="accent3">
                        <a:lumMod val="40000"/>
                        <a:lumOff val="60000"/>
                      </a:schemeClr>
                    </a:solidFill>
                  </a:tcPr>
                </a:tc>
                <a:tc>
                  <a:txBody>
                    <a:bodyPr/>
                    <a:lstStyle/>
                    <a:p>
                      <a:r>
                        <a:rPr lang="en-GB" sz="1200" dirty="0" smtClean="0"/>
                        <a:t>Done</a:t>
                      </a:r>
                      <a:endParaRPr lang="en-GB" sz="1200" dirty="0">
                        <a:solidFill>
                          <a:srgbClr val="FF0000"/>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Done</a:t>
                      </a:r>
                      <a:endParaRPr lang="en-GB" sz="1200" dirty="0" smtClean="0">
                        <a:solidFill>
                          <a:srgbClr val="FF0000"/>
                        </a:solidFill>
                      </a:endParaRPr>
                    </a:p>
                  </a:txBody>
                  <a:tcPr>
                    <a:solidFill>
                      <a:schemeClr val="accent3">
                        <a:lumMod val="40000"/>
                        <a:lumOff val="60000"/>
                      </a:schemeClr>
                    </a:solidFill>
                  </a:tcPr>
                </a:tc>
                <a:tc vMerge="1">
                  <a:txBody>
                    <a:bodyPr/>
                    <a:lstStyle/>
                    <a:p>
                      <a:endParaRPr lang="en-GB" sz="1200" dirty="0"/>
                    </a:p>
                  </a:txBody>
                  <a:tcPr>
                    <a:solidFill>
                      <a:schemeClr val="accent5">
                        <a:lumMod val="60000"/>
                        <a:lumOff val="40000"/>
                      </a:schemeClr>
                    </a:solidFill>
                  </a:tcPr>
                </a:tc>
                <a:tc vMerge="1">
                  <a:txBody>
                    <a:bodyPr/>
                    <a:lstStyle/>
                    <a:p>
                      <a:endParaRPr lang="en-GB" sz="1200" dirty="0"/>
                    </a:p>
                  </a:txBody>
                  <a:tcPr>
                    <a:solidFill>
                      <a:schemeClr val="accent5">
                        <a:lumMod val="60000"/>
                        <a:lumOff val="40000"/>
                      </a:schemeClr>
                    </a:solidFill>
                  </a:tcPr>
                </a:tc>
              </a:tr>
              <a:tr h="271993">
                <a:tc rowSpan="2">
                  <a:txBody>
                    <a:bodyPr/>
                    <a:lstStyle/>
                    <a:p>
                      <a:r>
                        <a:rPr lang="en-GB" sz="1200" b="1" dirty="0" smtClean="0">
                          <a:solidFill>
                            <a:srgbClr val="000000"/>
                          </a:solidFill>
                        </a:rPr>
                        <a:t>EISCAT_3D</a:t>
                      </a:r>
                      <a:endParaRPr lang="en-GB" sz="1200" b="1" dirty="0">
                        <a:solidFill>
                          <a:srgbClr val="000000"/>
                        </a:solidFill>
                      </a:endParaRPr>
                    </a:p>
                  </a:txBody>
                  <a:tcPr>
                    <a:solidFill>
                      <a:schemeClr val="tx2">
                        <a:lumMod val="40000"/>
                        <a:lumOff val="60000"/>
                      </a:schemeClr>
                    </a:solidFill>
                  </a:tcPr>
                </a:tc>
                <a:tc>
                  <a:txBody>
                    <a:bodyPr/>
                    <a:lstStyle/>
                    <a:p>
                      <a:r>
                        <a:rPr lang="en-GB" sz="1200" dirty="0" smtClean="0"/>
                        <a:t>Data Portal</a:t>
                      </a:r>
                      <a:endParaRPr lang="en-GB" sz="1200" dirty="0"/>
                    </a:p>
                  </a:txBody>
                  <a:tcPr>
                    <a:solidFill>
                      <a:schemeClr val="accent3">
                        <a:lumMod val="40000"/>
                        <a:lumOff val="60000"/>
                      </a:schemeClr>
                    </a:solidFill>
                  </a:tcPr>
                </a:tc>
                <a:tc>
                  <a:txBody>
                    <a:bodyPr/>
                    <a:lstStyle/>
                    <a:p>
                      <a:r>
                        <a:rPr lang="en-GB" sz="1200" dirty="0" smtClean="0"/>
                        <a:t>Done–Proof-of-concept</a:t>
                      </a:r>
                      <a:endParaRPr lang="en-GB" sz="1200" dirty="0"/>
                    </a:p>
                  </a:txBody>
                  <a:tcPr>
                    <a:solidFill>
                      <a:schemeClr val="accent3">
                        <a:lumMod val="40000"/>
                        <a:lumOff val="60000"/>
                      </a:schemeClr>
                    </a:solidFill>
                  </a:tcPr>
                </a:tc>
                <a:tc>
                  <a:txBody>
                    <a:bodyPr/>
                    <a:lstStyle/>
                    <a:p>
                      <a:r>
                        <a:rPr lang="en-GB" sz="1200" dirty="0" smtClean="0"/>
                        <a:t>Done (For Proof of</a:t>
                      </a:r>
                      <a:r>
                        <a:rPr lang="en-GB" sz="1200" baseline="0" dirty="0" smtClean="0"/>
                        <a:t> Concept)</a:t>
                      </a:r>
                      <a:endParaRPr lang="en-GB" sz="1200" dirty="0" smtClean="0"/>
                    </a:p>
                  </a:txBody>
                  <a:tcPr>
                    <a:solidFill>
                      <a:schemeClr val="accent3">
                        <a:lumMod val="75000"/>
                      </a:schemeClr>
                    </a:solidFill>
                  </a:tcPr>
                </a:tc>
                <a:tc>
                  <a:txBody>
                    <a:bodyPr/>
                    <a:lstStyle/>
                    <a:p>
                      <a:r>
                        <a:rPr lang="en-GB" sz="1200" dirty="0" smtClean="0"/>
                        <a:t>EISCAT Symposium</a:t>
                      </a:r>
                      <a:r>
                        <a:rPr lang="en-GB" sz="1200" baseline="0" dirty="0" smtClean="0"/>
                        <a:t> </a:t>
                      </a:r>
                      <a:r>
                        <a:rPr lang="uk-UA" sz="1200" baseline="0" dirty="0" smtClean="0"/>
                        <a:t>’</a:t>
                      </a:r>
                      <a:r>
                        <a:rPr lang="en-GB" sz="1200" baseline="0" dirty="0" smtClean="0"/>
                        <a:t>16</a:t>
                      </a:r>
                      <a:endParaRPr lang="en-GB" sz="1200" dirty="0"/>
                    </a:p>
                  </a:txBody>
                  <a:tcPr>
                    <a:solidFill>
                      <a:srgbClr val="77933C"/>
                    </a:solidFill>
                  </a:tcPr>
                </a:tc>
                <a:tc rowSpan="2">
                  <a:txBody>
                    <a:bodyPr/>
                    <a:lstStyle/>
                    <a:p>
                      <a:r>
                        <a:rPr lang="en-GB" sz="1200" dirty="0" smtClean="0"/>
                        <a:t>CC in EOSC-hub</a:t>
                      </a:r>
                      <a:endParaRPr lang="en-GB" sz="1200" dirty="0"/>
                    </a:p>
                  </a:txBody>
                  <a:tcPr>
                    <a:solidFill>
                      <a:schemeClr val="bg1">
                        <a:lumMod val="75000"/>
                      </a:schemeClr>
                    </a:solidFill>
                  </a:tcPr>
                </a:tc>
              </a:tr>
              <a:tr h="271993">
                <a:tc vMerge="1">
                  <a:txBody>
                    <a:bodyPr/>
                    <a:lstStyle/>
                    <a:p>
                      <a:endParaRPr lang="en-GB"/>
                    </a:p>
                  </a:txBody>
                  <a:tcPr/>
                </a:tc>
                <a:tc>
                  <a:txBody>
                    <a:bodyPr/>
                    <a:lstStyle/>
                    <a:p>
                      <a:r>
                        <a:rPr lang="en-GB" sz="1200" dirty="0" smtClean="0"/>
                        <a:t>Data &amp; Compute Portal</a:t>
                      </a:r>
                      <a:endParaRPr lang="en-GB" sz="1200" dirty="0"/>
                    </a:p>
                  </a:txBody>
                  <a:tcPr>
                    <a:solidFill>
                      <a:schemeClr val="accent3">
                        <a:lumMod val="75000"/>
                      </a:schemeClr>
                    </a:solidFill>
                  </a:tcPr>
                </a:tc>
                <a:tc>
                  <a:txBody>
                    <a:bodyPr/>
                    <a:lstStyle/>
                    <a:p>
                      <a:r>
                        <a:rPr lang="en-GB" sz="1200" dirty="0" smtClean="0"/>
                        <a:t>Completed</a:t>
                      </a:r>
                      <a:endParaRPr lang="en-GB" sz="1200" dirty="0"/>
                    </a:p>
                  </a:txBody>
                  <a:tcPr>
                    <a:solidFill>
                      <a:schemeClr val="accent5">
                        <a:lumMod val="60000"/>
                        <a:lumOff val="40000"/>
                      </a:schemeClr>
                    </a:solidFill>
                  </a:tcPr>
                </a:tc>
                <a:tc>
                  <a:txBody>
                    <a:bodyPr/>
                    <a:lstStyle/>
                    <a:p>
                      <a:r>
                        <a:rPr lang="en-GB" sz="1200" dirty="0" smtClean="0"/>
                        <a:t>Ext. portal</a:t>
                      </a:r>
                      <a:endParaRPr lang="en-GB" sz="1200" dirty="0"/>
                    </a:p>
                  </a:txBody>
                  <a:tcPr>
                    <a:solidFill>
                      <a:schemeClr val="accent5">
                        <a:lumMod val="60000"/>
                        <a:lumOff val="40000"/>
                      </a:schemeClr>
                    </a:solidFill>
                  </a:tcPr>
                </a:tc>
                <a:tc>
                  <a:txBody>
                    <a:bodyPr/>
                    <a:lstStyle/>
                    <a:p>
                      <a:r>
                        <a:rPr lang="en-GB" sz="1200" dirty="0" smtClean="0"/>
                        <a:t>EISCAT</a:t>
                      </a:r>
                      <a:r>
                        <a:rPr lang="en-GB" sz="1200" baseline="0" dirty="0" smtClean="0"/>
                        <a:t> Symp’17</a:t>
                      </a:r>
                      <a:endParaRPr lang="en-GB" sz="1200" dirty="0"/>
                    </a:p>
                  </a:txBody>
                  <a:tcPr>
                    <a:solidFill>
                      <a:schemeClr val="accent5">
                        <a:lumMod val="60000"/>
                        <a:lumOff val="40000"/>
                      </a:schemeClr>
                    </a:solidFill>
                  </a:tcPr>
                </a:tc>
                <a:tc vMerge="1">
                  <a:txBody>
                    <a:bodyPr/>
                    <a:lstStyle/>
                    <a:p>
                      <a:endParaRPr lang="en-GB" sz="1200" dirty="0"/>
                    </a:p>
                  </a:txBody>
                  <a:tcPr>
                    <a:solidFill>
                      <a:schemeClr val="bg1">
                        <a:lumMod val="75000"/>
                      </a:schemeClr>
                    </a:solidFill>
                  </a:tcPr>
                </a:tc>
              </a:tr>
              <a:tr h="246396">
                <a:tc>
                  <a:txBody>
                    <a:bodyPr/>
                    <a:lstStyle/>
                    <a:p>
                      <a:r>
                        <a:rPr lang="en-GB" sz="1200" b="1" dirty="0" smtClean="0">
                          <a:solidFill>
                            <a:srgbClr val="000000"/>
                          </a:solidFill>
                        </a:rPr>
                        <a:t>EPOS</a:t>
                      </a:r>
                      <a:endParaRPr lang="en-GB" sz="1200" b="1" dirty="0">
                        <a:solidFill>
                          <a:srgbClr val="000000"/>
                        </a:solidFill>
                      </a:endParaRPr>
                    </a:p>
                  </a:txBody>
                  <a:tcPr>
                    <a:solidFill>
                      <a:schemeClr val="tx2">
                        <a:lumMod val="40000"/>
                        <a:lumOff val="60000"/>
                      </a:schemeClr>
                    </a:solidFill>
                  </a:tcPr>
                </a:tc>
                <a:tc>
                  <a:txBody>
                    <a:bodyPr/>
                    <a:lstStyle/>
                    <a:p>
                      <a:r>
                        <a:rPr lang="en-GB" sz="1200" dirty="0" smtClean="0"/>
                        <a:t>3 use cases are defined </a:t>
                      </a:r>
                      <a:endParaRPr lang="en-GB" sz="1200" dirty="0"/>
                    </a:p>
                  </a:txBody>
                  <a:tcPr>
                    <a:solidFill>
                      <a:schemeClr val="accent3">
                        <a:lumMod val="40000"/>
                        <a:lumOff val="60000"/>
                      </a:schemeClr>
                    </a:solidFill>
                  </a:tcPr>
                </a:tc>
                <a:tc>
                  <a:txBody>
                    <a:bodyPr/>
                    <a:lstStyle/>
                    <a:p>
                      <a:r>
                        <a:rPr lang="en-GB" sz="1200" dirty="0" smtClean="0"/>
                        <a:t>Completed</a:t>
                      </a:r>
                      <a:endParaRPr lang="en-GB" sz="1200" dirty="0"/>
                    </a:p>
                  </a:txBody>
                  <a:tcPr>
                    <a:solidFill>
                      <a:schemeClr val="accent3">
                        <a:lumMod val="75000"/>
                      </a:schemeClr>
                    </a:solidFill>
                  </a:tcPr>
                </a:tc>
                <a:tc gridSpan="2">
                  <a:txBody>
                    <a:bodyPr/>
                    <a:lstStyle/>
                    <a:p>
                      <a:r>
                        <a:rPr lang="en-GB" sz="1200" dirty="0" smtClean="0"/>
                        <a:t>Completed-</a:t>
                      </a:r>
                      <a:r>
                        <a:rPr lang="en-GB" sz="1200" baseline="0" dirty="0" smtClean="0"/>
                        <a:t> </a:t>
                      </a:r>
                      <a:r>
                        <a:rPr lang="en-GB" sz="1200" dirty="0" smtClean="0"/>
                        <a:t>AAI, Compute, Data</a:t>
                      </a:r>
                      <a:endParaRPr lang="en-GB" sz="1200" dirty="0"/>
                    </a:p>
                  </a:txBody>
                  <a:tcPr>
                    <a:solidFill>
                      <a:schemeClr val="accent5">
                        <a:lumMod val="60000"/>
                        <a:lumOff val="40000"/>
                      </a:schemeClr>
                    </a:solidFill>
                  </a:tcPr>
                </a:tc>
                <a:tc hMerge="1">
                  <a:txBody>
                    <a:bodyPr/>
                    <a:lstStyle/>
                    <a:p>
                      <a:endParaRPr lang="en-GB" sz="1200" dirty="0"/>
                    </a:p>
                  </a:txBody>
                  <a:tcPr>
                    <a:solidFill>
                      <a:schemeClr val="accent5">
                        <a:lumMod val="60000"/>
                        <a:lumOff val="40000"/>
                      </a:schemeClr>
                    </a:solidFill>
                  </a:tcPr>
                </a:tc>
                <a:tc>
                  <a:txBody>
                    <a:bodyPr/>
                    <a:lstStyle/>
                    <a:p>
                      <a:r>
                        <a:rPr lang="en-GB" sz="1200" dirty="0" smtClean="0"/>
                        <a:t>CC in EOSC-hub</a:t>
                      </a:r>
                      <a:endParaRPr lang="en-GB" sz="1200" dirty="0"/>
                    </a:p>
                  </a:txBody>
                  <a:tcPr>
                    <a:solidFill>
                      <a:srgbClr val="BFBFBF"/>
                    </a:solidFill>
                  </a:tcPr>
                </a:tc>
              </a:tr>
              <a:tr h="77092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rgbClr val="000000"/>
                          </a:solidFill>
                        </a:rPr>
                        <a:t>Disaster </a:t>
                      </a:r>
                      <a:r>
                        <a:rPr lang="en-GB" sz="1200" b="1" dirty="0" err="1" smtClean="0">
                          <a:solidFill>
                            <a:srgbClr val="000000"/>
                          </a:solidFill>
                        </a:rPr>
                        <a:t>Mitigat</a:t>
                      </a:r>
                      <a:r>
                        <a:rPr lang="en-GB" sz="1200" b="1" dirty="0" smtClean="0">
                          <a:solidFill>
                            <a:srgbClr val="000000"/>
                          </a:solidFill>
                        </a:rPr>
                        <a:t>. </a:t>
                      </a:r>
                    </a:p>
                  </a:txBody>
                  <a:tcPr>
                    <a:solidFill>
                      <a:schemeClr val="tx2">
                        <a:lumMod val="40000"/>
                        <a:lumOff val="60000"/>
                      </a:schemeClr>
                    </a:solidFill>
                  </a:tcPr>
                </a:tc>
                <a:tc rowSpan="2">
                  <a:txBody>
                    <a:bodyPr/>
                    <a:lstStyle/>
                    <a:p>
                      <a:r>
                        <a:rPr lang="en-GB" sz="1200" dirty="0" smtClean="0"/>
                        <a:t>2 simulation gateways</a:t>
                      </a:r>
                      <a:endParaRPr lang="en-GB" sz="1200" dirty="0"/>
                    </a:p>
                  </a:txBody>
                  <a:tcPr>
                    <a:solidFill>
                      <a:schemeClr val="accent3">
                        <a:lumMod val="40000"/>
                        <a:lumOff val="60000"/>
                      </a:schemeClr>
                    </a:solidFill>
                  </a:tcPr>
                </a:tc>
                <a:tc rowSpan="2">
                  <a:txBody>
                    <a:bodyPr/>
                    <a:lstStyle/>
                    <a:p>
                      <a:r>
                        <a:rPr lang="en-GB" sz="1200" dirty="0" err="1" smtClean="0"/>
                        <a:t>gWRF</a:t>
                      </a:r>
                      <a:r>
                        <a:rPr lang="en-GB" sz="1200" dirty="0" smtClean="0"/>
                        <a:t> and </a:t>
                      </a:r>
                      <a:r>
                        <a:rPr lang="en-GB" sz="1200" dirty="0" err="1" smtClean="0"/>
                        <a:t>iCOMCOT</a:t>
                      </a:r>
                      <a:r>
                        <a:rPr lang="en-GB" sz="1200" dirty="0" smtClean="0"/>
                        <a:t> gateways</a:t>
                      </a:r>
                      <a:endParaRPr lang="en-GB" sz="1200" dirty="0"/>
                    </a:p>
                  </a:txBody>
                  <a:tcPr>
                    <a:solidFill>
                      <a:schemeClr val="accent3">
                        <a:lumMod val="40000"/>
                        <a:lumOff val="60000"/>
                      </a:schemeClr>
                    </a:solidFill>
                  </a:tcPr>
                </a:tc>
                <a:tc rowSpan="2">
                  <a:txBody>
                    <a:bodyPr/>
                    <a:lstStyle/>
                    <a:p>
                      <a:r>
                        <a:rPr lang="en-GB" sz="1200" dirty="0" smtClean="0"/>
                        <a:t>Completed</a:t>
                      </a:r>
                      <a:endParaRPr lang="en-GB" sz="1200" dirty="0"/>
                    </a:p>
                  </a:txBody>
                  <a:tcPr>
                    <a:solidFill>
                      <a:schemeClr val="accent3">
                        <a:lumMod val="75000"/>
                      </a:schemeClr>
                    </a:solidFill>
                  </a:tcPr>
                </a:tc>
                <a:tc>
                  <a:txBody>
                    <a:bodyPr/>
                    <a:lstStyle/>
                    <a:p>
                      <a:r>
                        <a:rPr lang="en-GB" sz="1200" dirty="0" smtClean="0"/>
                        <a:t>3 cases: Typhoon </a:t>
                      </a:r>
                      <a:r>
                        <a:rPr lang="en-GB" sz="1200" dirty="0" err="1" smtClean="0"/>
                        <a:t>Haiyan</a:t>
                      </a:r>
                      <a:endParaRPr lang="en-GB" sz="1200" dirty="0" smtClean="0"/>
                    </a:p>
                    <a:p>
                      <a:r>
                        <a:rPr lang="en-GB" sz="1200" dirty="0" smtClean="0"/>
                        <a:t>MY flood ‘14-15</a:t>
                      </a:r>
                    </a:p>
                    <a:p>
                      <a:r>
                        <a:rPr lang="en-GB" sz="1200" dirty="0" smtClean="0"/>
                        <a:t>Forest fire dust</a:t>
                      </a:r>
                    </a:p>
                  </a:txBody>
                  <a:tcPr>
                    <a:solidFill>
                      <a:schemeClr val="accent3">
                        <a:lumMod val="75000"/>
                      </a:schemeClr>
                    </a:solidFill>
                  </a:tcPr>
                </a:tc>
                <a:tc rowSpan="2">
                  <a:txBody>
                    <a:bodyPr/>
                    <a:lstStyle/>
                    <a:p>
                      <a:r>
                        <a:rPr lang="en-GB" sz="1200" dirty="0" smtClean="0"/>
                        <a:t>CC in EOSC-hub</a:t>
                      </a:r>
                      <a:endParaRPr lang="en-GB" sz="1200" dirty="0"/>
                    </a:p>
                  </a:txBody>
                  <a:tcPr>
                    <a:solidFill>
                      <a:schemeClr val="bg1">
                        <a:lumMod val="75000"/>
                      </a:schemeClr>
                    </a:solidFill>
                  </a:tcPr>
                </a:tc>
              </a:tr>
              <a:tr h="215636">
                <a:tc vMerge="1">
                  <a:txBody>
                    <a:bodyPr/>
                    <a:lstStyle/>
                    <a:p>
                      <a:endParaRPr lang="en-GB"/>
                    </a:p>
                  </a:txBody>
                  <a:tcPr/>
                </a:tc>
                <a:tc vMerge="1">
                  <a:txBody>
                    <a:bodyPr/>
                    <a:lstStyle/>
                    <a:p>
                      <a:endParaRPr lang="en-GB" sz="1200" dirty="0"/>
                    </a:p>
                  </a:txBody>
                  <a:tcPr>
                    <a:solidFill>
                      <a:schemeClr val="accent3">
                        <a:lumMod val="75000"/>
                      </a:schemeClr>
                    </a:solidFill>
                  </a:tcPr>
                </a:tc>
                <a:tc vMerge="1">
                  <a:txBody>
                    <a:bodyPr/>
                    <a:lstStyle/>
                    <a:p>
                      <a:endParaRPr lang="en-GB" sz="1200" dirty="0"/>
                    </a:p>
                  </a:txBody>
                  <a:tcPr>
                    <a:solidFill>
                      <a:schemeClr val="accent5">
                        <a:lumMod val="60000"/>
                        <a:lumOff val="40000"/>
                      </a:schemeClr>
                    </a:solidFill>
                  </a:tcPr>
                </a:tc>
                <a:tc vMerge="1">
                  <a:txBody>
                    <a:bodyPr/>
                    <a:lstStyle/>
                    <a:p>
                      <a:endParaRPr lang="en-GB" sz="12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Climate change cases</a:t>
                      </a:r>
                    </a:p>
                  </a:txBody>
                  <a:tcPr>
                    <a:solidFill>
                      <a:schemeClr val="accent5">
                        <a:lumMod val="60000"/>
                        <a:lumOff val="40000"/>
                      </a:schemeClr>
                    </a:solidFill>
                  </a:tcPr>
                </a:tc>
                <a:tc vMerge="1">
                  <a:txBody>
                    <a:bodyPr/>
                    <a:lstStyle/>
                    <a:p>
                      <a:endParaRPr lang="en-GB" sz="1200" dirty="0"/>
                    </a:p>
                  </a:txBody>
                  <a:tcPr>
                    <a:solidFill>
                      <a:srgbClr val="FFFFFF"/>
                    </a:solidFill>
                  </a:tcPr>
                </a:tc>
              </a:tr>
            </a:tbl>
          </a:graphicData>
        </a:graphic>
      </p:graphicFrame>
      <p:sp>
        <p:nvSpPr>
          <p:cNvPr id="18" name="Chevron 17"/>
          <p:cNvSpPr/>
          <p:nvPr/>
        </p:nvSpPr>
        <p:spPr>
          <a:xfrm>
            <a:off x="1020037" y="818148"/>
            <a:ext cx="2111803" cy="360986"/>
          </a:xfrm>
          <a:prstGeom prst="chevron">
            <a:avLst>
              <a:gd name="adj" fmla="val 30972"/>
            </a:avLst>
          </a:prstGeom>
        </p:spPr>
        <p:style>
          <a:lnRef idx="1">
            <a:schemeClr val="accent1"/>
          </a:lnRef>
          <a:fillRef idx="2">
            <a:schemeClr val="accent1"/>
          </a:fillRef>
          <a:effectRef idx="1">
            <a:schemeClr val="accent1"/>
          </a:effectRef>
          <a:fontRef idx="minor">
            <a:schemeClr val="dk1"/>
          </a:fontRef>
        </p:style>
        <p:txBody>
          <a:bodyPr wrap="none" lIns="0" rIns="0" rtlCol="0" anchor="ctr"/>
          <a:lstStyle/>
          <a:p>
            <a:pPr algn="ctr"/>
            <a:r>
              <a:rPr lang="en-GB" sz="1200" dirty="0" smtClean="0"/>
              <a:t>   Requirement </a:t>
            </a:r>
            <a:r>
              <a:rPr lang="en-GB" sz="1200" dirty="0"/>
              <a:t>collection </a:t>
            </a:r>
            <a:r>
              <a:rPr lang="en-GB" sz="1200" dirty="0" smtClean="0"/>
              <a:t/>
            </a:r>
            <a:br>
              <a:rPr lang="en-GB" sz="1200" dirty="0" smtClean="0"/>
            </a:br>
            <a:r>
              <a:rPr lang="en-GB" sz="1200" dirty="0" smtClean="0"/>
              <a:t>&amp; </a:t>
            </a:r>
            <a:r>
              <a:rPr lang="en-GB" sz="1200" dirty="0"/>
              <a:t>system </a:t>
            </a:r>
            <a:r>
              <a:rPr lang="en-GB" sz="1200" dirty="0" smtClean="0"/>
              <a:t>design</a:t>
            </a:r>
            <a:endParaRPr lang="en-GB" sz="1200" dirty="0"/>
          </a:p>
        </p:txBody>
      </p:sp>
      <p:sp>
        <p:nvSpPr>
          <p:cNvPr id="19" name="Chevron 18"/>
          <p:cNvSpPr/>
          <p:nvPr/>
        </p:nvSpPr>
        <p:spPr>
          <a:xfrm>
            <a:off x="3131840" y="819094"/>
            <a:ext cx="2088232" cy="360986"/>
          </a:xfrm>
          <a:prstGeom prst="chevron">
            <a:avLst>
              <a:gd name="adj" fmla="val 30972"/>
            </a:avLst>
          </a:prstGeom>
        </p:spPr>
        <p:style>
          <a:lnRef idx="1">
            <a:schemeClr val="accent1"/>
          </a:lnRef>
          <a:fillRef idx="2">
            <a:schemeClr val="accent1"/>
          </a:fillRef>
          <a:effectRef idx="1">
            <a:schemeClr val="accent1"/>
          </a:effectRef>
          <a:fontRef idx="minor">
            <a:schemeClr val="dk1"/>
          </a:fontRef>
        </p:style>
        <p:txBody>
          <a:bodyPr wrap="none" lIns="0" rIns="0" rtlCol="0" anchor="ctr"/>
          <a:lstStyle/>
          <a:p>
            <a:pPr algn="ctr"/>
            <a:r>
              <a:rPr lang="en-GB" sz="1200" dirty="0" smtClean="0"/>
              <a:t>   Co-development</a:t>
            </a:r>
            <a:endParaRPr lang="en-GB" sz="1200" dirty="0"/>
          </a:p>
        </p:txBody>
      </p:sp>
      <p:sp>
        <p:nvSpPr>
          <p:cNvPr id="20" name="Chevron 19"/>
          <p:cNvSpPr/>
          <p:nvPr/>
        </p:nvSpPr>
        <p:spPr>
          <a:xfrm>
            <a:off x="5220072" y="818148"/>
            <a:ext cx="1400134" cy="360986"/>
          </a:xfrm>
          <a:prstGeom prst="chevron">
            <a:avLst>
              <a:gd name="adj" fmla="val 30972"/>
            </a:avLst>
          </a:prstGeom>
        </p:spPr>
        <p:style>
          <a:lnRef idx="1">
            <a:schemeClr val="accent1"/>
          </a:lnRef>
          <a:fillRef idx="2">
            <a:schemeClr val="accent1"/>
          </a:fillRef>
          <a:effectRef idx="1">
            <a:schemeClr val="accent1"/>
          </a:effectRef>
          <a:fontRef idx="minor">
            <a:schemeClr val="dk1"/>
          </a:fontRef>
        </p:style>
        <p:txBody>
          <a:bodyPr wrap="none" lIns="0" rIns="0" rtlCol="0" anchor="ctr"/>
          <a:lstStyle/>
          <a:p>
            <a:pPr algn="ctr"/>
            <a:r>
              <a:rPr lang="en-GB" sz="1200" dirty="0" smtClean="0"/>
              <a:t>Tests,</a:t>
            </a:r>
            <a:br>
              <a:rPr lang="en-GB" sz="1200" dirty="0" smtClean="0"/>
            </a:br>
            <a:r>
              <a:rPr lang="en-GB" sz="1200" dirty="0" smtClean="0"/>
              <a:t>evaluation</a:t>
            </a:r>
            <a:endParaRPr lang="en-GB" sz="1200" dirty="0"/>
          </a:p>
        </p:txBody>
      </p:sp>
      <p:sp>
        <p:nvSpPr>
          <p:cNvPr id="21" name="Chevron 20"/>
          <p:cNvSpPr/>
          <p:nvPr/>
        </p:nvSpPr>
        <p:spPr>
          <a:xfrm>
            <a:off x="6620206" y="818148"/>
            <a:ext cx="1264162" cy="360986"/>
          </a:xfrm>
          <a:prstGeom prst="chevron">
            <a:avLst>
              <a:gd name="adj" fmla="val 30972"/>
            </a:avLst>
          </a:prstGeom>
        </p:spPr>
        <p:style>
          <a:lnRef idx="1">
            <a:schemeClr val="accent1"/>
          </a:lnRef>
          <a:fillRef idx="2">
            <a:schemeClr val="accent1"/>
          </a:fillRef>
          <a:effectRef idx="1">
            <a:schemeClr val="accent1"/>
          </a:effectRef>
          <a:fontRef idx="minor">
            <a:schemeClr val="dk1"/>
          </a:fontRef>
        </p:style>
        <p:txBody>
          <a:bodyPr wrap="none" lIns="0" rIns="0" rtlCol="0" anchor="ctr"/>
          <a:lstStyle/>
          <a:p>
            <a:pPr algn="ctr"/>
            <a:r>
              <a:rPr lang="en-GB" sz="1200" dirty="0" smtClean="0"/>
              <a:t> </a:t>
            </a:r>
            <a:r>
              <a:rPr lang="en-GB" sz="1200" dirty="0" err="1" smtClean="0"/>
              <a:t>Dissemin</a:t>
            </a:r>
            <a:r>
              <a:rPr lang="en-GB" sz="1200" dirty="0" smtClean="0"/>
              <a:t>./</a:t>
            </a:r>
          </a:p>
          <a:p>
            <a:pPr algn="ctr"/>
            <a:r>
              <a:rPr lang="en-GB" sz="1200" dirty="0" smtClean="0"/>
              <a:t> Exploitation</a:t>
            </a:r>
            <a:endParaRPr lang="en-GB" sz="1200" dirty="0"/>
          </a:p>
        </p:txBody>
      </p:sp>
      <p:sp>
        <p:nvSpPr>
          <p:cNvPr id="22" name="Chevron 21"/>
          <p:cNvSpPr/>
          <p:nvPr/>
        </p:nvSpPr>
        <p:spPr>
          <a:xfrm>
            <a:off x="7844342" y="819094"/>
            <a:ext cx="1192154" cy="360986"/>
          </a:xfrm>
          <a:prstGeom prst="chevron">
            <a:avLst>
              <a:gd name="adj" fmla="val 30972"/>
            </a:avLst>
          </a:prstGeom>
        </p:spPr>
        <p:style>
          <a:lnRef idx="1">
            <a:schemeClr val="accent1"/>
          </a:lnRef>
          <a:fillRef idx="2">
            <a:schemeClr val="accent1"/>
          </a:fillRef>
          <a:effectRef idx="1">
            <a:schemeClr val="accent1"/>
          </a:effectRef>
          <a:fontRef idx="minor">
            <a:schemeClr val="dk1"/>
          </a:fontRef>
        </p:style>
        <p:txBody>
          <a:bodyPr wrap="none" lIns="0" rIns="0" rtlCol="0" anchor="ctr"/>
          <a:lstStyle/>
          <a:p>
            <a:pPr algn="ctr"/>
            <a:r>
              <a:rPr lang="en-GB" sz="1200" dirty="0" smtClean="0"/>
              <a:t>Operation</a:t>
            </a:r>
            <a:endParaRPr lang="en-GB" sz="1200" dirty="0"/>
          </a:p>
        </p:txBody>
      </p:sp>
      <p:sp>
        <p:nvSpPr>
          <p:cNvPr id="2" name="TextBox 1"/>
          <p:cNvSpPr txBox="1"/>
          <p:nvPr/>
        </p:nvSpPr>
        <p:spPr>
          <a:xfrm>
            <a:off x="7812360" y="1629961"/>
            <a:ext cx="1512168" cy="430887"/>
          </a:xfrm>
          <a:prstGeom prst="rect">
            <a:avLst/>
          </a:prstGeom>
          <a:noFill/>
        </p:spPr>
        <p:txBody>
          <a:bodyPr wrap="square" rtlCol="0">
            <a:spAutoFit/>
          </a:bodyPr>
          <a:lstStyle/>
          <a:p>
            <a:r>
              <a:rPr lang="en-US" sz="1100" dirty="0" smtClean="0"/>
              <a:t>Cloud certification work in EOSC-hub</a:t>
            </a:r>
            <a:endParaRPr lang="en-US" sz="1100" dirty="0"/>
          </a:p>
        </p:txBody>
      </p:sp>
    </p:spTree>
    <p:extLst>
      <p:ext uri="{BB962C8B-B14F-4D97-AF65-F5344CB8AC3E}">
        <p14:creationId xmlns:p14="http://schemas.microsoft.com/office/powerpoint/2010/main" val="2135137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 achievements in 30 months</a:t>
            </a:r>
            <a:endParaRPr lang="en-US" dirty="0"/>
          </a:p>
        </p:txBody>
      </p:sp>
      <p:sp>
        <p:nvSpPr>
          <p:cNvPr id="3" name="Content Placeholder 2"/>
          <p:cNvSpPr>
            <a:spLocks noGrp="1"/>
          </p:cNvSpPr>
          <p:nvPr>
            <p:ph sz="half" idx="2"/>
          </p:nvPr>
        </p:nvSpPr>
        <p:spPr>
          <a:xfrm>
            <a:off x="251520" y="1341438"/>
            <a:ext cx="8784976" cy="4784400"/>
          </a:xfrm>
        </p:spPr>
        <p:txBody>
          <a:bodyPr>
            <a:normAutofit fontScale="92500" lnSpcReduction="10000"/>
          </a:bodyPr>
          <a:lstStyle/>
          <a:p>
            <a:r>
              <a:rPr lang="en-US" dirty="0" smtClean="0"/>
              <a:t>Thematic services from 4 CCs:</a:t>
            </a:r>
          </a:p>
          <a:p>
            <a:pPr marL="627063" lvl="2"/>
            <a:r>
              <a:rPr lang="en-US" dirty="0" smtClean="0"/>
              <a:t>MoBrain-8 service, LifeWatch-2, DARIAH-1, </a:t>
            </a:r>
            <a:r>
              <a:rPr lang="en-US" dirty="0"/>
              <a:t>Disaster </a:t>
            </a:r>
            <a:r>
              <a:rPr lang="en-US" dirty="0" smtClean="0"/>
              <a:t>Mitigation-2</a:t>
            </a:r>
          </a:p>
          <a:p>
            <a:pPr marL="627063" lvl="2"/>
            <a:r>
              <a:rPr lang="en-US" dirty="0"/>
              <a:t>Serving </a:t>
            </a:r>
            <a:r>
              <a:rPr lang="en-US" dirty="0">
                <a:solidFill>
                  <a:srgbClr val="0066B0"/>
                </a:solidFill>
              </a:rPr>
              <a:t>more than </a:t>
            </a:r>
            <a:r>
              <a:rPr lang="en-US" dirty="0" smtClean="0">
                <a:solidFill>
                  <a:srgbClr val="0066B0"/>
                </a:solidFill>
              </a:rPr>
              <a:t>10,000 </a:t>
            </a:r>
            <a:r>
              <a:rPr lang="en-US" dirty="0">
                <a:solidFill>
                  <a:srgbClr val="0066B0"/>
                </a:solidFill>
              </a:rPr>
              <a:t>users</a:t>
            </a:r>
          </a:p>
          <a:p>
            <a:pPr marL="627063" lvl="2"/>
            <a:r>
              <a:rPr lang="en-US" dirty="0">
                <a:solidFill>
                  <a:srgbClr val="0066B0"/>
                </a:solidFill>
              </a:rPr>
              <a:t>50+ scientific papers</a:t>
            </a:r>
          </a:p>
          <a:p>
            <a:pPr marL="627063" lvl="2"/>
            <a:r>
              <a:rPr lang="en-US" dirty="0" smtClean="0"/>
              <a:t>Consumed   </a:t>
            </a:r>
            <a:r>
              <a:rPr lang="fi-FI" dirty="0" smtClean="0">
                <a:solidFill>
                  <a:srgbClr val="0066B0"/>
                </a:solidFill>
              </a:rPr>
              <a:t>6,000,000</a:t>
            </a:r>
            <a:r>
              <a:rPr lang="en-US" dirty="0" smtClean="0">
                <a:solidFill>
                  <a:srgbClr val="0066B0"/>
                </a:solidFill>
              </a:rPr>
              <a:t> cloud </a:t>
            </a:r>
            <a:r>
              <a:rPr lang="en-US" dirty="0" err="1" smtClean="0">
                <a:solidFill>
                  <a:srgbClr val="0066B0"/>
                </a:solidFill>
              </a:rPr>
              <a:t>CPUh</a:t>
            </a:r>
            <a:r>
              <a:rPr lang="en-US" dirty="0" smtClean="0">
                <a:solidFill>
                  <a:srgbClr val="0066B0"/>
                </a:solidFill>
              </a:rPr>
              <a:t> </a:t>
            </a:r>
            <a:r>
              <a:rPr lang="en-US" sz="1900" dirty="0" smtClean="0"/>
              <a:t>(</a:t>
            </a:r>
            <a:r>
              <a:rPr lang="en-US" sz="1900" dirty="0" err="1" smtClean="0"/>
              <a:t>LifeWatch</a:t>
            </a:r>
            <a:r>
              <a:rPr lang="en-US" sz="1900" dirty="0" smtClean="0"/>
              <a:t>, </a:t>
            </a:r>
            <a:r>
              <a:rPr lang="en-US" sz="1900" dirty="0" err="1" smtClean="0"/>
              <a:t>MoBrain</a:t>
            </a:r>
            <a:r>
              <a:rPr lang="en-US" sz="1900" dirty="0" smtClean="0"/>
              <a:t>, ELIXIR, DARIAH)</a:t>
            </a:r>
            <a:endParaRPr lang="en-US" dirty="0" smtClean="0"/>
          </a:p>
          <a:p>
            <a:pPr marL="627063" lvl="2"/>
            <a:r>
              <a:rPr lang="en-US" dirty="0" smtClean="0"/>
              <a:t>Consumed </a:t>
            </a:r>
            <a:r>
              <a:rPr lang="en-US" dirty="0" smtClean="0">
                <a:solidFill>
                  <a:srgbClr val="0066B0"/>
                </a:solidFill>
              </a:rPr>
              <a:t>76,000,000 HTC </a:t>
            </a:r>
            <a:r>
              <a:rPr lang="en-US" dirty="0" err="1" smtClean="0">
                <a:solidFill>
                  <a:srgbClr val="0066B0"/>
                </a:solidFill>
              </a:rPr>
              <a:t>CPUh</a:t>
            </a:r>
            <a:r>
              <a:rPr lang="en-US" dirty="0" smtClean="0">
                <a:solidFill>
                  <a:srgbClr val="0066B0"/>
                </a:solidFill>
              </a:rPr>
              <a:t> </a:t>
            </a:r>
            <a:r>
              <a:rPr lang="en-US" sz="1900" dirty="0" smtClean="0">
                <a:sym typeface="Wingdings"/>
              </a:rPr>
              <a:t>(</a:t>
            </a:r>
            <a:r>
              <a:rPr lang="en-US" sz="1900" dirty="0" err="1" smtClean="0">
                <a:sym typeface="Wingdings"/>
              </a:rPr>
              <a:t>MoBrain</a:t>
            </a:r>
            <a:r>
              <a:rPr lang="en-US" sz="1900" dirty="0">
                <a:sym typeface="Wingdings"/>
              </a:rPr>
              <a:t>)</a:t>
            </a:r>
            <a:endParaRPr lang="en-US" dirty="0" smtClean="0"/>
          </a:p>
          <a:p>
            <a:r>
              <a:rPr lang="en-US" dirty="0" smtClean="0"/>
              <a:t>Setup of demonstrators</a:t>
            </a:r>
            <a:r>
              <a:rPr lang="en-US" dirty="0"/>
              <a:t>/</a:t>
            </a:r>
            <a:r>
              <a:rPr lang="en-US" dirty="0" smtClean="0"/>
              <a:t>pilots from 5 CCs:</a:t>
            </a:r>
          </a:p>
          <a:p>
            <a:pPr lvl="2"/>
            <a:r>
              <a:rPr lang="en-US" dirty="0" smtClean="0"/>
              <a:t>ELIXIR</a:t>
            </a:r>
            <a:r>
              <a:rPr lang="en-US" dirty="0"/>
              <a:t>-</a:t>
            </a:r>
            <a:r>
              <a:rPr lang="en-US" dirty="0" smtClean="0"/>
              <a:t>6 demo, </a:t>
            </a:r>
            <a:r>
              <a:rPr lang="en-US" dirty="0"/>
              <a:t>BBMRI-3, EISCAT_3D-1, EPOS-</a:t>
            </a:r>
            <a:r>
              <a:rPr lang="en-US" dirty="0" smtClean="0"/>
              <a:t>3, EMSO-1</a:t>
            </a:r>
          </a:p>
          <a:p>
            <a:pPr lvl="2"/>
            <a:r>
              <a:rPr lang="en-US" dirty="0" smtClean="0">
                <a:solidFill>
                  <a:srgbClr val="0066B0"/>
                </a:solidFill>
              </a:rPr>
              <a:t>Services integrated:</a:t>
            </a:r>
            <a:r>
              <a:rPr lang="en-US" dirty="0" smtClean="0"/>
              <a:t> Cloud; AAI; GPGPUs; Containers; Online Storage; Check-in; Operation tools</a:t>
            </a:r>
          </a:p>
          <a:p>
            <a:r>
              <a:rPr lang="en-US" dirty="0" smtClean="0"/>
              <a:t>More </a:t>
            </a:r>
            <a:r>
              <a:rPr lang="en-US" dirty="0"/>
              <a:t>than </a:t>
            </a:r>
            <a:r>
              <a:rPr lang="en-US" dirty="0">
                <a:solidFill>
                  <a:srgbClr val="0066B0"/>
                </a:solidFill>
              </a:rPr>
              <a:t>130 </a:t>
            </a:r>
            <a:r>
              <a:rPr lang="en-US" dirty="0" smtClean="0">
                <a:solidFill>
                  <a:srgbClr val="0066B0"/>
                </a:solidFill>
              </a:rPr>
              <a:t>events </a:t>
            </a:r>
            <a:r>
              <a:rPr lang="en-US" dirty="0"/>
              <a:t>in 30 months </a:t>
            </a:r>
            <a:endParaRPr lang="en-US" dirty="0" smtClean="0"/>
          </a:p>
          <a:p>
            <a:pPr lvl="2"/>
            <a:r>
              <a:rPr lang="en-US" dirty="0" smtClean="0"/>
              <a:t>To </a:t>
            </a:r>
            <a:r>
              <a:rPr lang="en-US" dirty="0"/>
              <a:t>share </a:t>
            </a:r>
            <a:r>
              <a:rPr lang="en-US" dirty="0" smtClean="0"/>
              <a:t>experiences</a:t>
            </a:r>
          </a:p>
          <a:p>
            <a:pPr lvl="2"/>
            <a:r>
              <a:rPr lang="en-US" dirty="0"/>
              <a:t>T</a:t>
            </a:r>
            <a:r>
              <a:rPr lang="en-US" dirty="0" smtClean="0"/>
              <a:t>o promote Thematic Services</a:t>
            </a:r>
          </a:p>
          <a:p>
            <a:pPr lvl="2"/>
            <a:r>
              <a:rPr lang="en-US" dirty="0" smtClean="0"/>
              <a:t>To demonstrate capabilities &amp; make recommendations to </a:t>
            </a:r>
            <a:r>
              <a:rPr lang="en-US" dirty="0" err="1" smtClean="0"/>
              <a:t>Ris</a:t>
            </a:r>
            <a:endParaRPr lang="en-US" dirty="0" smtClean="0"/>
          </a:p>
          <a:p>
            <a:pPr marL="914400" lvl="2" indent="0">
              <a:buNone/>
            </a:pPr>
            <a:endParaRPr lang="en-US" dirty="0" smtClean="0"/>
          </a:p>
        </p:txBody>
      </p:sp>
      <p:sp>
        <p:nvSpPr>
          <p:cNvPr id="4" name="Footer Placeholder 3"/>
          <p:cNvSpPr>
            <a:spLocks noGrp="1"/>
          </p:cNvSpPr>
          <p:nvPr>
            <p:ph type="ftr" sz="quarter" idx="11"/>
          </p:nvPr>
        </p:nvSpPr>
        <p:spPr/>
        <p:txBody>
          <a:bodyPr/>
          <a:lstStyle/>
          <a:p>
            <a:r>
              <a:rPr lang="en-GB" smtClean="0"/>
              <a:t>WP6 Knowledge Commons </a:t>
            </a:r>
            <a:endParaRPr lang="en-GB" dirty="0"/>
          </a:p>
        </p:txBody>
      </p:sp>
    </p:spTree>
    <p:extLst>
      <p:ext uri="{BB962C8B-B14F-4D97-AF65-F5344CB8AC3E}">
        <p14:creationId xmlns:p14="http://schemas.microsoft.com/office/powerpoint/2010/main" val="4151420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2400" dirty="0" smtClean="0"/>
              <a:t>Increase in cloud usage in second project period</a:t>
            </a:r>
            <a:endParaRPr lang="en-US" sz="2400" dirty="0"/>
          </a:p>
        </p:txBody>
      </p:sp>
      <p:sp>
        <p:nvSpPr>
          <p:cNvPr id="3" name="Content Placeholder 2"/>
          <p:cNvSpPr>
            <a:spLocks noGrp="1"/>
          </p:cNvSpPr>
          <p:nvPr>
            <p:ph sz="half" idx="2"/>
          </p:nvPr>
        </p:nvSpPr>
        <p:spPr>
          <a:xfrm>
            <a:off x="395536" y="1308896"/>
            <a:ext cx="8424936" cy="4784400"/>
          </a:xfrm>
        </p:spPr>
        <p:txBody>
          <a:bodyPr>
            <a:noAutofit/>
          </a:bodyPr>
          <a:lstStyle/>
          <a:p>
            <a:pPr marL="173038" indent="-173038"/>
            <a:r>
              <a:rPr lang="en-US" sz="2000" dirty="0" smtClean="0"/>
              <a:t>Biological sciences</a:t>
            </a:r>
            <a:endParaRPr lang="en-US" sz="2000" dirty="0"/>
          </a:p>
          <a:p>
            <a:pPr lvl="1"/>
            <a:r>
              <a:rPr lang="en-US" sz="1600" dirty="0" smtClean="0"/>
              <a:t>Structural </a:t>
            </a:r>
            <a:r>
              <a:rPr lang="en-US" sz="1600" dirty="0"/>
              <a:t>biology: </a:t>
            </a:r>
            <a:r>
              <a:rPr lang="en-US" sz="1600" dirty="0" err="1"/>
              <a:t>WeNMR</a:t>
            </a:r>
            <a:r>
              <a:rPr lang="en-US" sz="1600" dirty="0"/>
              <a:t> </a:t>
            </a:r>
            <a:r>
              <a:rPr lang="en-US" sz="1600" dirty="0" smtClean="0"/>
              <a:t>(</a:t>
            </a:r>
            <a:r>
              <a:rPr lang="en-US" sz="1600" dirty="0" smtClean="0">
                <a:solidFill>
                  <a:srgbClr val="0000FF"/>
                </a:solidFill>
              </a:rPr>
              <a:t>existing, +</a:t>
            </a:r>
            <a:r>
              <a:rPr lang="en-US" sz="1600" dirty="0">
                <a:solidFill>
                  <a:srgbClr val="0000FF"/>
                </a:solidFill>
              </a:rPr>
              <a:t>43</a:t>
            </a:r>
            <a:r>
              <a:rPr lang="en-US" sz="1600" dirty="0" smtClean="0">
                <a:solidFill>
                  <a:srgbClr val="0000FF"/>
                </a:solidFill>
              </a:rPr>
              <a:t>%</a:t>
            </a:r>
            <a:r>
              <a:rPr lang="en-US" sz="1600" dirty="0" smtClean="0"/>
              <a:t>)</a:t>
            </a:r>
            <a:endParaRPr lang="en-US" sz="1600" dirty="0"/>
          </a:p>
          <a:p>
            <a:pPr lvl="1"/>
            <a:r>
              <a:rPr lang="en-US" sz="1600" dirty="0" smtClean="0"/>
              <a:t>Marine </a:t>
            </a:r>
            <a:r>
              <a:rPr lang="en-US" sz="1600" dirty="0"/>
              <a:t>and Freshwater </a:t>
            </a:r>
            <a:r>
              <a:rPr lang="en-US" sz="1600" dirty="0" smtClean="0"/>
              <a:t>Biology: </a:t>
            </a:r>
            <a:r>
              <a:rPr lang="en-US" sz="1600" dirty="0"/>
              <a:t>EMSO - European Multidisciplinary Seafloor </a:t>
            </a:r>
            <a:r>
              <a:rPr lang="en-US" sz="1600" dirty="0" smtClean="0"/>
              <a:t>and water</a:t>
            </a:r>
            <a:r>
              <a:rPr lang="en-US" sz="1600" dirty="0"/>
              <a:t>-column Observatory (</a:t>
            </a:r>
            <a:r>
              <a:rPr lang="en-US" sz="1600" dirty="0">
                <a:solidFill>
                  <a:srgbClr val="0000FF"/>
                </a:solidFill>
              </a:rPr>
              <a:t>starting, +44.6%</a:t>
            </a:r>
            <a:r>
              <a:rPr lang="en-US" sz="1600" dirty="0" smtClean="0"/>
              <a:t>)</a:t>
            </a:r>
          </a:p>
          <a:p>
            <a:pPr marL="173038" indent="-173038"/>
            <a:r>
              <a:rPr lang="en-US" sz="2000" dirty="0" smtClean="0"/>
              <a:t>Earth sciences</a:t>
            </a:r>
            <a:endParaRPr lang="en-US" sz="2000" dirty="0"/>
          </a:p>
          <a:p>
            <a:pPr lvl="1"/>
            <a:r>
              <a:rPr lang="en-US" sz="1600" dirty="0" smtClean="0"/>
              <a:t>Earth </a:t>
            </a:r>
            <a:r>
              <a:rPr lang="en-US" sz="1600" dirty="0" err="1" smtClean="0"/>
              <a:t>Geohazards</a:t>
            </a:r>
            <a:r>
              <a:rPr lang="en-US" sz="1600" dirty="0" smtClean="0"/>
              <a:t> </a:t>
            </a:r>
            <a:r>
              <a:rPr lang="en-US" sz="1600" dirty="0"/>
              <a:t>ESA exploitation platform (</a:t>
            </a:r>
            <a:r>
              <a:rPr lang="en-US" sz="1600" dirty="0" smtClean="0">
                <a:solidFill>
                  <a:srgbClr val="0000FF"/>
                </a:solidFill>
              </a:rPr>
              <a:t>starting, </a:t>
            </a:r>
            <a:r>
              <a:rPr lang="en-US" sz="1600" dirty="0">
                <a:solidFill>
                  <a:srgbClr val="0000FF"/>
                </a:solidFill>
              </a:rPr>
              <a:t>+6,100%</a:t>
            </a:r>
            <a:r>
              <a:rPr lang="en-US" sz="1600" dirty="0"/>
              <a:t>)</a:t>
            </a:r>
          </a:p>
          <a:p>
            <a:pPr marL="179388" indent="-179388"/>
            <a:r>
              <a:rPr lang="en-US" sz="2000" dirty="0" smtClean="0"/>
              <a:t>Agricultural Sciences</a:t>
            </a:r>
          </a:p>
          <a:p>
            <a:pPr marL="720725" lvl="1" indent="-266700"/>
            <a:r>
              <a:rPr lang="en-US" sz="1600" dirty="0" smtClean="0"/>
              <a:t>Agriculture</a:t>
            </a:r>
            <a:r>
              <a:rPr lang="en-US" sz="1600" dirty="0"/>
              <a:t>, Forestry and Fisheries (</a:t>
            </a:r>
            <a:r>
              <a:rPr lang="en-US" sz="1600" dirty="0" smtClean="0">
                <a:solidFill>
                  <a:srgbClr val="0000FF"/>
                </a:solidFill>
              </a:rPr>
              <a:t>starting, </a:t>
            </a:r>
            <a:r>
              <a:rPr lang="en-US" sz="1600" dirty="0">
                <a:solidFill>
                  <a:srgbClr val="0000FF"/>
                </a:solidFill>
              </a:rPr>
              <a:t>+826%</a:t>
            </a:r>
            <a:r>
              <a:rPr lang="en-US" sz="1600" dirty="0"/>
              <a:t>) – EGI-Engage infrastructure integration action</a:t>
            </a:r>
          </a:p>
          <a:p>
            <a:pPr marL="179388" indent="-179388"/>
            <a:r>
              <a:rPr lang="en-US" sz="2000" dirty="0" smtClean="0"/>
              <a:t>Humanities</a:t>
            </a:r>
            <a:endParaRPr lang="en-US" sz="2000" dirty="0"/>
          </a:p>
          <a:p>
            <a:pPr marL="720725" lvl="1" indent="-266700"/>
            <a:r>
              <a:rPr lang="en-US" sz="1600" dirty="0" smtClean="0"/>
              <a:t>Arts</a:t>
            </a:r>
            <a:r>
              <a:rPr lang="en-US" sz="1600" dirty="0"/>
              <a:t>/Musicology: </a:t>
            </a:r>
            <a:r>
              <a:rPr lang="en-US" sz="1600" dirty="0" err="1" smtClean="0"/>
              <a:t>Peachnote</a:t>
            </a:r>
            <a:r>
              <a:rPr lang="en-US" sz="1600" dirty="0" smtClean="0"/>
              <a:t> (</a:t>
            </a:r>
            <a:r>
              <a:rPr lang="en-US" sz="1600" dirty="0" smtClean="0">
                <a:solidFill>
                  <a:srgbClr val="0000FF"/>
                </a:solidFill>
              </a:rPr>
              <a:t>active, </a:t>
            </a:r>
            <a:r>
              <a:rPr lang="en-US" sz="1600" dirty="0">
                <a:solidFill>
                  <a:srgbClr val="0000FF"/>
                </a:solidFill>
              </a:rPr>
              <a:t>constant usage</a:t>
            </a:r>
            <a:r>
              <a:rPr lang="en-US" sz="1600" dirty="0" smtClean="0"/>
              <a:t>)</a:t>
            </a:r>
          </a:p>
          <a:p>
            <a:pPr marL="720725" lvl="1" indent="-266700"/>
            <a:r>
              <a:rPr lang="en-US" sz="1600" dirty="0" smtClean="0"/>
              <a:t>Humanities: </a:t>
            </a:r>
            <a:r>
              <a:rPr lang="en-US" sz="1600" dirty="0"/>
              <a:t>DARIAH Research Infrastructure </a:t>
            </a:r>
            <a:r>
              <a:rPr lang="en-US" sz="1600" dirty="0" smtClean="0"/>
              <a:t>(</a:t>
            </a:r>
            <a:r>
              <a:rPr lang="en-US" sz="1600" dirty="0" smtClean="0">
                <a:solidFill>
                  <a:srgbClr val="0000FF"/>
                </a:solidFill>
              </a:rPr>
              <a:t>starting, </a:t>
            </a:r>
            <a:r>
              <a:rPr lang="en-US" sz="1600" dirty="0">
                <a:solidFill>
                  <a:srgbClr val="0000FF"/>
                </a:solidFill>
              </a:rPr>
              <a:t>+607%</a:t>
            </a:r>
            <a:r>
              <a:rPr lang="en-US" sz="1600" dirty="0"/>
              <a:t>) – EGI-Engage Competence </a:t>
            </a:r>
            <a:r>
              <a:rPr lang="en-US" sz="1600" dirty="0" smtClean="0"/>
              <a:t>Centre</a:t>
            </a:r>
          </a:p>
          <a:p>
            <a:pPr marL="179388" indent="-179388"/>
            <a:r>
              <a:rPr lang="en-US" sz="2000" dirty="0"/>
              <a:t>Multi-disciplinary support</a:t>
            </a:r>
          </a:p>
          <a:p>
            <a:pPr marL="720725" lvl="1" indent="-266700"/>
            <a:r>
              <a:rPr lang="en-US" sz="1600" dirty="0"/>
              <a:t>D4Science (</a:t>
            </a:r>
            <a:r>
              <a:rPr lang="en-US" sz="1600" dirty="0">
                <a:solidFill>
                  <a:srgbClr val="0000FF"/>
                </a:solidFill>
              </a:rPr>
              <a:t>starting, +288%</a:t>
            </a:r>
            <a:r>
              <a:rPr lang="en-US" sz="1600" dirty="0"/>
              <a:t>)</a:t>
            </a:r>
          </a:p>
          <a:p>
            <a:pPr marL="720725" lvl="1" indent="-266700"/>
            <a:endParaRPr lang="en-US" sz="1600" dirty="0"/>
          </a:p>
        </p:txBody>
      </p:sp>
      <p:sp>
        <p:nvSpPr>
          <p:cNvPr id="4" name="Footer Placeholder 3"/>
          <p:cNvSpPr>
            <a:spLocks noGrp="1"/>
          </p:cNvSpPr>
          <p:nvPr>
            <p:ph type="ftr" sz="quarter" idx="11"/>
          </p:nvPr>
        </p:nvSpPr>
        <p:spPr/>
        <p:txBody>
          <a:bodyPr/>
          <a:lstStyle/>
          <a:p>
            <a:r>
              <a:rPr lang="en-GB" smtClean="0"/>
              <a:t>WP6 Knowledge Commons </a:t>
            </a:r>
            <a:endParaRPr lang="en-GB" dirty="0"/>
          </a:p>
        </p:txBody>
      </p:sp>
    </p:spTree>
    <p:extLst>
      <p:ext uri="{BB962C8B-B14F-4D97-AF65-F5344CB8AC3E}">
        <p14:creationId xmlns:p14="http://schemas.microsoft.com/office/powerpoint/2010/main" val="4719966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sz="half" idx="2"/>
          </p:nvPr>
        </p:nvSpPr>
        <p:spPr/>
        <p:txBody>
          <a:bodyPr/>
          <a:lstStyle/>
          <a:p>
            <a:r>
              <a:rPr lang="en-GB" dirty="0" smtClean="0">
                <a:solidFill>
                  <a:schemeClr val="accent1"/>
                </a:solidFill>
              </a:rPr>
              <a:t>WP Overview </a:t>
            </a:r>
          </a:p>
          <a:p>
            <a:pPr lvl="1"/>
            <a:r>
              <a:rPr lang="en-GB" dirty="0" smtClean="0"/>
              <a:t>Objectives, tasks, partners and effort</a:t>
            </a:r>
          </a:p>
          <a:p>
            <a:r>
              <a:rPr lang="en-GB" dirty="0" smtClean="0">
                <a:solidFill>
                  <a:schemeClr val="accent1"/>
                </a:solidFill>
              </a:rPr>
              <a:t>Activities and achievements</a:t>
            </a:r>
            <a:r>
              <a:rPr lang="en-GB" dirty="0" smtClean="0"/>
              <a:t> </a:t>
            </a:r>
          </a:p>
          <a:p>
            <a:pPr lvl="1"/>
            <a:r>
              <a:rPr lang="en-GB" dirty="0" smtClean="0"/>
              <a:t>Training (SA2.1)</a:t>
            </a:r>
          </a:p>
          <a:p>
            <a:pPr lvl="1"/>
            <a:r>
              <a:rPr lang="en-GB" dirty="0"/>
              <a:t>Engagement and support for new </a:t>
            </a:r>
            <a:r>
              <a:rPr lang="en-GB" dirty="0" smtClean="0"/>
              <a:t>communities (SA2.2)</a:t>
            </a:r>
            <a:endParaRPr lang="en-GB" dirty="0"/>
          </a:p>
          <a:p>
            <a:pPr lvl="1"/>
            <a:r>
              <a:rPr lang="en-GB" dirty="0" smtClean="0"/>
              <a:t>Competence Centres (SA2.3-10)</a:t>
            </a:r>
          </a:p>
          <a:p>
            <a:r>
              <a:rPr lang="en-GB" dirty="0" smtClean="0">
                <a:solidFill>
                  <a:schemeClr val="accent1"/>
                </a:solidFill>
              </a:rPr>
              <a:t>Use of resources</a:t>
            </a:r>
            <a:endParaRPr lang="en-GB" dirty="0" smtClean="0"/>
          </a:p>
          <a:p>
            <a:r>
              <a:rPr lang="en-GB" dirty="0" smtClean="0">
                <a:solidFill>
                  <a:schemeClr val="accent1"/>
                </a:solidFill>
              </a:rPr>
              <a:t>Summary</a:t>
            </a:r>
            <a:endParaRPr lang="en-GB" dirty="0">
              <a:solidFill>
                <a:schemeClr val="accent1"/>
              </a:solidFill>
            </a:endParaRPr>
          </a:p>
          <a:p>
            <a:endParaRPr lang="en-GB" dirty="0"/>
          </a:p>
        </p:txBody>
      </p:sp>
      <p:sp>
        <p:nvSpPr>
          <p:cNvPr id="4" name="Footer Placeholder 3"/>
          <p:cNvSpPr>
            <a:spLocks noGrp="1"/>
          </p:cNvSpPr>
          <p:nvPr>
            <p:ph type="ftr" sz="quarter" idx="11"/>
          </p:nvPr>
        </p:nvSpPr>
        <p:spPr/>
        <p:txBody>
          <a:bodyPr/>
          <a:lstStyle/>
          <a:p>
            <a:r>
              <a:rPr lang="en-GB" smtClean="0"/>
              <a:t>WP6 Knowledge Commons </a:t>
            </a:r>
            <a:endParaRPr lang="en-GB" dirty="0" smtClean="0"/>
          </a:p>
        </p:txBody>
      </p:sp>
    </p:spTree>
    <p:extLst>
      <p:ext uri="{BB962C8B-B14F-4D97-AF65-F5344CB8AC3E}">
        <p14:creationId xmlns:p14="http://schemas.microsoft.com/office/powerpoint/2010/main" val="11229300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WP6 Knowledge Commons </a:t>
            </a:r>
            <a:endParaRPr lang="en-GB" dirty="0"/>
          </a:p>
        </p:txBody>
      </p:sp>
      <p:pic>
        <p:nvPicPr>
          <p:cNvPr id="5" name="Picture 4" descr="Screen Shot 2017-10-16 at 15.22.2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1260925"/>
            <a:ext cx="9144000" cy="5480443"/>
          </a:xfrm>
          <a:prstGeom prst="rect">
            <a:avLst/>
          </a:prstGeom>
        </p:spPr>
      </p:pic>
      <p:sp>
        <p:nvSpPr>
          <p:cNvPr id="2" name="Title 1"/>
          <p:cNvSpPr>
            <a:spLocks noGrp="1"/>
          </p:cNvSpPr>
          <p:nvPr>
            <p:ph type="title"/>
          </p:nvPr>
        </p:nvSpPr>
        <p:spPr/>
        <p:txBody>
          <a:bodyPr>
            <a:normAutofit fontScale="90000"/>
          </a:bodyPr>
          <a:lstStyle/>
          <a:p>
            <a:r>
              <a:rPr lang="en-US" dirty="0" smtClean="0"/>
              <a:t>EGI user distribution</a:t>
            </a:r>
            <a:br>
              <a:rPr lang="en-US" dirty="0" smtClean="0"/>
            </a:br>
            <a:r>
              <a:rPr lang="en-US" dirty="0" smtClean="0"/>
              <a:t>~60,000 in total, 1% = 600</a:t>
            </a:r>
            <a:endParaRPr lang="en-US" dirty="0"/>
          </a:p>
        </p:txBody>
      </p:sp>
      <p:sp>
        <p:nvSpPr>
          <p:cNvPr id="6" name="TextBox 5"/>
          <p:cNvSpPr txBox="1"/>
          <p:nvPr/>
        </p:nvSpPr>
        <p:spPr>
          <a:xfrm>
            <a:off x="5105484" y="4335487"/>
            <a:ext cx="1194708" cy="461665"/>
          </a:xfrm>
          <a:prstGeom prst="rect">
            <a:avLst/>
          </a:prstGeom>
          <a:noFill/>
        </p:spPr>
        <p:txBody>
          <a:bodyPr wrap="none" rtlCol="0">
            <a:spAutoFit/>
          </a:bodyPr>
          <a:lstStyle/>
          <a:p>
            <a:r>
              <a:rPr lang="en-US" sz="2400" dirty="0" smtClean="0">
                <a:solidFill>
                  <a:schemeClr val="bg1"/>
                </a:solidFill>
              </a:rPr>
              <a:t>~24,000</a:t>
            </a:r>
            <a:endParaRPr lang="en-US" sz="2400" dirty="0">
              <a:solidFill>
                <a:schemeClr val="bg1"/>
              </a:solidFill>
            </a:endParaRPr>
          </a:p>
        </p:txBody>
      </p:sp>
      <p:sp>
        <p:nvSpPr>
          <p:cNvPr id="7" name="TextBox 6"/>
          <p:cNvSpPr txBox="1"/>
          <p:nvPr/>
        </p:nvSpPr>
        <p:spPr>
          <a:xfrm>
            <a:off x="2729220" y="3573016"/>
            <a:ext cx="1194708" cy="461665"/>
          </a:xfrm>
          <a:prstGeom prst="rect">
            <a:avLst/>
          </a:prstGeom>
          <a:noFill/>
        </p:spPr>
        <p:txBody>
          <a:bodyPr wrap="none" rtlCol="0">
            <a:spAutoFit/>
          </a:bodyPr>
          <a:lstStyle/>
          <a:p>
            <a:r>
              <a:rPr lang="en-US" sz="2400" dirty="0" smtClean="0">
                <a:solidFill>
                  <a:schemeClr val="bg1"/>
                </a:solidFill>
              </a:rPr>
              <a:t>~26,500</a:t>
            </a:r>
            <a:endParaRPr lang="en-US" sz="2400" dirty="0">
              <a:solidFill>
                <a:schemeClr val="bg1"/>
              </a:solidFill>
            </a:endParaRPr>
          </a:p>
        </p:txBody>
      </p:sp>
      <p:sp>
        <p:nvSpPr>
          <p:cNvPr id="8" name="TextBox 7"/>
          <p:cNvSpPr txBox="1"/>
          <p:nvPr/>
        </p:nvSpPr>
        <p:spPr>
          <a:xfrm>
            <a:off x="5333484" y="2348880"/>
            <a:ext cx="1038716" cy="461665"/>
          </a:xfrm>
          <a:prstGeom prst="rect">
            <a:avLst/>
          </a:prstGeom>
          <a:noFill/>
        </p:spPr>
        <p:txBody>
          <a:bodyPr wrap="none" rtlCol="0">
            <a:spAutoFit/>
          </a:bodyPr>
          <a:lstStyle/>
          <a:p>
            <a:r>
              <a:rPr lang="en-US" sz="2400" dirty="0" smtClean="0">
                <a:solidFill>
                  <a:schemeClr val="bg1"/>
                </a:solidFill>
              </a:rPr>
              <a:t>~5,500</a:t>
            </a:r>
            <a:endParaRPr lang="en-US" sz="2400" dirty="0">
              <a:solidFill>
                <a:schemeClr val="bg1"/>
              </a:solidFill>
            </a:endParaRPr>
          </a:p>
        </p:txBody>
      </p:sp>
      <p:sp>
        <p:nvSpPr>
          <p:cNvPr id="13" name="Rectangle 12"/>
          <p:cNvSpPr/>
          <p:nvPr/>
        </p:nvSpPr>
        <p:spPr>
          <a:xfrm>
            <a:off x="35496" y="1268760"/>
            <a:ext cx="3350797" cy="338554"/>
          </a:xfrm>
          <a:prstGeom prst="rect">
            <a:avLst/>
          </a:prstGeom>
        </p:spPr>
        <p:txBody>
          <a:bodyPr wrap="none">
            <a:spAutoFit/>
          </a:bodyPr>
          <a:lstStyle/>
          <a:p>
            <a:pPr algn="ctr"/>
            <a:r>
              <a:rPr lang="en-US" sz="1600" dirty="0">
                <a:solidFill>
                  <a:schemeClr val="bg1">
                    <a:lumMod val="50000"/>
                  </a:schemeClr>
                </a:solidFill>
              </a:rPr>
              <a:t>Mathematics, Humanities, Agriculture</a:t>
            </a:r>
          </a:p>
        </p:txBody>
      </p:sp>
      <p:cxnSp>
        <p:nvCxnSpPr>
          <p:cNvPr id="15" name="Straight Arrow Connector 14"/>
          <p:cNvCxnSpPr/>
          <p:nvPr/>
        </p:nvCxnSpPr>
        <p:spPr>
          <a:xfrm>
            <a:off x="3419872" y="1484784"/>
            <a:ext cx="1296144" cy="504056"/>
          </a:xfrm>
          <a:prstGeom prst="straightConnector1">
            <a:avLst/>
          </a:prstGeom>
          <a:ln>
            <a:solidFill>
              <a:schemeClr val="bg1">
                <a:lumMod val="6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344953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Screen Shot 2017-10-16 at 15.22.2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1260925"/>
            <a:ext cx="9144000" cy="5480443"/>
          </a:xfrm>
          <a:prstGeom prst="rect">
            <a:avLst/>
          </a:prstGeom>
        </p:spPr>
      </p:pic>
      <p:sp>
        <p:nvSpPr>
          <p:cNvPr id="18" name="TextBox 17"/>
          <p:cNvSpPr txBox="1"/>
          <p:nvPr/>
        </p:nvSpPr>
        <p:spPr>
          <a:xfrm>
            <a:off x="5105484" y="4335487"/>
            <a:ext cx="1194708" cy="461665"/>
          </a:xfrm>
          <a:prstGeom prst="rect">
            <a:avLst/>
          </a:prstGeom>
          <a:noFill/>
        </p:spPr>
        <p:txBody>
          <a:bodyPr wrap="none" rtlCol="0">
            <a:spAutoFit/>
          </a:bodyPr>
          <a:lstStyle/>
          <a:p>
            <a:r>
              <a:rPr lang="en-US" sz="2400" dirty="0" smtClean="0">
                <a:solidFill>
                  <a:schemeClr val="bg1"/>
                </a:solidFill>
              </a:rPr>
              <a:t>~24,000</a:t>
            </a:r>
            <a:endParaRPr lang="en-US" sz="2400" dirty="0">
              <a:solidFill>
                <a:schemeClr val="bg1"/>
              </a:solidFill>
            </a:endParaRPr>
          </a:p>
        </p:txBody>
      </p:sp>
      <p:sp>
        <p:nvSpPr>
          <p:cNvPr id="21" name="Rectangle 20"/>
          <p:cNvSpPr/>
          <p:nvPr/>
        </p:nvSpPr>
        <p:spPr>
          <a:xfrm>
            <a:off x="35496" y="1268760"/>
            <a:ext cx="3350797" cy="338554"/>
          </a:xfrm>
          <a:prstGeom prst="rect">
            <a:avLst/>
          </a:prstGeom>
        </p:spPr>
        <p:txBody>
          <a:bodyPr wrap="none">
            <a:spAutoFit/>
          </a:bodyPr>
          <a:lstStyle/>
          <a:p>
            <a:pPr algn="ctr"/>
            <a:r>
              <a:rPr lang="en-US" sz="1600" dirty="0">
                <a:solidFill>
                  <a:schemeClr val="bg1">
                    <a:lumMod val="50000"/>
                  </a:schemeClr>
                </a:solidFill>
              </a:rPr>
              <a:t>Mathematics, Humanities, Agriculture</a:t>
            </a:r>
          </a:p>
        </p:txBody>
      </p:sp>
      <p:cxnSp>
        <p:nvCxnSpPr>
          <p:cNvPr id="22" name="Straight Arrow Connector 21"/>
          <p:cNvCxnSpPr/>
          <p:nvPr/>
        </p:nvCxnSpPr>
        <p:spPr>
          <a:xfrm>
            <a:off x="3419872" y="1484784"/>
            <a:ext cx="1296144" cy="504056"/>
          </a:xfrm>
          <a:prstGeom prst="straightConnector1">
            <a:avLst/>
          </a:prstGeom>
          <a:ln>
            <a:solidFill>
              <a:schemeClr val="bg1">
                <a:lumMod val="65000"/>
              </a:schemeClr>
            </a:solidFill>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87624" y="188640"/>
            <a:ext cx="7704856" cy="850106"/>
          </a:xfrm>
        </p:spPr>
        <p:txBody>
          <a:bodyPr>
            <a:normAutofit/>
          </a:bodyPr>
          <a:lstStyle/>
          <a:p>
            <a:r>
              <a:rPr lang="en-US" dirty="0" smtClean="0"/>
              <a:t>Community flash presentations</a:t>
            </a:r>
            <a:endParaRPr lang="en-US" dirty="0"/>
          </a:p>
        </p:txBody>
      </p:sp>
      <p:sp>
        <p:nvSpPr>
          <p:cNvPr id="6" name="TextBox 5"/>
          <p:cNvSpPr txBox="1"/>
          <p:nvPr/>
        </p:nvSpPr>
        <p:spPr>
          <a:xfrm>
            <a:off x="5105484" y="4335487"/>
            <a:ext cx="1194708" cy="461665"/>
          </a:xfrm>
          <a:prstGeom prst="rect">
            <a:avLst/>
          </a:prstGeom>
          <a:noFill/>
        </p:spPr>
        <p:txBody>
          <a:bodyPr wrap="none" rtlCol="0">
            <a:spAutoFit/>
          </a:bodyPr>
          <a:lstStyle/>
          <a:p>
            <a:r>
              <a:rPr lang="en-US" sz="2400" dirty="0" smtClean="0">
                <a:solidFill>
                  <a:schemeClr val="bg1"/>
                </a:solidFill>
              </a:rPr>
              <a:t>~24,000</a:t>
            </a:r>
            <a:endParaRPr lang="en-US" sz="2400" dirty="0">
              <a:solidFill>
                <a:schemeClr val="bg1"/>
              </a:solidFill>
            </a:endParaRPr>
          </a:p>
        </p:txBody>
      </p:sp>
      <p:sp>
        <p:nvSpPr>
          <p:cNvPr id="3" name="Rounded Rectangular Callout 2"/>
          <p:cNvSpPr/>
          <p:nvPr/>
        </p:nvSpPr>
        <p:spPr>
          <a:xfrm>
            <a:off x="3707904" y="3933056"/>
            <a:ext cx="2880320" cy="1440160"/>
          </a:xfrm>
          <a:prstGeom prst="wedgeRoundRectCallout">
            <a:avLst>
              <a:gd name="adj1" fmla="val -20833"/>
              <a:gd name="adj2" fmla="val 70121"/>
              <a:gd name="adj3" fmla="val 16667"/>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b="1" dirty="0" smtClean="0">
                <a:solidFill>
                  <a:schemeClr val="tx1"/>
                </a:solidFill>
              </a:rPr>
              <a:t>1. </a:t>
            </a:r>
            <a:r>
              <a:rPr lang="en-US" b="1" dirty="0" err="1" smtClean="0">
                <a:solidFill>
                  <a:schemeClr val="tx1"/>
                </a:solidFill>
              </a:rPr>
              <a:t>WeNMR</a:t>
            </a:r>
            <a:r>
              <a:rPr lang="en-US" b="1" dirty="0">
                <a:solidFill>
                  <a:schemeClr val="tx1"/>
                </a:solidFill>
              </a:rPr>
              <a:t>/</a:t>
            </a:r>
            <a:r>
              <a:rPr lang="en-US" b="1" dirty="0" err="1">
                <a:solidFill>
                  <a:schemeClr val="tx1"/>
                </a:solidFill>
              </a:rPr>
              <a:t>MoBRAIN</a:t>
            </a:r>
            <a:r>
              <a:rPr lang="en-US" b="1" dirty="0">
                <a:solidFill>
                  <a:schemeClr val="tx1"/>
                </a:solidFill>
              </a:rPr>
              <a:t> CC</a:t>
            </a:r>
            <a:r>
              <a:rPr lang="en-US" dirty="0">
                <a:solidFill>
                  <a:schemeClr val="tx1"/>
                </a:solidFill>
              </a:rPr>
              <a:t>: Community of practice, in production before EGI-</a:t>
            </a:r>
            <a:r>
              <a:rPr lang="en-US" dirty="0" smtClean="0">
                <a:solidFill>
                  <a:schemeClr val="tx1"/>
                </a:solidFill>
              </a:rPr>
              <a:t>Engage</a:t>
            </a:r>
            <a:endParaRPr lang="en-US" dirty="0">
              <a:solidFill>
                <a:schemeClr val="tx1"/>
              </a:solidFill>
            </a:endParaRPr>
          </a:p>
        </p:txBody>
      </p:sp>
      <p:sp>
        <p:nvSpPr>
          <p:cNvPr id="12" name="Rounded Rectangular Callout 11"/>
          <p:cNvSpPr/>
          <p:nvPr/>
        </p:nvSpPr>
        <p:spPr>
          <a:xfrm>
            <a:off x="6516216" y="2708920"/>
            <a:ext cx="2160240" cy="1080120"/>
          </a:xfrm>
          <a:prstGeom prst="wedgeRoundRectCallout">
            <a:avLst>
              <a:gd name="adj1" fmla="val -72360"/>
              <a:gd name="adj2" fmla="val 37459"/>
              <a:gd name="adj3" fmla="val 16667"/>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3175" lvl="1"/>
            <a:r>
              <a:rPr lang="en-US" b="1" dirty="0">
                <a:solidFill>
                  <a:srgbClr val="000000"/>
                </a:solidFill>
              </a:rPr>
              <a:t>2</a:t>
            </a:r>
            <a:r>
              <a:rPr lang="en-US" b="1" dirty="0" smtClean="0">
                <a:solidFill>
                  <a:srgbClr val="000000"/>
                </a:solidFill>
              </a:rPr>
              <a:t>. </a:t>
            </a:r>
            <a:r>
              <a:rPr lang="en-US" b="1" dirty="0">
                <a:solidFill>
                  <a:srgbClr val="000000"/>
                </a:solidFill>
              </a:rPr>
              <a:t>ELIXIR CC</a:t>
            </a:r>
            <a:r>
              <a:rPr lang="en-US" dirty="0">
                <a:solidFill>
                  <a:srgbClr val="000000"/>
                </a:solidFill>
              </a:rPr>
              <a:t>: Prospective user of federation services</a:t>
            </a:r>
          </a:p>
        </p:txBody>
      </p:sp>
      <p:sp>
        <p:nvSpPr>
          <p:cNvPr id="14" name="Rounded Rectangular Callout 13"/>
          <p:cNvSpPr/>
          <p:nvPr/>
        </p:nvSpPr>
        <p:spPr>
          <a:xfrm>
            <a:off x="5148064" y="1556792"/>
            <a:ext cx="2592288" cy="792088"/>
          </a:xfrm>
          <a:prstGeom prst="wedgeRoundRectCallout">
            <a:avLst>
              <a:gd name="adj1" fmla="val -61111"/>
              <a:gd name="adj2" fmla="val 100673"/>
              <a:gd name="adj3" fmla="val 16667"/>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3175" lvl="1"/>
            <a:r>
              <a:rPr lang="en-US" b="1" dirty="0">
                <a:solidFill>
                  <a:srgbClr val="000000"/>
                </a:solidFill>
              </a:rPr>
              <a:t>3. ICOS (new </a:t>
            </a:r>
            <a:r>
              <a:rPr lang="en-US" b="1" dirty="0" smtClean="0">
                <a:solidFill>
                  <a:srgbClr val="000000"/>
                </a:solidFill>
              </a:rPr>
              <a:t>comm</a:t>
            </a:r>
            <a:r>
              <a:rPr lang="en-US" b="1" dirty="0">
                <a:solidFill>
                  <a:srgbClr val="000000"/>
                </a:solidFill>
              </a:rPr>
              <a:t>.</a:t>
            </a:r>
            <a:r>
              <a:rPr lang="en-US" b="1" dirty="0" smtClean="0">
                <a:solidFill>
                  <a:srgbClr val="000000"/>
                </a:solidFill>
              </a:rPr>
              <a:t>)</a:t>
            </a:r>
            <a:r>
              <a:rPr lang="en-US" dirty="0">
                <a:solidFill>
                  <a:srgbClr val="000000"/>
                </a:solidFill>
              </a:rPr>
              <a:t>: </a:t>
            </a:r>
            <a:endParaRPr lang="en-US" dirty="0" smtClean="0">
              <a:solidFill>
                <a:srgbClr val="000000"/>
              </a:solidFill>
            </a:endParaRPr>
          </a:p>
          <a:p>
            <a:pPr marL="3175" lvl="1"/>
            <a:r>
              <a:rPr lang="en-US" dirty="0" smtClean="0">
                <a:solidFill>
                  <a:srgbClr val="000000"/>
                </a:solidFill>
              </a:rPr>
              <a:t>EGI</a:t>
            </a:r>
            <a:r>
              <a:rPr lang="en-US" dirty="0">
                <a:solidFill>
                  <a:srgbClr val="000000"/>
                </a:solidFill>
              </a:rPr>
              <a:t>-EUDAT </a:t>
            </a:r>
            <a:r>
              <a:rPr lang="en-US" dirty="0" smtClean="0">
                <a:solidFill>
                  <a:srgbClr val="000000"/>
                </a:solidFill>
              </a:rPr>
              <a:t>integration</a:t>
            </a:r>
            <a:endParaRPr lang="en-US" dirty="0">
              <a:solidFill>
                <a:srgbClr val="000000"/>
              </a:solidFill>
            </a:endParaRPr>
          </a:p>
        </p:txBody>
      </p:sp>
      <p:sp>
        <p:nvSpPr>
          <p:cNvPr id="16" name="Rounded Rectangular Callout 15"/>
          <p:cNvSpPr/>
          <p:nvPr/>
        </p:nvSpPr>
        <p:spPr>
          <a:xfrm>
            <a:off x="1115616" y="2132856"/>
            <a:ext cx="2448272" cy="1080120"/>
          </a:xfrm>
          <a:prstGeom prst="wedgeRoundRectCallout">
            <a:avLst>
              <a:gd name="adj1" fmla="val 64804"/>
              <a:gd name="adj2" fmla="val 41814"/>
              <a:gd name="adj3" fmla="val 16667"/>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3175" lvl="1"/>
            <a:r>
              <a:rPr lang="en-US" b="1" dirty="0" smtClean="0">
                <a:solidFill>
                  <a:srgbClr val="000000"/>
                </a:solidFill>
              </a:rPr>
              <a:t>4</a:t>
            </a:r>
            <a:r>
              <a:rPr lang="en-US" b="1" dirty="0">
                <a:solidFill>
                  <a:srgbClr val="000000"/>
                </a:solidFill>
              </a:rPr>
              <a:t>. LHC: </a:t>
            </a:r>
            <a:endParaRPr lang="en-US" b="1" dirty="0" smtClean="0">
              <a:solidFill>
                <a:srgbClr val="000000"/>
              </a:solidFill>
            </a:endParaRPr>
          </a:p>
          <a:p>
            <a:pPr marL="3175" lvl="1"/>
            <a:r>
              <a:rPr lang="en-US" dirty="0" smtClean="0">
                <a:solidFill>
                  <a:srgbClr val="000000"/>
                </a:solidFill>
              </a:rPr>
              <a:t>Established </a:t>
            </a:r>
            <a:r>
              <a:rPr lang="en-US" dirty="0">
                <a:solidFill>
                  <a:srgbClr val="000000"/>
                </a:solidFill>
              </a:rPr>
              <a:t>user of EGI federation </a:t>
            </a:r>
            <a:r>
              <a:rPr lang="en-US" dirty="0" smtClean="0">
                <a:solidFill>
                  <a:srgbClr val="000000"/>
                </a:solidFill>
              </a:rPr>
              <a:t>services</a:t>
            </a:r>
            <a:endParaRPr lang="en-US" dirty="0">
              <a:solidFill>
                <a:srgbClr val="000000"/>
              </a:solidFill>
            </a:endParaRPr>
          </a:p>
        </p:txBody>
      </p:sp>
    </p:spTree>
    <p:extLst>
      <p:ext uri="{BB962C8B-B14F-4D97-AF65-F5344CB8AC3E}">
        <p14:creationId xmlns:p14="http://schemas.microsoft.com/office/powerpoint/2010/main" val="208412575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Use of Resources </a:t>
            </a:r>
            <a:endParaRPr lang="en-US" dirty="0"/>
          </a:p>
        </p:txBody>
      </p:sp>
    </p:spTree>
    <p:extLst>
      <p:ext uri="{BB962C8B-B14F-4D97-AF65-F5344CB8AC3E}">
        <p14:creationId xmlns:p14="http://schemas.microsoft.com/office/powerpoint/2010/main" val="42144643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Effort analysis</a:t>
            </a:r>
            <a:endParaRPr lang="en-US" dirty="0"/>
          </a:p>
        </p:txBody>
      </p:sp>
      <p:sp>
        <p:nvSpPr>
          <p:cNvPr id="4" name="Footer Placeholder 3"/>
          <p:cNvSpPr>
            <a:spLocks noGrp="1"/>
          </p:cNvSpPr>
          <p:nvPr>
            <p:ph type="ftr" sz="quarter" idx="11"/>
          </p:nvPr>
        </p:nvSpPr>
        <p:spPr/>
        <p:txBody>
          <a:bodyPr/>
          <a:lstStyle/>
          <a:p>
            <a:r>
              <a:rPr lang="en-GB" smtClean="0"/>
              <a:t>WP6 Knowledge Commons </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35181307"/>
              </p:ext>
            </p:extLst>
          </p:nvPr>
        </p:nvGraphicFramePr>
        <p:xfrm>
          <a:off x="323528" y="1700808"/>
          <a:ext cx="6264698" cy="4340860"/>
        </p:xfrm>
        <a:graphic>
          <a:graphicData uri="http://schemas.openxmlformats.org/drawingml/2006/table">
            <a:tbl>
              <a:tblPr/>
              <a:tblGrid>
                <a:gridCol w="1510635"/>
                <a:gridCol w="799749"/>
                <a:gridCol w="799749"/>
                <a:gridCol w="799749"/>
                <a:gridCol w="799749"/>
                <a:gridCol w="799749"/>
                <a:gridCol w="755318"/>
              </a:tblGrid>
              <a:tr h="70336">
                <a:tc>
                  <a:txBody>
                    <a:bodyPr/>
                    <a:lstStyle/>
                    <a:p>
                      <a:pPr algn="l" rtl="0" fontAlgn="b"/>
                      <a:endParaRPr lang="en-US" sz="1600" b="1" i="0" u="none" strike="noStrike" dirty="0">
                        <a:solidFill>
                          <a:srgbClr val="000000"/>
                        </a:solidFill>
                        <a:effectLst/>
                        <a:latin typeface="Arial"/>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gridSpan="3">
                  <a:txBody>
                    <a:bodyPr/>
                    <a:lstStyle/>
                    <a:p>
                      <a:pPr algn="ctr" rtl="0" fontAlgn="b"/>
                      <a:r>
                        <a:rPr lang="is-IS" sz="2000" b="1" i="0" u="none" strike="noStrike" dirty="0" smtClean="0">
                          <a:solidFill>
                            <a:srgbClr val="000000"/>
                          </a:solidFill>
                          <a:effectLst/>
                          <a:latin typeface="Calibri"/>
                        </a:rPr>
                        <a:t>Period 2 (M13-30)</a:t>
                      </a:r>
                      <a:endParaRPr lang="is-IS" sz="2000" b="1"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hMerge="1">
                  <a:txBody>
                    <a:bodyPr/>
                    <a:lstStyle/>
                    <a:p>
                      <a:pPr algn="l" rtl="0" fontAlgn="b"/>
                      <a:endParaRPr lang="en-US" sz="1000" b="0" i="0" u="none" strike="noStrike">
                        <a:solidFill>
                          <a:srgbClr val="000000"/>
                        </a:solidFill>
                        <a:effectLst/>
                        <a:latin typeface="Arial"/>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hMerge="1">
                  <a:txBody>
                    <a:bodyPr/>
                    <a:lstStyle/>
                    <a:p>
                      <a:pPr algn="l" rtl="0" fontAlgn="b"/>
                      <a:endParaRPr lang="en-US" sz="12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gridSpan="3">
                  <a:txBody>
                    <a:bodyPr/>
                    <a:lstStyle/>
                    <a:p>
                      <a:pPr algn="ctr" rtl="0" fontAlgn="b"/>
                      <a:r>
                        <a:rPr lang="en-US" sz="2000" b="1" i="0" u="none" strike="noStrike" dirty="0">
                          <a:solidFill>
                            <a:srgbClr val="000000"/>
                          </a:solidFill>
                          <a:effectLst/>
                          <a:latin typeface="Calibri"/>
                        </a:rPr>
                        <a:t>Grand Total</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hMerge="1">
                  <a:txBody>
                    <a:bodyPr/>
                    <a:lstStyle/>
                    <a:p>
                      <a:pPr algn="l" rtl="0" fontAlgn="b"/>
                      <a:endParaRPr lang="en-US" sz="1200" b="0" i="0" u="none" strike="noStrike" dirty="0">
                        <a:solidFill>
                          <a:srgbClr val="000000"/>
                        </a:solidFill>
                        <a:effectLst/>
                        <a:latin typeface="Arial"/>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rtl="0" fontAlgn="b"/>
                      <a:endParaRPr lang="en-US" sz="18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r>
              <a:tr h="242768">
                <a:tc>
                  <a:txBody>
                    <a:bodyPr/>
                    <a:lstStyle/>
                    <a:p>
                      <a:pPr algn="l" rtl="0" fontAlgn="b"/>
                      <a:r>
                        <a:rPr lang="en-US" sz="2000" b="1" i="0" u="none" strike="noStrike" dirty="0">
                          <a:solidFill>
                            <a:srgbClr val="000000"/>
                          </a:solidFill>
                          <a:effectLst/>
                          <a:latin typeface="Calibri"/>
                        </a:rPr>
                        <a:t>Task</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pPr algn="ctr" rtl="0" fontAlgn="b"/>
                      <a:r>
                        <a:rPr lang="en-US" sz="2000" b="1" i="0" u="none" strike="noStrike" dirty="0" smtClean="0">
                          <a:solidFill>
                            <a:srgbClr val="000000"/>
                          </a:solidFill>
                          <a:effectLst/>
                          <a:latin typeface="Calibri"/>
                        </a:rPr>
                        <a:t>Plan</a:t>
                      </a:r>
                      <a:endParaRPr lang="en-US" sz="2000" b="1"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pPr algn="ctr" rtl="0" fontAlgn="b"/>
                      <a:r>
                        <a:rPr lang="en-US" sz="2000" b="1" i="0" u="none" strike="noStrike" dirty="0" smtClean="0">
                          <a:solidFill>
                            <a:srgbClr val="000000"/>
                          </a:solidFill>
                          <a:effectLst/>
                          <a:latin typeface="Calibri"/>
                        </a:rPr>
                        <a:t>Report</a:t>
                      </a:r>
                      <a:endParaRPr lang="en-US" sz="2000" b="1"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pPr algn="ctr" rtl="0" fontAlgn="b"/>
                      <a:endParaRPr lang="en-US" sz="1600" b="1" i="0" u="none" strike="noStrike" dirty="0">
                        <a:solidFill>
                          <a:srgbClr val="000000"/>
                        </a:solidFill>
                        <a:effectLst/>
                        <a:latin typeface="Arial"/>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pPr algn="ctr" rtl="0" fontAlgn="b"/>
                      <a:r>
                        <a:rPr lang="en-US" sz="2000" b="1" i="0" u="none" strike="noStrike" dirty="0" smtClean="0">
                          <a:solidFill>
                            <a:srgbClr val="000000"/>
                          </a:solidFill>
                          <a:effectLst/>
                          <a:latin typeface="Calibri"/>
                        </a:rPr>
                        <a:t>Plan</a:t>
                      </a:r>
                      <a:endParaRPr lang="en-US" sz="2000" b="1"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pPr algn="ctr" rtl="0" fontAlgn="b"/>
                      <a:r>
                        <a:rPr lang="en-US" sz="2000" b="1" i="0" u="none" strike="noStrike" dirty="0" smtClean="0">
                          <a:solidFill>
                            <a:srgbClr val="000000"/>
                          </a:solidFill>
                          <a:effectLst/>
                          <a:latin typeface="Calibri"/>
                        </a:rPr>
                        <a:t>Report</a:t>
                      </a:r>
                      <a:endParaRPr lang="en-US" sz="2000" b="1"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pPr algn="l" rtl="0" fontAlgn="b"/>
                      <a:endParaRPr lang="en-US" sz="1200" b="0" i="0" u="none" strike="noStrike" dirty="0">
                        <a:solidFill>
                          <a:srgbClr val="000000"/>
                        </a:solidFill>
                        <a:effectLst/>
                        <a:latin typeface="Arial"/>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r>
              <a:tr h="242768">
                <a:tc>
                  <a:txBody>
                    <a:bodyPr/>
                    <a:lstStyle/>
                    <a:p>
                      <a:pPr algn="l" rtl="0" fontAlgn="b"/>
                      <a:r>
                        <a:rPr lang="en-US" sz="1800" b="0" i="0" u="none" strike="noStrike">
                          <a:solidFill>
                            <a:srgbClr val="000000"/>
                          </a:solidFill>
                          <a:effectLst/>
                          <a:latin typeface="Calibri"/>
                        </a:rPr>
                        <a:t>T6.1 Training</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600" b="0" i="0" u="none" strike="noStrike" dirty="0">
                          <a:solidFill>
                            <a:srgbClr val="000000"/>
                          </a:solidFill>
                          <a:effectLst/>
                          <a:latin typeface="Calibri"/>
                        </a:rPr>
                        <a:t>35.3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36.5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pt-BR" sz="1600" b="0" i="0" u="none" strike="noStrike" dirty="0">
                          <a:solidFill>
                            <a:srgbClr val="000000"/>
                          </a:solidFill>
                          <a:effectLst/>
                          <a:latin typeface="Calibri"/>
                        </a:rPr>
                        <a:t>103%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en-US" sz="1800" b="0" i="0" u="none" strike="noStrike" dirty="0">
                          <a:solidFill>
                            <a:srgbClr val="000000"/>
                          </a:solidFill>
                          <a:effectLst/>
                          <a:latin typeface="Calibri"/>
                        </a:rPr>
                        <a:t>43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dirty="0">
                          <a:solidFill>
                            <a:srgbClr val="000000"/>
                          </a:solidFill>
                          <a:effectLst/>
                          <a:latin typeface="Calibri"/>
                        </a:rPr>
                        <a:t>42.1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pt-BR" sz="1800" b="0" i="0" u="none" strike="noStrike" dirty="0">
                          <a:solidFill>
                            <a:srgbClr val="000000"/>
                          </a:solidFill>
                          <a:effectLst/>
                          <a:latin typeface="Calibri"/>
                        </a:rPr>
                        <a:t>98%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60588">
                <a:tc>
                  <a:txBody>
                    <a:bodyPr/>
                    <a:lstStyle/>
                    <a:p>
                      <a:pPr algn="l" rtl="0" fontAlgn="b"/>
                      <a:r>
                        <a:rPr lang="en-US" sz="1800" b="0" i="0" u="none" strike="noStrike" dirty="0">
                          <a:solidFill>
                            <a:srgbClr val="000000"/>
                          </a:solidFill>
                          <a:effectLst/>
                          <a:latin typeface="Calibri"/>
                        </a:rPr>
                        <a:t>T6.2 Technical support</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26.4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24.7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t-IT" sz="1600" b="0" i="0" u="none" strike="noStrike" dirty="0">
                          <a:solidFill>
                            <a:srgbClr val="000000"/>
                          </a:solidFill>
                          <a:effectLst/>
                          <a:latin typeface="Calibri"/>
                        </a:rPr>
                        <a:t>94%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800" b="0" i="0" u="none" strike="noStrike" dirty="0">
                          <a:solidFill>
                            <a:srgbClr val="000000"/>
                          </a:solidFill>
                          <a:effectLst/>
                          <a:latin typeface="Calibri"/>
                        </a:rPr>
                        <a:t>49.5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a:solidFill>
                            <a:srgbClr val="000000"/>
                          </a:solidFill>
                          <a:effectLst/>
                          <a:latin typeface="Calibri"/>
                        </a:rPr>
                        <a:t>49.5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en-US" sz="1800" b="0" i="0" u="none" strike="noStrike">
                          <a:solidFill>
                            <a:srgbClr val="000000"/>
                          </a:solidFill>
                          <a:effectLst/>
                          <a:latin typeface="Calibri"/>
                        </a:rPr>
                        <a:t>100%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42768">
                <a:tc>
                  <a:txBody>
                    <a:bodyPr/>
                    <a:lstStyle/>
                    <a:p>
                      <a:pPr algn="l" rtl="0" fontAlgn="b"/>
                      <a:r>
                        <a:rPr lang="en-US" sz="1800" b="0" i="0" u="none" strike="noStrike">
                          <a:solidFill>
                            <a:srgbClr val="000000"/>
                          </a:solidFill>
                          <a:effectLst/>
                          <a:latin typeface="Calibri"/>
                        </a:rPr>
                        <a:t>T6.3 ELIXIR</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dirty="0">
                          <a:solidFill>
                            <a:srgbClr val="000000"/>
                          </a:solidFill>
                          <a:effectLst/>
                          <a:latin typeface="Calibri"/>
                        </a:rPr>
                        <a:t>28.3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600" b="0" i="0" u="none" strike="noStrike" dirty="0">
                          <a:solidFill>
                            <a:srgbClr val="000000"/>
                          </a:solidFill>
                          <a:effectLst/>
                          <a:latin typeface="Calibri"/>
                        </a:rPr>
                        <a:t>31.6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600" b="0" i="0" u="none" strike="noStrike" dirty="0">
                          <a:solidFill>
                            <a:srgbClr val="000000"/>
                          </a:solidFill>
                          <a:effectLst/>
                          <a:latin typeface="Calibri"/>
                        </a:rPr>
                        <a:t>112%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800" b="0" i="0" u="none" strike="noStrike">
                          <a:solidFill>
                            <a:srgbClr val="000000"/>
                          </a:solidFill>
                          <a:effectLst/>
                          <a:latin typeface="Calibri"/>
                        </a:rPr>
                        <a:t>34.5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a:solidFill>
                            <a:srgbClr val="000000"/>
                          </a:solidFill>
                          <a:effectLst/>
                          <a:latin typeface="Calibri"/>
                        </a:rPr>
                        <a:t>36.4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is-IS" sz="1800" b="0" i="0" u="none" strike="noStrike">
                          <a:solidFill>
                            <a:srgbClr val="000000"/>
                          </a:solidFill>
                          <a:effectLst/>
                          <a:latin typeface="Calibri"/>
                        </a:rPr>
                        <a:t>105%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42768">
                <a:tc>
                  <a:txBody>
                    <a:bodyPr/>
                    <a:lstStyle/>
                    <a:p>
                      <a:pPr algn="l" rtl="0" fontAlgn="b"/>
                      <a:r>
                        <a:rPr lang="en-US" sz="1800" b="0" i="0" u="none" strike="noStrike">
                          <a:solidFill>
                            <a:srgbClr val="000000"/>
                          </a:solidFill>
                          <a:effectLst/>
                          <a:latin typeface="Calibri"/>
                        </a:rPr>
                        <a:t>T6.4 BBMRI</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600" b="0" i="0" u="none" strike="noStrike">
                          <a:solidFill>
                            <a:srgbClr val="000000"/>
                          </a:solidFill>
                          <a:effectLst/>
                          <a:latin typeface="Calibri"/>
                        </a:rPr>
                        <a:t>20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600" b="0" i="0" u="none" strike="noStrike" dirty="0">
                          <a:solidFill>
                            <a:srgbClr val="000000"/>
                          </a:solidFill>
                          <a:effectLst/>
                          <a:latin typeface="Calibri"/>
                        </a:rPr>
                        <a:t>25.3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600" b="0" i="0" u="none" strike="noStrike" dirty="0">
                          <a:solidFill>
                            <a:schemeClr val="tx1"/>
                          </a:solidFill>
                          <a:effectLst/>
                          <a:latin typeface="Tahoma"/>
                        </a:rPr>
                        <a:t>127%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800" b="0" i="0" u="none" strike="noStrike">
                          <a:solidFill>
                            <a:srgbClr val="000000"/>
                          </a:solidFill>
                          <a:effectLst/>
                          <a:latin typeface="Calibri"/>
                        </a:rPr>
                        <a:t>25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a:solidFill>
                            <a:srgbClr val="000000"/>
                          </a:solidFill>
                          <a:effectLst/>
                          <a:latin typeface="Calibri"/>
                        </a:rPr>
                        <a:t>32.4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pt-BR" sz="1800" b="0" i="0" u="none" strike="noStrike" dirty="0">
                          <a:solidFill>
                            <a:schemeClr val="accent1">
                              <a:lumMod val="75000"/>
                            </a:schemeClr>
                          </a:solidFill>
                          <a:effectLst/>
                          <a:latin typeface="Tahoma"/>
                        </a:rPr>
                        <a:t>130%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42768">
                <a:tc>
                  <a:txBody>
                    <a:bodyPr/>
                    <a:lstStyle/>
                    <a:p>
                      <a:pPr algn="l" rtl="0" fontAlgn="b"/>
                      <a:r>
                        <a:rPr lang="en-US" sz="1800" b="0" i="0" u="none" strike="noStrike">
                          <a:solidFill>
                            <a:srgbClr val="000000"/>
                          </a:solidFill>
                          <a:effectLst/>
                          <a:latin typeface="Calibri"/>
                        </a:rPr>
                        <a:t>T6.5 MoBrain</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36.2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26.9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t-IT" sz="1600" b="0" i="0" u="none" strike="noStrike" dirty="0">
                          <a:solidFill>
                            <a:srgbClr val="000000"/>
                          </a:solidFill>
                          <a:effectLst/>
                          <a:latin typeface="Calibri"/>
                        </a:rPr>
                        <a:t>74%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800" b="0" i="0" u="none" strike="noStrike">
                          <a:solidFill>
                            <a:srgbClr val="000000"/>
                          </a:solidFill>
                          <a:effectLst/>
                          <a:latin typeface="Calibri"/>
                        </a:rPr>
                        <a:t>65.5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a:solidFill>
                            <a:srgbClr val="000000"/>
                          </a:solidFill>
                          <a:effectLst/>
                          <a:latin typeface="Calibri"/>
                        </a:rPr>
                        <a:t>64.5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pt-BR" sz="1800" b="0" i="0" u="none" strike="noStrike">
                          <a:solidFill>
                            <a:srgbClr val="000000"/>
                          </a:solidFill>
                          <a:effectLst/>
                          <a:latin typeface="Calibri"/>
                        </a:rPr>
                        <a:t>99%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42768">
                <a:tc>
                  <a:txBody>
                    <a:bodyPr/>
                    <a:lstStyle/>
                    <a:p>
                      <a:pPr algn="l" rtl="0" fontAlgn="b"/>
                      <a:r>
                        <a:rPr lang="en-US" sz="1800" b="0" i="0" u="none" strike="noStrike">
                          <a:solidFill>
                            <a:srgbClr val="000000"/>
                          </a:solidFill>
                          <a:effectLst/>
                          <a:latin typeface="Calibri"/>
                        </a:rPr>
                        <a:t>T6.6 DARIAH</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28.9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600" b="0" i="0" u="none" strike="noStrike">
                          <a:solidFill>
                            <a:srgbClr val="000000"/>
                          </a:solidFill>
                          <a:effectLst/>
                          <a:latin typeface="Calibri"/>
                        </a:rPr>
                        <a:t>35.9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t-IT" sz="1600" b="0" i="0" u="none" strike="noStrike" dirty="0">
                          <a:solidFill>
                            <a:srgbClr val="000000"/>
                          </a:solidFill>
                          <a:effectLst/>
                          <a:latin typeface="Tahoma"/>
                        </a:rPr>
                        <a:t>125%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800" b="0" i="0" u="none" strike="noStrike">
                          <a:solidFill>
                            <a:srgbClr val="000000"/>
                          </a:solidFill>
                          <a:effectLst/>
                          <a:latin typeface="Calibri"/>
                        </a:rPr>
                        <a:t>62.5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is-IS" sz="1800" b="0" i="0" u="none" strike="noStrike">
                          <a:solidFill>
                            <a:srgbClr val="000000"/>
                          </a:solidFill>
                          <a:effectLst/>
                          <a:latin typeface="Calibri"/>
                        </a:rPr>
                        <a:t>68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is-IS" sz="1800" b="0" i="0" u="none" strike="noStrike">
                          <a:solidFill>
                            <a:srgbClr val="000000"/>
                          </a:solidFill>
                          <a:effectLst/>
                          <a:latin typeface="Calibri"/>
                        </a:rPr>
                        <a:t>109%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97976">
                <a:tc>
                  <a:txBody>
                    <a:bodyPr/>
                    <a:lstStyle/>
                    <a:p>
                      <a:pPr algn="l" rtl="0" fontAlgn="b"/>
                      <a:r>
                        <a:rPr lang="en-US" sz="1800" b="0" i="0" u="none" strike="noStrike" dirty="0">
                          <a:solidFill>
                            <a:srgbClr val="000000"/>
                          </a:solidFill>
                          <a:effectLst/>
                          <a:latin typeface="Calibri"/>
                        </a:rPr>
                        <a:t>T6.7 </a:t>
                      </a:r>
                      <a:r>
                        <a:rPr lang="en-US" sz="1800" b="0" i="0" u="none" strike="noStrike" dirty="0" err="1">
                          <a:solidFill>
                            <a:srgbClr val="000000"/>
                          </a:solidFill>
                          <a:effectLst/>
                          <a:latin typeface="Calibri"/>
                        </a:rPr>
                        <a:t>LifeWatch</a:t>
                      </a:r>
                      <a:endParaRPr lang="en-US" sz="18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38.5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600" b="0" i="0" u="none" strike="noStrike">
                          <a:solidFill>
                            <a:srgbClr val="000000"/>
                          </a:solidFill>
                          <a:effectLst/>
                          <a:latin typeface="Calibri"/>
                        </a:rPr>
                        <a:t>52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t-IT" sz="1600" b="0" i="0" u="none" strike="noStrike" dirty="0">
                          <a:solidFill>
                            <a:srgbClr val="000000"/>
                          </a:solidFill>
                          <a:effectLst/>
                          <a:latin typeface="Tahoma"/>
                        </a:rPr>
                        <a:t>135%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en-US" sz="1800" b="0" i="0" u="none" strike="noStrike" dirty="0">
                          <a:solidFill>
                            <a:srgbClr val="000000"/>
                          </a:solidFill>
                          <a:effectLst/>
                          <a:latin typeface="Calibri"/>
                        </a:rPr>
                        <a:t>60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a:solidFill>
                            <a:srgbClr val="000000"/>
                          </a:solidFill>
                          <a:effectLst/>
                          <a:latin typeface="Calibri"/>
                        </a:rPr>
                        <a:t>68.3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is-IS" sz="1800" b="0" i="0" u="none" strike="noStrike" dirty="0">
                          <a:solidFill>
                            <a:srgbClr val="000000"/>
                          </a:solidFill>
                          <a:effectLst/>
                          <a:latin typeface="Calibri"/>
                        </a:rPr>
                        <a:t>114%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29468">
                <a:tc>
                  <a:txBody>
                    <a:bodyPr/>
                    <a:lstStyle/>
                    <a:p>
                      <a:pPr algn="l" rtl="0" fontAlgn="b"/>
                      <a:r>
                        <a:rPr lang="en-US" sz="1800" b="0" i="0" u="none" strike="noStrike">
                          <a:solidFill>
                            <a:srgbClr val="000000"/>
                          </a:solidFill>
                          <a:effectLst/>
                          <a:latin typeface="Calibri"/>
                        </a:rPr>
                        <a:t>T6.8 EISCAT_3D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600" b="0" i="0" u="none" strike="noStrike">
                          <a:solidFill>
                            <a:srgbClr val="000000"/>
                          </a:solidFill>
                          <a:effectLst/>
                          <a:latin typeface="Calibri"/>
                        </a:rPr>
                        <a:t>20.3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600" b="0" i="0" u="none" strike="noStrike" dirty="0">
                          <a:solidFill>
                            <a:srgbClr val="000000"/>
                          </a:solidFill>
                          <a:effectLst/>
                          <a:latin typeface="Calibri"/>
                        </a:rPr>
                        <a:t>11.8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pt-BR" sz="1600" b="0" i="0" u="none" strike="noStrike" dirty="0">
                          <a:solidFill>
                            <a:srgbClr val="000000"/>
                          </a:solidFill>
                          <a:effectLst/>
                          <a:latin typeface="Calibri"/>
                        </a:rPr>
                        <a:t>58%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800" b="0" i="0" u="none" strike="noStrike" dirty="0">
                          <a:solidFill>
                            <a:srgbClr val="000000"/>
                          </a:solidFill>
                          <a:effectLst/>
                          <a:latin typeface="Calibri"/>
                        </a:rPr>
                        <a:t>28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a:solidFill>
                            <a:srgbClr val="000000"/>
                          </a:solidFill>
                          <a:effectLst/>
                          <a:latin typeface="Calibri"/>
                        </a:rPr>
                        <a:t>19.2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pt-BR" sz="1800" b="0" i="0" u="none" strike="noStrike" dirty="0">
                          <a:solidFill>
                            <a:srgbClr val="0066B0"/>
                          </a:solidFill>
                          <a:effectLst/>
                          <a:latin typeface="Calibri"/>
                        </a:rPr>
                        <a:t>69%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42768">
                <a:tc>
                  <a:txBody>
                    <a:bodyPr/>
                    <a:lstStyle/>
                    <a:p>
                      <a:pPr algn="l" rtl="0" fontAlgn="b"/>
                      <a:r>
                        <a:rPr lang="hr-HR" sz="1800" b="0" i="0" u="none" strike="noStrike">
                          <a:solidFill>
                            <a:srgbClr val="000000"/>
                          </a:solidFill>
                          <a:effectLst/>
                          <a:latin typeface="Calibri"/>
                        </a:rPr>
                        <a:t>T6.9 EPOS</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23.8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dirty="0">
                          <a:solidFill>
                            <a:srgbClr val="000000"/>
                          </a:solidFill>
                          <a:effectLst/>
                          <a:latin typeface="Calibri"/>
                        </a:rPr>
                        <a:t>23.6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pt-BR" sz="1600" b="0" i="0" u="none" strike="noStrike" dirty="0">
                          <a:solidFill>
                            <a:srgbClr val="000000"/>
                          </a:solidFill>
                          <a:effectLst/>
                          <a:latin typeface="Calibri"/>
                        </a:rPr>
                        <a:t>99%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800" b="0" i="0" u="none" strike="noStrike">
                          <a:solidFill>
                            <a:srgbClr val="000000"/>
                          </a:solidFill>
                          <a:effectLst/>
                          <a:latin typeface="Calibri"/>
                        </a:rPr>
                        <a:t>30.5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dirty="0">
                          <a:solidFill>
                            <a:srgbClr val="000000"/>
                          </a:solidFill>
                          <a:effectLst/>
                          <a:latin typeface="Calibri"/>
                        </a:rPr>
                        <a:t>29.7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pt-BR" sz="1800" b="0" i="0" u="none" strike="noStrike" dirty="0">
                          <a:solidFill>
                            <a:srgbClr val="000000"/>
                          </a:solidFill>
                          <a:effectLst/>
                          <a:latin typeface="Calibri"/>
                        </a:rPr>
                        <a:t>97%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2452">
                <a:tc>
                  <a:txBody>
                    <a:bodyPr/>
                    <a:lstStyle/>
                    <a:p>
                      <a:pPr algn="l" rtl="0" fontAlgn="b"/>
                      <a:r>
                        <a:rPr lang="en-US" sz="1800" b="0" i="0" u="none" strike="noStrike">
                          <a:solidFill>
                            <a:srgbClr val="000000"/>
                          </a:solidFill>
                          <a:effectLst/>
                          <a:latin typeface="Calibri"/>
                        </a:rPr>
                        <a:t>T6.10 Disaster Mitigation</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hr-HR" sz="1600" b="0" i="0" u="none" strike="noStrike">
                          <a:solidFill>
                            <a:srgbClr val="000000"/>
                          </a:solidFill>
                          <a:effectLst/>
                          <a:latin typeface="Calibri"/>
                        </a:rPr>
                        <a:t>34.2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cs-CZ" sz="1600" b="0" i="0" u="none" strike="noStrike" dirty="0">
                          <a:solidFill>
                            <a:srgbClr val="000000"/>
                          </a:solidFill>
                          <a:effectLst/>
                          <a:latin typeface="Calibri"/>
                        </a:rPr>
                        <a:t>11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600" b="0" i="0" u="none" strike="noStrike" dirty="0">
                          <a:solidFill>
                            <a:srgbClr val="000000"/>
                          </a:solidFill>
                          <a:effectLst/>
                          <a:latin typeface="Tahoma"/>
                        </a:rPr>
                        <a:t>32%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ru-RU" sz="1800" b="0" i="0" u="none" strike="noStrike" dirty="0">
                          <a:solidFill>
                            <a:srgbClr val="000000"/>
                          </a:solidFill>
                          <a:effectLst/>
                          <a:latin typeface="Calibri"/>
                        </a:rPr>
                        <a:t>57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0" i="0" u="none" strike="noStrike" dirty="0">
                          <a:solidFill>
                            <a:srgbClr val="000000"/>
                          </a:solidFill>
                          <a:effectLst/>
                          <a:latin typeface="Calibri"/>
                        </a:rPr>
                        <a:t>18.3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is-IS" sz="1800" b="0" i="0" u="none" strike="noStrike" dirty="0">
                          <a:solidFill>
                            <a:srgbClr val="376092"/>
                          </a:solidFill>
                          <a:effectLst/>
                          <a:latin typeface="Tahoma"/>
                        </a:rPr>
                        <a:t>32%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42768">
                <a:tc>
                  <a:txBody>
                    <a:bodyPr/>
                    <a:lstStyle/>
                    <a:p>
                      <a:pPr algn="r" rtl="0" fontAlgn="b"/>
                      <a:r>
                        <a:rPr lang="en-US" sz="1800" b="1" i="0" u="none" strike="noStrike" dirty="0">
                          <a:solidFill>
                            <a:srgbClr val="000000"/>
                          </a:solidFill>
                          <a:effectLst/>
                          <a:latin typeface="Calibri"/>
                        </a:rPr>
                        <a:t>WP6 total</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600" b="1" i="0" u="none" strike="noStrike">
                          <a:solidFill>
                            <a:srgbClr val="000000"/>
                          </a:solidFill>
                          <a:effectLst/>
                          <a:latin typeface="Calibri"/>
                        </a:rPr>
                        <a:t>291.7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is-IS" sz="1600" b="1" i="0" u="none" strike="noStrike" dirty="0">
                          <a:solidFill>
                            <a:srgbClr val="000000"/>
                          </a:solidFill>
                          <a:effectLst/>
                          <a:latin typeface="Calibri"/>
                        </a:rPr>
                        <a:t>279.3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pt-BR" sz="1600" b="1" i="0" u="none" strike="noStrike" dirty="0">
                          <a:solidFill>
                            <a:srgbClr val="000000"/>
                          </a:solidFill>
                          <a:effectLst/>
                          <a:latin typeface="Calibri"/>
                        </a:rPr>
                        <a:t>96%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rtl="0" fontAlgn="b"/>
                      <a:r>
                        <a:rPr lang="nb-NO" sz="1800" b="1" i="0" u="none" strike="noStrike" dirty="0">
                          <a:solidFill>
                            <a:srgbClr val="000000"/>
                          </a:solidFill>
                          <a:effectLst/>
                          <a:latin typeface="Calibri"/>
                        </a:rPr>
                        <a:t>455.5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hr-HR" sz="1800" b="1" i="0" u="none" strike="noStrike" dirty="0">
                          <a:solidFill>
                            <a:srgbClr val="000000"/>
                          </a:solidFill>
                          <a:effectLst/>
                          <a:latin typeface="Calibri"/>
                        </a:rPr>
                        <a:t>428.5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r" rtl="0" fontAlgn="b"/>
                      <a:r>
                        <a:rPr lang="it-IT" sz="1800" b="1" i="0" u="none" strike="noStrike" dirty="0">
                          <a:solidFill>
                            <a:srgbClr val="000000"/>
                          </a:solidFill>
                          <a:effectLst/>
                          <a:latin typeface="Calibri"/>
                        </a:rPr>
                        <a:t>94%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8" name="TextBox 7"/>
          <p:cNvSpPr txBox="1"/>
          <p:nvPr/>
        </p:nvSpPr>
        <p:spPr>
          <a:xfrm>
            <a:off x="6589562" y="3419708"/>
            <a:ext cx="2662958" cy="369332"/>
          </a:xfrm>
          <a:prstGeom prst="rect">
            <a:avLst/>
          </a:prstGeom>
          <a:noFill/>
        </p:spPr>
        <p:txBody>
          <a:bodyPr wrap="none" rtlCol="0">
            <a:spAutoFit/>
          </a:bodyPr>
          <a:lstStyle/>
          <a:p>
            <a:r>
              <a:rPr lang="en-US" dirty="0" smtClean="0">
                <a:solidFill>
                  <a:srgbClr val="376092"/>
                </a:solidFill>
              </a:rPr>
              <a:t>KTH, BBMRI-NL, BBMRI-CZ</a:t>
            </a:r>
            <a:endParaRPr lang="en-US" dirty="0">
              <a:solidFill>
                <a:srgbClr val="376092"/>
              </a:solidFill>
            </a:endParaRPr>
          </a:p>
        </p:txBody>
      </p:sp>
      <p:sp>
        <p:nvSpPr>
          <p:cNvPr id="9" name="TextBox 8"/>
          <p:cNvSpPr txBox="1"/>
          <p:nvPr/>
        </p:nvSpPr>
        <p:spPr>
          <a:xfrm>
            <a:off x="6588224" y="5219908"/>
            <a:ext cx="2019603" cy="369332"/>
          </a:xfrm>
          <a:prstGeom prst="rect">
            <a:avLst/>
          </a:prstGeom>
          <a:noFill/>
        </p:spPr>
        <p:txBody>
          <a:bodyPr wrap="none" rtlCol="0">
            <a:spAutoFit/>
          </a:bodyPr>
          <a:lstStyle/>
          <a:p>
            <a:r>
              <a:rPr lang="en-US" dirty="0" smtClean="0">
                <a:solidFill>
                  <a:srgbClr val="376092"/>
                </a:solidFill>
              </a:rPr>
              <a:t>Data is still to come</a:t>
            </a:r>
            <a:endParaRPr lang="en-US" dirty="0">
              <a:solidFill>
                <a:srgbClr val="376092"/>
              </a:solidFill>
            </a:endParaRPr>
          </a:p>
        </p:txBody>
      </p:sp>
      <p:sp>
        <p:nvSpPr>
          <p:cNvPr id="10" name="TextBox 9"/>
          <p:cNvSpPr txBox="1"/>
          <p:nvPr/>
        </p:nvSpPr>
        <p:spPr>
          <a:xfrm>
            <a:off x="6588224" y="4571836"/>
            <a:ext cx="2554530" cy="369332"/>
          </a:xfrm>
          <a:prstGeom prst="rect">
            <a:avLst/>
          </a:prstGeom>
          <a:noFill/>
        </p:spPr>
        <p:txBody>
          <a:bodyPr wrap="none" rtlCol="0">
            <a:spAutoFit/>
          </a:bodyPr>
          <a:lstStyle/>
          <a:p>
            <a:r>
              <a:rPr lang="en-US" dirty="0" smtClean="0">
                <a:solidFill>
                  <a:srgbClr val="376092"/>
                </a:solidFill>
              </a:rPr>
              <a:t>CNRS data is still to come</a:t>
            </a:r>
            <a:endParaRPr lang="en-US" dirty="0">
              <a:solidFill>
                <a:srgbClr val="376092"/>
              </a:solidFill>
            </a:endParaRPr>
          </a:p>
        </p:txBody>
      </p:sp>
    </p:spTree>
    <p:extLst>
      <p:ext uri="{BB962C8B-B14F-4D97-AF65-F5344CB8AC3E}">
        <p14:creationId xmlns:p14="http://schemas.microsoft.com/office/powerpoint/2010/main" val="2853074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Summary</a:t>
            </a:r>
            <a:endParaRPr lang="en-US" dirty="0"/>
          </a:p>
        </p:txBody>
      </p:sp>
    </p:spTree>
    <p:extLst>
      <p:ext uri="{BB962C8B-B14F-4D97-AF65-F5344CB8AC3E}">
        <p14:creationId xmlns:p14="http://schemas.microsoft.com/office/powerpoint/2010/main" val="39219298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sz="half" idx="2"/>
          </p:nvPr>
        </p:nvSpPr>
        <p:spPr/>
        <p:txBody>
          <a:bodyPr>
            <a:normAutofit/>
          </a:bodyPr>
          <a:lstStyle/>
          <a:p>
            <a:r>
              <a:rPr lang="en-GB" sz="1800" b="1" dirty="0"/>
              <a:t>Objective 1 (O1): </a:t>
            </a:r>
            <a:r>
              <a:rPr lang="en-GB" sz="1800" b="1" dirty="0" smtClean="0"/>
              <a:t>The </a:t>
            </a:r>
            <a:r>
              <a:rPr lang="en-GB" sz="1800" b="1" dirty="0"/>
              <a:t>continued coordination of the EGI </a:t>
            </a:r>
            <a:r>
              <a:rPr lang="en-GB" sz="1800" b="1" dirty="0" smtClean="0"/>
              <a:t>Community.</a:t>
            </a:r>
            <a:endParaRPr lang="en-GB" sz="1800" b="1" dirty="0"/>
          </a:p>
          <a:p>
            <a:pPr lvl="1"/>
            <a:r>
              <a:rPr lang="en-GB" sz="1400" dirty="0" smtClean="0"/>
              <a:t>CRM process that spans from opportunity identification to operational support</a:t>
            </a:r>
          </a:p>
          <a:p>
            <a:pPr lvl="1"/>
            <a:r>
              <a:rPr lang="en-GB" sz="1400" dirty="0" smtClean="0"/>
              <a:t>Support 40 communities – 8 CCs and 32 new communities</a:t>
            </a:r>
          </a:p>
          <a:p>
            <a:pPr lvl="1"/>
            <a:r>
              <a:rPr lang="en-GB" sz="1400" dirty="0" smtClean="0"/>
              <a:t>Established a new workshop format (Design Your E-infrastructure)</a:t>
            </a:r>
            <a:endParaRPr lang="en-GB" sz="1800" dirty="0"/>
          </a:p>
          <a:p>
            <a:r>
              <a:rPr lang="en-GB" sz="1800" b="1" dirty="0" smtClean="0"/>
              <a:t>Objective </a:t>
            </a:r>
            <a:r>
              <a:rPr lang="en-GB" sz="1800" b="1" dirty="0"/>
              <a:t>5 (O5): </a:t>
            </a:r>
            <a:r>
              <a:rPr lang="en-GB" sz="1800" b="1" dirty="0" smtClean="0"/>
              <a:t>Promotion </a:t>
            </a:r>
            <a:r>
              <a:rPr lang="en-GB" sz="1800" b="1" dirty="0"/>
              <a:t>the adoption </a:t>
            </a:r>
            <a:r>
              <a:rPr lang="en-GB" sz="1800" b="1" dirty="0" smtClean="0"/>
              <a:t>and extension of </a:t>
            </a:r>
            <a:r>
              <a:rPr lang="en-GB" sz="1800" b="1" dirty="0"/>
              <a:t>the current EGI </a:t>
            </a:r>
            <a:r>
              <a:rPr lang="en-GB" sz="1800" b="1" dirty="0" smtClean="0"/>
              <a:t>services</a:t>
            </a:r>
            <a:endParaRPr lang="en-GB" sz="900" dirty="0"/>
          </a:p>
          <a:p>
            <a:pPr lvl="1"/>
            <a:r>
              <a:rPr lang="en-GB" sz="1400" dirty="0" smtClean="0"/>
              <a:t>42 training events; 130+ CC events</a:t>
            </a:r>
          </a:p>
          <a:p>
            <a:pPr lvl="1"/>
            <a:r>
              <a:rPr lang="en-GB" sz="1400" dirty="0" smtClean="0"/>
              <a:t>Uptake of cloud (by 24 communities); HTC (by 3 communities); Online storage (by 4 communities); AAI and operation tools (by 4 communities)</a:t>
            </a:r>
            <a:endParaRPr lang="en-GB" sz="1400" dirty="0"/>
          </a:p>
          <a:p>
            <a:pPr lvl="1"/>
            <a:r>
              <a:rPr lang="en-GB" sz="1400" dirty="0"/>
              <a:t>Services are secured with SLAs to 11 </a:t>
            </a:r>
            <a:r>
              <a:rPr lang="en-GB" sz="1400" dirty="0" smtClean="0"/>
              <a:t>communities</a:t>
            </a:r>
          </a:p>
          <a:p>
            <a:pPr lvl="1"/>
            <a:r>
              <a:rPr lang="en-GB" sz="1400" dirty="0" smtClean="0"/>
              <a:t>Established and opened the Applications On Demand service</a:t>
            </a:r>
          </a:p>
          <a:p>
            <a:pPr lvl="1"/>
            <a:endParaRPr lang="en-GB" sz="1800" dirty="0"/>
          </a:p>
          <a:p>
            <a:endParaRPr lang="en-GB" sz="1800" dirty="0"/>
          </a:p>
        </p:txBody>
      </p:sp>
      <p:sp>
        <p:nvSpPr>
          <p:cNvPr id="4" name="Footer Placeholder 3"/>
          <p:cNvSpPr>
            <a:spLocks noGrp="1"/>
          </p:cNvSpPr>
          <p:nvPr>
            <p:ph type="ftr" sz="quarter" idx="11"/>
          </p:nvPr>
        </p:nvSpPr>
        <p:spPr/>
        <p:txBody>
          <a:bodyPr/>
          <a:lstStyle/>
          <a:p>
            <a:r>
              <a:rPr lang="en-GB" smtClean="0"/>
              <a:t>WP6 Knowledge Commons </a:t>
            </a:r>
            <a:endParaRPr lang="en-GB" dirty="0"/>
          </a:p>
        </p:txBody>
      </p:sp>
      <p:sp>
        <p:nvSpPr>
          <p:cNvPr id="5" name="Content Placeholder 2"/>
          <p:cNvSpPr txBox="1">
            <a:spLocks/>
          </p:cNvSpPr>
          <p:nvPr/>
        </p:nvSpPr>
        <p:spPr>
          <a:xfrm>
            <a:off x="467544" y="4509120"/>
            <a:ext cx="8424936" cy="230425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dirty="0" smtClean="0">
                <a:solidFill>
                  <a:srgbClr val="0066B0"/>
                </a:solidFill>
              </a:rPr>
              <a:t>A biggest achievement was bringing together 100+ domain experts from 50 institutes to establish</a:t>
            </a:r>
          </a:p>
          <a:p>
            <a:pPr marL="0" indent="0" algn="ctr">
              <a:buFont typeface="Arial" panose="020B0604020202020204" pitchFamily="34" charset="0"/>
              <a:buNone/>
            </a:pPr>
            <a:r>
              <a:rPr lang="en-GB" sz="3200" dirty="0" smtClean="0">
                <a:solidFill>
                  <a:srgbClr val="0066B0"/>
                </a:solidFill>
                <a:sym typeface="Wingdings"/>
              </a:rPr>
              <a:t>Knowledge commons</a:t>
            </a:r>
            <a:endParaRPr lang="en-GB" sz="3200" dirty="0" smtClean="0">
              <a:solidFill>
                <a:srgbClr val="0066B0"/>
              </a:solidFill>
            </a:endParaRPr>
          </a:p>
        </p:txBody>
      </p:sp>
    </p:spTree>
    <p:extLst>
      <p:ext uri="{BB962C8B-B14F-4D97-AF65-F5344CB8AC3E}">
        <p14:creationId xmlns:p14="http://schemas.microsoft.com/office/powerpoint/2010/main" val="125955216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WP Overview</a:t>
            </a:r>
            <a:endParaRPr lang="en-US" dirty="0"/>
          </a:p>
        </p:txBody>
      </p:sp>
    </p:spTree>
    <p:extLst>
      <p:ext uri="{BB962C8B-B14F-4D97-AF65-F5344CB8AC3E}">
        <p14:creationId xmlns:p14="http://schemas.microsoft.com/office/powerpoint/2010/main" val="42222757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A2 </a:t>
            </a:r>
            <a:r>
              <a:rPr lang="en-GB" dirty="0"/>
              <a:t>(</a:t>
            </a:r>
            <a:r>
              <a:rPr lang="en-GB" dirty="0" smtClean="0"/>
              <a:t>WP6) </a:t>
            </a:r>
            <a:r>
              <a:rPr lang="en-GB" dirty="0"/>
              <a:t>objectives</a:t>
            </a:r>
          </a:p>
        </p:txBody>
      </p:sp>
      <p:sp>
        <p:nvSpPr>
          <p:cNvPr id="4" name="Footer Placeholder 3"/>
          <p:cNvSpPr>
            <a:spLocks noGrp="1"/>
          </p:cNvSpPr>
          <p:nvPr>
            <p:ph type="ftr" sz="quarter" idx="11"/>
          </p:nvPr>
        </p:nvSpPr>
        <p:spPr/>
        <p:txBody>
          <a:bodyPr/>
          <a:lstStyle/>
          <a:p>
            <a:r>
              <a:rPr lang="en-GB" dirty="0" smtClean="0"/>
              <a:t>WP6 Knowledge Commons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596092960"/>
              </p:ext>
            </p:extLst>
          </p:nvPr>
        </p:nvGraphicFramePr>
        <p:xfrm>
          <a:off x="827584" y="1844824"/>
          <a:ext cx="7776864" cy="3032760"/>
        </p:xfrm>
        <a:graphic>
          <a:graphicData uri="http://schemas.openxmlformats.org/drawingml/2006/table">
            <a:tbl>
              <a:tblPr firstRow="1" bandRow="1">
                <a:tableStyleId>{5C22544A-7EE6-4342-B048-85BDC9FD1C3A}</a:tableStyleId>
              </a:tblPr>
              <a:tblGrid>
                <a:gridCol w="7776864"/>
              </a:tblGrid>
              <a:tr h="370840">
                <a:tc>
                  <a:txBody>
                    <a:bodyPr/>
                    <a:lstStyle/>
                    <a:p>
                      <a:r>
                        <a:rPr lang="en-GB" dirty="0" smtClean="0"/>
                        <a:t>Objective</a:t>
                      </a:r>
                      <a:endParaRPr lang="en-GB" dirty="0"/>
                    </a:p>
                  </a:txBody>
                  <a:tcPr/>
                </a:tc>
              </a:tr>
              <a:tr h="370840">
                <a:tc>
                  <a:txBody>
                    <a:bodyPr/>
                    <a:lstStyle/>
                    <a:p>
                      <a:pPr marL="0" indent="0">
                        <a:buFont typeface="+mj-lt"/>
                        <a:buNone/>
                      </a:pPr>
                      <a:r>
                        <a:rPr lang="en-GB" sz="1800" kern="1200" dirty="0" smtClean="0">
                          <a:solidFill>
                            <a:schemeClr val="dk1"/>
                          </a:solidFill>
                          <a:effectLst/>
                          <a:latin typeface="+mn-lt"/>
                          <a:ea typeface="+mn-ea"/>
                          <a:cs typeface="+mn-cs"/>
                        </a:rPr>
                        <a:t>1. Identify and support communities and users from EGI and its partners</a:t>
                      </a:r>
                      <a:endParaRPr lang="en-GB" dirty="0"/>
                    </a:p>
                  </a:txBody>
                  <a:tcPr/>
                </a:tc>
              </a:tr>
              <a:tr h="370840">
                <a:tc>
                  <a:txBody>
                    <a:bodyPr/>
                    <a:lstStyle/>
                    <a:p>
                      <a:pPr marL="0" indent="0">
                        <a:buFont typeface="+mj-lt"/>
                        <a:buNone/>
                      </a:pPr>
                      <a:r>
                        <a:rPr lang="en-GB" sz="1800" kern="1200" dirty="0" smtClean="0">
                          <a:solidFill>
                            <a:schemeClr val="dk1"/>
                          </a:solidFill>
                          <a:effectLst/>
                          <a:latin typeface="+mn-lt"/>
                          <a:ea typeface="+mn-ea"/>
                          <a:cs typeface="+mn-cs"/>
                        </a:rPr>
                        <a:t>2. Facilitate the integration of scientific applications with EGI’s e-Infrastructure services</a:t>
                      </a:r>
                      <a:endParaRPr lang="en-GB" dirty="0"/>
                    </a:p>
                  </a:txBody>
                  <a:tcPr/>
                </a:tc>
              </a:tr>
              <a:tr h="370840">
                <a:tc>
                  <a:txBody>
                    <a:bodyPr/>
                    <a:lstStyle/>
                    <a:p>
                      <a:pPr marL="0" indent="0">
                        <a:buFont typeface="+mj-lt"/>
                        <a:buNone/>
                      </a:pPr>
                      <a:r>
                        <a:rPr lang="en-GB" sz="1800" kern="1200" dirty="0" smtClean="0">
                          <a:solidFill>
                            <a:schemeClr val="dk1"/>
                          </a:solidFill>
                          <a:effectLst/>
                          <a:latin typeface="+mn-lt"/>
                          <a:ea typeface="+mn-ea"/>
                          <a:cs typeface="+mn-cs"/>
                        </a:rPr>
                        <a:t>3. Co-design and co-develop services for sustainable, structured scientific communities</a:t>
                      </a:r>
                      <a:endParaRPr lang="en-GB" dirty="0"/>
                    </a:p>
                  </a:txBody>
                  <a:tcPr/>
                </a:tc>
              </a:tr>
              <a:tr h="370840">
                <a:tc>
                  <a:txBody>
                    <a:bodyPr/>
                    <a:lstStyle/>
                    <a:p>
                      <a:pPr marL="0" indent="0">
                        <a:buFont typeface="+mj-lt"/>
                        <a:buNone/>
                      </a:pPr>
                      <a:r>
                        <a:rPr lang="en-GB" sz="1800" kern="1200" dirty="0" smtClean="0">
                          <a:solidFill>
                            <a:schemeClr val="dk1"/>
                          </a:solidFill>
                          <a:effectLst/>
                          <a:latin typeface="+mn-lt"/>
                          <a:ea typeface="+mn-ea"/>
                          <a:cs typeface="+mn-cs"/>
                        </a:rPr>
                        <a:t>4. Promote and support the uptake of new services within scientific communities</a:t>
                      </a:r>
                      <a:endParaRPr lang="en-GB" dirty="0"/>
                    </a:p>
                  </a:txBody>
                  <a:tcPr/>
                </a:tc>
              </a:tr>
              <a:tr h="370840">
                <a:tc>
                  <a:txBody>
                    <a:bodyPr/>
                    <a:lstStyle/>
                    <a:p>
                      <a:pPr marL="0" indent="0">
                        <a:buFont typeface="+mj-lt"/>
                        <a:buNone/>
                      </a:pPr>
                      <a:r>
                        <a:rPr lang="en-GB" sz="1800" kern="1200" dirty="0" smtClean="0">
                          <a:solidFill>
                            <a:schemeClr val="dk1"/>
                          </a:solidFill>
                          <a:effectLst/>
                          <a:latin typeface="+mn-lt"/>
                          <a:ea typeface="+mn-ea"/>
                          <a:cs typeface="+mn-cs"/>
                        </a:rPr>
                        <a:t>5. Provide a training framework, foundational training services and domain specific training events for scientific communities, EGI members and partners</a:t>
                      </a:r>
                      <a:endParaRPr lang="en-GB" dirty="0"/>
                    </a:p>
                  </a:txBody>
                  <a:tcPr/>
                </a:tc>
              </a:tr>
            </a:tbl>
          </a:graphicData>
        </a:graphic>
      </p:graphicFrame>
    </p:spTree>
    <p:extLst>
      <p:ext uri="{BB962C8B-B14F-4D97-AF65-F5344CB8AC3E}">
        <p14:creationId xmlns:p14="http://schemas.microsoft.com/office/powerpoint/2010/main" val="4349855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27584" y="1539949"/>
            <a:ext cx="1512168" cy="144016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Opportunity</a:t>
            </a:r>
            <a:endParaRPr lang="en-US" dirty="0">
              <a:solidFill>
                <a:srgbClr val="000000"/>
              </a:solidFill>
            </a:endParaRPr>
          </a:p>
        </p:txBody>
      </p:sp>
      <p:sp>
        <p:nvSpPr>
          <p:cNvPr id="5" name="Rounded Rectangle 4"/>
          <p:cNvSpPr/>
          <p:nvPr/>
        </p:nvSpPr>
        <p:spPr>
          <a:xfrm>
            <a:off x="3707904" y="1539949"/>
            <a:ext cx="1512168" cy="1440160"/>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Customer support case</a:t>
            </a:r>
            <a:endParaRPr lang="en-US" dirty="0">
              <a:solidFill>
                <a:srgbClr val="000000"/>
              </a:solidFill>
            </a:endParaRPr>
          </a:p>
        </p:txBody>
      </p:sp>
      <p:sp>
        <p:nvSpPr>
          <p:cNvPr id="6" name="Rounded Rectangle 5"/>
          <p:cNvSpPr/>
          <p:nvPr/>
        </p:nvSpPr>
        <p:spPr>
          <a:xfrm>
            <a:off x="6660232" y="1539949"/>
            <a:ext cx="1512168" cy="1440160"/>
          </a:xfrm>
          <a:prstGeom prst="round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Operation</a:t>
            </a:r>
            <a:endParaRPr lang="en-US" dirty="0">
              <a:solidFill>
                <a:srgbClr val="000000"/>
              </a:solidFill>
            </a:endParaRPr>
          </a:p>
        </p:txBody>
      </p:sp>
      <p:cxnSp>
        <p:nvCxnSpPr>
          <p:cNvPr id="8" name="Straight Arrow Connector 7"/>
          <p:cNvCxnSpPr>
            <a:stCxn id="4" idx="3"/>
            <a:endCxn id="5" idx="1"/>
          </p:cNvCxnSpPr>
          <p:nvPr/>
        </p:nvCxnSpPr>
        <p:spPr>
          <a:xfrm>
            <a:off x="2339752" y="2260029"/>
            <a:ext cx="136815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5" idx="3"/>
            <a:endCxn id="6" idx="1"/>
          </p:cNvCxnSpPr>
          <p:nvPr/>
        </p:nvCxnSpPr>
        <p:spPr>
          <a:xfrm>
            <a:off x="5220072" y="2260029"/>
            <a:ext cx="14401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192688" y="3042825"/>
            <a:ext cx="2915816" cy="1754327"/>
          </a:xfrm>
          <a:prstGeom prst="rect">
            <a:avLst/>
          </a:prstGeom>
          <a:noFill/>
        </p:spPr>
        <p:txBody>
          <a:bodyPr wrap="square" rtlCol="0">
            <a:spAutoFit/>
          </a:bodyPr>
          <a:lstStyle/>
          <a:p>
            <a:pPr marL="176213" indent="-176213">
              <a:buFont typeface="Arial"/>
              <a:buChar char="•"/>
            </a:pPr>
            <a:r>
              <a:rPr lang="en-US" dirty="0" smtClean="0"/>
              <a:t>Service satisfaction reviews (3/6/12 months)</a:t>
            </a:r>
          </a:p>
          <a:p>
            <a:pPr marL="176213" indent="-176213">
              <a:buFont typeface="Arial"/>
              <a:buChar char="•"/>
            </a:pPr>
            <a:r>
              <a:rPr lang="en-US" dirty="0" smtClean="0"/>
              <a:t>Improvement suggestions</a:t>
            </a:r>
          </a:p>
          <a:p>
            <a:pPr marL="176213" indent="-176213">
              <a:buFont typeface="Arial"/>
              <a:buChar char="•"/>
            </a:pPr>
            <a:r>
              <a:rPr lang="en-US" dirty="0" smtClean="0"/>
              <a:t>Publications, users</a:t>
            </a:r>
          </a:p>
          <a:p>
            <a:pPr marL="176213" indent="-176213">
              <a:buFont typeface="Arial"/>
              <a:buChar char="•"/>
            </a:pPr>
            <a:r>
              <a:rPr lang="en-US" dirty="0" smtClean="0"/>
              <a:t>Helpdesk requests</a:t>
            </a:r>
          </a:p>
          <a:p>
            <a:pPr marL="176213" indent="-176213">
              <a:buFont typeface="Arial"/>
              <a:buChar char="•"/>
            </a:pPr>
            <a:r>
              <a:rPr lang="en-US" dirty="0" smtClean="0"/>
              <a:t>Complaints</a:t>
            </a:r>
            <a:endParaRPr lang="en-US" dirty="0"/>
          </a:p>
        </p:txBody>
      </p:sp>
      <p:sp>
        <p:nvSpPr>
          <p:cNvPr id="22" name="TextBox 21"/>
          <p:cNvSpPr txBox="1"/>
          <p:nvPr/>
        </p:nvSpPr>
        <p:spPr>
          <a:xfrm>
            <a:off x="3347864" y="3077665"/>
            <a:ext cx="2664296" cy="923330"/>
          </a:xfrm>
          <a:prstGeom prst="rect">
            <a:avLst/>
          </a:prstGeom>
          <a:noFill/>
        </p:spPr>
        <p:txBody>
          <a:bodyPr wrap="square" rtlCol="0">
            <a:spAutoFit/>
          </a:bodyPr>
          <a:lstStyle/>
          <a:p>
            <a:pPr marL="176213" indent="-176213">
              <a:buFont typeface="Arial"/>
              <a:buChar char="•"/>
            </a:pPr>
            <a:r>
              <a:rPr lang="en-US" dirty="0" smtClean="0"/>
              <a:t>Technical requirements</a:t>
            </a:r>
          </a:p>
          <a:p>
            <a:pPr marL="176213" indent="-176213">
              <a:buFont typeface="Arial"/>
              <a:buChar char="•"/>
            </a:pPr>
            <a:r>
              <a:rPr lang="en-US" dirty="0" smtClean="0"/>
              <a:t>Soft. </a:t>
            </a:r>
            <a:r>
              <a:rPr lang="en-US" dirty="0" err="1" smtClean="0"/>
              <a:t>devel</a:t>
            </a:r>
            <a:r>
              <a:rPr lang="en-US" dirty="0" smtClean="0"/>
              <a:t>. &amp;integration</a:t>
            </a:r>
            <a:endParaRPr lang="en-US" dirty="0"/>
          </a:p>
          <a:p>
            <a:pPr marL="176213" indent="-176213">
              <a:buFont typeface="Arial"/>
              <a:buChar char="•"/>
            </a:pPr>
            <a:r>
              <a:rPr lang="en-US" dirty="0" smtClean="0"/>
              <a:t>SLA – OLAs</a:t>
            </a:r>
          </a:p>
        </p:txBody>
      </p:sp>
      <p:sp>
        <p:nvSpPr>
          <p:cNvPr id="23" name="TextBox 22"/>
          <p:cNvSpPr txBox="1"/>
          <p:nvPr/>
        </p:nvSpPr>
        <p:spPr>
          <a:xfrm>
            <a:off x="107504" y="3027724"/>
            <a:ext cx="3168352" cy="1477328"/>
          </a:xfrm>
          <a:prstGeom prst="rect">
            <a:avLst/>
          </a:prstGeom>
          <a:noFill/>
        </p:spPr>
        <p:txBody>
          <a:bodyPr wrap="square" rtlCol="0">
            <a:spAutoFit/>
          </a:bodyPr>
          <a:lstStyle/>
          <a:p>
            <a:pPr marL="176213" indent="-176213">
              <a:buFont typeface="Arial"/>
              <a:buChar char="•"/>
            </a:pPr>
            <a:r>
              <a:rPr lang="en-US" dirty="0" smtClean="0"/>
              <a:t>User story (business case)</a:t>
            </a:r>
          </a:p>
          <a:p>
            <a:pPr marL="176213" indent="-176213">
              <a:buFont typeface="Arial"/>
              <a:buChar char="•"/>
            </a:pPr>
            <a:r>
              <a:rPr lang="en-US" dirty="0" smtClean="0"/>
              <a:t>Community national footprint</a:t>
            </a:r>
          </a:p>
          <a:p>
            <a:pPr marL="176213" indent="-176213">
              <a:buFont typeface="Arial"/>
              <a:buChar char="•"/>
            </a:pPr>
            <a:r>
              <a:rPr lang="en-US" dirty="0"/>
              <a:t>Potential EGI services</a:t>
            </a:r>
          </a:p>
          <a:p>
            <a:pPr marL="176213" indent="-176213">
              <a:buFont typeface="Arial"/>
              <a:buChar char="•"/>
            </a:pPr>
            <a:r>
              <a:rPr lang="en-US" dirty="0" smtClean="0"/>
              <a:t>NGI support</a:t>
            </a:r>
          </a:p>
          <a:p>
            <a:pPr marL="176213" indent="-176213">
              <a:buFont typeface="Arial"/>
              <a:buChar char="•"/>
            </a:pPr>
            <a:r>
              <a:rPr lang="en-US" dirty="0" smtClean="0"/>
              <a:t>Cost-Value-Support analysis</a:t>
            </a:r>
          </a:p>
        </p:txBody>
      </p:sp>
      <p:sp>
        <p:nvSpPr>
          <p:cNvPr id="7" name="TextBox 6"/>
          <p:cNvSpPr txBox="1"/>
          <p:nvPr/>
        </p:nvSpPr>
        <p:spPr>
          <a:xfrm>
            <a:off x="383322" y="5363924"/>
            <a:ext cx="2582758" cy="400110"/>
          </a:xfrm>
          <a:prstGeom prst="rect">
            <a:avLst/>
          </a:prstGeom>
          <a:noFill/>
        </p:spPr>
        <p:txBody>
          <a:bodyPr wrap="none" rtlCol="0">
            <a:spAutoFit/>
          </a:bodyPr>
          <a:lstStyle/>
          <a:p>
            <a:r>
              <a:rPr lang="en-US" sz="2000" b="1" dirty="0" smtClean="0">
                <a:solidFill>
                  <a:schemeClr val="accent1">
                    <a:lumMod val="75000"/>
                  </a:schemeClr>
                </a:solidFill>
              </a:rPr>
              <a:t>Business development</a:t>
            </a:r>
          </a:p>
        </p:txBody>
      </p:sp>
      <p:sp>
        <p:nvSpPr>
          <p:cNvPr id="40" name="TextBox 39"/>
          <p:cNvSpPr txBox="1"/>
          <p:nvPr/>
        </p:nvSpPr>
        <p:spPr>
          <a:xfrm>
            <a:off x="3645613" y="5219908"/>
            <a:ext cx="4022731" cy="400110"/>
          </a:xfrm>
          <a:prstGeom prst="rect">
            <a:avLst/>
          </a:prstGeom>
          <a:noFill/>
        </p:spPr>
        <p:txBody>
          <a:bodyPr wrap="none" rtlCol="0">
            <a:spAutoFit/>
          </a:bodyPr>
          <a:lstStyle/>
          <a:p>
            <a:r>
              <a:rPr lang="en-US" sz="2000" b="1" dirty="0" smtClean="0">
                <a:solidFill>
                  <a:srgbClr val="376092"/>
                </a:solidFill>
              </a:rPr>
              <a:t>Customer relationship management</a:t>
            </a:r>
            <a:endParaRPr lang="en-US" sz="2000" b="1" dirty="0">
              <a:solidFill>
                <a:srgbClr val="376092"/>
              </a:solidFill>
            </a:endParaRPr>
          </a:p>
        </p:txBody>
      </p:sp>
      <p:sp>
        <p:nvSpPr>
          <p:cNvPr id="41" name="TextBox 40"/>
          <p:cNvSpPr txBox="1"/>
          <p:nvPr/>
        </p:nvSpPr>
        <p:spPr>
          <a:xfrm>
            <a:off x="4188193" y="5517232"/>
            <a:ext cx="3044423" cy="400110"/>
          </a:xfrm>
          <a:prstGeom prst="rect">
            <a:avLst/>
          </a:prstGeom>
          <a:noFill/>
        </p:spPr>
        <p:txBody>
          <a:bodyPr wrap="none" rtlCol="0">
            <a:spAutoFit/>
          </a:bodyPr>
          <a:lstStyle/>
          <a:p>
            <a:r>
              <a:rPr lang="en-US" sz="2000" b="1" dirty="0" smtClean="0">
                <a:solidFill>
                  <a:srgbClr val="376092"/>
                </a:solidFill>
              </a:rPr>
              <a:t>Service Level Management</a:t>
            </a:r>
            <a:endParaRPr lang="en-US" sz="2000" b="1" dirty="0">
              <a:solidFill>
                <a:srgbClr val="376092"/>
              </a:solidFill>
            </a:endParaRPr>
          </a:p>
        </p:txBody>
      </p:sp>
      <p:sp>
        <p:nvSpPr>
          <p:cNvPr id="43" name="Title 1"/>
          <p:cNvSpPr>
            <a:spLocks noGrp="1"/>
          </p:cNvSpPr>
          <p:nvPr>
            <p:ph type="title"/>
          </p:nvPr>
        </p:nvSpPr>
        <p:spPr>
          <a:xfrm>
            <a:off x="1547664" y="188640"/>
            <a:ext cx="7344816" cy="850106"/>
          </a:xfrm>
        </p:spPr>
        <p:txBody>
          <a:bodyPr>
            <a:normAutofit fontScale="90000"/>
          </a:bodyPr>
          <a:lstStyle/>
          <a:p>
            <a:r>
              <a:rPr lang="en-US" dirty="0" smtClean="0"/>
              <a:t>From opportunities to operational setups</a:t>
            </a:r>
            <a:endParaRPr lang="en-US" dirty="0"/>
          </a:p>
        </p:txBody>
      </p:sp>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4973"/>
          <a:stretch/>
        </p:blipFill>
        <p:spPr>
          <a:xfrm>
            <a:off x="7998519" y="5013176"/>
            <a:ext cx="1073473" cy="912739"/>
          </a:xfrm>
          <a:prstGeom prst="rect">
            <a:avLst/>
          </a:prstGeom>
        </p:spPr>
      </p:pic>
      <p:sp>
        <p:nvSpPr>
          <p:cNvPr id="16" name="TextBox 15"/>
          <p:cNvSpPr txBox="1"/>
          <p:nvPr/>
        </p:nvSpPr>
        <p:spPr>
          <a:xfrm>
            <a:off x="8106724" y="5878812"/>
            <a:ext cx="919739" cy="276999"/>
          </a:xfrm>
          <a:prstGeom prst="rect">
            <a:avLst/>
          </a:prstGeom>
          <a:noFill/>
        </p:spPr>
        <p:txBody>
          <a:bodyPr wrap="square" rtlCol="0">
            <a:spAutoFit/>
          </a:bodyPr>
          <a:lstStyle/>
          <a:p>
            <a:pPr algn="ctr"/>
            <a:r>
              <a:rPr lang="en-GB" sz="1200" b="1" dirty="0" smtClean="0">
                <a:solidFill>
                  <a:schemeClr val="accent1"/>
                </a:solidFill>
              </a:rPr>
              <a:t>9001:2015</a:t>
            </a:r>
            <a:endParaRPr lang="en-GB" sz="1200" b="1" dirty="0">
              <a:solidFill>
                <a:schemeClr val="accent1"/>
              </a:solidFill>
            </a:endParaRPr>
          </a:p>
        </p:txBody>
      </p:sp>
      <p:sp>
        <p:nvSpPr>
          <p:cNvPr id="17" name="TextBox 16"/>
          <p:cNvSpPr txBox="1"/>
          <p:nvPr/>
        </p:nvSpPr>
        <p:spPr>
          <a:xfrm>
            <a:off x="7956376" y="6041119"/>
            <a:ext cx="1073473" cy="276999"/>
          </a:xfrm>
          <a:prstGeom prst="rect">
            <a:avLst/>
          </a:prstGeom>
          <a:noFill/>
        </p:spPr>
        <p:txBody>
          <a:bodyPr wrap="square" rtlCol="0">
            <a:spAutoFit/>
          </a:bodyPr>
          <a:lstStyle/>
          <a:p>
            <a:pPr algn="ctr"/>
            <a:r>
              <a:rPr lang="en-GB" sz="1200" b="1" dirty="0" smtClean="0">
                <a:solidFill>
                  <a:schemeClr val="accent1"/>
                </a:solidFill>
              </a:rPr>
              <a:t>2000-1:2011</a:t>
            </a:r>
            <a:endParaRPr lang="en-GB" sz="1200" b="1" dirty="0">
              <a:solidFill>
                <a:schemeClr val="accent1"/>
              </a:solidFill>
            </a:endParaRPr>
          </a:p>
        </p:txBody>
      </p:sp>
      <p:sp>
        <p:nvSpPr>
          <p:cNvPr id="18" name="Footer Placeholder 3"/>
          <p:cNvSpPr>
            <a:spLocks noGrp="1"/>
          </p:cNvSpPr>
          <p:nvPr>
            <p:ph type="ftr" sz="quarter" idx="11"/>
          </p:nvPr>
        </p:nvSpPr>
        <p:spPr>
          <a:xfrm>
            <a:off x="1187624" y="6453336"/>
            <a:ext cx="6768752" cy="365125"/>
          </a:xfrm>
        </p:spPr>
        <p:txBody>
          <a:bodyPr/>
          <a:lstStyle/>
          <a:p>
            <a:r>
              <a:rPr lang="en-GB" dirty="0" smtClean="0"/>
              <a:t>WP6 Knowledge Commons </a:t>
            </a:r>
            <a:endParaRPr lang="en-GB" dirty="0"/>
          </a:p>
        </p:txBody>
      </p:sp>
    </p:spTree>
    <p:extLst>
      <p:ext uri="{BB962C8B-B14F-4D97-AF65-F5344CB8AC3E}">
        <p14:creationId xmlns:p14="http://schemas.microsoft.com/office/powerpoint/2010/main" val="3373714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297983419"/>
              </p:ext>
            </p:extLst>
          </p:nvPr>
        </p:nvGraphicFramePr>
        <p:xfrm>
          <a:off x="-540568" y="3068960"/>
          <a:ext cx="5112568" cy="316835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solidFill>
            <a:srgbClr val="FFFFFF"/>
          </a:solidFill>
        </p:spPr>
        <p:txBody>
          <a:bodyPr/>
          <a:lstStyle/>
          <a:p>
            <a:r>
              <a:rPr lang="en-GB" dirty="0" smtClean="0"/>
              <a:t>SA2 Partners and effort</a:t>
            </a:r>
            <a:endParaRPr lang="en-GB" dirty="0"/>
          </a:p>
        </p:txBody>
      </p:sp>
      <p:sp>
        <p:nvSpPr>
          <p:cNvPr id="11" name="TextBox 7"/>
          <p:cNvSpPr txBox="1">
            <a:spLocks noGrp="1"/>
          </p:cNvSpPr>
          <p:nvPr>
            <p:ph sz="half" idx="2"/>
          </p:nvPr>
        </p:nvSpPr>
        <p:spPr>
          <a:xfrm>
            <a:off x="35496" y="1196752"/>
            <a:ext cx="8424936" cy="141577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GB" sz="1800" b="1" dirty="0" smtClean="0">
                <a:solidFill>
                  <a:schemeClr val="tx2">
                    <a:lumMod val="60000"/>
                    <a:lumOff val="40000"/>
                  </a:schemeClr>
                </a:solidFill>
              </a:rPr>
              <a:t>47</a:t>
            </a:r>
            <a:r>
              <a:rPr lang="en-GB" sz="1800" b="1" dirty="0" smtClean="0"/>
              <a:t> Participants</a:t>
            </a:r>
            <a:br>
              <a:rPr lang="en-GB" sz="1800" b="1" dirty="0" smtClean="0"/>
            </a:br>
            <a:r>
              <a:rPr lang="en-GB" sz="1800" dirty="0" smtClean="0"/>
              <a:t>(incl. Asia Pacific and US)</a:t>
            </a:r>
            <a:endParaRPr lang="en-GB" sz="1400" dirty="0"/>
          </a:p>
          <a:p>
            <a:endParaRPr lang="en-GB" sz="1600" b="1" dirty="0" smtClean="0"/>
          </a:p>
          <a:p>
            <a:r>
              <a:rPr lang="en-GB" sz="1800" b="1" dirty="0" smtClean="0"/>
              <a:t>WP Total </a:t>
            </a:r>
            <a:r>
              <a:rPr lang="en-GB" sz="1800" b="1" dirty="0"/>
              <a:t>effort</a:t>
            </a:r>
          </a:p>
          <a:p>
            <a:pPr lvl="1"/>
            <a:r>
              <a:rPr lang="en-US" sz="1600" b="1" dirty="0" smtClean="0"/>
              <a:t>455 PMs</a:t>
            </a:r>
            <a:endParaRPr lang="en-US" sz="1600" b="1" dirty="0"/>
          </a:p>
        </p:txBody>
      </p:sp>
      <p:graphicFrame>
        <p:nvGraphicFramePr>
          <p:cNvPr id="3" name="Table 2"/>
          <p:cNvGraphicFramePr>
            <a:graphicFrameLocks noGrp="1"/>
          </p:cNvGraphicFramePr>
          <p:nvPr>
            <p:extLst>
              <p:ext uri="{D42A27DB-BD31-4B8C-83A1-F6EECF244321}">
                <p14:modId xmlns:p14="http://schemas.microsoft.com/office/powerpoint/2010/main" val="3811360062"/>
              </p:ext>
            </p:extLst>
          </p:nvPr>
        </p:nvGraphicFramePr>
        <p:xfrm>
          <a:off x="3779912" y="1052736"/>
          <a:ext cx="5184576" cy="2319020"/>
        </p:xfrm>
        <a:graphic>
          <a:graphicData uri="http://schemas.openxmlformats.org/drawingml/2006/table">
            <a:tbl>
              <a:tblPr/>
              <a:tblGrid>
                <a:gridCol w="575227"/>
                <a:gridCol w="1909049"/>
                <a:gridCol w="2700300"/>
              </a:tblGrid>
              <a:tr h="190500">
                <a:tc>
                  <a:txBody>
                    <a:bodyPr/>
                    <a:lstStyle/>
                    <a:p>
                      <a:pPr algn="l" fontAlgn="b"/>
                      <a:r>
                        <a:rPr lang="de-DE" sz="1300" b="1" i="0" u="none" strike="noStrike" dirty="0">
                          <a:solidFill>
                            <a:srgbClr val="FFFFFF"/>
                          </a:solidFill>
                          <a:effectLst/>
                          <a:latin typeface="Calibri"/>
                        </a:rPr>
                        <a:t>  SA2</a:t>
                      </a:r>
                    </a:p>
                  </a:txBody>
                  <a:tcPr marL="12700" marR="12700" marT="1270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300" b="1" i="0" u="none" strike="noStrike">
                          <a:solidFill>
                            <a:srgbClr val="FFFFFF"/>
                          </a:solidFill>
                          <a:effectLst/>
                          <a:latin typeface="Calibri"/>
                        </a:rPr>
                        <a:t>Task</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300" b="1" i="0" u="none" strike="noStrike" dirty="0">
                          <a:solidFill>
                            <a:srgbClr val="FFFFFF"/>
                          </a:solidFill>
                          <a:effectLst/>
                          <a:latin typeface="Calibri"/>
                        </a:rPr>
                        <a:t>Leader / Partner</a:t>
                      </a:r>
                    </a:p>
                  </a:txBody>
                  <a:tcPr marL="12700" marR="12700" marT="1270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90500">
                <a:tc>
                  <a:txBody>
                    <a:bodyPr/>
                    <a:lstStyle/>
                    <a:p>
                      <a:pPr algn="l" fontAlgn="b"/>
                      <a:r>
                        <a:rPr lang="hr-HR" sz="1300" b="0" i="0" u="none" strike="noStrike">
                          <a:solidFill>
                            <a:srgbClr val="000000"/>
                          </a:solidFill>
                          <a:effectLst/>
                          <a:latin typeface="Calibri"/>
                        </a:rPr>
                        <a:t>SA2.1</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a:rPr>
                        <a:t>Training</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err="1">
                          <a:solidFill>
                            <a:srgbClr val="000000"/>
                          </a:solidFill>
                          <a:effectLst/>
                          <a:latin typeface="Calibri"/>
                        </a:rPr>
                        <a:t>Gergely</a:t>
                      </a:r>
                      <a:r>
                        <a:rPr lang="en-US" sz="1300" b="0" i="0" u="none" strike="noStrike" dirty="0">
                          <a:solidFill>
                            <a:srgbClr val="000000"/>
                          </a:solidFill>
                          <a:effectLst/>
                          <a:latin typeface="Calibri"/>
                        </a:rPr>
                        <a:t> Sipos / EGI.eu</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800">
                <a:tc>
                  <a:txBody>
                    <a:bodyPr/>
                    <a:lstStyle/>
                    <a:p>
                      <a:pPr algn="l" fontAlgn="b"/>
                      <a:r>
                        <a:rPr lang="hr-HR" sz="1300" b="0" i="0" u="none" strike="noStrike">
                          <a:solidFill>
                            <a:srgbClr val="000000"/>
                          </a:solidFill>
                          <a:effectLst/>
                          <a:latin typeface="Calibri"/>
                        </a:rPr>
                        <a:t>SA2.2</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a:rPr>
                        <a:t>Technical User Support</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dirty="0">
                          <a:solidFill>
                            <a:srgbClr val="000000"/>
                          </a:solidFill>
                          <a:effectLst/>
                          <a:latin typeface="Calibri"/>
                        </a:rPr>
                        <a:t>Enol Fernandez / </a:t>
                      </a:r>
                      <a:r>
                        <a:rPr lang="en-US" sz="1300" b="0" i="0" u="none" strike="noStrike" dirty="0" err="1" smtClean="0">
                          <a:solidFill>
                            <a:srgbClr val="000000"/>
                          </a:solidFill>
                          <a:effectLst/>
                          <a:latin typeface="Calibri"/>
                        </a:rPr>
                        <a:t>EGI.eu</a:t>
                      </a:r>
                      <a:endParaRPr lang="en-US" sz="1300" b="0" i="0" u="none" strike="noStrike" dirty="0">
                        <a:solidFill>
                          <a:srgbClr val="000000"/>
                        </a:solidFill>
                        <a:effectLst/>
                        <a:latin typeface="Calibri"/>
                      </a:endParaRP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7800">
                <a:tc>
                  <a:txBody>
                    <a:bodyPr/>
                    <a:lstStyle/>
                    <a:p>
                      <a:pPr algn="l" fontAlgn="b"/>
                      <a:r>
                        <a:rPr lang="hr-HR" sz="1300" b="0" i="0" u="none" strike="noStrike">
                          <a:solidFill>
                            <a:srgbClr val="000000"/>
                          </a:solidFill>
                          <a:effectLst/>
                          <a:latin typeface="Calibri"/>
                        </a:rPr>
                        <a:t>SA2.3</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a:rPr>
                        <a:t>ELIXIR</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smtClean="0">
                          <a:solidFill>
                            <a:srgbClr val="000000"/>
                          </a:solidFill>
                          <a:effectLst/>
                          <a:latin typeface="Calibri"/>
                        </a:rPr>
                        <a:t>Kimmo </a:t>
                      </a:r>
                      <a:r>
                        <a:rPr lang="en-US" sz="1300" b="0" i="0" u="none" strike="noStrike" dirty="0" err="1" smtClean="0">
                          <a:solidFill>
                            <a:srgbClr val="000000"/>
                          </a:solidFill>
                          <a:effectLst/>
                          <a:latin typeface="Calibri"/>
                        </a:rPr>
                        <a:t>Mattila</a:t>
                      </a:r>
                      <a:r>
                        <a:rPr lang="en-US" sz="1300" b="0" i="0" u="none" strike="noStrike" dirty="0" smtClean="0">
                          <a:solidFill>
                            <a:srgbClr val="000000"/>
                          </a:solidFill>
                          <a:effectLst/>
                          <a:latin typeface="Calibri"/>
                        </a:rPr>
                        <a:t> </a:t>
                      </a:r>
                      <a:r>
                        <a:rPr lang="en-US" sz="1300" b="0" i="0" u="none" strike="noStrike" dirty="0">
                          <a:solidFill>
                            <a:srgbClr val="000000"/>
                          </a:solidFill>
                          <a:effectLst/>
                          <a:latin typeface="Calibri"/>
                        </a:rPr>
                        <a:t>/ CSC</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800">
                <a:tc>
                  <a:txBody>
                    <a:bodyPr/>
                    <a:lstStyle/>
                    <a:p>
                      <a:pPr algn="l" fontAlgn="b"/>
                      <a:r>
                        <a:rPr lang="hr-HR" sz="1300" b="0" i="0" u="none" strike="noStrike">
                          <a:solidFill>
                            <a:srgbClr val="000000"/>
                          </a:solidFill>
                          <a:effectLst/>
                          <a:latin typeface="Calibri"/>
                        </a:rPr>
                        <a:t>SA2.4</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dirty="0">
                          <a:solidFill>
                            <a:srgbClr val="000000"/>
                          </a:solidFill>
                          <a:effectLst/>
                          <a:latin typeface="Calibri"/>
                        </a:rPr>
                        <a:t>BBMRI</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dirty="0">
                          <a:solidFill>
                            <a:srgbClr val="000000"/>
                          </a:solidFill>
                          <a:effectLst/>
                          <a:latin typeface="Calibri"/>
                        </a:rPr>
                        <a:t>Petr </a:t>
                      </a:r>
                      <a:r>
                        <a:rPr lang="en-US" sz="1300" b="0" i="0" u="none" strike="noStrike" dirty="0" err="1">
                          <a:solidFill>
                            <a:srgbClr val="000000"/>
                          </a:solidFill>
                          <a:effectLst/>
                          <a:latin typeface="Calibri"/>
                        </a:rPr>
                        <a:t>Holub</a:t>
                      </a:r>
                      <a:r>
                        <a:rPr lang="en-US" sz="1300" b="0" i="0" u="none" strike="noStrike" dirty="0">
                          <a:solidFill>
                            <a:srgbClr val="000000"/>
                          </a:solidFill>
                          <a:effectLst/>
                          <a:latin typeface="Calibri"/>
                        </a:rPr>
                        <a:t> / BBMRI-Eric</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7800">
                <a:tc>
                  <a:txBody>
                    <a:bodyPr/>
                    <a:lstStyle/>
                    <a:p>
                      <a:pPr algn="l" fontAlgn="b"/>
                      <a:r>
                        <a:rPr lang="hr-HR" sz="1300" b="0" i="0" u="none" strike="noStrike">
                          <a:solidFill>
                            <a:srgbClr val="000000"/>
                          </a:solidFill>
                          <a:effectLst/>
                          <a:latin typeface="Calibri"/>
                        </a:rPr>
                        <a:t>SA2.5</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a:rPr>
                        <a:t>MoBrain</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a:solidFill>
                            <a:srgbClr val="000000"/>
                          </a:solidFill>
                          <a:effectLst/>
                          <a:latin typeface="Calibri"/>
                        </a:rPr>
                        <a:t>Alexandre </a:t>
                      </a:r>
                      <a:r>
                        <a:rPr lang="en-US" sz="1300" b="0" i="0" u="none" strike="noStrike" dirty="0" err="1">
                          <a:solidFill>
                            <a:srgbClr val="000000"/>
                          </a:solidFill>
                          <a:effectLst/>
                          <a:latin typeface="Calibri"/>
                        </a:rPr>
                        <a:t>Bonvin</a:t>
                      </a:r>
                      <a:r>
                        <a:rPr lang="en-US" sz="1300" b="0" i="0" u="none" strike="noStrike" dirty="0">
                          <a:solidFill>
                            <a:srgbClr val="000000"/>
                          </a:solidFill>
                          <a:effectLst/>
                          <a:latin typeface="Calibri"/>
                        </a:rPr>
                        <a:t> / BCBR </a:t>
                      </a:r>
                      <a:r>
                        <a:rPr lang="en-US" sz="1300" b="0" i="0" u="none" strike="noStrike" dirty="0" smtClean="0">
                          <a:solidFill>
                            <a:srgbClr val="000000"/>
                          </a:solidFill>
                          <a:effectLst/>
                          <a:latin typeface="Calibri"/>
                        </a:rPr>
                        <a:t>– </a:t>
                      </a:r>
                      <a:r>
                        <a:rPr lang="en-US" sz="1300" b="0" i="0" u="none" strike="noStrike" dirty="0" err="1">
                          <a:solidFill>
                            <a:srgbClr val="000000"/>
                          </a:solidFill>
                          <a:effectLst/>
                          <a:latin typeface="Calibri"/>
                        </a:rPr>
                        <a:t>SURFsara</a:t>
                      </a:r>
                      <a:endParaRPr lang="en-US" sz="1300" b="0" i="0" u="none" strike="noStrike" dirty="0">
                        <a:solidFill>
                          <a:srgbClr val="000000"/>
                        </a:solidFill>
                        <a:effectLst/>
                        <a:latin typeface="Calibri"/>
                      </a:endParaRP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800">
                <a:tc>
                  <a:txBody>
                    <a:bodyPr/>
                    <a:lstStyle/>
                    <a:p>
                      <a:pPr algn="l" fontAlgn="b"/>
                      <a:r>
                        <a:rPr lang="hr-HR" sz="1300" b="0" i="0" u="none" strike="noStrike">
                          <a:solidFill>
                            <a:srgbClr val="000000"/>
                          </a:solidFill>
                          <a:effectLst/>
                          <a:latin typeface="Calibri"/>
                        </a:rPr>
                        <a:t>SA2.6</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a:rPr>
                        <a:t>DARIAH</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dirty="0" err="1" smtClean="0">
                          <a:solidFill>
                            <a:srgbClr val="000000"/>
                          </a:solidFill>
                          <a:effectLst/>
                          <a:latin typeface="+mn-lt"/>
                        </a:rPr>
                        <a:t>Davor</a:t>
                      </a:r>
                      <a:r>
                        <a:rPr lang="en-US" sz="1300" b="0" i="0" u="none" strike="noStrike" dirty="0" smtClean="0">
                          <a:solidFill>
                            <a:srgbClr val="000000"/>
                          </a:solidFill>
                          <a:effectLst/>
                          <a:latin typeface="+mn-lt"/>
                        </a:rPr>
                        <a:t> </a:t>
                      </a:r>
                      <a:r>
                        <a:rPr lang="en-US" sz="1300" b="0" i="0" u="none" strike="noStrike" dirty="0" err="1" smtClean="0">
                          <a:solidFill>
                            <a:srgbClr val="000000"/>
                          </a:solidFill>
                          <a:effectLst/>
                          <a:latin typeface="+mn-lt"/>
                        </a:rPr>
                        <a:t>Davidovic</a:t>
                      </a:r>
                      <a:r>
                        <a:rPr lang="en-US" sz="1300" b="0" i="0" u="none" strike="noStrike" dirty="0" smtClean="0">
                          <a:solidFill>
                            <a:srgbClr val="000000"/>
                          </a:solidFill>
                          <a:effectLst/>
                          <a:latin typeface="+mn-lt"/>
                        </a:rPr>
                        <a:t> </a:t>
                      </a:r>
                      <a:r>
                        <a:rPr lang="en-US" sz="1300" b="0" i="0" u="none" strike="noStrike" dirty="0">
                          <a:solidFill>
                            <a:srgbClr val="000000"/>
                          </a:solidFill>
                          <a:effectLst/>
                          <a:latin typeface="Calibri"/>
                        </a:rPr>
                        <a:t>/ RBI </a:t>
                      </a:r>
                      <a:r>
                        <a:rPr lang="en-US" sz="1300" b="0" i="0" u="none" strike="noStrike" dirty="0" smtClean="0">
                          <a:solidFill>
                            <a:srgbClr val="000000"/>
                          </a:solidFill>
                          <a:effectLst/>
                          <a:latin typeface="Calibri"/>
                        </a:rPr>
                        <a:t>– </a:t>
                      </a:r>
                      <a:r>
                        <a:rPr lang="en-US" sz="1300" b="0" i="0" u="none" strike="noStrike" dirty="0">
                          <a:solidFill>
                            <a:srgbClr val="000000"/>
                          </a:solidFill>
                          <a:effectLst/>
                          <a:latin typeface="Calibri"/>
                        </a:rPr>
                        <a:t>SRCE</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7800">
                <a:tc>
                  <a:txBody>
                    <a:bodyPr/>
                    <a:lstStyle/>
                    <a:p>
                      <a:pPr algn="l" fontAlgn="b"/>
                      <a:r>
                        <a:rPr lang="hr-HR" sz="1300" b="0" i="0" u="none" strike="noStrike">
                          <a:solidFill>
                            <a:srgbClr val="000000"/>
                          </a:solidFill>
                          <a:effectLst/>
                          <a:latin typeface="Calibri"/>
                        </a:rPr>
                        <a:t>SA2.7</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a:rPr>
                        <a:t>LifeWatch</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a:solidFill>
                            <a:srgbClr val="000000"/>
                          </a:solidFill>
                          <a:effectLst/>
                          <a:latin typeface="Calibri"/>
                        </a:rPr>
                        <a:t>Jesus Marco de </a:t>
                      </a:r>
                      <a:r>
                        <a:rPr lang="en-US" sz="1300" b="0" i="0" u="none" strike="noStrike" dirty="0" smtClean="0">
                          <a:solidFill>
                            <a:srgbClr val="000000"/>
                          </a:solidFill>
                          <a:effectLst/>
                          <a:latin typeface="Calibri"/>
                        </a:rPr>
                        <a:t>Lucas </a:t>
                      </a:r>
                      <a:r>
                        <a:rPr lang="en-US" sz="1300" b="0" i="0" u="none" strike="noStrike" dirty="0">
                          <a:solidFill>
                            <a:srgbClr val="000000"/>
                          </a:solidFill>
                          <a:effectLst/>
                          <a:latin typeface="Calibri"/>
                        </a:rPr>
                        <a:t>/ CSIC</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0500">
                <a:tc>
                  <a:txBody>
                    <a:bodyPr/>
                    <a:lstStyle/>
                    <a:p>
                      <a:pPr algn="l" fontAlgn="b"/>
                      <a:r>
                        <a:rPr lang="hr-HR" sz="1300" b="0" i="0" u="none" strike="noStrike">
                          <a:solidFill>
                            <a:srgbClr val="000000"/>
                          </a:solidFill>
                          <a:effectLst/>
                          <a:latin typeface="Calibri"/>
                        </a:rPr>
                        <a:t>SA2.8</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a:solidFill>
                            <a:srgbClr val="000000"/>
                          </a:solidFill>
                          <a:effectLst/>
                          <a:latin typeface="Calibri"/>
                        </a:rPr>
                        <a:t>EISCAT_3D</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dirty="0" err="1">
                          <a:solidFill>
                            <a:srgbClr val="000000"/>
                          </a:solidFill>
                          <a:effectLst/>
                          <a:latin typeface="Calibri"/>
                        </a:rPr>
                        <a:t>Ingemar</a:t>
                      </a:r>
                      <a:r>
                        <a:rPr lang="en-US" sz="1300" b="0" i="0" u="none" strike="noStrike" dirty="0">
                          <a:solidFill>
                            <a:srgbClr val="000000"/>
                          </a:solidFill>
                          <a:effectLst/>
                          <a:latin typeface="Calibri"/>
                        </a:rPr>
                        <a:t> </a:t>
                      </a:r>
                      <a:r>
                        <a:rPr lang="en-US" sz="1300" b="0" i="0" u="none" strike="noStrike" dirty="0" err="1">
                          <a:solidFill>
                            <a:srgbClr val="000000"/>
                          </a:solidFill>
                          <a:effectLst/>
                          <a:latin typeface="Calibri"/>
                        </a:rPr>
                        <a:t>Häggström</a:t>
                      </a:r>
                      <a:r>
                        <a:rPr lang="en-US" sz="1300" b="0" i="0" u="none" strike="noStrike" dirty="0">
                          <a:solidFill>
                            <a:srgbClr val="000000"/>
                          </a:solidFill>
                          <a:effectLst/>
                          <a:latin typeface="Calibri"/>
                        </a:rPr>
                        <a:t> / EISCAT</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l" fontAlgn="b"/>
                      <a:r>
                        <a:rPr lang="hr-HR" sz="1300" b="0" i="0" u="none" strike="noStrike">
                          <a:solidFill>
                            <a:srgbClr val="000000"/>
                          </a:solidFill>
                          <a:effectLst/>
                          <a:latin typeface="Calibri"/>
                        </a:rPr>
                        <a:t>SA2.9</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a:solidFill>
                            <a:srgbClr val="000000"/>
                          </a:solidFill>
                          <a:effectLst/>
                          <a:latin typeface="Calibri"/>
                        </a:rPr>
                        <a:t>EPOS</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300" b="0" i="0" u="none" strike="noStrike" dirty="0">
                          <a:solidFill>
                            <a:srgbClr val="000000"/>
                          </a:solidFill>
                          <a:effectLst/>
                          <a:latin typeface="Calibri"/>
                        </a:rPr>
                        <a:t>Daniele </a:t>
                      </a:r>
                      <a:r>
                        <a:rPr lang="en-US" sz="1300" b="0" i="0" u="none" strike="noStrike" dirty="0" err="1">
                          <a:solidFill>
                            <a:srgbClr val="000000"/>
                          </a:solidFill>
                          <a:effectLst/>
                          <a:latin typeface="Calibri"/>
                        </a:rPr>
                        <a:t>Bailo</a:t>
                      </a:r>
                      <a:r>
                        <a:rPr lang="en-US" sz="1300" b="0" i="0" u="none" strike="noStrike" dirty="0">
                          <a:solidFill>
                            <a:srgbClr val="000000"/>
                          </a:solidFill>
                          <a:effectLst/>
                          <a:latin typeface="Calibri"/>
                        </a:rPr>
                        <a:t> / INGV </a:t>
                      </a:r>
                      <a:r>
                        <a:rPr lang="en-US" sz="1300" b="0" i="0" u="none" strike="noStrike" dirty="0" smtClean="0">
                          <a:solidFill>
                            <a:srgbClr val="000000"/>
                          </a:solidFill>
                          <a:effectLst/>
                          <a:latin typeface="Calibri"/>
                        </a:rPr>
                        <a:t>– </a:t>
                      </a:r>
                      <a:r>
                        <a:rPr lang="en-US" sz="1300" b="0" i="0" u="none" strike="noStrike" dirty="0">
                          <a:solidFill>
                            <a:srgbClr val="000000"/>
                          </a:solidFill>
                          <a:effectLst/>
                          <a:latin typeface="Calibri"/>
                        </a:rPr>
                        <a:t>INFN</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800">
                <a:tc>
                  <a:txBody>
                    <a:bodyPr/>
                    <a:lstStyle/>
                    <a:p>
                      <a:pPr algn="l" fontAlgn="b"/>
                      <a:r>
                        <a:rPr lang="hr-HR" sz="1300" b="0" i="0" u="none" strike="noStrike">
                          <a:solidFill>
                            <a:srgbClr val="000000"/>
                          </a:solidFill>
                          <a:effectLst/>
                          <a:latin typeface="Calibri"/>
                        </a:rPr>
                        <a:t>SA2.10</a:t>
                      </a:r>
                    </a:p>
                  </a:txBody>
                  <a:tcPr marL="12700" marR="12700" marT="1270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dirty="0">
                          <a:solidFill>
                            <a:srgbClr val="000000"/>
                          </a:solidFill>
                          <a:effectLst/>
                          <a:latin typeface="Calibri"/>
                        </a:rPr>
                        <a:t>Disaster Mitigation</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300" b="0" i="0" u="none" strike="noStrike" dirty="0">
                          <a:solidFill>
                            <a:srgbClr val="000000"/>
                          </a:solidFill>
                          <a:effectLst/>
                          <a:latin typeface="Calibri"/>
                        </a:rPr>
                        <a:t>Simon </a:t>
                      </a:r>
                      <a:r>
                        <a:rPr lang="en-US" sz="1300" b="0" i="0" u="none" strike="noStrike" dirty="0" smtClean="0">
                          <a:solidFill>
                            <a:srgbClr val="000000"/>
                          </a:solidFill>
                          <a:effectLst/>
                          <a:latin typeface="Calibri"/>
                        </a:rPr>
                        <a:t>Lin </a:t>
                      </a:r>
                      <a:r>
                        <a:rPr lang="en-US" sz="1300" b="0" i="0" u="none" strike="noStrike" dirty="0">
                          <a:solidFill>
                            <a:srgbClr val="000000"/>
                          </a:solidFill>
                          <a:effectLst/>
                          <a:latin typeface="Calibri"/>
                        </a:rPr>
                        <a:t>/ AS</a:t>
                      </a:r>
                    </a:p>
                  </a:txBody>
                  <a:tcPr marL="12700" marR="12700" marT="1270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1178265766"/>
              </p:ext>
            </p:extLst>
          </p:nvPr>
        </p:nvGraphicFramePr>
        <p:xfrm>
          <a:off x="4067944" y="3573016"/>
          <a:ext cx="4680520" cy="2808312"/>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3"/>
          <p:cNvSpPr>
            <a:spLocks noGrp="1"/>
          </p:cNvSpPr>
          <p:nvPr>
            <p:ph type="ftr" sz="quarter" idx="11"/>
          </p:nvPr>
        </p:nvSpPr>
        <p:spPr>
          <a:xfrm>
            <a:off x="1187624" y="6453336"/>
            <a:ext cx="6768752" cy="365125"/>
          </a:xfrm>
        </p:spPr>
        <p:txBody>
          <a:bodyPr/>
          <a:lstStyle/>
          <a:p>
            <a:r>
              <a:rPr lang="en-GB" dirty="0" smtClean="0"/>
              <a:t>WP6 Knowledge Commons</a:t>
            </a:r>
          </a:p>
        </p:txBody>
      </p:sp>
      <p:sp>
        <p:nvSpPr>
          <p:cNvPr id="5" name="Line Callout 2 (Border and Accent Bar) 4"/>
          <p:cNvSpPr/>
          <p:nvPr/>
        </p:nvSpPr>
        <p:spPr>
          <a:xfrm>
            <a:off x="3779912" y="1700808"/>
            <a:ext cx="5184576" cy="1656184"/>
          </a:xfrm>
          <a:prstGeom prst="accentBorderCallout2">
            <a:avLst>
              <a:gd name="adj1" fmla="val 18750"/>
              <a:gd name="adj2" fmla="val -2368"/>
              <a:gd name="adj3" fmla="val 19697"/>
              <a:gd name="adj4" fmla="val -2948"/>
              <a:gd name="adj5" fmla="val 32026"/>
              <a:gd name="adj6" fmla="val -7298"/>
            </a:avLst>
          </a:prstGeom>
          <a:noFill/>
          <a:ln w="28575"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259986" y="2145630"/>
            <a:ext cx="1375910" cy="923330"/>
          </a:xfrm>
          <a:prstGeom prst="rect">
            <a:avLst/>
          </a:prstGeom>
          <a:noFill/>
        </p:spPr>
        <p:txBody>
          <a:bodyPr wrap="none" rtlCol="0">
            <a:spAutoFit/>
          </a:bodyPr>
          <a:lstStyle/>
          <a:p>
            <a:pPr algn="ctr"/>
            <a:r>
              <a:rPr lang="en-US" dirty="0" smtClean="0">
                <a:solidFill>
                  <a:schemeClr val="accent3">
                    <a:lumMod val="75000"/>
                  </a:schemeClr>
                </a:solidFill>
              </a:rPr>
              <a:t>Competence</a:t>
            </a:r>
            <a:br>
              <a:rPr lang="en-US" dirty="0" smtClean="0">
                <a:solidFill>
                  <a:schemeClr val="accent3">
                    <a:lumMod val="75000"/>
                  </a:schemeClr>
                </a:solidFill>
              </a:rPr>
            </a:br>
            <a:r>
              <a:rPr lang="en-US" dirty="0" err="1" smtClean="0">
                <a:solidFill>
                  <a:schemeClr val="accent3">
                    <a:lumMod val="75000"/>
                  </a:schemeClr>
                </a:solidFill>
              </a:rPr>
              <a:t>Centres</a:t>
            </a:r>
            <a:r>
              <a:rPr lang="en-US" dirty="0">
                <a:solidFill>
                  <a:schemeClr val="accent3">
                    <a:lumMod val="75000"/>
                  </a:schemeClr>
                </a:solidFill>
              </a:rPr>
              <a:t/>
            </a:r>
            <a:br>
              <a:rPr lang="en-US" dirty="0">
                <a:solidFill>
                  <a:schemeClr val="accent3">
                    <a:lumMod val="75000"/>
                  </a:schemeClr>
                </a:solidFill>
              </a:rPr>
            </a:br>
            <a:r>
              <a:rPr lang="en-US" dirty="0" smtClean="0">
                <a:solidFill>
                  <a:schemeClr val="accent3">
                    <a:lumMod val="75000"/>
                  </a:schemeClr>
                </a:solidFill>
              </a:rPr>
              <a:t>(CCs)</a:t>
            </a:r>
            <a:endParaRPr lang="en-US" dirty="0">
              <a:solidFill>
                <a:schemeClr val="accent3">
                  <a:lumMod val="75000"/>
                </a:schemeClr>
              </a:solidFill>
            </a:endParaRPr>
          </a:p>
        </p:txBody>
      </p:sp>
    </p:spTree>
    <p:extLst>
      <p:ext uri="{BB962C8B-B14F-4D97-AF65-F5344CB8AC3E}">
        <p14:creationId xmlns:p14="http://schemas.microsoft.com/office/powerpoint/2010/main" val="35025004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Activities and Achievements</a:t>
            </a:r>
            <a:endParaRPr lang="en-US" dirty="0"/>
          </a:p>
        </p:txBody>
      </p:sp>
    </p:spTree>
    <p:extLst>
      <p:ext uri="{BB962C8B-B14F-4D97-AF65-F5344CB8AC3E}">
        <p14:creationId xmlns:p14="http://schemas.microsoft.com/office/powerpoint/2010/main" val="32841394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dirty="0" smtClean="0"/>
              <a:t>Training Task 6.1</a:t>
            </a:r>
            <a:endParaRPr lang="en-GB" dirty="0"/>
          </a:p>
        </p:txBody>
      </p:sp>
      <p:sp>
        <p:nvSpPr>
          <p:cNvPr id="3" name="Content Placeholder 2"/>
          <p:cNvSpPr>
            <a:spLocks noGrp="1"/>
          </p:cNvSpPr>
          <p:nvPr>
            <p:ph sz="half" idx="2"/>
          </p:nvPr>
        </p:nvSpPr>
        <p:spPr>
          <a:xfrm>
            <a:off x="467544" y="1268760"/>
            <a:ext cx="8712968" cy="4784400"/>
          </a:xfrm>
        </p:spPr>
        <p:txBody>
          <a:bodyPr>
            <a:normAutofit fontScale="92500" lnSpcReduction="10000"/>
          </a:bodyPr>
          <a:lstStyle/>
          <a:p>
            <a:r>
              <a:rPr lang="en-GB" sz="2000" dirty="0" smtClean="0"/>
              <a:t>Established and operated a cloud-based </a:t>
            </a:r>
            <a:r>
              <a:rPr lang="en-GB" sz="2000" b="1" dirty="0" smtClean="0">
                <a:solidFill>
                  <a:schemeClr val="tx2">
                    <a:lumMod val="60000"/>
                    <a:lumOff val="40000"/>
                  </a:schemeClr>
                </a:solidFill>
              </a:rPr>
              <a:t>training infrastructure</a:t>
            </a:r>
          </a:p>
          <a:p>
            <a:pPr lvl="1"/>
            <a:r>
              <a:rPr lang="en-GB" sz="1800" dirty="0"/>
              <a:t>For cloud trainings </a:t>
            </a:r>
            <a:r>
              <a:rPr lang="en-GB" sz="1800" dirty="0">
                <a:solidFill>
                  <a:schemeClr val="tx2">
                    <a:lumMod val="60000"/>
                    <a:lumOff val="40000"/>
                  </a:schemeClr>
                </a:solidFill>
              </a:rPr>
              <a:t>AND</a:t>
            </a:r>
            <a:r>
              <a:rPr lang="en-GB" sz="1800" dirty="0"/>
              <a:t> for application trainings</a:t>
            </a:r>
          </a:p>
          <a:p>
            <a:pPr lvl="1"/>
            <a:r>
              <a:rPr lang="en-GB" sz="1800" dirty="0" smtClean="0"/>
              <a:t>4 sites, ~150 </a:t>
            </a:r>
            <a:r>
              <a:rPr lang="en-GB" sz="1800" dirty="0" err="1" smtClean="0"/>
              <a:t>vCPUs</a:t>
            </a:r>
            <a:endParaRPr lang="en-GB" sz="1800" dirty="0" smtClean="0"/>
          </a:p>
          <a:p>
            <a:pPr lvl="1"/>
            <a:r>
              <a:rPr lang="en-GB" sz="1800" dirty="0" smtClean="0"/>
              <a:t>Used by ~300 students in 13 courses (incl. 2 event with </a:t>
            </a:r>
            <a:r>
              <a:rPr lang="en-GB" sz="1800" dirty="0" err="1" smtClean="0"/>
              <a:t>Numeca</a:t>
            </a:r>
            <a:r>
              <a:rPr lang="en-GB" sz="1800" dirty="0" smtClean="0"/>
              <a:t>)</a:t>
            </a:r>
            <a:endParaRPr lang="en-GB" sz="1800" dirty="0" smtClean="0">
              <a:sym typeface="Wingdings"/>
            </a:endParaRPr>
          </a:p>
          <a:p>
            <a:r>
              <a:rPr lang="en-GB" sz="2000" dirty="0" smtClean="0"/>
              <a:t>Reference </a:t>
            </a:r>
            <a:r>
              <a:rPr lang="en-GB" sz="2000" b="1" dirty="0" smtClean="0">
                <a:solidFill>
                  <a:schemeClr val="tx2">
                    <a:lumMod val="60000"/>
                    <a:lumOff val="40000"/>
                  </a:schemeClr>
                </a:solidFill>
              </a:rPr>
              <a:t>courses: </a:t>
            </a:r>
            <a:r>
              <a:rPr lang="en-GB" sz="2000" dirty="0" smtClean="0">
                <a:solidFill>
                  <a:srgbClr val="000000"/>
                </a:solidFill>
              </a:rPr>
              <a:t>17 topics. Recurring: Cloud, Security, Data Management, Containers. Delivered for</a:t>
            </a:r>
          </a:p>
          <a:p>
            <a:pPr lvl="1"/>
            <a:r>
              <a:rPr lang="en-GB" sz="1600" dirty="0" smtClean="0"/>
              <a:t>CCs (as webinars)</a:t>
            </a:r>
          </a:p>
          <a:p>
            <a:pPr lvl="1"/>
            <a:r>
              <a:rPr lang="en-GB" sz="1600" dirty="0" smtClean="0"/>
              <a:t>Research Infrastructure (RI) representatives (RI and EGI conferences)</a:t>
            </a:r>
          </a:p>
          <a:p>
            <a:pPr lvl="1"/>
            <a:r>
              <a:rPr lang="en-GB" sz="1600" dirty="0" smtClean="0"/>
              <a:t>Research students and researchers (1/2 day tutorials and Summer Schools)</a:t>
            </a:r>
          </a:p>
          <a:p>
            <a:pPr lvl="1"/>
            <a:r>
              <a:rPr lang="en-GB" sz="1600" dirty="0" smtClean="0"/>
              <a:t>NGIs (Webinars, EGI Conferences)</a:t>
            </a:r>
          </a:p>
          <a:p>
            <a:r>
              <a:rPr lang="en-GB" sz="2000" b="1" dirty="0" smtClean="0">
                <a:solidFill>
                  <a:schemeClr val="tx2">
                    <a:lumMod val="60000"/>
                    <a:lumOff val="40000"/>
                  </a:schemeClr>
                </a:solidFill>
              </a:rPr>
              <a:t>Event</a:t>
            </a:r>
            <a:r>
              <a:rPr lang="en-GB" sz="2000" dirty="0" smtClean="0"/>
              <a:t> delivery and support</a:t>
            </a:r>
          </a:p>
          <a:p>
            <a:pPr lvl="1"/>
            <a:r>
              <a:rPr lang="en-GB" sz="1600" dirty="0" smtClean="0"/>
              <a:t>42 tutorials at 33 events (19 f2f, 12 webinar-type) – 20 EGI events, 13 external events</a:t>
            </a:r>
          </a:p>
          <a:p>
            <a:pPr lvl="1"/>
            <a:r>
              <a:rPr lang="en-GB" sz="1600" dirty="0" smtClean="0"/>
              <a:t>Approx. 800 participants in total</a:t>
            </a:r>
          </a:p>
          <a:p>
            <a:pPr lvl="1"/>
            <a:r>
              <a:rPr lang="en-GB" sz="1600" dirty="0" smtClean="0"/>
              <a:t>Contributed to 2 summer schools in 2017: CODATA-RDA</a:t>
            </a:r>
          </a:p>
          <a:p>
            <a:r>
              <a:rPr lang="en-GB" sz="2000" dirty="0" smtClean="0"/>
              <a:t>Joint activities with EUDAT, GEANT, </a:t>
            </a:r>
            <a:r>
              <a:rPr lang="en-GB" sz="2000" dirty="0" err="1" smtClean="0"/>
              <a:t>OpenAire</a:t>
            </a:r>
            <a:r>
              <a:rPr lang="en-GB" sz="2000" dirty="0" smtClean="0"/>
              <a:t>, RDA</a:t>
            </a:r>
          </a:p>
          <a:p>
            <a:pPr marL="682625" lvl="1" indent="-184150"/>
            <a:r>
              <a:rPr lang="en-GB" sz="1600" dirty="0" smtClean="0"/>
              <a:t>‘Design your e-infrastructure’ workshops (2x in 2016; planning for 2017)</a:t>
            </a:r>
          </a:p>
          <a:p>
            <a:pPr marL="682625" lvl="1" indent="-184150"/>
            <a:r>
              <a:rPr lang="en-GB" sz="1600" dirty="0" smtClean="0"/>
              <a:t>Introduction to European E-infrastructures (DI4R, September 2016)</a:t>
            </a:r>
          </a:p>
        </p:txBody>
      </p:sp>
      <p:sp>
        <p:nvSpPr>
          <p:cNvPr id="5" name="Footer Placeholder 3"/>
          <p:cNvSpPr>
            <a:spLocks noGrp="1"/>
          </p:cNvSpPr>
          <p:nvPr>
            <p:ph type="ftr" sz="quarter" idx="11"/>
          </p:nvPr>
        </p:nvSpPr>
        <p:spPr>
          <a:xfrm>
            <a:off x="1187624" y="6453336"/>
            <a:ext cx="6768752" cy="365125"/>
          </a:xfrm>
        </p:spPr>
        <p:txBody>
          <a:bodyPr/>
          <a:lstStyle/>
          <a:p>
            <a:r>
              <a:rPr lang="en-GB" dirty="0" smtClean="0"/>
              <a:t>WP6 Knowledge Commons</a:t>
            </a:r>
          </a:p>
        </p:txBody>
      </p:sp>
    </p:spTree>
    <p:extLst>
      <p:ext uri="{BB962C8B-B14F-4D97-AF65-F5344CB8AC3E}">
        <p14:creationId xmlns:p14="http://schemas.microsoft.com/office/powerpoint/2010/main" val="2709709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3"/>
          <p:cNvSpPr>
            <a:spLocks noGrp="1"/>
          </p:cNvSpPr>
          <p:nvPr/>
        </p:nvSpPr>
        <p:spPr>
          <a:xfrm>
            <a:off x="1187624" y="6453336"/>
            <a:ext cx="6768752"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bg1"/>
                </a:solidFill>
                <a:latin typeface="Segoe UI"/>
                <a:ea typeface="+mn-ea"/>
                <a:cs typeface="Segoe U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WP6 Knowledge Commons </a:t>
            </a:r>
            <a:endParaRPr lang="en-GB" dirty="0"/>
          </a:p>
        </p:txBody>
      </p:sp>
      <p:sp>
        <p:nvSpPr>
          <p:cNvPr id="2" name="Title 1"/>
          <p:cNvSpPr>
            <a:spLocks noGrp="1"/>
          </p:cNvSpPr>
          <p:nvPr>
            <p:ph type="title"/>
          </p:nvPr>
        </p:nvSpPr>
        <p:spPr>
          <a:xfrm>
            <a:off x="827584" y="-171400"/>
            <a:ext cx="8280920" cy="850106"/>
          </a:xfrm>
        </p:spPr>
        <p:txBody>
          <a:bodyPr>
            <a:noAutofit/>
          </a:bodyPr>
          <a:lstStyle/>
          <a:p>
            <a:r>
              <a:rPr lang="en-US" sz="2800" dirty="0" smtClean="0"/>
              <a:t>Task 6.2: Serving researchers and innovators</a:t>
            </a:r>
            <a:endParaRPr lang="en-US" sz="2800" dirty="0"/>
          </a:p>
        </p:txBody>
      </p:sp>
      <p:sp>
        <p:nvSpPr>
          <p:cNvPr id="3" name="TextBox 2"/>
          <p:cNvSpPr txBox="1"/>
          <p:nvPr/>
        </p:nvSpPr>
        <p:spPr>
          <a:xfrm>
            <a:off x="1099745" y="5733256"/>
            <a:ext cx="795854" cy="369312"/>
          </a:xfrm>
          <a:prstGeom prst="rect">
            <a:avLst/>
          </a:prstGeom>
          <a:noFill/>
        </p:spPr>
        <p:txBody>
          <a:bodyPr wrap="none" lIns="91418" tIns="45710" rIns="91418" bIns="45710" rtlCol="0">
            <a:spAutoFit/>
          </a:bodyPr>
          <a:lstStyle/>
          <a:p>
            <a:pPr algn="ctr"/>
            <a:r>
              <a:rPr lang="en-GB" b="1" dirty="0" smtClean="0">
                <a:solidFill>
                  <a:schemeClr val="accent6">
                    <a:lumMod val="75000"/>
                  </a:schemeClr>
                </a:solidFill>
              </a:rPr>
              <a:t>ESFRIs</a:t>
            </a:r>
            <a:endParaRPr lang="en-GB" b="1" dirty="0">
              <a:solidFill>
                <a:schemeClr val="accent6">
                  <a:lumMod val="75000"/>
                </a:schemeClr>
              </a:solidFill>
            </a:endParaRPr>
          </a:p>
        </p:txBody>
      </p:sp>
      <p:cxnSp>
        <p:nvCxnSpPr>
          <p:cNvPr id="4" name="Straight Arrow Connector 3"/>
          <p:cNvCxnSpPr/>
          <p:nvPr/>
        </p:nvCxnSpPr>
        <p:spPr>
          <a:xfrm>
            <a:off x="899598" y="5733257"/>
            <a:ext cx="7704856" cy="0"/>
          </a:xfrm>
          <a:prstGeom prst="straightConnector1">
            <a:avLst/>
          </a:prstGeom>
          <a:ln w="19050">
            <a:solidFill>
              <a:srgbClr val="E46C0A"/>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899596" y="1268762"/>
            <a:ext cx="0" cy="4464497"/>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282" y="1052738"/>
            <a:ext cx="922003" cy="738644"/>
          </a:xfrm>
          <a:prstGeom prst="rect">
            <a:avLst/>
          </a:prstGeom>
          <a:noFill/>
        </p:spPr>
        <p:txBody>
          <a:bodyPr wrap="none" lIns="91418" tIns="45710" rIns="91418" bIns="45710" rtlCol="0">
            <a:spAutoFit/>
          </a:bodyPr>
          <a:lstStyle/>
          <a:p>
            <a:pPr algn="ctr"/>
            <a:r>
              <a:rPr lang="en-GB" sz="1400" b="1" dirty="0">
                <a:solidFill>
                  <a:srgbClr val="E46C0A"/>
                </a:solidFill>
              </a:rPr>
              <a:t>Size of </a:t>
            </a:r>
            <a:br>
              <a:rPr lang="en-GB" sz="1400" b="1" dirty="0">
                <a:solidFill>
                  <a:srgbClr val="E46C0A"/>
                </a:solidFill>
              </a:rPr>
            </a:br>
            <a:r>
              <a:rPr lang="en-GB" sz="1400" b="1" dirty="0">
                <a:solidFill>
                  <a:srgbClr val="E46C0A"/>
                </a:solidFill>
              </a:rPr>
              <a:t>individual</a:t>
            </a:r>
            <a:br>
              <a:rPr lang="en-GB" sz="1400" b="1" dirty="0">
                <a:solidFill>
                  <a:srgbClr val="E46C0A"/>
                </a:solidFill>
              </a:rPr>
            </a:br>
            <a:r>
              <a:rPr lang="en-GB" sz="1400" b="1" dirty="0">
                <a:solidFill>
                  <a:srgbClr val="E46C0A"/>
                </a:solidFill>
              </a:rPr>
              <a:t>groups</a:t>
            </a:r>
          </a:p>
        </p:txBody>
      </p:sp>
      <p:sp>
        <p:nvSpPr>
          <p:cNvPr id="7" name="TextBox 6"/>
          <p:cNvSpPr txBox="1"/>
          <p:nvPr/>
        </p:nvSpPr>
        <p:spPr>
          <a:xfrm>
            <a:off x="2324837" y="5733256"/>
            <a:ext cx="2895235" cy="646311"/>
          </a:xfrm>
          <a:prstGeom prst="rect">
            <a:avLst/>
          </a:prstGeom>
          <a:noFill/>
        </p:spPr>
        <p:txBody>
          <a:bodyPr wrap="none" lIns="91418" tIns="45710" rIns="91418" bIns="45710" rtlCol="0">
            <a:spAutoFit/>
          </a:bodyPr>
          <a:lstStyle/>
          <a:p>
            <a:pPr algn="ctr"/>
            <a:r>
              <a:rPr lang="en-GB" b="1" dirty="0">
                <a:solidFill>
                  <a:schemeClr val="accent6">
                    <a:lumMod val="75000"/>
                  </a:schemeClr>
                </a:solidFill>
              </a:rPr>
              <a:t>Multinational </a:t>
            </a:r>
            <a:r>
              <a:rPr lang="en-GB" b="1" dirty="0" smtClean="0">
                <a:solidFill>
                  <a:schemeClr val="accent6">
                    <a:lumMod val="75000"/>
                  </a:schemeClr>
                </a:solidFill>
              </a:rPr>
              <a:t>communities, </a:t>
            </a:r>
            <a:br>
              <a:rPr lang="en-GB" b="1" dirty="0" smtClean="0">
                <a:solidFill>
                  <a:schemeClr val="accent6">
                    <a:lumMod val="75000"/>
                  </a:schemeClr>
                </a:solidFill>
              </a:rPr>
            </a:br>
            <a:r>
              <a:rPr lang="en-GB" b="1" dirty="0" smtClean="0">
                <a:solidFill>
                  <a:schemeClr val="accent6">
                    <a:lumMod val="75000"/>
                  </a:schemeClr>
                </a:solidFill>
              </a:rPr>
              <a:t>(e.g. H2020 projects)</a:t>
            </a:r>
            <a:endParaRPr lang="en-GB" b="1" dirty="0">
              <a:solidFill>
                <a:schemeClr val="accent6">
                  <a:lumMod val="75000"/>
                </a:schemeClr>
              </a:solidFill>
            </a:endParaRPr>
          </a:p>
        </p:txBody>
      </p:sp>
      <p:sp>
        <p:nvSpPr>
          <p:cNvPr id="8" name="TextBox 7"/>
          <p:cNvSpPr txBox="1"/>
          <p:nvPr/>
        </p:nvSpPr>
        <p:spPr>
          <a:xfrm>
            <a:off x="6783329" y="5762873"/>
            <a:ext cx="2110791" cy="369312"/>
          </a:xfrm>
          <a:prstGeom prst="rect">
            <a:avLst/>
          </a:prstGeom>
          <a:noFill/>
        </p:spPr>
        <p:txBody>
          <a:bodyPr wrap="none" lIns="91418" tIns="45710" rIns="91418" bIns="45710" rtlCol="0">
            <a:spAutoFit/>
          </a:bodyPr>
          <a:lstStyle/>
          <a:p>
            <a:pPr algn="ctr"/>
            <a:r>
              <a:rPr lang="en-GB" b="1" dirty="0">
                <a:solidFill>
                  <a:schemeClr val="accent6">
                    <a:lumMod val="75000"/>
                  </a:schemeClr>
                </a:solidFill>
              </a:rPr>
              <a:t>‘Long </a:t>
            </a:r>
            <a:r>
              <a:rPr lang="en-GB" b="1" dirty="0" smtClean="0">
                <a:solidFill>
                  <a:schemeClr val="accent6">
                    <a:lumMod val="75000"/>
                  </a:schemeClr>
                </a:solidFill>
              </a:rPr>
              <a:t>tail of science’</a:t>
            </a:r>
            <a:endParaRPr lang="en-GB" b="1" dirty="0">
              <a:solidFill>
                <a:schemeClr val="accent6">
                  <a:lumMod val="75000"/>
                </a:schemeClr>
              </a:solidFill>
            </a:endParaRPr>
          </a:p>
        </p:txBody>
      </p:sp>
      <p:sp>
        <p:nvSpPr>
          <p:cNvPr id="9" name="TextBox 8"/>
          <p:cNvSpPr txBox="1"/>
          <p:nvPr/>
        </p:nvSpPr>
        <p:spPr>
          <a:xfrm>
            <a:off x="1043608" y="1124744"/>
            <a:ext cx="1569629" cy="4139574"/>
          </a:xfrm>
          <a:prstGeom prst="rect">
            <a:avLst/>
          </a:prstGeom>
          <a:noFill/>
        </p:spPr>
        <p:txBody>
          <a:bodyPr wrap="none" lIns="91418" tIns="45710" rIns="91418" bIns="45710" rtlCol="0">
            <a:spAutoFit/>
          </a:bodyPr>
          <a:lstStyle/>
          <a:p>
            <a:r>
              <a:rPr lang="en-GB" sz="1400" dirty="0" smtClean="0"/>
              <a:t>ELIXIR</a:t>
            </a:r>
          </a:p>
          <a:p>
            <a:r>
              <a:rPr lang="en-GB" sz="1400" dirty="0" smtClean="0"/>
              <a:t>BBMRI</a:t>
            </a:r>
          </a:p>
          <a:p>
            <a:r>
              <a:rPr lang="en-GB" sz="1400" dirty="0" smtClean="0"/>
              <a:t>INSTRUCT</a:t>
            </a:r>
          </a:p>
          <a:p>
            <a:r>
              <a:rPr lang="en-GB" sz="1400" dirty="0" smtClean="0"/>
              <a:t>DARIAH</a:t>
            </a:r>
          </a:p>
          <a:p>
            <a:r>
              <a:rPr lang="en-GB" sz="1400" dirty="0" err="1" smtClean="0"/>
              <a:t>LifeWatch</a:t>
            </a:r>
            <a:endParaRPr lang="en-GB" sz="1400" dirty="0" smtClean="0"/>
          </a:p>
          <a:p>
            <a:r>
              <a:rPr lang="en-GB" sz="1400" dirty="0" smtClean="0"/>
              <a:t>EISCAT_3D</a:t>
            </a:r>
          </a:p>
          <a:p>
            <a:r>
              <a:rPr lang="en-GB" sz="1400" dirty="0" smtClean="0"/>
              <a:t>EPOS</a:t>
            </a:r>
          </a:p>
          <a:p>
            <a:r>
              <a:rPr lang="en-GB" sz="1400" dirty="0" smtClean="0"/>
              <a:t>Disaster Mitigation</a:t>
            </a:r>
          </a:p>
          <a:p>
            <a:endParaRPr lang="en-GB" sz="1100" dirty="0" smtClean="0"/>
          </a:p>
          <a:p>
            <a:r>
              <a:rPr lang="en-GB" sz="1400" dirty="0" smtClean="0"/>
              <a:t>WLCG</a:t>
            </a:r>
          </a:p>
          <a:p>
            <a:r>
              <a:rPr lang="en-US" sz="1400" dirty="0" smtClean="0"/>
              <a:t>ELI</a:t>
            </a:r>
            <a:endParaRPr lang="en-US" sz="1400" dirty="0"/>
          </a:p>
          <a:p>
            <a:r>
              <a:rPr lang="en-GB" sz="1400" dirty="0"/>
              <a:t>CTA</a:t>
            </a:r>
          </a:p>
          <a:p>
            <a:r>
              <a:rPr lang="en-US" sz="1400" dirty="0" smtClean="0"/>
              <a:t>CLARIN</a:t>
            </a:r>
            <a:endParaRPr lang="en-US" sz="1400" dirty="0"/>
          </a:p>
          <a:p>
            <a:r>
              <a:rPr lang="en-US" sz="1400" dirty="0" smtClean="0"/>
              <a:t>LOFAR</a:t>
            </a:r>
            <a:endParaRPr lang="en-US" sz="1400" dirty="0"/>
          </a:p>
          <a:p>
            <a:r>
              <a:rPr lang="en-GB" sz="1400" dirty="0" smtClean="0"/>
              <a:t>ICOS</a:t>
            </a:r>
            <a:endParaRPr lang="en-GB" sz="1400" dirty="0"/>
          </a:p>
          <a:p>
            <a:r>
              <a:rPr lang="en-US" sz="1400" dirty="0" smtClean="0"/>
              <a:t>EMSO</a:t>
            </a:r>
            <a:endParaRPr lang="en-US" sz="1400" dirty="0"/>
          </a:p>
          <a:p>
            <a:r>
              <a:rPr lang="en-US" sz="1400" dirty="0"/>
              <a:t>CORBEL</a:t>
            </a:r>
          </a:p>
          <a:p>
            <a:r>
              <a:rPr lang="is-IS" sz="1400" dirty="0" smtClean="0"/>
              <a:t>ENVRIplus</a:t>
            </a:r>
          </a:p>
          <a:p>
            <a:r>
              <a:rPr lang="is-IS" sz="1400" dirty="0" smtClean="0"/>
              <a:t>…</a:t>
            </a:r>
            <a:endParaRPr lang="en-GB" sz="1400" dirty="0"/>
          </a:p>
        </p:txBody>
      </p:sp>
      <p:sp>
        <p:nvSpPr>
          <p:cNvPr id="10" name="TextBox 9"/>
          <p:cNvSpPr txBox="1"/>
          <p:nvPr/>
        </p:nvSpPr>
        <p:spPr>
          <a:xfrm>
            <a:off x="2843808" y="2550403"/>
            <a:ext cx="1699284" cy="2246749"/>
          </a:xfrm>
          <a:prstGeom prst="rect">
            <a:avLst/>
          </a:prstGeom>
          <a:noFill/>
        </p:spPr>
        <p:txBody>
          <a:bodyPr wrap="none" lIns="91418" tIns="45710" rIns="91418" bIns="45710" rtlCol="0">
            <a:spAutoFit/>
          </a:bodyPr>
          <a:lstStyle/>
          <a:p>
            <a:r>
              <a:rPr lang="en-GB" sz="1400" dirty="0" err="1" smtClean="0"/>
              <a:t>OpenDreamKit</a:t>
            </a:r>
            <a:endParaRPr lang="en-GB" sz="1400" dirty="0"/>
          </a:p>
          <a:p>
            <a:r>
              <a:rPr lang="en-GB" sz="1400" dirty="0" err="1"/>
              <a:t>WeNMR</a:t>
            </a:r>
            <a:endParaRPr lang="en-GB" sz="1400" dirty="0"/>
          </a:p>
          <a:p>
            <a:r>
              <a:rPr lang="en-GB" sz="1400" dirty="0"/>
              <a:t>DRIHM</a:t>
            </a:r>
          </a:p>
          <a:p>
            <a:r>
              <a:rPr lang="en-GB" sz="1400" dirty="0"/>
              <a:t>VERCE</a:t>
            </a:r>
          </a:p>
          <a:p>
            <a:r>
              <a:rPr lang="en-GB" sz="1400" dirty="0" err="1" smtClean="0"/>
              <a:t>PhenoMeNal</a:t>
            </a:r>
            <a:endParaRPr lang="en-GB" sz="1400" dirty="0" smtClean="0"/>
          </a:p>
          <a:p>
            <a:r>
              <a:rPr lang="en-GB" sz="1400" dirty="0" err="1" smtClean="0"/>
              <a:t>BioExcel</a:t>
            </a:r>
            <a:endParaRPr lang="en-GB" sz="1400" dirty="0" smtClean="0"/>
          </a:p>
          <a:p>
            <a:r>
              <a:rPr lang="en-GB" sz="1400" dirty="0" err="1" smtClean="0"/>
              <a:t>Multiscale</a:t>
            </a:r>
            <a:r>
              <a:rPr lang="en-GB" sz="1400" dirty="0" smtClean="0"/>
              <a:t> </a:t>
            </a:r>
            <a:r>
              <a:rPr lang="en-GB" sz="1400" dirty="0"/>
              <a:t>Genomics</a:t>
            </a:r>
          </a:p>
          <a:p>
            <a:r>
              <a:rPr lang="en-GB" sz="1400" dirty="0" err="1" smtClean="0"/>
              <a:t>AgINFRA</a:t>
            </a:r>
            <a:endParaRPr lang="en-GB" sz="1400" dirty="0"/>
          </a:p>
          <a:p>
            <a:r>
              <a:rPr lang="en-US" sz="1400" dirty="0" smtClean="0"/>
              <a:t>LSGC</a:t>
            </a:r>
            <a:endParaRPr lang="en-GB" sz="1400" dirty="0"/>
          </a:p>
          <a:p>
            <a:r>
              <a:rPr lang="is-IS" sz="1400" dirty="0" smtClean="0"/>
              <a:t>…</a:t>
            </a:r>
            <a:endParaRPr lang="en-GB" sz="1400" dirty="0"/>
          </a:p>
        </p:txBody>
      </p:sp>
      <p:sp>
        <p:nvSpPr>
          <p:cNvPr id="11" name="TextBox 10"/>
          <p:cNvSpPr txBox="1"/>
          <p:nvPr/>
        </p:nvSpPr>
        <p:spPr>
          <a:xfrm>
            <a:off x="6884311" y="2409289"/>
            <a:ext cx="2295905" cy="3323967"/>
          </a:xfrm>
          <a:prstGeom prst="rect">
            <a:avLst/>
          </a:prstGeom>
          <a:noFill/>
        </p:spPr>
        <p:txBody>
          <a:bodyPr wrap="none" lIns="91418" tIns="45710" rIns="91418" bIns="45710" rtlCol="0">
            <a:spAutoFit/>
          </a:bodyPr>
          <a:lstStyle/>
          <a:p>
            <a:r>
              <a:rPr lang="en-GB" sz="1400" dirty="0" err="1"/>
              <a:t>PeachNote</a:t>
            </a:r>
            <a:endParaRPr lang="en-GB" sz="1400" dirty="0"/>
          </a:p>
          <a:p>
            <a:r>
              <a:rPr lang="en-GB" sz="1400" dirty="0"/>
              <a:t>CEBA Galaxy </a:t>
            </a:r>
            <a:r>
              <a:rPr lang="en-GB" sz="1400" dirty="0" err="1"/>
              <a:t>eLab</a:t>
            </a:r>
            <a:endParaRPr lang="en-GB" sz="1400" dirty="0"/>
          </a:p>
          <a:p>
            <a:r>
              <a:rPr lang="en-GB" sz="1400" dirty="0"/>
              <a:t>Semiconductor design</a:t>
            </a:r>
          </a:p>
          <a:p>
            <a:r>
              <a:rPr lang="en-GB" sz="1400" dirty="0"/>
              <a:t>Main-belt comets</a:t>
            </a:r>
          </a:p>
          <a:p>
            <a:r>
              <a:rPr lang="en-GB" sz="1400" dirty="0"/>
              <a:t>Quantum </a:t>
            </a:r>
            <a:r>
              <a:rPr lang="en-GB" sz="1400" dirty="0" err="1"/>
              <a:t>pysics</a:t>
            </a:r>
            <a:r>
              <a:rPr lang="en-GB" sz="1400" dirty="0"/>
              <a:t> studies</a:t>
            </a:r>
          </a:p>
          <a:p>
            <a:r>
              <a:rPr lang="en-GB" sz="1400" dirty="0"/>
              <a:t>Virtual imaging (LS)</a:t>
            </a:r>
          </a:p>
          <a:p>
            <a:r>
              <a:rPr lang="en-GB" sz="1400" dirty="0"/>
              <a:t>Bovine tuberculosis spread</a:t>
            </a:r>
          </a:p>
          <a:p>
            <a:r>
              <a:rPr lang="en-GB" sz="1400" dirty="0"/>
              <a:t>Convergent </a:t>
            </a:r>
            <a:r>
              <a:rPr lang="en-GB" sz="1400" dirty="0" err="1"/>
              <a:t>evol</a:t>
            </a:r>
            <a:r>
              <a:rPr lang="en-GB" sz="1400" dirty="0"/>
              <a:t>. in genomes</a:t>
            </a:r>
          </a:p>
          <a:p>
            <a:r>
              <a:rPr lang="en-US" sz="1400" dirty="0"/>
              <a:t>Geography evolution</a:t>
            </a:r>
          </a:p>
          <a:p>
            <a:r>
              <a:rPr lang="en-US" sz="1400" dirty="0"/>
              <a:t>Seafloor seismic waves</a:t>
            </a:r>
          </a:p>
          <a:p>
            <a:r>
              <a:rPr lang="en-GB" sz="1400" dirty="0"/>
              <a:t>3D liver maps with MRI</a:t>
            </a:r>
          </a:p>
          <a:p>
            <a:r>
              <a:rPr lang="en-US" sz="1400" dirty="0"/>
              <a:t>Metabolic rate modelling</a:t>
            </a:r>
          </a:p>
          <a:p>
            <a:r>
              <a:rPr lang="en-US" sz="1400" dirty="0"/>
              <a:t>Genome alignment</a:t>
            </a:r>
          </a:p>
          <a:p>
            <a:r>
              <a:rPr lang="en-GB" sz="1400" dirty="0"/>
              <a:t>Tapeworms infection on fish</a:t>
            </a:r>
          </a:p>
          <a:p>
            <a:r>
              <a:rPr lang="en-GB" sz="1400" dirty="0"/>
              <a:t>…</a:t>
            </a:r>
          </a:p>
        </p:txBody>
      </p:sp>
      <p:sp>
        <p:nvSpPr>
          <p:cNvPr id="12" name="TextBox 11"/>
          <p:cNvSpPr txBox="1"/>
          <p:nvPr/>
        </p:nvSpPr>
        <p:spPr>
          <a:xfrm>
            <a:off x="5422305" y="5733256"/>
            <a:ext cx="1021903" cy="646311"/>
          </a:xfrm>
          <a:prstGeom prst="rect">
            <a:avLst/>
          </a:prstGeom>
          <a:noFill/>
        </p:spPr>
        <p:txBody>
          <a:bodyPr wrap="none" lIns="91418" tIns="45710" rIns="91418" bIns="45710" rtlCol="0">
            <a:spAutoFit/>
          </a:bodyPr>
          <a:lstStyle/>
          <a:p>
            <a:pPr algn="ctr"/>
            <a:r>
              <a:rPr lang="en-GB" b="1" dirty="0">
                <a:solidFill>
                  <a:schemeClr val="accent6">
                    <a:lumMod val="75000"/>
                  </a:schemeClr>
                </a:solidFill>
              </a:rPr>
              <a:t>Industry,</a:t>
            </a:r>
            <a:br>
              <a:rPr lang="en-GB" b="1" dirty="0">
                <a:solidFill>
                  <a:schemeClr val="accent6">
                    <a:lumMod val="75000"/>
                  </a:schemeClr>
                </a:solidFill>
              </a:rPr>
            </a:br>
            <a:r>
              <a:rPr lang="en-GB" b="1" dirty="0">
                <a:solidFill>
                  <a:schemeClr val="accent6">
                    <a:lumMod val="75000"/>
                  </a:schemeClr>
                </a:solidFill>
              </a:rPr>
              <a:t>SMEs</a:t>
            </a:r>
          </a:p>
        </p:txBody>
      </p:sp>
      <p:sp>
        <p:nvSpPr>
          <p:cNvPr id="13" name="TextBox 12"/>
          <p:cNvSpPr txBox="1"/>
          <p:nvPr/>
        </p:nvSpPr>
        <p:spPr>
          <a:xfrm>
            <a:off x="5292080" y="2420888"/>
            <a:ext cx="1186799" cy="3323967"/>
          </a:xfrm>
          <a:prstGeom prst="rect">
            <a:avLst/>
          </a:prstGeom>
          <a:noFill/>
        </p:spPr>
        <p:txBody>
          <a:bodyPr wrap="none" lIns="91418" tIns="45710" rIns="91418" bIns="45710" rtlCol="0">
            <a:spAutoFit/>
          </a:bodyPr>
          <a:lstStyle/>
          <a:p>
            <a:r>
              <a:rPr lang="en-US" sz="1400" dirty="0"/>
              <a:t>100% IT</a:t>
            </a:r>
          </a:p>
          <a:p>
            <a:r>
              <a:rPr lang="en-US" sz="1400" dirty="0" smtClean="0"/>
              <a:t>Amazon </a:t>
            </a:r>
          </a:p>
          <a:p>
            <a:r>
              <a:rPr lang="en-US" sz="1400" dirty="0" smtClean="0"/>
              <a:t>CFD </a:t>
            </a:r>
            <a:r>
              <a:rPr lang="en-US" sz="1400" dirty="0"/>
              <a:t>Support</a:t>
            </a:r>
          </a:p>
          <a:p>
            <a:r>
              <a:rPr lang="en-US" sz="1400" dirty="0" err="1"/>
              <a:t>CloudEO</a:t>
            </a:r>
            <a:endParaRPr lang="en-US" sz="1400" dirty="0"/>
          </a:p>
          <a:p>
            <a:r>
              <a:rPr lang="en-US" sz="1400" dirty="0" err="1"/>
              <a:t>CloudSME</a:t>
            </a:r>
            <a:endParaRPr lang="en-US" sz="1400" dirty="0"/>
          </a:p>
          <a:p>
            <a:r>
              <a:rPr lang="en-US" sz="1400" dirty="0" err="1"/>
              <a:t>Ecohydros</a:t>
            </a:r>
            <a:endParaRPr lang="en-US" sz="1400" dirty="0"/>
          </a:p>
          <a:p>
            <a:r>
              <a:rPr lang="en-US" sz="1400" dirty="0" err="1"/>
              <a:t>EOproc</a:t>
            </a:r>
            <a:endParaRPr lang="en-US" sz="1400" dirty="0"/>
          </a:p>
          <a:p>
            <a:r>
              <a:rPr lang="en-US" sz="1400" dirty="0"/>
              <a:t>IBM Research</a:t>
            </a:r>
          </a:p>
          <a:p>
            <a:r>
              <a:rPr lang="en-US" sz="1400" dirty="0" err="1"/>
              <a:t>mITSM</a:t>
            </a:r>
            <a:endParaRPr lang="en-US" sz="1400" dirty="0"/>
          </a:p>
          <a:p>
            <a:r>
              <a:rPr lang="en-US" sz="1400" dirty="0" err="1"/>
              <a:t>Numeca</a:t>
            </a:r>
            <a:endParaRPr lang="en-US" sz="1400" dirty="0"/>
          </a:p>
          <a:p>
            <a:r>
              <a:rPr lang="en-US" sz="1400" dirty="0" err="1"/>
              <a:t>Peachnote</a:t>
            </a:r>
            <a:endParaRPr lang="en-US" sz="1400" dirty="0"/>
          </a:p>
          <a:p>
            <a:r>
              <a:rPr lang="en-US" sz="1400" dirty="0"/>
              <a:t>RHEA</a:t>
            </a:r>
          </a:p>
          <a:p>
            <a:r>
              <a:rPr lang="en-US" sz="1400" dirty="0" err="1"/>
              <a:t>SixSq</a:t>
            </a:r>
            <a:endParaRPr lang="en-US" sz="1400" dirty="0"/>
          </a:p>
          <a:p>
            <a:r>
              <a:rPr lang="en-US" sz="1400" dirty="0" err="1"/>
              <a:t>Terradue</a:t>
            </a:r>
            <a:endParaRPr lang="en-US" sz="1400" dirty="0"/>
          </a:p>
          <a:p>
            <a:r>
              <a:rPr lang="en-US" sz="1400" dirty="0" err="1" smtClean="0"/>
              <a:t>UberCloud</a:t>
            </a:r>
            <a:endParaRPr lang="en-US" sz="1400" dirty="0" smtClean="0"/>
          </a:p>
        </p:txBody>
      </p:sp>
      <p:sp>
        <p:nvSpPr>
          <p:cNvPr id="14" name="Arc 13"/>
          <p:cNvSpPr/>
          <p:nvPr/>
        </p:nvSpPr>
        <p:spPr>
          <a:xfrm rot="10800000">
            <a:off x="1187626" y="-2547663"/>
            <a:ext cx="14761640" cy="8136904"/>
          </a:xfrm>
          <a:prstGeom prst="arc">
            <a:avLst>
              <a:gd name="adj1" fmla="val 16200000"/>
              <a:gd name="adj2" fmla="val 60107"/>
            </a:avLst>
          </a:prstGeom>
        </p:spPr>
        <p:style>
          <a:lnRef idx="2">
            <a:schemeClr val="accent1"/>
          </a:lnRef>
          <a:fillRef idx="0">
            <a:schemeClr val="accent1"/>
          </a:fillRef>
          <a:effectRef idx="1">
            <a:schemeClr val="accent1"/>
          </a:effectRef>
          <a:fontRef idx="minor">
            <a:schemeClr val="tx1"/>
          </a:fontRef>
        </p:style>
        <p:txBody>
          <a:bodyPr lIns="91418" tIns="45710" rIns="91418" bIns="45710" rtlCol="0" anchor="ctr"/>
          <a:lstStyle/>
          <a:p>
            <a:pPr algn="ctr"/>
            <a:endParaRPr lang="en-US"/>
          </a:p>
        </p:txBody>
      </p:sp>
      <p:sp>
        <p:nvSpPr>
          <p:cNvPr id="16" name="TextBox 15"/>
          <p:cNvSpPr txBox="1"/>
          <p:nvPr/>
        </p:nvSpPr>
        <p:spPr>
          <a:xfrm>
            <a:off x="1547664" y="620688"/>
            <a:ext cx="1800200" cy="523220"/>
          </a:xfrm>
          <a:prstGeom prst="rect">
            <a:avLst/>
          </a:prstGeom>
          <a:noFill/>
        </p:spPr>
        <p:txBody>
          <a:bodyPr wrap="square" rtlCol="0">
            <a:spAutoFit/>
          </a:bodyPr>
          <a:lstStyle/>
          <a:p>
            <a:pPr algn="ctr"/>
            <a:r>
              <a:rPr lang="en-US" sz="1400" b="1" dirty="0" smtClean="0">
                <a:solidFill>
                  <a:schemeClr val="accent1">
                    <a:lumMod val="75000"/>
                  </a:schemeClr>
                </a:solidFill>
              </a:rPr>
              <a:t>Competence </a:t>
            </a:r>
            <a:r>
              <a:rPr lang="en-US" sz="1400" b="1" dirty="0" err="1" smtClean="0">
                <a:solidFill>
                  <a:schemeClr val="accent1">
                    <a:lumMod val="75000"/>
                  </a:schemeClr>
                </a:solidFill>
              </a:rPr>
              <a:t>Centres</a:t>
            </a:r>
            <a:r>
              <a:rPr lang="en-US" sz="1400" b="1" dirty="0" smtClean="0">
                <a:solidFill>
                  <a:schemeClr val="accent1">
                    <a:lumMod val="75000"/>
                  </a:schemeClr>
                </a:solidFill>
              </a:rPr>
              <a:t> </a:t>
            </a:r>
            <a:br>
              <a:rPr lang="en-US" sz="1400" b="1" dirty="0" smtClean="0">
                <a:solidFill>
                  <a:schemeClr val="accent1">
                    <a:lumMod val="75000"/>
                  </a:schemeClr>
                </a:solidFill>
              </a:rPr>
            </a:br>
            <a:r>
              <a:rPr lang="en-US" sz="1400" b="1" dirty="0" smtClean="0">
                <a:solidFill>
                  <a:schemeClr val="accent1">
                    <a:lumMod val="75000"/>
                  </a:schemeClr>
                </a:solidFill>
              </a:rPr>
              <a:t>(task 6.3-10)</a:t>
            </a:r>
            <a:endParaRPr lang="en-US" sz="1400" b="1" dirty="0">
              <a:solidFill>
                <a:schemeClr val="accent1">
                  <a:lumMod val="75000"/>
                </a:schemeClr>
              </a:solidFill>
            </a:endParaRPr>
          </a:p>
        </p:txBody>
      </p:sp>
      <p:sp>
        <p:nvSpPr>
          <p:cNvPr id="17" name="Oval 16"/>
          <p:cNvSpPr/>
          <p:nvPr/>
        </p:nvSpPr>
        <p:spPr>
          <a:xfrm rot="2873442">
            <a:off x="1196620" y="1114955"/>
            <a:ext cx="4734535" cy="600932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3347864" y="908720"/>
            <a:ext cx="1728192" cy="523220"/>
          </a:xfrm>
          <a:prstGeom prst="rect">
            <a:avLst/>
          </a:prstGeom>
          <a:noFill/>
        </p:spPr>
        <p:txBody>
          <a:bodyPr wrap="square" rtlCol="0">
            <a:spAutoFit/>
          </a:bodyPr>
          <a:lstStyle/>
          <a:p>
            <a:pPr algn="ctr"/>
            <a:r>
              <a:rPr lang="en-US" sz="1400" b="1" dirty="0" smtClean="0">
                <a:solidFill>
                  <a:schemeClr val="accent1">
                    <a:lumMod val="75000"/>
                  </a:schemeClr>
                </a:solidFill>
              </a:rPr>
              <a:t>Direct engagement (task 6.2)</a:t>
            </a:r>
            <a:endParaRPr lang="en-US" sz="1400" b="1" dirty="0">
              <a:solidFill>
                <a:schemeClr val="accent1">
                  <a:lumMod val="75000"/>
                </a:schemeClr>
              </a:solidFill>
            </a:endParaRPr>
          </a:p>
        </p:txBody>
      </p:sp>
      <p:sp>
        <p:nvSpPr>
          <p:cNvPr id="19" name="TextBox 18"/>
          <p:cNvSpPr txBox="1"/>
          <p:nvPr/>
        </p:nvSpPr>
        <p:spPr>
          <a:xfrm>
            <a:off x="5796136" y="1556792"/>
            <a:ext cx="2664296" cy="307777"/>
          </a:xfrm>
          <a:prstGeom prst="rect">
            <a:avLst/>
          </a:prstGeom>
          <a:noFill/>
        </p:spPr>
        <p:txBody>
          <a:bodyPr wrap="square" rtlCol="0">
            <a:spAutoFit/>
          </a:bodyPr>
          <a:lstStyle/>
          <a:p>
            <a:pPr algn="ctr"/>
            <a:r>
              <a:rPr lang="en-US" sz="1400" b="1" dirty="0" smtClean="0">
                <a:solidFill>
                  <a:schemeClr val="accent1">
                    <a:lumMod val="75000"/>
                  </a:schemeClr>
                </a:solidFill>
              </a:rPr>
              <a:t>Tools and support for the NGIs</a:t>
            </a:r>
          </a:p>
        </p:txBody>
      </p:sp>
      <p:sp>
        <p:nvSpPr>
          <p:cNvPr id="20" name="Oval 19"/>
          <p:cNvSpPr/>
          <p:nvPr/>
        </p:nvSpPr>
        <p:spPr>
          <a:xfrm>
            <a:off x="4860032" y="1916832"/>
            <a:ext cx="4292460" cy="3912762"/>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292080" y="2204864"/>
            <a:ext cx="877163" cy="307777"/>
          </a:xfrm>
          <a:prstGeom prst="rect">
            <a:avLst/>
          </a:prstGeom>
        </p:spPr>
        <p:txBody>
          <a:bodyPr wrap="none">
            <a:spAutoFit/>
          </a:bodyPr>
          <a:lstStyle/>
          <a:p>
            <a:pPr algn="ctr"/>
            <a:r>
              <a:rPr lang="en-US" sz="1400" b="1" dirty="0" smtClean="0">
                <a:solidFill>
                  <a:schemeClr val="accent1">
                    <a:lumMod val="75000"/>
                  </a:schemeClr>
                </a:solidFill>
              </a:rPr>
              <a:t>(task 2.3)</a:t>
            </a:r>
            <a:endParaRPr lang="en-US" sz="1400" b="1" dirty="0">
              <a:solidFill>
                <a:schemeClr val="accent1">
                  <a:lumMod val="75000"/>
                </a:schemeClr>
              </a:solidFill>
            </a:endParaRPr>
          </a:p>
        </p:txBody>
      </p:sp>
      <p:sp>
        <p:nvSpPr>
          <p:cNvPr id="24" name="Rectangle 23"/>
          <p:cNvSpPr/>
          <p:nvPr/>
        </p:nvSpPr>
        <p:spPr>
          <a:xfrm>
            <a:off x="6876256" y="2204864"/>
            <a:ext cx="877163" cy="307777"/>
          </a:xfrm>
          <a:prstGeom prst="rect">
            <a:avLst/>
          </a:prstGeom>
        </p:spPr>
        <p:txBody>
          <a:bodyPr wrap="none">
            <a:spAutoFit/>
          </a:bodyPr>
          <a:lstStyle/>
          <a:p>
            <a:pPr algn="ctr"/>
            <a:r>
              <a:rPr lang="en-US" sz="1400" b="1" dirty="0" smtClean="0">
                <a:solidFill>
                  <a:schemeClr val="accent1">
                    <a:lumMod val="75000"/>
                  </a:schemeClr>
                </a:solidFill>
              </a:rPr>
              <a:t>(task 6.2)</a:t>
            </a:r>
            <a:endParaRPr lang="en-US" sz="1400" b="1" dirty="0">
              <a:solidFill>
                <a:schemeClr val="accent1">
                  <a:lumMod val="75000"/>
                </a:schemeClr>
              </a:solidFill>
            </a:endParaRPr>
          </a:p>
        </p:txBody>
      </p:sp>
      <p:sp>
        <p:nvSpPr>
          <p:cNvPr id="25" name="Oval 24"/>
          <p:cNvSpPr/>
          <p:nvPr/>
        </p:nvSpPr>
        <p:spPr>
          <a:xfrm>
            <a:off x="683568" y="1052736"/>
            <a:ext cx="2016224" cy="194421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0125972" y="2337508"/>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29571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p:bldP spid="19" grpId="0"/>
      <p:bldP spid="20" grpId="0" animBg="1"/>
      <p:bldP spid="23" grpId="0"/>
      <p:bldP spid="24" grpId="0"/>
      <p:bldP spid="25" grpId="0" animBg="1"/>
    </p:bldLst>
  </p:timing>
</p:sld>
</file>

<file path=ppt/theme/theme1.xml><?xml version="1.0" encoding="utf-8"?>
<a:theme xmlns:a="http://schemas.openxmlformats.org/drawingml/2006/main" name="EGI Engage powerpoint presentation v3.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 Engage powerpoint presentation v3.2</Template>
  <TotalTime>11120</TotalTime>
  <Words>2362</Words>
  <Application>Microsoft Macintosh PowerPoint</Application>
  <PresentationFormat>On-screen Show (4:3)</PresentationFormat>
  <Paragraphs>605</Paragraphs>
  <Slides>26</Slides>
  <Notes>16</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EGI Engage powerpoint presentation v3.2</vt:lpstr>
      <vt:lpstr>EGI Powerpoint Presentation (body)</vt:lpstr>
      <vt:lpstr>EGI Powerpoint Presentation (closing)</vt:lpstr>
      <vt:lpstr>WP6 Knowledge Commons</vt:lpstr>
      <vt:lpstr>Outline</vt:lpstr>
      <vt:lpstr>WP Overview</vt:lpstr>
      <vt:lpstr>SA2 (WP6) objectives</vt:lpstr>
      <vt:lpstr>From opportunities to operational setups</vt:lpstr>
      <vt:lpstr>SA2 Partners and effort</vt:lpstr>
      <vt:lpstr>Activities and Achievements</vt:lpstr>
      <vt:lpstr>Training Task 6.1</vt:lpstr>
      <vt:lpstr>Task 6.2: Serving researchers and innovators</vt:lpstr>
      <vt:lpstr>From opportunities to active customers</vt:lpstr>
      <vt:lpstr>Technical user support Task 6.2 Highlights</vt:lpstr>
      <vt:lpstr>Achieved maturity (Described in details in D2.14)</vt:lpstr>
      <vt:lpstr>Support for new communities – Examples</vt:lpstr>
      <vt:lpstr>Working with new communities:  per discipline</vt:lpstr>
      <vt:lpstr>Support for the long-tail of science</vt:lpstr>
      <vt:lpstr>PowerPoint Presentation</vt:lpstr>
      <vt:lpstr>PY1  PY2  PY3  EOSC-Hub</vt:lpstr>
      <vt:lpstr>CC achievements in 30 months</vt:lpstr>
      <vt:lpstr>Increase in cloud usage in second project period</vt:lpstr>
      <vt:lpstr>EGI user distribution ~60,000 in total, 1% = 600</vt:lpstr>
      <vt:lpstr>Community flash presentations</vt:lpstr>
      <vt:lpstr>Use of Resources </vt:lpstr>
      <vt:lpstr>Effort analysis</vt:lpstr>
      <vt:lpstr>Summary</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WPX [name]</dc:title>
  <dc:creator>Malgorzata Krakowian</dc:creator>
  <cp:lastModifiedBy>Gergely Sipos</cp:lastModifiedBy>
  <cp:revision>373</cp:revision>
  <dcterms:created xsi:type="dcterms:W3CDTF">2016-02-16T14:19:42Z</dcterms:created>
  <dcterms:modified xsi:type="dcterms:W3CDTF">2017-10-18T10:14:44Z</dcterms:modified>
</cp:coreProperties>
</file>