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 id="2147483648" r:id="rId2"/>
    <p:sldMasterId id="2147483685" r:id="rId3"/>
  </p:sldMasterIdLst>
  <p:notesMasterIdLst>
    <p:notesMasterId r:id="rId17"/>
  </p:notesMasterIdLst>
  <p:handoutMasterIdLst>
    <p:handoutMasterId r:id="rId18"/>
  </p:handoutMasterIdLst>
  <p:sldIdLst>
    <p:sldId id="280" r:id="rId4"/>
    <p:sldId id="293" r:id="rId5"/>
    <p:sldId id="333" r:id="rId6"/>
    <p:sldId id="337" r:id="rId7"/>
    <p:sldId id="336" r:id="rId8"/>
    <p:sldId id="339" r:id="rId9"/>
    <p:sldId id="294" r:id="rId10"/>
    <p:sldId id="334" r:id="rId11"/>
    <p:sldId id="335" r:id="rId12"/>
    <p:sldId id="296" r:id="rId13"/>
    <p:sldId id="338" r:id="rId14"/>
    <p:sldId id="298" r:id="rId15"/>
    <p:sldId id="284" r:id="rId1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266D91-0535-EA48-A8C6-C076554800FC}">
          <p14:sldIdLst>
            <p14:sldId id="280"/>
            <p14:sldId id="293"/>
            <p14:sldId id="333"/>
            <p14:sldId id="337"/>
            <p14:sldId id="336"/>
            <p14:sldId id="339"/>
            <p14:sldId id="294"/>
            <p14:sldId id="334"/>
            <p14:sldId id="335"/>
            <p14:sldId id="296"/>
            <p14:sldId id="338"/>
            <p14:sldId id="298"/>
            <p14:sldId id="2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0"/>
    <a:srgbClr val="4F85C3"/>
    <a:srgbClr val="6C9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087" autoAdjust="0"/>
    <p:restoredTop sz="93384" autoAdjust="0"/>
  </p:normalViewPr>
  <p:slideViewPr>
    <p:cSldViewPr showGuides="1">
      <p:cViewPr>
        <p:scale>
          <a:sx n="100" d="100"/>
          <a:sy n="100" d="100"/>
        </p:scale>
        <p:origin x="1480" y="1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4" d="100"/>
        <a:sy n="84" d="100"/>
      </p:scale>
      <p:origin x="0" y="0"/>
    </p:cViewPr>
  </p:sorterViewPr>
  <p:notesViewPr>
    <p:cSldViewPr>
      <p:cViewPr varScale="1">
        <p:scale>
          <a:sx n="52" d="100"/>
          <a:sy n="52" d="100"/>
        </p:scale>
        <p:origin x="-2700" y="-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98F682-7966-4F36-8C65-12C6AC282E64}" type="datetimeFigureOut">
              <a:rPr lang="en-GB" smtClean="0"/>
              <a:t>24/10/2017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7037CF-4AF3-4EA8-B0EF-23260E3D633F}" type="slidenum">
              <a:rPr lang="en-GB" smtClean="0"/>
              <a:t>‹#›</a:t>
            </a:fld>
            <a:endParaRPr lang="en-GB"/>
          </a:p>
        </p:txBody>
      </p:sp>
    </p:spTree>
    <p:extLst>
      <p:ext uri="{BB962C8B-B14F-4D97-AF65-F5344CB8AC3E}">
        <p14:creationId xmlns:p14="http://schemas.microsoft.com/office/powerpoint/2010/main" val="25882209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4EA1F-7887-426C-BD0E-29F38E7AB4A2}" type="datetimeFigureOut">
              <a:rPr lang="nl-NL" smtClean="0"/>
              <a:t>24-10-17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F58AE9-46A5-49CB-B815-3CC2120EE87D}" type="slidenum">
              <a:rPr lang="nl-NL" smtClean="0"/>
              <a:t>‹#›</a:t>
            </a:fld>
            <a:endParaRPr lang="nl-NL"/>
          </a:p>
        </p:txBody>
      </p:sp>
    </p:spTree>
    <p:extLst>
      <p:ext uri="{BB962C8B-B14F-4D97-AF65-F5344CB8AC3E}">
        <p14:creationId xmlns:p14="http://schemas.microsoft.com/office/powerpoint/2010/main" val="23024887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dirty="0" err="1" smtClean="0"/>
              <a:t>MoBrain</a:t>
            </a:r>
            <a:r>
              <a:rPr lang="en-GB" dirty="0" smtClean="0"/>
              <a:t> builds on grid- and cloud-based infrastructures and on the existing expertise available within </a:t>
            </a:r>
            <a:r>
              <a:rPr lang="en-GB" dirty="0" err="1" smtClean="0"/>
              <a:t>WeNMR</a:t>
            </a:r>
            <a:r>
              <a:rPr lang="en-GB" dirty="0" smtClean="0"/>
              <a:t> (</a:t>
            </a:r>
            <a:r>
              <a:rPr lang="en-GB" dirty="0" err="1" smtClean="0"/>
              <a:t>www.wenmr.eu</a:t>
            </a:r>
            <a:r>
              <a:rPr lang="en-GB" dirty="0" smtClean="0"/>
              <a:t>), N4U (neugrid4you.eu), and technology providers (NGIs and other institutions, OSG). This initiative aims to serve its user communities, related ESFRI projects (e.g. INSTRUCT) and in the long term the Human Brain Project (FET Flagship), and strengthen the EGI services offering.” </a:t>
            </a:r>
          </a:p>
          <a:p>
            <a:endParaRPr lang="en-GB" dirty="0" smtClean="0"/>
          </a:p>
          <a:p>
            <a:r>
              <a:rPr lang="en-GB" dirty="0" smtClean="0"/>
              <a:t>Introduce these communities here to put the CC into the bigger context. (1-2 slides)</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2</a:t>
            </a:fld>
            <a:endParaRPr lang="nl-NL"/>
          </a:p>
        </p:txBody>
      </p:sp>
    </p:spTree>
    <p:extLst>
      <p:ext uri="{BB962C8B-B14F-4D97-AF65-F5344CB8AC3E}">
        <p14:creationId xmlns:p14="http://schemas.microsoft.com/office/powerpoint/2010/main" val="152248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5</a:t>
            </a:fld>
            <a:endParaRPr lang="nl-NL"/>
          </a:p>
        </p:txBody>
      </p:sp>
    </p:spTree>
    <p:extLst>
      <p:ext uri="{BB962C8B-B14F-4D97-AF65-F5344CB8AC3E}">
        <p14:creationId xmlns:p14="http://schemas.microsoft.com/office/powerpoint/2010/main" val="126391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6</a:t>
            </a:fld>
            <a:endParaRPr lang="nl-NL"/>
          </a:p>
        </p:txBody>
      </p:sp>
    </p:spTree>
    <p:extLst>
      <p:ext uri="{BB962C8B-B14F-4D97-AF65-F5344CB8AC3E}">
        <p14:creationId xmlns:p14="http://schemas.microsoft.com/office/powerpoint/2010/main" val="191282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the CC here</a:t>
            </a:r>
          </a:p>
          <a:p>
            <a:endParaRPr lang="en-GB" dirty="0" smtClean="0"/>
          </a:p>
          <a:p>
            <a:r>
              <a:rPr lang="en-GB" dirty="0" err="1" smtClean="0"/>
              <a:t>Approx</a:t>
            </a:r>
            <a:r>
              <a:rPr lang="en-GB" baseline="0" dirty="0" smtClean="0"/>
              <a:t> 1 slide</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7</a:t>
            </a:fld>
            <a:endParaRPr lang="nl-NL"/>
          </a:p>
        </p:txBody>
      </p:sp>
    </p:spTree>
    <p:extLst>
      <p:ext uri="{BB962C8B-B14F-4D97-AF65-F5344CB8AC3E}">
        <p14:creationId xmlns:p14="http://schemas.microsoft.com/office/powerpoint/2010/main" val="152248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the CC here</a:t>
            </a:r>
          </a:p>
          <a:p>
            <a:endParaRPr lang="en-GB" dirty="0" smtClean="0"/>
          </a:p>
          <a:p>
            <a:r>
              <a:rPr lang="en-GB" dirty="0" err="1" smtClean="0"/>
              <a:t>Approx</a:t>
            </a:r>
            <a:r>
              <a:rPr lang="en-GB" baseline="0" dirty="0" smtClean="0"/>
              <a:t> 1 slide</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8</a:t>
            </a:fld>
            <a:endParaRPr lang="nl-NL"/>
          </a:p>
        </p:txBody>
      </p:sp>
    </p:spTree>
    <p:extLst>
      <p:ext uri="{BB962C8B-B14F-4D97-AF65-F5344CB8AC3E}">
        <p14:creationId xmlns:p14="http://schemas.microsoft.com/office/powerpoint/2010/main" val="117042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9</a:t>
            </a:fld>
            <a:endParaRPr lang="nl-NL"/>
          </a:p>
        </p:txBody>
      </p:sp>
    </p:spTree>
    <p:extLst>
      <p:ext uri="{BB962C8B-B14F-4D97-AF65-F5344CB8AC3E}">
        <p14:creationId xmlns:p14="http://schemas.microsoft.com/office/powerpoint/2010/main" val="22620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10</a:t>
            </a:fld>
            <a:endParaRPr lang="nl-NL"/>
          </a:p>
        </p:txBody>
      </p:sp>
    </p:spTree>
    <p:extLst>
      <p:ext uri="{BB962C8B-B14F-4D97-AF65-F5344CB8AC3E}">
        <p14:creationId xmlns:p14="http://schemas.microsoft.com/office/powerpoint/2010/main" val="152248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11</a:t>
            </a:fld>
            <a:endParaRPr lang="nl-NL"/>
          </a:p>
        </p:txBody>
      </p:sp>
    </p:spTree>
    <p:extLst>
      <p:ext uri="{BB962C8B-B14F-4D97-AF65-F5344CB8AC3E}">
        <p14:creationId xmlns:p14="http://schemas.microsoft.com/office/powerpoint/2010/main" val="1506383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12</a:t>
            </a:fld>
            <a:endParaRPr lang="nl-NL"/>
          </a:p>
        </p:txBody>
      </p:sp>
    </p:spTree>
    <p:extLst>
      <p:ext uri="{BB962C8B-B14F-4D97-AF65-F5344CB8AC3E}">
        <p14:creationId xmlns:p14="http://schemas.microsoft.com/office/powerpoint/2010/main" val="595288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ekst 6"/>
          <p:cNvSpPr>
            <a:spLocks noGrp="1"/>
          </p:cNvSpPr>
          <p:nvPr>
            <p:ph type="body" sz="quarter" idx="10" hasCustomPrompt="1"/>
          </p:nvPr>
        </p:nvSpPr>
        <p:spPr>
          <a:xfrm>
            <a:off x="1727411" y="3643200"/>
            <a:ext cx="5689178" cy="431477"/>
          </a:xfrm>
        </p:spPr>
        <p:txBody>
          <a:bodyPr/>
          <a:lstStyle>
            <a:lvl1pPr>
              <a:defRPr sz="2000">
                <a:solidFill>
                  <a:schemeClr val="tx1">
                    <a:lumMod val="50000"/>
                    <a:lumOff val="50000"/>
                  </a:schemeClr>
                </a:solidFill>
              </a:defRPr>
            </a:lvl1pPr>
          </a:lstStyle>
          <a:p>
            <a:pPr lvl="0"/>
            <a:r>
              <a:rPr lang="en-GB" noProof="0" dirty="0" smtClean="0"/>
              <a:t>function</a:t>
            </a:r>
          </a:p>
        </p:txBody>
      </p:sp>
      <p:sp>
        <p:nvSpPr>
          <p:cNvPr id="2" name="Titel 1"/>
          <p:cNvSpPr>
            <a:spLocks noGrp="1"/>
          </p:cNvSpPr>
          <p:nvPr>
            <p:ph type="ctrTitle" hasCustomPrompt="1"/>
          </p:nvPr>
        </p:nvSpPr>
        <p:spPr>
          <a:xfrm>
            <a:off x="685800" y="1268761"/>
            <a:ext cx="7772400" cy="1440000"/>
          </a:xfrm>
        </p:spPr>
        <p:txBody>
          <a:bodyPr/>
          <a:lstStyle>
            <a:lvl1pPr>
              <a:defRPr/>
            </a:lvl1pPr>
          </a:lstStyle>
          <a:p>
            <a:r>
              <a:rPr lang="en-GB" noProof="0" dirty="0" smtClean="0"/>
              <a:t>Title</a:t>
            </a:r>
            <a:endParaRPr lang="en-GB" noProof="0" dirty="0"/>
          </a:p>
        </p:txBody>
      </p:sp>
      <p:sp>
        <p:nvSpPr>
          <p:cNvPr id="3" name="Ondertitel 2"/>
          <p:cNvSpPr>
            <a:spLocks noGrp="1"/>
          </p:cNvSpPr>
          <p:nvPr>
            <p:ph type="subTitle" idx="1" hasCustomPrompt="1"/>
          </p:nvPr>
        </p:nvSpPr>
        <p:spPr>
          <a:xfrm>
            <a:off x="1371600" y="2923200"/>
            <a:ext cx="6400800" cy="504056"/>
          </a:xfrm>
        </p:spPr>
        <p:txBody>
          <a:bodyPr>
            <a:no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Author</a:t>
            </a:r>
            <a:endParaRPr lang="en-GB" noProof="0" dirty="0"/>
          </a:p>
        </p:txBody>
      </p:sp>
      <p:sp>
        <p:nvSpPr>
          <p:cNvPr id="5" name="Picture Placeholder 4"/>
          <p:cNvSpPr>
            <a:spLocks noGrp="1"/>
          </p:cNvSpPr>
          <p:nvPr>
            <p:ph type="pic" sz="quarter" idx="11" hasCustomPrompt="1"/>
          </p:nvPr>
        </p:nvSpPr>
        <p:spPr>
          <a:xfrm>
            <a:off x="6948264" y="4869160"/>
            <a:ext cx="1944687" cy="1223962"/>
          </a:xfrm>
        </p:spPr>
        <p:txBody>
          <a:bodyPr/>
          <a:lstStyle>
            <a:lvl1pPr>
              <a:defRPr/>
            </a:lvl1pPr>
          </a:lstStyle>
          <a:p>
            <a:r>
              <a:rPr lang="en-GB" dirty="0" smtClean="0"/>
              <a:t>Logo</a:t>
            </a:r>
            <a:endParaRPr lang="en-GB" dirty="0"/>
          </a:p>
        </p:txBody>
      </p:sp>
    </p:spTree>
    <p:extLst>
      <p:ext uri="{BB962C8B-B14F-4D97-AF65-F5344CB8AC3E}">
        <p14:creationId xmlns:p14="http://schemas.microsoft.com/office/powerpoint/2010/main" val="15075032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3" name="Tijdelijke aanduiding voor inhoud 2"/>
          <p:cNvSpPr>
            <a:spLocks noGrp="1"/>
          </p:cNvSpPr>
          <p:nvPr>
            <p:ph sz="half" idx="1" hasCustomPrompt="1"/>
          </p:nvPr>
        </p:nvSpPr>
        <p:spPr>
          <a:xfrm>
            <a:off x="467544" y="1340768"/>
            <a:ext cx="3815655" cy="4784725"/>
          </a:xfrm>
          <a:prstGeom prst="rect">
            <a:avLst/>
          </a:prstGeo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4" name="Tijdelijke aanduiding voor inhoud 3"/>
          <p:cNvSpPr>
            <a:spLocks noGrp="1"/>
          </p:cNvSpPr>
          <p:nvPr>
            <p:ph sz="half" idx="2" hasCustomPrompt="1"/>
          </p:nvPr>
        </p:nvSpPr>
        <p:spPr>
          <a:xfrm>
            <a:off x="4572000" y="1341438"/>
            <a:ext cx="4320480" cy="4784400"/>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7" name="Footer Placeholder 6"/>
          <p:cNvSpPr>
            <a:spLocks noGrp="1"/>
          </p:cNvSpPr>
          <p:nvPr>
            <p:ph type="ftr" sz="quarter" idx="11"/>
          </p:nvPr>
        </p:nvSpPr>
        <p:spPr/>
        <p:txBody>
          <a:bodyPr/>
          <a:lstStyle/>
          <a:p>
            <a:r>
              <a:rPr lang="en-GB" smtClean="0"/>
              <a:t>EGI-Engage Final Review: Lightning talk WeNMR/MoBRAIN</a:t>
            </a:r>
            <a:endParaRPr lang="en-GB" dirty="0"/>
          </a:p>
        </p:txBody>
      </p:sp>
    </p:spTree>
    <p:extLst>
      <p:ext uri="{BB962C8B-B14F-4D97-AF65-F5344CB8AC3E}">
        <p14:creationId xmlns:p14="http://schemas.microsoft.com/office/powerpoint/2010/main" val="28628241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916832"/>
            <a:ext cx="8424936" cy="4209006"/>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7" name="Footer Placeholder 6"/>
          <p:cNvSpPr>
            <a:spLocks noGrp="1"/>
          </p:cNvSpPr>
          <p:nvPr>
            <p:ph type="ftr" sz="quarter" idx="11"/>
          </p:nvPr>
        </p:nvSpPr>
        <p:spPr/>
        <p:txBody>
          <a:bodyPr/>
          <a:lstStyle/>
          <a:p>
            <a:r>
              <a:rPr lang="en-GB" smtClean="0"/>
              <a:t>EGI-Engage Final Review: Lightning talk WeNMR/MoBRAIN</a:t>
            </a:r>
            <a:endParaRPr lang="en-GB" dirty="0"/>
          </a:p>
        </p:txBody>
      </p:sp>
    </p:spTree>
    <p:extLst>
      <p:ext uri="{BB962C8B-B14F-4D97-AF65-F5344CB8AC3E}">
        <p14:creationId xmlns:p14="http://schemas.microsoft.com/office/powerpoint/2010/main" val="41840826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457200" y="1341041"/>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a:t>
            </a:r>
          </a:p>
        </p:txBody>
      </p:sp>
      <p:sp>
        <p:nvSpPr>
          <p:cNvPr id="4" name="Tijdelijke aanduiding voor inhoud 3"/>
          <p:cNvSpPr>
            <a:spLocks noGrp="1"/>
          </p:cNvSpPr>
          <p:nvPr>
            <p:ph sz="half" idx="2" hasCustomPrompt="1"/>
          </p:nvPr>
        </p:nvSpPr>
        <p:spPr>
          <a:xfrm>
            <a:off x="494506" y="2378745"/>
            <a:ext cx="4040188" cy="46166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5" name="Tijdelijke aanduiding voor tekst 4"/>
          <p:cNvSpPr>
            <a:spLocks noGrp="1"/>
          </p:cNvSpPr>
          <p:nvPr>
            <p:ph type="body" sz="quarter" idx="3" hasCustomPrompt="1"/>
          </p:nvPr>
        </p:nvSpPr>
        <p:spPr>
          <a:xfrm>
            <a:off x="4850705" y="1341041"/>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a:t>
            </a:r>
          </a:p>
        </p:txBody>
      </p:sp>
      <p:sp>
        <p:nvSpPr>
          <p:cNvPr id="6" name="Tijdelijke aanduiding voor inhoud 5"/>
          <p:cNvSpPr>
            <a:spLocks noGrp="1"/>
          </p:cNvSpPr>
          <p:nvPr>
            <p:ph sz="quarter" idx="4" hasCustomPrompt="1"/>
          </p:nvPr>
        </p:nvSpPr>
        <p:spPr>
          <a:xfrm>
            <a:off x="4822601" y="2391445"/>
            <a:ext cx="4041775" cy="377440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10" name="Title 9"/>
          <p:cNvSpPr>
            <a:spLocks noGrp="1"/>
          </p:cNvSpPr>
          <p:nvPr>
            <p:ph type="title" hasCustomPrompt="1"/>
          </p:nvPr>
        </p:nvSpPr>
        <p:spPr/>
        <p:txBody>
          <a:bodyPr/>
          <a:lstStyle/>
          <a:p>
            <a:r>
              <a:rPr lang="en-GB" noProof="0" dirty="0" smtClean="0"/>
              <a:t>Click to insert title</a:t>
            </a:r>
            <a:endParaRPr lang="en-GB" noProof="0" dirty="0"/>
          </a:p>
        </p:txBody>
      </p:sp>
      <p:sp>
        <p:nvSpPr>
          <p:cNvPr id="8" name="Footer Placeholder 7"/>
          <p:cNvSpPr>
            <a:spLocks noGrp="1"/>
          </p:cNvSpPr>
          <p:nvPr>
            <p:ph type="ftr" sz="quarter" idx="11"/>
          </p:nvPr>
        </p:nvSpPr>
        <p:spPr/>
        <p:txBody>
          <a:bodyPr/>
          <a:lstStyle/>
          <a:p>
            <a:r>
              <a:rPr lang="en-GB" smtClean="0"/>
              <a:t>EGI-Engage Final Review: Lightning talk WeNMR/MoBRAIN</a:t>
            </a:r>
            <a:endParaRPr lang="en-GB" dirty="0"/>
          </a:p>
        </p:txBody>
      </p:sp>
    </p:spTree>
    <p:extLst>
      <p:ext uri="{BB962C8B-B14F-4D97-AF65-F5344CB8AC3E}">
        <p14:creationId xmlns:p14="http://schemas.microsoft.com/office/powerpoint/2010/main" val="469860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7" name="Tijdelijke aanduiding voor tekst 6"/>
          <p:cNvSpPr>
            <a:spLocks noGrp="1"/>
          </p:cNvSpPr>
          <p:nvPr>
            <p:ph type="body" sz="quarter" idx="10" hasCustomPrompt="1"/>
          </p:nvPr>
        </p:nvSpPr>
        <p:spPr>
          <a:xfrm>
            <a:off x="1727411" y="3643200"/>
            <a:ext cx="5689178" cy="431477"/>
          </a:xfrm>
          <a:prstGeom prst="rect">
            <a:avLst/>
          </a:prstGeom>
        </p:spPr>
        <p:txBody>
          <a:bodyPr/>
          <a:lstStyle>
            <a:lvl1pPr>
              <a:defRPr sz="2000">
                <a:solidFill>
                  <a:schemeClr val="tx1">
                    <a:lumMod val="50000"/>
                    <a:lumOff val="50000"/>
                  </a:schemeClr>
                </a:solidFill>
              </a:defRPr>
            </a:lvl1pPr>
          </a:lstStyle>
          <a:p>
            <a:pPr lvl="0"/>
            <a:r>
              <a:rPr lang="en-GB" noProof="0" dirty="0" smtClean="0"/>
              <a:t>function</a:t>
            </a:r>
          </a:p>
        </p:txBody>
      </p:sp>
      <p:sp>
        <p:nvSpPr>
          <p:cNvPr id="2" name="Titel 1"/>
          <p:cNvSpPr>
            <a:spLocks noGrp="1"/>
          </p:cNvSpPr>
          <p:nvPr>
            <p:ph type="ctrTitle" hasCustomPrompt="1"/>
          </p:nvPr>
        </p:nvSpPr>
        <p:spPr>
          <a:xfrm>
            <a:off x="685800" y="1268761"/>
            <a:ext cx="7772400" cy="1440000"/>
          </a:xfrm>
        </p:spPr>
        <p:txBody>
          <a:bodyPr/>
          <a:lstStyle>
            <a:lvl1pPr>
              <a:defRPr/>
            </a:lvl1pPr>
          </a:lstStyle>
          <a:p>
            <a:r>
              <a:rPr lang="en-GB" noProof="0" dirty="0" smtClean="0"/>
              <a:t>Title</a:t>
            </a:r>
            <a:endParaRPr lang="en-GB" noProof="0" dirty="0"/>
          </a:p>
        </p:txBody>
      </p:sp>
      <p:sp>
        <p:nvSpPr>
          <p:cNvPr id="3" name="Ondertitel 2"/>
          <p:cNvSpPr>
            <a:spLocks noGrp="1"/>
          </p:cNvSpPr>
          <p:nvPr>
            <p:ph type="subTitle" idx="1" hasCustomPrompt="1"/>
          </p:nvPr>
        </p:nvSpPr>
        <p:spPr>
          <a:xfrm>
            <a:off x="1371600" y="2923200"/>
            <a:ext cx="6400800" cy="504056"/>
          </a:xfrm>
          <a:prstGeom prst="rect">
            <a:avLst/>
          </a:prstGeom>
        </p:spPr>
        <p:txBody>
          <a:bodyPr>
            <a:no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Author</a:t>
            </a:r>
            <a:endParaRPr lang="en-GB" noProof="0" dirty="0"/>
          </a:p>
        </p:txBody>
      </p:sp>
    </p:spTree>
    <p:extLst>
      <p:ext uri="{BB962C8B-B14F-4D97-AF65-F5344CB8AC3E}">
        <p14:creationId xmlns:p14="http://schemas.microsoft.com/office/powerpoint/2010/main" val="4133713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996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5936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74227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2.xml"/><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jpeg"/><Relationship Id="rId7" Type="http://schemas.openxmlformats.org/officeDocument/2006/relationships/hyperlink" Target="http://creativecommons.org/licenses/by/4.0/" TargetMode="Externa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gradFill flip="none" rotWithShape="1">
            <a:gsLst>
              <a:gs pos="100000">
                <a:schemeClr val="bg1"/>
              </a:gs>
              <a:gs pos="0">
                <a:schemeClr val="tx2">
                  <a:lumMod val="20000"/>
                  <a:lumOff val="80000"/>
                </a:schemeClr>
              </a:gs>
            </a:gsLst>
            <a:lin ang="2700000" scaled="1"/>
            <a:tileRect/>
          </a:gradFill>
        </p:spPr>
      </p:pic>
      <p:sp>
        <p:nvSpPr>
          <p:cNvPr id="2" name="Tijdelijke aanduiding voor titel 1"/>
          <p:cNvSpPr>
            <a:spLocks noGrp="1"/>
          </p:cNvSpPr>
          <p:nvPr>
            <p:ph type="title"/>
          </p:nvPr>
        </p:nvSpPr>
        <p:spPr>
          <a:xfrm>
            <a:off x="479394" y="1412776"/>
            <a:ext cx="8229600" cy="1143000"/>
          </a:xfrm>
          <a:prstGeom prst="rect">
            <a:avLst/>
          </a:prstGeom>
        </p:spPr>
        <p:txBody>
          <a:bodyPr vert="horz" lIns="91440" tIns="45720" rIns="91440" bIns="45720" rtlCol="0" anchor="ctr">
            <a:normAutofit/>
          </a:bodyPr>
          <a:lstStyle/>
          <a:p>
            <a:endParaRPr lang="en-GB" noProof="0" dirty="0"/>
          </a:p>
        </p:txBody>
      </p:sp>
      <p:sp>
        <p:nvSpPr>
          <p:cNvPr id="3" name="Tijdelijke aanduiding voor tekst 2"/>
          <p:cNvSpPr>
            <a:spLocks noGrp="1"/>
          </p:cNvSpPr>
          <p:nvPr>
            <p:ph type="body" idx="1"/>
          </p:nvPr>
        </p:nvSpPr>
        <p:spPr>
          <a:xfrm>
            <a:off x="479394" y="2636912"/>
            <a:ext cx="8229600" cy="792088"/>
          </a:xfrm>
          <a:prstGeom prst="rect">
            <a:avLst/>
          </a:prstGeom>
        </p:spPr>
        <p:txBody>
          <a:bodyPr vert="horz" lIns="91440" tIns="45720" rIns="91440" bIns="45720" rtlCol="0">
            <a:normAutofit/>
          </a:bodyPr>
          <a:lstStyle/>
          <a:p>
            <a:pPr lvl="0"/>
            <a:endParaRPr lang="en-GB" noProof="0" dirty="0" smtClean="0"/>
          </a:p>
        </p:txBody>
      </p:sp>
      <p:pic>
        <p:nvPicPr>
          <p:cNvPr id="9" name="Afbeelding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7129" y="4581128"/>
            <a:ext cx="1728191" cy="1313426"/>
          </a:xfrm>
          <a:prstGeom prst="rect">
            <a:avLst/>
          </a:prstGeom>
        </p:spPr>
      </p:pic>
      <p:sp>
        <p:nvSpPr>
          <p:cNvPr id="12" name="Rechthoek 11"/>
          <p:cNvSpPr/>
          <p:nvPr/>
        </p:nvSpPr>
        <p:spPr>
          <a:xfrm>
            <a:off x="437129" y="6021288"/>
            <a:ext cx="8465149"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22"/>
          <p:cNvSpPr txBox="1"/>
          <p:nvPr/>
        </p:nvSpPr>
        <p:spPr>
          <a:xfrm>
            <a:off x="752684" y="6153342"/>
            <a:ext cx="1097079" cy="276999"/>
          </a:xfrm>
          <a:prstGeom prst="rect">
            <a:avLst/>
          </a:prstGeom>
          <a:noFill/>
        </p:spPr>
        <p:txBody>
          <a:bodyPr wrap="square" rtlCol="0">
            <a:spAutoFit/>
          </a:bodyPr>
          <a:lstStyle/>
          <a:p>
            <a:r>
              <a:rPr lang="nl-NL" sz="1200" b="1" dirty="0" smtClean="0">
                <a:solidFill>
                  <a:srgbClr val="0066B0"/>
                </a:solidFill>
                <a:latin typeface="Segoe UI" pitchFamily="34" charset="0"/>
                <a:cs typeface="Segoe UI" pitchFamily="34" charset="0"/>
              </a:rPr>
              <a:t>www.egi.eu</a:t>
            </a:r>
            <a:endParaRPr lang="nl-NL" sz="1200" b="1" dirty="0">
              <a:solidFill>
                <a:srgbClr val="0066B0"/>
              </a:solidFill>
              <a:latin typeface="Segoe UI" pitchFamily="34" charset="0"/>
              <a:cs typeface="Segoe UI" pitchFamily="34" charset="0"/>
            </a:endParaRPr>
          </a:p>
        </p:txBody>
      </p:sp>
      <p:pic>
        <p:nvPicPr>
          <p:cNvPr id="11" name="Afbeelding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6381328"/>
            <a:ext cx="657870" cy="442623"/>
          </a:xfrm>
          <a:prstGeom prst="rect">
            <a:avLst/>
          </a:prstGeom>
        </p:spPr>
      </p:pic>
      <p:sp>
        <p:nvSpPr>
          <p:cNvPr id="13" name="Tekstvak 10"/>
          <p:cNvSpPr txBox="1"/>
          <p:nvPr/>
        </p:nvSpPr>
        <p:spPr>
          <a:xfrm>
            <a:off x="479394" y="6402584"/>
            <a:ext cx="7557409" cy="400110"/>
          </a:xfrm>
          <a:prstGeom prst="rect">
            <a:avLst/>
          </a:prstGeom>
          <a:noFill/>
        </p:spPr>
        <p:txBody>
          <a:bodyPr wrap="square" rtlCol="0">
            <a:spAutoFit/>
          </a:bodyPr>
          <a:lstStyle/>
          <a:p>
            <a:pPr algn="r"/>
            <a:r>
              <a:rPr lang="nl-NL" sz="1000" b="0" dirty="0" smtClean="0">
                <a:latin typeface="Segoe UI" pitchFamily="34" charset="0"/>
                <a:cs typeface="Segoe UI" pitchFamily="34" charset="0"/>
              </a:rPr>
              <a:t>EGI-Engage is co-funded by the Horizon 2020 Framework Programme</a:t>
            </a:r>
          </a:p>
          <a:p>
            <a:pPr algn="r"/>
            <a:r>
              <a:rPr lang="nl-NL" sz="1000" b="0" baseline="0" dirty="0" smtClean="0">
                <a:latin typeface="Segoe UI" pitchFamily="34" charset="0"/>
                <a:cs typeface="Segoe UI" pitchFamily="34" charset="0"/>
              </a:rPr>
              <a:t>  </a:t>
            </a:r>
            <a:r>
              <a:rPr lang="nl-NL" sz="1000" b="0" dirty="0" smtClean="0">
                <a:latin typeface="Segoe UI" pitchFamily="34" charset="0"/>
                <a:cs typeface="Segoe UI" pitchFamily="34" charset="0"/>
              </a:rPr>
              <a:t>of the European Union under grant number 654142</a:t>
            </a:r>
            <a:r>
              <a:rPr lang="en-GB" sz="1000" dirty="0" smtClean="0">
                <a:latin typeface="Segoe UI" panose="020B0502040204020203" pitchFamily="34" charset="0"/>
                <a:cs typeface="Segoe UI" panose="020B0502040204020203" pitchFamily="34" charset="0"/>
              </a:rPr>
              <a:t> </a:t>
            </a:r>
            <a:endParaRPr lang="nl-NL" sz="1000" b="0" dirty="0">
              <a:latin typeface="Segoe UI" pitchFamily="34" charset="0"/>
              <a:cs typeface="Segoe UI" pitchFamily="34" charset="0"/>
            </a:endParaRPr>
          </a:p>
        </p:txBody>
      </p:sp>
    </p:spTree>
    <p:extLst>
      <p:ext uri="{BB962C8B-B14F-4D97-AF65-F5344CB8AC3E}">
        <p14:creationId xmlns:p14="http://schemas.microsoft.com/office/powerpoint/2010/main" val="2552493063"/>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hf sldNum="0" hdr="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Afbeelding 2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9889" y="0"/>
            <a:ext cx="6534150" cy="4705350"/>
          </a:xfrm>
          <a:prstGeom prst="rect">
            <a:avLst/>
          </a:prstGeom>
        </p:spPr>
      </p:pic>
      <p:sp>
        <p:nvSpPr>
          <p:cNvPr id="4" name="Rechthoek 3"/>
          <p:cNvSpPr/>
          <p:nvPr/>
        </p:nvSpPr>
        <p:spPr>
          <a:xfrm>
            <a:off x="0" y="6381328"/>
            <a:ext cx="9144000" cy="476672"/>
          </a:xfrm>
          <a:prstGeom prst="rect">
            <a:avLst/>
          </a:prstGeom>
          <a:solidFill>
            <a:srgbClr val="4F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1547664" y="188640"/>
            <a:ext cx="5760640" cy="850106"/>
          </a:xfrm>
          <a:prstGeom prst="rect">
            <a:avLst/>
          </a:prstGeom>
        </p:spPr>
        <p:txBody>
          <a:bodyPr vert="horz" lIns="91440" tIns="45720" rIns="91440" bIns="45720" rtlCol="0" anchor="ctr">
            <a:normAutofit/>
          </a:bodyPr>
          <a:lstStyle/>
          <a:p>
            <a:r>
              <a:rPr lang="en-GB" noProof="0" dirty="0" smtClean="0"/>
              <a:t>Click to insert title</a:t>
            </a:r>
            <a:endParaRPr lang="en-GB" noProof="0" dirty="0"/>
          </a:p>
        </p:txBody>
      </p:sp>
      <p:sp>
        <p:nvSpPr>
          <p:cNvPr id="22" name="Tekstvak 21"/>
          <p:cNvSpPr txBox="1"/>
          <p:nvPr/>
        </p:nvSpPr>
        <p:spPr>
          <a:xfrm>
            <a:off x="8508016" y="6525344"/>
            <a:ext cx="312906" cy="215444"/>
          </a:xfrm>
          <a:prstGeom prst="rect">
            <a:avLst/>
          </a:prstGeom>
          <a:noFill/>
        </p:spPr>
        <p:txBody>
          <a:bodyPr wrap="none" rtlCol="0">
            <a:spAutoFit/>
          </a:bodyPr>
          <a:lstStyle/>
          <a:p>
            <a:fld id="{372553E7-13AD-41CB-B8D3-4C5279D6D1DB}" type="slidenum">
              <a:rPr lang="nl-NL" sz="800" b="1" smtClean="0">
                <a:solidFill>
                  <a:schemeClr val="bg1"/>
                </a:solidFill>
                <a:latin typeface="Segoe UI" pitchFamily="34" charset="0"/>
                <a:cs typeface="Segoe UI" pitchFamily="34" charset="0"/>
              </a:rPr>
              <a:t>‹#›</a:t>
            </a:fld>
            <a:endParaRPr lang="nl-NL" sz="1050" b="1" dirty="0">
              <a:solidFill>
                <a:schemeClr val="bg1"/>
              </a:solidFill>
              <a:latin typeface="Segoe UI" pitchFamily="34" charset="0"/>
              <a:cs typeface="Segoe UI" pitchFamily="34" charset="0"/>
            </a:endParaRPr>
          </a:p>
        </p:txBody>
      </p:sp>
      <p:sp>
        <p:nvSpPr>
          <p:cNvPr id="7" name="Footer Placeholder 6"/>
          <p:cNvSpPr>
            <a:spLocks noGrp="1"/>
          </p:cNvSpPr>
          <p:nvPr>
            <p:ph type="ftr" sz="quarter" idx="3"/>
          </p:nvPr>
        </p:nvSpPr>
        <p:spPr>
          <a:xfrm>
            <a:off x="1187624" y="6453336"/>
            <a:ext cx="6768752" cy="365125"/>
          </a:xfrm>
          <a:prstGeom prst="rect">
            <a:avLst/>
          </a:prstGeom>
        </p:spPr>
        <p:txBody>
          <a:bodyPr vert="horz" lIns="91440" tIns="45720" rIns="91440" bIns="45720" rtlCol="0" anchor="ctr"/>
          <a:lstStyle>
            <a:lvl1pPr algn="ctr">
              <a:defRPr sz="1200">
                <a:solidFill>
                  <a:schemeClr val="bg1"/>
                </a:solidFill>
                <a:latin typeface="Segoe UI"/>
                <a:cs typeface="Segoe UI"/>
              </a:defRPr>
            </a:lvl1pPr>
          </a:lstStyle>
          <a:p>
            <a:r>
              <a:rPr lang="en-GB" smtClean="0"/>
              <a:t>EGI-Engage Final Review: Lightning talk WeNMR/MoBRAIN</a:t>
            </a:r>
            <a:endParaRPr lang="en-GB" dirty="0"/>
          </a:p>
        </p:txBody>
      </p:sp>
      <p:sp>
        <p:nvSpPr>
          <p:cNvPr id="9" name="Tekstvak 21"/>
          <p:cNvSpPr txBox="1"/>
          <p:nvPr/>
        </p:nvSpPr>
        <p:spPr>
          <a:xfrm>
            <a:off x="179512" y="6525344"/>
            <a:ext cx="748923" cy="215444"/>
          </a:xfrm>
          <a:prstGeom prst="rect">
            <a:avLst/>
          </a:prstGeom>
          <a:noFill/>
        </p:spPr>
        <p:txBody>
          <a:bodyPr wrap="none" rtlCol="0">
            <a:spAutoFit/>
          </a:bodyPr>
          <a:lstStyle/>
          <a:p>
            <a:fld id="{8CDD4F9D-2BD1-41F4-9791-0577FD2766C9}" type="datetime1">
              <a:rPr lang="en-GB" sz="800" b="1" smtClean="0">
                <a:solidFill>
                  <a:schemeClr val="bg1"/>
                </a:solidFill>
                <a:latin typeface="Segoe UI" pitchFamily="34" charset="0"/>
                <a:cs typeface="Segoe UI" pitchFamily="34" charset="0"/>
              </a:rPr>
              <a:t>24/10/2017</a:t>
            </a:fld>
            <a:endParaRPr lang="nl-NL" sz="800" b="1" dirty="0">
              <a:solidFill>
                <a:schemeClr val="bg1"/>
              </a:solidFill>
              <a:latin typeface="Segoe UI" pitchFamily="34" charset="0"/>
              <a:cs typeface="Segoe UI" pitchFamily="34"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7780" y="188640"/>
            <a:ext cx="1082732" cy="993566"/>
          </a:xfrm>
          <a:prstGeom prst="rect">
            <a:avLst/>
          </a:prstGeom>
        </p:spPr>
      </p:pic>
      <p:pic>
        <p:nvPicPr>
          <p:cNvPr id="12" name="Picture 11"/>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7596336" y="289302"/>
            <a:ext cx="1440160" cy="547410"/>
          </a:xfrm>
          <a:prstGeom prst="rect">
            <a:avLst/>
          </a:prstGeom>
        </p:spPr>
      </p:pic>
    </p:spTree>
    <p:extLst>
      <p:ext uri="{BB962C8B-B14F-4D97-AF65-F5344CB8AC3E}">
        <p14:creationId xmlns:p14="http://schemas.microsoft.com/office/powerpoint/2010/main" val="1687275359"/>
      </p:ext>
    </p:extLst>
  </p:cSld>
  <p:clrMap bg1="lt1" tx1="dk1" bg2="lt2" tx2="dk2" accent1="accent1" accent2="accent2" accent3="accent3" accent4="accent4" accent5="accent5" accent6="accent6" hlink="hlink" folHlink="folHlink"/>
  <p:sldLayoutIdLst>
    <p:sldLayoutId id="2147483687" r:id="rId1"/>
    <p:sldLayoutId id="2147483652" r:id="rId2"/>
    <p:sldLayoutId id="2147483653" r:id="rId3"/>
    <p:sldLayoutId id="2147483688" r:id="rId4"/>
    <p:sldLayoutId id="2147483697" r:id="rId5"/>
  </p:sldLayoutIdLst>
  <p:timing>
    <p:tnLst>
      <p:par>
        <p:cTn id="1" dur="indefinite" restart="never" nodeType="tmRoot"/>
      </p:par>
    </p:tnLst>
  </p:timing>
  <p:hf sldNum="0" hdr="0"/>
  <p:txStyles>
    <p:titleStyle>
      <a:lvl1pPr algn="ct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45" userDrawn="1">
          <p15:clr>
            <a:srgbClr val="F26B43"/>
          </p15:clr>
        </p15:guide>
        <p15:guide id="2" pos="295" userDrawn="1">
          <p15:clr>
            <a:srgbClr val="F26B43"/>
          </p15:clr>
        </p15:guide>
        <p15:guide id="3" pos="5602" userDrawn="1">
          <p15:clr>
            <a:srgbClr val="F26B43"/>
          </p15:clr>
        </p15:guide>
        <p15:guide id="4"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a:gradFill flip="none" rotWithShape="1">
            <a:gsLst>
              <a:gs pos="100000">
                <a:schemeClr val="bg1"/>
              </a:gs>
              <a:gs pos="0">
                <a:schemeClr val="tx2">
                  <a:lumMod val="20000"/>
                  <a:lumOff val="80000"/>
                </a:schemeClr>
              </a:gs>
            </a:gsLst>
            <a:lin ang="2700000" scaled="1"/>
            <a:tileRect/>
          </a:gradFill>
        </p:spPr>
      </p:pic>
      <p:pic>
        <p:nvPicPr>
          <p:cNvPr id="9" name="Afbeelding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7129" y="4581128"/>
            <a:ext cx="1728191" cy="1313426"/>
          </a:xfrm>
          <a:prstGeom prst="rect">
            <a:avLst/>
          </a:prstGeom>
        </p:spPr>
      </p:pic>
      <p:sp>
        <p:nvSpPr>
          <p:cNvPr id="12" name="Rechthoek 11"/>
          <p:cNvSpPr/>
          <p:nvPr/>
        </p:nvSpPr>
        <p:spPr>
          <a:xfrm>
            <a:off x="437129" y="6021288"/>
            <a:ext cx="8465149"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22"/>
          <p:cNvSpPr txBox="1"/>
          <p:nvPr/>
        </p:nvSpPr>
        <p:spPr>
          <a:xfrm>
            <a:off x="752684" y="6153342"/>
            <a:ext cx="1097079" cy="276999"/>
          </a:xfrm>
          <a:prstGeom prst="rect">
            <a:avLst/>
          </a:prstGeom>
          <a:noFill/>
        </p:spPr>
        <p:txBody>
          <a:bodyPr wrap="square" rtlCol="0">
            <a:spAutoFit/>
          </a:bodyPr>
          <a:lstStyle/>
          <a:p>
            <a:r>
              <a:rPr lang="nl-NL" sz="1200" b="1" dirty="0" smtClean="0">
                <a:solidFill>
                  <a:srgbClr val="0066B0"/>
                </a:solidFill>
                <a:latin typeface="Segoe UI" pitchFamily="34" charset="0"/>
                <a:cs typeface="Segoe UI" pitchFamily="34" charset="0"/>
              </a:rPr>
              <a:t>www.egi.eu</a:t>
            </a:r>
            <a:endParaRPr lang="nl-NL" sz="1200" b="1" dirty="0">
              <a:solidFill>
                <a:srgbClr val="0066B0"/>
              </a:solidFill>
              <a:latin typeface="Segoe UI" pitchFamily="34" charset="0"/>
              <a:cs typeface="Segoe UI" pitchFamily="34" charset="0"/>
            </a:endParaRPr>
          </a:p>
        </p:txBody>
      </p:sp>
      <p:sp>
        <p:nvSpPr>
          <p:cNvPr id="13" name="TextBox 12"/>
          <p:cNvSpPr txBox="1"/>
          <p:nvPr/>
        </p:nvSpPr>
        <p:spPr>
          <a:xfrm>
            <a:off x="665659" y="1124744"/>
            <a:ext cx="7578749" cy="2000548"/>
          </a:xfrm>
          <a:prstGeom prst="rect">
            <a:avLst/>
          </a:prstGeom>
          <a:noFill/>
        </p:spPr>
        <p:txBody>
          <a:bodyPr wrap="square" rtlCol="0">
            <a:spAutoFit/>
          </a:bodyPr>
          <a:lstStyle/>
          <a:p>
            <a:pPr algn="l"/>
            <a:r>
              <a:rPr lang="en-GB" sz="3600" b="1" kern="1200" noProof="0" dirty="0" smtClean="0">
                <a:solidFill>
                  <a:srgbClr val="0066B0"/>
                </a:solidFill>
                <a:latin typeface="Segoe UI" pitchFamily="34" charset="0"/>
                <a:ea typeface="Verdana" panose="020B0604030504040204" pitchFamily="34" charset="0"/>
                <a:cs typeface="Segoe UI" pitchFamily="34" charset="0"/>
              </a:rPr>
              <a:t>Thank you</a:t>
            </a:r>
            <a:r>
              <a:rPr lang="en-GB" sz="3600" b="1" kern="1200" baseline="0" noProof="0" dirty="0" smtClean="0">
                <a:solidFill>
                  <a:srgbClr val="0066B0"/>
                </a:solidFill>
                <a:latin typeface="Segoe UI" pitchFamily="34" charset="0"/>
                <a:ea typeface="Verdana" panose="020B0604030504040204" pitchFamily="34" charset="0"/>
                <a:cs typeface="Segoe UI" pitchFamily="34" charset="0"/>
              </a:rPr>
              <a:t> for your attention.</a:t>
            </a:r>
          </a:p>
          <a:p>
            <a:pPr algn="ctr"/>
            <a:endParaRPr lang="en-GB" sz="3600" b="1" kern="1200" noProof="0" dirty="0" smtClean="0">
              <a:solidFill>
                <a:srgbClr val="0066B0"/>
              </a:solidFill>
              <a:latin typeface="Segoe UI" pitchFamily="34" charset="0"/>
              <a:ea typeface="Verdana" panose="020B0604030504040204" pitchFamily="34" charset="0"/>
              <a:cs typeface="Segoe UI" pitchFamily="34" charset="0"/>
            </a:endParaRPr>
          </a:p>
          <a:p>
            <a:pPr algn="ctr"/>
            <a:endParaRPr lang="en-GB" sz="2400" b="1" i="1" kern="1200" noProof="0" dirty="0" smtClean="0">
              <a:solidFill>
                <a:srgbClr val="0066B0"/>
              </a:solidFill>
              <a:latin typeface="Segoe UI" pitchFamily="34" charset="0"/>
              <a:ea typeface="Verdana" panose="020B0604030504040204" pitchFamily="34" charset="0"/>
              <a:cs typeface="Segoe UI" pitchFamily="34" charset="0"/>
            </a:endParaRPr>
          </a:p>
          <a:p>
            <a:pPr algn="l"/>
            <a:r>
              <a:rPr lang="en-GB" sz="2800" b="1" i="1" kern="1200" noProof="0" dirty="0" smtClean="0">
                <a:solidFill>
                  <a:srgbClr val="0066B0"/>
                </a:solidFill>
                <a:latin typeface="Segoe UI" pitchFamily="34" charset="0"/>
                <a:ea typeface="Verdana" panose="020B0604030504040204" pitchFamily="34" charset="0"/>
                <a:cs typeface="Segoe UI" pitchFamily="34" charset="0"/>
              </a:rPr>
              <a:t>Questions?</a:t>
            </a:r>
          </a:p>
        </p:txBody>
      </p:sp>
      <p:pic>
        <p:nvPicPr>
          <p:cNvPr id="7" name="Afbeelding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44408" y="6381328"/>
            <a:ext cx="657870" cy="442623"/>
          </a:xfrm>
          <a:prstGeom prst="rect">
            <a:avLst/>
          </a:prstGeom>
        </p:spPr>
      </p:pic>
      <p:sp>
        <p:nvSpPr>
          <p:cNvPr id="10" name="Tekstvak 10"/>
          <p:cNvSpPr txBox="1"/>
          <p:nvPr/>
        </p:nvSpPr>
        <p:spPr>
          <a:xfrm>
            <a:off x="479394" y="6402584"/>
            <a:ext cx="7557409" cy="400110"/>
          </a:xfrm>
          <a:prstGeom prst="rect">
            <a:avLst/>
          </a:prstGeom>
          <a:noFill/>
        </p:spPr>
        <p:txBody>
          <a:bodyPr wrap="square" rtlCol="0">
            <a:spAutoFit/>
          </a:bodyPr>
          <a:lstStyle/>
          <a:p>
            <a:pPr algn="r"/>
            <a:r>
              <a:rPr lang="en-GB" sz="1000" dirty="0" smtClean="0">
                <a:latin typeface="Segoe UI" panose="020B0502040204020203" pitchFamily="34" charset="0"/>
                <a:cs typeface="Segoe UI" panose="020B0502040204020203" pitchFamily="34" charset="0"/>
              </a:rPr>
              <a:t>This work by Parties of the EGI-Engage Consortium</a:t>
            </a:r>
            <a:r>
              <a:rPr lang="en-GB" sz="1000" baseline="0" dirty="0" smtClean="0">
                <a:latin typeface="Segoe UI" panose="020B0502040204020203" pitchFamily="34" charset="0"/>
                <a:cs typeface="Segoe UI" panose="020B0502040204020203" pitchFamily="34" charset="0"/>
              </a:rPr>
              <a:t> </a:t>
            </a:r>
            <a:r>
              <a:rPr lang="en-GB" sz="1000" dirty="0" smtClean="0">
                <a:latin typeface="Segoe UI" panose="020B0502040204020203" pitchFamily="34" charset="0"/>
                <a:cs typeface="Segoe UI" panose="020B0502040204020203" pitchFamily="34" charset="0"/>
              </a:rPr>
              <a:t>is licensed under a </a:t>
            </a:r>
          </a:p>
          <a:p>
            <a:pPr algn="r"/>
            <a:r>
              <a:rPr lang="en-GB" sz="1000" dirty="0" smtClean="0">
                <a:latin typeface="Segoe UI" panose="020B0502040204020203" pitchFamily="34" charset="0"/>
                <a:cs typeface="Segoe UI" panose="020B0502040204020203" pitchFamily="34" charset="0"/>
                <a:hlinkClick r:id="rId7"/>
              </a:rPr>
              <a:t>Creative Commons Attribution 4.0 International License</a:t>
            </a:r>
            <a:r>
              <a:rPr lang="en-GB" sz="1000" dirty="0" smtClean="0">
                <a:latin typeface="Segoe UI" panose="020B0502040204020203" pitchFamily="34" charset="0"/>
                <a:cs typeface="Segoe UI" panose="020B0502040204020203" pitchFamily="34" charset="0"/>
              </a:rPr>
              <a:t>. </a:t>
            </a:r>
            <a:endParaRPr lang="nl-NL" sz="1000" b="0" dirty="0">
              <a:latin typeface="Segoe UI" pitchFamily="34" charset="0"/>
              <a:cs typeface="Segoe UI" pitchFamily="34" charset="0"/>
            </a:endParaRPr>
          </a:p>
        </p:txBody>
      </p:sp>
    </p:spTree>
    <p:extLst>
      <p:ext uri="{BB962C8B-B14F-4D97-AF65-F5344CB8AC3E}">
        <p14:creationId xmlns:p14="http://schemas.microsoft.com/office/powerpoint/2010/main" val="3815638460"/>
      </p:ext>
    </p:extLst>
  </p:cSld>
  <p:clrMap bg1="lt1" tx1="dk1" bg2="lt2" tx2="dk2" accent1="accent1" accent2="accent2" accent3="accent3" accent4="accent4" accent5="accent5" accent6="accent6" hlink="hlink" folHlink="folHlink"/>
  <p:sldLayoutIdLst>
    <p:sldLayoutId id="2147483686" r:id="rId1"/>
    <p:sldLayoutId id="2147483689" r:id="rId2"/>
  </p:sldLayoutIdLst>
  <p:timing>
    <p:tnLst>
      <p:par>
        <p:cTn id="1" dur="indefinite" restart="never" nodeType="tmRoot"/>
      </p:par>
    </p:tnLst>
  </p:timing>
  <p:hf sldNum="0" hdr="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tif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hyperlink" Target="https://www.ncbi.nlm.nih.gov/pubmed/27108186" TargetMode="Externa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hyperlink" Target="http://dx.doi.org/10.1016/j.jmb.2016.11.032" TargetMode="External"/><Relationship Id="rId6" Type="http://schemas.openxmlformats.org/officeDocument/2006/relationships/image" Target="../media/image31.png"/><Relationship Id="rId7" Type="http://schemas.openxmlformats.org/officeDocument/2006/relationships/image" Target="../media/image32.ti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27411" y="3643200"/>
            <a:ext cx="5689178" cy="1297968"/>
          </a:xfrm>
        </p:spPr>
        <p:txBody>
          <a:bodyPr>
            <a:normAutofit/>
          </a:bodyPr>
          <a:lstStyle/>
          <a:p>
            <a:r>
              <a:rPr lang="en-GB" dirty="0" smtClean="0"/>
              <a:t>Professor of Computational Structural Biology</a:t>
            </a:r>
          </a:p>
          <a:p>
            <a:r>
              <a:rPr lang="en-GB" dirty="0" smtClean="0"/>
              <a:t>Utrecht University, the Netherlands</a:t>
            </a:r>
          </a:p>
        </p:txBody>
      </p:sp>
      <p:sp>
        <p:nvSpPr>
          <p:cNvPr id="3" name="Title 2"/>
          <p:cNvSpPr>
            <a:spLocks noGrp="1"/>
          </p:cNvSpPr>
          <p:nvPr>
            <p:ph type="ctrTitle"/>
          </p:nvPr>
        </p:nvSpPr>
        <p:spPr/>
        <p:txBody>
          <a:bodyPr>
            <a:normAutofit/>
          </a:bodyPr>
          <a:lstStyle/>
          <a:p>
            <a:r>
              <a:rPr lang="en-GB" dirty="0"/>
              <a:t>Lightning talk: </a:t>
            </a:r>
            <a:r>
              <a:rPr lang="en-GB" dirty="0" smtClean="0"/>
              <a:t/>
            </a:r>
            <a:br>
              <a:rPr lang="en-GB" dirty="0" smtClean="0"/>
            </a:br>
            <a:r>
              <a:rPr lang="en-GB" dirty="0" err="1" smtClean="0"/>
              <a:t>MoBrain</a:t>
            </a:r>
            <a:r>
              <a:rPr lang="en-GB" dirty="0" smtClean="0"/>
              <a:t> Competence Centre</a:t>
            </a:r>
            <a:endParaRPr lang="en-GB" dirty="0"/>
          </a:p>
        </p:txBody>
      </p:sp>
      <p:sp>
        <p:nvSpPr>
          <p:cNvPr id="4" name="Subtitle 3"/>
          <p:cNvSpPr>
            <a:spLocks noGrp="1"/>
          </p:cNvSpPr>
          <p:nvPr>
            <p:ph type="subTitle" idx="1"/>
          </p:nvPr>
        </p:nvSpPr>
        <p:spPr/>
        <p:txBody>
          <a:bodyPr/>
          <a:lstStyle/>
          <a:p>
            <a:r>
              <a:rPr lang="en-GB" dirty="0"/>
              <a:t>Alexandre BONVIN</a:t>
            </a:r>
          </a:p>
        </p:txBody>
      </p:sp>
      <p:pic>
        <p:nvPicPr>
          <p:cNvPr id="5" name="Picture 4"/>
          <p:cNvPicPr/>
          <p:nvPr/>
        </p:nvPicPr>
        <p:blipFill>
          <a:blip r:embed="rId2" cstate="print">
            <a:extLst>
              <a:ext uri="{28A0092B-C50C-407E-A947-70E740481C1C}">
                <a14:useLocalDpi xmlns:a14="http://schemas.microsoft.com/office/drawing/2010/main"/>
              </a:ext>
            </a:extLst>
          </a:blip>
          <a:stretch>
            <a:fillRect/>
          </a:stretch>
        </p:blipFill>
        <p:spPr>
          <a:xfrm>
            <a:off x="3203848" y="116632"/>
            <a:ext cx="2771800" cy="1053572"/>
          </a:xfrm>
          <a:prstGeom prst="rect">
            <a:avLst/>
          </a:prstGeom>
        </p:spPr>
      </p:pic>
    </p:spTree>
    <p:extLst>
      <p:ext uri="{BB962C8B-B14F-4D97-AF65-F5344CB8AC3E}">
        <p14:creationId xmlns:p14="http://schemas.microsoft.com/office/powerpoint/2010/main" val="308780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88640"/>
            <a:ext cx="6408712" cy="850106"/>
          </a:xfrm>
        </p:spPr>
        <p:txBody>
          <a:bodyPr>
            <a:normAutofit/>
          </a:bodyPr>
          <a:lstStyle/>
          <a:p>
            <a:r>
              <a:rPr lang="en-GB" dirty="0" smtClean="0"/>
              <a:t>Some Usage statistics</a:t>
            </a:r>
            <a:endParaRPr lang="en-GB" dirty="0"/>
          </a:p>
        </p:txBody>
      </p:sp>
      <p:sp>
        <p:nvSpPr>
          <p:cNvPr id="4" name="Footer Placeholder 3"/>
          <p:cNvSpPr>
            <a:spLocks noGrp="1"/>
          </p:cNvSpPr>
          <p:nvPr>
            <p:ph type="ftr" sz="quarter" idx="11"/>
          </p:nvPr>
        </p:nvSpPr>
        <p:spPr/>
        <p:txBody>
          <a:bodyPr/>
          <a:lstStyle/>
          <a:p>
            <a:r>
              <a:rPr lang="en-GB" smtClean="0"/>
              <a:t>EGI-Engage Final Review: Lightning talk WeNMR/MoBRAIN</a:t>
            </a:r>
            <a:endParaRPr lang="en-GB" dirty="0"/>
          </a:p>
        </p:txBody>
      </p:sp>
      <p:sp>
        <p:nvSpPr>
          <p:cNvPr id="9" name="TextBox 8"/>
          <p:cNvSpPr txBox="1"/>
          <p:nvPr/>
        </p:nvSpPr>
        <p:spPr>
          <a:xfrm>
            <a:off x="4391980" y="5381015"/>
            <a:ext cx="4238276" cy="523220"/>
          </a:xfrm>
          <a:prstGeom prst="rect">
            <a:avLst/>
          </a:prstGeom>
          <a:noFill/>
        </p:spPr>
        <p:txBody>
          <a:bodyPr wrap="none" rtlCol="0">
            <a:spAutoFit/>
          </a:bodyPr>
          <a:lstStyle/>
          <a:p>
            <a:r>
              <a:rPr lang="en-US" sz="1400" dirty="0" smtClean="0">
                <a:solidFill>
                  <a:schemeClr val="tx2"/>
                </a:solidFill>
              </a:rPr>
              <a:t>DISVIS and POWERFIT grid jobs run on GPGPU resources</a:t>
            </a:r>
          </a:p>
          <a:p>
            <a:r>
              <a:rPr lang="en-US" sz="1400" dirty="0" smtClean="0">
                <a:solidFill>
                  <a:schemeClr val="tx2"/>
                </a:solidFill>
              </a:rPr>
              <a:t>75% of AMBER grid jobs are on GPGPU resources</a:t>
            </a:r>
            <a:endParaRPr lang="en-US" sz="1400" dirty="0">
              <a:solidFill>
                <a:schemeClr val="tx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2490412"/>
              </p:ext>
            </p:extLst>
          </p:nvPr>
        </p:nvGraphicFramePr>
        <p:xfrm>
          <a:off x="149929" y="1533894"/>
          <a:ext cx="8844141" cy="3613583"/>
        </p:xfrm>
        <a:graphic>
          <a:graphicData uri="http://schemas.openxmlformats.org/drawingml/2006/table">
            <a:tbl>
              <a:tblPr/>
              <a:tblGrid>
                <a:gridCol w="1184918"/>
                <a:gridCol w="769587"/>
                <a:gridCol w="732940"/>
                <a:gridCol w="769587"/>
                <a:gridCol w="769587"/>
                <a:gridCol w="732940"/>
                <a:gridCol w="769587"/>
                <a:gridCol w="769587"/>
                <a:gridCol w="732940"/>
                <a:gridCol w="769587"/>
                <a:gridCol w="842881"/>
              </a:tblGrid>
              <a:tr h="388858">
                <a:tc gridSpan="5">
                  <a:txBody>
                    <a:bodyPr/>
                    <a:lstStyle/>
                    <a:p>
                      <a:pPr algn="l" fontAlgn="b"/>
                      <a:r>
                        <a:rPr lang="en-US" sz="1600" b="1" i="0" u="none" strike="noStrike" dirty="0" err="1">
                          <a:solidFill>
                            <a:srgbClr val="000000"/>
                          </a:solidFill>
                          <a:effectLst/>
                          <a:latin typeface="Calibri" charset="0"/>
                        </a:rPr>
                        <a:t>MoBrain</a:t>
                      </a:r>
                      <a:r>
                        <a:rPr lang="en-US" sz="1600" b="1" i="0" u="none" strike="noStrike" dirty="0">
                          <a:solidFill>
                            <a:srgbClr val="000000"/>
                          </a:solidFill>
                          <a:effectLst/>
                          <a:latin typeface="Calibri" charset="0"/>
                        </a:rPr>
                        <a:t>/</a:t>
                      </a:r>
                      <a:r>
                        <a:rPr lang="en-US" sz="1600" b="1" i="0" u="none" strike="noStrike" dirty="0" err="1">
                          <a:solidFill>
                            <a:srgbClr val="000000"/>
                          </a:solidFill>
                          <a:effectLst/>
                          <a:latin typeface="Calibri" charset="0"/>
                        </a:rPr>
                        <a:t>WeNMR</a:t>
                      </a:r>
                      <a:r>
                        <a:rPr lang="en-US" sz="1600" b="1" i="0" u="none" strike="noStrike" dirty="0">
                          <a:solidFill>
                            <a:srgbClr val="000000"/>
                          </a:solidFill>
                          <a:effectLst/>
                          <a:latin typeface="Calibri" charset="0"/>
                        </a:rPr>
                        <a:t>/</a:t>
                      </a:r>
                      <a:r>
                        <a:rPr lang="en-US" sz="1600" b="1" i="0" u="none" strike="noStrike" dirty="0" err="1">
                          <a:solidFill>
                            <a:srgbClr val="000000"/>
                          </a:solidFill>
                          <a:effectLst/>
                          <a:latin typeface="Calibri" charset="0"/>
                        </a:rPr>
                        <a:t>WestLife</a:t>
                      </a:r>
                      <a:r>
                        <a:rPr lang="en-US" sz="1600" b="1" i="0" u="none" strike="noStrike" dirty="0">
                          <a:solidFill>
                            <a:srgbClr val="000000"/>
                          </a:solidFill>
                          <a:effectLst/>
                          <a:latin typeface="Calibri" charset="0"/>
                        </a:rPr>
                        <a:t> portals statistics</a:t>
                      </a:r>
                    </a:p>
                  </a:txBody>
                  <a:tcPr marL="16318" marR="16318" marT="16318" marB="0" anchor="ctr">
                    <a:lnL>
                      <a:noFill/>
                    </a:lnL>
                    <a:lnR>
                      <a:noFill/>
                    </a:lnR>
                    <a:lnT>
                      <a:noFill/>
                    </a:lnT>
                    <a:lnB>
                      <a:noFill/>
                    </a:lnB>
                    <a:solidFill>
                      <a:srgbClr val="70AD4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sk-SK" sz="1800" b="1" i="0" u="none" strike="noStrike" dirty="0">
                          <a:solidFill>
                            <a:srgbClr val="000000"/>
                          </a:solidFill>
                          <a:effectLst/>
                          <a:latin typeface="Calibri" charset="0"/>
                        </a:rPr>
                        <a:t> </a:t>
                      </a:r>
                    </a:p>
                  </a:txBody>
                  <a:tcPr marL="16318" marR="16318" marT="16318" marB="0" anchor="b">
                    <a:lnL>
                      <a:noFill/>
                    </a:lnL>
                    <a:lnR>
                      <a:noFill/>
                    </a:lnR>
                    <a:lnT>
                      <a:noFill/>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sk-SK" sz="1800" b="1" i="0" u="none" strike="noStrike" dirty="0">
                          <a:solidFill>
                            <a:srgbClr val="000000"/>
                          </a:solidFill>
                          <a:effectLst/>
                          <a:latin typeface="Calibri" charset="0"/>
                        </a:rPr>
                        <a:t> </a:t>
                      </a:r>
                    </a:p>
                  </a:txBody>
                  <a:tcPr marL="16318" marR="16318" marT="16318" marB="0" anchor="b">
                    <a:lnL>
                      <a:noFill/>
                    </a:lnL>
                    <a:lnR>
                      <a:noFill/>
                    </a:lnR>
                    <a:lnT>
                      <a:noFill/>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sk-SK" sz="1800" b="1" i="0" u="none" strike="noStrike">
                          <a:solidFill>
                            <a:srgbClr val="000000"/>
                          </a:solidFill>
                          <a:effectLst/>
                          <a:latin typeface="Calibri" charset="0"/>
                        </a:rPr>
                        <a:t> </a:t>
                      </a:r>
                    </a:p>
                  </a:txBody>
                  <a:tcPr marL="16318" marR="16318" marT="16318" marB="0" anchor="b">
                    <a:lnL>
                      <a:noFill/>
                    </a:lnL>
                    <a:lnR>
                      <a:noFill/>
                    </a:lnR>
                    <a:lnT>
                      <a:noFill/>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sk-SK" sz="1800" b="1" i="0" u="none" strike="noStrike">
                          <a:solidFill>
                            <a:srgbClr val="000000"/>
                          </a:solidFill>
                          <a:effectLst/>
                          <a:latin typeface="Calibri" charset="0"/>
                        </a:rPr>
                        <a:t> </a:t>
                      </a:r>
                    </a:p>
                  </a:txBody>
                  <a:tcPr marL="16318" marR="16318" marT="16318" marB="0" anchor="b">
                    <a:lnL>
                      <a:noFill/>
                    </a:lnL>
                    <a:lnR>
                      <a:noFill/>
                    </a:lnR>
                    <a:lnT>
                      <a:noFill/>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sk-SK" sz="1800" b="1" i="0" u="none" strike="noStrike">
                          <a:solidFill>
                            <a:srgbClr val="000000"/>
                          </a:solidFill>
                          <a:effectLst/>
                          <a:latin typeface="Calibri" charset="0"/>
                        </a:rPr>
                        <a:t> </a:t>
                      </a:r>
                    </a:p>
                  </a:txBody>
                  <a:tcPr marL="16318" marR="16318" marT="16318" marB="0" anchor="b">
                    <a:lnL>
                      <a:noFill/>
                    </a:lnL>
                    <a:lnR>
                      <a:noFill/>
                    </a:lnR>
                    <a:lnT>
                      <a:noFill/>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sk-SK" sz="1800" b="1" i="0" u="none" strike="noStrike">
                          <a:solidFill>
                            <a:srgbClr val="000000"/>
                          </a:solidFill>
                          <a:effectLst/>
                          <a:latin typeface="Calibri" charset="0"/>
                        </a:rPr>
                        <a:t> </a:t>
                      </a:r>
                    </a:p>
                  </a:txBody>
                  <a:tcPr marL="16318" marR="16318" marT="16318" marB="0" anchor="b">
                    <a:lnL>
                      <a:noFill/>
                    </a:lnL>
                    <a:lnR>
                      <a:noFill/>
                    </a:lnR>
                    <a:lnT>
                      <a:noFill/>
                    </a:lnT>
                    <a:lnB w="6350" cap="flat" cmpd="sng" algn="ctr">
                      <a:solidFill>
                        <a:srgbClr val="000000"/>
                      </a:solidFill>
                      <a:prstDash val="solid"/>
                      <a:round/>
                      <a:headEnd type="none" w="med" len="med"/>
                      <a:tailEnd type="none" w="med" len="med"/>
                    </a:lnB>
                    <a:solidFill>
                      <a:srgbClr val="70AD47"/>
                    </a:solidFill>
                  </a:tcPr>
                </a:tc>
              </a:tr>
              <a:tr h="290453">
                <a:tc>
                  <a:txBody>
                    <a:bodyPr/>
                    <a:lstStyle/>
                    <a:p>
                      <a:pPr algn="l" fontAlgn="b"/>
                      <a:r>
                        <a:rPr lang="sk-SK" sz="1800" b="1" i="0" u="none" strike="noStrike">
                          <a:solidFill>
                            <a:srgbClr val="000000"/>
                          </a:solidFill>
                          <a:effectLst/>
                          <a:latin typeface="Calibri" charset="0"/>
                        </a:rPr>
                        <a:t> </a:t>
                      </a:r>
                    </a:p>
                  </a:txBody>
                  <a:tcPr marL="16318" marR="16318" marT="163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ctr" fontAlgn="b"/>
                      <a:r>
                        <a:rPr lang="nb-NO" sz="1800" b="1" i="0" u="none" strike="noStrike">
                          <a:solidFill>
                            <a:srgbClr val="000000"/>
                          </a:solidFill>
                          <a:effectLst/>
                          <a:latin typeface="Calibri" charset="0"/>
                        </a:rPr>
                        <a:t>Stats 2015</a:t>
                      </a:r>
                    </a:p>
                  </a:txBody>
                  <a:tcPr marL="16318" marR="16318" marT="163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ctr" fontAlgn="b"/>
                      <a:r>
                        <a:rPr lang="nb-NO" sz="1800" b="1" i="0" u="none" strike="noStrike">
                          <a:solidFill>
                            <a:srgbClr val="000000"/>
                          </a:solidFill>
                          <a:effectLst/>
                          <a:latin typeface="Calibri" charset="0"/>
                        </a:rPr>
                        <a:t>Stats 2016</a:t>
                      </a:r>
                    </a:p>
                  </a:txBody>
                  <a:tcPr marL="16318" marR="16318" marT="163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gridSpan="3">
                  <a:txBody>
                    <a:bodyPr/>
                    <a:lstStyle/>
                    <a:p>
                      <a:pPr algn="ctr" fontAlgn="b"/>
                      <a:r>
                        <a:rPr lang="nb-NO" sz="1800" b="1" i="0" u="none" strike="noStrike">
                          <a:solidFill>
                            <a:srgbClr val="000000"/>
                          </a:solidFill>
                          <a:effectLst/>
                          <a:latin typeface="Calibri" charset="0"/>
                        </a:rPr>
                        <a:t>Stats 2017</a:t>
                      </a:r>
                    </a:p>
                  </a:txBody>
                  <a:tcPr marL="16318" marR="16318" marT="163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c hMerge="1">
                  <a:txBody>
                    <a:bodyPr/>
                    <a:lstStyle/>
                    <a:p>
                      <a:endParaRPr lang="en-US"/>
                    </a:p>
                  </a:txBody>
                  <a:tcPr/>
                </a:tc>
                <a:tc rowSpan="2">
                  <a:txBody>
                    <a:bodyPr/>
                    <a:lstStyle/>
                    <a:p>
                      <a:pPr algn="ctr" fontAlgn="b"/>
                      <a:r>
                        <a:rPr lang="en-US" sz="1400" b="1" i="0" u="none" strike="noStrike">
                          <a:solidFill>
                            <a:srgbClr val="FFFFFF"/>
                          </a:solidFill>
                          <a:effectLst/>
                          <a:latin typeface="Calibri" charset="0"/>
                        </a:rPr>
                        <a:t>User increase</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r>
              <a:tr h="522163">
                <a:tc>
                  <a:txBody>
                    <a:bodyPr/>
                    <a:lstStyle/>
                    <a:p>
                      <a:pPr algn="l" fontAlgn="b"/>
                      <a:r>
                        <a:rPr lang="sk-SK" sz="1500" b="1" i="0" u="none" strike="noStrike" dirty="0">
                          <a:solidFill>
                            <a:srgbClr val="000000"/>
                          </a:solidFill>
                          <a:effectLst/>
                          <a:latin typeface="Calibri" charset="0"/>
                        </a:rPr>
                        <a:t> </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solidFill>
                            <a:srgbClr val="000000"/>
                          </a:solidFill>
                          <a:effectLst/>
                          <a:latin typeface="Calibri" charset="0"/>
                        </a:rPr>
                        <a:t>Users total</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solidFill>
                            <a:srgbClr val="000000"/>
                          </a:solidFill>
                          <a:effectLst/>
                          <a:latin typeface="Calibri" charset="0"/>
                        </a:rPr>
                        <a:t>User </a:t>
                      </a:r>
                      <a:endParaRPr lang="en-US" sz="1400" b="1" i="0" u="none" strike="noStrike" dirty="0" smtClean="0">
                        <a:solidFill>
                          <a:srgbClr val="000000"/>
                        </a:solidFill>
                        <a:effectLst/>
                        <a:latin typeface="Calibri" charset="0"/>
                      </a:endParaRPr>
                    </a:p>
                    <a:p>
                      <a:pPr algn="ctr" fontAlgn="b"/>
                      <a:r>
                        <a:rPr lang="en-US" sz="1400" b="1" i="0" u="none" strike="noStrike" dirty="0" smtClean="0">
                          <a:solidFill>
                            <a:srgbClr val="000000"/>
                          </a:solidFill>
                          <a:effectLst/>
                          <a:latin typeface="Calibri" charset="0"/>
                        </a:rPr>
                        <a:t>jobs</a:t>
                      </a:r>
                      <a:endParaRPr lang="en-US" sz="1400" b="1" i="0" u="none" strike="noStrike" dirty="0">
                        <a:solidFill>
                          <a:srgbClr val="000000"/>
                        </a:solidFill>
                        <a:effectLst/>
                        <a:latin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solidFill>
                            <a:srgbClr val="000000"/>
                          </a:solidFill>
                          <a:effectLst/>
                          <a:latin typeface="Calibri" charset="0"/>
                        </a:rPr>
                        <a:t>Grid </a:t>
                      </a:r>
                      <a:endParaRPr lang="en-US" sz="1400" b="1" i="0" u="none" strike="noStrike" dirty="0" smtClean="0">
                        <a:solidFill>
                          <a:srgbClr val="000000"/>
                        </a:solidFill>
                        <a:effectLst/>
                        <a:latin typeface="Calibri" charset="0"/>
                      </a:endParaRPr>
                    </a:p>
                    <a:p>
                      <a:pPr algn="ctr" fontAlgn="b"/>
                      <a:r>
                        <a:rPr lang="en-US" sz="1400" b="1" i="0" u="none" strike="noStrike" dirty="0" smtClean="0">
                          <a:solidFill>
                            <a:srgbClr val="000000"/>
                          </a:solidFill>
                          <a:effectLst/>
                          <a:latin typeface="Calibri" charset="0"/>
                        </a:rPr>
                        <a:t>jobs</a:t>
                      </a:r>
                      <a:endParaRPr lang="en-US" sz="1400" b="1" i="0" u="none" strike="noStrike" dirty="0">
                        <a:solidFill>
                          <a:srgbClr val="000000"/>
                        </a:solidFill>
                        <a:effectLst/>
                        <a:latin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a:solidFill>
                            <a:srgbClr val="000000"/>
                          </a:solidFill>
                          <a:effectLst/>
                          <a:latin typeface="Calibri" charset="0"/>
                        </a:rPr>
                        <a:t>Users total</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solidFill>
                            <a:srgbClr val="000000"/>
                          </a:solidFill>
                          <a:effectLst/>
                          <a:latin typeface="Calibri" charset="0"/>
                        </a:rPr>
                        <a:t>User </a:t>
                      </a:r>
                      <a:endParaRPr lang="en-US" sz="1400" b="1" i="0" u="none" strike="noStrike" dirty="0" smtClean="0">
                        <a:solidFill>
                          <a:srgbClr val="000000"/>
                        </a:solidFill>
                        <a:effectLst/>
                        <a:latin typeface="Calibri" charset="0"/>
                      </a:endParaRPr>
                    </a:p>
                    <a:p>
                      <a:pPr algn="ctr" fontAlgn="b"/>
                      <a:r>
                        <a:rPr lang="en-US" sz="1400" b="1" i="0" u="none" strike="noStrike" dirty="0" smtClean="0">
                          <a:solidFill>
                            <a:srgbClr val="000000"/>
                          </a:solidFill>
                          <a:effectLst/>
                          <a:latin typeface="Calibri" charset="0"/>
                        </a:rPr>
                        <a:t>jobs</a:t>
                      </a:r>
                      <a:endParaRPr lang="en-US" sz="1400" b="1" i="0" u="none" strike="noStrike" dirty="0">
                        <a:solidFill>
                          <a:srgbClr val="000000"/>
                        </a:solidFill>
                        <a:effectLst/>
                        <a:latin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smtClean="0">
                          <a:solidFill>
                            <a:srgbClr val="000000"/>
                          </a:solidFill>
                          <a:effectLst/>
                          <a:latin typeface="Calibri" charset="0"/>
                        </a:rPr>
                        <a:t>Grid</a:t>
                      </a:r>
                    </a:p>
                    <a:p>
                      <a:pPr algn="ctr" fontAlgn="b"/>
                      <a:r>
                        <a:rPr lang="en-US" sz="1400" b="1" i="0" u="none" strike="noStrike" dirty="0" smtClean="0">
                          <a:solidFill>
                            <a:srgbClr val="000000"/>
                          </a:solidFill>
                          <a:effectLst/>
                          <a:latin typeface="Calibri" charset="0"/>
                        </a:rPr>
                        <a:t>jobs</a:t>
                      </a:r>
                      <a:endParaRPr lang="en-US" sz="1400" b="1" i="0" u="none" strike="noStrike" dirty="0">
                        <a:solidFill>
                          <a:srgbClr val="000000"/>
                        </a:solidFill>
                        <a:effectLst/>
                        <a:latin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solidFill>
                            <a:srgbClr val="000000"/>
                          </a:solidFill>
                          <a:effectLst/>
                          <a:latin typeface="Calibri" charset="0"/>
                        </a:rPr>
                        <a:t>Users total</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a:solidFill>
                            <a:srgbClr val="000000"/>
                          </a:solidFill>
                          <a:effectLst/>
                          <a:latin typeface="Calibri" charset="0"/>
                        </a:rPr>
                        <a:t>User </a:t>
                      </a:r>
                      <a:endParaRPr lang="en-US" sz="1400" b="1" i="0" u="none" strike="noStrike" dirty="0" smtClean="0">
                        <a:solidFill>
                          <a:srgbClr val="000000"/>
                        </a:solidFill>
                        <a:effectLst/>
                        <a:latin typeface="Calibri" charset="0"/>
                      </a:endParaRPr>
                    </a:p>
                    <a:p>
                      <a:pPr algn="ctr" fontAlgn="b"/>
                      <a:r>
                        <a:rPr lang="en-US" sz="1400" b="1" i="0" u="none" strike="noStrike" dirty="0" smtClean="0">
                          <a:solidFill>
                            <a:srgbClr val="000000"/>
                          </a:solidFill>
                          <a:effectLst/>
                          <a:latin typeface="Calibri" charset="0"/>
                        </a:rPr>
                        <a:t>jobs</a:t>
                      </a:r>
                      <a:endParaRPr lang="en-US" sz="1400" b="1" i="0" u="none" strike="noStrike" dirty="0">
                        <a:solidFill>
                          <a:srgbClr val="000000"/>
                        </a:solidFill>
                        <a:effectLst/>
                        <a:latin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400" b="1" i="0" u="none" strike="noStrike" dirty="0" smtClean="0">
                          <a:solidFill>
                            <a:srgbClr val="000000"/>
                          </a:solidFill>
                          <a:effectLst/>
                          <a:latin typeface="Calibri" charset="0"/>
                        </a:rPr>
                        <a:t>Grid</a:t>
                      </a:r>
                    </a:p>
                    <a:p>
                      <a:pPr algn="ctr" fontAlgn="b"/>
                      <a:r>
                        <a:rPr lang="en-US" sz="1400" b="1" i="0" u="none" strike="noStrike" dirty="0" smtClean="0">
                          <a:solidFill>
                            <a:srgbClr val="000000"/>
                          </a:solidFill>
                          <a:effectLst/>
                          <a:latin typeface="Calibri" charset="0"/>
                        </a:rPr>
                        <a:t>jobs</a:t>
                      </a:r>
                      <a:endParaRPr lang="en-US" sz="1400" b="1" i="0" u="none" strike="noStrike" dirty="0">
                        <a:solidFill>
                          <a:srgbClr val="000000"/>
                        </a:solidFill>
                        <a:effectLst/>
                        <a:latin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r>
              <a:tr h="310034">
                <a:tc>
                  <a:txBody>
                    <a:bodyPr/>
                    <a:lstStyle/>
                    <a:p>
                      <a:pPr algn="l" fontAlgn="b"/>
                      <a:r>
                        <a:rPr lang="en-US" sz="1400" b="1" i="0" u="none" strike="noStrike" dirty="0">
                          <a:solidFill>
                            <a:srgbClr val="000000"/>
                          </a:solidFill>
                          <a:effectLst/>
                          <a:latin typeface="Calibri" charset="0"/>
                        </a:rPr>
                        <a:t>AMBER</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is-IS" sz="1500" b="0" i="0" u="none" strike="noStrike" dirty="0">
                          <a:solidFill>
                            <a:srgbClr val="000000"/>
                          </a:solidFill>
                          <a:effectLst/>
                          <a:latin typeface="Calibri" charset="0"/>
                          <a:ea typeface="Calibri" charset="0"/>
                          <a:cs typeface="Calibri" charset="0"/>
                        </a:rPr>
                        <a:t>300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effectLst/>
                          <a:latin typeface="Calibri" charset="0"/>
                          <a:ea typeface="Calibri" charset="0"/>
                          <a:cs typeface="Calibri" charset="0"/>
                        </a:rPr>
                        <a:t>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charset="0"/>
                          <a:ea typeface="Calibri" charset="0"/>
                          <a:cs typeface="Calibri" charset="0"/>
                        </a:rPr>
                        <a:t>8k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uk-UA" sz="1500" b="0" i="0" u="none" strike="noStrike">
                          <a:solidFill>
                            <a:srgbClr val="000000"/>
                          </a:solidFill>
                          <a:effectLst/>
                          <a:latin typeface="Calibri" charset="0"/>
                          <a:ea typeface="Calibri" charset="0"/>
                          <a:cs typeface="Calibri" charset="0"/>
                        </a:rPr>
                        <a:t>390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1500" b="0" i="0" u="none" strike="noStrike">
                          <a:solidFill>
                            <a:srgbClr val="000000"/>
                          </a:solidFill>
                          <a:effectLst/>
                          <a:latin typeface="Calibri" charset="0"/>
                          <a:ea typeface="Calibri" charset="0"/>
                          <a:cs typeface="Calibri" charset="0"/>
                        </a:rPr>
                        <a:t>185</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hr-HR" sz="1500" b="0" i="0" u="none" strike="noStrike">
                          <a:solidFill>
                            <a:srgbClr val="000000"/>
                          </a:solidFill>
                          <a:effectLst/>
                          <a:latin typeface="Calibri" charset="0"/>
                          <a:ea typeface="Calibri" charset="0"/>
                          <a:cs typeface="Calibri" charset="0"/>
                        </a:rPr>
                        <a:t>3.6k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s-IS" sz="1500" b="0" i="0" u="none" strike="noStrike">
                          <a:solidFill>
                            <a:srgbClr val="000000"/>
                          </a:solidFill>
                          <a:effectLst/>
                          <a:latin typeface="Calibri" charset="0"/>
                          <a:ea typeface="Calibri" charset="0"/>
                          <a:cs typeface="Calibri" charset="0"/>
                        </a:rPr>
                        <a:t>488</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is-IS" sz="1500" b="0" i="0" u="none" strike="noStrike">
                          <a:solidFill>
                            <a:srgbClr val="000000"/>
                          </a:solidFill>
                          <a:effectLst/>
                          <a:latin typeface="Calibri" charset="0"/>
                          <a:ea typeface="Calibri" charset="0"/>
                          <a:cs typeface="Calibri" charset="0"/>
                        </a:rPr>
                        <a:t>571</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nb-NO" sz="1500" b="0" i="0" u="none" strike="noStrike">
                          <a:solidFill>
                            <a:srgbClr val="000000"/>
                          </a:solidFill>
                          <a:effectLst/>
                          <a:latin typeface="Calibri" charset="0"/>
                          <a:ea typeface="Calibri" charset="0"/>
                          <a:cs typeface="Calibri" charset="0"/>
                        </a:rPr>
                        <a:t>1.7k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mr-IN" sz="1500" b="0" i="0" u="none" strike="noStrike">
                          <a:solidFill>
                            <a:srgbClr val="000000"/>
                          </a:solidFill>
                          <a:effectLst/>
                          <a:latin typeface="Calibri" charset="0"/>
                          <a:ea typeface="Calibri" charset="0"/>
                          <a:cs typeface="Calibri" charset="0"/>
                        </a:rPr>
                        <a:t>25%</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ECD4"/>
                    </a:solidFill>
                  </a:tcPr>
                </a:tc>
              </a:tr>
              <a:tr h="310034">
                <a:tc>
                  <a:txBody>
                    <a:bodyPr/>
                    <a:lstStyle/>
                    <a:p>
                      <a:pPr algn="l" fontAlgn="b"/>
                      <a:r>
                        <a:rPr lang="en-US" sz="1400" b="1" i="0" u="none" strike="noStrike" dirty="0">
                          <a:solidFill>
                            <a:srgbClr val="000000"/>
                          </a:solidFill>
                          <a:effectLst/>
                          <a:latin typeface="Calibri" charset="0"/>
                        </a:rPr>
                        <a:t>CS-ROSETTA3</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is-IS" sz="1500" b="0" i="0" u="none" strike="noStrike">
                          <a:solidFill>
                            <a:srgbClr val="000000"/>
                          </a:solidFill>
                          <a:effectLst/>
                          <a:latin typeface="Calibri" charset="0"/>
                          <a:ea typeface="Calibri" charset="0"/>
                          <a:cs typeface="Calibri" charset="0"/>
                        </a:rPr>
                        <a:t>219</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500" b="0" i="0" u="none" strike="noStrike" dirty="0">
                          <a:solidFill>
                            <a:srgbClr val="000000"/>
                          </a:solidFill>
                          <a:effectLst/>
                          <a:latin typeface="Calibri" charset="0"/>
                          <a:ea typeface="Calibri" charset="0"/>
                          <a:cs typeface="Calibri" charset="0"/>
                        </a:rPr>
                        <a:t>67</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500" b="0" i="0" u="none" strike="noStrike" dirty="0">
                          <a:solidFill>
                            <a:srgbClr val="000000"/>
                          </a:solidFill>
                          <a:effectLst/>
                          <a:latin typeface="Calibri" charset="0"/>
                          <a:ea typeface="Calibri" charset="0"/>
                          <a:cs typeface="Calibri" charset="0"/>
                        </a:rPr>
                        <a:t>189k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500" b="0" i="0" u="none" strike="noStrike" dirty="0">
                          <a:solidFill>
                            <a:srgbClr val="000000"/>
                          </a:solidFill>
                          <a:effectLst/>
                          <a:latin typeface="Calibri" charset="0"/>
                          <a:ea typeface="Calibri" charset="0"/>
                          <a:cs typeface="Calibri" charset="0"/>
                        </a:rPr>
                        <a:t>228</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500" b="0" i="0" u="none" strike="noStrike" dirty="0">
                          <a:solidFill>
                            <a:srgbClr val="000000"/>
                          </a:solidFill>
                          <a:effectLst/>
                          <a:latin typeface="Calibri" charset="0"/>
                          <a:ea typeface="Calibri" charset="0"/>
                          <a:cs typeface="Calibri" charset="0"/>
                        </a:rPr>
                        <a:t>33</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s-IS" sz="1500" b="0" i="0" u="none" strike="noStrike" dirty="0">
                          <a:solidFill>
                            <a:srgbClr val="000000"/>
                          </a:solidFill>
                          <a:effectLst/>
                          <a:latin typeface="Calibri" charset="0"/>
                          <a:ea typeface="Calibri" charset="0"/>
                          <a:cs typeface="Calibri" charset="0"/>
                        </a:rPr>
                        <a:t>264k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s-IS" sz="1500" b="0" i="0" u="none" strike="noStrike">
                          <a:solidFill>
                            <a:srgbClr val="000000"/>
                          </a:solidFill>
                          <a:effectLst/>
                          <a:latin typeface="Calibri" charset="0"/>
                          <a:ea typeface="Calibri" charset="0"/>
                          <a:cs typeface="Calibri" charset="0"/>
                        </a:rPr>
                        <a:t>228</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is-IS" sz="1500" b="0" i="0" u="none" strike="noStrike">
                          <a:solidFill>
                            <a:srgbClr val="000000"/>
                          </a:solidFill>
                          <a:effectLst/>
                          <a:latin typeface="Calibri" charset="0"/>
                          <a:ea typeface="Calibri" charset="0"/>
                          <a:cs typeface="Calibri" charset="0"/>
                        </a:rPr>
                        <a:t>20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500" b="0" i="0" u="none" strike="noStrike">
                          <a:solidFill>
                            <a:srgbClr val="000000"/>
                          </a:solidFill>
                          <a:effectLst/>
                          <a:latin typeface="Calibri" charset="0"/>
                          <a:ea typeface="Calibri" charset="0"/>
                          <a:cs typeface="Calibri" charset="0"/>
                        </a:rPr>
                        <a:t>817</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mr-IN" sz="1500" b="0" i="0" u="none" strike="noStrike">
                          <a:solidFill>
                            <a:srgbClr val="000000"/>
                          </a:solidFill>
                          <a:effectLst/>
                          <a:latin typeface="Calibri" charset="0"/>
                          <a:ea typeface="Calibri" charset="0"/>
                          <a:cs typeface="Calibri" charset="0"/>
                        </a:rPr>
                        <a:t>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10034">
                <a:tc>
                  <a:txBody>
                    <a:bodyPr/>
                    <a:lstStyle/>
                    <a:p>
                      <a:pPr algn="l" fontAlgn="b"/>
                      <a:r>
                        <a:rPr lang="en-US" sz="1400" b="1" i="0" u="none" strike="noStrike">
                          <a:solidFill>
                            <a:srgbClr val="000000"/>
                          </a:solidFill>
                          <a:effectLst/>
                          <a:latin typeface="Calibri" charset="0"/>
                        </a:rPr>
                        <a:t>DISVIS</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uk-UA" sz="1500" b="0" i="0" u="none" strike="noStrike" dirty="0">
                          <a:solidFill>
                            <a:srgbClr val="000000"/>
                          </a:solidFill>
                          <a:effectLst/>
                          <a:latin typeface="Calibri" charset="0"/>
                          <a:ea typeface="Calibri" charset="0"/>
                          <a:cs typeface="Calibri" charset="0"/>
                        </a:rPr>
                        <a:t>39</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s-IS" sz="1500" b="0" i="0" u="none" strike="noStrike" dirty="0">
                          <a:solidFill>
                            <a:srgbClr val="000000"/>
                          </a:solidFill>
                          <a:effectLst/>
                          <a:latin typeface="Calibri" charset="0"/>
                          <a:ea typeface="Calibri" charset="0"/>
                          <a:cs typeface="Calibri" charset="0"/>
                        </a:rPr>
                        <a:t>172</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500" b="0" i="0" u="none" strike="noStrike" dirty="0">
                          <a:solidFill>
                            <a:srgbClr val="000000"/>
                          </a:solidFill>
                          <a:effectLst/>
                          <a:latin typeface="Calibri" charset="0"/>
                          <a:ea typeface="Calibri" charset="0"/>
                          <a:cs typeface="Calibri" charset="0"/>
                        </a:rPr>
                        <a:t>64</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500" b="0" i="0" u="none" strike="noStrike" dirty="0">
                          <a:solidFill>
                            <a:srgbClr val="000000"/>
                          </a:solidFill>
                          <a:effectLst/>
                          <a:latin typeface="Calibri" charset="0"/>
                          <a:ea typeface="Calibri" charset="0"/>
                          <a:cs typeface="Calibri" charset="0"/>
                        </a:rPr>
                        <a:t>160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500" b="0" i="0" u="none" strike="noStrike" dirty="0">
                          <a:solidFill>
                            <a:srgbClr val="000000"/>
                          </a:solidFill>
                          <a:effectLst/>
                          <a:latin typeface="Calibri" charset="0"/>
                          <a:ea typeface="Calibri" charset="0"/>
                          <a:cs typeface="Calibri" charset="0"/>
                        </a:rPr>
                        <a:t>553</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is-IS" sz="1500" b="0" i="0" u="none" strike="noStrike" dirty="0">
                          <a:solidFill>
                            <a:srgbClr val="000000"/>
                          </a:solidFill>
                          <a:effectLst/>
                          <a:latin typeface="Calibri" charset="0"/>
                          <a:ea typeface="Calibri" charset="0"/>
                          <a:cs typeface="Calibri" charset="0"/>
                        </a:rPr>
                        <a:t>218</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mr-IN" sz="1500" b="0" i="0" u="none" strike="noStrike">
                          <a:solidFill>
                            <a:srgbClr val="000000"/>
                          </a:solidFill>
                          <a:effectLst/>
                          <a:latin typeface="Calibri" charset="0"/>
                          <a:ea typeface="Calibri" charset="0"/>
                          <a:cs typeface="Calibri" charset="0"/>
                        </a:rPr>
                        <a:t>310%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310034">
                <a:tc>
                  <a:txBody>
                    <a:bodyPr/>
                    <a:lstStyle/>
                    <a:p>
                      <a:pPr algn="l" fontAlgn="b"/>
                      <a:r>
                        <a:rPr lang="en-US" sz="1400" b="1" i="0" u="none" strike="noStrike" dirty="0">
                          <a:solidFill>
                            <a:srgbClr val="000000"/>
                          </a:solidFill>
                          <a:effectLst/>
                          <a:latin typeface="Calibri" charset="0"/>
                        </a:rPr>
                        <a:t>FANTEN</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dirty="0" err="1">
                          <a:solidFill>
                            <a:srgbClr val="000000"/>
                          </a:solidFill>
                          <a:effectLst/>
                          <a:latin typeface="Calibri" charset="0"/>
                          <a:ea typeface="Calibri" charset="0"/>
                          <a:cs typeface="Calibri" charset="0"/>
                        </a:rPr>
                        <a:t>n.a</a:t>
                      </a:r>
                      <a:r>
                        <a:rPr lang="nb-NO" sz="1500" b="0" i="0" u="none" strike="noStrike" dirty="0">
                          <a:solidFill>
                            <a:srgbClr val="000000"/>
                          </a:solidFill>
                          <a:effectLst/>
                          <a:latin typeface="Calibri" charset="0"/>
                          <a:ea typeface="Calibri" charset="0"/>
                          <a:cs typeface="Calibri" charset="0"/>
                        </a:rPr>
                        <a:t>.</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s-IS" sz="1500" b="0" i="0" u="none" strike="noStrike" dirty="0" smtClean="0">
                          <a:solidFill>
                            <a:srgbClr val="000000"/>
                          </a:solidFill>
                          <a:effectLst/>
                          <a:latin typeface="Calibri" charset="0"/>
                          <a:ea typeface="Calibri" charset="0"/>
                          <a:cs typeface="Calibri" charset="0"/>
                        </a:rPr>
                        <a:t>n.</a:t>
                      </a:r>
                      <a:r>
                        <a:rPr lang="en-US" sz="1500" b="0" i="0" u="none" strike="noStrike" dirty="0" smtClean="0">
                          <a:solidFill>
                            <a:srgbClr val="000000"/>
                          </a:solidFill>
                          <a:effectLst/>
                          <a:latin typeface="Calibri" charset="0"/>
                          <a:ea typeface="Calibri" charset="0"/>
                          <a:cs typeface="Calibri" charset="0"/>
                        </a:rPr>
                        <a:t>a.</a:t>
                      </a:r>
                      <a:endParaRPr lang="is-IS" sz="1500" b="0" i="0" u="none" strike="noStrike" dirty="0" smtClean="0">
                        <a:solidFill>
                          <a:srgbClr val="000000"/>
                        </a:solidFill>
                        <a:effectLst/>
                        <a:latin typeface="Calibri" charset="0"/>
                        <a:ea typeface="Calibri" charset="0"/>
                        <a:cs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is-IS" sz="1500" b="0" i="0" u="none" strike="noStrike">
                          <a:solidFill>
                            <a:srgbClr val="000000"/>
                          </a:solidFill>
                          <a:effectLst/>
                          <a:latin typeface="Calibri" charset="0"/>
                          <a:ea typeface="Calibri" charset="0"/>
                          <a:cs typeface="Calibri" charset="0"/>
                        </a:rPr>
                        <a:t>1246</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nb-NO" sz="1500" b="0" i="0" u="none" strike="noStrike" dirty="0" err="1">
                          <a:solidFill>
                            <a:srgbClr val="000000"/>
                          </a:solidFill>
                          <a:effectLst/>
                          <a:latin typeface="Calibri" charset="0"/>
                          <a:ea typeface="Calibri" charset="0"/>
                          <a:cs typeface="Calibri" charset="0"/>
                        </a:rPr>
                        <a:t>n.a</a:t>
                      </a:r>
                      <a:r>
                        <a:rPr lang="nb-NO" sz="1500" b="0" i="0" u="none" strike="noStrike" dirty="0">
                          <a:solidFill>
                            <a:srgbClr val="000000"/>
                          </a:solidFill>
                          <a:effectLst/>
                          <a:latin typeface="Calibri" charset="0"/>
                          <a:ea typeface="Calibri" charset="0"/>
                          <a:cs typeface="Calibri" charset="0"/>
                        </a:rPr>
                        <a:t>.</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nb-NO" sz="1500" b="0" i="0" u="none" strike="noStrike" dirty="0" err="1">
                          <a:solidFill>
                            <a:srgbClr val="000000"/>
                          </a:solidFill>
                          <a:effectLst/>
                          <a:latin typeface="Calibri" charset="0"/>
                          <a:ea typeface="Calibri" charset="0"/>
                          <a:cs typeface="Calibri" charset="0"/>
                        </a:rPr>
                        <a:t>n.a</a:t>
                      </a:r>
                      <a:r>
                        <a:rPr lang="nb-NO" sz="1500" b="0" i="0" u="none" strike="noStrike" dirty="0">
                          <a:solidFill>
                            <a:srgbClr val="000000"/>
                          </a:solidFill>
                          <a:effectLst/>
                          <a:latin typeface="Calibri" charset="0"/>
                          <a:ea typeface="Calibri" charset="0"/>
                          <a:cs typeface="Calibri" charset="0"/>
                        </a:rPr>
                        <a:t>.</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34">
                <a:tc>
                  <a:txBody>
                    <a:bodyPr/>
                    <a:lstStyle/>
                    <a:p>
                      <a:pPr algn="l" fontAlgn="b"/>
                      <a:r>
                        <a:rPr lang="en-US" sz="1400" b="1" i="0" u="none" strike="noStrike" dirty="0">
                          <a:solidFill>
                            <a:srgbClr val="000000"/>
                          </a:solidFill>
                          <a:effectLst/>
                          <a:latin typeface="Calibri" charset="0"/>
                        </a:rPr>
                        <a:t>HADDOCK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is-IS" sz="1500" b="0" i="0" u="none" strike="noStrike">
                          <a:solidFill>
                            <a:srgbClr val="000000"/>
                          </a:solidFill>
                          <a:effectLst/>
                          <a:latin typeface="Calibri" charset="0"/>
                          <a:ea typeface="Calibri" charset="0"/>
                          <a:cs typeface="Calibri" charset="0"/>
                        </a:rPr>
                        <a:t>6699</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500" b="0" i="0" u="none" strike="noStrike">
                          <a:solidFill>
                            <a:srgbClr val="000000"/>
                          </a:solidFill>
                          <a:effectLst/>
                          <a:latin typeface="Calibri" charset="0"/>
                          <a:ea typeface="Calibri" charset="0"/>
                          <a:cs typeface="Calibri" charset="0"/>
                        </a:rPr>
                        <a:t>24.8k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effectLst/>
                          <a:latin typeface="Calibri" charset="0"/>
                          <a:ea typeface="Calibri" charset="0"/>
                          <a:cs typeface="Calibri" charset="0"/>
                        </a:rPr>
                        <a:t>7490k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500" b="0" i="0" u="none" strike="noStrike">
                          <a:solidFill>
                            <a:srgbClr val="000000"/>
                          </a:solidFill>
                          <a:effectLst/>
                          <a:latin typeface="Calibri" charset="0"/>
                          <a:ea typeface="Calibri" charset="0"/>
                          <a:cs typeface="Calibri" charset="0"/>
                        </a:rPr>
                        <a:t>8320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nb-NO" sz="1500" b="0" i="0" u="none" strike="noStrike">
                          <a:solidFill>
                            <a:srgbClr val="000000"/>
                          </a:solidFill>
                          <a:effectLst/>
                          <a:latin typeface="Calibri" charset="0"/>
                          <a:ea typeface="Calibri" charset="0"/>
                          <a:cs typeface="Calibri" charset="0"/>
                        </a:rPr>
                        <a:t>27.3k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cs-CZ" sz="1500" b="0" i="0" u="none" strike="noStrike">
                          <a:solidFill>
                            <a:srgbClr val="000000"/>
                          </a:solidFill>
                          <a:effectLst/>
                          <a:latin typeface="Calibri" charset="0"/>
                          <a:ea typeface="Calibri" charset="0"/>
                          <a:cs typeface="Calibri" charset="0"/>
                        </a:rPr>
                        <a:t>8948k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fi-FI" sz="1500" b="0" i="0" u="none" strike="noStrike">
                          <a:solidFill>
                            <a:srgbClr val="000000"/>
                          </a:solidFill>
                          <a:effectLst/>
                          <a:latin typeface="Calibri" charset="0"/>
                          <a:ea typeface="Calibri" charset="0"/>
                          <a:cs typeface="Calibri" charset="0"/>
                        </a:rPr>
                        <a:t>10190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hr-HR" sz="1500" b="0" i="0" u="none" strike="noStrike" dirty="0">
                          <a:solidFill>
                            <a:srgbClr val="000000"/>
                          </a:solidFill>
                          <a:effectLst/>
                          <a:latin typeface="Calibri" charset="0"/>
                          <a:ea typeface="Calibri" charset="0"/>
                          <a:cs typeface="Calibri" charset="0"/>
                        </a:rPr>
                        <a:t>33.3k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cs-CZ" sz="1500" b="0" i="0" u="none" strike="noStrike" dirty="0">
                          <a:solidFill>
                            <a:srgbClr val="000000"/>
                          </a:solidFill>
                          <a:effectLst/>
                          <a:latin typeface="Calibri" charset="0"/>
                          <a:ea typeface="Calibri" charset="0"/>
                          <a:cs typeface="Calibri" charset="0"/>
                        </a:rPr>
                        <a:t>8893k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mr-IN" sz="1500" b="0" i="0" u="none" strike="noStrike">
                          <a:solidFill>
                            <a:srgbClr val="000000"/>
                          </a:solidFill>
                          <a:effectLst/>
                          <a:latin typeface="Calibri" charset="0"/>
                          <a:ea typeface="Calibri" charset="0"/>
                          <a:cs typeface="Calibri" charset="0"/>
                        </a:rPr>
                        <a:t>22%</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ED8"/>
                    </a:solidFill>
                  </a:tcPr>
                </a:tc>
              </a:tr>
              <a:tr h="310034">
                <a:tc>
                  <a:txBody>
                    <a:bodyPr/>
                    <a:lstStyle/>
                    <a:p>
                      <a:pPr algn="l" fontAlgn="b"/>
                      <a:r>
                        <a:rPr lang="en-US" sz="1400" b="1" i="0" u="none" strike="noStrike" dirty="0">
                          <a:solidFill>
                            <a:srgbClr val="000000"/>
                          </a:solidFill>
                          <a:effectLst/>
                          <a:latin typeface="Calibri" charset="0"/>
                        </a:rPr>
                        <a:t>POWERFIT</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500" b="0" i="0" u="none" strike="noStrike">
                          <a:solidFill>
                            <a:srgbClr val="000000"/>
                          </a:solidFill>
                          <a:effectLst/>
                          <a:latin typeface="Calibri" charset="0"/>
                          <a:ea typeface="Calibri" charset="0"/>
                          <a:cs typeface="Calibri" charset="0"/>
                        </a:rPr>
                        <a:t>n.a.</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1500" b="0" i="0" u="none" strike="noStrike">
                          <a:solidFill>
                            <a:srgbClr val="000000"/>
                          </a:solidFill>
                          <a:effectLst/>
                          <a:latin typeface="Calibri" charset="0"/>
                          <a:ea typeface="Calibri" charset="0"/>
                          <a:cs typeface="Calibri" charset="0"/>
                        </a:rPr>
                        <a:t>21</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ru-RU" sz="1500" b="0" i="0" u="none" strike="noStrike">
                          <a:solidFill>
                            <a:srgbClr val="000000"/>
                          </a:solidFill>
                          <a:effectLst/>
                          <a:latin typeface="Calibri" charset="0"/>
                          <a:ea typeface="Calibri" charset="0"/>
                          <a:cs typeface="Calibri" charset="0"/>
                        </a:rPr>
                        <a:t>34</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s-IS" sz="1500" b="0" i="0" u="none" strike="noStrike">
                          <a:solidFill>
                            <a:srgbClr val="000000"/>
                          </a:solidFill>
                          <a:effectLst/>
                          <a:latin typeface="Calibri" charset="0"/>
                          <a:ea typeface="Calibri" charset="0"/>
                          <a:cs typeface="Calibri" charset="0"/>
                        </a:rPr>
                        <a:t>13</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500" b="0" i="0" u="none" strike="noStrike">
                          <a:solidFill>
                            <a:srgbClr val="000000"/>
                          </a:solidFill>
                          <a:effectLst/>
                          <a:latin typeface="Calibri" charset="0"/>
                          <a:ea typeface="Calibri" charset="0"/>
                          <a:cs typeface="Calibri" charset="0"/>
                        </a:rPr>
                        <a:t>99</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500" b="0" i="0" u="none" strike="noStrike">
                          <a:solidFill>
                            <a:srgbClr val="000000"/>
                          </a:solidFill>
                          <a:effectLst/>
                          <a:latin typeface="Calibri" charset="0"/>
                          <a:ea typeface="Calibri" charset="0"/>
                          <a:cs typeface="Calibri" charset="0"/>
                        </a:rPr>
                        <a:t>150</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500" b="0" i="0" u="none" strike="noStrike" dirty="0">
                          <a:solidFill>
                            <a:srgbClr val="000000"/>
                          </a:solidFill>
                          <a:effectLst/>
                          <a:latin typeface="Calibri" charset="0"/>
                          <a:ea typeface="Calibri" charset="0"/>
                          <a:cs typeface="Calibri" charset="0"/>
                        </a:rPr>
                        <a:t>96</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mr-IN" sz="1500" b="0" i="0" u="none" strike="noStrike" dirty="0">
                          <a:solidFill>
                            <a:srgbClr val="000000"/>
                          </a:solidFill>
                          <a:effectLst/>
                          <a:latin typeface="Calibri" charset="0"/>
                          <a:ea typeface="Calibri" charset="0"/>
                          <a:cs typeface="Calibri" charset="0"/>
                        </a:rPr>
                        <a:t>371%</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290453">
                <a:tc>
                  <a:txBody>
                    <a:bodyPr/>
                    <a:lstStyle/>
                    <a:p>
                      <a:pPr algn="l" fontAlgn="b"/>
                      <a:r>
                        <a:rPr lang="sk-SK" sz="1600" b="1" i="0" u="none" strike="noStrike" dirty="0">
                          <a:solidFill>
                            <a:srgbClr val="000000"/>
                          </a:solidFill>
                          <a:effectLst/>
                          <a:latin typeface="Calibri" charset="0"/>
                        </a:rPr>
                        <a:t> </a:t>
                      </a:r>
                    </a:p>
                  </a:txBody>
                  <a:tcPr marL="16318" marR="16318" marT="1631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a:solidFill>
                            <a:srgbClr val="000000"/>
                          </a:solidFill>
                          <a:effectLst/>
                          <a:latin typeface="Calibri" charset="0"/>
                          <a:ea typeface="Calibri" charset="0"/>
                          <a:cs typeface="Calibri" charset="0"/>
                        </a:rPr>
                        <a:t> </a:t>
                      </a:r>
                    </a:p>
                  </a:txBody>
                  <a:tcPr marL="16318" marR="16318" marT="1631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sk-SK" sz="1800" b="1" i="0" u="none" strike="noStrike" dirty="0">
                          <a:solidFill>
                            <a:srgbClr val="000000"/>
                          </a:solidFill>
                          <a:effectLst/>
                          <a:latin typeface="Calibri" charset="0"/>
                          <a:ea typeface="Calibri" charset="0"/>
                          <a:cs typeface="Calibri" charset="0"/>
                        </a:rPr>
                        <a:t> </a:t>
                      </a:r>
                    </a:p>
                  </a:txBody>
                  <a:tcPr marL="16318" marR="16318" marT="1631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61082">
                <a:tc>
                  <a:txBody>
                    <a:bodyPr/>
                    <a:lstStyle/>
                    <a:p>
                      <a:pPr algn="ctr" fontAlgn="b"/>
                      <a:r>
                        <a:rPr lang="en-US" sz="1400" b="1" i="0" u="none" strike="noStrike" dirty="0">
                          <a:solidFill>
                            <a:srgbClr val="000000"/>
                          </a:solidFill>
                          <a:effectLst/>
                          <a:latin typeface="Calibri" charset="0"/>
                        </a:rPr>
                        <a:t>TOTAL</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is-IS" sz="1500" b="1" i="0" u="none" strike="noStrike">
                          <a:solidFill>
                            <a:srgbClr val="000000"/>
                          </a:solidFill>
                          <a:effectLst/>
                          <a:latin typeface="Calibri" charset="0"/>
                          <a:ea typeface="Calibri" charset="0"/>
                          <a:cs typeface="Calibri" charset="0"/>
                        </a:rPr>
                        <a:t>7218</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hr-HR" sz="1500" b="1" i="0" u="none" strike="noStrike">
                          <a:solidFill>
                            <a:srgbClr val="000000"/>
                          </a:solidFill>
                          <a:effectLst/>
                          <a:latin typeface="Calibri" charset="0"/>
                          <a:ea typeface="Calibri" charset="0"/>
                          <a:cs typeface="Calibri" charset="0"/>
                        </a:rPr>
                        <a:t>24.9k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cs-CZ" sz="1500" b="1" i="0" u="none" strike="noStrike" dirty="0">
                          <a:solidFill>
                            <a:srgbClr val="000000"/>
                          </a:solidFill>
                          <a:effectLst/>
                          <a:latin typeface="Calibri" charset="0"/>
                          <a:ea typeface="Calibri" charset="0"/>
                          <a:cs typeface="Calibri" charset="0"/>
                        </a:rPr>
                        <a:t>7597k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cs-CZ" sz="1500" b="1" i="0" u="none" strike="noStrike">
                          <a:solidFill>
                            <a:srgbClr val="000000"/>
                          </a:solidFill>
                          <a:effectLst/>
                          <a:latin typeface="Calibri" charset="0"/>
                          <a:ea typeface="Calibri" charset="0"/>
                          <a:cs typeface="Calibri" charset="0"/>
                        </a:rPr>
                        <a:t>8998</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nb-NO" sz="1500" b="1" i="0" u="none" strike="noStrike">
                          <a:solidFill>
                            <a:srgbClr val="000000"/>
                          </a:solidFill>
                          <a:effectLst/>
                          <a:latin typeface="Calibri" charset="0"/>
                          <a:ea typeface="Calibri" charset="0"/>
                          <a:cs typeface="Calibri" charset="0"/>
                        </a:rPr>
                        <a:t>27.7k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500" b="1" i="0" u="none" strike="noStrike">
                          <a:solidFill>
                            <a:srgbClr val="000000"/>
                          </a:solidFill>
                          <a:effectLst/>
                          <a:latin typeface="Calibri" charset="0"/>
                          <a:ea typeface="Calibri" charset="0"/>
                          <a:cs typeface="Calibri" charset="0"/>
                        </a:rPr>
                        <a:t>9270k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is-IS" sz="1500" b="1" i="0" u="none" strike="noStrike" dirty="0" smtClean="0">
                          <a:solidFill>
                            <a:srgbClr val="000000"/>
                          </a:solidFill>
                          <a:effectLst/>
                          <a:latin typeface="Calibri" charset="0"/>
                          <a:ea typeface="Calibri" charset="0"/>
                          <a:cs typeface="Calibri" charset="0"/>
                        </a:rPr>
                        <a:t>11165</a:t>
                      </a:r>
                      <a:endParaRPr lang="is-IS" sz="1500" b="1" i="0" u="none" strike="noStrike" dirty="0">
                        <a:solidFill>
                          <a:srgbClr val="000000"/>
                        </a:solidFill>
                        <a:effectLst/>
                        <a:latin typeface="Calibri" charset="0"/>
                        <a:ea typeface="Calibri" charset="0"/>
                        <a:cs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nb-NO" sz="1500" b="1" i="0" u="none" strike="noStrike">
                          <a:solidFill>
                            <a:srgbClr val="000000"/>
                          </a:solidFill>
                          <a:effectLst/>
                          <a:latin typeface="Calibri" charset="0"/>
                          <a:ea typeface="Calibri" charset="0"/>
                          <a:cs typeface="Calibri" charset="0"/>
                        </a:rPr>
                        <a:t>41.2k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fi-FI" sz="1500" b="1" i="0" u="none" strike="noStrike">
                          <a:solidFill>
                            <a:srgbClr val="000000"/>
                          </a:solidFill>
                          <a:effectLst/>
                          <a:latin typeface="Calibri" charset="0"/>
                          <a:ea typeface="Calibri" charset="0"/>
                          <a:cs typeface="Calibri" charset="0"/>
                        </a:rPr>
                        <a:t>10025k</a:t>
                      </a: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500" b="1" i="0" u="none" strike="noStrike" dirty="0" smtClean="0">
                          <a:solidFill>
                            <a:srgbClr val="000000"/>
                          </a:solidFill>
                          <a:effectLst/>
                          <a:latin typeface="Calibri" charset="0"/>
                          <a:ea typeface="Calibri" charset="0"/>
                          <a:cs typeface="Calibri" charset="0"/>
                        </a:rPr>
                        <a:t>24</a:t>
                      </a:r>
                      <a:r>
                        <a:rPr lang="mr-IN" sz="1500" b="1" i="0" u="none" strike="noStrike" dirty="0" smtClean="0">
                          <a:solidFill>
                            <a:srgbClr val="000000"/>
                          </a:solidFill>
                          <a:effectLst/>
                          <a:latin typeface="Calibri" charset="0"/>
                          <a:ea typeface="Calibri" charset="0"/>
                          <a:cs typeface="Calibri" charset="0"/>
                        </a:rPr>
                        <a:t>%</a:t>
                      </a:r>
                      <a:endParaRPr lang="mr-IN" sz="1500" b="1" i="0" u="none" strike="noStrike" dirty="0">
                        <a:solidFill>
                          <a:srgbClr val="000000"/>
                        </a:solidFill>
                        <a:effectLst/>
                        <a:latin typeface="Calibri" charset="0"/>
                        <a:ea typeface="Calibri" charset="0"/>
                        <a:cs typeface="Calibri" charset="0"/>
                      </a:endParaRPr>
                    </a:p>
                  </a:txBody>
                  <a:tcPr marL="16318" marR="16318" marT="163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E2BD"/>
                    </a:solidFill>
                  </a:tcPr>
                </a:tc>
              </a:tr>
            </a:tbl>
          </a:graphicData>
        </a:graphic>
      </p:graphicFrame>
    </p:spTree>
    <p:extLst>
      <p:ext uri="{BB962C8B-B14F-4D97-AF65-F5344CB8AC3E}">
        <p14:creationId xmlns:p14="http://schemas.microsoft.com/office/powerpoint/2010/main" val="390801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88640"/>
            <a:ext cx="6408712" cy="850106"/>
          </a:xfrm>
        </p:spPr>
        <p:txBody>
          <a:bodyPr>
            <a:normAutofit/>
          </a:bodyPr>
          <a:lstStyle/>
          <a:p>
            <a:r>
              <a:rPr lang="en-GB" dirty="0" smtClean="0"/>
              <a:t>CC highlights</a:t>
            </a:r>
            <a:endParaRPr lang="en-GB" sz="2200" dirty="0"/>
          </a:p>
        </p:txBody>
      </p:sp>
      <p:sp>
        <p:nvSpPr>
          <p:cNvPr id="4" name="Footer Placeholder 3"/>
          <p:cNvSpPr>
            <a:spLocks noGrp="1"/>
          </p:cNvSpPr>
          <p:nvPr>
            <p:ph type="ftr" sz="quarter" idx="11"/>
          </p:nvPr>
        </p:nvSpPr>
        <p:spPr/>
        <p:txBody>
          <a:bodyPr/>
          <a:lstStyle/>
          <a:p>
            <a:r>
              <a:rPr lang="en-GB" smtClean="0"/>
              <a:t>EGI-Engage Final Review: Lightning talk WeNMR/MoBRAIN</a:t>
            </a:r>
            <a:endParaRPr lang="en-GB" dirty="0"/>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86647" y="3831985"/>
            <a:ext cx="3901013" cy="199534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hape 170"/>
          <p:cNvSpPr/>
          <p:nvPr/>
        </p:nvSpPr>
        <p:spPr>
          <a:xfrm>
            <a:off x="1043609" y="1507983"/>
            <a:ext cx="4608512" cy="1892194"/>
          </a:xfrm>
          <a:prstGeom prst="rect">
            <a:avLst/>
          </a:prstGeom>
          <a:extLst>
            <a:ext uri="{C572A759-6A51-4108-AA02-DFA0A04FC94B}">
              <ma14:wrappingTextBoxFlag xmlns:ma14="http://schemas.microsoft.com/office/mac/drawingml/2011/main" val="1"/>
            </a:ext>
          </a:extLst>
        </p:spPr>
        <p:txBody>
          <a:bodyPr>
            <a:noAutofit/>
          </a:bodyPr>
          <a:lstStyle/>
          <a:p>
            <a:pPr>
              <a:lnSpc>
                <a:spcPct val="140000"/>
              </a:lnSpc>
            </a:pPr>
            <a:r>
              <a:rPr lang="en-US" sz="2000" b="1" dirty="0" smtClean="0">
                <a:solidFill>
                  <a:schemeClr val="accent1"/>
                </a:solidFill>
                <a:latin typeface="Segoe UI" pitchFamily="34" charset="0"/>
                <a:cs typeface="Segoe UI" pitchFamily="34" charset="0"/>
              </a:rPr>
              <a:t>Outreach</a:t>
            </a:r>
          </a:p>
          <a:p>
            <a:pPr marL="285750" indent="-285750">
              <a:lnSpc>
                <a:spcPct val="140000"/>
              </a:lnSpc>
              <a:buFont typeface="Arial" charset="0"/>
              <a:buChar char="•"/>
            </a:pPr>
            <a:r>
              <a:rPr lang="en-US" b="1" dirty="0" smtClean="0">
                <a:solidFill>
                  <a:schemeClr val="accent1"/>
                </a:solidFill>
                <a:latin typeface="Segoe UI" pitchFamily="34" charset="0"/>
                <a:cs typeface="Segoe UI" pitchFamily="34" charset="0"/>
              </a:rPr>
              <a:t>45 Publications (34 in peer-reviewed scientific journals)</a:t>
            </a:r>
          </a:p>
          <a:p>
            <a:pPr marL="285750" indent="-285750">
              <a:lnSpc>
                <a:spcPct val="140000"/>
              </a:lnSpc>
              <a:buFont typeface="Arial" charset="0"/>
              <a:buChar char="•"/>
            </a:pPr>
            <a:r>
              <a:rPr lang="en-US" b="1" dirty="0" smtClean="0">
                <a:solidFill>
                  <a:schemeClr val="accent1"/>
                </a:solidFill>
                <a:latin typeface="Segoe UI" pitchFamily="34" charset="0"/>
                <a:cs typeface="Segoe UI" pitchFamily="34" charset="0"/>
              </a:rPr>
              <a:t>75 events (presentations at conferences, workshops, training events</a:t>
            </a:r>
            <a:r>
              <a:rPr lang="mr-IN" b="1" dirty="0" smtClean="0">
                <a:solidFill>
                  <a:schemeClr val="accent1"/>
                </a:solidFill>
                <a:latin typeface="Segoe UI" pitchFamily="34" charset="0"/>
                <a:cs typeface="Segoe UI" pitchFamily="34" charset="0"/>
              </a:rPr>
              <a:t>…</a:t>
            </a:r>
            <a:r>
              <a:rPr lang="en-US" b="1" dirty="0" smtClean="0">
                <a:solidFill>
                  <a:schemeClr val="accent1"/>
                </a:solidFill>
                <a:latin typeface="Segoe UI" pitchFamily="34" charset="0"/>
                <a:cs typeface="Segoe UI" pitchFamily="34" charset="0"/>
              </a:rPr>
              <a:t>)</a:t>
            </a:r>
          </a:p>
          <a:p>
            <a:pPr>
              <a:lnSpc>
                <a:spcPct val="140000"/>
              </a:lnSpc>
            </a:pPr>
            <a:endParaRPr lang="en-US" sz="1050" b="1" dirty="0" smtClean="0">
              <a:solidFill>
                <a:schemeClr val="accent1"/>
              </a:solidFill>
              <a:latin typeface="Segoe UI" pitchFamily="34" charset="0"/>
              <a:cs typeface="Segoe UI" pitchFamily="34" charset="0"/>
            </a:endParaRPr>
          </a:p>
          <a:p>
            <a:pPr>
              <a:lnSpc>
                <a:spcPct val="140000"/>
              </a:lnSpc>
            </a:pPr>
            <a:r>
              <a:rPr lang="en-US" sz="2000" b="1" dirty="0" smtClean="0">
                <a:solidFill>
                  <a:schemeClr val="accent1"/>
                </a:solidFill>
                <a:latin typeface="Segoe UI" pitchFamily="34" charset="0"/>
                <a:cs typeface="Segoe UI" pitchFamily="34" charset="0"/>
              </a:rPr>
              <a:t>Infrastructure </a:t>
            </a:r>
            <a:r>
              <a:rPr lang="en-US" sz="2000" b="1" dirty="0">
                <a:solidFill>
                  <a:schemeClr val="accent1"/>
                </a:solidFill>
                <a:latin typeface="Segoe UI" pitchFamily="34" charset="0"/>
                <a:cs typeface="Segoe UI" pitchFamily="34" charset="0"/>
              </a:rPr>
              <a:t>use (from accounting system):</a:t>
            </a:r>
          </a:p>
          <a:p>
            <a:pPr marL="285750" indent="-285750">
              <a:lnSpc>
                <a:spcPct val="140000"/>
              </a:lnSpc>
              <a:buFont typeface="Arial" charset="0"/>
              <a:buChar char="•"/>
            </a:pPr>
            <a:r>
              <a:rPr lang="en-US" b="1" dirty="0">
                <a:solidFill>
                  <a:schemeClr val="accent1"/>
                </a:solidFill>
                <a:latin typeface="Segoe UI" pitchFamily="34" charset="0"/>
                <a:cs typeface="Segoe UI" pitchFamily="34" charset="0"/>
              </a:rPr>
              <a:t>Cloud VMs: </a:t>
            </a:r>
            <a:r>
              <a:rPr lang="en-US" b="1" dirty="0" smtClean="0">
                <a:solidFill>
                  <a:schemeClr val="accent1"/>
                </a:solidFill>
                <a:latin typeface="Segoe UI" pitchFamily="34" charset="0"/>
                <a:cs typeface="Segoe UI" pitchFamily="34" charset="0"/>
              </a:rPr>
              <a:t>	          1,080</a:t>
            </a:r>
            <a:endParaRPr lang="en-US" b="1" dirty="0">
              <a:solidFill>
                <a:schemeClr val="accent1"/>
              </a:solidFill>
              <a:latin typeface="Segoe UI" pitchFamily="34" charset="0"/>
              <a:cs typeface="Segoe UI" pitchFamily="34" charset="0"/>
            </a:endParaRPr>
          </a:p>
          <a:p>
            <a:pPr marL="285750" indent="-285750">
              <a:lnSpc>
                <a:spcPct val="140000"/>
              </a:lnSpc>
              <a:buFont typeface="Arial" charset="0"/>
              <a:buChar char="•"/>
            </a:pPr>
            <a:r>
              <a:rPr lang="en-US" b="1" dirty="0">
                <a:solidFill>
                  <a:schemeClr val="accent1"/>
                </a:solidFill>
                <a:latin typeface="Segoe UI" pitchFamily="34" charset="0"/>
                <a:cs typeface="Segoe UI" pitchFamily="34" charset="0"/>
              </a:rPr>
              <a:t>Cloud </a:t>
            </a:r>
            <a:r>
              <a:rPr lang="en-US" b="1" dirty="0" err="1">
                <a:solidFill>
                  <a:schemeClr val="accent1"/>
                </a:solidFill>
                <a:latin typeface="Segoe UI" pitchFamily="34" charset="0"/>
                <a:cs typeface="Segoe UI" pitchFamily="34" charset="0"/>
              </a:rPr>
              <a:t>CPUh</a:t>
            </a:r>
            <a:r>
              <a:rPr lang="en-US" b="1" dirty="0">
                <a:solidFill>
                  <a:schemeClr val="accent1"/>
                </a:solidFill>
                <a:latin typeface="Segoe UI" pitchFamily="34" charset="0"/>
                <a:cs typeface="Segoe UI" pitchFamily="34" charset="0"/>
              </a:rPr>
              <a:t>: </a:t>
            </a:r>
            <a:r>
              <a:rPr lang="en-US" b="1" dirty="0" smtClean="0">
                <a:solidFill>
                  <a:schemeClr val="accent1"/>
                </a:solidFill>
                <a:latin typeface="Segoe UI" pitchFamily="34" charset="0"/>
                <a:cs typeface="Segoe UI" pitchFamily="34" charset="0"/>
              </a:rPr>
              <a:t>	  1,135,739</a:t>
            </a:r>
            <a:endParaRPr lang="en-US" b="1" dirty="0">
              <a:solidFill>
                <a:schemeClr val="accent1"/>
              </a:solidFill>
              <a:latin typeface="Segoe UI" pitchFamily="34" charset="0"/>
              <a:cs typeface="Segoe UI" pitchFamily="34" charset="0"/>
            </a:endParaRPr>
          </a:p>
          <a:p>
            <a:pPr marL="285750" indent="-285750">
              <a:lnSpc>
                <a:spcPct val="140000"/>
              </a:lnSpc>
              <a:buFont typeface="Arial" charset="0"/>
              <a:buChar char="•"/>
            </a:pPr>
            <a:r>
              <a:rPr lang="en-US" b="1" dirty="0">
                <a:solidFill>
                  <a:schemeClr val="accent1"/>
                </a:solidFill>
                <a:latin typeface="Segoe UI" pitchFamily="34" charset="0"/>
                <a:cs typeface="Segoe UI" pitchFamily="34" charset="0"/>
              </a:rPr>
              <a:t>HTC </a:t>
            </a:r>
            <a:r>
              <a:rPr lang="en-US" b="1" dirty="0" err="1">
                <a:solidFill>
                  <a:schemeClr val="accent1"/>
                </a:solidFill>
                <a:latin typeface="Segoe UI" pitchFamily="34" charset="0"/>
                <a:cs typeface="Segoe UI" pitchFamily="34" charset="0"/>
              </a:rPr>
              <a:t>CPUh</a:t>
            </a:r>
            <a:r>
              <a:rPr lang="en-US" b="1" dirty="0">
                <a:solidFill>
                  <a:schemeClr val="accent1"/>
                </a:solidFill>
                <a:latin typeface="Segoe UI" pitchFamily="34" charset="0"/>
                <a:cs typeface="Segoe UI" pitchFamily="34" charset="0"/>
              </a:rPr>
              <a:t>: </a:t>
            </a:r>
            <a:r>
              <a:rPr lang="en-US" b="1" dirty="0" smtClean="0">
                <a:solidFill>
                  <a:schemeClr val="accent1"/>
                </a:solidFill>
                <a:latin typeface="Segoe UI" pitchFamily="34" charset="0"/>
                <a:cs typeface="Segoe UI" pitchFamily="34" charset="0"/>
              </a:rPr>
              <a:t>	73,262,983</a:t>
            </a:r>
            <a:endParaRPr lang="en-US" b="1" dirty="0">
              <a:solidFill>
                <a:schemeClr val="accent1"/>
              </a:solidFill>
              <a:latin typeface="Segoe UI" pitchFamily="34" charset="0"/>
              <a:cs typeface="Segoe UI" pitchFamily="34" charset="0"/>
            </a:endParaRPr>
          </a:p>
          <a:p>
            <a:r>
              <a:rPr lang="en-US" dirty="0"/>
              <a:t/>
            </a:r>
            <a:br>
              <a:rPr lang="en-US" dirty="0"/>
            </a:br>
            <a:endParaRPr lang="en-US" b="1" dirty="0" smtClean="0">
              <a:solidFill>
                <a:schemeClr val="accent1"/>
              </a:solidFill>
              <a:latin typeface="Segoe UI" pitchFamily="34" charset="0"/>
              <a:cs typeface="Segoe UI" pitchFamily="34" charset="0"/>
            </a:endParaRPr>
          </a:p>
        </p:txBody>
      </p:sp>
      <p:sp>
        <p:nvSpPr>
          <p:cNvPr id="3" name="TextBox 2"/>
          <p:cNvSpPr txBox="1"/>
          <p:nvPr/>
        </p:nvSpPr>
        <p:spPr>
          <a:xfrm>
            <a:off x="4831219" y="5823210"/>
            <a:ext cx="4011868" cy="553998"/>
          </a:xfrm>
          <a:prstGeom prst="rect">
            <a:avLst/>
          </a:prstGeom>
        </p:spPr>
        <p:txBody>
          <a:bodyPr vert="horz" lIns="91440" tIns="45720" rIns="91440" bIns="45720" rtlCol="0" anchor="ctr">
            <a:normAutofit/>
          </a:bodyPr>
          <a:lstStyle>
            <a:lvl1pPr algn="ctr">
              <a:spcBef>
                <a:spcPct val="0"/>
              </a:spcBef>
              <a:buNone/>
              <a:defRPr sz="3000" b="1" baseline="0">
                <a:solidFill>
                  <a:srgbClr val="4F85C3"/>
                </a:solidFill>
                <a:latin typeface="Segoe UI" pitchFamily="34" charset="0"/>
                <a:ea typeface="+mj-ea"/>
                <a:cs typeface="Segoe UI" pitchFamily="34" charset="0"/>
              </a:defRPr>
            </a:lvl1pPr>
          </a:lstStyle>
          <a:p>
            <a:r>
              <a:rPr lang="en-US" sz="1400" dirty="0"/>
              <a:t>https://</a:t>
            </a:r>
            <a:r>
              <a:rPr lang="en-US" sz="1400" dirty="0" err="1"/>
              <a:t>www.egi.eu</a:t>
            </a:r>
            <a:r>
              <a:rPr lang="en-US" sz="1400" dirty="0"/>
              <a:t>/use-cases/research-stories/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577" t="10115" r="2283" b="18294"/>
          <a:stretch/>
        </p:blipFill>
        <p:spPr>
          <a:xfrm>
            <a:off x="5232244" y="1177759"/>
            <a:ext cx="2346927" cy="1440160"/>
          </a:xfrm>
          <a:prstGeom prst="rect">
            <a:avLst/>
          </a:prstGeom>
          <a:noFill/>
          <a:ln>
            <a:noFill/>
          </a:ln>
          <a:effectLst>
            <a:outerShdw blurRad="50800" dist="762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098" y="2113743"/>
            <a:ext cx="2034562" cy="1502338"/>
          </a:xfrm>
          <a:prstGeom prst="rect">
            <a:avLst/>
          </a:prstGeom>
          <a:noFill/>
          <a:ln>
            <a:noFill/>
          </a:ln>
          <a:effectLst>
            <a:outerShdw blurRad="50800" dist="76200" dir="2700000" algn="tl" rotWithShape="0">
              <a:prstClr val="black">
                <a:alpha val="40000"/>
              </a:prstClr>
            </a:outerShdw>
          </a:effectLst>
        </p:spPr>
      </p:pic>
      <p:sp>
        <p:nvSpPr>
          <p:cNvPr id="7" name="TextBox 6"/>
          <p:cNvSpPr txBox="1"/>
          <p:nvPr/>
        </p:nvSpPr>
        <p:spPr>
          <a:xfrm>
            <a:off x="7596336" y="1235678"/>
            <a:ext cx="1512168" cy="544610"/>
          </a:xfrm>
          <a:prstGeom prst="rect">
            <a:avLst/>
          </a:prstGeom>
        </p:spPr>
        <p:txBody>
          <a:bodyPr>
            <a:noAutofit/>
          </a:bodyPr>
          <a:lstStyle>
            <a:defPPr>
              <a:defRPr lang="nl-NL"/>
            </a:defPPr>
            <a:lvl1pPr>
              <a:lnSpc>
                <a:spcPct val="140000"/>
              </a:lnSpc>
              <a:defRPr sz="2000" b="1">
                <a:solidFill>
                  <a:schemeClr val="accent1"/>
                </a:solidFill>
                <a:latin typeface="Segoe UI" pitchFamily="34" charset="0"/>
                <a:cs typeface="Segoe UI" pitchFamily="34" charset="0"/>
              </a:defRPr>
            </a:lvl1pPr>
          </a:lstStyle>
          <a:p>
            <a:r>
              <a:rPr lang="en-US" sz="1100" dirty="0"/>
              <a:t>INSTRUCT </a:t>
            </a:r>
            <a:r>
              <a:rPr lang="en-US" sz="1100" dirty="0" smtClean="0"/>
              <a:t>/ </a:t>
            </a:r>
            <a:r>
              <a:rPr lang="en-US" sz="1100" dirty="0" err="1" smtClean="0"/>
              <a:t>MoBrain</a:t>
            </a:r>
            <a:r>
              <a:rPr lang="en-US" sz="1100" dirty="0" smtClean="0"/>
              <a:t> course </a:t>
            </a:r>
            <a:r>
              <a:rPr lang="en-US" sz="1100" dirty="0"/>
              <a:t>Utrecht 2016</a:t>
            </a:r>
          </a:p>
        </p:txBody>
      </p:sp>
      <p:sp>
        <p:nvSpPr>
          <p:cNvPr id="11" name="TextBox 10"/>
          <p:cNvSpPr txBox="1"/>
          <p:nvPr/>
        </p:nvSpPr>
        <p:spPr>
          <a:xfrm>
            <a:off x="5420338" y="2842067"/>
            <a:ext cx="1332760" cy="650072"/>
          </a:xfrm>
          <a:prstGeom prst="rect">
            <a:avLst/>
          </a:prstGeom>
        </p:spPr>
        <p:txBody>
          <a:bodyPr>
            <a:noAutofit/>
          </a:bodyPr>
          <a:lstStyle>
            <a:defPPr>
              <a:defRPr lang="nl-NL"/>
            </a:defPPr>
            <a:lvl1pPr>
              <a:lnSpc>
                <a:spcPct val="140000"/>
              </a:lnSpc>
              <a:defRPr sz="2000" b="1">
                <a:solidFill>
                  <a:schemeClr val="accent1"/>
                </a:solidFill>
                <a:latin typeface="Segoe UI" pitchFamily="34" charset="0"/>
                <a:cs typeface="Segoe UI" pitchFamily="34" charset="0"/>
              </a:defRPr>
            </a:lvl1pPr>
          </a:lstStyle>
          <a:p>
            <a:r>
              <a:rPr lang="en-US" sz="1100" dirty="0" err="1" smtClean="0"/>
              <a:t>Cryo</a:t>
            </a:r>
            <a:r>
              <a:rPr lang="en-US" sz="1100" dirty="0" smtClean="0"/>
              <a:t>-EM workshop,</a:t>
            </a:r>
          </a:p>
          <a:p>
            <a:r>
              <a:rPr lang="en-US" sz="1100" dirty="0" smtClean="0"/>
              <a:t>ISGC 2017, Taipei</a:t>
            </a:r>
            <a:endParaRPr lang="en-US" sz="1100" dirty="0"/>
          </a:p>
        </p:txBody>
      </p:sp>
    </p:spTree>
    <p:extLst>
      <p:ext uri="{BB962C8B-B14F-4D97-AF65-F5344CB8AC3E}">
        <p14:creationId xmlns:p14="http://schemas.microsoft.com/office/powerpoint/2010/main" val="71770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6903720"/>
          </a:xfrm>
          <a:prstGeom prst="rect">
            <a:avLst/>
          </a:prstGeom>
        </p:spPr>
      </p:pic>
      <p:sp>
        <p:nvSpPr>
          <p:cNvPr id="13314" name="Title 1"/>
          <p:cNvSpPr>
            <a:spLocks noGrp="1"/>
          </p:cNvSpPr>
          <p:nvPr>
            <p:ph type="ctrTitle"/>
          </p:nvPr>
        </p:nvSpPr>
        <p:spPr>
          <a:xfrm>
            <a:off x="499654" y="260648"/>
            <a:ext cx="8144691" cy="1368152"/>
          </a:xfrm>
          <a:noFill/>
          <a:ln>
            <a:noFill/>
          </a:ln>
        </p:spPr>
        <p:txBody>
          <a:bodyPr vert="horz" wrap="square" lIns="91440" tIns="45720" rIns="91440" bIns="45720" numCol="1" anchor="ctr" anchorCtr="0" compatLnSpc="1">
            <a:prstTxWarp prst="textNoShape">
              <a:avLst/>
            </a:prstTxWarp>
          </a:bodyPr>
          <a:lstStyle/>
          <a:p>
            <a:r>
              <a:rPr lang="en-US" sz="4000" dirty="0" smtClean="0">
                <a:solidFill>
                  <a:schemeClr val="bg1"/>
                </a:solidFill>
                <a:effectLst>
                  <a:glow rad="63500">
                    <a:schemeClr val="tx2">
                      <a:alpha val="40000"/>
                    </a:schemeClr>
                  </a:glow>
                </a:effectLst>
              </a:rPr>
              <a:t>Future Plans </a:t>
            </a:r>
            <a:r>
              <a:rPr lang="en-US" sz="4000" smtClean="0">
                <a:solidFill>
                  <a:schemeClr val="bg1"/>
                </a:solidFill>
                <a:effectLst>
                  <a:glow rad="63500">
                    <a:schemeClr val="tx2">
                      <a:alpha val="40000"/>
                    </a:schemeClr>
                  </a:glow>
                </a:effectLst>
              </a:rPr>
              <a:t/>
            </a:r>
            <a:br>
              <a:rPr lang="en-US" sz="4000" smtClean="0">
                <a:solidFill>
                  <a:schemeClr val="bg1"/>
                </a:solidFill>
                <a:effectLst>
                  <a:glow rad="63500">
                    <a:schemeClr val="tx2">
                      <a:alpha val="40000"/>
                    </a:schemeClr>
                  </a:glow>
                </a:effectLst>
              </a:rPr>
            </a:br>
            <a:endParaRPr lang="en-US" sz="4000" dirty="0">
              <a:solidFill>
                <a:schemeClr val="bg1"/>
              </a:solidFill>
              <a:effectLst>
                <a:glow rad="63500">
                  <a:schemeClr val="tx2">
                    <a:alpha val="40000"/>
                  </a:schemeClr>
                </a:glow>
              </a:effectLst>
            </a:endParaRPr>
          </a:p>
        </p:txBody>
      </p:sp>
      <p:sp>
        <p:nvSpPr>
          <p:cNvPr id="3" name="Subtitle 2"/>
          <p:cNvSpPr>
            <a:spLocks noGrp="1"/>
          </p:cNvSpPr>
          <p:nvPr>
            <p:ph type="subTitle" idx="1"/>
          </p:nvPr>
        </p:nvSpPr>
        <p:spPr>
          <a:xfrm>
            <a:off x="611560" y="1484784"/>
            <a:ext cx="8032785" cy="3600400"/>
          </a:xfrm>
        </p:spPr>
        <p:txBody>
          <a:bodyPr/>
          <a:lstStyle/>
          <a:p>
            <a:pPr marL="457200" indent="-457200" algn="l">
              <a:buFont typeface="Arial" charset="0"/>
              <a:buChar char="•"/>
            </a:pPr>
            <a:r>
              <a:rPr lang="en-US" dirty="0" smtClean="0">
                <a:solidFill>
                  <a:schemeClr val="bg1"/>
                </a:solidFill>
                <a:effectLst>
                  <a:glow rad="63500">
                    <a:schemeClr val="tx2">
                      <a:alpha val="40000"/>
                    </a:schemeClr>
                  </a:glow>
                </a:effectLst>
              </a:rPr>
              <a:t>Mature </a:t>
            </a:r>
            <a:r>
              <a:rPr lang="en-US" dirty="0">
                <a:solidFill>
                  <a:schemeClr val="bg1"/>
                </a:solidFill>
                <a:effectLst>
                  <a:glow rad="63500">
                    <a:schemeClr val="tx2">
                      <a:alpha val="40000"/>
                    </a:schemeClr>
                  </a:glow>
                </a:effectLst>
              </a:rPr>
              <a:t>and in production services will be operated and further </a:t>
            </a:r>
            <a:r>
              <a:rPr lang="en-US" dirty="0" smtClean="0">
                <a:solidFill>
                  <a:schemeClr val="bg1"/>
                </a:solidFill>
                <a:effectLst>
                  <a:glow rad="63500">
                    <a:schemeClr val="tx2">
                      <a:alpha val="40000"/>
                    </a:schemeClr>
                  </a:glow>
                </a:effectLst>
              </a:rPr>
              <a:t>improved within </a:t>
            </a:r>
            <a:r>
              <a:rPr lang="en-US" dirty="0">
                <a:solidFill>
                  <a:schemeClr val="bg1"/>
                </a:solidFill>
                <a:effectLst>
                  <a:glow rad="63500">
                    <a:schemeClr val="tx2">
                      <a:alpha val="40000"/>
                    </a:schemeClr>
                  </a:glow>
                </a:effectLst>
              </a:rPr>
              <a:t>the EOSC-Hub </a:t>
            </a:r>
            <a:r>
              <a:rPr lang="en-US" dirty="0" smtClean="0">
                <a:solidFill>
                  <a:schemeClr val="bg1"/>
                </a:solidFill>
                <a:effectLst>
                  <a:glow rad="63500">
                    <a:schemeClr val="tx2">
                      <a:alpha val="40000"/>
                    </a:schemeClr>
                  </a:glow>
                </a:effectLst>
              </a:rPr>
              <a:t>project</a:t>
            </a:r>
          </a:p>
          <a:p>
            <a:pPr marL="914400" lvl="1" indent="-457200" algn="l">
              <a:buFont typeface="Arial" charset="0"/>
              <a:buChar char="•"/>
            </a:pPr>
            <a:r>
              <a:rPr lang="en-US" sz="2400" dirty="0" smtClean="0">
                <a:solidFill>
                  <a:schemeClr val="bg1"/>
                </a:solidFill>
                <a:effectLst>
                  <a:glow rad="63500">
                    <a:schemeClr val="tx2">
                      <a:alpha val="40000"/>
                    </a:schemeClr>
                  </a:glow>
                </a:effectLst>
              </a:rPr>
              <a:t>Transnational access</a:t>
            </a:r>
          </a:p>
          <a:p>
            <a:pPr marL="914400" lvl="1" indent="-457200" algn="l">
              <a:buFont typeface="Arial" charset="0"/>
              <a:buChar char="•"/>
            </a:pPr>
            <a:r>
              <a:rPr lang="en-US" sz="2400" dirty="0" smtClean="0">
                <a:solidFill>
                  <a:schemeClr val="bg1"/>
                </a:solidFill>
                <a:effectLst>
                  <a:glow rad="63500">
                    <a:schemeClr val="tx2">
                      <a:alpha val="40000"/>
                    </a:schemeClr>
                  </a:glow>
                </a:effectLst>
              </a:rPr>
              <a:t>Consolidation of submission machinery (DIRAC4EGI)</a:t>
            </a:r>
          </a:p>
          <a:p>
            <a:pPr marL="914400" lvl="1" indent="-457200" algn="l">
              <a:buFont typeface="Arial" charset="0"/>
              <a:buChar char="•"/>
            </a:pPr>
            <a:r>
              <a:rPr lang="en-US" sz="2400" dirty="0" err="1" smtClean="0">
                <a:solidFill>
                  <a:schemeClr val="bg1"/>
                </a:solidFill>
                <a:effectLst>
                  <a:glow rad="63500">
                    <a:schemeClr val="tx2">
                      <a:alpha val="40000"/>
                    </a:schemeClr>
                  </a:glow>
                </a:effectLst>
              </a:rPr>
              <a:t>Intergration</a:t>
            </a:r>
            <a:r>
              <a:rPr lang="en-US" sz="2400" dirty="0" smtClean="0">
                <a:solidFill>
                  <a:schemeClr val="bg1"/>
                </a:solidFill>
                <a:effectLst>
                  <a:glow rad="63500">
                    <a:schemeClr val="tx2">
                      <a:alpha val="40000"/>
                    </a:schemeClr>
                  </a:glow>
                </a:effectLst>
              </a:rPr>
              <a:t> with EGI </a:t>
            </a:r>
            <a:r>
              <a:rPr lang="en-US" sz="2400" dirty="0" err="1" smtClean="0">
                <a:solidFill>
                  <a:schemeClr val="bg1"/>
                </a:solidFill>
                <a:effectLst>
                  <a:glow rad="63500">
                    <a:schemeClr val="tx2">
                      <a:alpha val="40000"/>
                    </a:schemeClr>
                  </a:glow>
                </a:effectLst>
              </a:rPr>
              <a:t>CheckIn</a:t>
            </a:r>
            <a:r>
              <a:rPr lang="en-US" sz="2400" dirty="0" smtClean="0">
                <a:solidFill>
                  <a:schemeClr val="bg1"/>
                </a:solidFill>
                <a:effectLst>
                  <a:glow rad="63500">
                    <a:schemeClr val="tx2">
                      <a:alpha val="40000"/>
                    </a:schemeClr>
                  </a:glow>
                </a:effectLst>
              </a:rPr>
              <a:t> and </a:t>
            </a:r>
            <a:r>
              <a:rPr lang="en-US" sz="2400" dirty="0" err="1" smtClean="0">
                <a:solidFill>
                  <a:schemeClr val="bg1"/>
                </a:solidFill>
                <a:effectLst>
                  <a:glow rad="63500">
                    <a:schemeClr val="tx2">
                      <a:alpha val="40000"/>
                    </a:schemeClr>
                  </a:glow>
                </a:effectLst>
              </a:rPr>
              <a:t>DataHub</a:t>
            </a:r>
            <a:endParaRPr lang="en-US" sz="2400" dirty="0" smtClean="0">
              <a:solidFill>
                <a:schemeClr val="bg1"/>
              </a:solidFill>
              <a:effectLst>
                <a:glow rad="63500">
                  <a:schemeClr val="tx2">
                    <a:alpha val="40000"/>
                  </a:schemeClr>
                </a:glow>
              </a:effectLst>
            </a:endParaRPr>
          </a:p>
          <a:p>
            <a:pPr marL="914400" lvl="1" indent="-457200" algn="l">
              <a:buFont typeface="Arial" charset="0"/>
              <a:buChar char="•"/>
            </a:pPr>
            <a:r>
              <a:rPr lang="en-US" sz="2400" dirty="0" smtClean="0">
                <a:solidFill>
                  <a:schemeClr val="bg1"/>
                </a:solidFill>
                <a:effectLst>
                  <a:glow rad="63500">
                    <a:schemeClr val="tx2">
                      <a:alpha val="40000"/>
                    </a:schemeClr>
                  </a:glow>
                </a:effectLst>
              </a:rPr>
              <a:t>Connection to ONEDATA and EUDAT data repositories</a:t>
            </a:r>
          </a:p>
          <a:p>
            <a:pPr marL="914400" lvl="1" indent="-457200" algn="l">
              <a:buFont typeface="Arial" charset="0"/>
              <a:buChar char="•"/>
            </a:pPr>
            <a:r>
              <a:rPr lang="en-US" sz="2400" dirty="0" smtClean="0">
                <a:solidFill>
                  <a:schemeClr val="bg1"/>
                </a:solidFill>
                <a:effectLst>
                  <a:glow rad="63500">
                    <a:schemeClr val="tx2">
                      <a:alpha val="40000"/>
                    </a:schemeClr>
                  </a:glow>
                </a:effectLst>
              </a:rPr>
              <a:t>Dissemination, training and support</a:t>
            </a:r>
          </a:p>
          <a:p>
            <a:pPr marL="457200" indent="-457200" algn="l">
              <a:buFont typeface="Arial" charset="0"/>
              <a:buChar char="•"/>
            </a:pPr>
            <a:endParaRPr lang="en-US" sz="2400" dirty="0" smtClean="0">
              <a:solidFill>
                <a:schemeClr val="bg1"/>
              </a:solidFill>
              <a:effectLst>
                <a:glow rad="63500">
                  <a:schemeClr val="tx2">
                    <a:alpha val="40000"/>
                  </a:schemeClr>
                </a:glow>
              </a:effectLst>
            </a:endParaRPr>
          </a:p>
          <a:p>
            <a:pPr marL="457200" indent="-457200" algn="l">
              <a:buFont typeface="Arial" charset="0"/>
              <a:buChar char="•"/>
            </a:pPr>
            <a:r>
              <a:rPr lang="en-US" dirty="0" smtClean="0">
                <a:solidFill>
                  <a:schemeClr val="bg1"/>
                </a:solidFill>
                <a:effectLst>
                  <a:glow rad="63500">
                    <a:schemeClr val="tx2">
                      <a:alpha val="40000"/>
                    </a:schemeClr>
                  </a:glow>
                </a:effectLst>
              </a:rPr>
              <a:t>EOSC-Pilot demonstrator for </a:t>
            </a:r>
            <a:r>
              <a:rPr lang="en-US" dirty="0" err="1" smtClean="0">
                <a:solidFill>
                  <a:schemeClr val="bg1"/>
                </a:solidFill>
                <a:effectLst>
                  <a:glow rad="63500">
                    <a:schemeClr val="tx2">
                      <a:alpha val="40000"/>
                    </a:schemeClr>
                  </a:glow>
                </a:effectLst>
              </a:rPr>
              <a:t>cryo</a:t>
            </a:r>
            <a:r>
              <a:rPr lang="en-US" dirty="0" smtClean="0">
                <a:solidFill>
                  <a:schemeClr val="bg1"/>
                </a:solidFill>
                <a:effectLst>
                  <a:glow rad="63500">
                    <a:schemeClr val="tx2">
                      <a:alpha val="40000"/>
                    </a:schemeClr>
                  </a:glow>
                </a:effectLst>
              </a:rPr>
              <a:t>-EM use case</a:t>
            </a:r>
            <a:endParaRPr lang="en-US" dirty="0">
              <a:solidFill>
                <a:schemeClr val="bg1"/>
              </a:solidFill>
              <a:effectLst>
                <a:glow rad="63500">
                  <a:schemeClr val="tx2">
                    <a:alpha val="40000"/>
                  </a:schemeClr>
                </a:glow>
              </a:effectLst>
            </a:endParaRPr>
          </a:p>
          <a:p>
            <a:pPr marL="457200" indent="-457200" algn="l">
              <a:buFont typeface="Arial" charset="0"/>
              <a:buChar char="•"/>
            </a:pPr>
            <a:endParaRPr lang="en-US" sz="2400" dirty="0"/>
          </a:p>
        </p:txBody>
      </p:sp>
    </p:spTree>
    <p:extLst>
      <p:ext uri="{BB962C8B-B14F-4D97-AF65-F5344CB8AC3E}">
        <p14:creationId xmlns:p14="http://schemas.microsoft.com/office/powerpoint/2010/main" val="74031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50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smtClean="0"/>
              <a:t>Introducing the community</a:t>
            </a:r>
            <a:endParaRPr lang="en-GB" dirty="0"/>
          </a:p>
        </p:txBody>
      </p:sp>
      <p:sp>
        <p:nvSpPr>
          <p:cNvPr id="3" name="Content Placeholder 2"/>
          <p:cNvSpPr>
            <a:spLocks noGrp="1"/>
          </p:cNvSpPr>
          <p:nvPr>
            <p:ph sz="half" idx="2"/>
          </p:nvPr>
        </p:nvSpPr>
        <p:spPr>
          <a:xfrm>
            <a:off x="683568" y="1340768"/>
            <a:ext cx="8136904" cy="2193540"/>
          </a:xfrm>
        </p:spPr>
        <p:txBody>
          <a:bodyPr>
            <a:normAutofit/>
          </a:bodyPr>
          <a:lstStyle/>
          <a:p>
            <a:pPr marL="0" indent="0">
              <a:buNone/>
            </a:pPr>
            <a:r>
              <a:rPr lang="en-GB" sz="2000" b="1" dirty="0" smtClean="0">
                <a:solidFill>
                  <a:schemeClr val="accent1"/>
                </a:solidFill>
              </a:rPr>
              <a:t>Main Goals</a:t>
            </a:r>
            <a:r>
              <a:rPr lang="en-GB" sz="2000" b="1" dirty="0">
                <a:solidFill>
                  <a:schemeClr val="accent1"/>
                </a:solidFill>
              </a:rPr>
              <a:t>: </a:t>
            </a:r>
            <a:endParaRPr lang="en-GB" sz="2000" b="1" dirty="0" smtClean="0">
              <a:solidFill>
                <a:schemeClr val="accent1"/>
              </a:solidFill>
            </a:endParaRPr>
          </a:p>
          <a:p>
            <a:r>
              <a:rPr lang="en-GB" sz="2000" b="1" dirty="0" smtClean="0">
                <a:solidFill>
                  <a:schemeClr val="accent1"/>
                </a:solidFill>
              </a:rPr>
              <a:t>Brings </a:t>
            </a:r>
            <a:r>
              <a:rPr lang="en-GB" sz="2000" b="1" dirty="0">
                <a:solidFill>
                  <a:schemeClr val="accent1"/>
                </a:solidFill>
              </a:rPr>
              <a:t>the micro (</a:t>
            </a:r>
            <a:r>
              <a:rPr lang="en-GB" sz="2000" b="1" dirty="0" err="1" smtClean="0">
                <a:solidFill>
                  <a:schemeClr val="accent1"/>
                </a:solidFill>
              </a:rPr>
              <a:t>WeNMR</a:t>
            </a:r>
            <a:r>
              <a:rPr lang="en-GB" sz="2000" b="1" dirty="0" smtClean="0">
                <a:solidFill>
                  <a:schemeClr val="accent1"/>
                </a:solidFill>
              </a:rPr>
              <a:t>) </a:t>
            </a:r>
            <a:r>
              <a:rPr lang="en-GB" sz="2000" b="1" dirty="0">
                <a:solidFill>
                  <a:schemeClr val="accent1"/>
                </a:solidFill>
              </a:rPr>
              <a:t>and macro (N4U) worlds together into one competence </a:t>
            </a:r>
            <a:r>
              <a:rPr lang="en-GB" sz="2000" b="1" dirty="0" err="1">
                <a:solidFill>
                  <a:schemeClr val="accent1"/>
                </a:solidFill>
              </a:rPr>
              <a:t>center</a:t>
            </a:r>
            <a:r>
              <a:rPr lang="en-GB" sz="2000" b="1" dirty="0">
                <a:solidFill>
                  <a:schemeClr val="accent1"/>
                </a:solidFill>
              </a:rPr>
              <a:t> under EGI </a:t>
            </a:r>
            <a:r>
              <a:rPr lang="en-GB" sz="2000" b="1" dirty="0" smtClean="0">
                <a:solidFill>
                  <a:schemeClr val="accent1"/>
                </a:solidFill>
              </a:rPr>
              <a:t>Engage</a:t>
            </a:r>
          </a:p>
          <a:p>
            <a:r>
              <a:rPr lang="en-GB" sz="2000" b="1" dirty="0" smtClean="0">
                <a:solidFill>
                  <a:schemeClr val="accent1"/>
                </a:solidFill>
              </a:rPr>
              <a:t>Bringing </a:t>
            </a:r>
            <a:r>
              <a:rPr lang="en-GB" sz="2000" b="1" dirty="0">
                <a:solidFill>
                  <a:schemeClr val="accent1"/>
                </a:solidFill>
              </a:rPr>
              <a:t>data to the cloud (</a:t>
            </a:r>
            <a:r>
              <a:rPr lang="en-GB" sz="2000" b="1" dirty="0" err="1">
                <a:solidFill>
                  <a:schemeClr val="accent1"/>
                </a:solidFill>
              </a:rPr>
              <a:t>cryo</a:t>
            </a:r>
            <a:r>
              <a:rPr lang="en-GB" sz="2000" b="1" dirty="0">
                <a:solidFill>
                  <a:schemeClr val="accent1"/>
                </a:solidFill>
              </a:rPr>
              <a:t>-EM)</a:t>
            </a:r>
          </a:p>
          <a:p>
            <a:r>
              <a:rPr lang="en-GB" sz="2000" b="1" dirty="0">
                <a:solidFill>
                  <a:schemeClr val="accent1"/>
                </a:solidFill>
              </a:rPr>
              <a:t>Exploiting GPGPU </a:t>
            </a:r>
            <a:r>
              <a:rPr lang="en-GB" sz="2000" b="1" dirty="0" smtClean="0">
                <a:solidFill>
                  <a:schemeClr val="accent1"/>
                </a:solidFill>
              </a:rPr>
              <a:t>resources</a:t>
            </a:r>
          </a:p>
          <a:p>
            <a:r>
              <a:rPr lang="en-GB" sz="2000" b="1" dirty="0" smtClean="0">
                <a:solidFill>
                  <a:schemeClr val="accent1"/>
                </a:solidFill>
              </a:rPr>
              <a:t>Dissemination and training</a:t>
            </a:r>
          </a:p>
          <a:p>
            <a:pPr marL="0" indent="0">
              <a:buNone/>
            </a:pPr>
            <a:endParaRPr lang="en-GB" sz="2000" b="1" dirty="0" smtClean="0"/>
          </a:p>
        </p:txBody>
      </p:sp>
      <p:sp>
        <p:nvSpPr>
          <p:cNvPr id="4" name="Footer Placeholder 3"/>
          <p:cNvSpPr>
            <a:spLocks noGrp="1"/>
          </p:cNvSpPr>
          <p:nvPr>
            <p:ph type="ftr" sz="quarter" idx="11"/>
          </p:nvPr>
        </p:nvSpPr>
        <p:spPr/>
        <p:txBody>
          <a:bodyPr/>
          <a:lstStyle/>
          <a:p>
            <a:r>
              <a:rPr lang="en-GB" smtClean="0"/>
              <a:t>EGI-Engage Final Review: Lightning talk WeNMR/MoBRAIN</a:t>
            </a:r>
            <a:endParaRPr lang="en-GB" dirty="0"/>
          </a:p>
        </p:txBody>
      </p:sp>
      <p:sp>
        <p:nvSpPr>
          <p:cNvPr id="8" name="Content Placeholder 2"/>
          <p:cNvSpPr txBox="1">
            <a:spLocks/>
          </p:cNvSpPr>
          <p:nvPr/>
        </p:nvSpPr>
        <p:spPr>
          <a:xfrm>
            <a:off x="667273" y="3665984"/>
            <a:ext cx="8147925" cy="2655676"/>
          </a:xfrm>
          <a:prstGeom prst="rect">
            <a:avLst/>
          </a:prstGeom>
        </p:spPr>
        <p:txBody>
          <a:bodyPr numCol="2">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chemeClr val="accent1"/>
                </a:solidFill>
              </a:rPr>
              <a:t>Members: </a:t>
            </a:r>
          </a:p>
          <a:p>
            <a:r>
              <a:rPr lang="en-GB" sz="1800" dirty="0" smtClean="0">
                <a:solidFill>
                  <a:schemeClr val="accent1"/>
                </a:solidFill>
              </a:rPr>
              <a:t>Utrecht University, NL</a:t>
            </a:r>
          </a:p>
          <a:p>
            <a:r>
              <a:rPr lang="en-GB" sz="1800" dirty="0" smtClean="0">
                <a:solidFill>
                  <a:schemeClr val="accent1"/>
                </a:solidFill>
              </a:rPr>
              <a:t>CIRMMP, IT</a:t>
            </a:r>
          </a:p>
          <a:p>
            <a:r>
              <a:rPr lang="en-GB" sz="1800" dirty="0" smtClean="0">
                <a:solidFill>
                  <a:schemeClr val="accent1"/>
                </a:solidFill>
              </a:rPr>
              <a:t>CSIC and Spanish NGI, ES</a:t>
            </a:r>
          </a:p>
          <a:p>
            <a:r>
              <a:rPr lang="en-GB" sz="1800" dirty="0" smtClean="0">
                <a:solidFill>
                  <a:schemeClr val="accent1"/>
                </a:solidFill>
              </a:rPr>
              <a:t>STFC, UK</a:t>
            </a:r>
          </a:p>
          <a:p>
            <a:r>
              <a:rPr lang="en-GB" sz="1800" dirty="0" err="1" smtClean="0">
                <a:solidFill>
                  <a:schemeClr val="accent1"/>
                </a:solidFill>
              </a:rPr>
              <a:t>Ospedaliero</a:t>
            </a:r>
            <a:r>
              <a:rPr lang="en-GB" sz="1800" dirty="0" smtClean="0">
                <a:solidFill>
                  <a:schemeClr val="accent1"/>
                </a:solidFill>
              </a:rPr>
              <a:t> di San Giovanni di </a:t>
            </a:r>
            <a:r>
              <a:rPr lang="en-GB" sz="1800" dirty="0" err="1" smtClean="0">
                <a:solidFill>
                  <a:schemeClr val="accent1"/>
                </a:solidFill>
              </a:rPr>
              <a:t>Dio</a:t>
            </a:r>
            <a:r>
              <a:rPr lang="en-GB" sz="1800" dirty="0" smtClean="0">
                <a:solidFill>
                  <a:schemeClr val="accent1"/>
                </a:solidFill>
              </a:rPr>
              <a:t> - </a:t>
            </a:r>
            <a:r>
              <a:rPr lang="en-GB" sz="1800" dirty="0" err="1" smtClean="0">
                <a:solidFill>
                  <a:schemeClr val="accent1"/>
                </a:solidFill>
              </a:rPr>
              <a:t>Fatebenefratelli</a:t>
            </a:r>
            <a:r>
              <a:rPr lang="en-GB" sz="1800" dirty="0" smtClean="0">
                <a:solidFill>
                  <a:schemeClr val="accent1"/>
                </a:solidFill>
              </a:rPr>
              <a:t> (IRCCS FBF), IT</a:t>
            </a:r>
          </a:p>
          <a:p>
            <a:endParaRPr lang="en-GB" sz="1800" dirty="0" smtClean="0">
              <a:solidFill>
                <a:schemeClr val="accent1"/>
              </a:solidFill>
            </a:endParaRPr>
          </a:p>
          <a:p>
            <a:endParaRPr lang="en-GB" sz="1800" dirty="0" smtClean="0">
              <a:solidFill>
                <a:schemeClr val="accent1"/>
              </a:solidFill>
            </a:endParaRPr>
          </a:p>
          <a:p>
            <a:r>
              <a:rPr lang="en-GB" sz="1800" dirty="0" smtClean="0">
                <a:solidFill>
                  <a:schemeClr val="accent1"/>
                </a:solidFill>
              </a:rPr>
              <a:t>GNUBILA, FR</a:t>
            </a:r>
          </a:p>
          <a:p>
            <a:r>
              <a:rPr lang="en-GB" sz="1800" dirty="0" smtClean="0">
                <a:solidFill>
                  <a:schemeClr val="accent1"/>
                </a:solidFill>
              </a:rPr>
              <a:t>INFN, IT</a:t>
            </a:r>
          </a:p>
          <a:p>
            <a:r>
              <a:rPr lang="en-GB" sz="1800" dirty="0" err="1" smtClean="0">
                <a:solidFill>
                  <a:schemeClr val="accent1"/>
                </a:solidFill>
              </a:rPr>
              <a:t>SURFsara</a:t>
            </a:r>
            <a:r>
              <a:rPr lang="en-GB" sz="1800" dirty="0" smtClean="0">
                <a:solidFill>
                  <a:schemeClr val="accent1"/>
                </a:solidFill>
              </a:rPr>
              <a:t> (Dutch NGI), NL</a:t>
            </a:r>
          </a:p>
          <a:p>
            <a:r>
              <a:rPr lang="en-GB" sz="1800" dirty="0" err="1" smtClean="0">
                <a:solidFill>
                  <a:schemeClr val="accent1"/>
                </a:solidFill>
              </a:rPr>
              <a:t>Cyfronet</a:t>
            </a:r>
            <a:r>
              <a:rPr lang="en-GB" sz="1800" dirty="0" smtClean="0">
                <a:solidFill>
                  <a:schemeClr val="accent1"/>
                </a:solidFill>
              </a:rPr>
              <a:t> AGH (Polish NGI), PL</a:t>
            </a:r>
          </a:p>
          <a:p>
            <a:r>
              <a:rPr lang="en-GB" sz="1800" dirty="0" smtClean="0">
                <a:solidFill>
                  <a:schemeClr val="accent1"/>
                </a:solidFill>
              </a:rPr>
              <a:t>CESNET (Czech NGI), CZ</a:t>
            </a:r>
          </a:p>
          <a:p>
            <a:r>
              <a:rPr lang="en-GB" sz="1800" dirty="0" smtClean="0">
                <a:solidFill>
                  <a:schemeClr val="accent1"/>
                </a:solidFill>
              </a:rPr>
              <a:t>Open Science Grid (US)</a:t>
            </a:r>
            <a:endParaRPr lang="en-GB" sz="1800" dirty="0">
              <a:solidFill>
                <a:schemeClr val="accent1"/>
              </a:solidFill>
            </a:endParaRPr>
          </a:p>
        </p:txBody>
      </p:sp>
    </p:spTree>
    <p:extLst>
      <p:ext uri="{BB962C8B-B14F-4D97-AF65-F5344CB8AC3E}">
        <p14:creationId xmlns:p14="http://schemas.microsoft.com/office/powerpoint/2010/main" val="272218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92080" y="3978107"/>
            <a:ext cx="3594937" cy="1732951"/>
            <a:chOff x="5028064" y="3800986"/>
            <a:chExt cx="3594937" cy="1732951"/>
          </a:xfrm>
        </p:grpSpPr>
        <p:sp>
          <p:nvSpPr>
            <p:cNvPr id="27" name="Oval 26"/>
            <p:cNvSpPr/>
            <p:nvPr/>
          </p:nvSpPr>
          <p:spPr>
            <a:xfrm>
              <a:off x="5028064" y="3800986"/>
              <a:ext cx="3594937" cy="173295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50923" y="3914866"/>
              <a:ext cx="2115822" cy="1445530"/>
            </a:xfrm>
            <a:prstGeom prst="rect">
              <a:avLst/>
            </a:prstGeom>
          </p:spPr>
        </p:pic>
      </p:grpSp>
      <p:grpSp>
        <p:nvGrpSpPr>
          <p:cNvPr id="3" name="Group 2"/>
          <p:cNvGrpSpPr/>
          <p:nvPr/>
        </p:nvGrpSpPr>
        <p:grpSpPr>
          <a:xfrm>
            <a:off x="2684522" y="1641951"/>
            <a:ext cx="3594936" cy="1732951"/>
            <a:chOff x="6061166" y="1476103"/>
            <a:chExt cx="3187337" cy="1555091"/>
          </a:xfrm>
        </p:grpSpPr>
        <p:sp>
          <p:nvSpPr>
            <p:cNvPr id="2" name="Oval 1"/>
            <p:cNvSpPr/>
            <p:nvPr/>
          </p:nvSpPr>
          <p:spPr>
            <a:xfrm>
              <a:off x="6061166" y="1476103"/>
              <a:ext cx="3187337" cy="155509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8152770" y="1933784"/>
              <a:ext cx="839685" cy="666417"/>
            </a:xfrm>
            <a:prstGeom prst="rect">
              <a:avLst/>
            </a:prstGeom>
          </p:spPr>
        </p:pic>
      </p:gr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3699" y="2139524"/>
            <a:ext cx="1879903" cy="714558"/>
          </a:xfrm>
          <a:prstGeom prst="rect">
            <a:avLst/>
          </a:prstGeom>
        </p:spPr>
      </p:pic>
      <p:grpSp>
        <p:nvGrpSpPr>
          <p:cNvPr id="16" name="Group 15"/>
          <p:cNvGrpSpPr/>
          <p:nvPr/>
        </p:nvGrpSpPr>
        <p:grpSpPr>
          <a:xfrm>
            <a:off x="758883" y="3828870"/>
            <a:ext cx="2913017" cy="2046513"/>
            <a:chOff x="3043645" y="1967523"/>
            <a:chExt cx="2913017" cy="2046513"/>
          </a:xfrm>
        </p:grpSpPr>
        <p:sp>
          <p:nvSpPr>
            <p:cNvPr id="17" name="Oval 16"/>
            <p:cNvSpPr/>
            <p:nvPr/>
          </p:nvSpPr>
          <p:spPr>
            <a:xfrm>
              <a:off x="3043645" y="1967523"/>
              <a:ext cx="2913017" cy="204651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40035" y="2262104"/>
              <a:ext cx="1972853" cy="507830"/>
            </a:xfrm>
            <a:prstGeom prst="rect">
              <a:avLst/>
            </a:prstGeom>
          </p:spPr>
        </p:pic>
      </p:grpSp>
      <p:grpSp>
        <p:nvGrpSpPr>
          <p:cNvPr id="21" name="Group 20"/>
          <p:cNvGrpSpPr/>
          <p:nvPr/>
        </p:nvGrpSpPr>
        <p:grpSpPr>
          <a:xfrm>
            <a:off x="1255272" y="4643735"/>
            <a:ext cx="2011680" cy="1058091"/>
            <a:chOff x="3540035" y="2782388"/>
            <a:chExt cx="2011680" cy="1058091"/>
          </a:xfrm>
        </p:grpSpPr>
        <p:sp>
          <p:nvSpPr>
            <p:cNvPr id="22" name="Oval 21"/>
            <p:cNvSpPr/>
            <p:nvPr/>
          </p:nvSpPr>
          <p:spPr>
            <a:xfrm>
              <a:off x="3540035" y="2782388"/>
              <a:ext cx="2011680" cy="105809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62012" y="3016906"/>
              <a:ext cx="1567725" cy="589053"/>
            </a:xfrm>
            <a:prstGeom prst="rect">
              <a:avLst/>
            </a:prstGeom>
          </p:spPr>
        </p:pic>
      </p:grpSp>
      <p:sp>
        <p:nvSpPr>
          <p:cNvPr id="26" name="Title 1"/>
          <p:cNvSpPr>
            <a:spLocks noGrp="1"/>
          </p:cNvSpPr>
          <p:nvPr>
            <p:ph type="title"/>
          </p:nvPr>
        </p:nvSpPr>
        <p:spPr>
          <a:xfrm>
            <a:off x="1547664" y="188640"/>
            <a:ext cx="6120680" cy="850106"/>
          </a:xfrm>
        </p:spPr>
        <p:txBody>
          <a:bodyPr>
            <a:normAutofit/>
          </a:bodyPr>
          <a:lstStyle/>
          <a:p>
            <a:pPr algn="ctr"/>
            <a:r>
              <a:rPr lang="en-GB" dirty="0" smtClean="0"/>
              <a:t>Introducing the community</a:t>
            </a:r>
            <a:endParaRPr lang="en-GB" dirty="0"/>
          </a:p>
        </p:txBody>
      </p:sp>
      <p:sp>
        <p:nvSpPr>
          <p:cNvPr id="14" name="Left-Right-Up Arrow 13"/>
          <p:cNvSpPr/>
          <p:nvPr/>
        </p:nvSpPr>
        <p:spPr>
          <a:xfrm>
            <a:off x="3545886" y="3510890"/>
            <a:ext cx="1872208" cy="866476"/>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stretch>
            <a:fillRect/>
          </a:stretch>
        </p:blipFill>
        <p:spPr>
          <a:xfrm>
            <a:off x="410990" y="2151978"/>
            <a:ext cx="1850121" cy="1271110"/>
          </a:xfrm>
          <a:prstGeom prst="rect">
            <a:avLst/>
          </a:prstGeom>
        </p:spPr>
      </p:pic>
      <p:sp>
        <p:nvSpPr>
          <p:cNvPr id="30" name="Footer Placeholder 3"/>
          <p:cNvSpPr txBox="1">
            <a:spLocks/>
          </p:cNvSpPr>
          <p:nvPr/>
        </p:nvSpPr>
        <p:spPr>
          <a:xfrm>
            <a:off x="1187624" y="6453336"/>
            <a:ext cx="6768752" cy="365125"/>
          </a:xfrm>
          <a:prstGeom prst="rect">
            <a:avLst/>
          </a:prstGeom>
        </p:spPr>
        <p:txBody>
          <a:bodyPr vert="horz" lIns="91440" tIns="45720" rIns="91440" bIns="45720" rtlCol="0" anchor="ctr"/>
          <a:lstStyle>
            <a:defPPr>
              <a:defRPr lang="nl-NL"/>
            </a:defPPr>
            <a:lvl1pPr algn="ctr">
              <a:defRPr sz="1200">
                <a:solidFill>
                  <a:schemeClr val="bg1"/>
                </a:solidFill>
                <a:latin typeface="Segoe UI"/>
                <a:cs typeface="Segoe UI"/>
              </a:defRPr>
            </a:lvl1pPr>
          </a:lstStyle>
          <a:p>
            <a:r>
              <a:rPr lang="en-GB"/>
              <a:t>EGI-Engage Final Review: Lightning talk WeNMR/MoBRAIN</a:t>
            </a:r>
            <a:endParaRPr lang="en-GB" dirty="0"/>
          </a:p>
        </p:txBody>
      </p:sp>
    </p:spTree>
    <p:extLst>
      <p:ext uri="{BB962C8B-B14F-4D97-AF65-F5344CB8AC3E}">
        <p14:creationId xmlns:p14="http://schemas.microsoft.com/office/powerpoint/2010/main" val="1240008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p:txBody>
          <a:bodyPr vert="horz" lIns="91440" tIns="45720" rIns="91440" bIns="45720" rtlCol="0" anchor="ctr">
            <a:normAutofit/>
          </a:bodyPr>
          <a:lstStyle/>
          <a:p>
            <a:r>
              <a:rPr lang="en-US" dirty="0"/>
              <a:t>Operational from day 1</a:t>
            </a:r>
          </a:p>
        </p:txBody>
      </p:sp>
      <p:sp>
        <p:nvSpPr>
          <p:cNvPr id="2" name="Content Placeholder 1"/>
          <p:cNvSpPr>
            <a:spLocks noGrp="1"/>
          </p:cNvSpPr>
          <p:nvPr>
            <p:ph idx="1"/>
          </p:nvPr>
        </p:nvSpPr>
        <p:spPr>
          <a:xfrm>
            <a:off x="374848" y="1628800"/>
            <a:ext cx="8229600" cy="4525963"/>
          </a:xfrm>
        </p:spPr>
        <p:txBody>
          <a:bodyPr>
            <a:normAutofit/>
          </a:bodyPr>
          <a:lstStyle/>
          <a:p>
            <a:pPr marL="0" indent="0">
              <a:buNone/>
            </a:pPr>
            <a:r>
              <a:rPr lang="en-US" sz="1800" b="1" dirty="0">
                <a:solidFill>
                  <a:schemeClr val="accent1"/>
                </a:solidFill>
              </a:rPr>
              <a:t>Building on the strong legacy of the </a:t>
            </a:r>
            <a:r>
              <a:rPr lang="en-US" sz="1800" b="1" dirty="0" err="1">
                <a:solidFill>
                  <a:schemeClr val="accent1"/>
                </a:solidFill>
              </a:rPr>
              <a:t>WeNMR</a:t>
            </a:r>
            <a:r>
              <a:rPr lang="en-US" sz="1800" b="1" dirty="0">
                <a:solidFill>
                  <a:schemeClr val="accent1"/>
                </a:solidFill>
              </a:rPr>
              <a:t> project (FP7) we have been offering services from day 1</a:t>
            </a:r>
          </a:p>
        </p:txBody>
      </p:sp>
      <p:sp>
        <p:nvSpPr>
          <p:cNvPr id="16" name="Rectangle 6"/>
          <p:cNvSpPr txBox="1">
            <a:spLocks noChangeArrowheads="1"/>
          </p:cNvSpPr>
          <p:nvPr/>
        </p:nvSpPr>
        <p:spPr bwMode="auto">
          <a:xfrm>
            <a:off x="631429" y="2348880"/>
            <a:ext cx="5134391" cy="1533005"/>
          </a:xfrm>
          <a:prstGeom prst="rect">
            <a:avLst/>
          </a:prstGeom>
          <a:extLst/>
        </p:spPr>
        <p:txBody>
          <a:bodyPr>
            <a:normAutofit fontScale="77500" lnSpcReduction="20000"/>
          </a:bodyPr>
          <a:lstStyle>
            <a:lvl1pPr indent="0">
              <a:spcBef>
                <a:spcPct val="20000"/>
              </a:spcBef>
              <a:buFont typeface="Arial" panose="020B0604020202020204" pitchFamily="34" charset="0"/>
              <a:buNone/>
              <a:defRPr b="1">
                <a:solidFill>
                  <a:schemeClr val="accent1"/>
                </a:solidFill>
                <a:latin typeface="Segoe UI" pitchFamily="34" charset="0"/>
                <a:cs typeface="Segoe UI" pitchFamily="34" charset="0"/>
              </a:defRPr>
            </a:lvl1pPr>
            <a:lvl2pPr marL="742950" indent="-285750">
              <a:spcBef>
                <a:spcPct val="20000"/>
              </a:spcBef>
              <a:buFont typeface="Arial" panose="020B0604020202020204" pitchFamily="34" charset="0"/>
              <a:buChar char="–"/>
              <a:defRPr sz="2800">
                <a:latin typeface="Segoe UI" pitchFamily="34" charset="0"/>
                <a:cs typeface="Segoe UI" pitchFamily="34" charset="0"/>
              </a:defRPr>
            </a:lvl2pPr>
            <a:lvl3pPr marL="1143000" indent="-228600">
              <a:spcBef>
                <a:spcPct val="20000"/>
              </a:spcBef>
              <a:buFont typeface="Arial" panose="020B0604020202020204" pitchFamily="34" charset="0"/>
              <a:buChar char="•"/>
              <a:defRPr sz="2400">
                <a:latin typeface="Segoe UI" pitchFamily="34" charset="0"/>
                <a:cs typeface="Segoe UI" pitchFamily="34" charset="0"/>
              </a:defRPr>
            </a:lvl3pPr>
            <a:lvl4pPr marL="1600200" indent="-228600">
              <a:spcBef>
                <a:spcPct val="20000"/>
              </a:spcBef>
              <a:buFont typeface="Arial" panose="020B0604020202020204" pitchFamily="34" charset="0"/>
              <a:buChar char="–"/>
              <a:defRPr sz="2000">
                <a:latin typeface="Segoe UI" pitchFamily="34" charset="0"/>
                <a:cs typeface="Segoe UI" pitchFamily="34" charset="0"/>
              </a:defRPr>
            </a:lvl4pPr>
            <a:lvl5pPr marR="0" indent="0" fontAlgn="auto">
              <a:lnSpc>
                <a:spcPct val="100000"/>
              </a:lnSpc>
              <a:spcBef>
                <a:spcPct val="20000"/>
              </a:spcBef>
              <a:spcAft>
                <a:spcPts val="0"/>
              </a:spcAft>
              <a:buClrTx/>
              <a:buSzTx/>
              <a:buFont typeface="Arial" panose="020B0604020202020204" pitchFamily="34" charset="0"/>
              <a:buNone/>
              <a:tabLst/>
              <a:defRPr sz="2000">
                <a:latin typeface="Segoe UI" pitchFamily="34" charset="0"/>
                <a:cs typeface="Segoe UI"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285750" indent="-285750">
              <a:buFont typeface="Arial" charset="0"/>
              <a:buChar char="•"/>
            </a:pPr>
            <a:r>
              <a:rPr lang="en-US" dirty="0" err="1"/>
              <a:t>enmr.eu</a:t>
            </a:r>
            <a:r>
              <a:rPr lang="en-US" dirty="0"/>
              <a:t>: One of the largest (#users) VO in life sciences</a:t>
            </a:r>
          </a:p>
          <a:p>
            <a:pPr marL="285750" indent="-285750">
              <a:buFont typeface="Arial" charset="0"/>
              <a:buChar char="•"/>
            </a:pPr>
            <a:r>
              <a:rPr lang="en-US" dirty="0"/>
              <a:t>&gt;830 users have registered so far(36% outside EU)</a:t>
            </a:r>
          </a:p>
          <a:p>
            <a:pPr marL="285750" indent="-285750">
              <a:buFont typeface="Arial" charset="0"/>
              <a:buChar char="•"/>
            </a:pPr>
            <a:r>
              <a:rPr lang="en-US" dirty="0"/>
              <a:t>Support from &gt;40 sites for &gt;200’000 CPU cores via EGI infrastructure (SLA)</a:t>
            </a:r>
          </a:p>
          <a:p>
            <a:pPr marL="285750" indent="-285750">
              <a:buFont typeface="Arial" charset="0"/>
              <a:buChar char="•"/>
            </a:pPr>
            <a:r>
              <a:rPr lang="en-US" dirty="0"/>
              <a:t>User-friendly access to Grid via web </a:t>
            </a:r>
            <a:r>
              <a:rPr lang="en-US" dirty="0" smtClean="0"/>
              <a:t>portals</a:t>
            </a:r>
          </a:p>
          <a:p>
            <a:pPr marL="285750" indent="-285750">
              <a:buFont typeface="Arial" charset="0"/>
              <a:buChar char="•"/>
            </a:pPr>
            <a:r>
              <a:rPr lang="en-US" dirty="0" smtClean="0"/>
              <a:t>Supported by an SLA (2016, updated in 2017) with EGI and NGIs</a:t>
            </a:r>
            <a:endParaRPr lang="en-US" dirty="0"/>
          </a:p>
          <a:p>
            <a:pPr marL="285750" indent="-285750">
              <a:buFont typeface="Arial" charset="0"/>
              <a:buChar char="•"/>
            </a:pPr>
            <a:endParaRPr lang="en-US" dirty="0"/>
          </a:p>
        </p:txBody>
      </p:sp>
      <p:sp>
        <p:nvSpPr>
          <p:cNvPr id="17" name="Text Box 4"/>
          <p:cNvSpPr txBox="1">
            <a:spLocks noChangeArrowheads="1"/>
          </p:cNvSpPr>
          <p:nvPr/>
        </p:nvSpPr>
        <p:spPr bwMode="auto">
          <a:xfrm>
            <a:off x="5603070" y="5980747"/>
            <a:ext cx="3467201" cy="30777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b="1" dirty="0" err="1">
                <a:solidFill>
                  <a:srgbClr val="1F497D"/>
                </a:solidFill>
                <a:effectLst>
                  <a:outerShdw blurRad="50800" dist="38100" dir="2700000" algn="tl" rotWithShape="0">
                    <a:prstClr val="black">
                      <a:alpha val="40000"/>
                    </a:prstClr>
                  </a:outerShdw>
                </a:effectLst>
                <a:latin typeface="Verdana" charset="0"/>
              </a:rPr>
              <a:t>www.wenmr.eu</a:t>
            </a:r>
            <a:endParaRPr lang="en-US" sz="1400" b="1" dirty="0">
              <a:solidFill>
                <a:srgbClr val="1F497D"/>
              </a:solidFill>
              <a:effectLst>
                <a:outerShdw blurRad="50800" dist="38100" dir="2700000" algn="tl" rotWithShape="0">
                  <a:prstClr val="black">
                    <a:alpha val="40000"/>
                  </a:prstClr>
                </a:outerShdw>
              </a:effectLst>
              <a:latin typeface="Verdana" charset="0"/>
            </a:endParaRPr>
          </a:p>
        </p:txBody>
      </p:sp>
      <p:grpSp>
        <p:nvGrpSpPr>
          <p:cNvPr id="3" name="Group 2"/>
          <p:cNvGrpSpPr/>
          <p:nvPr/>
        </p:nvGrpSpPr>
        <p:grpSpPr>
          <a:xfrm>
            <a:off x="5603070" y="2625986"/>
            <a:ext cx="2993027" cy="3369660"/>
            <a:chOff x="6259568" y="2095359"/>
            <a:chExt cx="2993027" cy="3369660"/>
          </a:xfrm>
        </p:grpSpPr>
        <p:grpSp>
          <p:nvGrpSpPr>
            <p:cNvPr id="5" name="Group 28"/>
            <p:cNvGrpSpPr>
              <a:grpSpLocks/>
            </p:cNvGrpSpPr>
            <p:nvPr/>
          </p:nvGrpSpPr>
          <p:grpSpPr bwMode="auto">
            <a:xfrm>
              <a:off x="6259568" y="2226309"/>
              <a:ext cx="1113789" cy="1124951"/>
              <a:chOff x="149294" y="798102"/>
              <a:chExt cx="3906048" cy="3944965"/>
            </a:xfrm>
          </p:grpSpPr>
          <p:pic>
            <p:nvPicPr>
              <p:cNvPr id="6" name="Picture 11"/>
              <p:cNvPicPr>
                <a:picLocks noChangeAspect="1"/>
              </p:cNvPicPr>
              <p:nvPr/>
            </p:nvPicPr>
            <p:blipFill>
              <a:blip r:embed="rId2"/>
              <a:srcRect/>
              <a:stretch>
                <a:fillRect/>
              </a:stretch>
            </p:blipFill>
            <p:spPr bwMode="auto">
              <a:xfrm>
                <a:off x="2175742" y="1391855"/>
                <a:ext cx="1879600" cy="1231900"/>
              </a:xfrm>
              <a:prstGeom prst="rect">
                <a:avLst/>
              </a:prstGeom>
              <a:noFill/>
              <a:ln w="9525">
                <a:noFill/>
                <a:miter lim="800000"/>
                <a:headEnd/>
                <a:tailEnd/>
              </a:ln>
            </p:spPr>
          </p:pic>
          <p:pic>
            <p:nvPicPr>
              <p:cNvPr id="7" name="Picture 9"/>
              <p:cNvPicPr>
                <a:picLocks noChangeAspect="1"/>
              </p:cNvPicPr>
              <p:nvPr/>
            </p:nvPicPr>
            <p:blipFill>
              <a:blip r:embed="rId3"/>
              <a:srcRect/>
              <a:stretch>
                <a:fillRect/>
              </a:stretch>
            </p:blipFill>
            <p:spPr bwMode="auto">
              <a:xfrm>
                <a:off x="2016992" y="2641217"/>
                <a:ext cx="1265237" cy="647700"/>
              </a:xfrm>
              <a:prstGeom prst="rect">
                <a:avLst/>
              </a:prstGeom>
              <a:noFill/>
              <a:ln w="9525">
                <a:noFill/>
                <a:miter lim="800000"/>
                <a:headEnd/>
                <a:tailEnd/>
              </a:ln>
            </p:spPr>
          </p:pic>
          <p:grpSp>
            <p:nvGrpSpPr>
              <p:cNvPr id="8" name="Group 3"/>
              <p:cNvGrpSpPr>
                <a:grpSpLocks/>
              </p:cNvGrpSpPr>
              <p:nvPr/>
            </p:nvGrpSpPr>
            <p:grpSpPr bwMode="auto">
              <a:xfrm>
                <a:off x="286617" y="1326767"/>
                <a:ext cx="2195512" cy="2205038"/>
                <a:chOff x="6149474" y="2860841"/>
                <a:chExt cx="2195680" cy="2205789"/>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1370" y="2860841"/>
                  <a:ext cx="2183784" cy="2203282"/>
                </a:xfrm>
                <a:prstGeom prst="rect">
                  <a:avLst/>
                </a:prstGeom>
                <a:effectLst>
                  <a:softEdge rad="114300"/>
                </a:effectLst>
              </p:spPr>
            </p:pic>
            <p:sp>
              <p:nvSpPr>
                <p:cNvPr id="13" name="Rounded Rectangle 5"/>
                <p:cNvSpPr>
                  <a:spLocks noChangeArrowheads="1"/>
                </p:cNvSpPr>
                <p:nvPr/>
              </p:nvSpPr>
              <p:spPr bwMode="auto">
                <a:xfrm>
                  <a:off x="6149474" y="2860841"/>
                  <a:ext cx="2182312" cy="2205789"/>
                </a:xfrm>
                <a:prstGeom prst="roundRect">
                  <a:avLst>
                    <a:gd name="adj" fmla="val 0"/>
                  </a:avLst>
                </a:prstGeom>
                <a:noFill/>
                <a:ln w="9525">
                  <a:noFill/>
                  <a:round/>
                  <a:headEnd/>
                  <a:tailEnd/>
                </a:ln>
              </p:spPr>
              <p:txBody>
                <a:bodyPr anchor="ctr" anchorCtr="1"/>
                <a:lstStyle/>
                <a:p>
                  <a:endParaRPr lang="it-IT" sz="3200" b="1">
                    <a:latin typeface="Calibri" pitchFamily="34" charset="0"/>
                  </a:endParaRPr>
                </a:p>
              </p:txBody>
            </p:sp>
          </p:grpSp>
          <p:pic>
            <p:nvPicPr>
              <p:cNvPr id="9" name="Picture 8"/>
              <p:cNvPicPr>
                <a:picLocks noChangeAspect="1"/>
              </p:cNvPicPr>
              <p:nvPr/>
            </p:nvPicPr>
            <p:blipFill>
              <a:blip r:embed="rId5"/>
              <a:stretch>
                <a:fillRect/>
              </a:stretch>
            </p:blipFill>
            <p:spPr>
              <a:xfrm>
                <a:off x="149294" y="798102"/>
                <a:ext cx="1079500" cy="1435100"/>
              </a:xfrm>
              <a:prstGeom prst="rect">
                <a:avLst/>
              </a:prstGeom>
              <a:effectLst>
                <a:softEdge rad="101600"/>
              </a:effectLst>
            </p:spPr>
          </p:pic>
          <p:pic>
            <p:nvPicPr>
              <p:cNvPr id="10" name="Picture 8"/>
              <p:cNvPicPr>
                <a:picLocks noChangeAspect="1"/>
              </p:cNvPicPr>
              <p:nvPr/>
            </p:nvPicPr>
            <p:blipFill>
              <a:blip r:embed="rId6"/>
              <a:srcRect/>
              <a:stretch>
                <a:fillRect/>
              </a:stretch>
            </p:blipFill>
            <p:spPr bwMode="auto">
              <a:xfrm>
                <a:off x="378692" y="3231767"/>
                <a:ext cx="1638300" cy="1511300"/>
              </a:xfrm>
              <a:prstGeom prst="rect">
                <a:avLst/>
              </a:prstGeom>
              <a:noFill/>
              <a:ln w="9525">
                <a:noFill/>
                <a:miter lim="800000"/>
                <a:headEnd/>
                <a:tailEnd/>
              </a:ln>
            </p:spPr>
          </p:pic>
          <p:pic>
            <p:nvPicPr>
              <p:cNvPr id="11" name="Picture 10"/>
              <p:cNvPicPr>
                <a:picLocks noChangeAspect="1"/>
              </p:cNvPicPr>
              <p:nvPr/>
            </p:nvPicPr>
            <p:blipFill>
              <a:blip r:embed="rId7"/>
              <a:srcRect/>
              <a:stretch>
                <a:fillRect/>
              </a:stretch>
            </p:blipFill>
            <p:spPr bwMode="auto">
              <a:xfrm>
                <a:off x="1539154" y="2799967"/>
                <a:ext cx="930275" cy="979488"/>
              </a:xfrm>
              <a:prstGeom prst="rect">
                <a:avLst/>
              </a:prstGeom>
              <a:noFill/>
              <a:ln w="9525">
                <a:noFill/>
                <a:miter lim="800000"/>
                <a:headEnd/>
                <a:tailEnd/>
              </a:ln>
            </p:spPr>
          </p:pic>
        </p:grpSp>
        <p:pic>
          <p:nvPicPr>
            <p:cNvPr id="14" name="Picture 2" descr="figure.png"/>
            <p:cNvPicPr>
              <a:picLocks noChangeAspect="1"/>
            </p:cNvPicPr>
            <p:nvPr/>
          </p:nvPicPr>
          <p:blipFill>
            <a:blip r:embed="rId8"/>
            <a:srcRect/>
            <a:stretch>
              <a:fillRect/>
            </a:stretch>
          </p:blipFill>
          <p:spPr bwMode="auto">
            <a:xfrm>
              <a:off x="6655879" y="2404097"/>
              <a:ext cx="2596716" cy="2204458"/>
            </a:xfrm>
            <a:prstGeom prst="rect">
              <a:avLst/>
            </a:prstGeom>
            <a:noFill/>
            <a:ln w="9525">
              <a:noFill/>
              <a:miter lim="800000"/>
              <a:headEnd/>
              <a:tailEnd/>
            </a:ln>
          </p:spPr>
        </p:pic>
        <p:pic>
          <p:nvPicPr>
            <p:cNvPr id="18" name="Picture 7" descr="WeNMR.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72687" y="4673951"/>
              <a:ext cx="1763100" cy="791068"/>
            </a:xfrm>
            <a:prstGeom prst="rect">
              <a:avLst/>
            </a:prstGeom>
            <a:noFill/>
            <a:ln w="9525">
              <a:noFill/>
              <a:miter lim="800000"/>
              <a:headEnd/>
              <a:tailEnd/>
            </a:ln>
          </p:spPr>
        </p:pic>
        <p:grpSp>
          <p:nvGrpSpPr>
            <p:cNvPr id="19" name="Group 5"/>
            <p:cNvGrpSpPr>
              <a:grpSpLocks/>
            </p:cNvGrpSpPr>
            <p:nvPr/>
          </p:nvGrpSpPr>
          <p:grpSpPr bwMode="auto">
            <a:xfrm>
              <a:off x="8380478" y="2165228"/>
              <a:ext cx="741463" cy="1036454"/>
              <a:chOff x="7202488" y="127000"/>
              <a:chExt cx="1878012" cy="2627313"/>
            </a:xfrm>
          </p:grpSpPr>
          <p:pic>
            <p:nvPicPr>
              <p:cNvPr id="20" name="Picture 25" descr="C:\Papers\Manuscripts\Ubbink_Jun06\FinalMS\figs1.ti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02488" y="566738"/>
                <a:ext cx="1760537" cy="2187575"/>
              </a:xfrm>
              <a:prstGeom prst="rect">
                <a:avLst/>
              </a:prstGeom>
              <a:noFill/>
              <a:ln w="9525">
                <a:noFill/>
                <a:miter lim="800000"/>
                <a:headEnd/>
                <a:tailEnd/>
              </a:ln>
            </p:spPr>
          </p:pic>
          <p:pic>
            <p:nvPicPr>
              <p:cNvPr id="21" name="Picture 26" descr="C:\Papers\Manuscripts\Ubbink_Jun06\FinalMS\figs3_a.tif"/>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72438" y="127000"/>
                <a:ext cx="1008062" cy="1333500"/>
              </a:xfrm>
              <a:prstGeom prst="rect">
                <a:avLst/>
              </a:prstGeom>
              <a:noFill/>
              <a:ln w="9525">
                <a:noFill/>
                <a:miter lim="800000"/>
                <a:headEnd/>
                <a:tailEnd/>
              </a:ln>
            </p:spPr>
          </p:pic>
        </p:grpSp>
        <p:sp>
          <p:nvSpPr>
            <p:cNvPr id="22" name="TextBox 23"/>
            <p:cNvSpPr txBox="1">
              <a:spLocks noChangeArrowheads="1"/>
            </p:cNvSpPr>
            <p:nvPr/>
          </p:nvSpPr>
          <p:spPr bwMode="auto">
            <a:xfrm>
              <a:off x="6982741" y="2095359"/>
              <a:ext cx="1769386" cy="307777"/>
            </a:xfrm>
            <a:prstGeom prst="rect">
              <a:avLst/>
            </a:prstGeom>
            <a:noFill/>
            <a:ln w="9525">
              <a:noFill/>
              <a:miter lim="800000"/>
              <a:headEnd/>
              <a:tailEnd/>
            </a:ln>
          </p:spPr>
          <p:txBody>
            <a:bodyPr wrap="square">
              <a:spAutoFit/>
            </a:bodyPr>
            <a:lstStyle/>
            <a:p>
              <a:r>
                <a:rPr lang="en-US" sz="1400" b="1" dirty="0" smtClean="0">
                  <a:solidFill>
                    <a:schemeClr val="tx2"/>
                  </a:solidFill>
                  <a:latin typeface="Calibri" pitchFamily="34" charset="0"/>
                </a:rPr>
                <a:t>NMR                   SAXS  </a:t>
              </a:r>
              <a:endParaRPr lang="en-US" sz="1400" b="1" dirty="0">
                <a:solidFill>
                  <a:schemeClr val="tx2"/>
                </a:solidFill>
                <a:latin typeface="Calibri" pitchFamily="34" charset="0"/>
              </a:endParaRPr>
            </a:p>
          </p:txBody>
        </p:sp>
      </p:grpSp>
      <p:pic>
        <p:nvPicPr>
          <p:cNvPr id="26" name="Picture 8"/>
          <p:cNvPicPr>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41314" y="3881886"/>
            <a:ext cx="4974596" cy="2426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 name="Picture 3"/>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20059" y="3881887"/>
            <a:ext cx="4771811" cy="2316901"/>
          </a:xfrm>
          <a:prstGeom prst="rect">
            <a:avLst/>
          </a:prstGeom>
        </p:spPr>
      </p:pic>
      <p:sp>
        <p:nvSpPr>
          <p:cNvPr id="15" name="Down Arrow 14"/>
          <p:cNvSpPr/>
          <p:nvPr/>
        </p:nvSpPr>
        <p:spPr>
          <a:xfrm>
            <a:off x="1927654" y="5016842"/>
            <a:ext cx="78671" cy="205946"/>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429662" y="4334472"/>
            <a:ext cx="1074654" cy="646331"/>
          </a:xfrm>
          <a:prstGeom prst="rect">
            <a:avLst/>
          </a:prstGeom>
          <a:noFill/>
        </p:spPr>
        <p:txBody>
          <a:bodyPr wrap="square" rtlCol="0">
            <a:spAutoFit/>
          </a:bodyPr>
          <a:lstStyle/>
          <a:p>
            <a:pPr algn="ctr"/>
            <a:r>
              <a:rPr lang="en-US" sz="1200" b="1" dirty="0" smtClean="0">
                <a:solidFill>
                  <a:schemeClr val="tx2"/>
                </a:solidFill>
                <a:latin typeface="Calibri" charset="0"/>
                <a:ea typeface="Calibri" charset="0"/>
                <a:cs typeface="Calibri" charset="0"/>
              </a:rPr>
              <a:t>End of </a:t>
            </a:r>
            <a:r>
              <a:rPr lang="en-US" sz="1200" b="1" dirty="0" err="1" smtClean="0">
                <a:solidFill>
                  <a:schemeClr val="tx2"/>
                </a:solidFill>
                <a:latin typeface="Calibri" charset="0"/>
                <a:ea typeface="Calibri" charset="0"/>
                <a:cs typeface="Calibri" charset="0"/>
              </a:rPr>
              <a:t>WeNMR</a:t>
            </a:r>
            <a:r>
              <a:rPr lang="en-US" sz="1200" b="1" dirty="0" smtClean="0">
                <a:solidFill>
                  <a:schemeClr val="tx2"/>
                </a:solidFill>
                <a:latin typeface="Calibri" charset="0"/>
                <a:ea typeface="Calibri" charset="0"/>
                <a:cs typeface="Calibri" charset="0"/>
              </a:rPr>
              <a:t> funding</a:t>
            </a:r>
            <a:endParaRPr lang="en-US" sz="1200" b="1" dirty="0">
              <a:solidFill>
                <a:schemeClr val="tx2"/>
              </a:solidFill>
              <a:latin typeface="Calibri" charset="0"/>
              <a:ea typeface="Calibri" charset="0"/>
              <a:cs typeface="Calibri" charset="0"/>
            </a:endParaRPr>
          </a:p>
        </p:txBody>
      </p:sp>
      <p:sp>
        <p:nvSpPr>
          <p:cNvPr id="27" name="Down Arrow 26"/>
          <p:cNvSpPr/>
          <p:nvPr/>
        </p:nvSpPr>
        <p:spPr>
          <a:xfrm>
            <a:off x="3146689" y="4344420"/>
            <a:ext cx="133929" cy="205946"/>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298908" y="4086071"/>
            <a:ext cx="1829490" cy="276999"/>
          </a:xfrm>
          <a:prstGeom prst="rect">
            <a:avLst/>
          </a:prstGeom>
          <a:noFill/>
        </p:spPr>
        <p:txBody>
          <a:bodyPr wrap="square" rtlCol="0">
            <a:spAutoFit/>
          </a:bodyPr>
          <a:lstStyle/>
          <a:p>
            <a:pPr algn="ctr"/>
            <a:r>
              <a:rPr lang="en-US" sz="1200" b="1" dirty="0" smtClean="0">
                <a:solidFill>
                  <a:schemeClr val="tx2"/>
                </a:solidFill>
                <a:latin typeface="Calibri" charset="0"/>
                <a:ea typeface="Calibri" charset="0"/>
                <a:cs typeface="Calibri" charset="0"/>
              </a:rPr>
              <a:t>Start of EGI-Engage</a:t>
            </a:r>
            <a:endParaRPr lang="en-US" sz="1200" b="1" dirty="0">
              <a:solidFill>
                <a:schemeClr val="tx2"/>
              </a:solidFill>
              <a:latin typeface="Calibri" charset="0"/>
              <a:ea typeface="Calibri" charset="0"/>
              <a:cs typeface="Calibri" charset="0"/>
            </a:endParaRPr>
          </a:p>
        </p:txBody>
      </p:sp>
    </p:spTree>
    <p:extLst>
      <p:ext uri="{BB962C8B-B14F-4D97-AF65-F5344CB8AC3E}">
        <p14:creationId xmlns:p14="http://schemas.microsoft.com/office/powerpoint/2010/main" val="288248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88640"/>
            <a:ext cx="6408712" cy="850106"/>
          </a:xfrm>
        </p:spPr>
        <p:txBody>
          <a:bodyPr>
            <a:normAutofit fontScale="90000"/>
          </a:bodyPr>
          <a:lstStyle/>
          <a:p>
            <a:r>
              <a:rPr lang="en-GB" dirty="0" smtClean="0"/>
              <a:t>CC highlights:</a:t>
            </a:r>
            <a:br>
              <a:rPr lang="en-GB" dirty="0" smtClean="0"/>
            </a:br>
            <a:r>
              <a:rPr lang="en-GB" sz="2200" dirty="0" err="1" smtClean="0"/>
              <a:t>Cryo</a:t>
            </a:r>
            <a:r>
              <a:rPr lang="en-GB" sz="2200" dirty="0" smtClean="0"/>
              <a:t>-EM in the clouds</a:t>
            </a:r>
            <a:endParaRPr lang="en-GB" sz="2200" dirty="0"/>
          </a:p>
        </p:txBody>
      </p:sp>
      <p:sp>
        <p:nvSpPr>
          <p:cNvPr id="4" name="Footer Placeholder 3"/>
          <p:cNvSpPr>
            <a:spLocks noGrp="1"/>
          </p:cNvSpPr>
          <p:nvPr>
            <p:ph type="ftr" sz="quarter" idx="11"/>
          </p:nvPr>
        </p:nvSpPr>
        <p:spPr/>
        <p:txBody>
          <a:bodyPr/>
          <a:lstStyle/>
          <a:p>
            <a:r>
              <a:rPr lang="en-GB" smtClean="0"/>
              <a:t>EGI-Engage Final Review: Lightning talk WeNMR/MoBRAIN</a:t>
            </a:r>
            <a:endParaRPr lang="en-GB" dirty="0"/>
          </a:p>
        </p:txBody>
      </p:sp>
      <p:sp>
        <p:nvSpPr>
          <p:cNvPr id="7" name="Rectangle 1"/>
          <p:cNvSpPr/>
          <p:nvPr/>
        </p:nvSpPr>
        <p:spPr>
          <a:xfrm>
            <a:off x="373247" y="5448224"/>
            <a:ext cx="3894220" cy="600164"/>
          </a:xfrm>
          <a:prstGeom prst="rect">
            <a:avLst/>
          </a:prstGeom>
        </p:spPr>
        <p:txBody>
          <a:bodyPr wrap="square">
            <a:spAutoFit/>
          </a:bodyPr>
          <a:lstStyle/>
          <a:p>
            <a:pPr algn="just"/>
            <a:r>
              <a:rPr lang="en-US" sz="1100" i="0" dirty="0" smtClean="0">
                <a:solidFill>
                  <a:schemeClr val="tx1">
                    <a:lumMod val="75000"/>
                    <a:lumOff val="25000"/>
                  </a:schemeClr>
                </a:solidFill>
                <a:effectLst/>
                <a:latin typeface="Calibri" charset="0"/>
                <a:ea typeface="Calibri" charset="0"/>
                <a:cs typeface="Calibri" charset="0"/>
              </a:rPr>
              <a:t>De la Rosa, J.M. et al., </a:t>
            </a:r>
            <a:r>
              <a:rPr lang="en-US" sz="1100" dirty="0" err="1">
                <a:hlinkClick r:id="rId3"/>
              </a:rPr>
              <a:t>Scipion</a:t>
            </a:r>
            <a:r>
              <a:rPr lang="en-US" sz="1100" dirty="0">
                <a:hlinkClick r:id="rId3"/>
              </a:rPr>
              <a:t>: A software framework toward integration, reproducibility and validation in 3D electron microscopy</a:t>
            </a:r>
            <a:r>
              <a:rPr lang="en-US" sz="1100" dirty="0" smtClean="0">
                <a:hlinkClick r:id="rId3"/>
              </a:rPr>
              <a:t>.</a:t>
            </a:r>
            <a:r>
              <a:rPr lang="en-US" sz="1100" dirty="0" smtClean="0"/>
              <a:t> </a:t>
            </a:r>
            <a:r>
              <a:rPr lang="en-US" sz="1100" dirty="0" err="1" smtClean="0"/>
              <a:t>J.Struct.Biol</a:t>
            </a:r>
            <a:r>
              <a:rPr lang="en-US" sz="1100" dirty="0" smtClean="0"/>
              <a:t>. (2016), 195:93</a:t>
            </a:r>
            <a:endParaRPr lang="en-US" sz="1100" i="0" dirty="0">
              <a:solidFill>
                <a:schemeClr val="tx1">
                  <a:lumMod val="75000"/>
                  <a:lumOff val="25000"/>
                </a:schemeClr>
              </a:solidFill>
              <a:effectLst/>
              <a:latin typeface="Calibri" charset="0"/>
              <a:ea typeface="Calibri" charset="0"/>
              <a:cs typeface="Calibri" charset="0"/>
            </a:endParaRPr>
          </a:p>
        </p:txBody>
      </p:sp>
      <p:pic>
        <p:nvPicPr>
          <p:cNvPr id="9" name="Picture 8"/>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4499991" y="1071360"/>
            <a:ext cx="3735945" cy="2592288"/>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hape 170"/>
          <p:cNvSpPr/>
          <p:nvPr/>
        </p:nvSpPr>
        <p:spPr>
          <a:xfrm>
            <a:off x="316727" y="3412546"/>
            <a:ext cx="4183264" cy="1892194"/>
          </a:xfrm>
          <a:prstGeom prst="rect">
            <a:avLst/>
          </a:prstGeom>
          <a:extLst>
            <a:ext uri="{C572A759-6A51-4108-AA02-DFA0A04FC94B}">
              <ma14:wrappingTextBoxFlag xmlns:ma14="http://schemas.microsoft.com/office/mac/drawingml/2011/main" val="1"/>
            </a:ext>
          </a:extLst>
        </p:spPr>
        <p:txBody>
          <a:bodyPr>
            <a:noAutofit/>
          </a:bodyPr>
          <a:lstStyle/>
          <a:p>
            <a:pPr marL="285750" indent="-285750">
              <a:lnSpc>
                <a:spcPct val="140000"/>
              </a:lnSpc>
              <a:buFont typeface="Arial" charset="0"/>
              <a:buChar char="•"/>
            </a:pPr>
            <a:r>
              <a:rPr lang="en-US" sz="1400" b="1" dirty="0" smtClean="0">
                <a:solidFill>
                  <a:schemeClr val="accent1"/>
                </a:solidFill>
                <a:latin typeface="Segoe UI" pitchFamily="34" charset="0"/>
                <a:cs typeface="Segoe UI" pitchFamily="34" charset="0"/>
              </a:rPr>
              <a:t>SCIPION developed </a:t>
            </a:r>
            <a:r>
              <a:rPr lang="en-US" sz="1400" b="1" dirty="0">
                <a:solidFill>
                  <a:schemeClr val="accent1"/>
                </a:solidFill>
                <a:latin typeface="Segoe UI" pitchFamily="34" charset="0"/>
                <a:cs typeface="Segoe UI" pitchFamily="34" charset="0"/>
              </a:rPr>
              <a:t>in Madrid (I2PC) and deployed at </a:t>
            </a:r>
            <a:r>
              <a:rPr lang="en-US" sz="1400" b="1" dirty="0" err="1">
                <a:solidFill>
                  <a:schemeClr val="accent1"/>
                </a:solidFill>
                <a:latin typeface="Segoe UI" pitchFamily="34" charset="0"/>
                <a:cs typeface="Segoe UI" pitchFamily="34" charset="0"/>
              </a:rPr>
              <a:t>CesNet</a:t>
            </a:r>
            <a:r>
              <a:rPr lang="en-US" sz="1400" b="1" dirty="0">
                <a:solidFill>
                  <a:schemeClr val="accent1"/>
                </a:solidFill>
                <a:latin typeface="Segoe UI" pitchFamily="34" charset="0"/>
                <a:cs typeface="Segoe UI" pitchFamily="34" charset="0"/>
              </a:rPr>
              <a:t> European Federated Cloud and </a:t>
            </a:r>
            <a:r>
              <a:rPr lang="en-US" sz="1400" b="1" dirty="0" smtClean="0">
                <a:solidFill>
                  <a:schemeClr val="accent1"/>
                </a:solidFill>
                <a:latin typeface="Segoe UI" pitchFamily="34" charset="0"/>
                <a:cs typeface="Segoe UI" pitchFamily="34" charset="0"/>
              </a:rPr>
              <a:t>Amazon</a:t>
            </a:r>
          </a:p>
          <a:p>
            <a:pPr marL="285750" indent="-285750">
              <a:lnSpc>
                <a:spcPct val="140000"/>
              </a:lnSpc>
              <a:buFont typeface="Arial" charset="0"/>
              <a:buChar char="•"/>
            </a:pPr>
            <a:r>
              <a:rPr lang="en-US" sz="1400" b="1" dirty="0" smtClean="0">
                <a:solidFill>
                  <a:schemeClr val="accent1"/>
                </a:solidFill>
                <a:latin typeface="Segoe UI" pitchFamily="34" charset="0"/>
                <a:cs typeface="Segoe UI" pitchFamily="34" charset="0"/>
              </a:rPr>
              <a:t>Available for download from the EGI </a:t>
            </a:r>
            <a:r>
              <a:rPr lang="en-US" sz="1400" b="1" dirty="0" err="1" smtClean="0">
                <a:solidFill>
                  <a:schemeClr val="accent1"/>
                </a:solidFill>
                <a:latin typeface="Segoe UI" pitchFamily="34" charset="0"/>
                <a:cs typeface="Segoe UI" pitchFamily="34" charset="0"/>
              </a:rPr>
              <a:t>AppDB</a:t>
            </a:r>
            <a:endParaRPr lang="en-US" sz="1400" b="1" dirty="0">
              <a:solidFill>
                <a:schemeClr val="accent1"/>
              </a:solidFill>
              <a:latin typeface="Segoe UI" pitchFamily="34" charset="0"/>
              <a:cs typeface="Segoe UI" pitchFamily="34" charset="0"/>
            </a:endParaRPr>
          </a:p>
          <a:p>
            <a:pPr marL="285750" indent="-285750">
              <a:lnSpc>
                <a:spcPct val="140000"/>
              </a:lnSpc>
              <a:buFont typeface="Arial" charset="0"/>
              <a:buChar char="•"/>
            </a:pPr>
            <a:r>
              <a:rPr lang="en-US" sz="1400" b="1" dirty="0">
                <a:solidFill>
                  <a:schemeClr val="accent1"/>
                </a:solidFill>
                <a:latin typeface="Segoe UI" pitchFamily="34" charset="0"/>
                <a:cs typeface="Segoe UI" pitchFamily="34" charset="0"/>
              </a:rPr>
              <a:t>In production for </a:t>
            </a:r>
            <a:r>
              <a:rPr lang="en-US" sz="1400" b="1" dirty="0" err="1">
                <a:solidFill>
                  <a:schemeClr val="accent1"/>
                </a:solidFill>
                <a:latin typeface="Segoe UI" pitchFamily="34" charset="0"/>
                <a:cs typeface="Segoe UI" pitchFamily="34" charset="0"/>
              </a:rPr>
              <a:t>iNEXT</a:t>
            </a:r>
            <a:r>
              <a:rPr lang="en-US" sz="1400" b="1" dirty="0">
                <a:solidFill>
                  <a:schemeClr val="accent1"/>
                </a:solidFill>
                <a:latin typeface="Segoe UI" pitchFamily="34" charset="0"/>
                <a:cs typeface="Segoe UI" pitchFamily="34" charset="0"/>
              </a:rPr>
              <a:t>, </a:t>
            </a:r>
            <a:r>
              <a:rPr lang="en-US" sz="1400" b="1" dirty="0" smtClean="0">
                <a:solidFill>
                  <a:schemeClr val="accent1"/>
                </a:solidFill>
                <a:latin typeface="Segoe UI" pitchFamily="34" charset="0"/>
                <a:cs typeface="Segoe UI" pitchFamily="34" charset="0"/>
              </a:rPr>
              <a:t>INSTRUCT and various international courses (e.g. INSTRUCT Utrecht, ISGC Taipei, </a:t>
            </a:r>
            <a:r>
              <a:rPr lang="en-US" sz="1400" b="1" dirty="0" err="1" smtClean="0">
                <a:solidFill>
                  <a:schemeClr val="accent1"/>
                </a:solidFill>
                <a:latin typeface="Segoe UI" pitchFamily="34" charset="0"/>
                <a:cs typeface="Segoe UI" pitchFamily="34" charset="0"/>
              </a:rPr>
              <a:t>Cryo</a:t>
            </a:r>
            <a:r>
              <a:rPr lang="en-US" sz="1400" b="1" dirty="0" smtClean="0">
                <a:solidFill>
                  <a:schemeClr val="accent1"/>
                </a:solidFill>
                <a:latin typeface="Segoe UI" pitchFamily="34" charset="0"/>
                <a:cs typeface="Segoe UI" pitchFamily="34" charset="0"/>
              </a:rPr>
              <a:t>-EM course at NESCEN center NL)</a:t>
            </a:r>
            <a:endParaRPr lang="en-US" sz="1400" b="1" dirty="0">
              <a:solidFill>
                <a:schemeClr val="accent1"/>
              </a:solidFill>
              <a:latin typeface="Segoe UI" pitchFamily="34" charset="0"/>
              <a:cs typeface="Segoe UI"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31470" y="3284885"/>
            <a:ext cx="2910760" cy="2763503"/>
          </a:xfrm>
          <a:prstGeom prst="rect">
            <a:avLst/>
          </a:prstGeom>
          <a:effectLst>
            <a:outerShdw blurRad="50800" dist="76200" dir="2700000" algn="tl" rotWithShape="0">
              <a:prstClr val="black">
                <a:alpha val="40000"/>
              </a:prstClr>
            </a:outerShdw>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6543" y="1213548"/>
            <a:ext cx="2107627" cy="2106330"/>
          </a:xfrm>
          <a:prstGeom prst="rect">
            <a:avLst/>
          </a:prstGeom>
        </p:spPr>
      </p:pic>
    </p:spTree>
    <p:extLst>
      <p:ext uri="{BB962C8B-B14F-4D97-AF65-F5344CB8AC3E}">
        <p14:creationId xmlns:p14="http://schemas.microsoft.com/office/powerpoint/2010/main" val="633957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88640"/>
            <a:ext cx="6408712" cy="850106"/>
          </a:xfrm>
        </p:spPr>
        <p:txBody>
          <a:bodyPr>
            <a:normAutofit fontScale="90000"/>
          </a:bodyPr>
          <a:lstStyle/>
          <a:p>
            <a:r>
              <a:rPr lang="en-GB" dirty="0" smtClean="0"/>
              <a:t>CC highlights:</a:t>
            </a:r>
            <a:br>
              <a:rPr lang="en-GB" dirty="0" smtClean="0"/>
            </a:br>
            <a:r>
              <a:rPr lang="en-GB" sz="2200" dirty="0" err="1" smtClean="0"/>
              <a:t>Cryo</a:t>
            </a:r>
            <a:r>
              <a:rPr lang="en-GB" sz="2200" dirty="0" smtClean="0"/>
              <a:t>-EM in the </a:t>
            </a:r>
            <a:r>
              <a:rPr lang="en-GB" sz="2200" dirty="0" smtClean="0"/>
              <a:t>clouds</a:t>
            </a:r>
            <a:endParaRPr lang="en-GB" sz="2200" dirty="0"/>
          </a:p>
        </p:txBody>
      </p:sp>
      <p:sp>
        <p:nvSpPr>
          <p:cNvPr id="4" name="Footer Placeholder 3"/>
          <p:cNvSpPr>
            <a:spLocks noGrp="1"/>
          </p:cNvSpPr>
          <p:nvPr>
            <p:ph type="ftr" sz="quarter" idx="11"/>
          </p:nvPr>
        </p:nvSpPr>
        <p:spPr/>
        <p:txBody>
          <a:bodyPr/>
          <a:lstStyle/>
          <a:p>
            <a:r>
              <a:rPr lang="en-GB" smtClean="0"/>
              <a:t>EGI-Engage Final Review: Lightning talk WeNMR/MoBRAIN</a:t>
            </a:r>
            <a:endParaRPr lang="en-GB" dirty="0"/>
          </a:p>
        </p:txBody>
      </p:sp>
      <p:pic>
        <p:nvPicPr>
          <p:cNvPr id="13" name="Image1"/>
          <p:cNvPicPr/>
          <p:nvPr/>
        </p:nvPicPr>
        <p:blipFill>
          <a:blip r:embed="rId3"/>
          <a:stretch>
            <a:fillRect/>
          </a:stretch>
        </p:blipFill>
        <p:spPr bwMode="auto">
          <a:xfrm>
            <a:off x="251520" y="3429000"/>
            <a:ext cx="2896784" cy="201622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606" y="1923468"/>
            <a:ext cx="5336850" cy="4025812"/>
          </a:xfrm>
          <a:prstGeom prst="rect">
            <a:avLst/>
          </a:prstGeom>
          <a:effectLst>
            <a:outerShdw blurRad="50800" dist="76200" dir="2700000" algn="tl" rotWithShape="0">
              <a:prstClr val="black">
                <a:alpha val="40000"/>
              </a:prstClr>
            </a:outerShdw>
          </a:effectLst>
        </p:spPr>
      </p:pic>
      <p:sp>
        <p:nvSpPr>
          <p:cNvPr id="5" name="TextBox 4"/>
          <p:cNvSpPr txBox="1"/>
          <p:nvPr/>
        </p:nvSpPr>
        <p:spPr>
          <a:xfrm>
            <a:off x="572187" y="1351954"/>
            <a:ext cx="3999813" cy="369332"/>
          </a:xfrm>
          <a:prstGeom prst="rect">
            <a:avLst/>
          </a:prstGeom>
          <a:noFill/>
        </p:spPr>
        <p:txBody>
          <a:bodyPr wrap="none" rtlCol="0">
            <a:spAutoFit/>
          </a:bodyPr>
          <a:lstStyle/>
          <a:p>
            <a:r>
              <a:rPr lang="en-US" b="1" dirty="0" smtClean="0">
                <a:solidFill>
                  <a:schemeClr val="accent1"/>
                </a:solidFill>
              </a:rPr>
              <a:t>SCIPION </a:t>
            </a:r>
            <a:r>
              <a:rPr lang="en-GB" b="1" dirty="0" smtClean="0">
                <a:solidFill>
                  <a:schemeClr val="accent1"/>
                </a:solidFill>
              </a:rPr>
              <a:t>cloud server now in production</a:t>
            </a:r>
            <a:endParaRPr lang="en-US" b="1" dirty="0">
              <a:solidFill>
                <a:schemeClr val="accent1"/>
              </a:solidFill>
            </a:endParaRPr>
          </a:p>
        </p:txBody>
      </p:sp>
    </p:spTree>
    <p:extLst>
      <p:ext uri="{BB962C8B-B14F-4D97-AF65-F5344CB8AC3E}">
        <p14:creationId xmlns:p14="http://schemas.microsoft.com/office/powerpoint/2010/main" val="1710485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6192688" cy="850106"/>
          </a:xfrm>
        </p:spPr>
        <p:txBody>
          <a:bodyPr>
            <a:normAutofit fontScale="90000"/>
          </a:bodyPr>
          <a:lstStyle/>
          <a:p>
            <a:r>
              <a:rPr lang="en-GB" dirty="0"/>
              <a:t>CC highlights: </a:t>
            </a:r>
            <a:r>
              <a:rPr lang="en-GB" dirty="0" smtClean="0"/>
              <a:t/>
            </a:r>
            <a:br>
              <a:rPr lang="en-GB" dirty="0" smtClean="0"/>
            </a:br>
            <a:r>
              <a:rPr lang="en-GB" sz="2200" dirty="0" smtClean="0"/>
              <a:t>Harvesting EGI GPGPU resources for integrative modelling</a:t>
            </a:r>
            <a:endParaRPr lang="en-GB" dirty="0"/>
          </a:p>
        </p:txBody>
      </p:sp>
      <p:sp>
        <p:nvSpPr>
          <p:cNvPr id="4" name="Footer Placeholder 3"/>
          <p:cNvSpPr>
            <a:spLocks noGrp="1"/>
          </p:cNvSpPr>
          <p:nvPr>
            <p:ph type="ftr" sz="quarter" idx="11"/>
          </p:nvPr>
        </p:nvSpPr>
        <p:spPr/>
        <p:txBody>
          <a:bodyPr/>
          <a:lstStyle/>
          <a:p>
            <a:r>
              <a:rPr lang="en-GB" smtClean="0"/>
              <a:t>EGI-Engage Final Review: Lightning talk </a:t>
            </a:r>
            <a:r>
              <a:rPr lang="en-GB" dirty="0" err="1" smtClean="0"/>
              <a:t>WeNMR</a:t>
            </a:r>
            <a:r>
              <a:rPr lang="en-GB" dirty="0" smtClean="0"/>
              <a:t>/</a:t>
            </a:r>
            <a:r>
              <a:rPr lang="en-GB" dirty="0" err="1" smtClean="0"/>
              <a:t>MoBRAIN</a:t>
            </a:r>
            <a:endParaRPr lang="en-GB" dirty="0"/>
          </a:p>
        </p:txBody>
      </p:sp>
      <p:pic>
        <p:nvPicPr>
          <p:cNvPr id="6" name="Screen Shot 2016-09-14 at 02.3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472" y="1195134"/>
            <a:ext cx="3572811" cy="3390922"/>
          </a:xfrm>
          <a:prstGeom prst="rect">
            <a:avLst/>
          </a:prstGeom>
          <a:ln w="12700">
            <a:miter lim="400000"/>
          </a:ln>
        </p:spPr>
      </p:pic>
      <p:pic>
        <p:nvPicPr>
          <p:cNvPr id="13" name="Screen Shot 2016-09-14 at 02.38.4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0344" y="1517923"/>
            <a:ext cx="3572811" cy="3390922"/>
          </a:xfrm>
          <a:prstGeom prst="rect">
            <a:avLst/>
          </a:prstGeom>
          <a:ln w="12700">
            <a:miter lim="400000"/>
          </a:ln>
        </p:spPr>
      </p:pic>
      <p:sp>
        <p:nvSpPr>
          <p:cNvPr id="14" name="Shape 167"/>
          <p:cNvSpPr/>
          <p:nvPr/>
        </p:nvSpPr>
        <p:spPr>
          <a:xfrm>
            <a:off x="539552" y="4815639"/>
            <a:ext cx="4726401" cy="269545"/>
          </a:xfrm>
          <a:prstGeom prst="rect">
            <a:avLst/>
          </a:prstGeom>
          <a:noFill/>
          <a:ln>
            <a:noFill/>
          </a:ln>
          <a:effectLst/>
          <a:extLst>
            <a:ext uri="{C572A759-6A51-4108-AA02-DFA0A04FC94B}">
              <ma14:wrappingTextBoxFlag xmlns:ma14="http://schemas.microsoft.com/office/mac/drawingml/2011/main" val="1"/>
            </a:ext>
          </a:extLst>
        </p:spPr>
        <p:txBody>
          <a:bodyPr wrap="square" lIns="26789" tIns="26789" rIns="26789" bIns="26789" numCol="1" anchor="ctr">
            <a:spAutoFit/>
          </a:bodyPr>
          <a:lstStyle>
            <a:lvl1pPr>
              <a:defRPr sz="2000"/>
            </a:lvl1pPr>
          </a:lstStyle>
          <a:p>
            <a:r>
              <a:rPr sz="1400" b="1" dirty="0">
                <a:solidFill>
                  <a:schemeClr val="accent1"/>
                </a:solidFill>
                <a:latin typeface="Segoe UI" pitchFamily="34" charset="0"/>
                <a:cs typeface="Segoe UI" pitchFamily="34" charset="0"/>
              </a:rPr>
              <a:t>http://</a:t>
            </a:r>
            <a:r>
              <a:rPr sz="1400" b="1" dirty="0" smtClean="0">
                <a:solidFill>
                  <a:schemeClr val="accent1"/>
                </a:solidFill>
                <a:latin typeface="Segoe UI" pitchFamily="34" charset="0"/>
                <a:cs typeface="Segoe UI" pitchFamily="34" charset="0"/>
              </a:rPr>
              <a:t>milou.science.uu.nl/enmr/services/DISVIS</a:t>
            </a:r>
            <a:endParaRPr sz="800" b="1" dirty="0">
              <a:solidFill>
                <a:schemeClr val="tx2"/>
              </a:solidFill>
              <a:latin typeface="Verdana" charset="0"/>
              <a:ea typeface="Verdana" charset="0"/>
              <a:cs typeface="Verdana" charset="0"/>
            </a:endParaRPr>
          </a:p>
        </p:txBody>
      </p:sp>
      <p:sp>
        <p:nvSpPr>
          <p:cNvPr id="15" name="Shape 170"/>
          <p:cNvSpPr/>
          <p:nvPr/>
        </p:nvSpPr>
        <p:spPr>
          <a:xfrm>
            <a:off x="2843808" y="5175679"/>
            <a:ext cx="5322683" cy="269545"/>
          </a:xfrm>
          <a:prstGeom prst="rect">
            <a:avLst/>
          </a:prstGeom>
          <a:noFill/>
          <a:ln>
            <a:noFill/>
          </a:ln>
          <a:effectLst/>
          <a:extLst>
            <a:ext uri="{C572A759-6A51-4108-AA02-DFA0A04FC94B}">
              <ma14:wrappingTextBoxFlag xmlns:ma14="http://schemas.microsoft.com/office/mac/drawingml/2011/main" val="1"/>
            </a:ext>
          </a:extLst>
        </p:spPr>
        <p:txBody>
          <a:bodyPr wrap="square" lIns="26789" tIns="26789" rIns="26789" bIns="26789" numCol="1" anchor="ctr">
            <a:spAutoFit/>
          </a:bodyPr>
          <a:lstStyle>
            <a:lvl1pPr>
              <a:defRPr sz="2000"/>
            </a:lvl1pPr>
          </a:lstStyle>
          <a:p>
            <a:r>
              <a:rPr sz="1400" b="1" dirty="0">
                <a:solidFill>
                  <a:schemeClr val="accent1"/>
                </a:solidFill>
                <a:latin typeface="Segoe UI" pitchFamily="34" charset="0"/>
                <a:cs typeface="Segoe UI" pitchFamily="34" charset="0"/>
              </a:rPr>
              <a:t>http://</a:t>
            </a:r>
            <a:r>
              <a:rPr sz="1400" b="1" dirty="0" smtClean="0">
                <a:solidFill>
                  <a:schemeClr val="accent1"/>
                </a:solidFill>
                <a:latin typeface="Segoe UI" pitchFamily="34" charset="0"/>
                <a:cs typeface="Segoe UI" pitchFamily="34" charset="0"/>
              </a:rPr>
              <a:t>milou.science.uu.nl/enmr/services/POWERFIT</a:t>
            </a:r>
            <a:endParaRPr sz="800" b="1" dirty="0">
              <a:solidFill>
                <a:schemeClr val="tx2"/>
              </a:solidFill>
              <a:latin typeface="Verdana" charset="0"/>
              <a:ea typeface="Verdana" charset="0"/>
              <a:cs typeface="Verdana" charset="0"/>
            </a:endParaRPr>
          </a:p>
        </p:txBody>
      </p:sp>
      <p:sp>
        <p:nvSpPr>
          <p:cNvPr id="17" name="Rectangle 16"/>
          <p:cNvSpPr/>
          <p:nvPr/>
        </p:nvSpPr>
        <p:spPr>
          <a:xfrm>
            <a:off x="1105087" y="5573265"/>
            <a:ext cx="6905678" cy="600164"/>
          </a:xfrm>
          <a:prstGeom prst="rect">
            <a:avLst/>
          </a:prstGeom>
        </p:spPr>
        <p:txBody>
          <a:bodyPr wrap="square">
            <a:spAutoFit/>
          </a:bodyPr>
          <a:lstStyle/>
          <a:p>
            <a:pPr algn="just"/>
            <a:r>
              <a:rPr lang="en-US" sz="1100" i="0" dirty="0" smtClean="0">
                <a:solidFill>
                  <a:schemeClr val="tx1">
                    <a:lumMod val="75000"/>
                    <a:lumOff val="25000"/>
                  </a:schemeClr>
                </a:solidFill>
                <a:effectLst/>
                <a:latin typeface="Calibri" charset="0"/>
                <a:ea typeface="Calibri" charset="0"/>
                <a:cs typeface="Calibri" charset="0"/>
              </a:rPr>
              <a:t>G.C.P. van Zundert, M. </a:t>
            </a:r>
            <a:r>
              <a:rPr lang="en-US" sz="1100" i="0" dirty="0" err="1" smtClean="0">
                <a:solidFill>
                  <a:schemeClr val="tx1">
                    <a:lumMod val="75000"/>
                    <a:lumOff val="25000"/>
                  </a:schemeClr>
                </a:solidFill>
                <a:effectLst/>
                <a:latin typeface="Calibri" charset="0"/>
                <a:ea typeface="Calibri" charset="0"/>
                <a:cs typeface="Calibri" charset="0"/>
              </a:rPr>
              <a:t>Trellet</a:t>
            </a:r>
            <a:r>
              <a:rPr lang="en-US" sz="1100" i="0" dirty="0" smtClean="0">
                <a:solidFill>
                  <a:schemeClr val="tx1">
                    <a:lumMod val="75000"/>
                    <a:lumOff val="25000"/>
                  </a:schemeClr>
                </a:solidFill>
                <a:effectLst/>
                <a:latin typeface="Calibri" charset="0"/>
                <a:ea typeface="Calibri" charset="0"/>
                <a:cs typeface="Calibri" charset="0"/>
              </a:rPr>
              <a:t>, J. </a:t>
            </a:r>
            <a:r>
              <a:rPr lang="en-US" sz="1100" i="0" dirty="0" err="1" smtClean="0">
                <a:solidFill>
                  <a:schemeClr val="tx1">
                    <a:lumMod val="75000"/>
                    <a:lumOff val="25000"/>
                  </a:schemeClr>
                </a:solidFill>
                <a:effectLst/>
                <a:latin typeface="Calibri" charset="0"/>
                <a:ea typeface="Calibri" charset="0"/>
                <a:cs typeface="Calibri" charset="0"/>
              </a:rPr>
              <a:t>Schaarschmidt</a:t>
            </a:r>
            <a:r>
              <a:rPr lang="en-US" sz="1100" i="0" dirty="0" smtClean="0">
                <a:solidFill>
                  <a:schemeClr val="tx1">
                    <a:lumMod val="75000"/>
                    <a:lumOff val="25000"/>
                  </a:schemeClr>
                </a:solidFill>
                <a:effectLst/>
                <a:latin typeface="Calibri" charset="0"/>
                <a:ea typeface="Calibri" charset="0"/>
                <a:cs typeface="Calibri" charset="0"/>
              </a:rPr>
              <a:t>, Z. </a:t>
            </a:r>
            <a:r>
              <a:rPr lang="en-US" sz="1100" i="0" dirty="0" err="1" smtClean="0">
                <a:solidFill>
                  <a:schemeClr val="tx1">
                    <a:lumMod val="75000"/>
                    <a:lumOff val="25000"/>
                  </a:schemeClr>
                </a:solidFill>
                <a:effectLst/>
                <a:latin typeface="Calibri" charset="0"/>
                <a:ea typeface="Calibri" charset="0"/>
                <a:cs typeface="Calibri" charset="0"/>
              </a:rPr>
              <a:t>Kurkcuoglu</a:t>
            </a:r>
            <a:r>
              <a:rPr lang="en-US" sz="1100" i="0" dirty="0" smtClean="0">
                <a:solidFill>
                  <a:schemeClr val="tx1">
                    <a:lumMod val="75000"/>
                    <a:lumOff val="25000"/>
                  </a:schemeClr>
                </a:solidFill>
                <a:effectLst/>
                <a:latin typeface="Calibri" charset="0"/>
                <a:ea typeface="Calibri" charset="0"/>
                <a:cs typeface="Calibri" charset="0"/>
              </a:rPr>
              <a:t>, M. David, M. </a:t>
            </a:r>
            <a:r>
              <a:rPr lang="en-US" sz="1100" i="0" dirty="0" err="1" smtClean="0">
                <a:solidFill>
                  <a:schemeClr val="tx1">
                    <a:lumMod val="75000"/>
                    <a:lumOff val="25000"/>
                  </a:schemeClr>
                </a:solidFill>
                <a:effectLst/>
                <a:latin typeface="Calibri" charset="0"/>
                <a:ea typeface="Calibri" charset="0"/>
                <a:cs typeface="Calibri" charset="0"/>
              </a:rPr>
              <a:t>Verlato</a:t>
            </a:r>
            <a:r>
              <a:rPr lang="en-US" sz="1100" i="0" dirty="0" smtClean="0">
                <a:solidFill>
                  <a:schemeClr val="tx1">
                    <a:lumMod val="75000"/>
                    <a:lumOff val="25000"/>
                  </a:schemeClr>
                </a:solidFill>
                <a:effectLst/>
                <a:latin typeface="Calibri" charset="0"/>
                <a:ea typeface="Calibri" charset="0"/>
                <a:cs typeface="Calibri" charset="0"/>
              </a:rPr>
              <a:t>, A. </a:t>
            </a:r>
            <a:r>
              <a:rPr lang="en-US" sz="1100" i="0" dirty="0" err="1" smtClean="0">
                <a:solidFill>
                  <a:schemeClr val="tx1">
                    <a:lumMod val="75000"/>
                    <a:lumOff val="25000"/>
                  </a:schemeClr>
                </a:solidFill>
                <a:effectLst/>
                <a:latin typeface="Calibri" charset="0"/>
                <a:ea typeface="Calibri" charset="0"/>
                <a:cs typeface="Calibri" charset="0"/>
              </a:rPr>
              <a:t>Rosato</a:t>
            </a:r>
            <a:r>
              <a:rPr lang="en-US" sz="1100" i="0" dirty="0" smtClean="0">
                <a:solidFill>
                  <a:schemeClr val="tx1">
                    <a:lumMod val="75000"/>
                    <a:lumOff val="25000"/>
                  </a:schemeClr>
                </a:solidFill>
                <a:effectLst/>
                <a:latin typeface="Calibri" charset="0"/>
                <a:ea typeface="Calibri" charset="0"/>
                <a:cs typeface="Calibri" charset="0"/>
              </a:rPr>
              <a:t> and A.M.J.J. </a:t>
            </a:r>
            <a:r>
              <a:rPr lang="en-US" sz="1100" i="0" dirty="0" err="1" smtClean="0">
                <a:solidFill>
                  <a:schemeClr val="tx1">
                    <a:lumMod val="75000"/>
                    <a:lumOff val="25000"/>
                  </a:schemeClr>
                </a:solidFill>
                <a:effectLst/>
                <a:latin typeface="Calibri" charset="0"/>
                <a:ea typeface="Calibri" charset="0"/>
                <a:cs typeface="Calibri" charset="0"/>
              </a:rPr>
              <a:t>Bonvin</a:t>
            </a:r>
            <a:r>
              <a:rPr lang="en-US" sz="1100" i="0" dirty="0" smtClean="0">
                <a:solidFill>
                  <a:schemeClr val="tx1">
                    <a:lumMod val="75000"/>
                    <a:lumOff val="25000"/>
                  </a:schemeClr>
                </a:solidFill>
                <a:effectLst/>
                <a:latin typeface="Calibri" charset="0"/>
                <a:ea typeface="Calibri" charset="0"/>
                <a:cs typeface="Calibri" charset="0"/>
              </a:rPr>
              <a:t>.</a:t>
            </a:r>
          </a:p>
          <a:p>
            <a:pPr algn="just"/>
            <a:r>
              <a:rPr lang="en-US" sz="1100" i="0" u="none" strike="noStrike" dirty="0" smtClean="0">
                <a:solidFill>
                  <a:srgbClr val="294FA7"/>
                </a:solidFill>
                <a:effectLst/>
                <a:latin typeface="Calibri" charset="0"/>
                <a:ea typeface="Calibri" charset="0"/>
                <a:cs typeface="Calibri" charset="0"/>
                <a:hlinkClick r:id="rId5"/>
              </a:rPr>
              <a:t>The DisVis and PowerFit web servers: Explorative and Integrative Modeling of Biomolecular Complexes</a:t>
            </a:r>
            <a:r>
              <a:rPr lang="en-US" sz="1100" i="0" dirty="0" smtClean="0">
                <a:solidFill>
                  <a:srgbClr val="333332"/>
                </a:solidFill>
                <a:effectLst/>
                <a:latin typeface="Calibri" charset="0"/>
                <a:ea typeface="Calibri" charset="0"/>
                <a:cs typeface="Calibri" charset="0"/>
              </a:rPr>
              <a:t>. </a:t>
            </a:r>
          </a:p>
          <a:p>
            <a:pPr algn="just"/>
            <a:r>
              <a:rPr lang="en-US" sz="1100" i="1" dirty="0" smtClean="0">
                <a:solidFill>
                  <a:schemeClr val="tx1">
                    <a:lumMod val="75000"/>
                    <a:lumOff val="25000"/>
                  </a:schemeClr>
                </a:solidFill>
                <a:effectLst/>
                <a:latin typeface="Calibri" charset="0"/>
                <a:ea typeface="Calibri" charset="0"/>
                <a:cs typeface="Calibri" charset="0"/>
              </a:rPr>
              <a:t>J. Mol. Biol.</a:t>
            </a:r>
            <a:r>
              <a:rPr lang="en-US" sz="1100" i="0" dirty="0" smtClean="0">
                <a:solidFill>
                  <a:schemeClr val="tx1">
                    <a:lumMod val="75000"/>
                    <a:lumOff val="25000"/>
                  </a:schemeClr>
                </a:solidFill>
                <a:effectLst/>
                <a:latin typeface="Calibri" charset="0"/>
                <a:ea typeface="Calibri" charset="0"/>
                <a:cs typeface="Calibri" charset="0"/>
              </a:rPr>
              <a:t>, </a:t>
            </a:r>
            <a:r>
              <a:rPr lang="en-US" sz="1100" i="1" dirty="0" smtClean="0">
                <a:solidFill>
                  <a:schemeClr val="tx1">
                    <a:lumMod val="75000"/>
                    <a:lumOff val="25000"/>
                  </a:schemeClr>
                </a:solidFill>
                <a:effectLst/>
                <a:latin typeface="Calibri" charset="0"/>
                <a:ea typeface="Calibri" charset="0"/>
                <a:cs typeface="Calibri" charset="0"/>
              </a:rPr>
              <a:t>429</a:t>
            </a:r>
            <a:r>
              <a:rPr lang="en-US" sz="1100" i="0" dirty="0" smtClean="0">
                <a:solidFill>
                  <a:schemeClr val="tx1">
                    <a:lumMod val="75000"/>
                    <a:lumOff val="25000"/>
                  </a:schemeClr>
                </a:solidFill>
                <a:effectLst/>
                <a:latin typeface="Calibri" charset="0"/>
                <a:ea typeface="Calibri" charset="0"/>
                <a:cs typeface="Calibri" charset="0"/>
              </a:rPr>
              <a:t>, 399-407 (2017).</a:t>
            </a:r>
            <a:endParaRPr lang="en-US" sz="1100" i="0" dirty="0">
              <a:solidFill>
                <a:schemeClr val="tx1">
                  <a:lumMod val="75000"/>
                  <a:lumOff val="25000"/>
                </a:schemeClr>
              </a:solidFill>
              <a:effectLst/>
              <a:latin typeface="Calibri" charset="0"/>
              <a:ea typeface="Calibri" charset="0"/>
              <a:cs typeface="Calibri" charset="0"/>
            </a:endParaRPr>
          </a:p>
        </p:txBody>
      </p:sp>
      <p:pic>
        <p:nvPicPr>
          <p:cNvPr id="18" name="INDIGO_logo_transparent.png"/>
          <p:cNvPicPr>
            <a:picLocks noChangeAspect="1"/>
          </p:cNvPicPr>
          <p:nvPr/>
        </p:nvPicPr>
        <p:blipFill>
          <a:blip r:embed="rId6">
            <a:extLst/>
          </a:blip>
          <a:stretch>
            <a:fillRect/>
          </a:stretch>
        </p:blipFill>
        <p:spPr>
          <a:xfrm>
            <a:off x="8276057" y="3844599"/>
            <a:ext cx="824720" cy="563449"/>
          </a:xfrm>
          <a:prstGeom prst="rect">
            <a:avLst/>
          </a:prstGeom>
          <a:ln w="12700">
            <a:miter lim="400000"/>
          </a:ln>
        </p:spPr>
      </p:pic>
      <p:grpSp>
        <p:nvGrpSpPr>
          <p:cNvPr id="19" name="Group 284"/>
          <p:cNvGrpSpPr/>
          <p:nvPr/>
        </p:nvGrpSpPr>
        <p:grpSpPr>
          <a:xfrm>
            <a:off x="6641943" y="4248159"/>
            <a:ext cx="1842808" cy="787759"/>
            <a:chOff x="-870705" y="0"/>
            <a:chExt cx="4576775" cy="1956469"/>
          </a:xfrm>
        </p:grpSpPr>
        <p:sp>
          <p:nvSpPr>
            <p:cNvPr id="22" name="Shape 281"/>
            <p:cNvSpPr/>
            <p:nvPr/>
          </p:nvSpPr>
          <p:spPr>
            <a:xfrm>
              <a:off x="-498382" y="1019073"/>
              <a:ext cx="4204452" cy="937396"/>
            </a:xfrm>
            <a:prstGeom prst="rect">
              <a:avLst/>
            </a:prstGeom>
            <a:noFill/>
            <a:ln>
              <a:noFill/>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p>
              <a:pPr>
                <a:defRPr sz="2000"/>
              </a:pPr>
              <a:r>
                <a:rPr sz="1200" dirty="0" smtClean="0"/>
                <a:t>indigodatacloudapps/</a:t>
              </a:r>
              <a:r>
                <a:rPr sz="1200" b="1" dirty="0" smtClean="0">
                  <a:latin typeface="+mj-lt"/>
                  <a:ea typeface="+mj-ea"/>
                  <a:cs typeface="+mj-cs"/>
                  <a:sym typeface="Helvetica"/>
                </a:rPr>
                <a:t>disvis</a:t>
              </a:r>
              <a:endParaRPr lang="en-US" sz="1200" b="1" dirty="0" smtClean="0">
                <a:latin typeface="+mj-lt"/>
                <a:ea typeface="+mj-ea"/>
                <a:cs typeface="+mj-cs"/>
                <a:sym typeface="Helvetica"/>
              </a:endParaRPr>
            </a:p>
            <a:p>
              <a:pPr>
                <a:defRPr sz="2000"/>
              </a:pPr>
              <a:r>
                <a:rPr lang="en-US" sz="1200" dirty="0" err="1" smtClean="0"/>
                <a:t>indigodatacloudapps</a:t>
              </a:r>
              <a:r>
                <a:rPr lang="en-US" sz="1200" dirty="0" smtClean="0"/>
                <a:t>/</a:t>
              </a:r>
              <a:r>
                <a:rPr lang="en-US" sz="1200" b="1" dirty="0" err="1" smtClean="0">
                  <a:sym typeface="Helvetica"/>
                </a:rPr>
                <a:t>powerfit</a:t>
              </a:r>
              <a:endParaRPr lang="en-US" sz="1200" b="1" dirty="0">
                <a:sym typeface="Helvetica"/>
              </a:endParaRPr>
            </a:p>
          </p:txBody>
        </p:sp>
        <p:pic>
          <p:nvPicPr>
            <p:cNvPr id="21" name="pasted-image.tiff"/>
            <p:cNvPicPr>
              <a:picLocks noChangeAspect="1"/>
            </p:cNvPicPr>
            <p:nvPr/>
          </p:nvPicPr>
          <p:blipFill>
            <a:blip r:embed="rId7">
              <a:extLst/>
            </a:blip>
            <a:stretch>
              <a:fillRect/>
            </a:stretch>
          </p:blipFill>
          <p:spPr>
            <a:xfrm>
              <a:off x="-870705" y="0"/>
              <a:ext cx="4102775" cy="980577"/>
            </a:xfrm>
            <a:prstGeom prst="rect">
              <a:avLst/>
            </a:prstGeom>
            <a:ln w="12700" cap="flat">
              <a:noFill/>
              <a:miter lim="400000"/>
            </a:ln>
            <a:effectLst/>
          </p:spPr>
        </p:pic>
      </p:grpSp>
      <p:sp>
        <p:nvSpPr>
          <p:cNvPr id="24" name="TextBox 23"/>
          <p:cNvSpPr txBox="1"/>
          <p:nvPr/>
        </p:nvSpPr>
        <p:spPr>
          <a:xfrm>
            <a:off x="6470821" y="1102092"/>
            <a:ext cx="2133627" cy="3046988"/>
          </a:xfrm>
          <a:prstGeom prst="rect">
            <a:avLst/>
          </a:prstGeom>
          <a:noFill/>
        </p:spPr>
        <p:txBody>
          <a:bodyPr wrap="square" rtlCol="0">
            <a:spAutoFit/>
          </a:bodyPr>
          <a:lstStyle/>
          <a:p>
            <a:r>
              <a:rPr lang="en-US" sz="1200" b="1" dirty="0" smtClean="0">
                <a:solidFill>
                  <a:schemeClr val="tx1">
                    <a:lumMod val="75000"/>
                    <a:lumOff val="25000"/>
                  </a:schemeClr>
                </a:solidFill>
                <a:latin typeface="Calibri" charset="0"/>
                <a:ea typeface="Calibri" charset="0"/>
                <a:cs typeface="Calibri" charset="0"/>
              </a:rPr>
              <a:t>Because of complex software dependencies we use </a:t>
            </a:r>
            <a:r>
              <a:rPr lang="en-US" sz="1200" b="1" dirty="0" err="1" smtClean="0">
                <a:solidFill>
                  <a:schemeClr val="tx1">
                    <a:lumMod val="75000"/>
                    <a:lumOff val="25000"/>
                  </a:schemeClr>
                </a:solidFill>
                <a:latin typeface="Calibri" charset="0"/>
                <a:ea typeface="Calibri" charset="0"/>
                <a:cs typeface="Calibri" charset="0"/>
              </a:rPr>
              <a:t>docker</a:t>
            </a:r>
            <a:r>
              <a:rPr lang="en-US" sz="1200" b="1" dirty="0" smtClean="0">
                <a:solidFill>
                  <a:schemeClr val="tx1">
                    <a:lumMod val="75000"/>
                    <a:lumOff val="25000"/>
                  </a:schemeClr>
                </a:solidFill>
                <a:latin typeface="Calibri" charset="0"/>
                <a:ea typeface="Calibri" charset="0"/>
                <a:cs typeface="Calibri" charset="0"/>
              </a:rPr>
              <a:t> containers</a:t>
            </a:r>
            <a:endParaRPr lang="en-US" sz="1200" b="1" dirty="0">
              <a:solidFill>
                <a:schemeClr val="tx1">
                  <a:lumMod val="75000"/>
                  <a:lumOff val="25000"/>
                </a:schemeClr>
              </a:solidFill>
              <a:latin typeface="Calibri" charset="0"/>
              <a:ea typeface="Calibri" charset="0"/>
              <a:cs typeface="Calibri" charset="0"/>
            </a:endParaRPr>
          </a:p>
          <a:p>
            <a:pPr marL="285750" indent="-285750">
              <a:buFont typeface="Arial" charset="0"/>
              <a:buChar char="•"/>
            </a:pPr>
            <a:r>
              <a:rPr lang="en-US" sz="1200" dirty="0">
                <a:solidFill>
                  <a:schemeClr val="tx1">
                    <a:lumMod val="75000"/>
                    <a:lumOff val="25000"/>
                  </a:schemeClr>
                </a:solidFill>
                <a:latin typeface="Calibri" charset="0"/>
                <a:ea typeface="Calibri" charset="0"/>
                <a:cs typeface="Calibri" charset="0"/>
              </a:rPr>
              <a:t>Python2.7</a:t>
            </a:r>
          </a:p>
          <a:p>
            <a:pPr marL="285750" indent="-285750">
              <a:buFont typeface="Arial" charset="0"/>
              <a:buChar char="•"/>
            </a:pPr>
            <a:r>
              <a:rPr lang="en-US" sz="1200" dirty="0" err="1">
                <a:solidFill>
                  <a:schemeClr val="tx1">
                    <a:lumMod val="75000"/>
                    <a:lumOff val="25000"/>
                  </a:schemeClr>
                </a:solidFill>
                <a:latin typeface="Calibri" charset="0"/>
                <a:ea typeface="Calibri" charset="0"/>
                <a:cs typeface="Calibri" charset="0"/>
              </a:rPr>
              <a:t>NumPy</a:t>
            </a:r>
            <a:r>
              <a:rPr lang="en-US" sz="1200" dirty="0">
                <a:solidFill>
                  <a:schemeClr val="tx1">
                    <a:lumMod val="75000"/>
                    <a:lumOff val="25000"/>
                  </a:schemeClr>
                </a:solidFill>
                <a:latin typeface="Calibri" charset="0"/>
                <a:ea typeface="Calibri" charset="0"/>
                <a:cs typeface="Calibri" charset="0"/>
              </a:rPr>
              <a:t> 1.8+</a:t>
            </a:r>
          </a:p>
          <a:p>
            <a:pPr marL="285750" indent="-285750">
              <a:buFont typeface="Arial" charset="0"/>
              <a:buChar char="•"/>
            </a:pPr>
            <a:r>
              <a:rPr lang="en-US" sz="1200" dirty="0" err="1">
                <a:solidFill>
                  <a:schemeClr val="tx1">
                    <a:lumMod val="75000"/>
                    <a:lumOff val="25000"/>
                  </a:schemeClr>
                </a:solidFill>
                <a:latin typeface="Calibri" charset="0"/>
                <a:ea typeface="Calibri" charset="0"/>
                <a:cs typeface="Calibri" charset="0"/>
              </a:rPr>
              <a:t>SciPy</a:t>
            </a:r>
            <a:endParaRPr lang="en-US" sz="1200" dirty="0">
              <a:solidFill>
                <a:schemeClr val="tx1">
                  <a:lumMod val="75000"/>
                  <a:lumOff val="25000"/>
                </a:schemeClr>
              </a:solidFill>
              <a:latin typeface="Calibri" charset="0"/>
              <a:ea typeface="Calibri" charset="0"/>
              <a:cs typeface="Calibri" charset="0"/>
            </a:endParaRPr>
          </a:p>
          <a:p>
            <a:pPr marL="285750" indent="-285750">
              <a:buFont typeface="Arial" charset="0"/>
              <a:buChar char="•"/>
            </a:pPr>
            <a:r>
              <a:rPr lang="en-US" sz="1200" dirty="0" smtClean="0">
                <a:solidFill>
                  <a:schemeClr val="tx1">
                    <a:lumMod val="75000"/>
                    <a:lumOff val="25000"/>
                  </a:schemeClr>
                </a:solidFill>
                <a:latin typeface="Calibri" charset="0"/>
                <a:ea typeface="Calibri" charset="0"/>
                <a:cs typeface="Calibri" charset="0"/>
              </a:rPr>
              <a:t>FFTW3</a:t>
            </a:r>
            <a:endParaRPr lang="en-US" sz="1200" dirty="0">
              <a:solidFill>
                <a:schemeClr val="tx1">
                  <a:lumMod val="75000"/>
                  <a:lumOff val="25000"/>
                </a:schemeClr>
              </a:solidFill>
              <a:latin typeface="Calibri" charset="0"/>
              <a:ea typeface="Calibri" charset="0"/>
              <a:cs typeface="Calibri" charset="0"/>
            </a:endParaRPr>
          </a:p>
          <a:p>
            <a:pPr marL="285750" indent="-285750">
              <a:buFont typeface="Arial" charset="0"/>
              <a:buChar char="•"/>
            </a:pPr>
            <a:r>
              <a:rPr lang="en-US" sz="1200" dirty="0" err="1">
                <a:solidFill>
                  <a:schemeClr val="tx1">
                    <a:lumMod val="75000"/>
                    <a:lumOff val="25000"/>
                  </a:schemeClr>
                </a:solidFill>
                <a:latin typeface="Calibri" charset="0"/>
                <a:ea typeface="Calibri" charset="0"/>
                <a:cs typeface="Calibri" charset="0"/>
              </a:rPr>
              <a:t>pyFFTW</a:t>
            </a:r>
            <a:r>
              <a:rPr lang="en-US" sz="1200" dirty="0">
                <a:solidFill>
                  <a:schemeClr val="tx1">
                    <a:lumMod val="75000"/>
                    <a:lumOff val="25000"/>
                  </a:schemeClr>
                </a:solidFill>
                <a:latin typeface="Calibri" charset="0"/>
                <a:ea typeface="Calibri" charset="0"/>
                <a:cs typeface="Calibri" charset="0"/>
              </a:rPr>
              <a:t> 0.10+</a:t>
            </a:r>
          </a:p>
          <a:p>
            <a:pPr marL="285750" indent="-285750">
              <a:buFont typeface="Arial" charset="0"/>
              <a:buChar char="•"/>
            </a:pPr>
            <a:r>
              <a:rPr lang="en-US" sz="1200" dirty="0" smtClean="0">
                <a:solidFill>
                  <a:schemeClr val="tx1">
                    <a:lumMod val="75000"/>
                    <a:lumOff val="25000"/>
                  </a:schemeClr>
                </a:solidFill>
                <a:latin typeface="Calibri" charset="0"/>
                <a:ea typeface="Calibri" charset="0"/>
                <a:cs typeface="Calibri" charset="0"/>
              </a:rPr>
              <a:t>OpenCL1.1</a:t>
            </a:r>
            <a:r>
              <a:rPr lang="en-US" sz="1200" dirty="0">
                <a:solidFill>
                  <a:schemeClr val="tx1">
                    <a:lumMod val="75000"/>
                    <a:lumOff val="25000"/>
                  </a:schemeClr>
                </a:solidFill>
                <a:latin typeface="Calibri" charset="0"/>
                <a:ea typeface="Calibri" charset="0"/>
                <a:cs typeface="Calibri" charset="0"/>
              </a:rPr>
              <a:t>+</a:t>
            </a:r>
          </a:p>
          <a:p>
            <a:pPr marL="285750" indent="-285750">
              <a:buFont typeface="Arial" charset="0"/>
              <a:buChar char="•"/>
            </a:pPr>
            <a:r>
              <a:rPr lang="en-US" sz="1200" dirty="0" err="1">
                <a:solidFill>
                  <a:schemeClr val="tx1">
                    <a:lumMod val="75000"/>
                    <a:lumOff val="25000"/>
                  </a:schemeClr>
                </a:solidFill>
                <a:latin typeface="Calibri" charset="0"/>
                <a:ea typeface="Calibri" charset="0"/>
                <a:cs typeface="Calibri" charset="0"/>
              </a:rPr>
              <a:t>pyopencl</a:t>
            </a:r>
            <a:endParaRPr lang="en-US" sz="1200" dirty="0">
              <a:solidFill>
                <a:schemeClr val="tx1">
                  <a:lumMod val="75000"/>
                  <a:lumOff val="25000"/>
                </a:schemeClr>
              </a:solidFill>
              <a:latin typeface="Calibri" charset="0"/>
              <a:ea typeface="Calibri" charset="0"/>
              <a:cs typeface="Calibri" charset="0"/>
            </a:endParaRPr>
          </a:p>
          <a:p>
            <a:pPr marL="285750" indent="-285750">
              <a:buFont typeface="Arial" charset="0"/>
              <a:buChar char="•"/>
            </a:pPr>
            <a:r>
              <a:rPr lang="en-US" sz="1200" dirty="0" err="1">
                <a:solidFill>
                  <a:schemeClr val="tx1">
                    <a:lumMod val="75000"/>
                    <a:lumOff val="25000"/>
                  </a:schemeClr>
                </a:solidFill>
                <a:latin typeface="Calibri" charset="0"/>
                <a:ea typeface="Calibri" charset="0"/>
                <a:cs typeface="Calibri" charset="0"/>
              </a:rPr>
              <a:t>clFFT</a:t>
            </a:r>
            <a:endParaRPr lang="en-US" sz="1200" dirty="0">
              <a:solidFill>
                <a:schemeClr val="tx1">
                  <a:lumMod val="75000"/>
                  <a:lumOff val="25000"/>
                </a:schemeClr>
              </a:solidFill>
              <a:latin typeface="Calibri" charset="0"/>
              <a:ea typeface="Calibri" charset="0"/>
              <a:cs typeface="Calibri" charset="0"/>
            </a:endParaRPr>
          </a:p>
          <a:p>
            <a:pPr marL="285750" indent="-285750">
              <a:buFont typeface="Arial" charset="0"/>
              <a:buChar char="•"/>
            </a:pPr>
            <a:r>
              <a:rPr lang="en-US" sz="1200" dirty="0" err="1">
                <a:solidFill>
                  <a:schemeClr val="tx1">
                    <a:lumMod val="75000"/>
                    <a:lumOff val="25000"/>
                  </a:schemeClr>
                </a:solidFill>
                <a:latin typeface="Calibri" charset="0"/>
                <a:ea typeface="Calibri" charset="0"/>
                <a:cs typeface="Calibri" charset="0"/>
              </a:rPr>
              <a:t>gpyfft</a:t>
            </a:r>
            <a:endParaRPr lang="en-US" sz="1200" dirty="0">
              <a:solidFill>
                <a:schemeClr val="tx1">
                  <a:lumMod val="75000"/>
                  <a:lumOff val="25000"/>
                </a:schemeClr>
              </a:solidFill>
              <a:latin typeface="Calibri" charset="0"/>
              <a:ea typeface="Calibri" charset="0"/>
              <a:cs typeface="Calibri" charset="0"/>
            </a:endParaRPr>
          </a:p>
          <a:p>
            <a:endParaRPr lang="en-US" sz="1200" b="1" dirty="0" smtClean="0">
              <a:solidFill>
                <a:schemeClr val="tx1">
                  <a:lumMod val="75000"/>
                  <a:lumOff val="25000"/>
                </a:schemeClr>
              </a:solidFill>
              <a:latin typeface="Calibri" charset="0"/>
              <a:ea typeface="Calibri" charset="0"/>
              <a:cs typeface="Calibri" charset="0"/>
            </a:endParaRPr>
          </a:p>
          <a:p>
            <a:r>
              <a:rPr lang="en-US" sz="1200" b="1" dirty="0" smtClean="0">
                <a:solidFill>
                  <a:schemeClr val="tx1">
                    <a:lumMod val="75000"/>
                    <a:lumOff val="25000"/>
                  </a:schemeClr>
                </a:solidFill>
                <a:latin typeface="Calibri" charset="0"/>
                <a:ea typeface="Calibri" charset="0"/>
                <a:cs typeface="Calibri" charset="0"/>
              </a:rPr>
              <a:t>And to avoid security issues on the grid side, </a:t>
            </a:r>
            <a:r>
              <a:rPr lang="en-US" sz="1200" b="1" dirty="0" err="1" smtClean="0">
                <a:solidFill>
                  <a:srgbClr val="1D728F"/>
                </a:solidFill>
                <a:latin typeface="Calibri" charset="0"/>
                <a:ea typeface="Calibri" charset="0"/>
                <a:cs typeface="Calibri" charset="0"/>
              </a:rPr>
              <a:t>udocker</a:t>
            </a:r>
            <a:r>
              <a:rPr lang="en-US" sz="1200" b="1" dirty="0" smtClean="0">
                <a:solidFill>
                  <a:schemeClr val="tx1">
                    <a:lumMod val="75000"/>
                    <a:lumOff val="25000"/>
                  </a:schemeClr>
                </a:solidFill>
                <a:latin typeface="Calibri" charset="0"/>
                <a:ea typeface="Calibri" charset="0"/>
                <a:cs typeface="Calibri" charset="0"/>
              </a:rPr>
              <a:t> from INDIGO</a:t>
            </a:r>
            <a:endParaRPr lang="en-US" sz="1200" b="1" dirty="0">
              <a:solidFill>
                <a:schemeClr val="tx1">
                  <a:lumMod val="75000"/>
                  <a:lumOff val="25000"/>
                </a:schemeClr>
              </a:solidFill>
              <a:latin typeface="Calibri" charset="0"/>
              <a:ea typeface="Calibri" charset="0"/>
              <a:cs typeface="Calibri" charset="0"/>
            </a:endParaRPr>
          </a:p>
        </p:txBody>
      </p:sp>
    </p:spTree>
    <p:extLst>
      <p:ext uri="{BB962C8B-B14F-4D97-AF65-F5344CB8AC3E}">
        <p14:creationId xmlns:p14="http://schemas.microsoft.com/office/powerpoint/2010/main" val="3321483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6264696" cy="850106"/>
          </a:xfrm>
        </p:spPr>
        <p:txBody>
          <a:bodyPr>
            <a:normAutofit fontScale="90000"/>
          </a:bodyPr>
          <a:lstStyle/>
          <a:p>
            <a:r>
              <a:rPr lang="en-GB" dirty="0" smtClean="0"/>
              <a:t>CC highlights:</a:t>
            </a:r>
            <a:br>
              <a:rPr lang="en-GB" dirty="0" smtClean="0"/>
            </a:br>
            <a:r>
              <a:rPr lang="en-GB" sz="2200" dirty="0" smtClean="0"/>
              <a:t>Harvesting EGI GPGPU resources for MD simulations</a:t>
            </a:r>
            <a:endParaRPr lang="en-GB" dirty="0"/>
          </a:p>
        </p:txBody>
      </p:sp>
      <p:sp>
        <p:nvSpPr>
          <p:cNvPr id="4" name="Footer Placeholder 3"/>
          <p:cNvSpPr>
            <a:spLocks noGrp="1"/>
          </p:cNvSpPr>
          <p:nvPr>
            <p:ph type="ftr" sz="quarter" idx="11"/>
          </p:nvPr>
        </p:nvSpPr>
        <p:spPr/>
        <p:txBody>
          <a:bodyPr/>
          <a:lstStyle/>
          <a:p>
            <a:r>
              <a:rPr lang="en-GB" smtClean="0"/>
              <a:t>EGI-Engage Final Review: Lightning talk </a:t>
            </a:r>
            <a:r>
              <a:rPr lang="en-GB" dirty="0" err="1" smtClean="0"/>
              <a:t>WeNMR</a:t>
            </a:r>
            <a:r>
              <a:rPr lang="en-GB" dirty="0" smtClean="0"/>
              <a:t>/</a:t>
            </a:r>
            <a:r>
              <a:rPr lang="en-GB" dirty="0" err="1" smtClean="0"/>
              <a:t>MoBRAIN</a:t>
            </a:r>
            <a:endParaRPr lang="en-GB" dirty="0"/>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9586" y="1706208"/>
            <a:ext cx="948443" cy="647975"/>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a:ext>
            </a:extLst>
          </a:blip>
          <a:srcRect l="21682" t="13980" r="22612"/>
          <a:stretch/>
        </p:blipFill>
        <p:spPr>
          <a:xfrm>
            <a:off x="628414" y="1216116"/>
            <a:ext cx="3702257" cy="3214214"/>
          </a:xfrm>
          <a:prstGeom prst="rect">
            <a:avLst/>
          </a:prstGeom>
          <a:ln w="12700">
            <a:miter lim="400000"/>
          </a:ln>
          <a:effectLst>
            <a:outerShdw blurRad="50800" dist="76200" dir="2700000" algn="tl" rotWithShape="0">
              <a:prstClr val="black">
                <a:alpha val="40000"/>
              </a:prstClr>
            </a:outerShdw>
          </a:effectLst>
        </p:spPr>
      </p:pic>
      <p:pic>
        <p:nvPicPr>
          <p:cNvPr id="21" name="Picture 20"/>
          <p:cNvPicPr/>
          <p:nvPr/>
        </p:nvPicPr>
        <p:blipFill rotWithShape="1">
          <a:blip r:embed="rId5">
            <a:extLst>
              <a:ext uri="{28A0092B-C50C-407E-A947-70E740481C1C}">
                <a14:useLocalDpi xmlns:a14="http://schemas.microsoft.com/office/drawing/2010/main"/>
              </a:ext>
            </a:extLst>
          </a:blip>
          <a:srcRect/>
          <a:stretch/>
        </p:blipFill>
        <p:spPr bwMode="auto">
          <a:xfrm>
            <a:off x="4699490" y="1201270"/>
            <a:ext cx="3048197" cy="2969351"/>
          </a:xfrm>
          <a:prstGeom prst="rect">
            <a:avLst/>
          </a:prstGeom>
          <a:ln w="12700">
            <a:miter lim="400000"/>
          </a:ln>
          <a:effectLst>
            <a:outerShdw blurRad="50800" dist="76200" dir="2700000" algn="tl" rotWithShape="0">
              <a:prstClr val="black">
                <a:alpha val="40000"/>
              </a:prstClr>
            </a:outerShdw>
          </a:effectLst>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22" name="Oval 21"/>
          <p:cNvSpPr/>
          <p:nvPr/>
        </p:nvSpPr>
        <p:spPr>
          <a:xfrm>
            <a:off x="6588224" y="2668878"/>
            <a:ext cx="862056" cy="163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87624" y="4544895"/>
            <a:ext cx="2304256" cy="1763301"/>
          </a:xfrm>
          <a:prstGeom prst="rect">
            <a:avLst/>
          </a:prstGeom>
        </p:spPr>
      </p:pic>
      <p:sp>
        <p:nvSpPr>
          <p:cNvPr id="25" name="Shape 170"/>
          <p:cNvSpPr/>
          <p:nvPr/>
        </p:nvSpPr>
        <p:spPr>
          <a:xfrm>
            <a:off x="3635896" y="4724379"/>
            <a:ext cx="4909865" cy="2271544"/>
          </a:xfrm>
          <a:prstGeom prst="rect">
            <a:avLst/>
          </a:prstGeom>
          <a:extLst>
            <a:ext uri="{C572A759-6A51-4108-AA02-DFA0A04FC94B}">
              <ma14:wrappingTextBoxFlag xmlns:ma14="http://schemas.microsoft.com/office/mac/drawingml/2011/main" val="1"/>
            </a:ext>
          </a:extLst>
        </p:spPr>
        <p:txBody>
          <a:bodyPr>
            <a:normAutofit/>
          </a:bodyPr>
          <a:lstStyle/>
          <a:p>
            <a:pPr marL="285750" indent="-285750">
              <a:spcBef>
                <a:spcPct val="20000"/>
              </a:spcBef>
              <a:buFont typeface="Arial" charset="0"/>
              <a:buChar char="•"/>
            </a:pPr>
            <a:r>
              <a:rPr lang="en-US" sz="1400" b="1" dirty="0">
                <a:solidFill>
                  <a:schemeClr val="accent1"/>
                </a:solidFill>
                <a:latin typeface="Segoe UI" pitchFamily="34" charset="0"/>
                <a:cs typeface="Segoe UI" pitchFamily="34" charset="0"/>
              </a:rPr>
              <a:t>We benchmarked calculations run on a very large protein system via the portal using different hardware configurations</a:t>
            </a:r>
          </a:p>
          <a:p>
            <a:pPr marL="285750" indent="-285750">
              <a:spcBef>
                <a:spcPct val="20000"/>
              </a:spcBef>
              <a:buFont typeface="Arial" charset="0"/>
              <a:buChar char="•"/>
            </a:pPr>
            <a:r>
              <a:rPr lang="en-US" sz="1400" b="1" dirty="0">
                <a:solidFill>
                  <a:schemeClr val="accent1"/>
                </a:solidFill>
                <a:latin typeface="Segoe UI" pitchFamily="34" charset="0"/>
                <a:cs typeface="Segoe UI" pitchFamily="34" charset="0"/>
              </a:rPr>
              <a:t>A single GPGPU card computes longer simulations (ns) per day (wall time)</a:t>
            </a:r>
          </a:p>
          <a:p>
            <a:pPr marL="285750" indent="-285750">
              <a:spcBef>
                <a:spcPct val="20000"/>
              </a:spcBef>
              <a:buFont typeface="Arial" charset="0"/>
              <a:buChar char="•"/>
            </a:pPr>
            <a:r>
              <a:rPr lang="en-US" sz="1400" b="1" dirty="0">
                <a:solidFill>
                  <a:schemeClr val="accent1"/>
                </a:solidFill>
                <a:latin typeface="Segoe UI" pitchFamily="34" charset="0"/>
                <a:cs typeface="Segoe UI" pitchFamily="34" charset="0"/>
              </a:rPr>
              <a:t>Energy consumption (dynamic power) per one ns of simulated time is about 8% of the 64 core Opteron system</a:t>
            </a:r>
            <a:endParaRPr sz="1400" b="1" dirty="0">
              <a:solidFill>
                <a:schemeClr val="accent1"/>
              </a:solidFill>
              <a:latin typeface="Segoe UI" pitchFamily="34" charset="0"/>
              <a:cs typeface="Segoe UI" pitchFamily="34" charset="0"/>
            </a:endParaRPr>
          </a:p>
        </p:txBody>
      </p:sp>
    </p:spTree>
    <p:extLst>
      <p:ext uri="{BB962C8B-B14F-4D97-AF65-F5344CB8AC3E}">
        <p14:creationId xmlns:p14="http://schemas.microsoft.com/office/powerpoint/2010/main" val="913136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88640"/>
            <a:ext cx="6408712" cy="850106"/>
          </a:xfrm>
        </p:spPr>
        <p:txBody>
          <a:bodyPr>
            <a:normAutofit/>
          </a:bodyPr>
          <a:lstStyle/>
          <a:p>
            <a:r>
              <a:rPr lang="en-GB" dirty="0" smtClean="0"/>
              <a:t>EGI thematic services</a:t>
            </a:r>
            <a:endParaRPr lang="en-GB" dirty="0"/>
          </a:p>
        </p:txBody>
      </p:sp>
      <p:sp>
        <p:nvSpPr>
          <p:cNvPr id="4" name="Footer Placeholder 3"/>
          <p:cNvSpPr>
            <a:spLocks noGrp="1"/>
          </p:cNvSpPr>
          <p:nvPr>
            <p:ph type="ftr" sz="quarter" idx="11"/>
          </p:nvPr>
        </p:nvSpPr>
        <p:spPr/>
        <p:txBody>
          <a:bodyPr/>
          <a:lstStyle/>
          <a:p>
            <a:r>
              <a:rPr lang="en-GB" smtClean="0"/>
              <a:t>EGI-Engage Final Review: Lightning talk WeNMR/MoBRAIN</a:t>
            </a:r>
            <a:endParaRPr lang="en-GB" dirty="0"/>
          </a:p>
        </p:txBody>
      </p:sp>
      <p:grpSp>
        <p:nvGrpSpPr>
          <p:cNvPr id="13" name="Group 12"/>
          <p:cNvGrpSpPr/>
          <p:nvPr/>
        </p:nvGrpSpPr>
        <p:grpSpPr>
          <a:xfrm>
            <a:off x="1152128" y="980728"/>
            <a:ext cx="6876256" cy="5184576"/>
            <a:chOff x="1152128" y="980728"/>
            <a:chExt cx="6876256" cy="5184576"/>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6388" y="980728"/>
              <a:ext cx="6732240" cy="13725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128" y="2052871"/>
              <a:ext cx="6876256" cy="4112433"/>
            </a:xfrm>
            <a:prstGeom prst="rect">
              <a:avLst/>
            </a:prstGeom>
          </p:spPr>
        </p:pic>
      </p:grpSp>
      <p:grpSp>
        <p:nvGrpSpPr>
          <p:cNvPr id="14" name="Group 13"/>
          <p:cNvGrpSpPr/>
          <p:nvPr/>
        </p:nvGrpSpPr>
        <p:grpSpPr>
          <a:xfrm>
            <a:off x="1115616" y="2553372"/>
            <a:ext cx="6120680" cy="3148155"/>
            <a:chOff x="1115616" y="2553372"/>
            <a:chExt cx="6120680" cy="3148155"/>
          </a:xfrm>
        </p:grpSpPr>
        <p:sp>
          <p:nvSpPr>
            <p:cNvPr id="7" name="Oval 6"/>
            <p:cNvSpPr/>
            <p:nvPr/>
          </p:nvSpPr>
          <p:spPr>
            <a:xfrm>
              <a:off x="1115616" y="2564904"/>
              <a:ext cx="755576" cy="3283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771800" y="2559138"/>
              <a:ext cx="755576" cy="3283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427984" y="2553372"/>
              <a:ext cx="755576" cy="3283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99992" y="4468841"/>
              <a:ext cx="755576" cy="3283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15616" y="5373216"/>
              <a:ext cx="755576" cy="3283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64188" y="4468841"/>
              <a:ext cx="972108" cy="2871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149588" y="5418972"/>
            <a:ext cx="5834760" cy="1015663"/>
          </a:xfrm>
          <a:prstGeom prst="rect">
            <a:avLst/>
          </a:prstGeom>
        </p:spPr>
        <p:txBody>
          <a:bodyPr vert="horz" lIns="91440" tIns="45720" rIns="91440" bIns="45720" rtlCol="0" anchor="ctr">
            <a:normAutofit/>
          </a:bodyPr>
          <a:lstStyle/>
          <a:p>
            <a:pPr algn="ctr">
              <a:spcBef>
                <a:spcPct val="0"/>
              </a:spcBef>
            </a:pPr>
            <a:r>
              <a:rPr lang="en-US" b="1">
                <a:solidFill>
                  <a:schemeClr val="tx2"/>
                </a:solidFill>
                <a:latin typeface="Segoe UI" pitchFamily="34" charset="0"/>
                <a:ea typeface="+mj-ea"/>
                <a:cs typeface="Segoe UI" pitchFamily="34" charset="0"/>
              </a:rPr>
              <a:t>https://</a:t>
            </a:r>
            <a:r>
              <a:rPr lang="en-US" b="1" dirty="0" err="1">
                <a:solidFill>
                  <a:schemeClr val="tx2"/>
                </a:solidFill>
                <a:latin typeface="Segoe UI" pitchFamily="34" charset="0"/>
                <a:ea typeface="+mj-ea"/>
                <a:cs typeface="Segoe UI" pitchFamily="34" charset="0"/>
              </a:rPr>
              <a:t>www.egi.eu</a:t>
            </a:r>
            <a:r>
              <a:rPr lang="en-US" b="1" dirty="0">
                <a:solidFill>
                  <a:schemeClr val="tx2"/>
                </a:solidFill>
                <a:latin typeface="Segoe UI" pitchFamily="34" charset="0"/>
                <a:ea typeface="+mj-ea"/>
                <a:cs typeface="Segoe UI" pitchFamily="34" charset="0"/>
              </a:rPr>
              <a:t>/use-cases/scientific-applications-tools/</a:t>
            </a:r>
          </a:p>
        </p:txBody>
      </p:sp>
    </p:spTree>
    <p:extLst>
      <p:ext uri="{BB962C8B-B14F-4D97-AF65-F5344CB8AC3E}">
        <p14:creationId xmlns:p14="http://schemas.microsoft.com/office/powerpoint/2010/main" val="299897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GI Engage powerpoint presentation v3.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EGI Powerpoint Presentation (body)">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I Powerpoint Presentation (closin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EGI Engage powerpoint presentation v3.2</Template>
  <TotalTime>417</TotalTime>
  <Words>875</Words>
  <Application>Microsoft Macintosh PowerPoint</Application>
  <PresentationFormat>On-screen Show (4:3)</PresentationFormat>
  <Paragraphs>238</Paragraphs>
  <Slides>13</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Calibri</vt:lpstr>
      <vt:lpstr>Helvetica</vt:lpstr>
      <vt:lpstr>ＭＳ Ｐゴシック</vt:lpstr>
      <vt:lpstr>Segoe UI</vt:lpstr>
      <vt:lpstr>Verdana</vt:lpstr>
      <vt:lpstr>Arial</vt:lpstr>
      <vt:lpstr>EGI Engage powerpoint presentation v3.2</vt:lpstr>
      <vt:lpstr>EGI Powerpoint Presentation (body)</vt:lpstr>
      <vt:lpstr>EGI Powerpoint Presentation (closing)</vt:lpstr>
      <vt:lpstr>Lightning talk:  MoBrain Competence Centre</vt:lpstr>
      <vt:lpstr>Introducing the community</vt:lpstr>
      <vt:lpstr>Introducing the community</vt:lpstr>
      <vt:lpstr>Operational from day 1</vt:lpstr>
      <vt:lpstr>CC highlights: Cryo-EM in the clouds</vt:lpstr>
      <vt:lpstr>CC highlights: Cryo-EM in the clouds</vt:lpstr>
      <vt:lpstr>CC highlights:  Harvesting EGI GPGPU resources for integrative modelling</vt:lpstr>
      <vt:lpstr>CC highlights: Harvesting EGI GPGPU resources for MD simulations</vt:lpstr>
      <vt:lpstr>EGI thematic services</vt:lpstr>
      <vt:lpstr>Some Usage statistics</vt:lpstr>
      <vt:lpstr>CC highlights</vt:lpstr>
      <vt:lpstr>Future Plans  </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WPX [name]</dc:title>
  <dc:creator>Malgorzata Krakowian</dc:creator>
  <cp:lastModifiedBy>Alexandre Bonvin</cp:lastModifiedBy>
  <cp:revision>75</cp:revision>
  <dcterms:created xsi:type="dcterms:W3CDTF">2016-02-16T14:19:42Z</dcterms:created>
  <dcterms:modified xsi:type="dcterms:W3CDTF">2017-10-24T09:27:23Z</dcterms:modified>
</cp:coreProperties>
</file>