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51"/>
  </p:notesMasterIdLst>
  <p:handoutMasterIdLst>
    <p:handoutMasterId r:id="rId52"/>
  </p:handoutMasterIdLst>
  <p:sldIdLst>
    <p:sldId id="280" r:id="rId4"/>
    <p:sldId id="291" r:id="rId5"/>
    <p:sldId id="437" r:id="rId6"/>
    <p:sldId id="441" r:id="rId7"/>
    <p:sldId id="299" r:id="rId8"/>
    <p:sldId id="311" r:id="rId9"/>
    <p:sldId id="429" r:id="rId10"/>
    <p:sldId id="383" r:id="rId11"/>
    <p:sldId id="433" r:id="rId12"/>
    <p:sldId id="436" r:id="rId13"/>
    <p:sldId id="398" r:id="rId14"/>
    <p:sldId id="399" r:id="rId15"/>
    <p:sldId id="395" r:id="rId16"/>
    <p:sldId id="396" r:id="rId17"/>
    <p:sldId id="397" r:id="rId18"/>
    <p:sldId id="402" r:id="rId19"/>
    <p:sldId id="434" r:id="rId20"/>
    <p:sldId id="312" r:id="rId21"/>
    <p:sldId id="405" r:id="rId22"/>
    <p:sldId id="411" r:id="rId23"/>
    <p:sldId id="410" r:id="rId24"/>
    <p:sldId id="406" r:id="rId25"/>
    <p:sldId id="407" r:id="rId26"/>
    <p:sldId id="313" r:id="rId27"/>
    <p:sldId id="412" r:id="rId28"/>
    <p:sldId id="413" r:id="rId29"/>
    <p:sldId id="415" r:id="rId30"/>
    <p:sldId id="416" r:id="rId31"/>
    <p:sldId id="417" r:id="rId32"/>
    <p:sldId id="418" r:id="rId33"/>
    <p:sldId id="314" r:id="rId34"/>
    <p:sldId id="421" r:id="rId35"/>
    <p:sldId id="380" r:id="rId36"/>
    <p:sldId id="419" r:id="rId37"/>
    <p:sldId id="420" r:id="rId38"/>
    <p:sldId id="422" r:id="rId39"/>
    <p:sldId id="424" r:id="rId40"/>
    <p:sldId id="426" r:id="rId41"/>
    <p:sldId id="427" r:id="rId42"/>
    <p:sldId id="428" r:id="rId43"/>
    <p:sldId id="300" r:id="rId44"/>
    <p:sldId id="306" r:id="rId45"/>
    <p:sldId id="440" r:id="rId46"/>
    <p:sldId id="309" r:id="rId47"/>
    <p:sldId id="297" r:id="rId48"/>
    <p:sldId id="310" r:id="rId49"/>
    <p:sldId id="284" r:id="rId50"/>
  </p:sldIdLst>
  <p:sldSz cx="9144000" cy="6858000" type="screen4x3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266D91-0535-EA48-A8C6-C076554800FC}">
          <p14:sldIdLst>
            <p14:sldId id="280"/>
          </p14:sldIdLst>
        </p14:section>
        <p14:section name="Outline" id="{C4F791CD-6DF6-5944-A62C-E0B733AA566F}">
          <p14:sldIdLst>
            <p14:sldId id="291"/>
            <p14:sldId id="437"/>
          </p14:sldIdLst>
        </p14:section>
        <p14:section name="WP Overview" id="{C23872B5-543F-E84F-ADF0-679EA60AC528}">
          <p14:sldIdLst>
            <p14:sldId id="441"/>
          </p14:sldIdLst>
        </p14:section>
        <p14:section name="Actiities and Achievements" id="{190E6E2D-E55C-D84B-AF8E-3E0D254F7DD8}">
          <p14:sldIdLst>
            <p14:sldId id="299"/>
            <p14:sldId id="311"/>
            <p14:sldId id="429"/>
            <p14:sldId id="383"/>
            <p14:sldId id="433"/>
            <p14:sldId id="436"/>
            <p14:sldId id="398"/>
            <p14:sldId id="399"/>
            <p14:sldId id="395"/>
            <p14:sldId id="396"/>
            <p14:sldId id="397"/>
            <p14:sldId id="402"/>
            <p14:sldId id="434"/>
            <p14:sldId id="312"/>
            <p14:sldId id="405"/>
            <p14:sldId id="411"/>
            <p14:sldId id="410"/>
            <p14:sldId id="406"/>
            <p14:sldId id="407"/>
            <p14:sldId id="313"/>
            <p14:sldId id="412"/>
            <p14:sldId id="413"/>
            <p14:sldId id="415"/>
            <p14:sldId id="416"/>
            <p14:sldId id="417"/>
            <p14:sldId id="418"/>
            <p14:sldId id="314"/>
            <p14:sldId id="421"/>
            <p14:sldId id="380"/>
            <p14:sldId id="419"/>
            <p14:sldId id="420"/>
            <p14:sldId id="422"/>
            <p14:sldId id="424"/>
            <p14:sldId id="426"/>
            <p14:sldId id="427"/>
            <p14:sldId id="428"/>
          </p14:sldIdLst>
        </p14:section>
        <p14:section name="Use of Resources and Issues" id="{7EA3962A-78DF-7D45-8881-970387419203}">
          <p14:sldIdLst>
            <p14:sldId id="300"/>
            <p14:sldId id="306"/>
            <p14:sldId id="440"/>
          </p14:sldIdLst>
        </p14:section>
        <p14:section name="Summary" id="{2C9C992D-DEB3-8D47-B277-C554A479B1D2}">
          <p14:sldIdLst>
            <p14:sldId id="309"/>
            <p14:sldId id="297"/>
            <p14:sldId id="310"/>
            <p14:sldId id="28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tthew Viljo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7" autoAdjust="0"/>
    <p:restoredTop sz="94813" autoAdjust="0"/>
  </p:normalViewPr>
  <p:slideViewPr>
    <p:cSldViewPr showGuides="1">
      <p:cViewPr>
        <p:scale>
          <a:sx n="75" d="100"/>
          <a:sy n="75" d="100"/>
        </p:scale>
        <p:origin x="-157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GB" smtClean="0"/>
              <a:t>WP4 / JRA2: Development of EGI Technical Platforms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24/10/2017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GB" smtClean="0"/>
              <a:t>WP4 / JRA2: Development of EGI Technical Platforms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archives.org/pmh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679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of how users</a:t>
            </a:r>
            <a:r>
              <a:rPr lang="en-US" baseline="0" dirty="0" smtClean="0"/>
              <a:t> formation interact with the ODP</a:t>
            </a:r>
          </a:p>
          <a:p>
            <a:pPr marL="241653" indent="-241653">
              <a:buAutoNum type="arabicParenR"/>
            </a:pPr>
            <a:r>
              <a:rPr lang="en-US" baseline="0" dirty="0" smtClean="0"/>
              <a:t>User has a dataset on a private resource</a:t>
            </a:r>
          </a:p>
          <a:p>
            <a:pPr marL="241653" indent="-241653">
              <a:buAutoNum type="arabicParenR"/>
            </a:pPr>
            <a:r>
              <a:rPr lang="en-US" baseline="0" dirty="0" smtClean="0"/>
              <a:t>Snapshots the data (Makes the the data </a:t>
            </a:r>
            <a:r>
              <a:rPr lang="en-US" baseline="0" dirty="0" err="1" smtClean="0"/>
              <a:t>readonly</a:t>
            </a:r>
            <a:r>
              <a:rPr lang="en-US" baseline="0" dirty="0" smtClean="0"/>
              <a:t>) &amp; publishes it.  Gets a DOI</a:t>
            </a:r>
          </a:p>
          <a:p>
            <a:pPr marL="241653" indent="-241653">
              <a:buAutoNum type="arabicParenR"/>
            </a:pPr>
            <a:r>
              <a:rPr lang="en-US" dirty="0" smtClean="0"/>
              <a:t>Another</a:t>
            </a:r>
            <a:r>
              <a:rPr lang="en-US" baseline="0" dirty="0" smtClean="0"/>
              <a:t> user discovers it, visits the collection via ODP and mounts it.</a:t>
            </a:r>
          </a:p>
          <a:p>
            <a:pPr marL="241653" indent="-241653">
              <a:buAutoNum type="arabicParenR"/>
            </a:pPr>
            <a:r>
              <a:rPr lang="en-US" baseline="0" dirty="0" smtClean="0"/>
              <a:t>User may forks the collection by copying to own space &amp; continues to work on it privately.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85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in the orig. </a:t>
            </a:r>
            <a:r>
              <a:rPr lang="en-US" dirty="0" err="1" smtClean="0"/>
              <a:t>DoA</a:t>
            </a:r>
            <a:r>
              <a:rPr lang="en-US" dirty="0" smtClean="0"/>
              <a:t>, but we decided it would be a useful output of this task.</a:t>
            </a:r>
          </a:p>
          <a:p>
            <a:r>
              <a:rPr lang="en-US" dirty="0" smtClean="0"/>
              <a:t>A prototype EGI Data as a Service </a:t>
            </a:r>
            <a:r>
              <a:rPr lang="mr-IN" dirty="0" smtClean="0"/>
              <a:t>–</a:t>
            </a:r>
            <a:r>
              <a:rPr lang="en-US" baseline="0" dirty="0" smtClean="0"/>
              <a:t> EGI DataHub for federating open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same</a:t>
            </a:r>
            <a:r>
              <a:rPr lang="en-US" baseline="0" dirty="0" smtClean="0"/>
              <a:t> tech allows fed data managing of user data and brining it to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conforming to ANY schema deemed useful</a:t>
            </a:r>
            <a:r>
              <a:rPr lang="en-US" baseline="0" dirty="0" smtClean="0"/>
              <a:t> to users.</a:t>
            </a:r>
          </a:p>
          <a:p>
            <a:r>
              <a:rPr lang="en-US" baseline="0" dirty="0" smtClean="0"/>
              <a:t>Annotations. Provenance.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maybe Dublin Core schema.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Tested with the</a:t>
            </a:r>
            <a:r>
              <a:rPr lang="en-US" baseline="0" dirty="0" smtClean="0"/>
              <a:t> testing instance of </a:t>
            </a:r>
            <a:r>
              <a:rPr lang="en-US" baseline="0" dirty="0" err="1" smtClean="0"/>
              <a:t>DataCite</a:t>
            </a:r>
            <a:r>
              <a:rPr lang="en-US" baseline="0" dirty="0" smtClean="0"/>
              <a:t>, provider of DOIs.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Update layout (use different one to make sure you have no overlapping EGI logo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OAI PMH (Open Archives</a:t>
            </a:r>
            <a:r>
              <a:rPr lang="en-US" baseline="0" dirty="0" smtClean="0"/>
              <a:t> Initiative Protocol for Metadata Harvesting</a:t>
            </a:r>
            <a:r>
              <a:rPr lang="en-US" dirty="0" smtClean="0"/>
              <a:t>) was</a:t>
            </a:r>
            <a:r>
              <a:rPr lang="en-US" baseline="0" dirty="0" smtClean="0"/>
              <a:t> d</a:t>
            </a:r>
            <a:r>
              <a:rPr lang="en-US" dirty="0" smtClean="0"/>
              <a:t>eveloped as part of this task. </a:t>
            </a:r>
          </a:p>
          <a:p>
            <a:endParaRPr lang="en-US" dirty="0" smtClean="0"/>
          </a:p>
          <a:p>
            <a:r>
              <a:rPr lang="en-US" dirty="0" smtClean="0"/>
              <a:t>low</a:t>
            </a:r>
            <a:r>
              <a:rPr lang="en-US" baseline="0" dirty="0" smtClean="0"/>
              <a:t> level mechanism for exposing the records and content of a repository.  Can be used for repo interoperability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demoed at DI4R </a:t>
            </a:r>
            <a:r>
              <a:rPr lang="mr-IN" baseline="0" dirty="0" smtClean="0"/>
              <a:t>–</a:t>
            </a:r>
            <a:r>
              <a:rPr lang="en-US" baseline="0" dirty="0" smtClean="0"/>
              <a:t> dataset created with metadata. Assigned DOI &amp; metadata </a:t>
            </a:r>
            <a:r>
              <a:rPr lang="en-US" baseline="0" dirty="0" err="1" smtClean="0"/>
              <a:t>explosed</a:t>
            </a:r>
            <a:r>
              <a:rPr lang="en-US" baseline="0" dirty="0" smtClean="0"/>
              <a:t> through OAI-PMH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e.g</a:t>
            </a:r>
            <a:r>
              <a:rPr lang="en-US" baseline="0" dirty="0" smtClean="0"/>
              <a:t>. for </a:t>
            </a:r>
            <a:r>
              <a:rPr lang="en-US" baseline="0" dirty="0" err="1" smtClean="0"/>
              <a:t>PanCancer</a:t>
            </a:r>
            <a:r>
              <a:rPr lang="en-US" baseline="0" dirty="0" smtClean="0"/>
              <a:t> 60TB indexed and made available for EGI DataHub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Developed as part </a:t>
            </a:r>
            <a:r>
              <a:rPr lang="en-US" smtClean="0"/>
              <a:t>of Engage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17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131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18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584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3306" indent="-483306">
              <a:buFont typeface="Arial"/>
              <a:buChar char="•"/>
            </a:pPr>
            <a:r>
              <a:rPr lang="en-US" dirty="0" smtClean="0"/>
              <a:t>Improve user experience</a:t>
            </a:r>
          </a:p>
          <a:p>
            <a:r>
              <a:rPr lang="en-US" sz="2500" i="1" dirty="0"/>
              <a:t>	AppDB </a:t>
            </a:r>
            <a:r>
              <a:rPr lang="en-US" sz="2500" i="1" dirty="0" err="1"/>
              <a:t>VMops</a:t>
            </a:r>
            <a:r>
              <a:rPr lang="en-US" sz="2500" i="1" dirty="0"/>
              <a:t> Dashboard</a:t>
            </a:r>
          </a:p>
          <a:p>
            <a:pPr marL="483306" indent="-483306">
              <a:buFont typeface="Arial"/>
              <a:buChar char="•"/>
            </a:pPr>
            <a:r>
              <a:rPr lang="en-US" dirty="0" smtClean="0"/>
              <a:t>Develop new required functionality</a:t>
            </a:r>
          </a:p>
          <a:p>
            <a:pPr marL="422893" lvl="1"/>
            <a:r>
              <a:rPr lang="en-US" i="1" dirty="0" smtClean="0"/>
              <a:t>	VM snapshotting, resource modification</a:t>
            </a:r>
          </a:p>
          <a:p>
            <a:pPr marL="483306" indent="-483306">
              <a:buFont typeface="Arial"/>
              <a:buChar char="•"/>
            </a:pPr>
            <a:r>
              <a:rPr lang="en-US" dirty="0" smtClean="0"/>
              <a:t>Develop improved tools</a:t>
            </a:r>
          </a:p>
          <a:p>
            <a:pPr marL="422893" lvl="1"/>
            <a:r>
              <a:rPr lang="en-US" i="1" dirty="0" smtClean="0"/>
              <a:t>	</a:t>
            </a:r>
            <a:r>
              <a:rPr lang="en-US" i="1" dirty="0" err="1" smtClean="0"/>
              <a:t>Cloudkeeper</a:t>
            </a:r>
            <a:r>
              <a:rPr lang="en-US" i="1" dirty="0" smtClean="0"/>
              <a:t>, cloud-info-provider, AAI in OpenStack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9910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significant</a:t>
            </a:r>
            <a:r>
              <a:rPr lang="en-US" baseline="0" dirty="0" smtClean="0"/>
              <a:t> output of this task </a:t>
            </a:r>
            <a:r>
              <a:rPr lang="mr-IN" baseline="0" dirty="0" smtClean="0"/>
              <a:t>–</a:t>
            </a:r>
            <a:r>
              <a:rPr lang="en-US" baseline="0" dirty="0" smtClean="0"/>
              <a:t> completely new way of GUI-only way of interacting with the FedCloud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been used in</a:t>
            </a:r>
            <a:r>
              <a:rPr lang="en-US" baseline="0" dirty="0" smtClean="0"/>
              <a:t> FedCloud trainings</a:t>
            </a:r>
          </a:p>
          <a:p>
            <a:r>
              <a:rPr lang="en-US" baseline="0" dirty="0" smtClean="0"/>
              <a:t>and from new users (e.g. from EOSCpilot) </a:t>
            </a:r>
            <a:r>
              <a:rPr lang="mr-IN" baseline="0" dirty="0" smtClean="0"/>
              <a:t>–</a:t>
            </a:r>
            <a:r>
              <a:rPr lang="en-US" baseline="0" dirty="0" smtClean="0"/>
              <a:t> good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20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HIGHLIGHTS of development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OCCI</a:t>
            </a:r>
            <a:r>
              <a:rPr lang="en-US" baseline="0" dirty="0" smtClean="0"/>
              <a:t> is the Open Cloud Computing Interface</a:t>
            </a:r>
          </a:p>
          <a:p>
            <a:r>
              <a:rPr lang="en-US" baseline="0" dirty="0" smtClean="0"/>
              <a:t>a low level protocol and API for VM management tasks, independent of cloud management implementations (e.g. OS, ON)</a:t>
            </a:r>
          </a:p>
          <a:p>
            <a:r>
              <a:rPr lang="en-US" baseline="0" dirty="0" smtClean="0"/>
              <a:t>enables </a:t>
            </a:r>
            <a:r>
              <a:rPr lang="en-US" baseline="0" dirty="0" err="1" smtClean="0"/>
              <a:t>interop</a:t>
            </a:r>
            <a:r>
              <a:rPr lang="en-US" baseline="0" dirty="0" smtClean="0"/>
              <a:t>. of tools: e.g. for deployment, scaling, monitoring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22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24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318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26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d4science is a generic virtual research environment providing common</a:t>
            </a:r>
            <a:r>
              <a:rPr lang="en-US" baseline="0" dirty="0" smtClean="0"/>
              <a:t> services to ranges of earth scientists: computing, data</a:t>
            </a:r>
          </a:p>
          <a:p>
            <a:r>
              <a:rPr lang="en-US" i="1" baseline="0" dirty="0" err="1" smtClean="0"/>
              <a:t>Bult</a:t>
            </a:r>
            <a:r>
              <a:rPr lang="en-US" i="1" baseline="0" dirty="0" smtClean="0"/>
              <a:t> on </a:t>
            </a:r>
            <a:r>
              <a:rPr lang="en-US" i="1" baseline="0" dirty="0" err="1" smtClean="0"/>
              <a:t>gCube</a:t>
            </a:r>
            <a:r>
              <a:rPr lang="en-US" i="1" baseline="0" dirty="0" smtClean="0"/>
              <a:t> open source </a:t>
            </a:r>
            <a:r>
              <a:rPr lang="en-US" i="1" baseline="0" dirty="0" err="1" smtClean="0"/>
              <a:t>sw</a:t>
            </a:r>
            <a:endParaRPr lang="en-US" i="1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27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now requesting more resources that we are in discussions about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28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CANFAR is the Canadian Advanced Network for Astronomy Research, a</a:t>
            </a:r>
            <a:r>
              <a:rPr lang="en-US" baseline="0" dirty="0" smtClean="0"/>
              <a:t> </a:t>
            </a:r>
            <a:r>
              <a:rPr lang="en-US" dirty="0" smtClean="0"/>
              <a:t>community platform for astronomy based on IVOA standards running on Compute Canada resources </a:t>
            </a:r>
          </a:p>
          <a:p>
            <a:endParaRPr lang="en-US" dirty="0" smtClean="0"/>
          </a:p>
          <a:p>
            <a:r>
              <a:rPr lang="en-US" dirty="0" smtClean="0"/>
              <a:t>Offers data access to astronomical data (archives and catalogues), Access control (GMS), user storage (</a:t>
            </a:r>
            <a:r>
              <a:rPr lang="en-US" dirty="0" err="1" smtClean="0"/>
              <a:t>VOSpace</a:t>
            </a:r>
            <a:r>
              <a:rPr lang="en-US" dirty="0" smtClean="0"/>
              <a:t>), cloud processing integrated with telescope data collections (OpenStack)</a:t>
            </a:r>
          </a:p>
          <a:p>
            <a:r>
              <a:rPr lang="en-US" dirty="0" smtClean="0"/>
              <a:t>In 2014, &gt; 7,000 users, &gt; 1 </a:t>
            </a:r>
            <a:r>
              <a:rPr lang="en-US" dirty="0" err="1" smtClean="0"/>
              <a:t>PiB</a:t>
            </a:r>
            <a:r>
              <a:rPr lang="en-US" dirty="0" smtClean="0"/>
              <a:t> of data handled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29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489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30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831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Accelerated</a:t>
            </a:r>
            <a:r>
              <a:rPr lang="en-US" baseline="0" dirty="0" smtClean="0"/>
              <a:t> Computing – a way to utilize energy efficient and powerful High Performance Computing capabilities</a:t>
            </a:r>
          </a:p>
          <a:p>
            <a:endParaRPr lang="en-US" dirty="0" smtClean="0"/>
          </a:p>
          <a:p>
            <a:r>
              <a:rPr lang="en-US" dirty="0" smtClean="0"/>
              <a:t>GPGPU – General Purpose Graphics Processing Unit,</a:t>
            </a:r>
            <a:r>
              <a:rPr lang="en-US" baseline="0" dirty="0" smtClean="0"/>
              <a:t> originally developed for better graphics rendering (by offloading processing from the CPU to the graphics card) thanks to the demands of the gaming industry</a:t>
            </a:r>
          </a:p>
          <a:p>
            <a:r>
              <a:rPr lang="en-US" dirty="0" smtClean="0"/>
              <a:t>Now very prevalent and a cost effective means</a:t>
            </a:r>
            <a:r>
              <a:rPr lang="en-US" baseline="0" dirty="0" smtClean="0"/>
              <a:t> of increasing processing power in hardware.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2 parts to this work </a:t>
            </a:r>
            <a:r>
              <a:rPr lang="mr-IN" baseline="0" dirty="0" smtClean="0"/>
              <a:t>–</a:t>
            </a:r>
            <a:r>
              <a:rPr lang="en-US" baseline="0" dirty="0" smtClean="0"/>
              <a:t> enabling GPGPUs for High Through Computing, HTC and GPGPUs for Cloud, we’ll deal with them separately here.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32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baseline="0" dirty="0" smtClean="0"/>
              <a:t>Local Resource </a:t>
            </a:r>
            <a:r>
              <a:rPr lang="en-US" baseline="0" dirty="0" err="1" smtClean="0"/>
              <a:t>Mgmnt</a:t>
            </a:r>
            <a:r>
              <a:rPr lang="en-US" baseline="0" smtClean="0"/>
              <a:t> Systems (LRMS)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428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MICs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Many Integrated Cores, a new arch from Intel</a:t>
            </a:r>
          </a:p>
          <a:p>
            <a:r>
              <a:rPr lang="en-US" baseline="0" dirty="0" smtClean="0"/>
              <a:t>BLAH (</a:t>
            </a:r>
            <a:r>
              <a:rPr lang="en-US" i="1" baseline="0" dirty="0" smtClean="0"/>
              <a:t>Batch Local </a:t>
            </a:r>
            <a:r>
              <a:rPr lang="en-US" i="1" baseline="0" dirty="0" err="1" smtClean="0"/>
              <a:t>Ascii</a:t>
            </a:r>
            <a:r>
              <a:rPr lang="en-US" i="1" baseline="0" dirty="0" smtClean="0"/>
              <a:t> Helper</a:t>
            </a:r>
            <a:r>
              <a:rPr lang="en-US" baseline="0" dirty="0" smtClean="0"/>
              <a:t>) </a:t>
            </a:r>
            <a:r>
              <a:rPr lang="mr-IN" baseline="0" dirty="0" smtClean="0"/>
              <a:t>–</a:t>
            </a:r>
            <a:r>
              <a:rPr lang="en-US" baseline="0" dirty="0" smtClean="0"/>
              <a:t> protocol to manage jobs on different Local Resource </a:t>
            </a:r>
            <a:r>
              <a:rPr lang="en-US" baseline="0" dirty="0" err="1" smtClean="0"/>
              <a:t>Mgmnt</a:t>
            </a:r>
            <a:r>
              <a:rPr lang="en-US" baseline="0" dirty="0" smtClean="0"/>
              <a:t> Systems (LRMS) </a:t>
            </a:r>
          </a:p>
          <a:p>
            <a:r>
              <a:rPr lang="en-US" baseline="0" dirty="0" smtClean="0"/>
              <a:t> a minimal interface for job submission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34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4281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CIRMMP is fully dedicated to </a:t>
            </a:r>
            <a:r>
              <a:rPr lang="en-US" dirty="0" err="1" smtClean="0"/>
              <a:t>MoBrain</a:t>
            </a:r>
            <a:r>
              <a:rPr lang="en-US" dirty="0" smtClean="0"/>
              <a:t>/WeNMR/West-Life community (i.e. structural biology) via the </a:t>
            </a:r>
            <a:r>
              <a:rPr lang="en-US" dirty="0" err="1" smtClean="0"/>
              <a:t>enmr.eu</a:t>
            </a:r>
            <a:r>
              <a:rPr lang="en-US" dirty="0" smtClean="0"/>
              <a:t> VO, see also the full reports in </a:t>
            </a:r>
            <a:r>
              <a:rPr lang="en-US" dirty="0" err="1" smtClean="0"/>
              <a:t>EGI_Engage</a:t>
            </a:r>
            <a:r>
              <a:rPr lang="en-US" dirty="0" smtClean="0"/>
              <a:t> deliverables D6.7 (CIRMMP - </a:t>
            </a:r>
            <a:r>
              <a:rPr lang="en-US" dirty="0" err="1" smtClean="0"/>
              <a:t>metalloproteins</a:t>
            </a:r>
            <a:r>
              <a:rPr lang="en-US" dirty="0" smtClean="0"/>
              <a:t> and </a:t>
            </a:r>
            <a:r>
              <a:rPr lang="en-US" dirty="0" err="1" smtClean="0"/>
              <a:t>metalloenzymes</a:t>
            </a:r>
            <a:r>
              <a:rPr lang="en-US" baseline="0" smtClean="0"/>
              <a:t> research)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QMUL their main user is </a:t>
            </a:r>
            <a:r>
              <a:rPr lang="en-US" dirty="0" err="1" smtClean="0"/>
              <a:t>icecube</a:t>
            </a:r>
            <a:r>
              <a:rPr lang="en-US" dirty="0" smtClean="0"/>
              <a:t>, they do simulations.  (</a:t>
            </a:r>
            <a:r>
              <a:rPr lang="en-US" dirty="0" err="1" smtClean="0"/>
              <a:t>IceCube</a:t>
            </a:r>
            <a:r>
              <a:rPr lang="en-US" dirty="0" smtClean="0"/>
              <a:t> Neutrino Observatory, Antarctica)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428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Rather than</a:t>
            </a:r>
            <a:r>
              <a:rPr lang="en-US" baseline="0" dirty="0" smtClean="0"/>
              <a:t> software development, this task is mainly:</a:t>
            </a:r>
          </a:p>
          <a:p>
            <a:pPr marL="181240" indent="-181240">
              <a:buFontTx/>
              <a:buChar char="-"/>
            </a:pPr>
            <a:r>
              <a:rPr lang="en-US" baseline="0" dirty="0" smtClean="0"/>
              <a:t>advanced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of Cloud </a:t>
            </a:r>
            <a:r>
              <a:rPr lang="en-US" baseline="0" dirty="0" err="1" smtClean="0"/>
              <a:t>Mgmnt</a:t>
            </a:r>
            <a:r>
              <a:rPr lang="en-US" baseline="0" dirty="0" smtClean="0"/>
              <a:t> Frameworks</a:t>
            </a:r>
          </a:p>
          <a:p>
            <a:pPr marL="181240" indent="-181240">
              <a:buFontTx/>
              <a:buChar char="-"/>
            </a:pPr>
            <a:r>
              <a:rPr lang="en-US" baseline="0" dirty="0" smtClean="0"/>
              <a:t>testing/</a:t>
            </a:r>
            <a:r>
              <a:rPr lang="en-US" baseline="0" dirty="0" err="1" smtClean="0"/>
              <a:t>benhmarking</a:t>
            </a:r>
            <a:endParaRPr lang="en-US" baseline="0" dirty="0" smtClean="0"/>
          </a:p>
          <a:p>
            <a:pPr marL="181240" indent="-181240">
              <a:buFontTx/>
              <a:buChar char="-"/>
            </a:pPr>
            <a:r>
              <a:rPr lang="en-US" baseline="0" dirty="0" smtClean="0"/>
              <a:t>documentation &amp; ease of deployment</a:t>
            </a:r>
          </a:p>
          <a:p>
            <a:r>
              <a:rPr lang="en-US" baseline="0" dirty="0" smtClean="0"/>
              <a:t>has led to GGPU enabled FedCloud sites in prod.</a:t>
            </a:r>
          </a:p>
          <a:p>
            <a:endParaRPr lang="en-US" dirty="0" smtClean="0"/>
          </a:p>
          <a:p>
            <a:pPr defTabSz="966612">
              <a:defRPr/>
            </a:pPr>
            <a:r>
              <a:rPr lang="en-US" dirty="0" smtClean="0"/>
              <a:t>LXD - pure-container</a:t>
            </a:r>
            <a:r>
              <a:rPr lang="en-US" baseline="0" dirty="0" smtClean="0"/>
              <a:t> </a:t>
            </a:r>
            <a:r>
              <a:rPr lang="en-US" dirty="0" smtClean="0"/>
              <a:t>hypervisor </a:t>
            </a:r>
            <a:r>
              <a:rPr lang="mr-IN" dirty="0" smtClean="0"/>
              <a:t>–</a:t>
            </a:r>
            <a:r>
              <a:rPr lang="en-US" dirty="0" smtClean="0"/>
              <a:t> an advanced system container manager that uses containers rather than VMs. LOWER OVERHEAD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36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4281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37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428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work related to GPGPU includes other services </a:t>
            </a:r>
            <a:r>
              <a:rPr lang="en-US" dirty="0" err="1" smtClean="0"/>
              <a:t>req</a:t>
            </a:r>
            <a:r>
              <a:rPr lang="en-US" dirty="0" smtClean="0"/>
              <a:t> for integration into the </a:t>
            </a:r>
            <a:r>
              <a:rPr lang="en-US" dirty="0" err="1" smtClean="0"/>
              <a:t>eInfra</a:t>
            </a:r>
            <a:r>
              <a:rPr lang="en-US" dirty="0" smtClean="0"/>
              <a:t>:</a:t>
            </a:r>
          </a:p>
          <a:p>
            <a:r>
              <a:rPr lang="en-US" dirty="0" smtClean="0"/>
              <a:t>INFO</a:t>
            </a:r>
            <a:r>
              <a:rPr lang="en-US" baseline="0" dirty="0" smtClean="0"/>
              <a:t> SYSTEM </a:t>
            </a:r>
            <a:r>
              <a:rPr lang="mr-IN" baseline="0" dirty="0" smtClean="0"/>
              <a:t>–</a:t>
            </a:r>
            <a:r>
              <a:rPr lang="en-US" baseline="0" dirty="0" smtClean="0"/>
              <a:t> included in automatic discovery of resources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38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4281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39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42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300" dirty="0"/>
              <a:t>The bigger picture</a:t>
            </a:r>
          </a:p>
          <a:p>
            <a:r>
              <a:rPr lang="en-GB" sz="1300" dirty="0"/>
              <a:t>JRA 2.1 – federated open data</a:t>
            </a:r>
          </a:p>
          <a:p>
            <a:r>
              <a:rPr lang="en-GB" sz="1300" dirty="0"/>
              <a:t>JRA 2.2 – federated cloud</a:t>
            </a:r>
          </a:p>
          <a:p>
            <a:r>
              <a:rPr lang="en-GB" sz="1300" dirty="0"/>
              <a:t>JRA 2.4 – HTC + Cloud accelerated computing</a:t>
            </a:r>
          </a:p>
          <a:p>
            <a:endParaRPr lang="en-GB" sz="1300" dirty="0"/>
          </a:p>
          <a:p>
            <a:r>
              <a:rPr lang="en-GB" sz="1300" dirty="0"/>
              <a:t>(no JRA 2.3 – e-Infrastructure </a:t>
            </a:r>
            <a:r>
              <a:rPr lang="en-GB" sz="1300" dirty="0" err="1"/>
              <a:t>Interoperatibility</a:t>
            </a:r>
            <a:r>
              <a:rPr lang="en-GB" sz="1300" dirty="0"/>
              <a:t>)</a:t>
            </a:r>
          </a:p>
          <a:p>
            <a:endParaRPr lang="en-GB" sz="1300" dirty="0"/>
          </a:p>
          <a:p>
            <a:r>
              <a:rPr lang="en-GB" sz="1300" dirty="0"/>
              <a:t>Addressing technological gaps – meeting user needs that isn’t met by EGI at present, mainly because technology isn’t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for</a:t>
            </a:r>
            <a:r>
              <a:rPr lang="en-US" baseline="0" dirty="0" smtClean="0"/>
              <a:t> ease of usage.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40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4281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Numbers will be provided by PO,</a:t>
            </a:r>
            <a:r>
              <a:rPr lang="en-GB" baseline="0" dirty="0" smtClean="0"/>
              <a:t> work package leaders must provide explanation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51347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42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6321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632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Freedom on way to present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44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4352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Achievements grouped </a:t>
            </a:r>
            <a:r>
              <a:rPr lang="en-GB" smtClean="0"/>
              <a:t>by objectives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946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GB" sz="1300" dirty="0"/>
              <a:t>All KERs have been met.</a:t>
            </a:r>
          </a:p>
          <a:p>
            <a:pPr defTabSz="966612">
              <a:defRPr/>
            </a:pPr>
            <a:endParaRPr lang="en-GB" sz="1300" dirty="0"/>
          </a:p>
          <a:p>
            <a:pPr defTabSz="966612">
              <a:defRPr/>
            </a:pPr>
            <a:r>
              <a:rPr lang="en-GB" sz="1300" dirty="0"/>
              <a:t>Adapted operations tools to new technologies and to satisfy new requirements from service providers and user communities. </a:t>
            </a:r>
            <a:r>
              <a:rPr lang="mr-IN" sz="1300" dirty="0"/>
              <a:t>–</a:t>
            </a:r>
            <a:r>
              <a:rPr lang="en-GB" sz="1300" dirty="0"/>
              <a:t> </a:t>
            </a:r>
            <a:r>
              <a:rPr lang="en-GB" sz="1300" b="1" dirty="0"/>
              <a:t>ODP, </a:t>
            </a:r>
            <a:r>
              <a:rPr lang="en-GB" sz="1300" b="1" dirty="0" err="1"/>
              <a:t>cloudkeeper</a:t>
            </a:r>
            <a:r>
              <a:rPr lang="en-GB" sz="1300" b="1" dirty="0"/>
              <a:t>, </a:t>
            </a:r>
            <a:r>
              <a:rPr lang="en-GB" sz="1300" b="1" dirty="0" err="1"/>
              <a:t>appdb</a:t>
            </a:r>
            <a:r>
              <a:rPr lang="en-GB" sz="1300" b="1" dirty="0"/>
              <a:t> </a:t>
            </a:r>
            <a:r>
              <a:rPr lang="en-GB" sz="1300" b="1" dirty="0" err="1"/>
              <a:t>vmops</a:t>
            </a:r>
            <a:r>
              <a:rPr lang="en-GB" sz="1300" b="1" dirty="0"/>
              <a:t> dashboard, </a:t>
            </a:r>
            <a:r>
              <a:rPr lang="en-GB" sz="1300" b="1" dirty="0" err="1"/>
              <a:t>occi</a:t>
            </a:r>
            <a:r>
              <a:rPr lang="en-GB" sz="1300" b="1" dirty="0"/>
              <a:t> </a:t>
            </a:r>
            <a:r>
              <a:rPr lang="en-GB" sz="1300" i="1" dirty="0"/>
              <a:t>(but isn’t this already covered by WP3???)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46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3657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47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22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Main achievements</a:t>
            </a:r>
            <a:r>
              <a:rPr lang="en-GB" baseline="0" dirty="0" smtClean="0"/>
              <a:t> of the work package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158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6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772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=</a:t>
            </a: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418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beginning</a:t>
            </a:r>
            <a:r>
              <a:rPr lang="en-US" baseline="0" dirty="0" smtClean="0"/>
              <a:t> of the project, c</a:t>
            </a:r>
            <a:r>
              <a:rPr lang="en-US" dirty="0" smtClean="0"/>
              <a:t>ustom questionnaires were created </a:t>
            </a:r>
            <a:r>
              <a:rPr lang="en-US" baseline="0" dirty="0" smtClean="0"/>
              <a:t>and distributed to: </a:t>
            </a:r>
            <a:r>
              <a:rPr lang="en-US" b="1" noProof="0" dirty="0" smtClean="0"/>
              <a:t>Biological and Medical Sciences</a:t>
            </a:r>
          </a:p>
          <a:p>
            <a:pPr lvl="2"/>
            <a:r>
              <a:rPr lang="en-US" i="1" noProof="0" dirty="0" smtClean="0"/>
              <a:t>(Human Brain Project, </a:t>
            </a:r>
            <a:r>
              <a:rPr lang="en-US" i="1" noProof="0" dirty="0" err="1" smtClean="0"/>
              <a:t>MoBRAIN</a:t>
            </a:r>
            <a:r>
              <a:rPr lang="en-US" i="1" noProof="0" dirty="0" smtClean="0"/>
              <a:t>, BBMRI)</a:t>
            </a:r>
            <a:r>
              <a:rPr lang="en-US" i="1" baseline="0" noProof="0" dirty="0" smtClean="0"/>
              <a:t> </a:t>
            </a:r>
            <a:r>
              <a:rPr lang="en-US" b="1" noProof="0" dirty="0" smtClean="0"/>
              <a:t>Environmental and Earth Sciences</a:t>
            </a:r>
            <a:r>
              <a:rPr lang="en-US" i="1" noProof="0" dirty="0" smtClean="0"/>
              <a:t>(EMSO, LifeWatch)</a:t>
            </a:r>
          </a:p>
          <a:p>
            <a:pPr lvl="1" algn="l"/>
            <a:r>
              <a:rPr lang="en-US" b="1" noProof="0" dirty="0" smtClean="0"/>
              <a:t>Agriculture</a:t>
            </a:r>
            <a:r>
              <a:rPr lang="en-US" i="1" noProof="0" dirty="0" smtClean="0"/>
              <a:t>(</a:t>
            </a:r>
            <a:r>
              <a:rPr lang="en-US" i="1" noProof="0" dirty="0" err="1" smtClean="0"/>
              <a:t>Agrodat.hu</a:t>
            </a:r>
            <a:r>
              <a:rPr lang="en-US" i="1" noProof="0" dirty="0" smtClean="0"/>
              <a:t>, </a:t>
            </a:r>
            <a:r>
              <a:rPr lang="en-US" i="1" noProof="0" dirty="0" err="1" smtClean="0"/>
              <a:t>agINFRA</a:t>
            </a:r>
            <a:r>
              <a:rPr lang="en-US" i="1" noProof="0" dirty="0" smtClean="0"/>
              <a:t>)</a:t>
            </a:r>
            <a:r>
              <a:rPr lang="en-US" b="1" noProof="0" dirty="0" smtClean="0"/>
              <a:t>Astronomy &amp; Astrophysics (A&amp;A)</a:t>
            </a:r>
            <a:r>
              <a:rPr lang="en-US" i="1" noProof="0" dirty="0" smtClean="0"/>
              <a:t>(CTA, </a:t>
            </a:r>
            <a:r>
              <a:rPr lang="en-US" i="1" noProof="0" dirty="0" err="1" smtClean="0"/>
              <a:t>LoFAR</a:t>
            </a:r>
            <a:r>
              <a:rPr lang="en-US" i="1" noProof="0" dirty="0" smtClean="0"/>
              <a:t>, CANFAR)</a:t>
            </a:r>
            <a:r>
              <a:rPr lang="en-US" i="1" baseline="0" noProof="0" dirty="0" smtClean="0"/>
              <a:t> </a:t>
            </a:r>
            <a:r>
              <a:rPr lang="mr-IN" baseline="0" noProof="0" dirty="0" smtClean="0"/>
              <a:t>–</a:t>
            </a:r>
            <a:r>
              <a:rPr lang="en-US" baseline="0" noProof="0" dirty="0" smtClean="0"/>
              <a:t> for results, see M4.1</a:t>
            </a:r>
          </a:p>
          <a:p>
            <a:pPr lvl="1" algn="l"/>
            <a:endParaRPr lang="en-US" baseline="0" noProof="0" dirty="0" smtClean="0"/>
          </a:p>
          <a:p>
            <a:pPr lvl="1" algn="l"/>
            <a:r>
              <a:rPr lang="en-US" baseline="0" noProof="0" dirty="0" smtClean="0"/>
              <a:t>requirements summarized here. </a:t>
            </a:r>
          </a:p>
          <a:p>
            <a:pPr lvl="1" algn="l"/>
            <a:endParaRPr lang="en-US" baseline="0" noProof="0" dirty="0" smtClean="0"/>
          </a:p>
          <a:p>
            <a:pPr lvl="1" algn="l"/>
            <a:r>
              <a:rPr lang="en-US" baseline="0" noProof="0" dirty="0" smtClean="0"/>
              <a:t>9 originally, we’ve concentrated on only 8 </a:t>
            </a:r>
            <a:r>
              <a:rPr lang="mr-IN" baseline="0" noProof="0" dirty="0" smtClean="0"/>
              <a:t>–</a:t>
            </a:r>
            <a:r>
              <a:rPr lang="en-US" baseline="0" noProof="0" dirty="0" smtClean="0"/>
              <a:t> no Long Term Preservation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418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ODP is a solution for a a gateway to storage – it’s  not</a:t>
            </a:r>
            <a:r>
              <a:rPr lang="en-US" baseline="0" dirty="0" smtClean="0"/>
              <a:t> duplicating anything.</a:t>
            </a:r>
          </a:p>
          <a:p>
            <a:endParaRPr lang="en-US" dirty="0" smtClean="0"/>
          </a:p>
          <a:p>
            <a:r>
              <a:rPr lang="en-US" dirty="0" smtClean="0"/>
              <a:t>Federated approach of accessing</a:t>
            </a:r>
            <a:r>
              <a:rPr lang="en-US" baseline="0" dirty="0" smtClean="0"/>
              <a:t> data.  Complexity completely hidden from users, who only need to chose 1) the data they want and 2) how they want to access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Top – users accessing the way they chose  Say each in turn.  </a:t>
            </a:r>
          </a:p>
          <a:p>
            <a:endParaRPr lang="en-US" baseline="0" dirty="0" smtClean="0"/>
          </a:p>
          <a:p>
            <a:pPr defTabSz="966612">
              <a:defRPr/>
            </a:pPr>
            <a:r>
              <a:rPr lang="en-US" baseline="0" dirty="0" err="1" smtClean="0"/>
              <a:t>Openaire</a:t>
            </a:r>
            <a:r>
              <a:rPr lang="en-US" baseline="0" dirty="0" smtClean="0"/>
              <a:t> – service for discovering journals, datasets.  Fed by a metadata protocol called OAIPMH </a:t>
            </a:r>
            <a:r>
              <a:rPr lang="en-US" b="0" i="1" dirty="0" smtClean="0">
                <a:hlinkClick r:id="rId3"/>
              </a:rPr>
              <a:t>Open Archives Initiative Protocol for Metadata Harvesting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DOIs – Digital Object Identifiers.  Allow citation of datasets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Bottom – disparate storage with plugins installed making them work with ODP.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Its implementation in this project is based on Onedata, developed by </a:t>
            </a:r>
            <a:r>
              <a:rPr lang="en-US" baseline="0" dirty="0" err="1" smtClean="0"/>
              <a:t>Cyfronet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24/10/2017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WP4 / JRA2: Development of EGI Technical Platforms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53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WP4 Platforms for the Data Commons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WP4 Platforms for the Data Commons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4616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WP4 Platforms for the Data Commons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37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8312" y="1341438"/>
            <a:ext cx="8424167" cy="48244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Level 2</a:t>
            </a:r>
          </a:p>
          <a:p>
            <a:pPr lvl="2"/>
            <a:r>
              <a:rPr lang="nl-NL" dirty="0" smtClean="0"/>
              <a:t>Level 3</a:t>
            </a:r>
          </a:p>
          <a:p>
            <a:pPr lvl="3"/>
            <a:r>
              <a:rPr lang="nl-NL" dirty="0" smtClean="0"/>
              <a:t>Level 4</a:t>
            </a:r>
          </a:p>
          <a:p>
            <a:pPr lvl="4"/>
            <a:r>
              <a:rPr lang="nl-NL" dirty="0" smtClean="0"/>
              <a:t>Level 5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203575" y="6525344"/>
            <a:ext cx="3455988" cy="2889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conference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263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reativecommons.org/licenses/by/4.0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24/10/2017</a:t>
            </a:r>
            <a:endParaRPr lang="nl-NL" sz="80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699792" y="6480309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WP4/JRA2 - Development of EGI Technical Platforms</a:t>
            </a:r>
            <a:endParaRPr lang="en-GB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9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microsoft.com/office/2007/relationships/hdphoto" Target="../media/hdphoto2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26.png"/><Relationship Id="rId10" Type="http://schemas.microsoft.com/office/2007/relationships/hdphoto" Target="../media/hdphoto1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7411" y="4149000"/>
            <a:ext cx="5689178" cy="431477"/>
          </a:xfrm>
        </p:spPr>
        <p:txBody>
          <a:bodyPr/>
          <a:lstStyle/>
          <a:p>
            <a:r>
              <a:rPr lang="en-GB" dirty="0" smtClean="0"/>
              <a:t>WP4 Leader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412936"/>
            <a:ext cx="7772400" cy="144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WP4/JRA2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Development of EGI Technical Platforms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504056"/>
          </a:xfrm>
        </p:spPr>
        <p:txBody>
          <a:bodyPr/>
          <a:lstStyle/>
          <a:p>
            <a:r>
              <a:rPr lang="en-GB" dirty="0"/>
              <a:t>Matthew Viljoen</a:t>
            </a:r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EGI Open Data Platform </a:t>
            </a:r>
            <a:r>
              <a:rPr lang="pl-PL" dirty="0" err="1"/>
              <a:t>I</a:t>
            </a:r>
            <a:r>
              <a:rPr lang="pl-PL" dirty="0" err="1" smtClean="0"/>
              <a:t>nteractions</a:t>
            </a:r>
            <a:endParaRPr lang="pl-PL" dirty="0"/>
          </a:p>
        </p:txBody>
      </p:sp>
      <p:pic>
        <p:nvPicPr>
          <p:cNvPr id="16" name="Obraz 15" descr="user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432048" cy="568238"/>
          </a:xfrm>
          <a:prstGeom prst="rect">
            <a:avLst/>
          </a:prstGeom>
        </p:spPr>
      </p:pic>
      <p:pic>
        <p:nvPicPr>
          <p:cNvPr id="17" name="Obraz 16" descr="user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604353" cy="752086"/>
          </a:xfrm>
          <a:prstGeom prst="rect">
            <a:avLst/>
          </a:prstGeom>
        </p:spPr>
      </p:pic>
      <p:pic>
        <p:nvPicPr>
          <p:cNvPr id="18" name="Obraz 17" descr="user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" y="2132856"/>
            <a:ext cx="422908" cy="494761"/>
          </a:xfrm>
          <a:prstGeom prst="rect">
            <a:avLst/>
          </a:prstGeom>
        </p:spPr>
      </p:pic>
      <p:grpSp>
        <p:nvGrpSpPr>
          <p:cNvPr id="4" name="Grupa 3"/>
          <p:cNvGrpSpPr/>
          <p:nvPr/>
        </p:nvGrpSpPr>
        <p:grpSpPr>
          <a:xfrm>
            <a:off x="683567" y="5013177"/>
            <a:ext cx="2016225" cy="1177844"/>
            <a:chOff x="683567" y="5013177"/>
            <a:chExt cx="2016225" cy="1177844"/>
          </a:xfrm>
        </p:grpSpPr>
        <p:pic>
          <p:nvPicPr>
            <p:cNvPr id="83" name="Obraz 82" descr="strage2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5517232"/>
              <a:ext cx="308606" cy="374375"/>
            </a:xfrm>
            <a:prstGeom prst="rect">
              <a:avLst/>
            </a:prstGeom>
          </p:spPr>
        </p:pic>
        <p:sp>
          <p:nvSpPr>
            <p:cNvPr id="84" name="Tytuł 1"/>
            <p:cNvSpPr txBox="1">
              <a:spLocks/>
            </p:cNvSpPr>
            <p:nvPr/>
          </p:nvSpPr>
          <p:spPr>
            <a:xfrm>
              <a:off x="1619672" y="5805264"/>
              <a:ext cx="1080120" cy="3857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800" b="0" dirty="0" err="1" smtClean="0">
                  <a:solidFill>
                    <a:schemeClr val="bg1">
                      <a:lumMod val="50000"/>
                    </a:schemeClr>
                  </a:solidFill>
                </a:rPr>
                <a:t>Private</a:t>
              </a:r>
              <a:r>
                <a:rPr lang="pl-PL" sz="800" b="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pl-PL" sz="800" b="0" dirty="0" err="1" smtClean="0">
                  <a:solidFill>
                    <a:schemeClr val="bg1">
                      <a:lumMod val="50000"/>
                    </a:schemeClr>
                  </a:solidFill>
                </a:rPr>
                <a:t>Resources</a:t>
              </a:r>
              <a:endParaRPr lang="pl-PL" sz="8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9" name="Grupa 8"/>
            <p:cNvGrpSpPr/>
            <p:nvPr/>
          </p:nvGrpSpPr>
          <p:grpSpPr>
            <a:xfrm>
              <a:off x="683567" y="5013177"/>
              <a:ext cx="1159329" cy="734786"/>
              <a:chOff x="2051720" y="4221088"/>
              <a:chExt cx="1082040" cy="685800"/>
            </a:xfrm>
          </p:grpSpPr>
          <p:pic>
            <p:nvPicPr>
              <p:cNvPr id="3" name="Obraz 2" descr="space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720" y="4221088"/>
                <a:ext cx="1082040" cy="685800"/>
              </a:xfrm>
              <a:prstGeom prst="rect">
                <a:avLst/>
              </a:prstGeom>
            </p:spPr>
          </p:pic>
          <p:sp>
            <p:nvSpPr>
              <p:cNvPr id="85" name="Tytuł 1"/>
              <p:cNvSpPr txBox="1">
                <a:spLocks/>
              </p:cNvSpPr>
              <p:nvPr/>
            </p:nvSpPr>
            <p:spPr>
              <a:xfrm>
                <a:off x="2123728" y="4437112"/>
                <a:ext cx="1008112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1000" b="0" dirty="0" smtClean="0">
                    <a:solidFill>
                      <a:schemeClr val="bg1"/>
                    </a:solidFill>
                  </a:rPr>
                  <a:t>Data–set-1</a:t>
                </a:r>
                <a:endParaRPr lang="pl-PL" sz="1000" b="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upa 11"/>
          <p:cNvGrpSpPr/>
          <p:nvPr/>
        </p:nvGrpSpPr>
        <p:grpSpPr>
          <a:xfrm>
            <a:off x="683568" y="2852936"/>
            <a:ext cx="1296144" cy="821500"/>
            <a:chOff x="2123728" y="1628800"/>
            <a:chExt cx="1476964" cy="936104"/>
          </a:xfrm>
        </p:grpSpPr>
        <p:pic>
          <p:nvPicPr>
            <p:cNvPr id="86" name="Obraz 85" descr="space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628800"/>
              <a:ext cx="1476964" cy="936104"/>
            </a:xfrm>
            <a:prstGeom prst="rect">
              <a:avLst/>
            </a:prstGeom>
          </p:spPr>
        </p:pic>
        <p:sp>
          <p:nvSpPr>
            <p:cNvPr id="87" name="Tytuł 1"/>
            <p:cNvSpPr txBox="1">
              <a:spLocks/>
            </p:cNvSpPr>
            <p:nvPr/>
          </p:nvSpPr>
          <p:spPr>
            <a:xfrm>
              <a:off x="2195736" y="1916832"/>
              <a:ext cx="1376054" cy="4914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1000" b="0" dirty="0" err="1" smtClean="0">
                  <a:solidFill>
                    <a:schemeClr val="bg1"/>
                  </a:solidFill>
                </a:rPr>
                <a:t>Snapshot</a:t>
              </a:r>
              <a:endParaRPr lang="pl-PL" sz="1000" b="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1000" b="0" dirty="0" smtClean="0">
                  <a:solidFill>
                    <a:schemeClr val="bg1"/>
                  </a:solidFill>
                </a:rPr>
                <a:t>Data-set-1.1</a:t>
              </a:r>
              <a:endParaRPr lang="pl-PL" sz="10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7884368" y="3068960"/>
            <a:ext cx="1080120" cy="720080"/>
            <a:chOff x="7452320" y="2852936"/>
            <a:chExt cx="1224136" cy="778995"/>
          </a:xfrm>
        </p:grpSpPr>
        <p:pic>
          <p:nvPicPr>
            <p:cNvPr id="8" name="Obraz 7" descr="space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2852936"/>
              <a:ext cx="1224136" cy="778995"/>
            </a:xfrm>
            <a:prstGeom prst="rect">
              <a:avLst/>
            </a:prstGeom>
          </p:spPr>
        </p:pic>
        <p:sp>
          <p:nvSpPr>
            <p:cNvPr id="90" name="Tytuł 1"/>
            <p:cNvSpPr txBox="1">
              <a:spLocks/>
            </p:cNvSpPr>
            <p:nvPr/>
          </p:nvSpPr>
          <p:spPr>
            <a:xfrm>
              <a:off x="7630444" y="3140968"/>
              <a:ext cx="901995" cy="3221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800" b="0" dirty="0" smtClean="0">
                  <a:solidFill>
                    <a:schemeClr val="bg1"/>
                  </a:solidFill>
                </a:rPr>
                <a:t>Data-set-1.1</a:t>
              </a:r>
            </a:p>
            <a:p>
              <a:pPr algn="ctr"/>
              <a:r>
                <a:rPr lang="pl-PL" sz="800" b="0" dirty="0" err="1" smtClean="0">
                  <a:solidFill>
                    <a:schemeClr val="bg1"/>
                  </a:solidFill>
                </a:rPr>
                <a:t>Mounted</a:t>
              </a:r>
              <a:r>
                <a:rPr lang="pl-PL" sz="800" b="0" dirty="0" smtClean="0">
                  <a:solidFill>
                    <a:schemeClr val="bg1"/>
                  </a:solidFill>
                </a:rPr>
                <a:t> to </a:t>
              </a:r>
            </a:p>
            <a:p>
              <a:pPr algn="ctr"/>
              <a:r>
                <a:rPr lang="pl-PL" sz="800" b="0" dirty="0" smtClean="0">
                  <a:solidFill>
                    <a:schemeClr val="bg1"/>
                  </a:solidFill>
                </a:rPr>
                <a:t>/</a:t>
              </a:r>
              <a:r>
                <a:rPr lang="pl-PL" sz="800" b="0" dirty="0" err="1" smtClean="0">
                  <a:solidFill>
                    <a:schemeClr val="bg1"/>
                  </a:solidFill>
                </a:rPr>
                <a:t>localdir</a:t>
              </a:r>
              <a:r>
                <a:rPr lang="pl-PL" sz="800" b="0" dirty="0" smtClean="0">
                  <a:solidFill>
                    <a:schemeClr val="bg1"/>
                  </a:solidFill>
                </a:rPr>
                <a:t>/</a:t>
              </a:r>
              <a:endParaRPr lang="pl-PL" sz="8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4644008" y="5157192"/>
            <a:ext cx="1800200" cy="1033829"/>
            <a:chOff x="4644008" y="5157192"/>
            <a:chExt cx="1800200" cy="1033829"/>
          </a:xfrm>
        </p:grpSpPr>
        <p:pic>
          <p:nvPicPr>
            <p:cNvPr id="97" name="Obraz 96" descr="space.png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5157192"/>
              <a:ext cx="1082040" cy="685800"/>
            </a:xfrm>
            <a:prstGeom prst="rect">
              <a:avLst/>
            </a:prstGeom>
          </p:spPr>
        </p:pic>
        <p:grpSp>
          <p:nvGrpSpPr>
            <p:cNvPr id="15" name="Grupa 14"/>
            <p:cNvGrpSpPr/>
            <p:nvPr/>
          </p:nvGrpSpPr>
          <p:grpSpPr>
            <a:xfrm>
              <a:off x="4716016" y="5373216"/>
              <a:ext cx="1728192" cy="817805"/>
              <a:chOff x="4716016" y="5373216"/>
              <a:chExt cx="1728192" cy="817805"/>
            </a:xfrm>
          </p:grpSpPr>
          <p:sp>
            <p:nvSpPr>
              <p:cNvPr id="98" name="Tytuł 1"/>
              <p:cNvSpPr txBox="1">
                <a:spLocks/>
              </p:cNvSpPr>
              <p:nvPr/>
            </p:nvSpPr>
            <p:spPr>
              <a:xfrm>
                <a:off x="4716016" y="5373216"/>
                <a:ext cx="1008112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1000" b="0" dirty="0" err="1" smtClean="0">
                    <a:solidFill>
                      <a:schemeClr val="bg1"/>
                    </a:solidFill>
                  </a:rPr>
                  <a:t>Cloned</a:t>
                </a:r>
                <a:endParaRPr lang="pl-PL" sz="1000" b="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pl-PL" sz="1000" b="0" dirty="0" smtClean="0">
                    <a:solidFill>
                      <a:schemeClr val="bg1"/>
                    </a:solidFill>
                  </a:rPr>
                  <a:t>Data-set-1.1</a:t>
                </a:r>
                <a:endParaRPr lang="pl-PL" sz="1000" b="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10" name="Obraz 109" descr="strage2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5517232"/>
                <a:ext cx="288032" cy="349416"/>
              </a:xfrm>
              <a:prstGeom prst="rect">
                <a:avLst/>
              </a:prstGeom>
            </p:spPr>
          </p:pic>
          <p:sp>
            <p:nvSpPr>
              <p:cNvPr id="130" name="Tytuł 1"/>
              <p:cNvSpPr txBox="1">
                <a:spLocks/>
              </p:cNvSpPr>
              <p:nvPr/>
            </p:nvSpPr>
            <p:spPr>
              <a:xfrm>
                <a:off x="5364088" y="5805264"/>
                <a:ext cx="1080120" cy="3857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800" b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Private</a:t>
                </a:r>
                <a:r>
                  <a:rPr lang="pl-PL" sz="800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pl-PL" sz="800" b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Resources</a:t>
                </a:r>
                <a:endParaRPr lang="pl-PL" sz="800" b="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0" name="Grupa 9"/>
          <p:cNvGrpSpPr/>
          <p:nvPr/>
        </p:nvGrpSpPr>
        <p:grpSpPr>
          <a:xfrm>
            <a:off x="2195736" y="3212976"/>
            <a:ext cx="2448272" cy="400110"/>
            <a:chOff x="2195736" y="3212976"/>
            <a:chExt cx="2448272" cy="400110"/>
          </a:xfrm>
        </p:grpSpPr>
        <p:cxnSp>
          <p:nvCxnSpPr>
            <p:cNvPr id="115" name="Łącznik prosty 114"/>
            <p:cNvCxnSpPr/>
            <p:nvPr/>
          </p:nvCxnSpPr>
          <p:spPr>
            <a:xfrm flipH="1">
              <a:off x="2195736" y="3429000"/>
              <a:ext cx="2448272" cy="0"/>
            </a:xfrm>
            <a:prstGeom prst="line">
              <a:avLst/>
            </a:prstGeom>
            <a:ln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Prostokąt 142"/>
            <p:cNvSpPr/>
            <p:nvPr/>
          </p:nvSpPr>
          <p:spPr>
            <a:xfrm>
              <a:off x="2915816" y="3212976"/>
              <a:ext cx="1152128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4: Visit Collection </a:t>
              </a:r>
            </a:p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Web </a:t>
              </a:r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P</a:t>
              </a:r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age (HTTP)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4716016" y="3789040"/>
            <a:ext cx="2016224" cy="1152128"/>
            <a:chOff x="4716016" y="3789040"/>
            <a:chExt cx="2016224" cy="1152128"/>
          </a:xfrm>
        </p:grpSpPr>
        <p:cxnSp>
          <p:nvCxnSpPr>
            <p:cNvPr id="132" name="Łącznik prosty 131"/>
            <p:cNvCxnSpPr/>
            <p:nvPr/>
          </p:nvCxnSpPr>
          <p:spPr>
            <a:xfrm>
              <a:off x="5220072" y="3789040"/>
              <a:ext cx="0" cy="11521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Prostokąt 144"/>
            <p:cNvSpPr/>
            <p:nvPr/>
          </p:nvSpPr>
          <p:spPr>
            <a:xfrm>
              <a:off x="4716016" y="4077072"/>
              <a:ext cx="2016224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6: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fork DOI.1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4716016" y="1772816"/>
            <a:ext cx="1008112" cy="1008112"/>
            <a:chOff x="4716016" y="1772816"/>
            <a:chExt cx="1008112" cy="1008112"/>
          </a:xfrm>
        </p:grpSpPr>
        <p:cxnSp>
          <p:nvCxnSpPr>
            <p:cNvPr id="149" name="Łącznik prosty 148"/>
            <p:cNvCxnSpPr/>
            <p:nvPr/>
          </p:nvCxnSpPr>
          <p:spPr>
            <a:xfrm>
              <a:off x="5220072" y="1772816"/>
              <a:ext cx="0" cy="10081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Prostokąt 146"/>
            <p:cNvSpPr/>
            <p:nvPr/>
          </p:nvSpPr>
          <p:spPr>
            <a:xfrm>
              <a:off x="4716016" y="2060848"/>
              <a:ext cx="1008112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3: discover data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  <p:sp>
          <p:nvSpPr>
            <p:cNvPr id="146" name="Prostokąt 145"/>
            <p:cNvSpPr/>
            <p:nvPr/>
          </p:nvSpPr>
          <p:spPr>
            <a:xfrm>
              <a:off x="4716016" y="2276872"/>
              <a:ext cx="701572" cy="2462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-&gt;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DOI</a:t>
              </a:r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.1</a:t>
              </a: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5508104" y="3212976"/>
            <a:ext cx="2376264" cy="400110"/>
            <a:chOff x="5508104" y="3212976"/>
            <a:chExt cx="2376264" cy="400110"/>
          </a:xfrm>
        </p:grpSpPr>
        <p:cxnSp>
          <p:nvCxnSpPr>
            <p:cNvPr id="148" name="Łącznik prosty 147"/>
            <p:cNvCxnSpPr/>
            <p:nvPr/>
          </p:nvCxnSpPr>
          <p:spPr>
            <a:xfrm>
              <a:off x="5652120" y="3429000"/>
              <a:ext cx="2160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Prostokąt 143"/>
            <p:cNvSpPr/>
            <p:nvPr/>
          </p:nvSpPr>
          <p:spPr>
            <a:xfrm>
              <a:off x="5508104" y="3212976"/>
              <a:ext cx="2376264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5: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mount remote</a:t>
              </a:r>
            </a:p>
            <a:p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	DOI.1 /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localdir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/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539552" y="3789040"/>
            <a:ext cx="2736304" cy="1080120"/>
            <a:chOff x="539552" y="3789040"/>
            <a:chExt cx="2736304" cy="1080120"/>
          </a:xfrm>
        </p:grpSpPr>
        <p:cxnSp>
          <p:nvCxnSpPr>
            <p:cNvPr id="131" name="Łącznik prosty 130"/>
            <p:cNvCxnSpPr/>
            <p:nvPr/>
          </p:nvCxnSpPr>
          <p:spPr>
            <a:xfrm flipV="1">
              <a:off x="1331640" y="3789040"/>
              <a:ext cx="0" cy="10801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Prostokąt 127"/>
            <p:cNvSpPr/>
            <p:nvPr/>
          </p:nvSpPr>
          <p:spPr>
            <a:xfrm>
              <a:off x="539552" y="4077072"/>
              <a:ext cx="2736304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create </a:t>
              </a:r>
            </a:p>
            <a:p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     snapshot Data-set-1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611560" y="1268760"/>
            <a:ext cx="5472608" cy="1440160"/>
            <a:chOff x="611560" y="1268760"/>
            <a:chExt cx="5472608" cy="1440160"/>
          </a:xfrm>
        </p:grpSpPr>
        <p:grpSp>
          <p:nvGrpSpPr>
            <p:cNvPr id="111" name="Grupa 110"/>
            <p:cNvGrpSpPr/>
            <p:nvPr/>
          </p:nvGrpSpPr>
          <p:grpSpPr>
            <a:xfrm>
              <a:off x="4499992" y="1268760"/>
              <a:ext cx="1584176" cy="419934"/>
              <a:chOff x="3563888" y="836712"/>
              <a:chExt cx="1584176" cy="419934"/>
            </a:xfrm>
          </p:grpSpPr>
          <p:sp>
            <p:nvSpPr>
              <p:cNvPr id="112" name="PoleTekstowe 111"/>
              <p:cNvSpPr txBox="1"/>
              <p:nvPr/>
            </p:nvSpPr>
            <p:spPr>
              <a:xfrm>
                <a:off x="3923928" y="836712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 dirty="0" smtClean="0">
                    <a:solidFill>
                      <a:srgbClr val="4F85C3"/>
                    </a:solidFill>
                  </a:rPr>
                  <a:t>Public Services </a:t>
                </a:r>
              </a:p>
              <a:p>
                <a:r>
                  <a:rPr lang="pl-PL" sz="1000" dirty="0" smtClean="0">
                    <a:solidFill>
                      <a:srgbClr val="4F85C3"/>
                    </a:solidFill>
                  </a:rPr>
                  <a:t>For Data Discovery </a:t>
                </a:r>
              </a:p>
            </p:txBody>
          </p:sp>
          <p:pic>
            <p:nvPicPr>
              <p:cNvPr id="114" name="Obraz 113" descr="index.png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88" y="916796"/>
                <a:ext cx="360040" cy="339850"/>
              </a:xfrm>
              <a:prstGeom prst="rect">
                <a:avLst/>
              </a:prstGeom>
            </p:spPr>
          </p:pic>
        </p:grpSp>
        <p:cxnSp>
          <p:nvCxnSpPr>
            <p:cNvPr id="53" name="Łącznik łamany 52"/>
            <p:cNvCxnSpPr/>
            <p:nvPr/>
          </p:nvCxnSpPr>
          <p:spPr>
            <a:xfrm flipV="1">
              <a:off x="1331640" y="1484784"/>
              <a:ext cx="2808312" cy="1224136"/>
            </a:xfrm>
            <a:prstGeom prst="bentConnector3">
              <a:avLst>
                <a:gd name="adj1" fmla="val 132"/>
              </a:avLst>
            </a:prstGeom>
            <a:ln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Prostokąt 126"/>
            <p:cNvSpPr/>
            <p:nvPr/>
          </p:nvSpPr>
          <p:spPr>
            <a:xfrm>
              <a:off x="611560" y="1772816"/>
              <a:ext cx="2736304" cy="553998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publish </a:t>
              </a:r>
            </a:p>
            <a:p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   collection Data-set-1.1</a:t>
              </a:r>
            </a:p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-&gt; DOI.1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pic>
        <p:nvPicPr>
          <p:cNvPr id="48" name="Obraz 47" descr="logo (1)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853296" cy="812662"/>
          </a:xfrm>
          <a:prstGeom prst="rect">
            <a:avLst/>
          </a:prstGeom>
        </p:spPr>
      </p:pic>
      <p:pic>
        <p:nvPicPr>
          <p:cNvPr id="50" name="Obraz 49" descr="OpenAIREplus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783215" cy="550488"/>
          </a:xfrm>
          <a:prstGeom prst="rect">
            <a:avLst/>
          </a:prstGeom>
        </p:spPr>
      </p:pic>
      <p:pic>
        <p:nvPicPr>
          <p:cNvPr id="59" name="Obraz 58" descr="web2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642214" cy="4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4320356" cy="4823866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mtClean="0"/>
              <a:t>A single point of entry for Open Data sets managed on FedCloud</a:t>
            </a:r>
          </a:p>
          <a:p>
            <a:pPr marL="457200" indent="-457200" algn="l">
              <a:buFont typeface="Arial"/>
              <a:buChar char="•"/>
            </a:pPr>
            <a:r>
              <a:rPr lang="en-US" smtClean="0"/>
              <a:t>EGI DataHub provides access to reference scientific data of public interest </a:t>
            </a:r>
          </a:p>
          <a:p>
            <a:pPr marL="457200" indent="-457200" algn="l">
              <a:buFont typeface="Arial"/>
              <a:buChar char="•"/>
            </a:pPr>
            <a:r>
              <a:rPr lang="en-US" smtClean="0"/>
              <a:t>Provides integration with EGI AppDB service for automatic open data set computation</a:t>
            </a:r>
          </a:p>
          <a:p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EGI DataHub (https://datahub.egi.eu)</a:t>
            </a:r>
            <a:endParaRPr lang="en-US"/>
          </a:p>
        </p:txBody>
      </p:sp>
      <p:pic>
        <p:nvPicPr>
          <p:cNvPr id="4" name="Obraz 3" descr="Screen Shot 2016-09-28 at 14.40.5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3903191" cy="2210349"/>
          </a:xfrm>
          <a:prstGeom prst="rect">
            <a:avLst/>
          </a:prstGeom>
        </p:spPr>
      </p:pic>
      <p:pic>
        <p:nvPicPr>
          <p:cNvPr id="5" name="Obraz 4" descr="Screen Shot 2016-09-27 at 12.21.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30119"/>
            <a:ext cx="3923928" cy="27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4320356" cy="4823866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Means for exposing user data to computing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Enabling technology for storage to be exposed to users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Means for storage providers to easily expose storage to users/VOs</a:t>
            </a:r>
          </a:p>
          <a:p>
            <a:endParaRPr lang="en-US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-90264"/>
            <a:ext cx="61206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EGI Federated Data Gateway</a:t>
            </a:r>
            <a:endParaRPr lang="en-US" dirty="0"/>
          </a:p>
        </p:txBody>
      </p:sp>
      <p:pic>
        <p:nvPicPr>
          <p:cNvPr id="4" name="Obraz 3" descr="Screen Shot 2016-09-28 at 14.40.5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3903191" cy="2210349"/>
          </a:xfrm>
          <a:prstGeom prst="rect">
            <a:avLst/>
          </a:prstGeom>
        </p:spPr>
      </p:pic>
      <p:pic>
        <p:nvPicPr>
          <p:cNvPr id="5" name="Obraz 4" descr="Screen Shot 2016-09-27 at 12.21.0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30119"/>
            <a:ext cx="3923928" cy="27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1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4248472" cy="47844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Metadata can be attached to resources (files, folders) in simple key-value form, JSON or RDF</a:t>
            </a:r>
          </a:p>
          <a:p>
            <a:r>
              <a:rPr lang="en-US" sz="2600" dirty="0" smtClean="0"/>
              <a:t>Users can define custom indexes over the metadata in order to filter their data collections</a:t>
            </a:r>
          </a:p>
          <a:p>
            <a:r>
              <a:rPr lang="en-US" sz="2600" dirty="0" smtClean="0"/>
              <a:t>Metadata can be used for Open Data collections when published</a:t>
            </a:r>
            <a:endParaRPr lang="en-US" sz="2600" dirty="0"/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/>
          <a:lstStyle/>
          <a:p>
            <a:r>
              <a:rPr lang="en-US" smtClean="0"/>
              <a:t>Advanced metadata support</a:t>
            </a:r>
            <a:endParaRPr lang="en-US"/>
          </a:p>
        </p:txBody>
      </p:sp>
      <p:pic>
        <p:nvPicPr>
          <p:cNvPr id="5" name="Obraz 8" descr="33_create_share_creat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38" y="1187431"/>
            <a:ext cx="4284662" cy="2408035"/>
          </a:xfrm>
          <a:prstGeom prst="rect">
            <a:avLst/>
          </a:prstGeom>
        </p:spPr>
      </p:pic>
      <p:pic>
        <p:nvPicPr>
          <p:cNvPr id="6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38" y="3789040"/>
            <a:ext cx="428837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4248472" cy="4784400"/>
          </a:xfrm>
        </p:spPr>
        <p:txBody>
          <a:bodyPr/>
          <a:lstStyle/>
          <a:p>
            <a:r>
              <a:rPr lang="en-US" sz="2600" smtClean="0"/>
              <a:t>ODP supports Handle system-based identifier services (e.g. DOI and PID)</a:t>
            </a:r>
          </a:p>
          <a:p>
            <a:r>
              <a:rPr lang="en-US" sz="2600" smtClean="0"/>
              <a:t>Any user can register such service, provided they have a valid account with the registrar</a:t>
            </a:r>
          </a:p>
          <a:p>
            <a:r>
              <a:rPr lang="en-US" sz="2600" smtClean="0"/>
              <a:t>Each file or collection can be accessed directly using DOI identifier</a:t>
            </a:r>
            <a:endParaRPr lang="en-US" sz="260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/>
          <a:lstStyle/>
          <a:p>
            <a:r>
              <a:rPr lang="en-US" smtClean="0"/>
              <a:t>DOI registration</a:t>
            </a:r>
            <a:endParaRPr lang="en-US"/>
          </a:p>
        </p:txBody>
      </p:sp>
      <p:pic>
        <p:nvPicPr>
          <p:cNvPr id="4" name="Obraz 6" descr="Screen Shot 2016-09-28 at 15.52.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32" y="1268760"/>
            <a:ext cx="4402568" cy="2448272"/>
          </a:xfrm>
          <a:prstGeom prst="rect">
            <a:avLst/>
          </a:prstGeom>
        </p:spPr>
      </p:pic>
      <p:pic>
        <p:nvPicPr>
          <p:cNvPr id="5" name="Obraz 7" descr="Screen Shot 2016-09-28 at 12.30.2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97" y="3869968"/>
            <a:ext cx="4370903" cy="22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4680520" cy="4784400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ODP supports full OAI-PMH Data Provider protocol</a:t>
            </a:r>
          </a:p>
          <a:p>
            <a:r>
              <a:rPr lang="en-US" smtClean="0"/>
              <a:t>By default ODP will expose all metadata of shares which have been made publicly available</a:t>
            </a:r>
          </a:p>
          <a:p>
            <a:r>
              <a:rPr lang="en-US" smtClean="0"/>
              <a:t>Currently Dublin Core is supported for record metadata but can be extended in the future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/>
          <a:lstStyle/>
          <a:p>
            <a:r>
              <a:rPr lang="en-US" smtClean="0"/>
              <a:t>OAI-PMH interface</a:t>
            </a:r>
            <a:endParaRPr lang="en-US"/>
          </a:p>
        </p:txBody>
      </p:sp>
      <p:pic>
        <p:nvPicPr>
          <p:cNvPr id="4" name="Obraz 4" descr="Screen Shot 2016-09-28 at 12.35.1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41648"/>
            <a:ext cx="4283968" cy="2317852"/>
          </a:xfrm>
          <a:prstGeom prst="rect">
            <a:avLst/>
          </a:prstGeom>
        </p:spPr>
      </p:pic>
      <p:pic>
        <p:nvPicPr>
          <p:cNvPr id="5" name="Obraz 5" descr="Screen Shot 2016-09-28 at 12.34.0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430019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4248472" cy="47844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mtClean="0"/>
              <a:t>Open Data Platform enables seamless exposing of existing datasets directly from legacy storage</a:t>
            </a:r>
          </a:p>
          <a:p>
            <a:pPr marL="457200" indent="-457200" algn="l">
              <a:buFont typeface="Arial"/>
              <a:buChar char="•"/>
            </a:pPr>
            <a:r>
              <a:rPr lang="en-US" smtClean="0"/>
              <a:t>Easy to use script automatically installs and configures Oneprovider service, and connects it to EGI DataHub</a:t>
            </a:r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Onedatify</a:t>
            </a:r>
            <a:r>
              <a:rPr lang="en-US" dirty="0" smtClean="0"/>
              <a:t> – legacy data access</a:t>
            </a:r>
            <a:endParaRPr lang="en-US" dirty="0"/>
          </a:p>
        </p:txBody>
      </p:sp>
      <p:pic>
        <p:nvPicPr>
          <p:cNvPr id="4" name="Obraz 5" descr="Screen Shot 2017-09-12 at 22.44.4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57018"/>
            <a:ext cx="4392488" cy="2946181"/>
          </a:xfrm>
          <a:prstGeom prst="rect">
            <a:avLst/>
          </a:prstGeom>
        </p:spPr>
      </p:pic>
      <p:pic>
        <p:nvPicPr>
          <p:cNvPr id="5" name="Obraz 6" descr="Screen Shot 2017-09-12 at 22.45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439248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dirty="0"/>
              <a:t>Preparation</a:t>
            </a:r>
            <a:r>
              <a:rPr lang="en-GB" dirty="0" smtClean="0"/>
              <a:t> </a:t>
            </a:r>
            <a:r>
              <a:rPr lang="en-GB" dirty="0"/>
              <a:t>for</a:t>
            </a:r>
            <a:r>
              <a:rPr lang="en-GB" dirty="0" smtClean="0"/>
              <a:t> production and the future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179512" y="1196752"/>
            <a:ext cx="8784976" cy="4929086"/>
          </a:xfrm>
        </p:spPr>
        <p:txBody>
          <a:bodyPr>
            <a:normAutofit/>
          </a:bodyPr>
          <a:lstStyle/>
          <a:p>
            <a:r>
              <a:rPr lang="en-GB" dirty="0" smtClean="0"/>
              <a:t>Integration with EGI monitoring infrastructure</a:t>
            </a:r>
          </a:p>
          <a:p>
            <a:r>
              <a:rPr lang="en-GB" dirty="0" smtClean="0"/>
              <a:t>Usecases successfully completed advanced testing of Onedata (Earth Observation </a:t>
            </a:r>
            <a:r>
              <a:rPr lang="en-GB" dirty="0" err="1" smtClean="0"/>
              <a:t>PoC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Independent audit of documentation and security within INDIGO-DataCloud</a:t>
            </a:r>
          </a:p>
          <a:p>
            <a:r>
              <a:rPr lang="en-GB" dirty="0" smtClean="0"/>
              <a:t>Completed INDIGO Staged Rollout, will be added to the EGI repositories</a:t>
            </a:r>
          </a:p>
          <a:p>
            <a:pPr marL="0" lvl="1" indent="0">
              <a:buNone/>
            </a:pPr>
            <a:r>
              <a:rPr lang="en-US" sz="2800" dirty="0"/>
              <a:t>EGI ODP/Onedata will be further developed as part of:</a:t>
            </a:r>
            <a:endParaRPr lang="en-US" dirty="0"/>
          </a:p>
          <a:p>
            <a:r>
              <a:rPr lang="en-US" dirty="0"/>
              <a:t>XDC, </a:t>
            </a:r>
            <a:r>
              <a:rPr lang="en-US" dirty="0" err="1"/>
              <a:t>Xtreme</a:t>
            </a:r>
            <a:r>
              <a:rPr lang="en-US" dirty="0"/>
              <a:t> Data Cloud (from Nov </a:t>
            </a:r>
            <a:r>
              <a:rPr lang="mr-IN" dirty="0"/>
              <a:t>’</a:t>
            </a:r>
            <a:r>
              <a:rPr lang="en-US" dirty="0"/>
              <a:t>17)</a:t>
            </a:r>
          </a:p>
          <a:p>
            <a:r>
              <a:rPr lang="en-US" dirty="0"/>
              <a:t>EOSC-hub (from Jan ‘18)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pPr lvl="0"/>
            <a:endParaRPr lang="en-GB" b="1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0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Task JRA2.2</a:t>
            </a:r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83568" y="2565064"/>
            <a:ext cx="7772400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</a:lstStyle>
          <a:p>
            <a:r>
              <a:rPr lang="en-US" sz="3600" dirty="0" smtClean="0"/>
              <a:t>Federated Cloud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89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/>
              <a:t>Improve user experience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endParaRPr lang="en-US" sz="2400" i="1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Develop new required functionality</a:t>
            </a:r>
          </a:p>
          <a:p>
            <a:pPr marL="400050" lvl="1" indent="0">
              <a:buNone/>
            </a:pPr>
            <a:r>
              <a:rPr lang="en-US" i="1" dirty="0" smtClean="0"/>
              <a:t>	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Develop improved tools</a:t>
            </a:r>
          </a:p>
          <a:p>
            <a:pPr marL="400050" lvl="1" indent="0">
              <a:buNone/>
            </a:pPr>
            <a:r>
              <a:rPr lang="en-US" i="1" dirty="0" smtClean="0"/>
              <a:t>	</a:t>
            </a:r>
          </a:p>
          <a:p>
            <a:pPr marL="40005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smtClean="0"/>
              <a:t>Promoting EGI Federated Cloud adoption</a:t>
            </a:r>
            <a:endParaRPr lang="en-GB" i="1" dirty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JRA2.2 Federated Cloud </a:t>
            </a:r>
            <a:r>
              <a:rPr lang="en-US" dirty="0"/>
              <a:t>Aim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8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341438"/>
            <a:ext cx="8496944" cy="4784400"/>
          </a:xfrm>
        </p:spPr>
        <p:txBody>
          <a:bodyPr>
            <a:normAutofit/>
          </a:bodyPr>
          <a:lstStyle/>
          <a:p>
            <a:r>
              <a:rPr lang="en-GB" dirty="0" smtClean="0"/>
              <a:t>WP Overview </a:t>
            </a:r>
          </a:p>
          <a:p>
            <a:pPr lvl="1"/>
            <a:r>
              <a:rPr lang="en-GB" dirty="0"/>
              <a:t>Objectives, tasks, partners and effort</a:t>
            </a:r>
          </a:p>
          <a:p>
            <a:r>
              <a:rPr lang="en-GB" dirty="0"/>
              <a:t>Activities and Achievements</a:t>
            </a:r>
          </a:p>
          <a:p>
            <a:pPr lvl="1"/>
            <a:r>
              <a:rPr lang="en-GB" dirty="0" smtClean="0"/>
              <a:t>Task JRA 2.1 Federated Open Data (Lead: </a:t>
            </a:r>
            <a:r>
              <a:rPr lang="en-GB" dirty="0" err="1" smtClean="0"/>
              <a:t>Cyfronet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Task JRA </a:t>
            </a:r>
            <a:r>
              <a:rPr lang="en-GB" dirty="0" smtClean="0"/>
              <a:t>2.2 Federated Cloud (Lead: IFCA-CSIC)</a:t>
            </a:r>
          </a:p>
          <a:p>
            <a:pPr lvl="1"/>
            <a:r>
              <a:rPr lang="en-GB" dirty="0" smtClean="0"/>
              <a:t>Task JRA 2.3 e-Infrastructure Integration </a:t>
            </a:r>
            <a:r>
              <a:rPr lang="en-GB" dirty="0"/>
              <a:t>(Lead: </a:t>
            </a:r>
            <a:r>
              <a:rPr lang="en-GB" dirty="0" smtClean="0"/>
              <a:t>EGI)</a:t>
            </a:r>
          </a:p>
          <a:p>
            <a:pPr lvl="1"/>
            <a:r>
              <a:rPr lang="en-GB" dirty="0" smtClean="0"/>
              <a:t>Task JRA 2.4 Accelerated Computing </a:t>
            </a:r>
            <a:r>
              <a:rPr lang="en-GB" dirty="0"/>
              <a:t>(Lead: </a:t>
            </a:r>
            <a:r>
              <a:rPr lang="en-GB" dirty="0" smtClean="0"/>
              <a:t>SAVBA)</a:t>
            </a:r>
          </a:p>
          <a:p>
            <a:r>
              <a:rPr lang="en-GB" dirty="0" smtClean="0"/>
              <a:t>Resources and Issues</a:t>
            </a:r>
          </a:p>
          <a:p>
            <a:r>
              <a:rPr lang="en-GB" dirty="0" smtClean="0"/>
              <a:t>Summary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9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536504" cy="47844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b="0" dirty="0"/>
              <a:t>Web interface to deploy different topologies in the EGI Federated Cloud</a:t>
            </a:r>
          </a:p>
          <a:p>
            <a:pPr marL="1200150" lvl="1" indent="-457200">
              <a:buFont typeface="Arial"/>
              <a:buChar char="•"/>
            </a:pPr>
            <a:r>
              <a:rPr lang="en-US" b="0" dirty="0" smtClean="0"/>
              <a:t>Based </a:t>
            </a:r>
            <a:r>
              <a:rPr lang="en-US" b="0" dirty="0"/>
              <a:t>on the VMIs registered in the AppDB</a:t>
            </a:r>
          </a:p>
          <a:p>
            <a:pPr marL="1200150" lvl="1" indent="-457200">
              <a:buFont typeface="Arial"/>
              <a:buChar char="•"/>
            </a:pPr>
            <a:r>
              <a:rPr lang="en-US" b="0" dirty="0"/>
              <a:t>Control of the complete topology life-cycle</a:t>
            </a:r>
          </a:p>
          <a:p>
            <a:pPr marL="457200" indent="-457200" algn="l">
              <a:buFont typeface="Arial"/>
              <a:buChar char="•"/>
            </a:pPr>
            <a:r>
              <a:rPr lang="en-US" b="0" dirty="0"/>
              <a:t>Infrastructure Manager (IM) as a backend</a:t>
            </a:r>
          </a:p>
          <a:p>
            <a:pPr algn="l"/>
            <a:endParaRPr lang="en-US" b="0" dirty="0"/>
          </a:p>
          <a:p>
            <a:pPr algn="l"/>
            <a:endParaRPr lang="en-GB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AppDB </a:t>
            </a:r>
            <a:r>
              <a:rPr lang="en-US" dirty="0" err="1" smtClean="0"/>
              <a:t>VMOps</a:t>
            </a:r>
            <a:r>
              <a:rPr lang="en-US" dirty="0" smtClean="0"/>
              <a:t> Dashboard</a:t>
            </a:r>
            <a:endParaRPr lang="en-GB" dirty="0"/>
          </a:p>
        </p:txBody>
      </p:sp>
      <p:pic>
        <p:nvPicPr>
          <p:cNvPr id="9" name="Picture 8" descr="JRA2.2_slides_review.pp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" y="1124744"/>
            <a:ext cx="4307048" cy="4680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601199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err="1">
                <a:solidFill>
                  <a:srgbClr val="FF0000"/>
                </a:solidFill>
              </a:rPr>
              <a:t>go.egi.eu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indigodemo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- for a demo from EGI/INDIGO-DataCloud, from 1:32 to 3:39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517694" cy="47844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b="0" dirty="0" smtClean="0"/>
              <a:t>Development and inclusion </a:t>
            </a:r>
            <a:r>
              <a:rPr lang="en-US" b="0" dirty="0"/>
              <a:t>of VM snapshotting and VM resize support into new OCCI 1.2 standard</a:t>
            </a:r>
          </a:p>
          <a:p>
            <a:pPr marL="1200150" lvl="1" indent="-457200">
              <a:buFont typeface="Arial"/>
              <a:buChar char="•"/>
            </a:pPr>
            <a:r>
              <a:rPr lang="en-US" b="0" dirty="0"/>
              <a:t>Requested by EGI user communities</a:t>
            </a:r>
          </a:p>
          <a:p>
            <a:pPr marL="457200" indent="-457200" algn="l">
              <a:buFont typeface="Arial"/>
              <a:buChar char="•"/>
            </a:pPr>
            <a:r>
              <a:rPr lang="en-US" b="0" dirty="0"/>
              <a:t>New implementation: </a:t>
            </a:r>
            <a:r>
              <a:rPr lang="en-US" b="0" dirty="0" smtClean="0"/>
              <a:t>OOI</a:t>
            </a:r>
            <a:endParaRPr lang="en-US" b="0" dirty="0"/>
          </a:p>
          <a:p>
            <a:pPr marL="1200150" lvl="1" indent="-457200">
              <a:buFont typeface="Arial"/>
              <a:buChar char="•"/>
            </a:pPr>
            <a:r>
              <a:rPr lang="en-US" b="0" dirty="0"/>
              <a:t>Initially targeted to OpenStack</a:t>
            </a:r>
          </a:p>
          <a:p>
            <a:pPr marL="1200150" lvl="1" indent="-457200">
              <a:buFont typeface="Arial"/>
              <a:buChar char="•"/>
            </a:pPr>
            <a:r>
              <a:rPr lang="en-US" b="0" dirty="0"/>
              <a:t>New architecture to ensure compatibility across CMF releases</a:t>
            </a:r>
          </a:p>
          <a:p>
            <a:pPr marL="1200150" lvl="1" indent="-457200">
              <a:buFont typeface="Arial"/>
              <a:buChar char="•"/>
            </a:pPr>
            <a:r>
              <a:rPr lang="en-US" b="0" dirty="0"/>
              <a:t>Now adopted by </a:t>
            </a:r>
            <a:r>
              <a:rPr lang="en-US" b="0" dirty="0" err="1"/>
              <a:t>Synnefo</a:t>
            </a:r>
            <a:r>
              <a:rPr lang="en-US" b="0" dirty="0"/>
              <a:t> (same codebase)</a:t>
            </a:r>
          </a:p>
          <a:p>
            <a:pPr marL="457200" indent="-457200" algn="l">
              <a:buFont typeface="Arial"/>
              <a:buChar char="•"/>
            </a:pPr>
            <a:r>
              <a:rPr lang="en-US" b="0" dirty="0"/>
              <a:t>OCCI 1.2 support implemented in </a:t>
            </a:r>
            <a:r>
              <a:rPr lang="en-US" b="0" dirty="0" smtClean="0"/>
              <a:t>OOI and </a:t>
            </a:r>
            <a:r>
              <a:rPr lang="en-US" b="0" dirty="0" err="1"/>
              <a:t>rOCCI</a:t>
            </a:r>
            <a:endParaRPr lang="en-US" b="0" dirty="0"/>
          </a:p>
          <a:p>
            <a:pPr marL="457200" indent="-457200" algn="l">
              <a:buFont typeface="Arial"/>
              <a:buChar char="•"/>
            </a:pPr>
            <a:endParaRPr lang="en-US" b="0" dirty="0"/>
          </a:p>
          <a:p>
            <a:pPr marL="457200" indent="-457200" algn="l">
              <a:buFont typeface="Arial"/>
              <a:buChar char="•"/>
            </a:pPr>
            <a:endParaRPr lang="en-GB" dirty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OCCI </a:t>
            </a:r>
            <a:r>
              <a:rPr lang="en-US" dirty="0" smtClean="0"/>
              <a:t>Improvements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5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b="0" dirty="0" smtClean="0"/>
              <a:t>VM Image synchronization</a:t>
            </a:r>
          </a:p>
          <a:p>
            <a:pPr marL="400050" lvl="1" indent="0">
              <a:buNone/>
            </a:pPr>
            <a:r>
              <a:rPr lang="en-US" dirty="0" smtClean="0"/>
              <a:t>availability, propagation of updates/</a:t>
            </a:r>
            <a:r>
              <a:rPr lang="en-US" dirty="0" err="1" smtClean="0"/>
              <a:t>bugfixes</a:t>
            </a:r>
            <a:endParaRPr lang="en-US" b="0" dirty="0" smtClean="0"/>
          </a:p>
          <a:p>
            <a:pPr marL="457200" indent="-457200" algn="l">
              <a:buFont typeface="Arial"/>
              <a:buChar char="•"/>
            </a:pPr>
            <a:endParaRPr lang="en-US" dirty="0"/>
          </a:p>
          <a:p>
            <a:pPr marL="457200" indent="-457200" algn="l">
              <a:buFont typeface="Arial"/>
              <a:buChar char="•"/>
            </a:pPr>
            <a:r>
              <a:rPr lang="en-US" b="0" dirty="0" smtClean="0"/>
              <a:t>New </a:t>
            </a:r>
            <a:r>
              <a:rPr lang="en-US" b="0" dirty="0"/>
              <a:t>product developed: </a:t>
            </a:r>
            <a:r>
              <a:rPr lang="en-US" b="1" dirty="0" err="1"/>
              <a:t>CloudKeeper</a:t>
            </a:r>
            <a:endParaRPr lang="en-US" b="1" dirty="0"/>
          </a:p>
          <a:p>
            <a:pPr marL="1200150" lvl="1" indent="-457200">
              <a:buFont typeface="Arial"/>
              <a:buChar char="•"/>
            </a:pPr>
            <a:r>
              <a:rPr lang="en-US" b="0" dirty="0"/>
              <a:t>New design and architecture</a:t>
            </a:r>
          </a:p>
          <a:p>
            <a:pPr marL="1200150" lvl="1" indent="-457200">
              <a:buFont typeface="Arial"/>
              <a:buChar char="•"/>
            </a:pPr>
            <a:r>
              <a:rPr lang="en-US" b="0" dirty="0"/>
              <a:t>Decoupled different actions in separated components: VMI </a:t>
            </a:r>
            <a:r>
              <a:rPr lang="en-US" b="0" dirty="0" smtClean="0"/>
              <a:t>download, </a:t>
            </a:r>
            <a:r>
              <a:rPr lang="en-US" b="0" dirty="0"/>
              <a:t>transformation, upload</a:t>
            </a:r>
          </a:p>
          <a:p>
            <a:pPr marL="1200150" lvl="1" indent="-457200">
              <a:buFont typeface="Arial"/>
              <a:buChar char="•"/>
            </a:pPr>
            <a:r>
              <a:rPr lang="en-US" b="0" dirty="0"/>
              <a:t>One single tool performing CMF-agnostic actions, per</a:t>
            </a:r>
            <a:r>
              <a:rPr lang="en-US" b="0" dirty="0" smtClean="0"/>
              <a:t>-CMF </a:t>
            </a:r>
            <a:r>
              <a:rPr lang="en-US" b="0" dirty="0"/>
              <a:t>plugins to upload images</a:t>
            </a:r>
          </a:p>
          <a:p>
            <a:pPr marL="457200" indent="-457200" algn="l">
              <a:buFont typeface="Arial"/>
              <a:buChar char="•"/>
            </a:pPr>
            <a:r>
              <a:rPr lang="en-US" b="0" dirty="0" smtClean="0"/>
              <a:t>Agreement </a:t>
            </a:r>
            <a:r>
              <a:rPr lang="en-US" b="0" dirty="0"/>
              <a:t>on new metadata published at the AppDB and propagated via </a:t>
            </a:r>
            <a:r>
              <a:rPr lang="en-US" b="0" dirty="0" err="1" smtClean="0"/>
              <a:t>CloudKeeper</a:t>
            </a:r>
            <a:endParaRPr lang="en-US" b="0" dirty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VM Image </a:t>
            </a:r>
            <a:r>
              <a:rPr lang="en-US" dirty="0"/>
              <a:t>synchronization </a:t>
            </a:r>
            <a:r>
              <a:rPr lang="en-US" dirty="0" smtClean="0"/>
              <a:t>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8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b="0" dirty="0"/>
              <a:t>Refactored to use a template language and engine</a:t>
            </a:r>
          </a:p>
          <a:p>
            <a:pPr marL="1200150" lvl="1" indent="-457200">
              <a:buFont typeface="Arial"/>
              <a:buChar char="•"/>
            </a:pPr>
            <a:r>
              <a:rPr lang="en-US" b="0" dirty="0"/>
              <a:t>Same tool with different renderings</a:t>
            </a:r>
          </a:p>
          <a:p>
            <a:pPr algn="l"/>
            <a:r>
              <a:rPr lang="en-US" b="0" dirty="0" smtClean="0"/>
              <a:t>e.g</a:t>
            </a:r>
            <a:r>
              <a:rPr lang="en-US" b="0" dirty="0"/>
              <a:t>. JSON rendering for INDIGO-DataCloud</a:t>
            </a:r>
          </a:p>
          <a:p>
            <a:pPr marL="457200" indent="-457200" algn="l">
              <a:buFont typeface="Arial"/>
              <a:buChar char="•"/>
            </a:pPr>
            <a:r>
              <a:rPr lang="en-US" b="0" dirty="0"/>
              <a:t>Complete GLUE 2.1 draft into cloud-info-provider</a:t>
            </a:r>
          </a:p>
          <a:p>
            <a:pPr marL="1200150" lvl="1" indent="-457200">
              <a:buFont typeface="Arial"/>
              <a:buChar char="•"/>
            </a:pPr>
            <a:r>
              <a:rPr lang="en-US" b="0" dirty="0" smtClean="0"/>
              <a:t>Comments </a:t>
            </a:r>
            <a:r>
              <a:rPr lang="en-US" b="0" dirty="0"/>
              <a:t>sent to OGF GLUE-WG</a:t>
            </a:r>
          </a:p>
          <a:p>
            <a:pPr marL="1600200" lvl="2" indent="-457200">
              <a:buFont typeface="Arial"/>
              <a:buChar char="•"/>
            </a:pPr>
            <a:r>
              <a:rPr lang="en-US" b="0" dirty="0"/>
              <a:t>Approval of standard by end of year (expected)</a:t>
            </a:r>
          </a:p>
          <a:p>
            <a:endParaRPr lang="en-US" b="0" dirty="0"/>
          </a:p>
          <a:p>
            <a:pPr algn="l"/>
            <a:endParaRPr lang="en-GB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Information </a:t>
            </a:r>
            <a:r>
              <a:rPr lang="en-US" dirty="0" smtClean="0"/>
              <a:t>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8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Task JRA2.3</a:t>
            </a:r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83568" y="2565064"/>
            <a:ext cx="7772400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</a:lstStyle>
          <a:p>
            <a:r>
              <a:rPr lang="en-US" sz="3600" dirty="0" smtClean="0"/>
              <a:t>e-Infrastructures Integration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89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GB" dirty="0"/>
              <a:t>Improved service to users, regardless of their e-Infrastructure </a:t>
            </a:r>
          </a:p>
          <a:p>
            <a:pPr marL="457200" indent="-457200">
              <a:buFont typeface="Arial"/>
              <a:buChar char="•"/>
            </a:pPr>
            <a:r>
              <a:rPr lang="en-GB" dirty="0" smtClean="0"/>
              <a:t>Enabling of cross e-Infrastructure technical interoperability</a:t>
            </a:r>
          </a:p>
          <a:p>
            <a:pPr marL="457200" indent="-457200">
              <a:buFont typeface="Arial"/>
              <a:buChar char="•"/>
            </a:pPr>
            <a:r>
              <a:rPr lang="en-GB" dirty="0" smtClean="0"/>
              <a:t>Future proofing via alignment of standards</a:t>
            </a:r>
          </a:p>
          <a:p>
            <a:pPr marL="457200" indent="-457200">
              <a:buFont typeface="Arial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i="1" dirty="0" smtClean="0"/>
              <a:t>In scope: EGI-EUDAT, </a:t>
            </a:r>
            <a:r>
              <a:rPr lang="en-GB" i="1" dirty="0" err="1" smtClean="0"/>
              <a:t>iMarine</a:t>
            </a:r>
            <a:r>
              <a:rPr lang="en-GB" i="1" dirty="0" smtClean="0"/>
              <a:t>/D4Science, CANFAR </a:t>
            </a:r>
            <a:endParaRPr lang="en-GB" i="1" dirty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JRA2.3 e-Infrastructures Integration Aim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>
            <a:normAutofit/>
          </a:bodyPr>
          <a:lstStyle/>
          <a:p>
            <a:r>
              <a:rPr lang="en-US" dirty="0"/>
              <a:t>First use case ‘universal’ use case:</a:t>
            </a:r>
          </a:p>
          <a:p>
            <a:pPr lvl="1"/>
            <a:r>
              <a:rPr lang="en-US" dirty="0" smtClean="0"/>
              <a:t>VM instantiated </a:t>
            </a:r>
            <a:r>
              <a:rPr lang="en-US" dirty="0"/>
              <a:t>on the EGI cloud federation for the </a:t>
            </a:r>
            <a:r>
              <a:rPr lang="en-US" dirty="0" smtClean="0"/>
              <a:t>interacting with EUDAT resources (B2STAGE, B2SAFE)</a:t>
            </a:r>
            <a:endParaRPr lang="en-US" dirty="0"/>
          </a:p>
          <a:p>
            <a:r>
              <a:rPr lang="en-GB" dirty="0" smtClean="0"/>
              <a:t>Requirement driven use cases:</a:t>
            </a:r>
          </a:p>
          <a:p>
            <a:pPr lvl="1"/>
            <a:r>
              <a:rPr lang="en-GB" dirty="0" smtClean="0"/>
              <a:t>Call for </a:t>
            </a:r>
            <a:r>
              <a:rPr lang="en-US" dirty="0"/>
              <a:t>cross-infrastructure case-studies in </a:t>
            </a:r>
            <a:r>
              <a:rPr lang="en-US" dirty="0" smtClean="0"/>
              <a:t>PM15 for driving developments selected </a:t>
            </a:r>
            <a:r>
              <a:rPr lang="en-US" b="1" dirty="0" smtClean="0"/>
              <a:t>ICOS</a:t>
            </a:r>
            <a:r>
              <a:rPr lang="en-US" dirty="0" smtClean="0"/>
              <a:t> and </a:t>
            </a:r>
            <a:r>
              <a:rPr lang="en-US" b="1" dirty="0" smtClean="0"/>
              <a:t>EPOS</a:t>
            </a:r>
            <a:r>
              <a:rPr lang="en-US" dirty="0" smtClean="0"/>
              <a:t> use cases</a:t>
            </a:r>
            <a:endParaRPr lang="en-GB" dirty="0" smtClean="0"/>
          </a:p>
          <a:p>
            <a:pPr lvl="1"/>
            <a:r>
              <a:rPr lang="en-US" b="1" dirty="0" smtClean="0"/>
              <a:t>ENES</a:t>
            </a:r>
            <a:r>
              <a:rPr lang="en-US" dirty="0" smtClean="0"/>
              <a:t> use case started on May 2017 after contacts during EGI Conference</a:t>
            </a:r>
          </a:p>
          <a:p>
            <a:pPr lvl="1"/>
            <a:r>
              <a:rPr lang="en-US" dirty="0" smtClean="0"/>
              <a:t>Building on the universal use</a:t>
            </a:r>
          </a:p>
          <a:p>
            <a:pPr lvl="1"/>
            <a:endParaRPr lang="en-GB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EGI-EUDAT integration use cases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/>
          <a:lstStyle/>
          <a:p>
            <a:r>
              <a:rPr lang="en-US" dirty="0" err="1" smtClean="0"/>
              <a:t>gCube</a:t>
            </a:r>
            <a:r>
              <a:rPr lang="en-US" dirty="0" smtClean="0"/>
              <a:t>/D4Science integration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4294967295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D4Science </a:t>
            </a:r>
            <a:r>
              <a:rPr lang="en-US" dirty="0" err="1" smtClean="0"/>
              <a:t>FedCloud</a:t>
            </a:r>
            <a:r>
              <a:rPr lang="en-US" dirty="0" smtClean="0"/>
              <a:t> Connector</a:t>
            </a:r>
          </a:p>
          <a:p>
            <a:pPr lvl="1"/>
            <a:r>
              <a:rPr lang="en-US" dirty="0" smtClean="0"/>
              <a:t>Relies on </a:t>
            </a:r>
            <a:r>
              <a:rPr lang="en-US" dirty="0" err="1" smtClean="0"/>
              <a:t>jOCCI</a:t>
            </a:r>
            <a:r>
              <a:rPr lang="en-US" dirty="0" smtClean="0"/>
              <a:t> SDK</a:t>
            </a:r>
          </a:p>
          <a:p>
            <a:pPr lvl="1"/>
            <a:r>
              <a:rPr lang="en-US" dirty="0" smtClean="0"/>
              <a:t>Using EGI VOMS authentication</a:t>
            </a:r>
          </a:p>
          <a:p>
            <a:pPr lvl="1"/>
            <a:r>
              <a:rPr lang="en-US" dirty="0" smtClean="0"/>
              <a:t>VA on </a:t>
            </a:r>
            <a:r>
              <a:rPr lang="en-US" dirty="0" err="1" smtClean="0"/>
              <a:t>AppDB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Able to spawn VMs on demand to execute computational models</a:t>
            </a:r>
          </a:p>
        </p:txBody>
      </p:sp>
      <p:pic>
        <p:nvPicPr>
          <p:cNvPr id="10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21680"/>
            <a:ext cx="4321175" cy="4024240"/>
          </a:xfrm>
        </p:spPr>
      </p:pic>
    </p:spTree>
    <p:extLst>
      <p:ext uri="{BB962C8B-B14F-4D97-AF65-F5344CB8AC3E}">
        <p14:creationId xmlns:p14="http://schemas.microsoft.com/office/powerpoint/2010/main" val="16066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/>
          <a:lstStyle/>
          <a:p>
            <a:r>
              <a:rPr lang="en-GB" dirty="0" err="1" smtClean="0"/>
              <a:t>gCube</a:t>
            </a:r>
            <a:r>
              <a:rPr lang="en-GB" dirty="0" smtClean="0"/>
              <a:t>/D4Science exploitation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/>
          <a:lstStyle/>
          <a:p>
            <a:r>
              <a:rPr lang="en-US" dirty="0" smtClean="0"/>
              <a:t>SLA establishment (Nov 2016)</a:t>
            </a:r>
            <a:endParaRPr lang="en-US" dirty="0"/>
          </a:p>
          <a:p>
            <a:pPr lvl="1"/>
            <a:r>
              <a:rPr lang="en-US" dirty="0" smtClean="0"/>
              <a:t>5 </a:t>
            </a:r>
            <a:r>
              <a:rPr lang="en-US" dirty="0"/>
              <a:t>resource providers (CESGA, </a:t>
            </a:r>
            <a:r>
              <a:rPr lang="en-US" dirty="0" err="1"/>
              <a:t>GeoGrid</a:t>
            </a:r>
            <a:r>
              <a:rPr lang="en-US" dirty="0"/>
              <a:t>, IISAS, INFN-BARI, UPV-</a:t>
            </a:r>
            <a:r>
              <a:rPr lang="en-US" dirty="0" err="1"/>
              <a:t>GRyCAP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Testing of the integration (Nov 2016 </a:t>
            </a:r>
            <a:r>
              <a:rPr lang="mr-IN" dirty="0" smtClean="0"/>
              <a:t>–</a:t>
            </a:r>
            <a:r>
              <a:rPr lang="en-US" dirty="0" smtClean="0"/>
              <a:t> Apr 2017)</a:t>
            </a:r>
          </a:p>
          <a:p>
            <a:pPr lvl="1"/>
            <a:r>
              <a:rPr lang="en-US" dirty="0" smtClean="0"/>
              <a:t>Solved issues with networking configuration</a:t>
            </a:r>
          </a:p>
          <a:p>
            <a:pPr lvl="1"/>
            <a:r>
              <a:rPr lang="en-US" dirty="0" smtClean="0"/>
              <a:t>Tested reliability and availability of sites</a:t>
            </a:r>
          </a:p>
          <a:p>
            <a:r>
              <a:rPr lang="en-US" dirty="0" smtClean="0"/>
              <a:t>Production (since May 2017)</a:t>
            </a:r>
            <a:endParaRPr lang="en-US" dirty="0"/>
          </a:p>
          <a:p>
            <a:pPr lvl="1"/>
            <a:r>
              <a:rPr lang="en-US" dirty="0"/>
              <a:t>Users of the VREs </a:t>
            </a:r>
            <a:r>
              <a:rPr lang="en-US" dirty="0" smtClean="0"/>
              <a:t>now using </a:t>
            </a:r>
            <a:r>
              <a:rPr lang="en-US" dirty="0"/>
              <a:t>EGI Federated Cloud as a platform for the execution of their models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3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CANFAR interoperability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49000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CANFAR </a:t>
            </a:r>
            <a:r>
              <a:rPr lang="mr-IN" sz="2000" dirty="0" smtClean="0">
                <a:latin typeface="Segoe UI" panose="020B0502040204020203" pitchFamily="34" charset="0"/>
              </a:rPr>
              <a:t>–</a:t>
            </a: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Canadian Advanced Network for Astronomy Research</a:t>
            </a: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Work to enable European astronomers to access and exploit CANFAR data via the EGI FedCloud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CANFAR software stack modified and deployed at INAF-OAT, usable by FedCloud users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6" name="Picture 35" descr="matthew_fig_x_review_revise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9"/>
          <a:stretch/>
        </p:blipFill>
        <p:spPr>
          <a:xfrm>
            <a:off x="1403648" y="3356992"/>
            <a:ext cx="7332307" cy="28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JRA2 (WP4) objectives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89510"/>
              </p:ext>
            </p:extLst>
          </p:nvPr>
        </p:nvGraphicFramePr>
        <p:xfrm>
          <a:off x="539552" y="1196752"/>
          <a:ext cx="8280920" cy="5147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631"/>
                <a:gridCol w="6392289"/>
              </a:tblGrid>
              <a:tr h="386415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Tasks</a:t>
                      </a:r>
                      <a:endParaRPr lang="en-GB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Objectives</a:t>
                      </a:r>
                      <a:endParaRPr lang="en-GB" sz="2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9809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TJRA2.1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Federated Open Data</a:t>
                      </a:r>
                    </a:p>
                    <a:p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Analysis of open data use cases and requirements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Design and develop the Open Data platform prototype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6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Open Data platform demonstrator </a:t>
                      </a:r>
                      <a:endParaRPr lang="en-GB" sz="1600" b="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1694281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TJRA2.2</a:t>
                      </a:r>
                    </a:p>
                    <a:p>
                      <a:r>
                        <a:rPr lang="it-IT" sz="14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Federated</a:t>
                      </a:r>
                      <a:r>
                        <a:rPr lang="it-IT" sz="1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it-IT" sz="1400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Cloud</a:t>
                      </a:r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Evolve the federated </a:t>
                      </a:r>
                      <a:r>
                        <a:rPr lang="en-US" sz="16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IaaS</a:t>
                      </a:r>
                      <a:r>
                        <a:rPr lang="en-US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Cloud platform with functionalities required by the CCs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Extend ‘open standards’-based interfaces exposing new capabilities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Maintain interface support for future versions of popular Cloud Management Frameworks (CMFs)</a:t>
                      </a:r>
                      <a:endParaRPr lang="en-US" sz="16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891727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TJRA2.3</a:t>
                      </a:r>
                    </a:p>
                    <a:p>
                      <a:r>
                        <a:rPr lang="it-IT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e-</a:t>
                      </a:r>
                      <a:r>
                        <a:rPr lang="it-IT" sz="14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Infrastructure</a:t>
                      </a:r>
                      <a:r>
                        <a:rPr lang="it-IT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Integration</a:t>
                      </a:r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Integration for </a:t>
                      </a:r>
                      <a:r>
                        <a:rPr lang="en-GB" sz="1600" b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gCube</a:t>
                      </a:r>
                      <a:r>
                        <a:rPr lang="en-GB" sz="16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and the D4Science infrastructure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EGI-EUDAT Harmonisation for Virtual Research Environments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Canadian Advanced Network for Astronomical Research</a:t>
                      </a:r>
                      <a:endParaRPr lang="en-GB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1159245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TJRA2.4</a:t>
                      </a:r>
                    </a:p>
                    <a:p>
                      <a:r>
                        <a:rPr lang="en-GB" sz="1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Accelerated Computing</a:t>
                      </a:r>
                      <a:endParaRPr lang="en-GB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Enabling accelerated computing support in the Information System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Enabling accelerated computing support in the HTC and Cloud middleware frameworks</a:t>
                      </a:r>
                      <a:endParaRPr lang="en-GB" sz="16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619944" y="1341438"/>
            <a:ext cx="8424936" cy="4784400"/>
          </a:xfrm>
        </p:spPr>
        <p:txBody>
          <a:bodyPr>
            <a:normAutofit/>
          </a:bodyPr>
          <a:lstStyle/>
          <a:p>
            <a:r>
              <a:rPr lang="en-GB" dirty="0" smtClean="0"/>
              <a:t>Full EGI Check-in - CADC </a:t>
            </a:r>
            <a:r>
              <a:rPr lang="en-GB" dirty="0"/>
              <a:t>Access Control </a:t>
            </a:r>
            <a:r>
              <a:rPr lang="en-GB" dirty="0" smtClean="0"/>
              <a:t>components (X509 currently used)</a:t>
            </a:r>
          </a:p>
          <a:p>
            <a:endParaRPr lang="en-GB" dirty="0"/>
          </a:p>
          <a:p>
            <a:r>
              <a:rPr lang="en-GB" dirty="0" smtClean="0"/>
              <a:t>Improving </a:t>
            </a:r>
            <a:r>
              <a:rPr lang="en-GB" dirty="0"/>
              <a:t>data movement </a:t>
            </a:r>
            <a:r>
              <a:rPr lang="en-GB" dirty="0" smtClean="0"/>
              <a:t>between infrastructures</a:t>
            </a:r>
          </a:p>
          <a:p>
            <a:endParaRPr lang="en-GB" dirty="0" smtClean="0"/>
          </a:p>
          <a:p>
            <a:r>
              <a:rPr lang="en-GB" dirty="0" smtClean="0"/>
              <a:t>Better user </a:t>
            </a:r>
            <a:r>
              <a:rPr lang="en-GB" dirty="0"/>
              <a:t>and </a:t>
            </a:r>
            <a:r>
              <a:rPr lang="en-GB" dirty="0" smtClean="0"/>
              <a:t>developer guides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179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CANFAR </a:t>
            </a:r>
            <a:r>
              <a:rPr lang="en-US" dirty="0" smtClean="0"/>
              <a:t>interoperability - </a:t>
            </a:r>
            <a:r>
              <a:rPr lang="en-GB" dirty="0" err="1" smtClean="0"/>
              <a:t>ongoing</a:t>
            </a:r>
            <a:r>
              <a:rPr lang="en-GB" dirty="0" smtClean="0"/>
              <a:t>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9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Task JRA2.4</a:t>
            </a:r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83568" y="2565064"/>
            <a:ext cx="7772400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</a:lstStyle>
          <a:p>
            <a:r>
              <a:rPr lang="en-US" sz="3600" dirty="0" smtClean="0"/>
              <a:t>Accelerated Computing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89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endParaRPr lang="en-GB" sz="3200" dirty="0" smtClean="0"/>
          </a:p>
          <a:p>
            <a:pPr marL="457200" indent="-457200">
              <a:buFont typeface="Arial"/>
              <a:buChar char="•"/>
            </a:pPr>
            <a:endParaRPr lang="en-GB" sz="3200" dirty="0" smtClean="0"/>
          </a:p>
          <a:p>
            <a:pPr marL="0" indent="0" algn="ctr">
              <a:buNone/>
            </a:pPr>
            <a:r>
              <a:rPr lang="en-GB" sz="3200" dirty="0" smtClean="0"/>
              <a:t>Making GPGPUs available through EGI services and facilitating their use</a:t>
            </a:r>
            <a:endParaRPr lang="en-GB" sz="3200" dirty="0"/>
          </a:p>
          <a:p>
            <a:endParaRPr lang="en-US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JRA2.4 Accelerated Computing Aim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3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1075184"/>
            <a:ext cx="8424936" cy="4784400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Starting from previous work of  </a:t>
            </a:r>
            <a:r>
              <a:rPr lang="en-US" sz="2000" dirty="0"/>
              <a:t>EGI Virtual Team (2012) and GPGPU Working Group (2013-2014</a:t>
            </a:r>
            <a:r>
              <a:rPr lang="en-US" sz="2000" dirty="0" smtClean="0"/>
              <a:t>)</a:t>
            </a:r>
          </a:p>
          <a:p>
            <a:pPr algn="l">
              <a:spcBef>
                <a:spcPts val="1200"/>
              </a:spcBef>
            </a:pPr>
            <a:r>
              <a:rPr lang="en-US" sz="2000" b="1" dirty="0" smtClean="0"/>
              <a:t>CREAM-CE</a:t>
            </a:r>
            <a:r>
              <a:rPr lang="en-US" sz="2000" dirty="0" smtClean="0"/>
              <a:t> is the most popular grid interface                      (Computing Element) to a number of </a:t>
            </a:r>
            <a:r>
              <a:rPr lang="en-US" sz="2000" dirty="0" err="1" smtClean="0"/>
              <a:t>LRMSes</a:t>
            </a:r>
            <a:r>
              <a:rPr lang="en-US" sz="2000" dirty="0" smtClean="0"/>
              <a:t>                           (Torque, LSF, Slurm, SGE, </a:t>
            </a:r>
            <a:r>
              <a:rPr lang="en-US" sz="2000" dirty="0" err="1" smtClean="0"/>
              <a:t>HTCondor</a:t>
            </a:r>
            <a:r>
              <a:rPr lang="en-US" sz="2000" dirty="0" smtClean="0"/>
              <a:t>)</a:t>
            </a:r>
          </a:p>
          <a:p>
            <a:pPr algn="l">
              <a:spcBef>
                <a:spcPts val="1200"/>
              </a:spcBef>
            </a:pPr>
            <a:r>
              <a:rPr lang="en-US" sz="2000" dirty="0" smtClean="0"/>
              <a:t>Most recent versions of these </a:t>
            </a:r>
            <a:r>
              <a:rPr lang="en-US" sz="2000" dirty="0" err="1" smtClean="0"/>
              <a:t>LRMSes</a:t>
            </a:r>
            <a:r>
              <a:rPr lang="en-US" sz="2000" dirty="0" smtClean="0"/>
              <a:t> do </a:t>
            </a:r>
            <a:r>
              <a:rPr lang="en-US" sz="2000" dirty="0"/>
              <a:t>	</a:t>
            </a:r>
            <a:r>
              <a:rPr lang="en-US" sz="2000" dirty="0" smtClean="0"/>
              <a:t>		   support natively GPUs (and MIC cards), 			          i.e. servers hosting these cards can be 				 selected by specifying LRMS directives</a:t>
            </a:r>
          </a:p>
          <a:p>
            <a:pPr algn="l">
              <a:spcBef>
                <a:spcPts val="1200"/>
              </a:spcBef>
            </a:pPr>
            <a:r>
              <a:rPr lang="en-US" sz="2000" dirty="0" smtClean="0"/>
              <a:t>CREAM must be enabled to publish this 		          information and support these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446784"/>
            <a:ext cx="30003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Accelerated computing in HTC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0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424936" cy="47844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 dirty="0" smtClean="0"/>
              <a:t>Identified the relevant GPU related parameters</a:t>
            </a:r>
            <a:r>
              <a:rPr lang="en-US" sz="2400" dirty="0"/>
              <a:t> </a:t>
            </a:r>
            <a:r>
              <a:rPr lang="en-US" sz="2400" dirty="0" smtClean="0"/>
              <a:t>supported by the different </a:t>
            </a:r>
            <a:r>
              <a:rPr lang="en-US" sz="2400" dirty="0" err="1" smtClean="0"/>
              <a:t>LRMSes</a:t>
            </a:r>
            <a:r>
              <a:rPr lang="en-US" sz="2400" dirty="0" smtClean="0"/>
              <a:t>, and abstracted them to significant JDL attributes</a:t>
            </a:r>
          </a:p>
          <a:p>
            <a:pPr algn="l">
              <a:spcBef>
                <a:spcPts val="1200"/>
              </a:spcBef>
            </a:pPr>
            <a:r>
              <a:rPr lang="en-US" sz="2400" dirty="0" smtClean="0"/>
              <a:t>Implemented the needed changes in CREAM Core and BLAH components</a:t>
            </a:r>
          </a:p>
          <a:p>
            <a:pPr algn="l">
              <a:spcBef>
                <a:spcPts val="1200"/>
              </a:spcBef>
            </a:pPr>
            <a:r>
              <a:rPr lang="en-US" sz="2400" dirty="0" smtClean="0"/>
              <a:t>Extended the GLUE 2.1 schema draft with accelerator information</a:t>
            </a:r>
          </a:p>
          <a:p>
            <a:pPr algn="l">
              <a:spcBef>
                <a:spcPts val="1200"/>
              </a:spcBef>
            </a:pPr>
            <a:r>
              <a:rPr lang="en-US" sz="2400" dirty="0" smtClean="0"/>
              <a:t>Wrote the info-providers according to extended GLUE 2.1 draft specifications</a:t>
            </a:r>
          </a:p>
          <a:p>
            <a:pPr algn="l">
              <a:spcBef>
                <a:spcPts val="1200"/>
              </a:spcBef>
            </a:pPr>
            <a:r>
              <a:rPr lang="en-US" sz="2400" dirty="0" smtClean="0"/>
              <a:t>Testing and certification of the prototype</a:t>
            </a:r>
          </a:p>
          <a:p>
            <a:pPr algn="l">
              <a:spcBef>
                <a:spcPts val="1200"/>
              </a:spcBef>
            </a:pPr>
            <a:r>
              <a:rPr lang="en-US" sz="2400" dirty="0" smtClean="0"/>
              <a:t>Releasing a CREAM update with full GPU/MIC support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03648" y="202630"/>
            <a:ext cx="7344816" cy="850106"/>
          </a:xfrm>
        </p:spPr>
        <p:txBody>
          <a:bodyPr>
            <a:normAutofit/>
          </a:bodyPr>
          <a:lstStyle/>
          <a:p>
            <a:r>
              <a:rPr lang="en-GB" dirty="0" smtClean="0"/>
              <a:t>Work done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5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sz="half" idx="2"/>
          </p:nvPr>
        </p:nvSpPr>
        <p:spPr>
          <a:xfrm>
            <a:off x="185664" y="1219200"/>
            <a:ext cx="8424936" cy="5029200"/>
          </a:xfrm>
        </p:spPr>
        <p:txBody>
          <a:bodyPr>
            <a:normAutofit lnSpcReduction="10000"/>
          </a:bodyPr>
          <a:lstStyle/>
          <a:p>
            <a:pPr marL="342900" lvl="1" indent="-34290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The CREAM </a:t>
            </a:r>
            <a:r>
              <a:rPr lang="en-US" sz="2000" dirty="0"/>
              <a:t>GPU-enabled prototype </a:t>
            </a:r>
            <a:r>
              <a:rPr lang="en-US" sz="2000" dirty="0" smtClean="0"/>
              <a:t>was </a:t>
            </a:r>
            <a:r>
              <a:rPr lang="en-US" sz="2000" dirty="0"/>
              <a:t>tested at 5 </a:t>
            </a:r>
            <a:r>
              <a:rPr lang="en-US" sz="2000" dirty="0" smtClean="0"/>
              <a:t>sites</a:t>
            </a:r>
            <a:endParaRPr lang="en-US" sz="1600" dirty="0" smtClean="0"/>
          </a:p>
          <a:p>
            <a:pPr lvl="1">
              <a:spcBef>
                <a:spcPts val="600"/>
              </a:spcBef>
            </a:pPr>
            <a:r>
              <a:rPr lang="en-US" sz="1400" dirty="0" err="1" smtClean="0"/>
              <a:t>LRMSes</a:t>
            </a:r>
            <a:r>
              <a:rPr lang="en-US" sz="1400" dirty="0" smtClean="0"/>
              <a:t>: Torque</a:t>
            </a:r>
            <a:r>
              <a:rPr lang="en-US" sz="1400" dirty="0"/>
              <a:t>, LSF, </a:t>
            </a:r>
            <a:r>
              <a:rPr lang="en-US" sz="1400" dirty="0" err="1"/>
              <a:t>HTCondor</a:t>
            </a:r>
            <a:r>
              <a:rPr lang="en-US" sz="1400" dirty="0"/>
              <a:t>, </a:t>
            </a:r>
            <a:r>
              <a:rPr lang="en-US" sz="1400" dirty="0" err="1"/>
              <a:t>Slurm</a:t>
            </a:r>
            <a:r>
              <a:rPr lang="en-US" sz="1400" dirty="0"/>
              <a:t>, and SGE </a:t>
            </a:r>
            <a:r>
              <a:rPr lang="en-US" sz="1400" dirty="0" err="1"/>
              <a:t>LRMSes</a:t>
            </a:r>
            <a:endParaRPr lang="en-US" sz="1400" dirty="0" smtClean="0"/>
          </a:p>
          <a:p>
            <a:pPr lvl="1">
              <a:spcBef>
                <a:spcPts val="600"/>
              </a:spcBef>
            </a:pPr>
            <a:r>
              <a:rPr lang="en-US" sz="1400" dirty="0" smtClean="0"/>
              <a:t>3 new JDL attributes defined: </a:t>
            </a:r>
            <a:r>
              <a:rPr lang="en-US" sz="1400" dirty="0" err="1" smtClean="0"/>
              <a:t>GPUNumber</a:t>
            </a:r>
            <a:r>
              <a:rPr lang="en-US" sz="1400" dirty="0" smtClean="0"/>
              <a:t>, </a:t>
            </a:r>
            <a:r>
              <a:rPr lang="en-US" sz="1400" dirty="0" err="1" smtClean="0"/>
              <a:t>GPUModel</a:t>
            </a:r>
            <a:r>
              <a:rPr lang="en-US" sz="1400" dirty="0" smtClean="0"/>
              <a:t>, </a:t>
            </a:r>
            <a:r>
              <a:rPr lang="en-US" sz="1400" dirty="0" err="1" smtClean="0"/>
              <a:t>MICNumber</a:t>
            </a:r>
            <a:endParaRPr lang="en-US" sz="1800" dirty="0" smtClean="0"/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At 3 sites the prototype is run in “production”: QMUL and ARNES (</a:t>
            </a:r>
            <a:r>
              <a:rPr lang="en-US" sz="2000" dirty="0" err="1" smtClean="0"/>
              <a:t>Slurm</a:t>
            </a:r>
            <a:r>
              <a:rPr lang="en-US" sz="2000" dirty="0" smtClean="0"/>
              <a:t>) and CIRMMP (Torque/Maui) </a:t>
            </a:r>
          </a:p>
          <a:p>
            <a:pPr marL="3429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New classes and attributes describing accelerators proposed and included in GLUE2.1 draft after discussion with the OGF WG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/>
              <a:t>A</a:t>
            </a:r>
            <a:r>
              <a:rPr lang="en-US" sz="2000" dirty="0" smtClean="0"/>
              <a:t> </a:t>
            </a:r>
            <a:r>
              <a:rPr lang="en-US" sz="2000" b="1" dirty="0" smtClean="0"/>
              <a:t>major release of CREAM is ready</a:t>
            </a: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1400" dirty="0" smtClean="0"/>
              <a:t>with GPU/MIC support for most </a:t>
            </a:r>
            <a:r>
              <a:rPr lang="en-US" sz="1400" dirty="0" err="1" smtClean="0"/>
              <a:t>LRMSes</a:t>
            </a:r>
            <a:endParaRPr lang="en-US" sz="1400" dirty="0" smtClean="0"/>
          </a:p>
          <a:p>
            <a:pPr lvl="1">
              <a:spcBef>
                <a:spcPts val="1200"/>
              </a:spcBef>
            </a:pPr>
            <a:r>
              <a:rPr lang="en-US" sz="1400" dirty="0"/>
              <a:t>w</a:t>
            </a:r>
            <a:r>
              <a:rPr lang="en-US" sz="1400" dirty="0" smtClean="0"/>
              <a:t>ith the GLUE2.1 draft prototype as information system</a:t>
            </a:r>
          </a:p>
          <a:p>
            <a:pPr lvl="2">
              <a:spcBef>
                <a:spcPts val="600"/>
              </a:spcBef>
            </a:pPr>
            <a:r>
              <a:rPr lang="en-US" sz="1200" dirty="0" smtClean="0"/>
              <a:t>future </a:t>
            </a:r>
            <a:r>
              <a:rPr lang="en-US" sz="1200" dirty="0"/>
              <a:t>official approval of GLUE 2.1 would occur after the specification is revised based on prototype lessons learned</a:t>
            </a:r>
            <a:endParaRPr lang="en-US" sz="1200" dirty="0" smtClean="0"/>
          </a:p>
          <a:p>
            <a:pPr lvl="1">
              <a:spcBef>
                <a:spcPts val="1200"/>
              </a:spcBef>
            </a:pPr>
            <a:r>
              <a:rPr lang="en-US" sz="1400" dirty="0"/>
              <a:t>with new </a:t>
            </a:r>
            <a:r>
              <a:rPr lang="en-US" sz="1400" dirty="0" smtClean="0"/>
              <a:t>Puppet </a:t>
            </a:r>
            <a:r>
              <a:rPr lang="en-US" sz="1400" dirty="0"/>
              <a:t>module for the CE site with support for </a:t>
            </a:r>
            <a:r>
              <a:rPr lang="en-US" sz="1400" dirty="0" smtClean="0"/>
              <a:t>GPU/MIC </a:t>
            </a:r>
            <a:r>
              <a:rPr lang="en-US" sz="1400" dirty="0"/>
              <a:t>and GLUE </a:t>
            </a:r>
            <a:r>
              <a:rPr lang="en-US" sz="1400" dirty="0" smtClean="0"/>
              <a:t>2.1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i</a:t>
            </a:r>
            <a:r>
              <a:rPr lang="en-US" sz="1400" dirty="0" smtClean="0"/>
              <a:t>ts CentOS7 version will be included in </a:t>
            </a:r>
            <a:r>
              <a:rPr lang="en-US" sz="1400" dirty="0"/>
              <a:t>the next UMD 4.6.0 scheduled at mid </a:t>
            </a:r>
            <a:r>
              <a:rPr lang="en-US" sz="1400" dirty="0" smtClean="0"/>
              <a:t>November 2017</a:t>
            </a:r>
            <a:endParaRPr lang="en-US" sz="1400" dirty="0"/>
          </a:p>
          <a:p>
            <a:pPr marL="457200" lvl="1" indent="0">
              <a:spcAft>
                <a:spcPts val="1200"/>
              </a:spcAft>
              <a:buNone/>
            </a:pPr>
            <a:endParaRPr lang="en-US" sz="1600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35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using GPGPU in clouds, the GPGPU must be supported in all layers including virtualization, CMF and higher tools</a:t>
            </a:r>
          </a:p>
          <a:p>
            <a:endParaRPr lang="en-US" sz="2400" dirty="0"/>
          </a:p>
          <a:p>
            <a:r>
              <a:rPr lang="en-US" sz="2400" dirty="0" smtClean="0"/>
              <a:t>Virtualization technologies used:</a:t>
            </a:r>
          </a:p>
          <a:p>
            <a:pPr lvl="1"/>
            <a:r>
              <a:rPr lang="en-GB" sz="2000" dirty="0"/>
              <a:t>KVM with </a:t>
            </a:r>
            <a:r>
              <a:rPr lang="en-GB" sz="2000" dirty="0" smtClean="0"/>
              <a:t>PCI </a:t>
            </a:r>
            <a:r>
              <a:rPr lang="en-GB" sz="2000" dirty="0" err="1" smtClean="0"/>
              <a:t>passthrough</a:t>
            </a:r>
            <a:endParaRPr lang="en-GB" sz="2000" dirty="0" smtClean="0"/>
          </a:p>
          <a:p>
            <a:pPr lvl="2"/>
            <a:r>
              <a:rPr lang="en-US" sz="1800" dirty="0" smtClean="0"/>
              <a:t>Widely used</a:t>
            </a:r>
            <a:r>
              <a:rPr lang="en-US" sz="1800" dirty="0"/>
              <a:t> </a:t>
            </a:r>
            <a:r>
              <a:rPr lang="en-US" sz="1800" dirty="0" smtClean="0"/>
              <a:t>but with limitations</a:t>
            </a:r>
          </a:p>
          <a:p>
            <a:pPr lvl="1"/>
            <a:r>
              <a:rPr lang="en-US" sz="2000" dirty="0" smtClean="0"/>
              <a:t>Container-based technologies</a:t>
            </a:r>
          </a:p>
          <a:p>
            <a:pPr lvl="2"/>
            <a:r>
              <a:rPr lang="en-US" sz="1800" dirty="0" smtClean="0"/>
              <a:t>LXD with GPU is promising</a:t>
            </a:r>
          </a:p>
          <a:p>
            <a:pPr lvl="2"/>
            <a:r>
              <a:rPr lang="en-US" sz="1800" dirty="0" smtClean="0"/>
              <a:t>But limited support in cloud middleware</a:t>
            </a:r>
            <a:endParaRPr lang="en-GB" sz="1800" dirty="0"/>
          </a:p>
          <a:p>
            <a:pPr lvl="1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Accelerated computing </a:t>
            </a:r>
            <a:r>
              <a:rPr lang="en-GB" dirty="0" smtClean="0"/>
              <a:t>in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6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5472608" cy="4983162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1800"/>
              </a:spcBef>
              <a:buFont typeface="Arial"/>
              <a:buChar char="•"/>
            </a:pPr>
            <a:r>
              <a:rPr lang="en-GB" sz="2400" b="0" dirty="0" err="1" smtClean="0"/>
              <a:t>Openstack</a:t>
            </a:r>
            <a:r>
              <a:rPr lang="en-GB" sz="2400" b="0" dirty="0" smtClean="0"/>
              <a:t> GPGPU site at IISAS</a:t>
            </a:r>
          </a:p>
          <a:p>
            <a:pPr marL="342900" indent="-342900" algn="l">
              <a:spcBef>
                <a:spcPts val="1800"/>
              </a:spcBef>
              <a:buFont typeface="Arial"/>
              <a:buChar char="•"/>
            </a:pPr>
            <a:r>
              <a:rPr lang="en-US" sz="2400" b="0" dirty="0" smtClean="0"/>
              <a:t>Site is integrated into EGI Federated Cloud and in production</a:t>
            </a:r>
          </a:p>
          <a:p>
            <a:pPr marL="342900" indent="-342900" algn="l">
              <a:spcBef>
                <a:spcPts val="1800"/>
              </a:spcBef>
              <a:buFont typeface="Arial"/>
              <a:buChar char="•"/>
            </a:pPr>
            <a:r>
              <a:rPr lang="en-US" sz="2400" b="0" dirty="0" smtClean="0"/>
              <a:t>Access via command line or via the </a:t>
            </a:r>
            <a:r>
              <a:rPr lang="en-US" sz="2400" b="0" dirty="0" err="1" smtClean="0"/>
              <a:t>Openstack</a:t>
            </a:r>
            <a:r>
              <a:rPr lang="en-US" sz="2400" b="0" dirty="0" smtClean="0"/>
              <a:t> Horizon portal</a:t>
            </a:r>
            <a:endParaRPr lang="en-GB" sz="2400" b="0" dirty="0" smtClean="0"/>
          </a:p>
          <a:p>
            <a:pPr marL="457200" indent="-457200" algn="l">
              <a:buFont typeface="Arial"/>
              <a:buChar char="•"/>
            </a:pPr>
            <a:endParaRPr lang="en-GB" b="0" dirty="0" smtClean="0"/>
          </a:p>
          <a:p>
            <a:pPr marL="457200" indent="-457200" algn="l">
              <a:buFont typeface="Arial"/>
              <a:buChar char="•"/>
            </a:pPr>
            <a:endParaRPr lang="en-GB" b="0" dirty="0" smtClean="0"/>
          </a:p>
          <a:p>
            <a:pPr marL="457200" indent="-457200" algn="l">
              <a:buFont typeface="Arial"/>
              <a:buChar char="•"/>
            </a:pPr>
            <a:endParaRPr lang="en-GB" b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/>
          <a:lstStyle/>
          <a:p>
            <a:r>
              <a:rPr lang="en-GB" dirty="0" smtClean="0"/>
              <a:t>IISAS-</a:t>
            </a:r>
            <a:r>
              <a:rPr lang="en-GB" dirty="0" err="1" smtClean="0"/>
              <a:t>GPUCloud</a:t>
            </a:r>
            <a:r>
              <a:rPr lang="en-GB" dirty="0" smtClean="0"/>
              <a:t> site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9" y="1341438"/>
            <a:ext cx="2729744" cy="34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4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GLUE 2.1 </a:t>
            </a:r>
            <a:r>
              <a:rPr lang="en-US" sz="2400" dirty="0" smtClean="0"/>
              <a:t>as </a:t>
            </a:r>
            <a:r>
              <a:rPr lang="en-US" sz="2400" dirty="0"/>
              <a:t>starting point for Accelerator-aware </a:t>
            </a:r>
            <a:r>
              <a:rPr lang="en-US" sz="2400" dirty="0" smtClean="0"/>
              <a:t>info provider</a:t>
            </a:r>
            <a:endParaRPr lang="en-US" sz="2400" dirty="0"/>
          </a:p>
          <a:p>
            <a:r>
              <a:rPr lang="en-US" sz="2400" dirty="0" smtClean="0"/>
              <a:t>For HTC: </a:t>
            </a:r>
          </a:p>
          <a:p>
            <a:pPr lvl="1"/>
            <a:r>
              <a:rPr lang="en-US" sz="1800" dirty="0" smtClean="0"/>
              <a:t>New </a:t>
            </a:r>
            <a:r>
              <a:rPr lang="en-US" sz="1800" dirty="0"/>
              <a:t>GLUE object, the Accelerator Environment, representing a set of homogeneous accelerator devices.</a:t>
            </a:r>
          </a:p>
          <a:p>
            <a:pPr lvl="1"/>
            <a:r>
              <a:rPr lang="en-US" sz="1800" dirty="0" smtClean="0"/>
              <a:t>New </a:t>
            </a:r>
            <a:r>
              <a:rPr lang="en-US" sz="1800" dirty="0"/>
              <a:t>attributes and associations for existing objects such as Computing Manager, Computing Share and Execution Environment.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Cloud: Cloud Compute Virtual </a:t>
            </a:r>
            <a:r>
              <a:rPr lang="en-US" sz="2400" dirty="0" smtClean="0"/>
              <a:t>Accelerator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New </a:t>
            </a:r>
            <a:r>
              <a:rPr lang="en-US" sz="1800" dirty="0"/>
              <a:t>entity, the Cloud Compute Virtual </a:t>
            </a:r>
            <a:r>
              <a:rPr lang="en-US" sz="1800" dirty="0" smtClean="0"/>
              <a:t>Accelerator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New attributes and associations for existing objects such as Cloud Compute Service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/>
          <a:lstStyle/>
          <a:p>
            <a:r>
              <a:rPr lang="en-US" dirty="0" smtClean="0"/>
              <a:t>Information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5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/>
          <a:lstStyle/>
          <a:p>
            <a:r>
              <a:rPr lang="en-US" sz="2400" dirty="0" smtClean="0"/>
              <a:t>For clouds, extended accounting records with new items for describing accelerators:</a:t>
            </a:r>
          </a:p>
          <a:p>
            <a:pPr lvl="1"/>
            <a:r>
              <a:rPr lang="en-US" sz="2000" dirty="0" err="1"/>
              <a:t>AcceleratorCount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/>
            <a:r>
              <a:rPr lang="en-US" sz="2000" dirty="0" err="1" smtClean="0"/>
              <a:t>AcceleratorProcessors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/>
            <a:r>
              <a:rPr lang="en-US" sz="2000" dirty="0" err="1" smtClean="0"/>
              <a:t>AcceleratorDuration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/>
            <a:r>
              <a:rPr lang="en-US" sz="2000" dirty="0" err="1" smtClean="0"/>
              <a:t>AcceleratorWallDuration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/>
            <a:r>
              <a:rPr lang="en-US" sz="2000" dirty="0" err="1" smtClean="0"/>
              <a:t>AcceleratorBenchmarkType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/>
            <a:r>
              <a:rPr lang="en-US" sz="2000" dirty="0" err="1" smtClean="0"/>
              <a:t>AcceleratorBenchmark</a:t>
            </a:r>
            <a:r>
              <a:rPr lang="en-US" sz="2000" dirty="0"/>
              <a:t>, </a:t>
            </a:r>
            <a:endParaRPr lang="en-US" sz="2000" dirty="0" smtClean="0"/>
          </a:p>
          <a:p>
            <a:pPr lvl="1"/>
            <a:r>
              <a:rPr lang="en-US" sz="2000" dirty="0" err="1" smtClean="0"/>
              <a:t>AcceleratorType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Modification of accounting tools for supporting new accelerator-related items</a:t>
            </a:r>
            <a:endParaRPr lang="en-US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79394" y="-18256"/>
            <a:ext cx="8229600" cy="1143000"/>
          </a:xfrm>
        </p:spPr>
        <p:txBody>
          <a:bodyPr/>
          <a:lstStyle/>
          <a:p>
            <a:r>
              <a:rPr lang="en-US" dirty="0" smtClean="0"/>
              <a:t>Accounting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0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1168842" y="149677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923" y="1328782"/>
            <a:ext cx="1955963" cy="300018"/>
          </a:xfrm>
          <a:prstGeom prst="rect">
            <a:avLst/>
          </a:prstGeom>
          <a:solidFill>
            <a:srgbClr val="0070C0"/>
          </a:solidFill>
        </p:spPr>
        <p:txBody>
          <a:bodyPr wrap="square" lIns="22795" tIns="11398" rIns="22795" bIns="11398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Compute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99792" y="1328782"/>
            <a:ext cx="1955963" cy="300018"/>
          </a:xfrm>
          <a:prstGeom prst="rect">
            <a:avLst/>
          </a:prstGeom>
          <a:solidFill>
            <a:srgbClr val="0070C0"/>
          </a:solidFill>
        </p:spPr>
        <p:txBody>
          <a:bodyPr wrap="square" lIns="22795" tIns="11398" rIns="22795" bIns="11398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Storage and Data</a:t>
            </a:r>
            <a:endParaRPr lang="en-GB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20293" y="1328782"/>
            <a:ext cx="1955963" cy="300018"/>
          </a:xfrm>
          <a:prstGeom prst="rect">
            <a:avLst/>
          </a:prstGeom>
          <a:solidFill>
            <a:srgbClr val="0070C0"/>
          </a:solidFill>
        </p:spPr>
        <p:txBody>
          <a:bodyPr wrap="square" lIns="22795" tIns="11398" rIns="22795" bIns="11398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Training</a:t>
            </a:r>
            <a:endParaRPr lang="en-GB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08525" y="1328782"/>
            <a:ext cx="1955963" cy="300018"/>
          </a:xfrm>
          <a:prstGeom prst="rect">
            <a:avLst/>
          </a:prstGeom>
          <a:solidFill>
            <a:srgbClr val="0070C0"/>
          </a:solidFill>
        </p:spPr>
        <p:txBody>
          <a:bodyPr wrap="square" lIns="22795" tIns="11398" rIns="22795" bIns="11398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Applications</a:t>
            </a:r>
            <a:endParaRPr lang="en-GB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4995" y="2505750"/>
            <a:ext cx="1294925" cy="300036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Cloud Compute</a:t>
            </a:r>
            <a:endParaRPr lang="en-GB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1" y="2464527"/>
            <a:ext cx="457200" cy="38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812987" y="3051329"/>
            <a:ext cx="1526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High-Throughput </a:t>
            </a:r>
            <a:endParaRPr lang="en-GB" sz="12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Compute</a:t>
            </a:r>
            <a:endParaRPr lang="en-GB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1" y="3043105"/>
            <a:ext cx="440716" cy="44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3275199" y="1897339"/>
            <a:ext cx="1370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Archive Storage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285818" y="2388626"/>
            <a:ext cx="11942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en-GB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</a:t>
            </a:r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56" y="1856810"/>
            <a:ext cx="426960" cy="36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47" y="2432874"/>
            <a:ext cx="48610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398774" y="1923431"/>
            <a:ext cx="1294925" cy="207703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r>
              <a:rPr lang="en-GB" sz="120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FitSM</a:t>
            </a:r>
            <a:r>
              <a:rPr lang="en-GB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training </a:t>
            </a:r>
          </a:p>
        </p:txBody>
      </p:sp>
      <p:pic>
        <p:nvPicPr>
          <p:cNvPr id="6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39" y="1833080"/>
            <a:ext cx="365929" cy="4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330236" y="2392541"/>
            <a:ext cx="117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Training </a:t>
            </a:r>
          </a:p>
          <a:p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infrastructure</a:t>
            </a:r>
            <a:endParaRPr lang="en-GB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39" y="2436822"/>
            <a:ext cx="360039" cy="4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7528839" y="1874302"/>
            <a:ext cx="1128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Applications </a:t>
            </a:r>
          </a:p>
          <a:p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 Demand</a:t>
            </a:r>
            <a:endParaRPr lang="en-GB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4" name="Picture 2" descr="C:\Users\Iulia\Downloads\Ao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53" y="1867412"/>
            <a:ext cx="432048" cy="42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82" y="3039096"/>
            <a:ext cx="362084" cy="42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3351098" y="3038990"/>
            <a:ext cx="1294925" cy="300036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</a:pPr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Online Storage</a:t>
            </a:r>
            <a:endParaRPr lang="en-GB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78138" y="3645024"/>
            <a:ext cx="228635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4F85C3"/>
                </a:solidFill>
                <a:latin typeface="Segoe UI" pitchFamily="34" charset="0"/>
                <a:ea typeface="Segoe UI" panose="020B0502040204020203" pitchFamily="34" charset="0"/>
                <a:cs typeface="Segoe UI" pitchFamily="34" charset="0"/>
              </a:rPr>
              <a:t>Alpha services</a:t>
            </a:r>
            <a:endParaRPr lang="en-GB" sz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Attribute Management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Check-in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Configuration Database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Content </a:t>
            </a:r>
            <a:r>
              <a:rPr lang="en-GB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Distribution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 Hub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Federated Data </a:t>
            </a:r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Manager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 Monitoring</a:t>
            </a:r>
            <a:endParaRPr lang="en-GB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Workload </a:t>
            </a:r>
            <a:r>
              <a:rPr lang="en-GB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Manager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7281" y="1720982"/>
            <a:ext cx="2112279" cy="126617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31" y="1859287"/>
            <a:ext cx="433802" cy="4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884995" y="1851571"/>
            <a:ext cx="1294925" cy="392369"/>
          </a:xfrm>
          <a:prstGeom prst="rect">
            <a:avLst/>
          </a:prstGeom>
          <a:noFill/>
        </p:spPr>
        <p:txBody>
          <a:bodyPr wrap="square" lIns="22814" tIns="11407" rIns="22814" bIns="11407" rtlCol="0">
            <a:spAutoFit/>
          </a:bodyPr>
          <a:lstStyle/>
          <a:p>
            <a:r>
              <a:rPr lang="en-GB" sz="12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Cloud Container Compute </a:t>
            </a:r>
            <a:r>
              <a:rPr lang="en-GB" sz="1200" b="1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BETA</a:t>
            </a:r>
            <a:endParaRPr lang="en-GB" sz="1200" b="1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37834" y="4365104"/>
            <a:ext cx="1121998" cy="57606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JRA2.2</a:t>
            </a: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23320" y="2354069"/>
            <a:ext cx="2072416" cy="129095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5" name="Elbow Connector 84"/>
          <p:cNvCxnSpPr>
            <a:endCxn id="37" idx="0"/>
          </p:cNvCxnSpPr>
          <p:nvPr/>
        </p:nvCxnSpPr>
        <p:spPr>
          <a:xfrm rot="16200000" flipH="1">
            <a:off x="1551108" y="3417378"/>
            <a:ext cx="1699481" cy="195970"/>
          </a:xfrm>
          <a:prstGeom prst="bentConnector3">
            <a:avLst>
              <a:gd name="adj1" fmla="val 5065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395536" y="4365104"/>
            <a:ext cx="1121998" cy="57606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JRA2.4</a:t>
            </a: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2" name="Straight Connector 91"/>
          <p:cNvCxnSpPr>
            <a:endCxn id="90" idx="0"/>
          </p:cNvCxnSpPr>
          <p:nvPr/>
        </p:nvCxnSpPr>
        <p:spPr>
          <a:xfrm>
            <a:off x="956535" y="3645024"/>
            <a:ext cx="0" cy="7200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2699792" y="1720982"/>
            <a:ext cx="1955963" cy="19240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3635896" y="4365104"/>
            <a:ext cx="1121998" cy="5760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JRA2.1</a:t>
            </a: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2" name="Straight Connector 101"/>
          <p:cNvCxnSpPr>
            <a:endCxn id="100" idx="0"/>
          </p:cNvCxnSpPr>
          <p:nvPr/>
        </p:nvCxnSpPr>
        <p:spPr>
          <a:xfrm>
            <a:off x="4196895" y="3645024"/>
            <a:ext cx="0" cy="7200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6701711" y="4725144"/>
            <a:ext cx="2118761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Elbow Connector 104"/>
          <p:cNvCxnSpPr>
            <a:stCxn id="100" idx="3"/>
            <a:endCxn id="103" idx="1"/>
          </p:cNvCxnSpPr>
          <p:nvPr/>
        </p:nvCxnSpPr>
        <p:spPr>
          <a:xfrm>
            <a:off x="4757894" y="4653136"/>
            <a:ext cx="1943817" cy="468052"/>
          </a:xfrm>
          <a:prstGeom prst="bentConnector3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mtClean="0"/>
              <a:t>For easy </a:t>
            </a:r>
            <a:r>
              <a:rPr lang="en-US" dirty="0" smtClean="0"/>
              <a:t>exploitation of accelerated computing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Chose a site with GPGPUs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Bring up a VM with a GPGPU-enabled </a:t>
            </a:r>
            <a:r>
              <a:rPr lang="en-US" dirty="0" err="1" smtClean="0"/>
              <a:t>flavour</a:t>
            </a:r>
            <a:endParaRPr lang="en-US" dirty="0" smtClean="0"/>
          </a:p>
          <a:p>
            <a:pPr marL="914400" lvl="1" indent="-457200">
              <a:buAutoNum type="arabicPeriod"/>
            </a:pPr>
            <a:r>
              <a:rPr lang="en-US" dirty="0" smtClean="0"/>
              <a:t>Run </a:t>
            </a:r>
            <a:r>
              <a:rPr lang="en-US" dirty="0" err="1" smtClean="0"/>
              <a:t>docker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$&gt;</a:t>
            </a:r>
            <a:r>
              <a:rPr lang="en-US" sz="2000" i="1" dirty="0" err="1" smtClean="0">
                <a:solidFill>
                  <a:schemeClr val="bg1">
                    <a:lumMod val="50000"/>
                  </a:schemeClr>
                </a:solidFill>
              </a:rPr>
              <a:t>docker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run --name=XXXXXX \</a:t>
            </a:r>
          </a:p>
          <a:p>
            <a:pPr marL="457200" lvl="1" indent="0">
              <a:buNone/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        --device=/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dev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/nvidia0:/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dev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/nvidia0 \</a:t>
            </a:r>
          </a:p>
          <a:p>
            <a:pPr marL="457200" lvl="1" indent="0">
              <a:buNone/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         --device=/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dev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/nvidia1:/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dev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/nvidia1 \</a:t>
            </a:r>
          </a:p>
          <a:p>
            <a:pPr marL="457200" lvl="1" indent="0">
              <a:buNone/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         --device=/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dev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nvidiactl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:/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dev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nvidiactl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\</a:t>
            </a:r>
          </a:p>
          <a:p>
            <a:pPr marL="457200" lvl="1" indent="0">
              <a:buNone/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              --device=/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dev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nvidia-uvm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:/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dev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</a:rPr>
              <a:t>nvidia-</a:t>
            </a:r>
            <a:r>
              <a:rPr lang="en-US" sz="2000" i="1" dirty="0" err="1" smtClean="0">
                <a:solidFill>
                  <a:schemeClr val="bg1">
                    <a:lumMod val="50000"/>
                  </a:schemeClr>
                </a:solidFill>
              </a:rPr>
              <a:t>uvm</a:t>
            </a:r>
            <a:r>
              <a:rPr lang="en-US" sz="1600" i="1" dirty="0" smtClean="0"/>
              <a:t>.</a:t>
            </a:r>
          </a:p>
          <a:p>
            <a:pPr marL="457200" lvl="1" indent="0">
              <a:buNone/>
            </a:pPr>
            <a:endParaRPr lang="en-US" sz="1600" i="1" dirty="0"/>
          </a:p>
          <a:p>
            <a:pPr marL="457200" lvl="1" indent="0">
              <a:buNone/>
            </a:pPr>
            <a:r>
              <a:rPr lang="en-US" sz="2800" dirty="0" smtClean="0"/>
              <a:t>Works </a:t>
            </a:r>
            <a:r>
              <a:rPr lang="en-US" sz="2800" dirty="0"/>
              <a:t>with </a:t>
            </a:r>
            <a:r>
              <a:rPr lang="en-US" sz="2800" dirty="0" err="1"/>
              <a:t>udocker</a:t>
            </a:r>
            <a:r>
              <a:rPr lang="en-US" sz="2800" dirty="0"/>
              <a:t> from INDIGO-Datacloud (used in production by </a:t>
            </a:r>
            <a:r>
              <a:rPr lang="en-US" sz="2800" dirty="0" err="1"/>
              <a:t>MoBrain</a:t>
            </a:r>
            <a:r>
              <a:rPr lang="en-US" sz="2800" dirty="0"/>
              <a:t> CC)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9394" y="-27384"/>
            <a:ext cx="8229600" cy="1143000"/>
          </a:xfrm>
        </p:spPr>
        <p:txBody>
          <a:bodyPr/>
          <a:lstStyle/>
          <a:p>
            <a:r>
              <a:rPr lang="en-US" dirty="0" smtClean="0"/>
              <a:t>Docker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0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of Resources </a:t>
            </a:r>
            <a:br>
              <a:rPr lang="en-US" dirty="0" smtClean="0"/>
            </a:br>
            <a:r>
              <a:rPr lang="en-US" dirty="0" smtClean="0"/>
              <a:t>and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 usage across WP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4077072"/>
            <a:ext cx="8424936" cy="2048766"/>
          </a:xfrm>
        </p:spPr>
        <p:txBody>
          <a:bodyPr>
            <a:normAutofit/>
          </a:bodyPr>
          <a:lstStyle/>
          <a:p>
            <a:r>
              <a:rPr lang="en-GB" dirty="0" smtClean="0"/>
              <a:t>Moderate overspend in 3 tasks</a:t>
            </a:r>
          </a:p>
          <a:p>
            <a:r>
              <a:rPr lang="en-GB" dirty="0" smtClean="0"/>
              <a:t>Reasons:</a:t>
            </a:r>
          </a:p>
          <a:p>
            <a:pPr lvl="1"/>
            <a:r>
              <a:rPr lang="en-GB" dirty="0" smtClean="0"/>
              <a:t>Software development </a:t>
            </a:r>
            <a:r>
              <a:rPr lang="en-GB" dirty="0" err="1" smtClean="0"/>
              <a:t>unforseen</a:t>
            </a:r>
            <a:r>
              <a:rPr lang="en-GB" dirty="0" smtClean="0"/>
              <a:t> in </a:t>
            </a:r>
            <a:r>
              <a:rPr lang="en-GB" dirty="0" err="1" smtClean="0"/>
              <a:t>DoA</a:t>
            </a:r>
            <a:endParaRPr lang="en-GB" dirty="0" smtClean="0"/>
          </a:p>
          <a:p>
            <a:pPr lvl="1"/>
            <a:r>
              <a:rPr lang="en-GB" dirty="0" smtClean="0"/>
              <a:t>Extra work </a:t>
            </a:r>
            <a:r>
              <a:rPr lang="en-GB" dirty="0" err="1" smtClean="0"/>
              <a:t>unforseen</a:t>
            </a:r>
            <a:r>
              <a:rPr lang="en-GB" dirty="0" smtClean="0"/>
              <a:t> in </a:t>
            </a:r>
            <a:r>
              <a:rPr lang="en-GB" dirty="0" err="1" smtClean="0"/>
              <a:t>DoA</a:t>
            </a:r>
            <a:r>
              <a:rPr lang="en-GB" dirty="0" smtClean="0"/>
              <a:t> (ODP services)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19874"/>
              </p:ext>
            </p:extLst>
          </p:nvPr>
        </p:nvGraphicFramePr>
        <p:xfrm>
          <a:off x="899592" y="1412776"/>
          <a:ext cx="7128792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198"/>
                <a:gridCol w="1782198"/>
                <a:gridCol w="1782198"/>
                <a:gridCol w="17821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Planned PM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Reported PM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Deviation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JRA2.1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56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125%</a:t>
                      </a:r>
                      <a:endParaRPr lang="en-US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384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JRA2.2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122%</a:t>
                      </a:r>
                      <a:endParaRPr lang="en-US" dirty="0">
                        <a:solidFill>
                          <a:srgbClr val="FF000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JRA2.3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108%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JRA2.4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100%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JRA2</a:t>
                      </a:r>
                      <a:endParaRPr lang="en-US" sz="18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162</a:t>
                      </a:r>
                      <a:endParaRPr lang="en-US" sz="18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190</a:t>
                      </a:r>
                      <a:endParaRPr lang="en-US" sz="18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117%</a:t>
                      </a:r>
                      <a:endParaRPr lang="en-US" sz="18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overspending partners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86097"/>
              </p:ext>
            </p:extLst>
          </p:nvPr>
        </p:nvGraphicFramePr>
        <p:xfrm>
          <a:off x="611560" y="1397000"/>
          <a:ext cx="8136901" cy="460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075"/>
                <a:gridCol w="906101"/>
                <a:gridCol w="792088"/>
                <a:gridCol w="720080"/>
                <a:gridCol w="648072"/>
                <a:gridCol w="936104"/>
                <a:gridCol w="2100231"/>
                <a:gridCol w="678075"/>
                <a:gridCol w="678075"/>
              </a:tblGrid>
              <a:tr h="5180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Task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Partner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Planned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Reported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700" marR="12700" marT="12700" marB="0" anchor="b"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Reason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700" marR="12700" marT="25400" marB="2540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18080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JRA2.1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Agro-Know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+7.8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Segoe UI" panose="020B0502040204020203" pitchFamily="34" charset="0"/>
                        </a:rPr>
                        <a:t>360%</a:t>
                      </a:r>
                    </a:p>
                  </a:txBody>
                  <a:tcPr marL="12700" marR="12700" marT="12700" marB="0" anchor="ctr"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Additional work done validating their testcase at the beginning of the project.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080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JRA2.2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CSIC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+4.6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Segoe UI" panose="020B0502040204020203" pitchFamily="34" charset="0"/>
                        </a:rPr>
                        <a:t>183%</a:t>
                      </a:r>
                    </a:p>
                  </a:txBody>
                  <a:tcPr marL="12700" marR="12700" marT="12700" marB="0" anchor="ctr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Mistaken reporting of work that was actually done in WP6 and JRA2.3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18080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JRA2.2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CESNET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+3.3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113%</a:t>
                      </a:r>
                    </a:p>
                  </a:txBody>
                  <a:tcPr marL="12700" marR="12700" marT="12700" marB="0" anchor="ctr"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Cloudkeeper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work that was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unforseen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18080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JRA2.2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CESGA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+3.3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Segoe UI" panose="020B0502040204020203" pitchFamily="34" charset="0"/>
                        </a:rPr>
                        <a:t>160%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VM image maintenance for local storage management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518080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JRA2.1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UPVLC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+2.5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Segoe UI" panose="020B0502040204020203" pitchFamily="34" charset="0"/>
                        </a:rPr>
                        <a:t>349%</a:t>
                      </a:r>
                    </a:p>
                  </a:txBody>
                  <a:tcPr marL="12700" marR="12700" marT="12700" marB="0" anchor="ctr"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Additional work done validating their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testcase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at the beginning of the project.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9698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JRA2.1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CYFRONET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+2.5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107%</a:t>
                      </a:r>
                    </a:p>
                  </a:txBody>
                  <a:tcPr marL="12700" marR="12700" marT="12700" marB="0" anchor="ctr"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EGI DataHub setup and maintenance. Testing and supporting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EOPoC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Not in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2700" marR="12700" marT="25400" marB="254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080">
                <a:tc>
                  <a:txBody>
                    <a:bodyPr/>
                    <a:lstStyle/>
                    <a:p>
                      <a:pPr algn="l" rtl="0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JRA2.2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UPVLC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+2.1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400" b="0" i="0" u="none" strike="noStrike" dirty="0">
                          <a:solidFill>
                            <a:srgbClr val="9C0006"/>
                          </a:solidFill>
                          <a:effectLst/>
                          <a:latin typeface="Segoe UI" panose="020B0502040204020203" pitchFamily="34" charset="0"/>
                        </a:rPr>
                        <a:t>134%</a:t>
                      </a:r>
                    </a:p>
                  </a:txBody>
                  <a:tcPr marL="12700" marR="12700" marT="12700" marB="0" anchor="ctr"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Unforseen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work done with the IM in the context of the AppDB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VMOps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dashboard</a:t>
                      </a: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341438"/>
            <a:ext cx="8712968" cy="4784400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Objective </a:t>
            </a:r>
            <a:r>
              <a:rPr lang="en-GB" sz="1800" b="1" dirty="0"/>
              <a:t>3 (O3): Offer and expand an e-Infrastructure Commons </a:t>
            </a:r>
            <a:r>
              <a:rPr lang="en-GB" sz="1800" b="1" dirty="0" smtClean="0"/>
              <a:t>solution</a:t>
            </a:r>
          </a:p>
          <a:p>
            <a:pPr lvl="1"/>
            <a:r>
              <a:rPr lang="en-GB" sz="1600" dirty="0" smtClean="0"/>
              <a:t>Introduction of an Open Data Platform </a:t>
            </a:r>
          </a:p>
          <a:p>
            <a:pPr lvl="1"/>
            <a:r>
              <a:rPr lang="en-GB" sz="1600" dirty="0" smtClean="0"/>
              <a:t>Improve </a:t>
            </a:r>
            <a:r>
              <a:rPr lang="en-GB" sz="1600" dirty="0"/>
              <a:t>integration of FedCloud by developing improvements of different  Cloud Middleware </a:t>
            </a:r>
            <a:r>
              <a:rPr lang="en-GB" sz="1600" dirty="0" smtClean="0"/>
              <a:t>Frameworks</a:t>
            </a:r>
            <a:endParaRPr lang="en-GB" sz="1600" dirty="0"/>
          </a:p>
          <a:p>
            <a:pPr lvl="1"/>
            <a:r>
              <a:rPr lang="en-GB" sz="1600" dirty="0" smtClean="0"/>
              <a:t>Integration with partner e-Infrastructures in Europe and worldwide</a:t>
            </a:r>
            <a:endParaRPr lang="en-GB" sz="2000" dirty="0"/>
          </a:p>
          <a:p>
            <a:r>
              <a:rPr lang="en-GB" sz="2000" b="1" dirty="0" smtClean="0"/>
              <a:t>O</a:t>
            </a:r>
            <a:r>
              <a:rPr lang="en-GB" sz="1800" b="1" dirty="0" smtClean="0"/>
              <a:t>bjective </a:t>
            </a:r>
            <a:r>
              <a:rPr lang="en-GB" sz="1800" b="1" dirty="0"/>
              <a:t>4 (O4): </a:t>
            </a:r>
            <a:r>
              <a:rPr lang="en-GB" sz="1800" b="1" dirty="0" smtClean="0"/>
              <a:t>Open </a:t>
            </a:r>
            <a:r>
              <a:rPr lang="en-GB" sz="1800" b="1" dirty="0"/>
              <a:t>data platform and </a:t>
            </a:r>
            <a:r>
              <a:rPr lang="en-GB" sz="1800" b="1" dirty="0" smtClean="0"/>
              <a:t>the </a:t>
            </a:r>
            <a:r>
              <a:rPr lang="en-GB" sz="1800" b="1" dirty="0"/>
              <a:t>European Big Data Value.</a:t>
            </a:r>
          </a:p>
          <a:p>
            <a:pPr lvl="1"/>
            <a:r>
              <a:rPr lang="en-GB" sz="1600" dirty="0" smtClean="0"/>
              <a:t>Prototype of EGI DataHub for sharing open data</a:t>
            </a:r>
            <a:endParaRPr lang="en-GB" sz="1600" dirty="0"/>
          </a:p>
          <a:p>
            <a:pPr lvl="1"/>
            <a:r>
              <a:rPr lang="en-GB" sz="1600" dirty="0" smtClean="0"/>
              <a:t>Prototype of EGI Federated Data Gateway for federating user data </a:t>
            </a:r>
            <a:endParaRPr lang="en-GB" sz="1600" dirty="0"/>
          </a:p>
          <a:p>
            <a:pPr lvl="1"/>
            <a:r>
              <a:rPr lang="en-GB" sz="1600" dirty="0" smtClean="0"/>
              <a:t>Tools for data publishing and importing of existing data</a:t>
            </a:r>
            <a:endParaRPr lang="en-GB" sz="2000" dirty="0"/>
          </a:p>
          <a:p>
            <a:r>
              <a:rPr lang="en-GB" sz="1800" b="1" dirty="0"/>
              <a:t>Objective 5 (O5): </a:t>
            </a:r>
            <a:r>
              <a:rPr lang="en-GB" sz="1800" b="1" dirty="0" smtClean="0"/>
              <a:t>Promotion </a:t>
            </a:r>
            <a:r>
              <a:rPr lang="en-GB" sz="1800" b="1" dirty="0"/>
              <a:t>the adoption </a:t>
            </a:r>
            <a:r>
              <a:rPr lang="en-GB" sz="1800" b="1" dirty="0" smtClean="0"/>
              <a:t>and extension of </a:t>
            </a:r>
            <a:r>
              <a:rPr lang="en-GB" sz="1800" b="1" dirty="0"/>
              <a:t>the current EGI </a:t>
            </a:r>
            <a:r>
              <a:rPr lang="en-GB" sz="1800" b="1" dirty="0" smtClean="0"/>
              <a:t>services</a:t>
            </a:r>
            <a:endParaRPr lang="en-GB" sz="900" dirty="0"/>
          </a:p>
          <a:p>
            <a:pPr lvl="1"/>
            <a:r>
              <a:rPr lang="en-GB" sz="1600" dirty="0" smtClean="0"/>
              <a:t>Enhancement of OCCI with new extensions (snapshots of running VM and changing resources of running VMs)</a:t>
            </a:r>
          </a:p>
          <a:p>
            <a:pPr lvl="1"/>
            <a:r>
              <a:rPr lang="en-GB" sz="1600" dirty="0" smtClean="0"/>
              <a:t>Development of the AppDB </a:t>
            </a:r>
            <a:r>
              <a:rPr lang="en-GB" sz="1600" dirty="0" err="1" smtClean="0"/>
              <a:t>VMOps</a:t>
            </a:r>
            <a:r>
              <a:rPr lang="en-GB" sz="1600" dirty="0" smtClean="0"/>
              <a:t> Dashboard</a:t>
            </a:r>
            <a:endParaRPr lang="en-GB" sz="1600" dirty="0"/>
          </a:p>
          <a:p>
            <a:pPr lvl="1"/>
            <a:r>
              <a:rPr lang="en-GB" sz="1600" dirty="0" smtClean="0"/>
              <a:t>Accelerated computing capability brought to production on the </a:t>
            </a:r>
            <a:r>
              <a:rPr lang="en-GB" sz="1600" dirty="0" err="1" smtClean="0"/>
              <a:t>Fedcloud</a:t>
            </a:r>
            <a:r>
              <a:rPr lang="en-GB" sz="1600" dirty="0" smtClean="0"/>
              <a:t> and a production ready prototype CREAM now ready for HTC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595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exploitable results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207615"/>
              </p:ext>
            </p:extLst>
          </p:nvPr>
        </p:nvGraphicFramePr>
        <p:xfrm>
          <a:off x="395536" y="1484784"/>
          <a:ext cx="8208912" cy="439248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054435"/>
                <a:gridCol w="6154477"/>
              </a:tblGrid>
              <a:tr h="443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KER name</a:t>
                      </a:r>
                      <a:endParaRPr lang="en-GB" sz="16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8750" marR="287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92200" algn="l"/>
                        </a:tabLst>
                      </a:pPr>
                      <a:r>
                        <a:rPr lang="en-GB" sz="16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Description	</a:t>
                      </a:r>
                      <a:endParaRPr lang="en-GB" sz="16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8750" marR="28750" marT="0" marB="0" anchor="ctr"/>
                </a:tc>
              </a:tr>
              <a:tr h="38332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Software and services</a:t>
                      </a:r>
                      <a:endParaRPr lang="en-GB" sz="1600" dirty="0" smtClean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8750" marR="287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750" marR="28750" marT="0" marB="0"/>
                </a:tc>
              </a:tr>
              <a:tr h="1728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Tools for federated service management</a:t>
                      </a:r>
                      <a:endParaRPr lang="en-GB" sz="16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8750" marR="287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Technological innovation and new services in the area of Service Registry and Marketplace and resource allocation.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Evolved EGI accounting system.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Adapted operations tools to new technologies and to satisfy new requirements from service providers and user communities.</a:t>
                      </a:r>
                      <a:endParaRPr lang="en-GB" sz="16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28750" marR="28750" marT="0" marB="0" anchor="ctr"/>
                </a:tc>
              </a:tr>
              <a:tr h="749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Open Data Platform</a:t>
                      </a:r>
                      <a:endParaRPr lang="en-GB" sz="16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8750" marR="287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 platform designed to make data discoverable and available in an easy way across all EGI federated resources</a:t>
                      </a:r>
                      <a:endParaRPr lang="en-GB" sz="16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8750" marR="28750" marT="0" marB="0" anchor="ctr"/>
                </a:tc>
              </a:tr>
              <a:tr h="10870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Improved Federated Cloud Computing</a:t>
                      </a:r>
                      <a:endParaRPr lang="en-GB" sz="1600" dirty="0">
                        <a:effectLst/>
                        <a:latin typeface="Segoe UI" panose="020B0502040204020203" pitchFamily="34" charset="0"/>
                        <a:ea typeface="Calibri"/>
                        <a:cs typeface="Segoe UI" panose="020B0502040204020203" pitchFamily="34" charset="0"/>
                      </a:endParaRPr>
                    </a:p>
                  </a:txBody>
                  <a:tcPr marL="28750" marR="287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Improved EGI federated Cloud platform with new IaaS capabilities;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Segoe UI" panose="020B0502040204020203" pitchFamily="34" charset="0"/>
                          <a:ea typeface="Calibri"/>
                          <a:cs typeface="Segoe UI" panose="020B0502040204020203" pitchFamily="34" charset="0"/>
                        </a:rPr>
                        <a:t>Integrated existing commercial and public IaaS Cloud deployments and e-Infrastructures with the current EGI production infrastructures</a:t>
                      </a:r>
                    </a:p>
                  </a:txBody>
                  <a:tcPr marL="28750" marR="287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9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Activities and Achievements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Task JRA2.1</a:t>
            </a:r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83568" y="2565064"/>
            <a:ext cx="7772400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defRPr>
            </a:lvl1pPr>
          </a:lstStyle>
          <a:p>
            <a:r>
              <a:rPr lang="en-US" sz="3600" dirty="0" smtClean="0"/>
              <a:t>Federated Open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3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ytuł 1"/>
          <p:cNvSpPr>
            <a:spLocks noGrp="1"/>
          </p:cNvSpPr>
          <p:nvPr>
            <p:ph type="title"/>
          </p:nvPr>
        </p:nvSpPr>
        <p:spPr>
          <a:xfrm>
            <a:off x="878904" y="-18256"/>
            <a:ext cx="7869560" cy="1143000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JRA2.1 Federated Open Data Aim</a:t>
            </a:r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367295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 new prototype platform (and services) </a:t>
            </a:r>
          </a:p>
          <a:p>
            <a:pPr marL="0" indent="0" algn="ctr">
              <a:buNone/>
            </a:pPr>
            <a:r>
              <a:rPr lang="en-US" dirty="0" smtClean="0"/>
              <a:t>to enable the easy discovery, access and usage of reference open data and user data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454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7344816" cy="850106"/>
          </a:xfrm>
        </p:spPr>
        <p:txBody>
          <a:bodyPr/>
          <a:lstStyle/>
          <a:p>
            <a:pPr algn="ctr"/>
            <a:r>
              <a:rPr lang="en-US" smtClean="0"/>
              <a:t>Community Requirements</a:t>
            </a:r>
            <a:endParaRPr lang="en-US"/>
          </a:p>
        </p:txBody>
      </p:sp>
      <p:sp>
        <p:nvSpPr>
          <p:cNvPr id="47" name="Prostokąt 46"/>
          <p:cNvSpPr/>
          <p:nvPr/>
        </p:nvSpPr>
        <p:spPr>
          <a:xfrm>
            <a:off x="1115616" y="1484784"/>
            <a:ext cx="573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470AB"/>
                </a:solidFill>
              </a:rPr>
              <a:t>REQ1.   Publication of open research data based on policies</a:t>
            </a:r>
            <a:endParaRPr lang="en-US">
              <a:solidFill>
                <a:srgbClr val="4470AB"/>
              </a:solidFill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395536" y="1556792"/>
            <a:ext cx="648072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>
              <a:solidFill>
                <a:srgbClr val="0066B0"/>
              </a:solidFill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1115616" y="1970838"/>
            <a:ext cx="7332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470AB"/>
                </a:solidFill>
              </a:rPr>
              <a:t>REQ2.   Make large data sets available without transferring them completely</a:t>
            </a:r>
            <a:endParaRPr lang="en-US">
              <a:solidFill>
                <a:srgbClr val="4470AB"/>
              </a:solidFill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395536" y="2042846"/>
            <a:ext cx="648072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>
              <a:solidFill>
                <a:srgbClr val="404040"/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1115616" y="2456892"/>
            <a:ext cx="426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470AB"/>
                </a:solidFill>
              </a:rPr>
              <a:t>REQ3.   Enabling complex metadata queries</a:t>
            </a:r>
            <a:endParaRPr lang="en-US">
              <a:solidFill>
                <a:srgbClr val="4470AB"/>
              </a:solidFill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395536" y="2528900"/>
            <a:ext cx="648072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>
              <a:solidFill>
                <a:srgbClr val="0066B0"/>
              </a:solidFill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1115616" y="2942946"/>
            <a:ext cx="828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470AB"/>
                </a:solidFill>
              </a:rPr>
              <a:t>REQ4.   Integration of the open data access data management with community portals</a:t>
            </a:r>
            <a:endParaRPr lang="en-US">
              <a:solidFill>
                <a:srgbClr val="4470AB"/>
              </a:solidFill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395536" y="3014954"/>
            <a:ext cx="648072" cy="216024"/>
          </a:xfrm>
          <a:prstGeom prst="rect">
            <a:avLst/>
          </a:prstGeom>
          <a:solidFill>
            <a:srgbClr val="508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>
              <a:solidFill>
                <a:srgbClr val="0066B0"/>
              </a:solidFill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1115616" y="3429000"/>
            <a:ext cx="453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470AB"/>
                </a:solidFill>
              </a:rPr>
              <a:t>REQ5.   Data identification, linking and citation</a:t>
            </a:r>
            <a:endParaRPr lang="en-US">
              <a:solidFill>
                <a:srgbClr val="4470AB"/>
              </a:solidFill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395536" y="3501008"/>
            <a:ext cx="648072" cy="216024"/>
          </a:xfrm>
          <a:prstGeom prst="rect">
            <a:avLst/>
          </a:prstGeom>
          <a:solidFill>
            <a:srgbClr val="4470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>
              <a:solidFill>
                <a:srgbClr val="0066B0"/>
              </a:solidFill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1115616" y="3915054"/>
            <a:ext cx="754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470AB"/>
                </a:solidFill>
              </a:rPr>
              <a:t>REQ6.   Enabling sharing of data between researchers under certain conditions</a:t>
            </a:r>
            <a:endParaRPr lang="en-US">
              <a:solidFill>
                <a:srgbClr val="4470AB"/>
              </a:solidFill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395536" y="3987062"/>
            <a:ext cx="648072" cy="216024"/>
          </a:xfrm>
          <a:prstGeom prst="rect">
            <a:avLst/>
          </a:prstGeom>
          <a:solidFill>
            <a:srgbClr val="285F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>
              <a:solidFill>
                <a:srgbClr val="0066B0"/>
              </a:solidFill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1115616" y="4401108"/>
            <a:ext cx="519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470AB"/>
                </a:solidFill>
              </a:rPr>
              <a:t>REQ7.   Sharing and accessing data across federations</a:t>
            </a:r>
            <a:endParaRPr lang="en-US">
              <a:solidFill>
                <a:srgbClr val="4470AB"/>
              </a:solidFill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395536" y="4473116"/>
            <a:ext cx="648072" cy="216024"/>
          </a:xfrm>
          <a:prstGeom prst="rect">
            <a:avLst/>
          </a:prstGeom>
          <a:solidFill>
            <a:srgbClr val="2353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>
              <a:solidFill>
                <a:srgbClr val="0066B0"/>
              </a:solidFill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1115616" y="4887162"/>
            <a:ext cx="363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4470AB"/>
                </a:solidFill>
              </a:rPr>
              <a:t>REQ8.   Long term data preservation</a:t>
            </a:r>
            <a:endParaRPr lang="en-US" i="1" dirty="0">
              <a:solidFill>
                <a:srgbClr val="4470AB"/>
              </a:solidFill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395536" y="4959170"/>
            <a:ext cx="648072" cy="216024"/>
          </a:xfrm>
          <a:prstGeom prst="rect">
            <a:avLst/>
          </a:prstGeom>
          <a:solidFill>
            <a:srgbClr val="1E4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>
              <a:solidFill>
                <a:srgbClr val="0066B0"/>
              </a:solidFill>
            </a:endParaRPr>
          </a:p>
        </p:txBody>
      </p:sp>
      <p:sp>
        <p:nvSpPr>
          <p:cNvPr id="64" name="Prostokąt 63"/>
          <p:cNvSpPr/>
          <p:nvPr/>
        </p:nvSpPr>
        <p:spPr>
          <a:xfrm>
            <a:off x="1115616" y="5373216"/>
            <a:ext cx="2510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4470AB"/>
                </a:solidFill>
              </a:rPr>
              <a:t>REQ9.   Data provenance</a:t>
            </a:r>
            <a:endParaRPr lang="en-US">
              <a:solidFill>
                <a:srgbClr val="4470AB"/>
              </a:solidFill>
            </a:endParaRPr>
          </a:p>
        </p:txBody>
      </p:sp>
      <p:sp>
        <p:nvSpPr>
          <p:cNvPr id="65" name="Prostokąt 64"/>
          <p:cNvSpPr/>
          <p:nvPr/>
        </p:nvSpPr>
        <p:spPr>
          <a:xfrm>
            <a:off x="395536" y="5445224"/>
            <a:ext cx="648072" cy="2160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1400">
              <a:solidFill>
                <a:srgbClr val="0066B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5085184"/>
            <a:ext cx="4896544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04048" y="4869160"/>
            <a:ext cx="367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Use of external services (e.g. EUDAT)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rostokąt 128"/>
          <p:cNvSpPr/>
          <p:nvPr/>
        </p:nvSpPr>
        <p:spPr>
          <a:xfrm>
            <a:off x="6300192" y="1268760"/>
            <a:ext cx="936104" cy="648072"/>
          </a:xfrm>
          <a:prstGeom prst="rect">
            <a:avLst/>
          </a:prstGeom>
          <a:solidFill>
            <a:srgbClr val="6C9F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Tytuł 1"/>
          <p:cNvSpPr>
            <a:spLocks noGrp="1"/>
          </p:cNvSpPr>
          <p:nvPr>
            <p:ph type="title"/>
          </p:nvPr>
        </p:nvSpPr>
        <p:spPr>
          <a:xfrm>
            <a:off x="479394" y="44624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EGI Open Data Platform </a:t>
            </a:r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6" name="PoleTekstowe 5"/>
          <p:cNvSpPr txBox="1"/>
          <p:nvPr/>
        </p:nvSpPr>
        <p:spPr>
          <a:xfrm>
            <a:off x="179512" y="165086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EGI User 1 (VO x)</a:t>
            </a:r>
            <a:endParaRPr lang="pl-PL" sz="1000" dirty="0"/>
          </a:p>
        </p:txBody>
      </p:sp>
      <p:sp>
        <p:nvSpPr>
          <p:cNvPr id="47" name="PoleTekstowe 6"/>
          <p:cNvSpPr txBox="1"/>
          <p:nvPr/>
        </p:nvSpPr>
        <p:spPr>
          <a:xfrm>
            <a:off x="1187624" y="16508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Anonymous</a:t>
            </a:r>
            <a:r>
              <a:rPr lang="pl-PL" sz="1000" dirty="0" smtClean="0"/>
              <a:t> </a:t>
            </a:r>
          </a:p>
          <a:p>
            <a:pPr algn="ctr"/>
            <a:r>
              <a:rPr lang="pl-PL" sz="1000" dirty="0" smtClean="0"/>
              <a:t>User </a:t>
            </a:r>
            <a:r>
              <a:rPr lang="pl-PL" sz="1000" dirty="0"/>
              <a:t>1</a:t>
            </a:r>
          </a:p>
        </p:txBody>
      </p:sp>
      <p:pic>
        <p:nvPicPr>
          <p:cNvPr id="48" name="Obraz 15" descr="user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9793"/>
            <a:ext cx="276738" cy="363971"/>
          </a:xfrm>
          <a:prstGeom prst="rect">
            <a:avLst/>
          </a:prstGeom>
        </p:spPr>
      </p:pic>
      <p:pic>
        <p:nvPicPr>
          <p:cNvPr id="49" name="Obraz 16" descr="user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79793"/>
            <a:ext cx="270722" cy="336899"/>
          </a:xfrm>
          <a:prstGeom prst="rect">
            <a:avLst/>
          </a:prstGeom>
        </p:spPr>
      </p:pic>
      <p:pic>
        <p:nvPicPr>
          <p:cNvPr id="50" name="Obraz 17" descr="user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309827" cy="362467"/>
          </a:xfrm>
          <a:prstGeom prst="rect">
            <a:avLst/>
          </a:prstGeom>
        </p:spPr>
      </p:pic>
      <p:sp>
        <p:nvSpPr>
          <p:cNvPr id="51" name="PoleTekstowe 26"/>
          <p:cNvSpPr txBox="1"/>
          <p:nvPr/>
        </p:nvSpPr>
        <p:spPr>
          <a:xfrm>
            <a:off x="2483768" y="16508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EGI User 2</a:t>
            </a:r>
          </a:p>
          <a:p>
            <a:pPr algn="ctr"/>
            <a:r>
              <a:rPr lang="pl-PL" sz="1000" dirty="0" smtClean="0"/>
              <a:t>(</a:t>
            </a:r>
            <a:r>
              <a:rPr lang="pl-PL" sz="1000" dirty="0" err="1"/>
              <a:t>O</a:t>
            </a:r>
            <a:r>
              <a:rPr lang="pl-PL" sz="1000" dirty="0" err="1" smtClean="0"/>
              <a:t>nedata</a:t>
            </a:r>
            <a:r>
              <a:rPr lang="pl-PL" sz="1000" dirty="0" smtClean="0"/>
              <a:t> </a:t>
            </a:r>
            <a:r>
              <a:rPr lang="pl-PL" sz="1000" dirty="0" err="1" smtClean="0"/>
              <a:t>space</a:t>
            </a:r>
            <a:r>
              <a:rPr lang="pl-PL" sz="1000" dirty="0" smtClean="0"/>
              <a:t>)</a:t>
            </a:r>
            <a:endParaRPr lang="pl-PL" sz="1000" dirty="0"/>
          </a:p>
        </p:txBody>
      </p:sp>
      <p:sp>
        <p:nvSpPr>
          <p:cNvPr id="53" name="PoleTekstowe 53"/>
          <p:cNvSpPr txBox="1"/>
          <p:nvPr/>
        </p:nvSpPr>
        <p:spPr>
          <a:xfrm>
            <a:off x="3707904" y="170080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Anonymous</a:t>
            </a:r>
            <a:r>
              <a:rPr lang="pl-PL" sz="1000" dirty="0" smtClean="0"/>
              <a:t> </a:t>
            </a:r>
          </a:p>
          <a:p>
            <a:pPr algn="ctr"/>
            <a:r>
              <a:rPr lang="pl-PL" sz="1000" dirty="0" smtClean="0"/>
              <a:t>User 2</a:t>
            </a:r>
            <a:endParaRPr lang="pl-PL" sz="1000" dirty="0"/>
          </a:p>
        </p:txBody>
      </p:sp>
      <p:pic>
        <p:nvPicPr>
          <p:cNvPr id="54" name="Obraz 54" descr="user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360040" cy="361388"/>
          </a:xfrm>
          <a:prstGeom prst="rect">
            <a:avLst/>
          </a:prstGeom>
        </p:spPr>
      </p:pic>
      <p:sp>
        <p:nvSpPr>
          <p:cNvPr id="56" name="PoleTekstowe 62"/>
          <p:cNvSpPr txBox="1"/>
          <p:nvPr/>
        </p:nvSpPr>
        <p:spPr>
          <a:xfrm>
            <a:off x="413013" y="3170094"/>
            <a:ext cx="64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bg1"/>
                </a:solidFill>
              </a:rPr>
              <a:t>Space Manager</a:t>
            </a:r>
          </a:p>
        </p:txBody>
      </p:sp>
      <p:sp>
        <p:nvSpPr>
          <p:cNvPr id="57" name="PoleTekstowe 66"/>
          <p:cNvSpPr txBox="1"/>
          <p:nvPr/>
        </p:nvSpPr>
        <p:spPr>
          <a:xfrm>
            <a:off x="6264188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bg1"/>
                </a:solidFill>
              </a:rPr>
              <a:t>DOI </a:t>
            </a:r>
            <a:r>
              <a:rPr lang="pl-PL" sz="900" dirty="0" err="1" smtClean="0">
                <a:solidFill>
                  <a:schemeClr val="bg1"/>
                </a:solidFill>
              </a:rPr>
              <a:t>Registrar</a:t>
            </a:r>
            <a:r>
              <a:rPr lang="pl-PL" sz="900" dirty="0" smtClean="0">
                <a:solidFill>
                  <a:schemeClr val="bg1"/>
                </a:solidFill>
              </a:rPr>
              <a:t> (</a:t>
            </a:r>
            <a:r>
              <a:rPr lang="pl-PL" sz="900" dirty="0" err="1" smtClean="0">
                <a:solidFill>
                  <a:schemeClr val="bg1"/>
                </a:solidFill>
              </a:rPr>
              <a:t>e.g</a:t>
            </a:r>
            <a:r>
              <a:rPr lang="pl-PL" sz="900" dirty="0" smtClean="0">
                <a:solidFill>
                  <a:schemeClr val="bg1"/>
                </a:solidFill>
              </a:rPr>
              <a:t>. </a:t>
            </a:r>
            <a:r>
              <a:rPr lang="pl-PL" sz="900" dirty="0" err="1" smtClean="0">
                <a:solidFill>
                  <a:schemeClr val="bg1"/>
                </a:solidFill>
              </a:rPr>
              <a:t>DataCite</a:t>
            </a:r>
            <a:r>
              <a:rPr lang="pl-PL" sz="900" dirty="0" smtClean="0">
                <a:solidFill>
                  <a:schemeClr val="bg1"/>
                </a:solidFill>
              </a:rPr>
              <a:t>)</a:t>
            </a:r>
            <a:endParaRPr lang="pl-PL" sz="900" dirty="0">
              <a:solidFill>
                <a:schemeClr val="bg1"/>
              </a:solidFill>
            </a:endParaRPr>
          </a:p>
        </p:txBody>
      </p:sp>
      <p:sp>
        <p:nvSpPr>
          <p:cNvPr id="58" name="Owal 67"/>
          <p:cNvSpPr/>
          <p:nvPr/>
        </p:nvSpPr>
        <p:spPr>
          <a:xfrm>
            <a:off x="7596336" y="1196752"/>
            <a:ext cx="792088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PoleTekstowe 68"/>
          <p:cNvSpPr txBox="1"/>
          <p:nvPr/>
        </p:nvSpPr>
        <p:spPr>
          <a:xfrm>
            <a:off x="7488324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err="1" smtClean="0"/>
              <a:t>Community</a:t>
            </a:r>
            <a:r>
              <a:rPr lang="pl-PL" sz="900" dirty="0" smtClean="0"/>
              <a:t> Portal</a:t>
            </a:r>
            <a:endParaRPr lang="pl-PL" sz="900" dirty="0"/>
          </a:p>
        </p:txBody>
      </p:sp>
      <p:pic>
        <p:nvPicPr>
          <p:cNvPr id="60" name="Obraz 69" descr="oneprovide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1008112" cy="179834"/>
          </a:xfrm>
          <a:prstGeom prst="rect">
            <a:avLst/>
          </a:prstGeom>
        </p:spPr>
      </p:pic>
      <p:sp>
        <p:nvSpPr>
          <p:cNvPr id="61" name="Tytuł 1"/>
          <p:cNvSpPr txBox="1">
            <a:spLocks/>
          </p:cNvSpPr>
          <p:nvPr/>
        </p:nvSpPr>
        <p:spPr>
          <a:xfrm>
            <a:off x="107504" y="3861048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Open Data Platform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62" name="Tytuł 1"/>
          <p:cNvSpPr txBox="1">
            <a:spLocks/>
          </p:cNvSpPr>
          <p:nvPr/>
        </p:nvSpPr>
        <p:spPr>
          <a:xfrm>
            <a:off x="971600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1400" b="0" dirty="0" smtClean="0">
                <a:solidFill>
                  <a:srgbClr val="7F7F7F"/>
                </a:solidFill>
              </a:rPr>
              <a:t>Web GUI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63" name="Łącznik prosty 81"/>
          <p:cNvCxnSpPr>
            <a:stCxn id="62" idx="2"/>
          </p:cNvCxnSpPr>
          <p:nvPr/>
        </p:nvCxnSpPr>
        <p:spPr>
          <a:xfrm>
            <a:off x="1331640" y="2924944"/>
            <a:ext cx="0" cy="36004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łamany 87"/>
          <p:cNvCxnSpPr>
            <a:endCxn id="62" idx="1"/>
          </p:cNvCxnSpPr>
          <p:nvPr/>
        </p:nvCxnSpPr>
        <p:spPr>
          <a:xfrm rot="16200000" flipH="1">
            <a:off x="449542" y="2294874"/>
            <a:ext cx="756084" cy="288032"/>
          </a:xfrm>
          <a:prstGeom prst="bentConnector2">
            <a:avLst/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łamany 90"/>
          <p:cNvCxnSpPr/>
          <p:nvPr/>
        </p:nvCxnSpPr>
        <p:spPr>
          <a:xfrm rot="5400000">
            <a:off x="1421650" y="2330878"/>
            <a:ext cx="756084" cy="216024"/>
          </a:xfrm>
          <a:prstGeom prst="bentConnector2">
            <a:avLst/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łamany 92"/>
          <p:cNvCxnSpPr>
            <a:endCxn id="62" idx="3"/>
          </p:cNvCxnSpPr>
          <p:nvPr/>
        </p:nvCxnSpPr>
        <p:spPr>
          <a:xfrm rot="10800000" flipV="1">
            <a:off x="1691680" y="2060848"/>
            <a:ext cx="1440160" cy="756084"/>
          </a:xfrm>
          <a:prstGeom prst="bentConnector3">
            <a:avLst>
              <a:gd name="adj1" fmla="val -343"/>
            </a:avLst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ytuł 1"/>
          <p:cNvSpPr txBox="1">
            <a:spLocks/>
          </p:cNvSpPr>
          <p:nvPr/>
        </p:nvSpPr>
        <p:spPr>
          <a:xfrm>
            <a:off x="3203848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POSIX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68" name="Łącznik prosty 99"/>
          <p:cNvCxnSpPr>
            <a:stCxn id="67" idx="2"/>
          </p:cNvCxnSpPr>
          <p:nvPr/>
        </p:nvCxnSpPr>
        <p:spPr>
          <a:xfrm>
            <a:off x="3563888" y="2924944"/>
            <a:ext cx="0" cy="36004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ytuł 1"/>
          <p:cNvSpPr txBox="1">
            <a:spLocks/>
          </p:cNvSpPr>
          <p:nvPr/>
        </p:nvSpPr>
        <p:spPr>
          <a:xfrm>
            <a:off x="4139952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HTTP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70" name="Łącznik prosty 101"/>
          <p:cNvCxnSpPr>
            <a:stCxn id="69" idx="2"/>
          </p:cNvCxnSpPr>
          <p:nvPr/>
        </p:nvCxnSpPr>
        <p:spPr>
          <a:xfrm>
            <a:off x="4499992" y="2924944"/>
            <a:ext cx="0" cy="36004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ytuł 1"/>
          <p:cNvSpPr txBox="1">
            <a:spLocks/>
          </p:cNvSpPr>
          <p:nvPr/>
        </p:nvSpPr>
        <p:spPr>
          <a:xfrm>
            <a:off x="5292080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OAI-PMH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72" name="Łącznik prosty 103"/>
          <p:cNvCxnSpPr>
            <a:stCxn id="71" idx="2"/>
          </p:cNvCxnSpPr>
          <p:nvPr/>
        </p:nvCxnSpPr>
        <p:spPr>
          <a:xfrm>
            <a:off x="5652120" y="2924944"/>
            <a:ext cx="0" cy="36004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ytuł 1"/>
          <p:cNvSpPr txBox="1">
            <a:spLocks/>
          </p:cNvSpPr>
          <p:nvPr/>
        </p:nvSpPr>
        <p:spPr>
          <a:xfrm>
            <a:off x="6876256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CDMI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74" name="Łącznik prosty 105"/>
          <p:cNvCxnSpPr>
            <a:stCxn id="73" idx="2"/>
          </p:cNvCxnSpPr>
          <p:nvPr/>
        </p:nvCxnSpPr>
        <p:spPr>
          <a:xfrm>
            <a:off x="7236296" y="2924944"/>
            <a:ext cx="0" cy="36004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ytuł 1"/>
          <p:cNvSpPr txBox="1">
            <a:spLocks/>
          </p:cNvSpPr>
          <p:nvPr/>
        </p:nvSpPr>
        <p:spPr>
          <a:xfrm>
            <a:off x="7740352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REST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76" name="Łącznik prosty 107"/>
          <p:cNvCxnSpPr>
            <a:stCxn id="75" idx="2"/>
          </p:cNvCxnSpPr>
          <p:nvPr/>
        </p:nvCxnSpPr>
        <p:spPr>
          <a:xfrm>
            <a:off x="8100392" y="2924944"/>
            <a:ext cx="0" cy="36004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łamany 108"/>
          <p:cNvCxnSpPr>
            <a:endCxn id="67" idx="0"/>
          </p:cNvCxnSpPr>
          <p:nvPr/>
        </p:nvCxnSpPr>
        <p:spPr>
          <a:xfrm rot="16200000" flipH="1">
            <a:off x="3095836" y="2240868"/>
            <a:ext cx="648072" cy="2880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112"/>
          <p:cNvCxnSpPr/>
          <p:nvPr/>
        </p:nvCxnSpPr>
        <p:spPr>
          <a:xfrm>
            <a:off x="5652120" y="2060848"/>
            <a:ext cx="0" cy="648072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114"/>
          <p:cNvCxnSpPr/>
          <p:nvPr/>
        </p:nvCxnSpPr>
        <p:spPr>
          <a:xfrm flipV="1">
            <a:off x="6732240" y="1988840"/>
            <a:ext cx="0" cy="1296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117"/>
          <p:cNvCxnSpPr/>
          <p:nvPr/>
        </p:nvCxnSpPr>
        <p:spPr>
          <a:xfrm>
            <a:off x="8100392" y="2060848"/>
            <a:ext cx="0" cy="648072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łamany 118"/>
          <p:cNvCxnSpPr>
            <a:endCxn id="73" idx="0"/>
          </p:cNvCxnSpPr>
          <p:nvPr/>
        </p:nvCxnSpPr>
        <p:spPr>
          <a:xfrm rot="5400000">
            <a:off x="7236296" y="2060848"/>
            <a:ext cx="648072" cy="64807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prosty 132"/>
          <p:cNvCxnSpPr/>
          <p:nvPr/>
        </p:nvCxnSpPr>
        <p:spPr>
          <a:xfrm>
            <a:off x="4499992" y="2060848"/>
            <a:ext cx="0" cy="648072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ytuł 1"/>
          <p:cNvSpPr txBox="1">
            <a:spLocks/>
          </p:cNvSpPr>
          <p:nvPr/>
        </p:nvSpPr>
        <p:spPr>
          <a:xfrm>
            <a:off x="6372200" y="2204864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REST</a:t>
            </a:r>
            <a:endParaRPr lang="pl-PL" sz="1400" b="0" dirty="0">
              <a:solidFill>
                <a:srgbClr val="7F7F7F"/>
              </a:solidFill>
            </a:endParaRPr>
          </a:p>
        </p:txBody>
      </p:sp>
      <p:pic>
        <p:nvPicPr>
          <p:cNvPr id="84" name="Obraz 135" descr="pobran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9120"/>
            <a:ext cx="400186" cy="427849"/>
          </a:xfrm>
          <a:prstGeom prst="rect">
            <a:avLst/>
          </a:prstGeom>
        </p:spPr>
      </p:pic>
      <p:pic>
        <p:nvPicPr>
          <p:cNvPr id="85" name="Obraz 136" descr="OneData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81128"/>
            <a:ext cx="936104" cy="163818"/>
          </a:xfrm>
          <a:prstGeom prst="rect">
            <a:avLst/>
          </a:prstGeom>
        </p:spPr>
      </p:pic>
      <p:pic>
        <p:nvPicPr>
          <p:cNvPr id="86" name="Obraz 138" descr="REST_api_d56810391e9851fade45e40804ad40fd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8" b="30668"/>
          <a:stretch/>
        </p:blipFill>
        <p:spPr>
          <a:xfrm>
            <a:off x="5796136" y="4509120"/>
            <a:ext cx="1097360" cy="429993"/>
          </a:xfrm>
          <a:prstGeom prst="rect">
            <a:avLst/>
          </a:prstGeom>
        </p:spPr>
      </p:pic>
      <p:pic>
        <p:nvPicPr>
          <p:cNvPr id="87" name="Obraz 139" descr="photo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81128"/>
            <a:ext cx="360041" cy="360041"/>
          </a:xfrm>
          <a:prstGeom prst="rect">
            <a:avLst/>
          </a:prstGeom>
        </p:spPr>
      </p:pic>
      <p:pic>
        <p:nvPicPr>
          <p:cNvPr id="88" name="Obraz 150" descr="strage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57192"/>
            <a:ext cx="360040" cy="436770"/>
          </a:xfrm>
          <a:prstGeom prst="rect">
            <a:avLst/>
          </a:prstGeom>
        </p:spPr>
      </p:pic>
      <p:pic>
        <p:nvPicPr>
          <p:cNvPr id="89" name="Obraz 151" descr="strage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157192"/>
            <a:ext cx="360040" cy="436770"/>
          </a:xfrm>
          <a:prstGeom prst="rect">
            <a:avLst/>
          </a:prstGeom>
        </p:spPr>
      </p:pic>
      <p:sp>
        <p:nvSpPr>
          <p:cNvPr id="90" name="Prostokąt 152"/>
          <p:cNvSpPr/>
          <p:nvPr/>
        </p:nvSpPr>
        <p:spPr>
          <a:xfrm>
            <a:off x="1075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91" name="Prostokąt 153"/>
          <p:cNvSpPr/>
          <p:nvPr/>
        </p:nvSpPr>
        <p:spPr>
          <a:xfrm>
            <a:off x="19077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92" name="Prostokąt 154"/>
          <p:cNvSpPr/>
          <p:nvPr/>
        </p:nvSpPr>
        <p:spPr>
          <a:xfrm>
            <a:off x="37079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93" name="Prostokąt 155"/>
          <p:cNvSpPr/>
          <p:nvPr/>
        </p:nvSpPr>
        <p:spPr>
          <a:xfrm>
            <a:off x="55081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94" name="Prostokąt 156"/>
          <p:cNvSpPr/>
          <p:nvPr/>
        </p:nvSpPr>
        <p:spPr>
          <a:xfrm>
            <a:off x="73083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95" name="Obraz 157" descr="b2safe-logo-websit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59" y="4509120"/>
            <a:ext cx="938505" cy="385687"/>
          </a:xfrm>
          <a:prstGeom prst="rect">
            <a:avLst/>
          </a:prstGeom>
        </p:spPr>
      </p:pic>
      <p:pic>
        <p:nvPicPr>
          <p:cNvPr id="96" name="Obraz 158" descr="strage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157192"/>
            <a:ext cx="360040" cy="436770"/>
          </a:xfrm>
          <a:prstGeom prst="rect">
            <a:avLst/>
          </a:prstGeom>
        </p:spPr>
      </p:pic>
      <p:pic>
        <p:nvPicPr>
          <p:cNvPr id="97" name="Obraz 159" descr="strage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157192"/>
            <a:ext cx="360040" cy="436770"/>
          </a:xfrm>
          <a:prstGeom prst="rect">
            <a:avLst/>
          </a:prstGeom>
        </p:spPr>
      </p:pic>
      <p:pic>
        <p:nvPicPr>
          <p:cNvPr id="98" name="Obraz 160" descr="strage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57192"/>
            <a:ext cx="360040" cy="436770"/>
          </a:xfrm>
          <a:prstGeom prst="rect">
            <a:avLst/>
          </a:prstGeom>
        </p:spPr>
      </p:pic>
      <p:pic>
        <p:nvPicPr>
          <p:cNvPr id="99" name="Obraz 161" descr="strage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157192"/>
            <a:ext cx="360040" cy="436770"/>
          </a:xfrm>
          <a:prstGeom prst="rect">
            <a:avLst/>
          </a:prstGeom>
        </p:spPr>
      </p:pic>
      <p:pic>
        <p:nvPicPr>
          <p:cNvPr id="100" name="Obraz 162" descr="strage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157192"/>
            <a:ext cx="360040" cy="436770"/>
          </a:xfrm>
          <a:prstGeom prst="rect">
            <a:avLst/>
          </a:prstGeom>
        </p:spPr>
      </p:pic>
      <p:pic>
        <p:nvPicPr>
          <p:cNvPr id="101" name="Obraz 163" descr="strage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57192"/>
            <a:ext cx="360040" cy="436770"/>
          </a:xfrm>
          <a:prstGeom prst="rect">
            <a:avLst/>
          </a:prstGeom>
        </p:spPr>
      </p:pic>
      <p:pic>
        <p:nvPicPr>
          <p:cNvPr id="102" name="Obraz 164" descr="strage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7192"/>
            <a:ext cx="360040" cy="436770"/>
          </a:xfrm>
          <a:prstGeom prst="rect">
            <a:avLst/>
          </a:prstGeom>
        </p:spPr>
      </p:pic>
      <p:pic>
        <p:nvPicPr>
          <p:cNvPr id="103" name="Obraz 165" descr="strage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57192"/>
            <a:ext cx="360040" cy="436770"/>
          </a:xfrm>
          <a:prstGeom prst="rect">
            <a:avLst/>
          </a:prstGeom>
        </p:spPr>
      </p:pic>
      <p:pic>
        <p:nvPicPr>
          <p:cNvPr id="104" name="Obraz 166" descr="strage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57192"/>
            <a:ext cx="360040" cy="436770"/>
          </a:xfrm>
          <a:prstGeom prst="rect">
            <a:avLst/>
          </a:prstGeom>
        </p:spPr>
      </p:pic>
      <p:cxnSp>
        <p:nvCxnSpPr>
          <p:cNvPr id="105" name="Łącznik prosty 167"/>
          <p:cNvCxnSpPr/>
          <p:nvPr/>
        </p:nvCxnSpPr>
        <p:spPr>
          <a:xfrm>
            <a:off x="8100392" y="3861048"/>
            <a:ext cx="0" cy="432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ytuł 1"/>
          <p:cNvSpPr txBox="1">
            <a:spLocks/>
          </p:cNvSpPr>
          <p:nvPr/>
        </p:nvSpPr>
        <p:spPr>
          <a:xfrm>
            <a:off x="1075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EGI Site 1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07" name="Tytuł 1"/>
          <p:cNvSpPr txBox="1">
            <a:spLocks/>
          </p:cNvSpPr>
          <p:nvPr/>
        </p:nvSpPr>
        <p:spPr>
          <a:xfrm>
            <a:off x="19077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EGI Site 2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08" name="Tytuł 1"/>
          <p:cNvSpPr txBox="1">
            <a:spLocks/>
          </p:cNvSpPr>
          <p:nvPr/>
        </p:nvSpPr>
        <p:spPr>
          <a:xfrm>
            <a:off x="37079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EGI Site 3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09" name="Tytuł 1"/>
          <p:cNvSpPr txBox="1">
            <a:spLocks/>
          </p:cNvSpPr>
          <p:nvPr/>
        </p:nvSpPr>
        <p:spPr>
          <a:xfrm>
            <a:off x="55081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err="1" smtClean="0">
                <a:solidFill>
                  <a:schemeClr val="tx1"/>
                </a:solidFill>
              </a:rPr>
              <a:t>Cloud</a:t>
            </a:r>
            <a:r>
              <a:rPr lang="pl-PL" sz="900" b="0" dirty="0" smtClean="0">
                <a:solidFill>
                  <a:schemeClr val="tx1"/>
                </a:solidFill>
              </a:rPr>
              <a:t> </a:t>
            </a:r>
            <a:r>
              <a:rPr lang="pl-PL" sz="900" b="0" dirty="0" err="1" smtClean="0">
                <a:solidFill>
                  <a:schemeClr val="tx1"/>
                </a:solidFill>
              </a:rPr>
              <a:t>storage</a:t>
            </a:r>
            <a:r>
              <a:rPr lang="pl-PL" sz="900" b="0" dirty="0" smtClean="0">
                <a:solidFill>
                  <a:schemeClr val="tx1"/>
                </a:solidFill>
              </a:rPr>
              <a:t> 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10" name="Tytuł 1"/>
          <p:cNvSpPr txBox="1">
            <a:spLocks/>
          </p:cNvSpPr>
          <p:nvPr/>
        </p:nvSpPr>
        <p:spPr>
          <a:xfrm>
            <a:off x="73083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EUDAT</a:t>
            </a:r>
            <a:endParaRPr lang="pl-PL" sz="900" b="0" dirty="0">
              <a:solidFill>
                <a:schemeClr val="tx1"/>
              </a:solidFill>
            </a:endParaRPr>
          </a:p>
        </p:txBody>
      </p:sp>
      <p:pic>
        <p:nvPicPr>
          <p:cNvPr id="111" name="Obraz 188" descr="OpenAIREplus_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783215" cy="550488"/>
          </a:xfrm>
          <a:prstGeom prst="rect">
            <a:avLst/>
          </a:prstGeom>
        </p:spPr>
      </p:pic>
      <p:sp>
        <p:nvSpPr>
          <p:cNvPr id="112" name="Prostokąt 82"/>
          <p:cNvSpPr/>
          <p:nvPr/>
        </p:nvSpPr>
        <p:spPr>
          <a:xfrm>
            <a:off x="107504" y="3284984"/>
            <a:ext cx="892899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3" name="Tytuł 1"/>
          <p:cNvSpPr txBox="1">
            <a:spLocks/>
          </p:cNvSpPr>
          <p:nvPr/>
        </p:nvSpPr>
        <p:spPr>
          <a:xfrm>
            <a:off x="323528" y="3429000"/>
            <a:ext cx="1368152" cy="288032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Space Manager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Tytuł 1"/>
          <p:cNvSpPr txBox="1">
            <a:spLocks/>
          </p:cNvSpPr>
          <p:nvPr/>
        </p:nvSpPr>
        <p:spPr>
          <a:xfrm>
            <a:off x="1835696" y="3429000"/>
            <a:ext cx="1440160" cy="288032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Open Data Manager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Tytuł 1"/>
          <p:cNvSpPr txBox="1">
            <a:spLocks/>
          </p:cNvSpPr>
          <p:nvPr/>
        </p:nvSpPr>
        <p:spPr>
          <a:xfrm>
            <a:off x="3563888" y="3429000"/>
            <a:ext cx="1296144" cy="288032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Registry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Tytuł 1"/>
          <p:cNvSpPr txBox="1">
            <a:spLocks/>
          </p:cNvSpPr>
          <p:nvPr/>
        </p:nvSpPr>
        <p:spPr>
          <a:xfrm>
            <a:off x="5076056" y="3429000"/>
            <a:ext cx="1224136" cy="360040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OAI-PMH Data</a:t>
            </a:r>
          </a:p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Provider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7" name="Tytuł 1"/>
          <p:cNvSpPr txBox="1">
            <a:spLocks/>
          </p:cNvSpPr>
          <p:nvPr/>
        </p:nvSpPr>
        <p:spPr>
          <a:xfrm>
            <a:off x="6372200" y="3429000"/>
            <a:ext cx="1224136" cy="360040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dirty="0" err="1" smtClean="0">
                <a:solidFill>
                  <a:schemeClr val="bg1">
                    <a:lumMod val="50000"/>
                  </a:schemeClr>
                </a:solidFill>
              </a:rPr>
              <a:t>Authentication</a:t>
            </a:r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900" dirty="0" err="1" smtClean="0">
                <a:solidFill>
                  <a:schemeClr val="bg1">
                    <a:lumMod val="50000"/>
                  </a:schemeClr>
                </a:solidFill>
              </a:rPr>
              <a:t>Authorization</a:t>
            </a:r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Tytuł 1"/>
          <p:cNvSpPr txBox="1">
            <a:spLocks/>
          </p:cNvSpPr>
          <p:nvPr/>
        </p:nvSpPr>
        <p:spPr>
          <a:xfrm>
            <a:off x="7668344" y="3429000"/>
            <a:ext cx="1008112" cy="360040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Long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Term 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Retention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9" name="Łącznik prosty 173"/>
          <p:cNvCxnSpPr/>
          <p:nvPr/>
        </p:nvCxnSpPr>
        <p:spPr>
          <a:xfrm flipH="1">
            <a:off x="971600" y="3717032"/>
            <a:ext cx="1296144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y 175"/>
          <p:cNvCxnSpPr/>
          <p:nvPr/>
        </p:nvCxnSpPr>
        <p:spPr>
          <a:xfrm>
            <a:off x="2483768" y="3717032"/>
            <a:ext cx="0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Łącznik prosty 177"/>
          <p:cNvCxnSpPr/>
          <p:nvPr/>
        </p:nvCxnSpPr>
        <p:spPr>
          <a:xfrm>
            <a:off x="2627784" y="3717032"/>
            <a:ext cx="1656184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Łącznik prosty 180"/>
          <p:cNvCxnSpPr/>
          <p:nvPr/>
        </p:nvCxnSpPr>
        <p:spPr>
          <a:xfrm>
            <a:off x="3059832" y="3717032"/>
            <a:ext cx="3096344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 Engage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Engage powerpoint presentation v3.2</Template>
  <TotalTime>7657</TotalTime>
  <Words>3772</Words>
  <Application>Microsoft Office PowerPoint</Application>
  <PresentationFormat>On-screen Show (4:3)</PresentationFormat>
  <Paragraphs>685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EGI Engage powerpoint presentation v3.2</vt:lpstr>
      <vt:lpstr>EGI Powerpoint Presentation (body)</vt:lpstr>
      <vt:lpstr>EGI Powerpoint Presentation (closing)</vt:lpstr>
      <vt:lpstr>WP4/JRA2  Development of EGI Technical Platforms </vt:lpstr>
      <vt:lpstr>Outline</vt:lpstr>
      <vt:lpstr>JRA2 (WP4) objectives</vt:lpstr>
      <vt:lpstr>PowerPoint Presentation</vt:lpstr>
      <vt:lpstr>Activities and Achievements</vt:lpstr>
      <vt:lpstr>Task JRA2.1</vt:lpstr>
      <vt:lpstr>JRA2.1 Federated Open Data Aim</vt:lpstr>
      <vt:lpstr>Community Requirements</vt:lpstr>
      <vt:lpstr>EGI Open Data Platform architecture</vt:lpstr>
      <vt:lpstr>EGI Open Data Platform Interactions</vt:lpstr>
      <vt:lpstr>EGI DataHub (https://datahub.egi.eu)</vt:lpstr>
      <vt:lpstr>EGI Federated Data Gateway</vt:lpstr>
      <vt:lpstr>Advanced metadata support</vt:lpstr>
      <vt:lpstr>DOI registration</vt:lpstr>
      <vt:lpstr>OAI-PMH interface</vt:lpstr>
      <vt:lpstr>Onedatify – legacy data access</vt:lpstr>
      <vt:lpstr>Preparation for production and the future</vt:lpstr>
      <vt:lpstr>Task JRA2.2</vt:lpstr>
      <vt:lpstr>JRA2.2 Federated Cloud Aim</vt:lpstr>
      <vt:lpstr>AppDB VMOps Dashboard</vt:lpstr>
      <vt:lpstr>OCCI Improvements</vt:lpstr>
      <vt:lpstr>VM Image synchronization tools</vt:lpstr>
      <vt:lpstr>Information System</vt:lpstr>
      <vt:lpstr>Task JRA2.3</vt:lpstr>
      <vt:lpstr>JRA2.3 e-Infrastructures Integration Aim</vt:lpstr>
      <vt:lpstr>EGI-EUDAT integration use cases</vt:lpstr>
      <vt:lpstr>gCube/D4Science integration</vt:lpstr>
      <vt:lpstr>gCube/D4Science exploitation</vt:lpstr>
      <vt:lpstr>CANFAR interoperability</vt:lpstr>
      <vt:lpstr>CANFAR interoperability - ongoing work</vt:lpstr>
      <vt:lpstr>Task JRA2.4</vt:lpstr>
      <vt:lpstr>JRA2.4 Accelerated Computing Aim</vt:lpstr>
      <vt:lpstr>Accelerated computing in HTC</vt:lpstr>
      <vt:lpstr>Work done</vt:lpstr>
      <vt:lpstr>Summary</vt:lpstr>
      <vt:lpstr>Accelerated computing in Cloud</vt:lpstr>
      <vt:lpstr>IISAS-GPUCloud site</vt:lpstr>
      <vt:lpstr>Information system</vt:lpstr>
      <vt:lpstr>Accounting</vt:lpstr>
      <vt:lpstr>Docker support</vt:lpstr>
      <vt:lpstr>Use of Resources  and Issues</vt:lpstr>
      <vt:lpstr>Resource usage across WP</vt:lpstr>
      <vt:lpstr>Primary overspending partners</vt:lpstr>
      <vt:lpstr>Summary</vt:lpstr>
      <vt:lpstr>Summary</vt:lpstr>
      <vt:lpstr>Key exploitable results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WPX [name]</dc:title>
  <dc:creator>Malgorzata Krakowian</dc:creator>
  <cp:lastModifiedBy>S C</cp:lastModifiedBy>
  <cp:revision>362</cp:revision>
  <cp:lastPrinted>2017-10-17T14:43:07Z</cp:lastPrinted>
  <dcterms:created xsi:type="dcterms:W3CDTF">2016-02-16T14:19:42Z</dcterms:created>
  <dcterms:modified xsi:type="dcterms:W3CDTF">2017-10-17T14:44:22Z</dcterms:modified>
</cp:coreProperties>
</file>