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295" r:id="rId4"/>
    <p:sldId id="298" r:id="rId5"/>
    <p:sldId id="301" r:id="rId6"/>
    <p:sldId id="302" r:id="rId7"/>
    <p:sldId id="303" r:id="rId8"/>
    <p:sldId id="297" r:id="rId9"/>
    <p:sldId id="305" r:id="rId10"/>
    <p:sldId id="272" r:id="rId11"/>
    <p:sldId id="306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600"/>
    <a:srgbClr val="FFFFFF"/>
    <a:srgbClr val="125E89"/>
    <a:srgbClr val="F39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5284" autoAdjust="0"/>
  </p:normalViewPr>
  <p:slideViewPr>
    <p:cSldViewPr>
      <p:cViewPr varScale="1">
        <p:scale>
          <a:sx n="81" d="100"/>
          <a:sy n="81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BF63-1975-1F42-ADE0-F6BD381D1413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9971-3D9B-E144-A1E6-6FA939872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47C4-9BE7-C94D-8778-44C2AACF6A74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6E2A3-ADD3-9940-B40F-AD6395E3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E2A3-ADD3-9940-B40F-AD6395E3E5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8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E2A3-ADD3-9940-B40F-AD6395E3E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E2A3-ADD3-9940-B40F-AD6395E3E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E2A3-ADD3-9940-B40F-AD6395E3E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263775"/>
            <a:ext cx="8676456" cy="1470025"/>
          </a:xfrm>
        </p:spPr>
        <p:txBody>
          <a:bodyPr/>
          <a:lstStyle>
            <a:lvl1pPr algn="l">
              <a:defRPr b="1"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488" y="3886200"/>
            <a:ext cx="5955688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your name and affiliation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4" y="4953000"/>
            <a:ext cx="5940152" cy="492224"/>
          </a:xfrm>
        </p:spPr>
        <p:txBody>
          <a:bodyPr>
            <a:noAutofit/>
          </a:bodyPr>
          <a:lstStyle>
            <a:lvl1pPr marL="0" indent="0">
              <a:buNone/>
              <a:defRPr lang="it-IT" sz="24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your email address</a:t>
            </a:r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72" y="188640"/>
            <a:ext cx="3632448" cy="144016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F39223"/>
                </a:solidFill>
              </a:defRPr>
            </a:lvl1pPr>
          </a:lstStyle>
          <a:p>
            <a:pPr lvl="0"/>
            <a:r>
              <a:rPr lang="en-US" dirty="0" smtClean="0"/>
              <a:t>Click to edit the name of the event, the date and the location</a:t>
            </a:r>
            <a:endParaRPr lang="it-IT" dirty="0"/>
          </a:p>
        </p:txBody>
      </p:sp>
      <p:sp>
        <p:nvSpPr>
          <p:cNvPr id="14" name="Subtitle 8"/>
          <p:cNvSpPr txBox="1">
            <a:spLocks/>
          </p:cNvSpPr>
          <p:nvPr userDrawn="1"/>
        </p:nvSpPr>
        <p:spPr>
          <a:xfrm>
            <a:off x="4975992" y="6503734"/>
            <a:ext cx="4168008" cy="32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2000" b="1" dirty="0">
                <a:solidFill>
                  <a:schemeClr val="bg1"/>
                </a:solidFill>
              </a:rPr>
              <a:t>www.bluebridge-vres.eu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832648" cy="1080120"/>
          </a:xfrm>
        </p:spPr>
        <p:txBody>
          <a:bodyPr/>
          <a:lstStyle>
            <a:lvl1pPr algn="r">
              <a:defRPr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6855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1378496" cy="365125"/>
          </a:xfrm>
        </p:spPr>
        <p:txBody>
          <a:bodyPr/>
          <a:lstStyle/>
          <a:p>
            <a:fld id="{EFBC57A7-0612-2A42-9F0D-DE73009CD01A}" type="datetime1">
              <a:rPr lang="it-IT" smtClean="0"/>
              <a:t>13/09/17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760640" cy="365125"/>
          </a:xfrm>
        </p:spPr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5A60-923C-CA45-A1E2-2F9C9BB7E916}" type="datetime1">
              <a:rPr lang="it-IT" smtClean="0"/>
              <a:t>13/09/17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832648" cy="108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20480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320480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1378496" cy="365125"/>
          </a:xfrm>
        </p:spPr>
        <p:txBody>
          <a:bodyPr/>
          <a:lstStyle/>
          <a:p>
            <a:fld id="{BB3B0C6F-ECA9-5746-9EAC-39D216B20278}" type="datetime1">
              <a:rPr lang="it-IT" smtClean="0"/>
              <a:t>13/09/17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760640" cy="365125"/>
          </a:xfrm>
        </p:spPr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3204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4320480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68760"/>
            <a:ext cx="43204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988840"/>
            <a:ext cx="4320480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1378496" cy="365125"/>
          </a:xfrm>
        </p:spPr>
        <p:txBody>
          <a:bodyPr/>
          <a:lstStyle/>
          <a:p>
            <a:fld id="{4FC37C8C-6D2A-3D4C-A032-08FF8E2BCC65}" type="datetime1">
              <a:rPr lang="it-IT" smtClean="0"/>
              <a:t>13/09/17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688632" cy="365125"/>
          </a:xfrm>
        </p:spPr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904656" cy="9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084E-8B0E-F949-A518-D055AE4E90DF}" type="datetime1">
              <a:rPr lang="it-IT" smtClean="0"/>
              <a:t>13/09/17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1D1-17A0-E246-967C-3F1666CBD27C}" type="datetime1">
              <a:rPr lang="it-IT" smtClean="0"/>
              <a:t>13/09/17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8118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BF5E-C81D-5E43-9393-EAE5E2D3AB3E}" type="datetime1">
              <a:rPr lang="it-IT" smtClean="0"/>
              <a:t>13/09/17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custom bullet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1378496" cy="365125"/>
          </a:xfrm>
        </p:spPr>
        <p:txBody>
          <a:bodyPr/>
          <a:lstStyle/>
          <a:p>
            <a:fld id="{80644F81-FDAB-8F4F-9559-364728D3FE50}" type="datetime1">
              <a:rPr lang="it-IT" smtClean="0"/>
              <a:t>13/09/17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688632" cy="365125"/>
          </a:xfrm>
        </p:spPr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9654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8326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84976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8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08E9-5605-FE40-921B-BA403D3265A2}" type="datetime1">
              <a:rPr lang="it-IT" smtClean="0"/>
              <a:t>13/09/17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704" y="6356350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1976" y="6356350"/>
            <a:ext cx="152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4Science-Infrastructur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1609" cy="1196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rgbClr val="125E8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3200" kern="1200">
          <a:solidFill>
            <a:srgbClr val="125E8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25E8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rgbClr val="125E8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125E8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125E8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v.d4science.org" TargetMode="External"/><Relationship Id="rId4" Type="http://schemas.openxmlformats.org/officeDocument/2006/relationships/hyperlink" Target="https://www.gcube-system.org/catalogue-of-applications" TargetMode="External"/><Relationship Id="rId5" Type="http://schemas.openxmlformats.org/officeDocument/2006/relationships/hyperlink" Target="https://wiki.gcube-system.org/index.php/GCube_Features" TargetMode="External"/><Relationship Id="rId6" Type="http://schemas.openxmlformats.org/officeDocument/2006/relationships/hyperlink" Target="https://wiki.gcube-system.org/index.php/Developer's_Guide" TargetMode="External"/><Relationship Id="rId7" Type="http://schemas.openxmlformats.org/officeDocument/2006/relationships/hyperlink" Target="https://wiki.gcube-system.org/index.php/Featherweight_Stack" TargetMode="External"/><Relationship Id="rId8" Type="http://schemas.openxmlformats.org/officeDocument/2006/relationships/hyperlink" Target="https://wiki.gcube-system.org/index.php/SmartGears" TargetMode="External"/><Relationship Id="rId9" Type="http://schemas.openxmlformats.org/officeDocument/2006/relationships/hyperlink" Target="https://wiki.gcube-system.org/index.php/GCube_Application_Programming_Interface" TargetMode="External"/><Relationship Id="rId10" Type="http://schemas.openxmlformats.org/officeDocument/2006/relationships/hyperlink" Target="https://wiki.gcube-system.org/index.php/Administrator's_Guid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4scienc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39223"/>
                </a:solidFill>
              </a:rPr>
              <a:t>D4Science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Massimiliano </a:t>
            </a:r>
            <a:r>
              <a:rPr lang="it-IT" dirty="0" err="1" smtClean="0"/>
              <a:t>Assante</a:t>
            </a:r>
            <a:endParaRPr lang="it-IT" dirty="0" smtClean="0"/>
          </a:p>
          <a:p>
            <a:r>
              <a:rPr lang="it-IT" dirty="0" smtClean="0"/>
              <a:t>ISTI - CNR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 smtClean="0"/>
              <a:t>Massimiliano.assante</a:t>
            </a:r>
            <a:r>
              <a:rPr lang="it-IT" dirty="0" err="1" smtClean="0"/>
              <a:t>@cnr.it</a:t>
            </a:r>
            <a:endParaRPr lang="it-IT" dirty="0" smtClean="0"/>
          </a:p>
          <a:p>
            <a:endParaRPr lang="it-IT" dirty="0" smtClean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Virtual Research Environment 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D943-BFFA-C94D-A3D2-1BF0DA70B11E}" type="datetime1">
              <a:rPr lang="it-IT" smtClean="0"/>
              <a:t>13/09/17</a:t>
            </a:fld>
            <a:endParaRPr lang="en-US"/>
          </a:p>
        </p:txBody>
      </p:sp>
      <p:sp>
        <p:nvSpPr>
          <p:cNvPr id="1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1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BF0-0DC9-6242-A6B3-064FC07A636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864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 distributed and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dynamically created environment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where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subset of resources (</a:t>
            </a:r>
            <a:r>
              <a:rPr lang="en-GB" dirty="0" smtClean="0"/>
              <a:t>data, services, computational, and storage resources) </a:t>
            </a:r>
          </a:p>
          <a:p>
            <a:pPr>
              <a:lnSpc>
                <a:spcPct val="130000"/>
              </a:lnSpc>
            </a:pPr>
            <a:r>
              <a:rPr lang="en-GB" b="1" dirty="0" smtClean="0">
                <a:solidFill>
                  <a:srgbClr val="234271"/>
                </a:solidFill>
              </a:rPr>
              <a:t>regulated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234271"/>
                </a:solidFill>
              </a:rPr>
              <a:t>by</a:t>
            </a:r>
            <a:r>
              <a:rPr lang="en-GB" dirty="0" smtClean="0"/>
              <a:t> tailored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policies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are assigned to a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subset of users </a:t>
            </a:r>
            <a:r>
              <a:rPr lang="en-GB" dirty="0" smtClean="0"/>
              <a:t>via interfaces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for a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limited timeframe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little or no cost </a:t>
            </a:r>
            <a:r>
              <a:rPr lang="en-US" dirty="0" smtClean="0"/>
              <a:t>for the providers of the participatory data e-infrastructures</a:t>
            </a:r>
          </a:p>
          <a:p>
            <a:endParaRPr lang="en-US" dirty="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7475" y="6067244"/>
            <a:ext cx="8956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cs typeface="Arial" charset="0"/>
              </a:rPr>
              <a:t>L. Candela, D. </a:t>
            </a:r>
            <a:r>
              <a:rPr lang="en-US" sz="1100" dirty="0" err="1">
                <a:cs typeface="Arial" charset="0"/>
              </a:rPr>
              <a:t>Castelli</a:t>
            </a:r>
            <a:r>
              <a:rPr lang="en-US" sz="1100" dirty="0">
                <a:cs typeface="Arial" charset="0"/>
              </a:rPr>
              <a:t>, P. Pagano (2013) Virtual Research Environments: An Overview and a Research Agenda. Data Science Journal, Vol. 12</a:t>
            </a:r>
          </a:p>
        </p:txBody>
      </p:sp>
    </p:spTree>
    <p:extLst>
      <p:ext uri="{BB962C8B-B14F-4D97-AF65-F5344CB8AC3E}">
        <p14:creationId xmlns:p14="http://schemas.microsoft.com/office/powerpoint/2010/main" val="39379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344" y="-12059"/>
            <a:ext cx="5904656" cy="994122"/>
          </a:xfrm>
        </p:spPr>
        <p:txBody>
          <a:bodyPr/>
          <a:lstStyle/>
          <a:p>
            <a:pPr algn="l"/>
            <a:r>
              <a:rPr lang="en-US" sz="2800" dirty="0" smtClean="0"/>
              <a:t>Supported projects </a:t>
            </a:r>
            <a:r>
              <a:rPr lang="mr-IN" sz="2800" dirty="0" smtClean="0"/>
              <a:t>–</a:t>
            </a:r>
            <a:r>
              <a:rPr lang="en-US" sz="2800" dirty="0" smtClean="0"/>
              <a:t> full list at https://services.d4science.org/explore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ECEC-3E05-C34B-8D5D-07954C64BDF4}" type="datetime1">
              <a:rPr lang="it-IT" smtClean="0"/>
              <a:t>13/09/17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48847"/>
            <a:ext cx="9144000" cy="5448505"/>
            <a:chOff x="0" y="692696"/>
            <a:chExt cx="9144000" cy="54485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9144000" cy="53585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562261"/>
              <a:ext cx="1751502" cy="1578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300" y="4650643"/>
              <a:ext cx="1712012" cy="14905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60" y="4636822"/>
              <a:ext cx="1405839" cy="15043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300" y="3068960"/>
              <a:ext cx="1673467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77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r>
              <a:rPr lang="en-GB" dirty="0"/>
              <a:t>/ Links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45" y="1204118"/>
            <a:ext cx="8562987" cy="50810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D4Science Web Site: </a:t>
            </a:r>
            <a:r>
              <a:rPr lang="en-US" dirty="0" smtClean="0">
                <a:hlinkClick r:id="rId2"/>
              </a:rPr>
              <a:t>http://www.d4science.org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D4Science for developers: </a:t>
            </a:r>
            <a:r>
              <a:rPr lang="en-US" dirty="0" smtClean="0">
                <a:hlinkClick r:id="rId3"/>
              </a:rPr>
              <a:t>http://dev.d4science.org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Catalogue of Applications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https://www.gcube-system.org/catalogue-of-</a:t>
            </a:r>
            <a:r>
              <a:rPr lang="en-US" dirty="0" smtClean="0">
                <a:hlinkClick r:id="rId4"/>
              </a:rPr>
              <a:t>applications</a:t>
            </a:r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dirty="0"/>
              <a:t>Key Features</a:t>
            </a:r>
          </a:p>
          <a:p>
            <a:pPr lvl="1"/>
            <a:r>
              <a:rPr lang="en-US" dirty="0">
                <a:hlinkClick r:id="rId5"/>
              </a:rPr>
              <a:t>https:/</a:t>
            </a:r>
            <a:r>
              <a:rPr lang="en-US" dirty="0" smtClean="0">
                <a:hlinkClick r:id="rId5"/>
              </a:rPr>
              <a:t>/wiki.gcube</a:t>
            </a:r>
            <a:r>
              <a:rPr lang="en-US" dirty="0">
                <a:hlinkClick r:id="rId5"/>
              </a:rPr>
              <a:t>-</a:t>
            </a:r>
            <a:r>
              <a:rPr lang="en-US" dirty="0" smtClean="0">
                <a:hlinkClick r:id="rId5"/>
              </a:rPr>
              <a:t>system.org/</a:t>
            </a:r>
            <a:r>
              <a:rPr lang="en-US" dirty="0">
                <a:hlinkClick r:id="rId5"/>
              </a:rPr>
              <a:t>GCube_Features</a:t>
            </a:r>
            <a:endParaRPr lang="en-US" dirty="0"/>
          </a:p>
          <a:p>
            <a:r>
              <a:rPr lang="en-US" dirty="0" smtClean="0"/>
              <a:t>Developer </a:t>
            </a:r>
            <a:r>
              <a:rPr lang="en-US" dirty="0"/>
              <a:t>Guide</a:t>
            </a:r>
          </a:p>
          <a:p>
            <a:pPr lvl="1"/>
            <a:r>
              <a:rPr lang="en-US" dirty="0">
                <a:hlinkClick r:id="rId6"/>
              </a:rPr>
              <a:t>https:/</a:t>
            </a:r>
            <a:r>
              <a:rPr lang="en-US" dirty="0" smtClean="0">
                <a:hlinkClick r:id="rId6"/>
              </a:rPr>
              <a:t>/wiki.gcube</a:t>
            </a:r>
            <a:r>
              <a:rPr lang="en-US" dirty="0">
                <a:hlinkClick r:id="rId6"/>
              </a:rPr>
              <a:t>-</a:t>
            </a:r>
            <a:r>
              <a:rPr lang="en-US" dirty="0" smtClean="0">
                <a:hlinkClick r:id="rId6"/>
              </a:rPr>
              <a:t>system.org/</a:t>
            </a:r>
            <a:r>
              <a:rPr lang="en-US" dirty="0">
                <a:hlinkClick r:id="rId6"/>
              </a:rPr>
              <a:t>Developer%27s_Guide</a:t>
            </a:r>
            <a:endParaRPr lang="en-US" dirty="0"/>
          </a:p>
          <a:p>
            <a:r>
              <a:rPr lang="en-US" dirty="0" err="1" smtClean="0"/>
              <a:t>FeatherWeightStack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</a:t>
            </a:r>
            <a:r>
              <a:rPr lang="en-US" dirty="0" smtClean="0">
                <a:hlinkClick r:id="rId7"/>
              </a:rPr>
              <a:t>/wiki.gcube</a:t>
            </a:r>
            <a:r>
              <a:rPr lang="en-US" dirty="0">
                <a:hlinkClick r:id="rId7"/>
              </a:rPr>
              <a:t>-</a:t>
            </a:r>
            <a:r>
              <a:rPr lang="en-US" dirty="0" smtClean="0">
                <a:hlinkClick r:id="rId7"/>
              </a:rPr>
              <a:t>system.org/</a:t>
            </a:r>
            <a:r>
              <a:rPr lang="en-US" dirty="0">
                <a:hlinkClick r:id="rId7"/>
              </a:rPr>
              <a:t>Featherweight_Stack </a:t>
            </a:r>
            <a:endParaRPr lang="en-US" dirty="0" smtClean="0"/>
          </a:p>
          <a:p>
            <a:r>
              <a:rPr lang="en-US" dirty="0" err="1" smtClean="0"/>
              <a:t>SmartGears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https:/</a:t>
            </a:r>
            <a:r>
              <a:rPr lang="en-US" dirty="0" smtClean="0">
                <a:hlinkClick r:id="rId8"/>
              </a:rPr>
              <a:t>/wiki.gcube</a:t>
            </a:r>
            <a:r>
              <a:rPr lang="en-US" dirty="0">
                <a:hlinkClick r:id="rId8"/>
              </a:rPr>
              <a:t>-</a:t>
            </a:r>
            <a:r>
              <a:rPr lang="en-US" dirty="0" smtClean="0">
                <a:hlinkClick r:id="rId8"/>
              </a:rPr>
              <a:t>system.org/SmartGears </a:t>
            </a:r>
            <a:endParaRPr lang="en-US" dirty="0"/>
          </a:p>
          <a:p>
            <a:r>
              <a:rPr lang="en-US" dirty="0" smtClean="0"/>
              <a:t>gCube APIs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</a:t>
            </a:r>
            <a:r>
              <a:rPr lang="en-US" dirty="0" smtClean="0">
                <a:hlinkClick r:id="rId9"/>
              </a:rPr>
              <a:t>/wiki.gcube</a:t>
            </a:r>
            <a:r>
              <a:rPr lang="en-US" dirty="0">
                <a:hlinkClick r:id="rId9"/>
              </a:rPr>
              <a:t>-</a:t>
            </a:r>
            <a:r>
              <a:rPr lang="en-US" dirty="0" smtClean="0">
                <a:hlinkClick r:id="rId9"/>
              </a:rPr>
              <a:t>system.org/</a:t>
            </a:r>
            <a:r>
              <a:rPr lang="en-US" dirty="0">
                <a:hlinkClick r:id="rId9"/>
              </a:rPr>
              <a:t>GCube_Application_Programming_Interface </a:t>
            </a:r>
            <a:endParaRPr lang="en-US" dirty="0" smtClean="0"/>
          </a:p>
          <a:p>
            <a:r>
              <a:rPr lang="en-US" dirty="0" smtClean="0"/>
              <a:t>Administration Guide</a:t>
            </a:r>
          </a:p>
          <a:p>
            <a:pPr lvl="1"/>
            <a:r>
              <a:rPr lang="en-US" dirty="0">
                <a:hlinkClick r:id="rId10"/>
              </a:rPr>
              <a:t>https:/</a:t>
            </a:r>
            <a:r>
              <a:rPr lang="en-US" dirty="0" smtClean="0">
                <a:hlinkClick r:id="rId10"/>
              </a:rPr>
              <a:t>/wiki.gcube</a:t>
            </a:r>
            <a:r>
              <a:rPr lang="en-US" dirty="0">
                <a:hlinkClick r:id="rId10"/>
              </a:rPr>
              <a:t>-</a:t>
            </a:r>
            <a:r>
              <a:rPr lang="en-US" dirty="0" smtClean="0">
                <a:hlinkClick r:id="rId10"/>
              </a:rPr>
              <a:t>system.org/</a:t>
            </a:r>
            <a:r>
              <a:rPr lang="en-US" dirty="0">
                <a:hlinkClick r:id="rId10"/>
              </a:rPr>
              <a:t>Administrator%</a:t>
            </a:r>
            <a:r>
              <a:rPr lang="en-US" dirty="0" smtClean="0">
                <a:hlinkClick r:id="rId10"/>
              </a:rPr>
              <a:t>27s_Guide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Introduction to Existing Technologies and Enabling Platform  - M. Assante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77F-BFCC-4678-8786-233394E64B40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35F3-B7A1-2642-BD94-E025CABFF236}" type="datetime1">
              <a:rPr lang="it-IT" smtClean="0"/>
              <a:t>13/09/17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The D4Science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39223"/>
                </a:solidFill>
              </a:rPr>
              <a:t>Data </a:t>
            </a:r>
            <a:r>
              <a:rPr lang="en-GB" b="1" dirty="0" smtClean="0">
                <a:solidFill>
                  <a:srgbClr val="F39223"/>
                </a:solidFill>
              </a:rPr>
              <a:t>Infrastructure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combining over 500 software components into a coherent and centrally managed system of hardware, software, and data resources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359B-0D96-E34A-ACAB-6158431BF69A}" type="datetime1">
              <a:rPr lang="it-IT" smtClean="0"/>
              <a:t>13/09/17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Picture 4" descr="http://wc1.smartdraw.com/specials/images/examples/network-diagram-example-cloud-compu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315" y="4182304"/>
            <a:ext cx="3589337" cy="21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c1.smartdraw.com/specials/images/examples/network-diagram-example-cloud-computi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828" y="3205940"/>
            <a:ext cx="2300902" cy="12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c1.smartdraw.com/specials/images/examples/network-diagram-example-cloud-computi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5298" y="3205940"/>
            <a:ext cx="2300902" cy="12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2040761" y="3890965"/>
            <a:ext cx="1159685" cy="2268648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2" idx="2"/>
          </p:cNvCxnSpPr>
          <p:nvPr/>
        </p:nvCxnSpPr>
        <p:spPr>
          <a:xfrm rot="5400000">
            <a:off x="5644103" y="3743487"/>
            <a:ext cx="1159687" cy="2563606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D4Science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D4Science is </a:t>
            </a:r>
            <a:endParaRPr lang="en-GB" dirty="0" smtClean="0"/>
          </a:p>
          <a:p>
            <a:r>
              <a:rPr lang="en-GB" dirty="0" smtClean="0"/>
              <a:t>connecting </a:t>
            </a:r>
            <a:r>
              <a:rPr lang="en-GB" dirty="0" smtClean="0">
                <a:solidFill>
                  <a:srgbClr val="F39223"/>
                </a:solidFill>
              </a:rPr>
              <a:t>+3900 scientists </a:t>
            </a:r>
            <a:r>
              <a:rPr lang="en-GB" dirty="0" smtClean="0"/>
              <a:t>in </a:t>
            </a:r>
            <a:r>
              <a:rPr lang="en-GB" dirty="0" smtClean="0">
                <a:solidFill>
                  <a:srgbClr val="F39223"/>
                </a:solidFill>
              </a:rPr>
              <a:t>44 countries</a:t>
            </a:r>
          </a:p>
          <a:p>
            <a:r>
              <a:rPr lang="en-GB" dirty="0" smtClean="0"/>
              <a:t>integrating data from </a:t>
            </a:r>
            <a:r>
              <a:rPr lang="en-GB" dirty="0" smtClean="0">
                <a:solidFill>
                  <a:srgbClr val="F39223"/>
                </a:solidFill>
              </a:rPr>
              <a:t>+50 heterogeneous providers</a:t>
            </a:r>
          </a:p>
          <a:p>
            <a:r>
              <a:rPr lang="en-GB" dirty="0" smtClean="0"/>
              <a:t>executing </a:t>
            </a:r>
            <a:r>
              <a:rPr lang="en-GB" dirty="0" smtClean="0">
                <a:solidFill>
                  <a:srgbClr val="F39223"/>
                </a:solidFill>
              </a:rPr>
              <a:t>+50,000 models &amp; algorithms/month</a:t>
            </a:r>
          </a:p>
          <a:p>
            <a:r>
              <a:rPr lang="en-GB" dirty="0" smtClean="0"/>
              <a:t>providing access to </a:t>
            </a:r>
            <a:r>
              <a:rPr lang="en-GB" dirty="0" smtClean="0">
                <a:solidFill>
                  <a:srgbClr val="F39223"/>
                </a:solidFill>
              </a:rPr>
              <a:t>over a billion quality records</a:t>
            </a:r>
            <a:r>
              <a:rPr lang="en-GB" dirty="0" smtClean="0"/>
              <a:t> in repositories worldwide</a:t>
            </a:r>
          </a:p>
          <a:p>
            <a:r>
              <a:rPr lang="en-GB" dirty="0"/>
              <a:t>o</a:t>
            </a:r>
            <a:r>
              <a:rPr lang="en-GB" dirty="0" smtClean="0"/>
              <a:t>perating with </a:t>
            </a:r>
            <a:r>
              <a:rPr lang="en-GB" dirty="0" smtClean="0">
                <a:solidFill>
                  <a:srgbClr val="F39223"/>
                </a:solidFill>
              </a:rPr>
              <a:t>99,7% service availability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D4Science hosts </a:t>
            </a:r>
            <a:r>
              <a:rPr lang="en-GB" dirty="0" smtClean="0">
                <a:solidFill>
                  <a:srgbClr val="F39223"/>
                </a:solidFill>
              </a:rPr>
              <a:t>95 Virtual Research Environments </a:t>
            </a:r>
            <a:r>
              <a:rPr lang="en-GB" dirty="0" smtClean="0"/>
              <a:t>to serve the biological, ecological, environmental, social mining, culture heritage, and statistical communities world-wide.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90ED-F406-A341-9F57-ACD89EF1626E}" type="datetime1">
              <a:rPr lang="it-IT" smtClean="0"/>
              <a:t>13/09/17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 to Existing Technologies and Enabling Platform  - M. </a:t>
            </a:r>
            <a:r>
              <a:rPr lang="en-US" dirty="0" err="1" smtClean="0"/>
              <a:t>Assante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D4Science for Geeks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uses cloud-computing technologies to manage </a:t>
            </a:r>
            <a:r>
              <a:rPr lang="en-GB" dirty="0" smtClean="0">
                <a:solidFill>
                  <a:srgbClr val="F39223"/>
                </a:solidFill>
              </a:rPr>
              <a:t>+300 servers </a:t>
            </a:r>
            <a:r>
              <a:rPr lang="en-GB" dirty="0" smtClean="0"/>
              <a:t>(more than 5 TB Ram, +1700 CPUs, 400 TB storage)  </a:t>
            </a:r>
          </a:p>
          <a:p>
            <a:r>
              <a:rPr lang="en-GB" dirty="0"/>
              <a:t>i</a:t>
            </a:r>
            <a:r>
              <a:rPr lang="en-GB" dirty="0" smtClean="0"/>
              <a:t>s monitored via </a:t>
            </a:r>
            <a:r>
              <a:rPr lang="en-GB" dirty="0" err="1">
                <a:solidFill>
                  <a:srgbClr val="F39223"/>
                </a:solidFill>
              </a:rPr>
              <a:t>Nagios</a:t>
            </a:r>
            <a:r>
              <a:rPr lang="en-GB" dirty="0" smtClean="0"/>
              <a:t> and </a:t>
            </a:r>
            <a:r>
              <a:rPr lang="en-GB" dirty="0">
                <a:solidFill>
                  <a:srgbClr val="F39223"/>
                </a:solidFill>
              </a:rPr>
              <a:t>Ganglia</a:t>
            </a:r>
          </a:p>
          <a:p>
            <a:r>
              <a:rPr lang="en-GB" dirty="0"/>
              <a:t>i</a:t>
            </a:r>
            <a:r>
              <a:rPr lang="en-GB" dirty="0" smtClean="0"/>
              <a:t>s maintained via </a:t>
            </a:r>
            <a:r>
              <a:rPr lang="en-GB" dirty="0" err="1">
                <a:solidFill>
                  <a:srgbClr val="F39223"/>
                </a:solidFill>
              </a:rPr>
              <a:t>Ansible</a:t>
            </a:r>
            <a:r>
              <a:rPr lang="en-GB" dirty="0" smtClean="0"/>
              <a:t> (</a:t>
            </a:r>
            <a:r>
              <a:rPr lang="en-GB" dirty="0"/>
              <a:t>Application Deployment + Configuration Management + Continuous </a:t>
            </a:r>
            <a:r>
              <a:rPr lang="en-GB" dirty="0" smtClean="0"/>
              <a:t>Delivery)</a:t>
            </a:r>
          </a:p>
          <a:p>
            <a:r>
              <a:rPr lang="en-GB" dirty="0" smtClean="0"/>
              <a:t>is governed by </a:t>
            </a:r>
            <a:r>
              <a:rPr lang="en-GB" dirty="0">
                <a:solidFill>
                  <a:srgbClr val="F39223"/>
                </a:solidFill>
              </a:rPr>
              <a:t>deployment</a:t>
            </a:r>
            <a:r>
              <a:rPr lang="en-GB" dirty="0" smtClean="0"/>
              <a:t> and </a:t>
            </a:r>
            <a:r>
              <a:rPr lang="en-GB" dirty="0">
                <a:solidFill>
                  <a:srgbClr val="F39223"/>
                </a:solidFill>
              </a:rPr>
              <a:t>operation</a:t>
            </a:r>
            <a:r>
              <a:rPr lang="en-GB" dirty="0" smtClean="0"/>
              <a:t> </a:t>
            </a:r>
            <a:r>
              <a:rPr lang="en-GB" dirty="0">
                <a:solidFill>
                  <a:srgbClr val="F39223"/>
                </a:solidFill>
              </a:rPr>
              <a:t>policies</a:t>
            </a:r>
          </a:p>
          <a:p>
            <a:r>
              <a:rPr lang="en-GB" dirty="0" smtClean="0"/>
              <a:t>has established </a:t>
            </a:r>
            <a:r>
              <a:rPr lang="en-GB" dirty="0">
                <a:solidFill>
                  <a:srgbClr val="F39223"/>
                </a:solidFill>
              </a:rPr>
              <a:t>SLA</a:t>
            </a:r>
          </a:p>
          <a:p>
            <a:r>
              <a:rPr lang="en-GB" dirty="0" smtClean="0"/>
              <a:t>is operated according to defined </a:t>
            </a:r>
            <a:r>
              <a:rPr lang="en-GB" dirty="0">
                <a:solidFill>
                  <a:srgbClr val="F39223"/>
                </a:solidFill>
              </a:rPr>
              <a:t>Terms of Use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F285-E457-EB47-A52F-FCF6D981BE4B}" type="datetime1">
              <a:rPr lang="it-IT" smtClean="0"/>
              <a:t>13/09/17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as Service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F62E-BAED-AE4D-AD15-D99C69C0CDAE}" type="datetime1">
              <a:rPr lang="it-IT" smtClean="0"/>
              <a:t>13/09/17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BF0-0DC9-6242-A6B3-064FC07A636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1038"/>
            <a:ext cx="9144000" cy="2303462"/>
          </a:xfrm>
        </p:spPr>
        <p:txBody>
          <a:bodyPr/>
          <a:lstStyle/>
          <a:p>
            <a:pPr marL="0" indent="0" algn="ctr">
              <a:buNone/>
            </a:pPr>
            <a:endParaRPr lang="en-GB" b="1" i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GB" sz="4400" b="1" i="1" dirty="0" smtClean="0">
                <a:solidFill>
                  <a:srgbClr val="FF6600"/>
                </a:solidFill>
              </a:rPr>
              <a:t>to host and maintain data</a:t>
            </a:r>
            <a:endParaRPr lang="en-GB" sz="4400" b="1" i="1" dirty="0">
              <a:solidFill>
                <a:srgbClr val="FF6600"/>
              </a:solidFill>
            </a:endParaRPr>
          </a:p>
        </p:txBody>
      </p:sp>
      <p:pic>
        <p:nvPicPr>
          <p:cNvPr id="6" name="Picture 5" descr="databases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13461"/>
            <a:ext cx="3016251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iles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225" y="2504672"/>
            <a:ext cx="2749550" cy="220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Database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High-availability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Ready-to-use</a:t>
            </a:r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1225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Cloud Storage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Scalable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Reliable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Secure</a:t>
            </a:r>
            <a:endParaRPr lang="en-GB" sz="2000" i="1" dirty="0">
              <a:solidFill>
                <a:srgbClr val="595959"/>
              </a:solidFill>
            </a:endParaRPr>
          </a:p>
        </p:txBody>
      </p:sp>
      <p:pic>
        <p:nvPicPr>
          <p:cNvPr id="10" name="Picture 9" descr="geod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050" y="2599922"/>
            <a:ext cx="1676400" cy="210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445250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Geographical DB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Scalable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OGC Standard 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Privacy and Attribution</a:t>
            </a:r>
            <a:endParaRPr lang="en-GB" sz="2000" i="1" dirty="0">
              <a:solidFill>
                <a:srgbClr val="595959"/>
              </a:solidFill>
            </a:endParaRPr>
          </a:p>
        </p:txBody>
      </p:sp>
      <p:pic>
        <p:nvPicPr>
          <p:cNvPr id="13" name="Picture 12" descr="ImageHelper.ash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822689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as a Service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F2AF-FFCB-CE4F-B484-AE3D6E1D0D72}" type="datetime1">
              <a:rPr lang="it-IT" smtClean="0"/>
              <a:t>13/09/17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BF0-0DC9-6242-A6B3-064FC07A636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1038"/>
            <a:ext cx="9144000" cy="2303462"/>
          </a:xfrm>
        </p:spPr>
        <p:txBody>
          <a:bodyPr/>
          <a:lstStyle/>
          <a:p>
            <a:pPr marL="0" indent="0" algn="ctr">
              <a:buNone/>
            </a:pPr>
            <a:endParaRPr lang="en-GB" b="1" i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GB" sz="4400" b="1" i="1" dirty="0" smtClean="0">
                <a:solidFill>
                  <a:srgbClr val="FF6600"/>
                </a:solidFill>
              </a:rPr>
              <a:t>to curate and manage data</a:t>
            </a:r>
            <a:endParaRPr lang="en-GB" sz="4400" b="1" i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5557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Metadata Generation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Geospatial Data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Biodiversity Data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Statistical Data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Textual Data</a:t>
            </a:r>
            <a:endParaRPr lang="en-GB" sz="2000" i="1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1225" y="465557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Harmonization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Disambiguate 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Validate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Integrate and Consistency Check</a:t>
            </a:r>
            <a:endParaRPr lang="en-GB" sz="2000" i="1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5250" y="465557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Data Exchange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OGC protocols</a:t>
            </a:r>
          </a:p>
          <a:p>
            <a:pPr algn="ctr"/>
            <a:r>
              <a:rPr lang="en-GB" sz="2000" i="1" dirty="0" err="1" smtClean="0">
                <a:solidFill>
                  <a:srgbClr val="595959"/>
                </a:solidFill>
              </a:rPr>
              <a:t>DarwinCore</a:t>
            </a:r>
            <a:endParaRPr lang="en-GB" sz="2000" i="1" dirty="0" smtClean="0">
              <a:solidFill>
                <a:srgbClr val="595959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SDMX</a:t>
            </a:r>
          </a:p>
          <a:p>
            <a:pPr algn="ctr"/>
            <a:r>
              <a:rPr lang="en-GB" sz="2000" i="1" dirty="0" err="1" smtClean="0">
                <a:solidFill>
                  <a:srgbClr val="595959"/>
                </a:solidFill>
              </a:rPr>
              <a:t>DublinCore</a:t>
            </a:r>
            <a:endParaRPr lang="en-GB" sz="2000" i="1" dirty="0">
              <a:solidFill>
                <a:srgbClr val="595959"/>
              </a:solidFill>
            </a:endParaRPr>
          </a:p>
        </p:txBody>
      </p:sp>
      <p:pic>
        <p:nvPicPr>
          <p:cNvPr id="12" name="Picture 11" descr="metada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864675"/>
            <a:ext cx="2794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armonizati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225" y="2962642"/>
            <a:ext cx="2181708" cy="157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exchan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766" y="2582024"/>
            <a:ext cx="1959051" cy="195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mageHelper.ashx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" y="1052736"/>
            <a:ext cx="847440" cy="10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as Service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66-EF97-7749-9B85-A6B98DD39AA2}" type="datetime1">
              <a:rPr lang="it-IT" smtClean="0"/>
              <a:t>13/09/17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BF0-0DC9-6242-A6B3-064FC07A636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1038"/>
            <a:ext cx="8686800" cy="2303462"/>
          </a:xfrm>
        </p:spPr>
        <p:txBody>
          <a:bodyPr/>
          <a:lstStyle/>
          <a:p>
            <a:pPr marL="0" indent="0" algn="ctr">
              <a:buNone/>
            </a:pPr>
            <a:endParaRPr lang="en-GB" b="1" i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GB" sz="4400" b="1" i="1" dirty="0" smtClean="0">
                <a:solidFill>
                  <a:srgbClr val="FF6600"/>
                </a:solidFill>
              </a:rPr>
              <a:t>to process and extract knowledge</a:t>
            </a:r>
            <a:endParaRPr lang="en-GB" sz="4400" b="1" i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Scalable 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Easy to Manage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Across Boundaries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Tailored</a:t>
            </a:r>
            <a:endParaRPr lang="en-GB" sz="2000" i="1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1225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Elastic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Assignment of Computing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Assignment of Processors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Virtual Research Environment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3375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Rich and </a:t>
            </a:r>
            <a:r>
              <a:rPr lang="en-GB" sz="2000" b="1" i="1" dirty="0"/>
              <a:t>H</a:t>
            </a:r>
            <a:r>
              <a:rPr lang="en-GB" sz="2000" b="1" i="1" dirty="0" smtClean="0"/>
              <a:t>eterogeneous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High Throughput 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Map-Reduce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Parallel R</a:t>
            </a:r>
            <a:endParaRPr lang="en-GB" sz="2000" i="1" dirty="0">
              <a:solidFill>
                <a:srgbClr val="595959"/>
              </a:solidFill>
            </a:endParaRPr>
          </a:p>
        </p:txBody>
      </p:sp>
      <p:pic>
        <p:nvPicPr>
          <p:cNvPr id="6" name="Picture 5" descr="clou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693541"/>
            <a:ext cx="2667000" cy="213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lastic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50" y="3013166"/>
            <a:ext cx="3048001" cy="181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eterogenou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88" y="3800566"/>
            <a:ext cx="269875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Helper.ash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822689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Born from the user needs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8AC-38C8-6A48-BC32-57C13E4E1FCC}" type="datetime1">
              <a:rPr lang="it-IT" smtClean="0"/>
              <a:t>13/09/17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83D9-8CC2-804F-8686-C1E9F10CDC8C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23528" y="2998818"/>
            <a:ext cx="8632825" cy="1485900"/>
          </a:xfrm>
          <a:noFill/>
          <a:ln w="28575" cmpd="sng">
            <a:solidFill>
              <a:srgbClr val="4F81BD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lvl="8" indent="0" defTabSz="45720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en-GB" sz="2400" dirty="0">
                <a:solidFill>
                  <a:srgbClr val="125E89"/>
                </a:solidFill>
                <a:latin typeface="Calibri" charset="0"/>
                <a:ea typeface="MS PGothic" charset="0"/>
                <a:cs typeface="MS PGothic" charset="0"/>
              </a:rPr>
              <a:t>to </a:t>
            </a:r>
            <a:r>
              <a:rPr lang="en-US" sz="2400" dirty="0">
                <a:solidFill>
                  <a:srgbClr val="125E89"/>
                </a:solidFill>
                <a:latin typeface="Calibri" charset="0"/>
                <a:ea typeface="MS PGothic" charset="0"/>
                <a:cs typeface="MS PGothic" charset="0"/>
              </a:rPr>
              <a:t>analyze datasets</a:t>
            </a:r>
            <a:endParaRPr lang="en-GB" sz="2400" dirty="0">
              <a:solidFill>
                <a:srgbClr val="125E89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marL="0" indent="0" defTabSz="45720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en-GB" sz="2400" dirty="0" smtClean="0">
                <a:latin typeface="Calibri" charset="0"/>
                <a:ea typeface="MS PGothic" charset="0"/>
                <a:cs typeface="MS PGothic" charset="0"/>
              </a:rPr>
              <a:t>to </a:t>
            </a:r>
            <a:r>
              <a:rPr lang="en-GB" sz="2400" dirty="0">
                <a:latin typeface="Calibri" charset="0"/>
                <a:ea typeface="MS PGothic" charset="0"/>
                <a:cs typeface="MS PGothic" charset="0"/>
              </a:rPr>
              <a:t>manage the full data life-cycle from import to validation, </a:t>
            </a:r>
            <a:r>
              <a:rPr lang="en-GB" sz="2400" dirty="0" err="1">
                <a:latin typeface="Calibri" charset="0"/>
                <a:ea typeface="MS PGothic" charset="0"/>
                <a:cs typeface="MS PGothic" charset="0"/>
              </a:rPr>
              <a:t>curation</a:t>
            </a:r>
            <a:r>
              <a:rPr lang="en-GB" sz="2400" dirty="0">
                <a:latin typeface="Calibri" charset="0"/>
                <a:ea typeface="MS PGothic" charset="0"/>
                <a:cs typeface="MS PGothic" charset="0"/>
              </a:rPr>
              <a:t>, harmonization and publication</a:t>
            </a:r>
          </a:p>
          <a:p>
            <a:pPr marL="0" indent="0" defTabSz="45720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en-GB" sz="2400" dirty="0">
                <a:latin typeface="Calibri" charset="0"/>
                <a:ea typeface="MS PGothic" charset="0"/>
                <a:cs typeface="MS PGothic" charset="0"/>
              </a:rPr>
              <a:t>to reduce the costs of data </a:t>
            </a:r>
            <a:r>
              <a:rPr lang="en-GB" sz="2400" dirty="0" smtClean="0">
                <a:latin typeface="Calibri" charset="0"/>
                <a:ea typeface="MS PGothic" charset="0"/>
                <a:cs typeface="MS PGothic" charset="0"/>
              </a:rPr>
              <a:t>maintenance</a:t>
            </a:r>
            <a:endParaRPr lang="it-IT" sz="24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23528" y="1329383"/>
            <a:ext cx="8632825" cy="1379537"/>
          </a:xfrm>
          <a:noFill/>
          <a:ln w="28575" cmpd="sng">
            <a:solidFill>
              <a:srgbClr val="4F81BD"/>
            </a:solidFill>
          </a:ln>
          <a:effectLst/>
        </p:spPr>
        <p:txBody>
          <a:bodyPr>
            <a:normAutofit/>
          </a:bodyPr>
          <a:lstStyle/>
          <a:p>
            <a:pPr marL="0" indent="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dirty="0">
                <a:latin typeface="Calibri" charset="0"/>
                <a:ea typeface="MS PGothic" charset="0"/>
                <a:cs typeface="MS PGothic" charset="0"/>
              </a:rPr>
              <a:t>to host applications in a secure and scalable environment</a:t>
            </a:r>
          </a:p>
          <a:p>
            <a:pPr marL="0" indent="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dirty="0">
                <a:latin typeface="Calibri" charset="0"/>
                <a:ea typeface="MS PGothic" charset="0"/>
                <a:cs typeface="MS PGothic" charset="0"/>
              </a:rPr>
              <a:t>to maintain </a:t>
            </a:r>
            <a:r>
              <a:rPr lang="en-GB" sz="2400" dirty="0" smtClean="0">
                <a:latin typeface="Calibri" charset="0"/>
                <a:ea typeface="MS PGothic" charset="0"/>
                <a:cs typeface="MS PGothic" charset="0"/>
              </a:rPr>
              <a:t>and preserve data</a:t>
            </a:r>
            <a:endParaRPr lang="en-GB" sz="2400" dirty="0">
              <a:latin typeface="Calibri" charset="0"/>
              <a:ea typeface="MS PGothic" charset="0"/>
              <a:cs typeface="MS PGothic" charset="0"/>
            </a:endParaRPr>
          </a:p>
          <a:p>
            <a:pPr marL="0" indent="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dirty="0" smtClean="0">
                <a:latin typeface="Calibri" charset="0"/>
                <a:ea typeface="MS PGothic" charset="0"/>
                <a:cs typeface="MS PGothic" charset="0"/>
              </a:rPr>
              <a:t>to securely </a:t>
            </a:r>
            <a:r>
              <a:rPr lang="en-GB" sz="2400" dirty="0">
                <a:latin typeface="Calibri" charset="0"/>
                <a:ea typeface="MS PGothic" charset="0"/>
                <a:cs typeface="MS PGothic" charset="0"/>
              </a:rPr>
              <a:t>delivery data to known </a:t>
            </a:r>
            <a:r>
              <a:rPr lang="en-GB" sz="2400" dirty="0" smtClean="0">
                <a:latin typeface="Calibri" charset="0"/>
                <a:ea typeface="MS PGothic" charset="0"/>
                <a:cs typeface="MS PGothic" charset="0"/>
              </a:rPr>
              <a:t>users</a:t>
            </a:r>
            <a:endParaRPr lang="en-GB" sz="2400" dirty="0"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3685" y="1328892"/>
            <a:ext cx="1192582" cy="1359185"/>
            <a:chOff x="7931332" y="1153622"/>
            <a:chExt cx="1192582" cy="1359185"/>
          </a:xfrm>
        </p:grpSpPr>
        <p:pic>
          <p:nvPicPr>
            <p:cNvPr id="9" name="Picture 8" descr="ImageHelper.ash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3781" y="1153622"/>
              <a:ext cx="862012" cy="108285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31332" y="2174253"/>
              <a:ext cx="1192582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Capacities</a:t>
              </a:r>
              <a:endPara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0352" y="3069037"/>
            <a:ext cx="1252366" cy="1440083"/>
            <a:chOff x="7814494" y="2944837"/>
            <a:chExt cx="1252366" cy="1440083"/>
          </a:xfrm>
        </p:grpSpPr>
        <p:pic>
          <p:nvPicPr>
            <p:cNvPr id="11" name="Picture 10" descr="ImageHelper.ashx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3781" y="2944837"/>
              <a:ext cx="859736" cy="1080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14494" y="4046366"/>
              <a:ext cx="125236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Applications</a:t>
              </a:r>
              <a:endPara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4774615"/>
            <a:ext cx="8632873" cy="1508105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indent="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rgbClr val="125E89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spcBef>
                <a:spcPct val="20000"/>
              </a:spcBef>
              <a:buFontTx/>
              <a:buBlip>
                <a:blip r:embed="rId4"/>
              </a:buBlip>
              <a:defRPr sz="2800">
                <a:solidFill>
                  <a:srgbClr val="125E89"/>
                </a:solidFill>
              </a:defRPr>
            </a:lvl2pPr>
            <a:lvl3pPr marL="1143000" indent="-228600">
              <a:spcBef>
                <a:spcPct val="20000"/>
              </a:spcBef>
              <a:buFontTx/>
              <a:buBlip>
                <a:blip r:embed="rId4"/>
              </a:buBlip>
              <a:defRPr sz="2400">
                <a:solidFill>
                  <a:srgbClr val="125E89"/>
                </a:solidFill>
              </a:defRPr>
            </a:lvl3pPr>
            <a:lvl4pPr marL="1600200" indent="-228600">
              <a:spcBef>
                <a:spcPct val="20000"/>
              </a:spcBef>
              <a:buFontTx/>
              <a:buBlip>
                <a:blip r:embed="rId4"/>
              </a:buBlip>
              <a:defRPr sz="2000">
                <a:solidFill>
                  <a:srgbClr val="125E89"/>
                </a:solidFill>
              </a:defRPr>
            </a:lvl4pPr>
            <a:lvl5pPr marL="2057400" indent="-228600">
              <a:spcBef>
                <a:spcPct val="20000"/>
              </a:spcBef>
              <a:buFontTx/>
              <a:buBlip>
                <a:blip r:embed="rId4"/>
              </a:buBlip>
              <a:defRPr sz="2000">
                <a:solidFill>
                  <a:srgbClr val="125E89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0" lvl="8" indent="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rgbClr val="125E89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dirty="0"/>
              <a:t>to </a:t>
            </a:r>
            <a:r>
              <a:rPr lang="en-US" dirty="0"/>
              <a:t>access authoritative datasets</a:t>
            </a:r>
          </a:p>
          <a:p>
            <a:r>
              <a:rPr lang="en-GB" dirty="0"/>
              <a:t>to mash-up data  </a:t>
            </a:r>
          </a:p>
          <a:p>
            <a:r>
              <a:rPr lang="en-GB" dirty="0"/>
              <a:t>to analyse big datasets</a:t>
            </a:r>
          </a:p>
          <a:p>
            <a:r>
              <a:rPr lang="en-US" dirty="0"/>
              <a:t>to validate datasets and provide a standard access to them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8048021" y="4774615"/>
            <a:ext cx="859737" cy="1491569"/>
            <a:chOff x="8048021" y="4774615"/>
            <a:chExt cx="859737" cy="1491569"/>
          </a:xfrm>
        </p:grpSpPr>
        <p:pic>
          <p:nvPicPr>
            <p:cNvPr id="15" name="Picture 14" descr="ImageHelper.ashx-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8021" y="4774615"/>
              <a:ext cx="859737" cy="108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201909" y="5927630"/>
              <a:ext cx="58772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9A85F"/>
                  </a:solidFill>
                </a:rPr>
                <a:t>Data</a:t>
              </a:r>
              <a:endPara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9A8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9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Virtual Research Environment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619-E533-B64B-B10F-940DB196A907}" type="datetime1">
              <a:rPr lang="it-IT" smtClean="0"/>
              <a:t>13/09/17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Existing Technologies and Enabling Platform  - M. Assante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BF0-0DC9-6242-A6B3-064FC07A636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1038"/>
            <a:ext cx="9144000" cy="2303462"/>
          </a:xfrm>
        </p:spPr>
        <p:txBody>
          <a:bodyPr/>
          <a:lstStyle/>
          <a:p>
            <a:pPr marL="0" indent="0" algn="ctr">
              <a:buNone/>
            </a:pPr>
            <a:endParaRPr lang="en-GB" b="1" i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GB" sz="4400" b="1" i="1" dirty="0">
                <a:solidFill>
                  <a:srgbClr val="FF6600"/>
                </a:solidFill>
              </a:rPr>
              <a:t>t</a:t>
            </a:r>
            <a:r>
              <a:rPr lang="en-GB" sz="4400" b="1" i="1" dirty="0" smtClean="0">
                <a:solidFill>
                  <a:srgbClr val="FF6600"/>
                </a:solidFill>
              </a:rPr>
              <a:t>o access, share and collaborate</a:t>
            </a:r>
            <a:endParaRPr lang="en-GB" sz="4400" b="1" i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Share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 Tables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Files</a:t>
            </a:r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1225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Communicate 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Post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Favourite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Connection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3375" y="5093540"/>
            <a:ext cx="2095499" cy="1319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2000" b="1" i="1" dirty="0" smtClean="0"/>
              <a:t>Organize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Dynamic VRE Creation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Secure </a:t>
            </a:r>
          </a:p>
          <a:p>
            <a:pPr algn="ctr"/>
            <a:r>
              <a:rPr lang="en-GB" sz="2000" i="1" dirty="0" smtClean="0">
                <a:solidFill>
                  <a:srgbClr val="595959"/>
                </a:solidFill>
              </a:rPr>
              <a:t>Policy Control</a:t>
            </a:r>
            <a:endParaRPr lang="en-GB" sz="2000" i="1" dirty="0">
              <a:solidFill>
                <a:srgbClr val="595959"/>
              </a:solidFill>
            </a:endParaRPr>
          </a:p>
        </p:txBody>
      </p:sp>
      <p:pic>
        <p:nvPicPr>
          <p:cNvPr id="12" name="Picture 11" descr="Sha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4" y="3224639"/>
            <a:ext cx="2232025" cy="167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oci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0" y="2940737"/>
            <a:ext cx="3070225" cy="195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organiz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375" y="3086754"/>
            <a:ext cx="1809749" cy="180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9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6554</TotalTime>
  <Words>631</Words>
  <Application>Microsoft Macintosh PowerPoint</Application>
  <PresentationFormat>On-screen Show (4:3)</PresentationFormat>
  <Paragraphs>163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Mangal</vt:lpstr>
      <vt:lpstr>MS PGothic</vt:lpstr>
      <vt:lpstr>Arial</vt:lpstr>
      <vt:lpstr>Presentation</vt:lpstr>
      <vt:lpstr>Introduction to D4Science  </vt:lpstr>
      <vt:lpstr>The D4Science infrastructure</vt:lpstr>
      <vt:lpstr>D4Science Identity</vt:lpstr>
      <vt:lpstr>D4Science for Geeks</vt:lpstr>
      <vt:lpstr>Storage as Service</vt:lpstr>
      <vt:lpstr>Applications as a Service </vt:lpstr>
      <vt:lpstr>Computing as Service</vt:lpstr>
      <vt:lpstr>Born from the user needs</vt:lpstr>
      <vt:lpstr>Virtual Research Environment</vt:lpstr>
      <vt:lpstr>Virtual Research Environment </vt:lpstr>
      <vt:lpstr>Supported projects – full list at https://services.d4science.org/explore</vt:lpstr>
      <vt:lpstr>References / Links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Uptake</dc:title>
  <dc:creator>Sara</dc:creator>
  <cp:lastModifiedBy>Massimiliano Assante</cp:lastModifiedBy>
  <cp:revision>178</cp:revision>
  <dcterms:created xsi:type="dcterms:W3CDTF">2015-09-01T10:33:30Z</dcterms:created>
  <dcterms:modified xsi:type="dcterms:W3CDTF">2017-09-13T15:06:24Z</dcterms:modified>
</cp:coreProperties>
</file>