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sldIdLst>
    <p:sldId id="256" r:id="rId2"/>
    <p:sldId id="260" r:id="rId3"/>
    <p:sldId id="258" r:id="rId4"/>
    <p:sldId id="257" r:id="rId5"/>
    <p:sldId id="259" r:id="rId6"/>
    <p:sldId id="261" r:id="rId7"/>
    <p:sldId id="262" r:id="rId8"/>
    <p:sldId id="263" r:id="rId9"/>
    <p:sldId id="264" r:id="rId10"/>
    <p:sldId id="267" r:id="rId11"/>
    <p:sldId id="266"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03"/>
    <p:restoredTop sz="73089"/>
  </p:normalViewPr>
  <p:slideViewPr>
    <p:cSldViewPr snapToGrid="0" snapToObjects="1">
      <p:cViewPr varScale="1">
        <p:scale>
          <a:sx n="77" d="100"/>
          <a:sy n="77" d="100"/>
        </p:scale>
        <p:origin x="11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21CF3-2DE7-654A-B541-EDC23E5315C4}" type="datetimeFigureOut">
              <a:rPr lang="en-US" smtClean="0"/>
              <a:t>9/27/17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8BCF19-0FEE-7641-A492-372CBF1887C3}" type="slidenum">
              <a:rPr lang="en-US" smtClean="0"/>
              <a:t>‹#›</a:t>
            </a:fld>
            <a:endParaRPr lang="en-US"/>
          </a:p>
        </p:txBody>
      </p:sp>
    </p:spTree>
    <p:extLst>
      <p:ext uri="{BB962C8B-B14F-4D97-AF65-F5344CB8AC3E}">
        <p14:creationId xmlns:p14="http://schemas.microsoft.com/office/powerpoint/2010/main" val="315080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8BCF19-0FEE-7641-A492-372CBF1887C3}" type="slidenum">
              <a:rPr lang="en-US" smtClean="0"/>
              <a:t>1</a:t>
            </a:fld>
            <a:endParaRPr lang="en-US"/>
          </a:p>
        </p:txBody>
      </p:sp>
    </p:spTree>
    <p:extLst>
      <p:ext uri="{BB962C8B-B14F-4D97-AF65-F5344CB8AC3E}">
        <p14:creationId xmlns:p14="http://schemas.microsoft.com/office/powerpoint/2010/main" val="1606741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Identity Working Group for the Open Research Cloud (ORC-IWG) was established in order to discuss the challenges for federating a distributed open cloud for researchers and scientists internationally, focusing on the areas of Identity Provisioning, Authentication and </a:t>
            </a:r>
            <a:r>
              <a:rPr lang="en-US" dirty="0" err="1" smtClean="0"/>
              <a:t>Authorisation</a:t>
            </a:r>
            <a:r>
              <a:rPr lang="en-US" dirty="0" smtClean="0"/>
              <a:t>. Ultimately, the goal is to reach consensus on the principles that the community is prepared to follow and support for enabling international scientific research computing, leveraging both academic and commercial cloud infrastructure.</a:t>
            </a:r>
            <a:endParaRPr lang="en-US" dirty="0"/>
          </a:p>
        </p:txBody>
      </p:sp>
      <p:sp>
        <p:nvSpPr>
          <p:cNvPr id="4" name="Slide Number Placeholder 3"/>
          <p:cNvSpPr>
            <a:spLocks noGrp="1"/>
          </p:cNvSpPr>
          <p:nvPr>
            <p:ph type="sldNum" sz="quarter" idx="10"/>
          </p:nvPr>
        </p:nvSpPr>
        <p:spPr/>
        <p:txBody>
          <a:bodyPr/>
          <a:lstStyle/>
          <a:p>
            <a:fld id="{CA8BCF19-0FEE-7641-A492-372CBF1887C3}" type="slidenum">
              <a:rPr lang="en-US" smtClean="0"/>
              <a:t>3</a:t>
            </a:fld>
            <a:endParaRPr lang="en-US"/>
          </a:p>
        </p:txBody>
      </p:sp>
    </p:spTree>
    <p:extLst>
      <p:ext uri="{BB962C8B-B14F-4D97-AF65-F5344CB8AC3E}">
        <p14:creationId xmlns:p14="http://schemas.microsoft.com/office/powerpoint/2010/main" val="1556610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Several initiatives, including the AARC project, </a:t>
            </a:r>
            <a:r>
              <a:rPr lang="en-US" dirty="0" smtClean="0"/>
              <a:t>have explored the requirements for federated identity and access management. The </a:t>
            </a:r>
            <a:r>
              <a:rPr lang="en-US" dirty="0" smtClean="0"/>
              <a:t>set </a:t>
            </a:r>
            <a:r>
              <a:rPr lang="en-US" dirty="0" smtClean="0"/>
              <a:t>of </a:t>
            </a:r>
            <a:r>
              <a:rPr lang="en-US" dirty="0" smtClean="0"/>
              <a:t>common requirements that follows </a:t>
            </a:r>
            <a:r>
              <a:rPr lang="en-US" dirty="0" smtClean="0"/>
              <a:t>is based on the requirements analysis by AARC which collected input from a multitude of external sources, including previous activities such as the “TERENA AAA Study” and the documents produced by </a:t>
            </a:r>
            <a:r>
              <a:rPr lang="en-US" dirty="0" smtClean="0"/>
              <a:t>FIM4R (which will soon produce</a:t>
            </a:r>
            <a:r>
              <a:rPr lang="en-US" baseline="0" dirty="0" smtClean="0"/>
              <a:t> a v2.0 of the requirements)</a:t>
            </a:r>
            <a:endParaRPr lang="en-US" dirty="0"/>
          </a:p>
        </p:txBody>
      </p:sp>
      <p:sp>
        <p:nvSpPr>
          <p:cNvPr id="4" name="Slide Number Placeholder 3"/>
          <p:cNvSpPr>
            <a:spLocks noGrp="1"/>
          </p:cNvSpPr>
          <p:nvPr>
            <p:ph type="sldNum" sz="quarter" idx="10"/>
          </p:nvPr>
        </p:nvSpPr>
        <p:spPr/>
        <p:txBody>
          <a:bodyPr/>
          <a:lstStyle/>
          <a:p>
            <a:fld id="{CA8BCF19-0FEE-7641-A492-372CBF1887C3}" type="slidenum">
              <a:rPr lang="en-US" smtClean="0"/>
              <a:t>4</a:t>
            </a:fld>
            <a:endParaRPr lang="en-US"/>
          </a:p>
        </p:txBody>
      </p:sp>
    </p:spTree>
    <p:extLst>
      <p:ext uri="{BB962C8B-B14F-4D97-AF65-F5344CB8AC3E}">
        <p14:creationId xmlns:p14="http://schemas.microsoft.com/office/powerpoint/2010/main" val="2015126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b="1" dirty="0" smtClean="0"/>
              <a:t>Open and standards-based technologies</a:t>
            </a:r>
            <a:r>
              <a:rPr lang="en-US" dirty="0" smtClean="0"/>
              <a:t> - build on open and standards-­based AAI technologies to allow for interoperability (by means of appropriate translation services when necessary) and deployment on existing identity inter-federation efforts such as </a:t>
            </a:r>
            <a:r>
              <a:rPr lang="en-US" dirty="0" err="1" smtClean="0"/>
              <a:t>eduGAIN</a:t>
            </a:r>
            <a:endParaRPr lang="en-US" dirty="0" smtClean="0"/>
          </a:p>
          <a:p>
            <a:pPr marL="171450" indent="-171450">
              <a:buFont typeface="Arial" charset="0"/>
              <a:buChar char="•"/>
            </a:pPr>
            <a:r>
              <a:rPr lang="en-US" b="1" dirty="0" smtClean="0"/>
              <a:t>End-user &amp; Service Provider friendliness</a:t>
            </a:r>
            <a:r>
              <a:rPr lang="en-US" dirty="0" smtClean="0"/>
              <a:t> - provide simple and intuitive tools that are able to address the needs of users with different levels of ICT literacy and enable more Service Providers (commercial and non-­commercial) to connect</a:t>
            </a:r>
          </a:p>
          <a:p>
            <a:pPr marL="171450" indent="-171450">
              <a:buFont typeface="Arial" charset="0"/>
              <a:buChar char="•"/>
            </a:pPr>
            <a:r>
              <a:rPr lang="en-US" b="1" dirty="0" smtClean="0"/>
              <a:t>Guest/homeless users</a:t>
            </a:r>
            <a:r>
              <a:rPr lang="en-US" dirty="0" smtClean="0"/>
              <a:t> - support users without a federated institutional IdP, such as citizen scientists and researchers without formal association to research laboratories or universities</a:t>
            </a:r>
          </a:p>
          <a:p>
            <a:pPr marL="171450" indent="-171450">
              <a:buFont typeface="Arial" charset="0"/>
              <a:buChar char="•"/>
            </a:pPr>
            <a:r>
              <a:rPr lang="en-US" b="1" dirty="0" smtClean="0"/>
              <a:t>Social media &amp; </a:t>
            </a:r>
            <a:r>
              <a:rPr lang="en-US" b="1" dirty="0" err="1" smtClean="0"/>
              <a:t>eGov</a:t>
            </a:r>
            <a:r>
              <a:rPr lang="en-US" b="1" dirty="0" smtClean="0"/>
              <a:t> identities</a:t>
            </a:r>
            <a:r>
              <a:rPr lang="en-US" dirty="0" smtClean="0"/>
              <a:t> - support common social media identity providers (e.g. Google, Facebook), but also researcher ID providers, such as ORCID, to act as authentication providers and/or attribute authorities &amp; support broader cross-domain collaboration including e-Government infrastructures</a:t>
            </a:r>
          </a:p>
          <a:p>
            <a:pPr marL="171450" indent="-171450">
              <a:buFont typeface="Arial" charset="0"/>
              <a:buChar char="•"/>
            </a:pPr>
            <a:r>
              <a:rPr lang="en-US" b="1" dirty="0" smtClean="0"/>
              <a:t>Levels of Assurance</a:t>
            </a:r>
            <a:r>
              <a:rPr lang="en-US" dirty="0" smtClean="0"/>
              <a:t> - support different levels of assurance for credentials issued under different policies and procedures</a:t>
            </a:r>
          </a:p>
          <a:p>
            <a:pPr marL="171450" indent="-171450">
              <a:buFont typeface="Arial" charset="0"/>
              <a:buChar char="•"/>
            </a:pPr>
            <a:r>
              <a:rPr lang="en-US" b="1" dirty="0" smtClean="0"/>
              <a:t>Community-­based </a:t>
            </a:r>
            <a:r>
              <a:rPr lang="en-US" b="1" dirty="0" err="1" smtClean="0"/>
              <a:t>authorisation</a:t>
            </a:r>
            <a:r>
              <a:rPr lang="en-US" dirty="0" smtClean="0"/>
              <a:t> - enable communities to manage the assignment of attributes to their members for </a:t>
            </a:r>
            <a:r>
              <a:rPr lang="en-US" dirty="0" err="1" smtClean="0"/>
              <a:t>authorisation</a:t>
            </a:r>
            <a:r>
              <a:rPr lang="en-US" dirty="0" smtClean="0"/>
              <a:t> purposes</a:t>
            </a:r>
          </a:p>
          <a:p>
            <a:pPr marL="171450" indent="-171450">
              <a:buFont typeface="Arial" charset="0"/>
              <a:buChar char="•"/>
            </a:pPr>
            <a:r>
              <a:rPr lang="en-US" b="1" dirty="0" smtClean="0"/>
              <a:t>Attribute aggregation</a:t>
            </a:r>
            <a:r>
              <a:rPr lang="en-US" dirty="0" smtClean="0"/>
              <a:t> - support the aggregation of identity attributes originating from different sources of authority, including federated IdPs and community-based attribute authorities</a:t>
            </a:r>
            <a:endParaRPr lang="en-US" dirty="0"/>
          </a:p>
        </p:txBody>
      </p:sp>
      <p:sp>
        <p:nvSpPr>
          <p:cNvPr id="4" name="Slide Number Placeholder 3"/>
          <p:cNvSpPr>
            <a:spLocks noGrp="1"/>
          </p:cNvSpPr>
          <p:nvPr>
            <p:ph type="sldNum" sz="quarter" idx="10"/>
          </p:nvPr>
        </p:nvSpPr>
        <p:spPr/>
        <p:txBody>
          <a:bodyPr/>
          <a:lstStyle/>
          <a:p>
            <a:fld id="{CA8BCF19-0FEE-7641-A492-372CBF1887C3}" type="slidenum">
              <a:rPr lang="en-US" smtClean="0"/>
              <a:t>5</a:t>
            </a:fld>
            <a:endParaRPr lang="en-US"/>
          </a:p>
        </p:txBody>
      </p:sp>
    </p:spTree>
    <p:extLst>
      <p:ext uri="{BB962C8B-B14F-4D97-AF65-F5344CB8AC3E}">
        <p14:creationId xmlns:p14="http://schemas.microsoft.com/office/powerpoint/2010/main" val="617771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b="1" dirty="0" smtClean="0"/>
              <a:t>Persistent unique user identifiers</a:t>
            </a:r>
            <a:r>
              <a:rPr lang="en-US" dirty="0" smtClean="0"/>
              <a:t> - reference the digital identities of users through long-­lasting unique identifiers</a:t>
            </a:r>
          </a:p>
          <a:p>
            <a:pPr marL="171450" indent="-171450">
              <a:buFont typeface="Arial" charset="0"/>
              <a:buChar char="•"/>
            </a:pPr>
            <a:r>
              <a:rPr lang="en-US" b="1" dirty="0" smtClean="0"/>
              <a:t>User-managed identity information</a:t>
            </a:r>
            <a:r>
              <a:rPr lang="en-US" dirty="0" smtClean="0"/>
              <a:t> - enable users to self-­manage some of their attributes; depending on the attribute type, update restrictions should be imposed; support right to erasure</a:t>
            </a:r>
          </a:p>
          <a:p>
            <a:pPr marL="171450" indent="-171450">
              <a:buFont typeface="Arial" charset="0"/>
              <a:buChar char="•"/>
            </a:pPr>
            <a:r>
              <a:rPr lang="en-US" b="1" dirty="0" smtClean="0"/>
              <a:t>Step-up &amp; Multi-Factor Authentication</a:t>
            </a:r>
            <a:r>
              <a:rPr lang="en-US" dirty="0" smtClean="0"/>
              <a:t> - provide an additional factor or procedure that validates a user’s identity for high-risk transactions or according to policy rules</a:t>
            </a:r>
          </a:p>
          <a:p>
            <a:pPr marL="171450" indent="-171450">
              <a:buFont typeface="Arial" charset="0"/>
              <a:buChar char="•"/>
            </a:pPr>
            <a:r>
              <a:rPr lang="en-US" b="1" dirty="0" smtClean="0"/>
              <a:t>Non-web-browser based access</a:t>
            </a:r>
            <a:r>
              <a:rPr lang="en-US" dirty="0" smtClean="0"/>
              <a:t> - provide federated access to both web-browser-based and non-web-browser-based services, such as CLI tools and APIs</a:t>
            </a:r>
          </a:p>
          <a:p>
            <a:pPr marL="171450" indent="-171450">
              <a:buFont typeface="Arial" charset="0"/>
              <a:buChar char="•"/>
            </a:pPr>
            <a:r>
              <a:rPr lang="en-US" b="1" dirty="0" smtClean="0"/>
              <a:t>Credential delegation</a:t>
            </a:r>
            <a:r>
              <a:rPr lang="en-US" dirty="0" smtClean="0"/>
              <a:t> - allow users to delegate third parties, mostly computational tasks or services, to act on their behalf, without the need for interactive access</a:t>
            </a:r>
          </a:p>
          <a:p>
            <a:pPr marL="171450" indent="-171450">
              <a:buFont typeface="Arial" charset="0"/>
              <a:buChar char="•"/>
            </a:pPr>
            <a:r>
              <a:rPr lang="en-US" b="1" dirty="0" smtClean="0"/>
              <a:t>Attribute release</a:t>
            </a:r>
            <a:r>
              <a:rPr lang="en-US" dirty="0" smtClean="0"/>
              <a:t> - Support flexible negotiation mechanisms for governing the release of identity attributes; define a set of commonly supported and consumed attributes, which allow for effective use of services and represent a privacy baseline such that further </a:t>
            </a:r>
            <a:r>
              <a:rPr lang="en-US" dirty="0" err="1" smtClean="0"/>
              <a:t>minimisation</a:t>
            </a:r>
            <a:r>
              <a:rPr lang="en-US" dirty="0" smtClean="0"/>
              <a:t> achieves no particular benefit (see REFEDS Research and Scholarship Entity Category - R&amp;S)</a:t>
            </a:r>
          </a:p>
          <a:p>
            <a:pPr marL="171450" indent="-171450">
              <a:buFont typeface="Arial" charset="0"/>
              <a:buChar char="•"/>
            </a:pPr>
            <a:r>
              <a:rPr lang="en-US" b="1" dirty="0" smtClean="0"/>
              <a:t>Federated incident report handling</a:t>
            </a:r>
            <a:r>
              <a:rPr lang="en-US" dirty="0" smtClean="0"/>
              <a:t> - adopt common procedure for reporting and handling security incidents that involve federations spreading across multiple administrative domains (see REFEDS Security Incident Response Trust Framework for Federated Identity - </a:t>
            </a:r>
            <a:r>
              <a:rPr lang="en-US" dirty="0" err="1" smtClean="0"/>
              <a:t>Sirtfi</a:t>
            </a:r>
            <a:r>
              <a:rPr lang="en-US" dirty="0" smtClean="0"/>
              <a:t>)</a:t>
            </a:r>
            <a:endParaRPr lang="en-US" dirty="0"/>
          </a:p>
        </p:txBody>
      </p:sp>
      <p:sp>
        <p:nvSpPr>
          <p:cNvPr id="4" name="Slide Number Placeholder 3"/>
          <p:cNvSpPr>
            <a:spLocks noGrp="1"/>
          </p:cNvSpPr>
          <p:nvPr>
            <p:ph type="sldNum" sz="quarter" idx="10"/>
          </p:nvPr>
        </p:nvSpPr>
        <p:spPr/>
        <p:txBody>
          <a:bodyPr/>
          <a:lstStyle/>
          <a:p>
            <a:fld id="{CA8BCF19-0FEE-7641-A492-372CBF1887C3}" type="slidenum">
              <a:rPr lang="en-US" smtClean="0"/>
              <a:t>6</a:t>
            </a:fld>
            <a:endParaRPr lang="en-US"/>
          </a:p>
        </p:txBody>
      </p:sp>
    </p:spTree>
    <p:extLst>
      <p:ext uri="{BB962C8B-B14F-4D97-AF65-F5344CB8AC3E}">
        <p14:creationId xmlns:p14="http://schemas.microsoft.com/office/powerpoint/2010/main" val="1042777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functional aspects that have yet to be addressed, such as:</a:t>
            </a:r>
          </a:p>
          <a:p>
            <a:pPr marL="171450" indent="-171450">
              <a:buFont typeface="Arial" charset="0"/>
              <a:buChar char="•"/>
            </a:pPr>
            <a:r>
              <a:rPr lang="en-US" dirty="0" err="1" smtClean="0"/>
              <a:t>authorisation</a:t>
            </a:r>
            <a:r>
              <a:rPr lang="en-US" dirty="0" smtClean="0"/>
              <a:t> in multi-provider environments</a:t>
            </a:r>
          </a:p>
          <a:p>
            <a:pPr marL="171450" indent="-171450">
              <a:buFont typeface="Arial" charset="0"/>
              <a:buChar char="•"/>
            </a:pPr>
            <a:r>
              <a:rPr lang="en-US" dirty="0" smtClean="0"/>
              <a:t>access to non-­web-browser-based services</a:t>
            </a:r>
          </a:p>
          <a:p>
            <a:pPr marL="171450" indent="-171450">
              <a:buFont typeface="Arial" charset="0"/>
              <a:buChar char="•"/>
            </a:pPr>
            <a:r>
              <a:rPr lang="en-US" dirty="0" smtClean="0"/>
              <a:t>delegation capabilities</a:t>
            </a:r>
          </a:p>
          <a:p>
            <a:pPr marL="171450" indent="-171450">
              <a:buFont typeface="Arial" charset="0"/>
              <a:buChar char="•"/>
            </a:pPr>
            <a:r>
              <a:rPr lang="en-US" dirty="0" smtClean="0"/>
              <a:t>user friendliness</a:t>
            </a:r>
          </a:p>
          <a:p>
            <a:pPr marL="171450" indent="-171450">
              <a:buFont typeface="Arial" charset="0"/>
              <a:buChar char="•"/>
            </a:pPr>
            <a:r>
              <a:rPr lang="en-US" dirty="0" smtClean="0"/>
              <a:t>integration with cross-sector AAIs (social &amp; </a:t>
            </a:r>
            <a:r>
              <a:rPr lang="en-US" dirty="0" err="1" smtClean="0"/>
              <a:t>eGov</a:t>
            </a:r>
            <a:r>
              <a:rPr lang="en-US" dirty="0" smtClean="0"/>
              <a:t>)</a:t>
            </a:r>
            <a:endParaRPr lang="en-US" dirty="0"/>
          </a:p>
        </p:txBody>
      </p:sp>
      <p:sp>
        <p:nvSpPr>
          <p:cNvPr id="4" name="Slide Number Placeholder 3"/>
          <p:cNvSpPr>
            <a:spLocks noGrp="1"/>
          </p:cNvSpPr>
          <p:nvPr>
            <p:ph type="sldNum" sz="quarter" idx="10"/>
          </p:nvPr>
        </p:nvSpPr>
        <p:spPr/>
        <p:txBody>
          <a:bodyPr/>
          <a:lstStyle/>
          <a:p>
            <a:fld id="{CA8BCF19-0FEE-7641-A492-372CBF1887C3}" type="slidenum">
              <a:rPr lang="en-US" smtClean="0"/>
              <a:t>7</a:t>
            </a:fld>
            <a:endParaRPr lang="en-US"/>
          </a:p>
        </p:txBody>
      </p:sp>
    </p:spTree>
    <p:extLst>
      <p:ext uri="{BB962C8B-B14F-4D97-AF65-F5344CB8AC3E}">
        <p14:creationId xmlns:p14="http://schemas.microsoft.com/office/powerpoint/2010/main" val="180767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addressing technical aspects, integration of AAIs requires significant efforts to define a common policy framework covering the necessary legal and operational practices for all entities involved in the AAI ecosystem in areas</a:t>
            </a:r>
            <a:r>
              <a:rPr lang="en-US" baseline="0" dirty="0" smtClean="0"/>
              <a:t> such as the following:</a:t>
            </a:r>
            <a:endParaRPr lang="en-US" dirty="0" smtClean="0"/>
          </a:p>
          <a:p>
            <a:pPr marL="171450" indent="-171450">
              <a:buFont typeface="Arial" charset="0"/>
              <a:buChar char="•"/>
            </a:pPr>
            <a:r>
              <a:rPr lang="en-US" dirty="0" smtClean="0"/>
              <a:t>Data Privacy and Protection</a:t>
            </a:r>
          </a:p>
          <a:p>
            <a:pPr marL="171450" indent="-171450">
              <a:buFont typeface="Arial" charset="0"/>
              <a:buChar char="•"/>
            </a:pPr>
            <a:r>
              <a:rPr lang="en-US" dirty="0" smtClean="0"/>
              <a:t>Incident Response</a:t>
            </a:r>
            <a:r>
              <a:rPr lang="en-US" baseline="0" dirty="0" smtClean="0"/>
              <a:t> handling</a:t>
            </a:r>
          </a:p>
          <a:p>
            <a:pPr marL="171450" indent="-171450">
              <a:buFont typeface="Arial" charset="0"/>
              <a:buChar char="•"/>
            </a:pPr>
            <a:r>
              <a:rPr lang="en-US" dirty="0" smtClean="0"/>
              <a:t>Acceptable use policy </a:t>
            </a:r>
            <a:r>
              <a:rPr lang="en-US" dirty="0" err="1" smtClean="0"/>
              <a:t>harmonisation</a:t>
            </a:r>
            <a:endParaRPr lang="en-US" dirty="0"/>
          </a:p>
        </p:txBody>
      </p:sp>
      <p:sp>
        <p:nvSpPr>
          <p:cNvPr id="4" name="Slide Number Placeholder 3"/>
          <p:cNvSpPr>
            <a:spLocks noGrp="1"/>
          </p:cNvSpPr>
          <p:nvPr>
            <p:ph type="sldNum" sz="quarter" idx="10"/>
          </p:nvPr>
        </p:nvSpPr>
        <p:spPr/>
        <p:txBody>
          <a:bodyPr/>
          <a:lstStyle/>
          <a:p>
            <a:fld id="{CA8BCF19-0FEE-7641-A492-372CBF1887C3}" type="slidenum">
              <a:rPr lang="en-US" smtClean="0"/>
              <a:t>8</a:t>
            </a:fld>
            <a:endParaRPr lang="en-US"/>
          </a:p>
        </p:txBody>
      </p:sp>
    </p:spTree>
    <p:extLst>
      <p:ext uri="{BB962C8B-B14F-4D97-AF65-F5344CB8AC3E}">
        <p14:creationId xmlns:p14="http://schemas.microsoft.com/office/powerpoint/2010/main" val="2002895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err="1" smtClean="0"/>
              <a:t>Authorisation</a:t>
            </a:r>
            <a:r>
              <a:rPr lang="en-US" dirty="0" smtClean="0"/>
              <a:t> aspects are particularly challenging: </a:t>
            </a:r>
          </a:p>
          <a:p>
            <a:pPr marL="628650" lvl="1" indent="-171450">
              <a:buFont typeface="Arial" charset="0"/>
              <a:buChar char="•"/>
            </a:pPr>
            <a:r>
              <a:rPr lang="en-US" dirty="0" smtClean="0"/>
              <a:t>common model for collecting and aggregating attributes from multiple sources/authorities and exchanging attributes across communities and cloud providers</a:t>
            </a:r>
          </a:p>
          <a:p>
            <a:pPr marL="628650" lvl="1" indent="-171450">
              <a:buFont typeface="Arial" charset="0"/>
              <a:buChar char="•"/>
            </a:pPr>
            <a:r>
              <a:rPr lang="en-US" dirty="0" smtClean="0"/>
              <a:t>two dimensions of </a:t>
            </a:r>
            <a:r>
              <a:rPr lang="en-US" dirty="0" err="1" smtClean="0"/>
              <a:t>authorisation</a:t>
            </a:r>
            <a:r>
              <a:rPr lang="en-US" dirty="0" smtClean="0"/>
              <a:t>:</a:t>
            </a:r>
          </a:p>
          <a:p>
            <a:pPr marL="1085850" lvl="2" indent="-171450">
              <a:buFont typeface="Arial" charset="0"/>
              <a:buChar char="•"/>
            </a:pPr>
            <a:r>
              <a:rPr lang="en-US" dirty="0" smtClean="0"/>
              <a:t>access to data</a:t>
            </a:r>
          </a:p>
          <a:p>
            <a:pPr marL="1085850" lvl="2" indent="-171450">
              <a:buFont typeface="Arial" charset="0"/>
              <a:buChar char="•"/>
            </a:pPr>
            <a:r>
              <a:rPr lang="en-US" dirty="0" smtClean="0"/>
              <a:t>access to compute resources</a:t>
            </a:r>
          </a:p>
          <a:p>
            <a:pPr marL="171450" lvl="0" indent="-171450">
              <a:buFont typeface="Arial" charset="0"/>
              <a:buChar char="•"/>
            </a:pPr>
            <a:r>
              <a:rPr lang="en-US" dirty="0" smtClean="0"/>
              <a:t>Proportion of users federated through identity federations / </a:t>
            </a:r>
            <a:r>
              <a:rPr lang="en-US" dirty="0" err="1" smtClean="0"/>
              <a:t>eduGAIN</a:t>
            </a:r>
            <a:r>
              <a:rPr lang="en-US" dirty="0" smtClean="0"/>
              <a:t> inter-federation</a:t>
            </a:r>
          </a:p>
          <a:p>
            <a:pPr marL="171450" lvl="0" indent="-171450">
              <a:buFont typeface="Arial" charset="0"/>
              <a:buChar char="•"/>
            </a:pPr>
            <a:r>
              <a:rPr lang="en-US" dirty="0" smtClean="0"/>
              <a:t>Proportion of cloud providers federated through identity federations / </a:t>
            </a:r>
            <a:r>
              <a:rPr lang="en-US" dirty="0" err="1" smtClean="0"/>
              <a:t>eduGAIN</a:t>
            </a:r>
            <a:r>
              <a:rPr lang="en-US" dirty="0" smtClean="0"/>
              <a:t> inter-federation</a:t>
            </a:r>
          </a:p>
          <a:p>
            <a:pPr marL="171450" lvl="0" indent="-171450">
              <a:buFont typeface="Arial" charset="0"/>
              <a:buChar char="•"/>
            </a:pPr>
            <a:r>
              <a:rPr lang="en-US" dirty="0" smtClean="0"/>
              <a:t>Commercial providers are treated inconsistently across federations (financially &amp; policy wise)</a:t>
            </a:r>
          </a:p>
          <a:p>
            <a:pPr marL="171450" lvl="0" indent="-171450">
              <a:buFont typeface="Arial" charset="0"/>
              <a:buChar char="•"/>
            </a:pPr>
            <a:r>
              <a:rPr lang="en-US" dirty="0" smtClean="0"/>
              <a:t>The idea of a commonly supported set of attributes (R&amp;S) seems to be largely accepted; however, are commercial cloud providers eligible for the R&amp;S entity category which applies to Service Providers “that are operated for the purpose of supporting research and scholarship interaction, collaboration or management, at least in part”?</a:t>
            </a:r>
          </a:p>
          <a:p>
            <a:pPr marL="171450" lvl="0" indent="-171450">
              <a:buFont typeface="Arial" charset="0"/>
              <a:buChar char="•"/>
            </a:pPr>
            <a:r>
              <a:rPr lang="en-US" dirty="0" smtClean="0"/>
              <a:t>(De)Provisioning of users</a:t>
            </a:r>
          </a:p>
          <a:p>
            <a:pPr marL="171450" lvl="0" indent="-171450">
              <a:buFont typeface="Arial" charset="0"/>
              <a:buChar char="•"/>
            </a:pPr>
            <a:r>
              <a:rPr lang="en-US" dirty="0" smtClean="0"/>
              <a:t>Management/revocation mechanisms for tokens enabling access to CLI tools </a:t>
            </a:r>
            <a:r>
              <a:rPr lang="en-US" dirty="0" err="1" smtClean="0"/>
              <a:t>ans</a:t>
            </a:r>
            <a:r>
              <a:rPr lang="en-US" dirty="0" smtClean="0"/>
              <a:t> APIs</a:t>
            </a:r>
            <a:endParaRPr lang="en-US" dirty="0"/>
          </a:p>
        </p:txBody>
      </p:sp>
      <p:sp>
        <p:nvSpPr>
          <p:cNvPr id="4" name="Slide Number Placeholder 3"/>
          <p:cNvSpPr>
            <a:spLocks noGrp="1"/>
          </p:cNvSpPr>
          <p:nvPr>
            <p:ph type="sldNum" sz="quarter" idx="10"/>
          </p:nvPr>
        </p:nvSpPr>
        <p:spPr/>
        <p:txBody>
          <a:bodyPr/>
          <a:lstStyle/>
          <a:p>
            <a:fld id="{CA8BCF19-0FEE-7641-A492-372CBF1887C3}" type="slidenum">
              <a:rPr lang="en-US" smtClean="0"/>
              <a:t>9</a:t>
            </a:fld>
            <a:endParaRPr lang="en-US"/>
          </a:p>
        </p:txBody>
      </p:sp>
    </p:spTree>
    <p:extLst>
      <p:ext uri="{BB962C8B-B14F-4D97-AF65-F5344CB8AC3E}">
        <p14:creationId xmlns:p14="http://schemas.microsoft.com/office/powerpoint/2010/main" val="426832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fld id="{CA8BCF19-0FEE-7641-A492-372CBF1887C3}" type="slidenum">
              <a:rPr lang="en-US" smtClean="0"/>
              <a:t>10</a:t>
            </a:fld>
            <a:endParaRPr lang="en-US"/>
          </a:p>
        </p:txBody>
      </p:sp>
    </p:spTree>
    <p:extLst>
      <p:ext uri="{BB962C8B-B14F-4D97-AF65-F5344CB8AC3E}">
        <p14:creationId xmlns:p14="http://schemas.microsoft.com/office/powerpoint/2010/main" val="1265030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r>
              <a:rPr lang="en-US" smtClean="0"/>
              <a:t>September 27, 2017</a:t>
            </a:r>
            <a:endParaRPr lang="is-IS" dirty="0" smtClean="0"/>
          </a:p>
        </p:txBody>
      </p:sp>
      <p:sp>
        <p:nvSpPr>
          <p:cNvPr id="5" name="Footer Placeholder 4"/>
          <p:cNvSpPr>
            <a:spLocks noGrp="1"/>
          </p:cNvSpPr>
          <p:nvPr>
            <p:ph type="ftr" sz="quarter" idx="11"/>
          </p:nvPr>
        </p:nvSpPr>
        <p:spPr/>
        <p:txBody>
          <a:bodyPr/>
          <a:lstStyle/>
          <a:p>
            <a:r>
              <a:rPr lang="en-US" dirty="0" smtClean="0"/>
              <a:t>Second International Open Research Cloud Congress</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September 27, 2017</a:t>
            </a:r>
            <a:endParaRPr lang="en-US" dirty="0"/>
          </a:p>
        </p:txBody>
      </p:sp>
      <p:sp>
        <p:nvSpPr>
          <p:cNvPr id="5" name="Footer Placeholder 4"/>
          <p:cNvSpPr>
            <a:spLocks noGrp="1"/>
          </p:cNvSpPr>
          <p:nvPr>
            <p:ph type="ftr" sz="quarter" idx="11"/>
          </p:nvPr>
        </p:nvSpPr>
        <p:spPr/>
        <p:txBody>
          <a:bodyPr/>
          <a:lstStyle/>
          <a:p>
            <a:r>
              <a:rPr lang="en-US" smtClean="0"/>
              <a:t>Second International Open Research Cloud Congress</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September 27, 2017</a:t>
            </a:r>
            <a:endParaRPr lang="en-US" dirty="0"/>
          </a:p>
        </p:txBody>
      </p:sp>
      <p:sp>
        <p:nvSpPr>
          <p:cNvPr id="5" name="Footer Placeholder 4"/>
          <p:cNvSpPr>
            <a:spLocks noGrp="1"/>
          </p:cNvSpPr>
          <p:nvPr>
            <p:ph type="ftr" sz="quarter" idx="11"/>
          </p:nvPr>
        </p:nvSpPr>
        <p:spPr/>
        <p:txBody>
          <a:bodyPr/>
          <a:lstStyle/>
          <a:p>
            <a:r>
              <a:rPr lang="en-US" smtClean="0"/>
              <a:t>Second International Open Research Cloud Congress</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r>
              <a:rPr lang="en-US" smtClean="0"/>
              <a:t>September 27, 2017</a:t>
            </a:r>
            <a:endParaRPr lang="en-US" dirty="0" smtClean="0"/>
          </a:p>
        </p:txBody>
      </p:sp>
      <p:sp>
        <p:nvSpPr>
          <p:cNvPr id="5" name="Footer Placeholder 4"/>
          <p:cNvSpPr>
            <a:spLocks noGrp="1"/>
          </p:cNvSpPr>
          <p:nvPr>
            <p:ph type="ftr" sz="quarter" idx="11"/>
          </p:nvPr>
        </p:nvSpPr>
        <p:spPr/>
        <p:txBody>
          <a:bodyPr/>
          <a:lstStyle/>
          <a:p>
            <a:r>
              <a:rPr lang="en-US" dirty="0" smtClean="0"/>
              <a:t>Second International Open Research Cloud Congress</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27, 2017</a:t>
            </a:r>
            <a:endParaRPr lang="en-US" dirty="0"/>
          </a:p>
        </p:txBody>
      </p:sp>
      <p:sp>
        <p:nvSpPr>
          <p:cNvPr id="5" name="Footer Placeholder 4"/>
          <p:cNvSpPr>
            <a:spLocks noGrp="1"/>
          </p:cNvSpPr>
          <p:nvPr>
            <p:ph type="ftr" sz="quarter" idx="11"/>
          </p:nvPr>
        </p:nvSpPr>
        <p:spPr/>
        <p:txBody>
          <a:bodyPr/>
          <a:lstStyle/>
          <a:p>
            <a:r>
              <a:rPr lang="en-US" smtClean="0"/>
              <a:t>Second International Open Research Cloud Congress</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September 27, 2017</a:t>
            </a:r>
            <a:endParaRPr lang="en-US" dirty="0"/>
          </a:p>
        </p:txBody>
      </p:sp>
      <p:sp>
        <p:nvSpPr>
          <p:cNvPr id="6" name="Footer Placeholder 5"/>
          <p:cNvSpPr>
            <a:spLocks noGrp="1"/>
          </p:cNvSpPr>
          <p:nvPr>
            <p:ph type="ftr" sz="quarter" idx="11"/>
          </p:nvPr>
        </p:nvSpPr>
        <p:spPr/>
        <p:txBody>
          <a:bodyPr/>
          <a:lstStyle/>
          <a:p>
            <a:r>
              <a:rPr lang="en-US" smtClean="0"/>
              <a:t>Second International Open Research Cloud Congress</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September 27, 2017</a:t>
            </a:r>
            <a:endParaRPr lang="en-US" dirty="0"/>
          </a:p>
        </p:txBody>
      </p:sp>
      <p:sp>
        <p:nvSpPr>
          <p:cNvPr id="8" name="Footer Placeholder 7"/>
          <p:cNvSpPr>
            <a:spLocks noGrp="1"/>
          </p:cNvSpPr>
          <p:nvPr>
            <p:ph type="ftr" sz="quarter" idx="11"/>
          </p:nvPr>
        </p:nvSpPr>
        <p:spPr/>
        <p:txBody>
          <a:bodyPr/>
          <a:lstStyle/>
          <a:p>
            <a:r>
              <a:rPr lang="en-US" smtClean="0"/>
              <a:t>Second International Open Research Cloud Congress</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September 27, 2017</a:t>
            </a:r>
            <a:endParaRPr lang="en-US" dirty="0"/>
          </a:p>
        </p:txBody>
      </p:sp>
      <p:sp>
        <p:nvSpPr>
          <p:cNvPr id="4" name="Footer Placeholder 3"/>
          <p:cNvSpPr>
            <a:spLocks noGrp="1"/>
          </p:cNvSpPr>
          <p:nvPr>
            <p:ph type="ftr" sz="quarter" idx="11"/>
          </p:nvPr>
        </p:nvSpPr>
        <p:spPr/>
        <p:txBody>
          <a:bodyPr/>
          <a:lstStyle/>
          <a:p>
            <a:r>
              <a:rPr lang="en-US" smtClean="0"/>
              <a:t>Second International Open Research Cloud Congress</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smtClean="0"/>
              <a:t>September 27, 2017</a:t>
            </a:r>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Second International Open Research Cloud Congress</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smtClean="0"/>
              <a:t>September 27, 2017</a:t>
            </a:r>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Second International Open Research Cloud Congress</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27, 2017</a:t>
            </a:r>
            <a:endParaRPr lang="en-US" dirty="0"/>
          </a:p>
        </p:txBody>
      </p:sp>
      <p:sp>
        <p:nvSpPr>
          <p:cNvPr id="6" name="Footer Placeholder 5"/>
          <p:cNvSpPr>
            <a:spLocks noGrp="1"/>
          </p:cNvSpPr>
          <p:nvPr>
            <p:ph type="ftr" sz="quarter" idx="11"/>
          </p:nvPr>
        </p:nvSpPr>
        <p:spPr/>
        <p:txBody>
          <a:bodyPr/>
          <a:lstStyle/>
          <a:p>
            <a:r>
              <a:rPr lang="en-US" smtClean="0"/>
              <a:t>Second International Open Research Cloud Congress</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400800"/>
            <a:ext cx="121920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0" y="6334316"/>
            <a:ext cx="12192001" cy="659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US" dirty="0" smtClean="0"/>
              <a:t>September 27, 2017</a:t>
            </a:r>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marL="0" marR="0" indent="0" algn="ctr" defTabSz="457200" rtl="0" eaLnBrk="1" fontAlgn="auto" latinLnBrk="0" hangingPunct="1">
              <a:lnSpc>
                <a:spcPct val="100000"/>
              </a:lnSpc>
              <a:spcBef>
                <a:spcPts val="0"/>
              </a:spcBef>
              <a:spcAft>
                <a:spcPts val="0"/>
              </a:spcAft>
              <a:buClrTx/>
              <a:buSzTx/>
              <a:buFontTx/>
              <a:buNone/>
              <a:tabLst/>
              <a:defRPr sz="900" cap="all" baseline="0">
                <a:solidFill>
                  <a:srgbClr val="FFFFFF"/>
                </a:solidFill>
              </a:defRPr>
            </a:lvl1pPr>
          </a:lstStyle>
          <a:p>
            <a:r>
              <a:rPr lang="en-US" dirty="0" smtClean="0"/>
              <a:t>Second International Open Research Cloud Congress</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s://www.terena.org/publications/files/2012-AAA-Study-report-final.pdf" TargetMode="External"/><Relationship Id="rId4" Type="http://schemas.openxmlformats.org/officeDocument/2006/relationships/hyperlink" Target="https://cdsweb.cern.ch/record/1442597/files/CERN-OPEN-2012-006.pdf" TargetMode="External"/><Relationship Id="rId5" Type="http://schemas.openxmlformats.org/officeDocument/2006/relationships/hyperlink" Target="https://aarc-project.eu/wp-content/uploads/2015/10/AARC-DJRA1.1.pdf"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s://refeds.org/category/research-and-scholarship" TargetMode="External"/><Relationship Id="rId4" Type="http://schemas.openxmlformats.org/officeDocument/2006/relationships/hyperlink" Target="https://refeds.org/sirtfi"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Open Research Cloud</a:t>
            </a:r>
            <a:endParaRPr lang="en-US" dirty="0"/>
          </a:p>
        </p:txBody>
      </p:sp>
      <p:sp>
        <p:nvSpPr>
          <p:cNvPr id="3" name="Subtitle 2"/>
          <p:cNvSpPr>
            <a:spLocks noGrp="1"/>
          </p:cNvSpPr>
          <p:nvPr>
            <p:ph type="subTitle" idx="1"/>
          </p:nvPr>
        </p:nvSpPr>
        <p:spPr>
          <a:xfrm>
            <a:off x="1100051" y="4455620"/>
            <a:ext cx="10058400" cy="553702"/>
          </a:xfrm>
        </p:spPr>
        <p:txBody>
          <a:bodyPr/>
          <a:lstStyle/>
          <a:p>
            <a:r>
              <a:rPr lang="en-US" dirty="0" smtClean="0"/>
              <a:t>Identity Working </a:t>
            </a:r>
            <a:r>
              <a:rPr lang="en-US" dirty="0" smtClean="0"/>
              <a:t>GROUP</a:t>
            </a:r>
            <a:endParaRPr lang="en-US" dirty="0"/>
          </a:p>
        </p:txBody>
      </p:sp>
      <p:sp>
        <p:nvSpPr>
          <p:cNvPr id="6" name="TextBox 5"/>
          <p:cNvSpPr txBox="1"/>
          <p:nvPr/>
        </p:nvSpPr>
        <p:spPr>
          <a:xfrm>
            <a:off x="1097280" y="4929810"/>
            <a:ext cx="5923721" cy="1400383"/>
          </a:xfrm>
          <a:prstGeom prst="rect">
            <a:avLst/>
          </a:prstGeom>
          <a:noFill/>
        </p:spPr>
        <p:txBody>
          <a:bodyPr wrap="square" rtlCol="0">
            <a:spAutoFit/>
          </a:bodyPr>
          <a:lstStyle/>
          <a:p>
            <a:r>
              <a:rPr lang="en-US" sz="1600" dirty="0" smtClean="0">
                <a:solidFill>
                  <a:schemeClr val="tx1">
                    <a:lumMod val="75000"/>
                    <a:lumOff val="25000"/>
                  </a:schemeClr>
                </a:solidFill>
              </a:rPr>
              <a:t>Nicolas Liampotis / GRNET, AARC</a:t>
            </a:r>
          </a:p>
          <a:p>
            <a:endParaRPr lang="en-US" sz="1600" dirty="0" smtClean="0">
              <a:solidFill>
                <a:schemeClr val="tx1">
                  <a:lumMod val="75000"/>
                  <a:lumOff val="25000"/>
                </a:schemeClr>
              </a:solidFill>
            </a:endParaRPr>
          </a:p>
          <a:p>
            <a:r>
              <a:rPr lang="en-US" sz="1600" b="1" dirty="0" smtClean="0">
                <a:solidFill>
                  <a:schemeClr val="tx1">
                    <a:lumMod val="75000"/>
                    <a:lumOff val="25000"/>
                  </a:schemeClr>
                </a:solidFill>
              </a:rPr>
              <a:t>Second </a:t>
            </a:r>
            <a:r>
              <a:rPr lang="en-US" sz="1600" b="1" dirty="0">
                <a:solidFill>
                  <a:schemeClr val="tx1">
                    <a:lumMod val="75000"/>
                    <a:lumOff val="25000"/>
                  </a:schemeClr>
                </a:solidFill>
              </a:rPr>
              <a:t>International Open Research Cloud </a:t>
            </a:r>
            <a:r>
              <a:rPr lang="en-US" sz="1600" b="1" dirty="0" smtClean="0">
                <a:solidFill>
                  <a:schemeClr val="tx1">
                    <a:lumMod val="75000"/>
                    <a:lumOff val="25000"/>
                  </a:schemeClr>
                </a:solidFill>
              </a:rPr>
              <a:t>Congress</a:t>
            </a:r>
          </a:p>
          <a:p>
            <a:pPr>
              <a:spcBef>
                <a:spcPts val="600"/>
              </a:spcBef>
            </a:pPr>
            <a:r>
              <a:rPr lang="en-US" sz="1600" dirty="0" smtClean="0">
                <a:solidFill>
                  <a:schemeClr val="tx1">
                    <a:lumMod val="75000"/>
                    <a:lumOff val="25000"/>
                  </a:schemeClr>
                </a:solidFill>
              </a:rPr>
              <a:t>September 27-29, 2017</a:t>
            </a:r>
          </a:p>
          <a:p>
            <a:r>
              <a:rPr lang="en-US" sz="1600" dirty="0" smtClean="0">
                <a:solidFill>
                  <a:schemeClr val="tx1">
                    <a:lumMod val="75000"/>
                    <a:lumOff val="25000"/>
                  </a:schemeClr>
                </a:solidFill>
              </a:rPr>
              <a:t>Science Park, Amsterdam, NL</a:t>
            </a:r>
            <a:endParaRPr lang="en-US" sz="1600" dirty="0">
              <a:solidFill>
                <a:schemeClr val="tx1">
                  <a:lumMod val="75000"/>
                  <a:lumOff val="25000"/>
                </a:schemeClr>
              </a:solidFill>
            </a:endParaRPr>
          </a:p>
        </p:txBody>
      </p:sp>
    </p:spTree>
    <p:extLst>
      <p:ext uri="{BB962C8B-B14F-4D97-AF65-F5344CB8AC3E}">
        <p14:creationId xmlns:p14="http://schemas.microsoft.com/office/powerpoint/2010/main" val="2016489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federated identity management?</a:t>
            </a:r>
            <a:endParaRPr lang="en-US" dirty="0"/>
          </a:p>
        </p:txBody>
      </p:sp>
      <p:sp>
        <p:nvSpPr>
          <p:cNvPr id="3" name="Content Placeholder 2"/>
          <p:cNvSpPr>
            <a:spLocks noGrp="1"/>
          </p:cNvSpPr>
          <p:nvPr>
            <p:ph idx="1"/>
          </p:nvPr>
        </p:nvSpPr>
        <p:spPr>
          <a:xfrm>
            <a:off x="1097280" y="1928859"/>
            <a:ext cx="10058400" cy="4273156"/>
          </a:xfrm>
        </p:spPr>
        <p:txBody>
          <a:bodyPr>
            <a:noAutofit/>
          </a:bodyPr>
          <a:lstStyle/>
          <a:p>
            <a:pPr>
              <a:buFont typeface="Wingdings" charset="2"/>
              <a:buChar char="q"/>
            </a:pPr>
            <a:r>
              <a:rPr lang="en-US" sz="2800" dirty="0" smtClean="0"/>
              <a:t>Separate </a:t>
            </a:r>
            <a:r>
              <a:rPr lang="en-US" sz="2800" dirty="0"/>
              <a:t>authentication </a:t>
            </a:r>
            <a:r>
              <a:rPr lang="en-US" sz="2800" dirty="0" smtClean="0"/>
              <a:t>from </a:t>
            </a:r>
            <a:r>
              <a:rPr lang="en-US" sz="2800" dirty="0" err="1" smtClean="0"/>
              <a:t>authorisation</a:t>
            </a:r>
            <a:endParaRPr lang="en-US" sz="2800" dirty="0" smtClean="0"/>
          </a:p>
          <a:p>
            <a:pPr lvl="1">
              <a:buFont typeface="Courier New" charset="0"/>
              <a:buChar char="o"/>
            </a:pPr>
            <a:r>
              <a:rPr lang="en-US" sz="2400" dirty="0" smtClean="0"/>
              <a:t>Home </a:t>
            </a:r>
            <a:r>
              <a:rPr lang="en-US" sz="2400" dirty="0"/>
              <a:t>institute </a:t>
            </a:r>
            <a:r>
              <a:rPr lang="en-US" sz="2400" dirty="0" smtClean="0"/>
              <a:t>handles identification</a:t>
            </a:r>
          </a:p>
          <a:p>
            <a:pPr lvl="1">
              <a:buFont typeface="Courier New" charset="0"/>
              <a:buChar char="o"/>
            </a:pPr>
            <a:r>
              <a:rPr lang="en-US" sz="2400" dirty="0" smtClean="0"/>
              <a:t>Community </a:t>
            </a:r>
            <a:r>
              <a:rPr lang="en-US" sz="2400" dirty="0"/>
              <a:t>manages </a:t>
            </a:r>
            <a:r>
              <a:rPr lang="en-US" sz="2400" dirty="0" err="1" smtClean="0"/>
              <a:t>authorisation</a:t>
            </a:r>
            <a:endParaRPr lang="en-US" sz="2400" dirty="0" smtClean="0"/>
          </a:p>
          <a:p>
            <a:pPr>
              <a:buFont typeface="Wingdings" charset="2"/>
              <a:buChar char="q"/>
            </a:pPr>
            <a:r>
              <a:rPr lang="en-US" sz="2800" dirty="0" smtClean="0"/>
              <a:t>Ease </a:t>
            </a:r>
            <a:r>
              <a:rPr lang="en-US" sz="2800" dirty="0"/>
              <a:t>of </a:t>
            </a:r>
            <a:r>
              <a:rPr lang="en-US" sz="2800" dirty="0" smtClean="0"/>
              <a:t>use</a:t>
            </a:r>
            <a:endParaRPr lang="en-US" sz="2800" dirty="0"/>
          </a:p>
          <a:p>
            <a:pPr lvl="1">
              <a:buFont typeface="Courier New" charset="0"/>
              <a:buChar char="o"/>
            </a:pPr>
            <a:r>
              <a:rPr lang="en-US" sz="2400" dirty="0" smtClean="0"/>
              <a:t>Users don’t need to maintain multiple username/password credentials for accessing different resource provider; they need just one password, and they have to type it only once </a:t>
            </a:r>
            <a:r>
              <a:rPr lang="en-US" sz="2400" i="1" dirty="0"/>
              <a:t>(single sign-on</a:t>
            </a:r>
            <a:r>
              <a:rPr lang="en-US" sz="2400" i="1" dirty="0" smtClean="0"/>
              <a:t>)</a:t>
            </a:r>
          </a:p>
          <a:p>
            <a:pPr>
              <a:buFont typeface="Wingdings" charset="2"/>
              <a:buChar char="q"/>
            </a:pPr>
            <a:r>
              <a:rPr lang="en-US" sz="2800" dirty="0" smtClean="0"/>
              <a:t>Collaboration</a:t>
            </a:r>
          </a:p>
          <a:p>
            <a:pPr lvl="1">
              <a:buFont typeface="Courier New" charset="0"/>
              <a:buChar char="o"/>
            </a:pPr>
            <a:r>
              <a:rPr lang="en-US" sz="2400" dirty="0" smtClean="0"/>
              <a:t>Allows distributed communities of users to access resources across infrastructures/resource providers</a:t>
            </a:r>
          </a:p>
        </p:txBody>
      </p:sp>
      <p:sp>
        <p:nvSpPr>
          <p:cNvPr id="4" name="Date Placeholder 3"/>
          <p:cNvSpPr>
            <a:spLocks noGrp="1"/>
          </p:cNvSpPr>
          <p:nvPr>
            <p:ph type="dt" sz="half" idx="10"/>
          </p:nvPr>
        </p:nvSpPr>
        <p:spPr/>
        <p:txBody>
          <a:bodyPr/>
          <a:lstStyle/>
          <a:p>
            <a:r>
              <a:rPr lang="en-US" dirty="0" smtClean="0"/>
              <a:t>September 27, 2017</a:t>
            </a:r>
            <a:endParaRPr lang="en-US" dirty="0" smtClean="0"/>
          </a:p>
        </p:txBody>
      </p:sp>
      <p:sp>
        <p:nvSpPr>
          <p:cNvPr id="5" name="Footer Placeholder 4"/>
          <p:cNvSpPr>
            <a:spLocks noGrp="1"/>
          </p:cNvSpPr>
          <p:nvPr>
            <p:ph type="ftr" sz="quarter" idx="11"/>
          </p:nvPr>
        </p:nvSpPr>
        <p:spPr/>
        <p:txBody>
          <a:bodyPr/>
          <a:lstStyle/>
          <a:p>
            <a:r>
              <a:rPr lang="en-US" smtClean="0"/>
              <a:t>Second International Open Research Cloud Congress</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108299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federate identity management?</a:t>
            </a:r>
            <a:endParaRPr lang="en-US" dirty="0"/>
          </a:p>
        </p:txBody>
      </p:sp>
      <p:sp>
        <p:nvSpPr>
          <p:cNvPr id="4" name="Date Placeholder 3"/>
          <p:cNvSpPr>
            <a:spLocks noGrp="1"/>
          </p:cNvSpPr>
          <p:nvPr>
            <p:ph type="dt" sz="half" idx="10"/>
          </p:nvPr>
        </p:nvSpPr>
        <p:spPr/>
        <p:txBody>
          <a:bodyPr/>
          <a:lstStyle/>
          <a:p>
            <a:r>
              <a:rPr lang="en-US" smtClean="0"/>
              <a:t>September 27, 2017</a:t>
            </a:r>
            <a:endParaRPr lang="en-US" dirty="0" smtClean="0"/>
          </a:p>
        </p:txBody>
      </p:sp>
      <p:sp>
        <p:nvSpPr>
          <p:cNvPr id="5" name="Footer Placeholder 4"/>
          <p:cNvSpPr>
            <a:spLocks noGrp="1"/>
          </p:cNvSpPr>
          <p:nvPr>
            <p:ph type="ftr" sz="quarter" idx="11"/>
          </p:nvPr>
        </p:nvSpPr>
        <p:spPr/>
        <p:txBody>
          <a:bodyPr/>
          <a:lstStyle/>
          <a:p>
            <a:r>
              <a:rPr lang="en-US" smtClean="0"/>
              <a:t>Second International Open Research Cloud Congress</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11</a:t>
            </a:fld>
            <a:endParaRPr lang="en-US" dirty="0"/>
          </a:p>
        </p:txBody>
      </p:sp>
      <p:pic>
        <p:nvPicPr>
          <p:cNvPr id="7" name="Content Placeholder 6"/>
          <p:cNvPicPr>
            <a:picLocks noGrp="1" noChangeAspect="1"/>
          </p:cNvPicPr>
          <p:nvPr>
            <p:ph idx="1"/>
          </p:nvPr>
        </p:nvPicPr>
        <p:blipFill>
          <a:blip r:embed="rId2"/>
          <a:stretch>
            <a:fillRect/>
          </a:stretch>
        </p:blipFill>
        <p:spPr>
          <a:xfrm>
            <a:off x="1147340" y="3782007"/>
            <a:ext cx="4364713" cy="1445637"/>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3101" y="3125186"/>
            <a:ext cx="3602182" cy="2523404"/>
          </a:xfrm>
          <a:prstGeom prst="rect">
            <a:avLst/>
          </a:prstGeom>
        </p:spPr>
      </p:pic>
      <p:sp>
        <p:nvSpPr>
          <p:cNvPr id="9" name="TextBox 8"/>
          <p:cNvSpPr txBox="1"/>
          <p:nvPr/>
        </p:nvSpPr>
        <p:spPr>
          <a:xfrm>
            <a:off x="781156" y="5227644"/>
            <a:ext cx="5759998" cy="338554"/>
          </a:xfrm>
          <a:prstGeom prst="rect">
            <a:avLst/>
          </a:prstGeom>
          <a:noFill/>
        </p:spPr>
        <p:txBody>
          <a:bodyPr wrap="square" rtlCol="0">
            <a:spAutoFit/>
          </a:bodyPr>
          <a:lstStyle/>
          <a:p>
            <a:r>
              <a:rPr lang="en-US" sz="1600" dirty="0"/>
              <a:t>Credit to Lukas </a:t>
            </a:r>
            <a:r>
              <a:rPr lang="en-US" sz="1600" dirty="0" err="1"/>
              <a:t>Hämmerle</a:t>
            </a:r>
            <a:r>
              <a:rPr lang="en-US" sz="1600" dirty="0"/>
              <a:t> – </a:t>
            </a:r>
            <a:r>
              <a:rPr lang="en-US" sz="1600" dirty="0" smtClean="0"/>
              <a:t>SWITCH/GÉANT </a:t>
            </a:r>
            <a:r>
              <a:rPr lang="en-US" sz="1600" dirty="0"/>
              <a:t>for this graphic</a:t>
            </a:r>
          </a:p>
        </p:txBody>
      </p:sp>
      <p:sp>
        <p:nvSpPr>
          <p:cNvPr id="10" name="TextBox 9"/>
          <p:cNvSpPr txBox="1"/>
          <p:nvPr/>
        </p:nvSpPr>
        <p:spPr>
          <a:xfrm>
            <a:off x="1097280" y="2015394"/>
            <a:ext cx="5127750" cy="1384995"/>
          </a:xfrm>
          <a:prstGeom prst="rect">
            <a:avLst/>
          </a:prstGeom>
          <a:noFill/>
        </p:spPr>
        <p:txBody>
          <a:bodyPr wrap="square" rtlCol="0">
            <a:spAutoFit/>
          </a:bodyPr>
          <a:lstStyle/>
          <a:p>
            <a:pPr marL="457200" indent="-457200">
              <a:buClr>
                <a:schemeClr val="accent1"/>
              </a:buClr>
              <a:buFont typeface="Wingdings" charset="2"/>
              <a:buChar char="ü"/>
            </a:pPr>
            <a:r>
              <a:rPr lang="en-US" sz="2800" dirty="0"/>
              <a:t>Join </a:t>
            </a:r>
            <a:r>
              <a:rPr lang="en-US" sz="2800" dirty="0" err="1"/>
              <a:t>eduGAIN</a:t>
            </a:r>
            <a:r>
              <a:rPr lang="en-US" sz="2800" dirty="0"/>
              <a:t> as a service provider through a national federation</a:t>
            </a:r>
          </a:p>
        </p:txBody>
      </p:sp>
      <p:sp>
        <p:nvSpPr>
          <p:cNvPr id="11" name="Cross 10"/>
          <p:cNvSpPr/>
          <p:nvPr/>
        </p:nvSpPr>
        <p:spPr>
          <a:xfrm>
            <a:off x="6011369" y="4172255"/>
            <a:ext cx="705614" cy="665140"/>
          </a:xfrm>
          <a:prstGeom prst="plus">
            <a:avLst>
              <a:gd name="adj" fmla="val 34093"/>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6847517" y="2015394"/>
            <a:ext cx="5127750" cy="954107"/>
          </a:xfrm>
          <a:prstGeom prst="rect">
            <a:avLst/>
          </a:prstGeom>
          <a:noFill/>
        </p:spPr>
        <p:txBody>
          <a:bodyPr wrap="square" rtlCol="0">
            <a:spAutoFit/>
          </a:bodyPr>
          <a:lstStyle/>
          <a:p>
            <a:pPr marL="457200" indent="-457200">
              <a:buClr>
                <a:schemeClr val="accent1"/>
              </a:buClr>
              <a:buFont typeface="Wingdings" charset="2"/>
              <a:buChar char="ü"/>
            </a:pPr>
            <a:r>
              <a:rPr lang="en-US" sz="2800" dirty="0" smtClean="0"/>
              <a:t>Use AARC Blueprint Architecture patterns</a:t>
            </a:r>
            <a:endParaRPr lang="en-US" sz="2800" dirty="0"/>
          </a:p>
        </p:txBody>
      </p:sp>
      <p:sp>
        <p:nvSpPr>
          <p:cNvPr id="13" name="TextBox 12"/>
          <p:cNvSpPr txBox="1"/>
          <p:nvPr/>
        </p:nvSpPr>
        <p:spPr>
          <a:xfrm rot="16200000">
            <a:off x="9142724" y="3231112"/>
            <a:ext cx="5759998" cy="338554"/>
          </a:xfrm>
          <a:prstGeom prst="rect">
            <a:avLst/>
          </a:prstGeom>
          <a:noFill/>
        </p:spPr>
        <p:txBody>
          <a:bodyPr wrap="square" rtlCol="0">
            <a:spAutoFit/>
          </a:bodyPr>
          <a:lstStyle/>
          <a:p>
            <a:r>
              <a:rPr lang="en-US" sz="1600" dirty="0"/>
              <a:t>Credit to </a:t>
            </a:r>
            <a:r>
              <a:rPr lang="en-US" sz="1600" dirty="0" smtClean="0"/>
              <a:t>Hannah Short </a:t>
            </a:r>
            <a:r>
              <a:rPr lang="en-US" sz="1600" dirty="0"/>
              <a:t>– </a:t>
            </a:r>
            <a:r>
              <a:rPr lang="en-US" sz="1600" dirty="0" smtClean="0"/>
              <a:t>CERN </a:t>
            </a:r>
            <a:r>
              <a:rPr lang="en-US" sz="1600" dirty="0"/>
              <a:t>for this </a:t>
            </a:r>
            <a:r>
              <a:rPr lang="en-US" sz="1600" dirty="0" smtClean="0"/>
              <a:t>slide</a:t>
            </a:r>
            <a:endParaRPr lang="en-US" sz="1600" dirty="0"/>
          </a:p>
        </p:txBody>
      </p:sp>
    </p:spTree>
    <p:extLst>
      <p:ext uri="{BB962C8B-B14F-4D97-AF65-F5344CB8AC3E}">
        <p14:creationId xmlns:p14="http://schemas.microsoft.com/office/powerpoint/2010/main" val="1323311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27, 2017</a:t>
            </a:r>
            <a:endParaRPr lang="en-US" dirty="0" smtClean="0"/>
          </a:p>
        </p:txBody>
      </p:sp>
      <p:sp>
        <p:nvSpPr>
          <p:cNvPr id="5" name="Footer Placeholder 4"/>
          <p:cNvSpPr>
            <a:spLocks noGrp="1"/>
          </p:cNvSpPr>
          <p:nvPr>
            <p:ph type="ftr" sz="quarter" idx="11"/>
          </p:nvPr>
        </p:nvSpPr>
        <p:spPr/>
        <p:txBody>
          <a:bodyPr/>
          <a:lstStyle/>
          <a:p>
            <a:r>
              <a:rPr lang="en-US" smtClean="0"/>
              <a:t>Second International Open Research Cloud Congress</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12</a:t>
            </a:fld>
            <a:endParaRPr lang="en-US" dirty="0"/>
          </a:p>
        </p:txBody>
      </p:sp>
      <p:sp>
        <p:nvSpPr>
          <p:cNvPr id="3" name="Content Placeholder 2"/>
          <p:cNvSpPr>
            <a:spLocks noGrp="1"/>
          </p:cNvSpPr>
          <p:nvPr>
            <p:ph idx="4294967295"/>
          </p:nvPr>
        </p:nvSpPr>
        <p:spPr>
          <a:xfrm>
            <a:off x="3409671" y="2293792"/>
            <a:ext cx="5375832" cy="1779444"/>
          </a:xfrm>
        </p:spPr>
        <p:txBody>
          <a:bodyPr>
            <a:normAutofit fontScale="85000" lnSpcReduction="10000"/>
          </a:bodyPr>
          <a:lstStyle/>
          <a:p>
            <a:pPr algn="ctr"/>
            <a:r>
              <a:rPr lang="en-US" sz="7200" dirty="0" smtClean="0"/>
              <a:t>Thank you</a:t>
            </a:r>
          </a:p>
          <a:p>
            <a:pPr algn="ctr"/>
            <a:r>
              <a:rPr lang="en-US" sz="7200" dirty="0" smtClean="0">
                <a:solidFill>
                  <a:schemeClr val="accent1"/>
                </a:solidFill>
              </a:rPr>
              <a:t>Any Questions?</a:t>
            </a:r>
            <a:endParaRPr lang="en-US" sz="7200" dirty="0">
              <a:solidFill>
                <a:schemeClr val="accent1"/>
              </a:solidFill>
            </a:endParaRPr>
          </a:p>
        </p:txBody>
      </p:sp>
    </p:spTree>
    <p:extLst>
      <p:ext uri="{BB962C8B-B14F-4D97-AF65-F5344CB8AC3E}">
        <p14:creationId xmlns:p14="http://schemas.microsoft.com/office/powerpoint/2010/main" val="977085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097280" y="2111739"/>
            <a:ext cx="10058400" cy="4023360"/>
          </a:xfrm>
        </p:spPr>
        <p:txBody>
          <a:bodyPr>
            <a:normAutofit/>
          </a:bodyPr>
          <a:lstStyle/>
          <a:p>
            <a:pPr>
              <a:buFont typeface="Wingdings" charset="2"/>
              <a:buChar char="Ø"/>
            </a:pPr>
            <a:r>
              <a:rPr lang="en-US" sz="2800" dirty="0" smtClean="0"/>
              <a:t>ORC-IWG </a:t>
            </a:r>
            <a:r>
              <a:rPr lang="mr-IN" sz="2800" dirty="0" smtClean="0"/>
              <a:t>–</a:t>
            </a:r>
            <a:r>
              <a:rPr lang="en-US" sz="2800" dirty="0" smtClean="0"/>
              <a:t> What is it?</a:t>
            </a:r>
          </a:p>
          <a:p>
            <a:pPr>
              <a:buFont typeface="Wingdings" charset="2"/>
              <a:buChar char="Ø"/>
            </a:pPr>
            <a:r>
              <a:rPr lang="en-US" sz="2800" dirty="0" smtClean="0"/>
              <a:t>Common requirements</a:t>
            </a:r>
          </a:p>
          <a:p>
            <a:pPr>
              <a:buFont typeface="Wingdings" charset="2"/>
              <a:buChar char="Ø"/>
            </a:pPr>
            <a:r>
              <a:rPr lang="en-US" sz="2800" dirty="0" smtClean="0"/>
              <a:t>Remaining challenges (technical and policy-</a:t>
            </a:r>
            <a:r>
              <a:rPr lang="en-US" sz="2800" dirty="0" err="1" smtClean="0"/>
              <a:t>releated</a:t>
            </a:r>
            <a:r>
              <a:rPr lang="en-US" sz="2800" dirty="0" smtClean="0"/>
              <a:t>)</a:t>
            </a:r>
          </a:p>
          <a:p>
            <a:pPr>
              <a:buFont typeface="Wingdings" charset="2"/>
              <a:buChar char="Ø"/>
            </a:pPr>
            <a:r>
              <a:rPr lang="en-US" sz="2800" dirty="0" smtClean="0"/>
              <a:t>Cloud-specific challenges</a:t>
            </a:r>
          </a:p>
          <a:p>
            <a:pPr>
              <a:buFont typeface="Wingdings" charset="2"/>
              <a:buChar char="Ø"/>
            </a:pPr>
            <a:r>
              <a:rPr lang="en-US" sz="2800" dirty="0" smtClean="0"/>
              <a:t>Why and how to federate</a:t>
            </a:r>
            <a:endParaRPr lang="en-US" sz="2800" dirty="0"/>
          </a:p>
        </p:txBody>
      </p:sp>
      <p:sp>
        <p:nvSpPr>
          <p:cNvPr id="4" name="Date Placeholder 3"/>
          <p:cNvSpPr>
            <a:spLocks noGrp="1"/>
          </p:cNvSpPr>
          <p:nvPr>
            <p:ph type="dt" sz="half" idx="10"/>
          </p:nvPr>
        </p:nvSpPr>
        <p:spPr/>
        <p:txBody>
          <a:bodyPr/>
          <a:lstStyle/>
          <a:p>
            <a:r>
              <a:rPr lang="en-US" smtClean="0"/>
              <a:t>September 27, 2017</a:t>
            </a:r>
            <a:endParaRPr lang="en-US" dirty="0" smtClean="0"/>
          </a:p>
        </p:txBody>
      </p:sp>
      <p:sp>
        <p:nvSpPr>
          <p:cNvPr id="5" name="Footer Placeholder 4"/>
          <p:cNvSpPr>
            <a:spLocks noGrp="1"/>
          </p:cNvSpPr>
          <p:nvPr>
            <p:ph type="ftr" sz="quarter" idx="11"/>
          </p:nvPr>
        </p:nvSpPr>
        <p:spPr/>
        <p:txBody>
          <a:bodyPr/>
          <a:lstStyle/>
          <a:p>
            <a:r>
              <a:rPr lang="en-US" smtClean="0"/>
              <a:t>Second International Open Research Cloud Congress</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2095673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a:t>
            </a:r>
            <a:r>
              <a:rPr lang="en-US" dirty="0"/>
              <a:t>Working Group for the Open Research Cloud (ORC-IWG) </a:t>
            </a:r>
            <a:r>
              <a:rPr lang="en-US" dirty="0" smtClean="0"/>
              <a:t>- </a:t>
            </a:r>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sz="2800" dirty="0" smtClean="0"/>
              <a:t>Established </a:t>
            </a:r>
            <a:r>
              <a:rPr lang="en-US" sz="2800" dirty="0"/>
              <a:t>to discuss the challenges for federating a distributed open cloud for researchers and scientists internationally, focusing </a:t>
            </a:r>
            <a:r>
              <a:rPr lang="en-US" sz="2800" dirty="0" smtClean="0"/>
              <a:t>on:</a:t>
            </a:r>
          </a:p>
          <a:p>
            <a:pPr lvl="1"/>
            <a:r>
              <a:rPr lang="en-US" sz="2400" dirty="0" smtClean="0"/>
              <a:t>Identity Provisioning</a:t>
            </a:r>
          </a:p>
          <a:p>
            <a:pPr lvl="1"/>
            <a:r>
              <a:rPr lang="en-US" sz="2400" dirty="0" smtClean="0"/>
              <a:t>Authentication</a:t>
            </a:r>
          </a:p>
          <a:p>
            <a:pPr lvl="1"/>
            <a:r>
              <a:rPr lang="en-US" sz="2400" dirty="0" err="1" smtClean="0"/>
              <a:t>Authorisation</a:t>
            </a:r>
            <a:endParaRPr lang="en-US" sz="2400" dirty="0" smtClean="0"/>
          </a:p>
          <a:p>
            <a:pPr lvl="1"/>
            <a:endParaRPr lang="en-US" sz="2400" dirty="0"/>
          </a:p>
          <a:p>
            <a:r>
              <a:rPr lang="en-US" sz="2800" b="1" i="1" dirty="0" smtClean="0"/>
              <a:t>Ultimate goal: Reach </a:t>
            </a:r>
            <a:r>
              <a:rPr lang="en-US" sz="2800" b="1" i="1" dirty="0"/>
              <a:t>consensus on the principles that the community is prepared to follow and support for enabling international scientific research computing, leveraging both academic and commercial cloud </a:t>
            </a:r>
            <a:r>
              <a:rPr lang="en-US" sz="2800" b="1" i="1" dirty="0" smtClean="0"/>
              <a:t>infrastructure</a:t>
            </a:r>
            <a:endParaRPr lang="en-US" sz="2800" b="1" i="1" dirty="0"/>
          </a:p>
        </p:txBody>
      </p:sp>
      <p:sp>
        <p:nvSpPr>
          <p:cNvPr id="4" name="Date Placeholder 3"/>
          <p:cNvSpPr>
            <a:spLocks noGrp="1"/>
          </p:cNvSpPr>
          <p:nvPr>
            <p:ph type="dt" sz="half" idx="10"/>
          </p:nvPr>
        </p:nvSpPr>
        <p:spPr/>
        <p:txBody>
          <a:bodyPr/>
          <a:lstStyle/>
          <a:p>
            <a:r>
              <a:rPr lang="en-US" smtClean="0"/>
              <a:t>September 27, 2017</a:t>
            </a:r>
            <a:endParaRPr lang="en-US" dirty="0" smtClean="0"/>
          </a:p>
        </p:txBody>
      </p:sp>
      <p:sp>
        <p:nvSpPr>
          <p:cNvPr id="5" name="Footer Placeholder 4"/>
          <p:cNvSpPr>
            <a:spLocks noGrp="1"/>
          </p:cNvSpPr>
          <p:nvPr>
            <p:ph type="ftr" sz="quarter" idx="11"/>
          </p:nvPr>
        </p:nvSpPr>
        <p:spPr/>
        <p:txBody>
          <a:bodyPr/>
          <a:lstStyle/>
          <a:p>
            <a:r>
              <a:rPr lang="en-US" smtClean="0"/>
              <a:t>Second International Open Research Cloud Congress</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249289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Requirements for federated identity and access management </a:t>
            </a:r>
            <a:r>
              <a:rPr lang="mr-IN" dirty="0" smtClean="0"/>
              <a:t>–</a:t>
            </a:r>
            <a:r>
              <a:rPr lang="en-US" dirty="0" smtClean="0"/>
              <a:t> Related work</a:t>
            </a:r>
            <a:endParaRPr lang="en-US" dirty="0"/>
          </a:p>
        </p:txBody>
      </p:sp>
      <p:sp>
        <p:nvSpPr>
          <p:cNvPr id="9" name="Content Placeholder 8"/>
          <p:cNvSpPr>
            <a:spLocks noGrp="1"/>
          </p:cNvSpPr>
          <p:nvPr>
            <p:ph idx="1"/>
          </p:nvPr>
        </p:nvSpPr>
        <p:spPr>
          <a:xfrm>
            <a:off x="1097280" y="1845733"/>
            <a:ext cx="10058400" cy="4338935"/>
          </a:xfrm>
        </p:spPr>
        <p:txBody>
          <a:bodyPr>
            <a:normAutofit fontScale="62500" lnSpcReduction="20000"/>
          </a:bodyPr>
          <a:lstStyle/>
          <a:p>
            <a:endParaRPr lang="en-US" sz="3200" dirty="0" smtClean="0"/>
          </a:p>
          <a:p>
            <a:pPr>
              <a:buFont typeface="Wingdings" charset="2"/>
              <a:buChar char="q"/>
            </a:pPr>
            <a:r>
              <a:rPr lang="en-US" sz="3800" dirty="0" smtClean="0"/>
              <a:t>TERENA </a:t>
            </a:r>
            <a:r>
              <a:rPr lang="en-US" sz="3800" dirty="0" smtClean="0"/>
              <a:t>AAA Study </a:t>
            </a:r>
            <a:r>
              <a:rPr lang="en-US" sz="3800" dirty="0">
                <a:sym typeface="Wingdings"/>
              </a:rPr>
              <a:t> </a:t>
            </a:r>
            <a:r>
              <a:rPr lang="en-US" sz="3800" dirty="0">
                <a:sym typeface="Wingdings"/>
                <a:hlinkClick r:id="rId3"/>
              </a:rPr>
              <a:t>https://www.terena.org/publications/files/2012-AAA-Study-report-final.pdf</a:t>
            </a:r>
            <a:endParaRPr lang="en-US" sz="3800" dirty="0" smtClean="0"/>
          </a:p>
          <a:p>
            <a:pPr>
              <a:buFont typeface="Wingdings" charset="2"/>
              <a:buChar char="q"/>
            </a:pPr>
            <a:endParaRPr lang="en-US" sz="3800" dirty="0" smtClean="0"/>
          </a:p>
          <a:p>
            <a:pPr>
              <a:buFont typeface="Wingdings" charset="2"/>
              <a:buChar char="q"/>
            </a:pPr>
            <a:r>
              <a:rPr lang="en-US" sz="3800" dirty="0" smtClean="0"/>
              <a:t>FIMR4 paper </a:t>
            </a:r>
            <a:r>
              <a:rPr lang="en-US" sz="3800" dirty="0" smtClean="0">
                <a:sym typeface="Wingdings"/>
              </a:rPr>
              <a:t></a:t>
            </a:r>
            <a:r>
              <a:rPr lang="en-US" sz="3800" dirty="0" smtClean="0"/>
              <a:t> </a:t>
            </a:r>
            <a:r>
              <a:rPr lang="en-US" sz="3800" dirty="0">
                <a:hlinkClick r:id="rId4"/>
              </a:rPr>
              <a:t>https://cdsweb.cern.ch/record/1442597/files/CERN-OPEN-2012-006.pdf</a:t>
            </a:r>
            <a:endParaRPr lang="en-US" sz="3800" dirty="0" smtClean="0"/>
          </a:p>
          <a:p>
            <a:pPr>
              <a:buFont typeface="Wingdings" charset="2"/>
              <a:buChar char="q"/>
            </a:pPr>
            <a:endParaRPr lang="en-US" sz="3800" dirty="0" smtClean="0"/>
          </a:p>
          <a:p>
            <a:pPr>
              <a:buFont typeface="Wingdings" charset="2"/>
              <a:buChar char="q"/>
            </a:pPr>
            <a:r>
              <a:rPr lang="en-US" sz="3800" dirty="0" smtClean="0"/>
              <a:t>AARC </a:t>
            </a:r>
            <a:r>
              <a:rPr lang="en-US" sz="3800" dirty="0"/>
              <a:t>Analysis of user community and service provider requirements</a:t>
            </a:r>
            <a:r>
              <a:rPr lang="en-US" sz="3800" dirty="0" smtClean="0"/>
              <a:t> </a:t>
            </a:r>
            <a:r>
              <a:rPr lang="en-US" sz="3800" dirty="0">
                <a:sym typeface="Wingdings"/>
              </a:rPr>
              <a:t> </a:t>
            </a:r>
            <a:r>
              <a:rPr lang="en-US" sz="3800" dirty="0">
                <a:sym typeface="Wingdings"/>
                <a:hlinkClick r:id="rId5"/>
              </a:rPr>
              <a:t>https://aarc-project.eu/wp-content/uploads/2015/10/AARC-DJRA1.1.pdf</a:t>
            </a:r>
            <a:endParaRPr lang="en-US" sz="3800" dirty="0" smtClean="0"/>
          </a:p>
          <a:p>
            <a:pPr>
              <a:buFont typeface="Wingdings" charset="2"/>
              <a:buChar char="q"/>
            </a:pPr>
            <a:endParaRPr lang="en-US" sz="3800" dirty="0" smtClean="0"/>
          </a:p>
          <a:p>
            <a:pPr>
              <a:buFont typeface="Wingdings" charset="2"/>
              <a:buChar char="q"/>
            </a:pPr>
            <a:r>
              <a:rPr lang="en-US" sz="3800" dirty="0" smtClean="0"/>
              <a:t>FIM4R v2.0 </a:t>
            </a:r>
            <a:r>
              <a:rPr lang="en-US" sz="3800" dirty="0" smtClean="0">
                <a:sym typeface="Wingdings"/>
              </a:rPr>
              <a:t></a:t>
            </a:r>
            <a:r>
              <a:rPr lang="en-US" sz="3800" dirty="0" smtClean="0"/>
              <a:t> </a:t>
            </a:r>
            <a:r>
              <a:rPr lang="en-US" sz="3800" i="1" dirty="0"/>
              <a:t>coming soon in a theater near </a:t>
            </a:r>
            <a:r>
              <a:rPr lang="en-US" sz="3800" i="1" dirty="0" smtClean="0"/>
              <a:t>you</a:t>
            </a:r>
            <a:r>
              <a:rPr lang="mr-IN" sz="3800" i="1" dirty="0" smtClean="0"/>
              <a:t>…</a:t>
            </a:r>
            <a:r>
              <a:rPr lang="en-US" sz="3800" i="1" dirty="0" smtClean="0"/>
              <a:t> </a:t>
            </a:r>
            <a:endParaRPr lang="en-US" sz="3800" i="1" dirty="0"/>
          </a:p>
        </p:txBody>
      </p:sp>
      <p:sp>
        <p:nvSpPr>
          <p:cNvPr id="10" name="Date Placeholder 9"/>
          <p:cNvSpPr>
            <a:spLocks noGrp="1"/>
          </p:cNvSpPr>
          <p:nvPr>
            <p:ph type="dt" sz="half" idx="10"/>
          </p:nvPr>
        </p:nvSpPr>
        <p:spPr/>
        <p:txBody>
          <a:bodyPr/>
          <a:lstStyle/>
          <a:p>
            <a:r>
              <a:rPr lang="en-US" smtClean="0"/>
              <a:t>September 27, 2017</a:t>
            </a:r>
            <a:endParaRPr lang="en-US" dirty="0" smtClean="0"/>
          </a:p>
        </p:txBody>
      </p:sp>
      <p:sp>
        <p:nvSpPr>
          <p:cNvPr id="11" name="Footer Placeholder 10"/>
          <p:cNvSpPr>
            <a:spLocks noGrp="1"/>
          </p:cNvSpPr>
          <p:nvPr>
            <p:ph type="ftr" sz="quarter" idx="11"/>
          </p:nvPr>
        </p:nvSpPr>
        <p:spPr/>
        <p:txBody>
          <a:bodyPr/>
          <a:lstStyle/>
          <a:p>
            <a:r>
              <a:rPr lang="en-US" smtClean="0"/>
              <a:t>Second International Open Research Cloud Congress</a:t>
            </a:r>
            <a:endParaRPr lang="en-US" dirty="0"/>
          </a:p>
        </p:txBody>
      </p:sp>
      <p:sp>
        <p:nvSpPr>
          <p:cNvPr id="12" name="Slide Number Placeholder 11"/>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1976154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requirements </a:t>
            </a:r>
            <a:r>
              <a:rPr lang="en-US" dirty="0" smtClean="0"/>
              <a:t>for federated </a:t>
            </a:r>
            <a:r>
              <a:rPr lang="en-US" dirty="0"/>
              <a:t>identity and access management </a:t>
            </a:r>
            <a:endParaRPr lang="en-US" dirty="0"/>
          </a:p>
        </p:txBody>
      </p:sp>
      <p:sp>
        <p:nvSpPr>
          <p:cNvPr id="3" name="Content Placeholder 2"/>
          <p:cNvSpPr>
            <a:spLocks noGrp="1"/>
          </p:cNvSpPr>
          <p:nvPr>
            <p:ph idx="1"/>
          </p:nvPr>
        </p:nvSpPr>
        <p:spPr>
          <a:xfrm>
            <a:off x="1097280" y="2128364"/>
            <a:ext cx="10058400" cy="4023360"/>
          </a:xfrm>
        </p:spPr>
        <p:txBody>
          <a:bodyPr>
            <a:noAutofit/>
          </a:bodyPr>
          <a:lstStyle/>
          <a:p>
            <a:pPr>
              <a:buFont typeface="Wingdings" charset="2"/>
              <a:buChar char="q"/>
            </a:pPr>
            <a:r>
              <a:rPr lang="en-US" sz="2800" smtClean="0"/>
              <a:t>Open </a:t>
            </a:r>
            <a:r>
              <a:rPr lang="en-US" sz="2800" dirty="0"/>
              <a:t>and standards-based </a:t>
            </a:r>
            <a:r>
              <a:rPr lang="en-US" sz="2800" dirty="0" smtClean="0"/>
              <a:t>technologies</a:t>
            </a:r>
          </a:p>
          <a:p>
            <a:pPr>
              <a:buFont typeface="Wingdings" charset="2"/>
              <a:buChar char="q"/>
            </a:pPr>
            <a:r>
              <a:rPr lang="en-US" sz="2800" dirty="0" smtClean="0"/>
              <a:t>End-user </a:t>
            </a:r>
            <a:r>
              <a:rPr lang="en-US" sz="2800" dirty="0"/>
              <a:t>&amp; Service Provider </a:t>
            </a:r>
            <a:r>
              <a:rPr lang="en-US" sz="2800" dirty="0" smtClean="0"/>
              <a:t>friendliness</a:t>
            </a:r>
          </a:p>
          <a:p>
            <a:pPr>
              <a:buFont typeface="Wingdings" charset="2"/>
              <a:buChar char="q"/>
            </a:pPr>
            <a:r>
              <a:rPr lang="en-US" sz="2800" dirty="0" smtClean="0"/>
              <a:t>Guest/homeless users</a:t>
            </a:r>
          </a:p>
          <a:p>
            <a:pPr>
              <a:buFont typeface="Wingdings" charset="2"/>
              <a:buChar char="q"/>
            </a:pPr>
            <a:r>
              <a:rPr lang="en-US" sz="2800" dirty="0" smtClean="0"/>
              <a:t>Social </a:t>
            </a:r>
            <a:r>
              <a:rPr lang="en-US" sz="2800" dirty="0"/>
              <a:t>media &amp; </a:t>
            </a:r>
            <a:r>
              <a:rPr lang="en-US" sz="2800" dirty="0" err="1"/>
              <a:t>eGov</a:t>
            </a:r>
            <a:r>
              <a:rPr lang="en-US" sz="2800" dirty="0"/>
              <a:t> </a:t>
            </a:r>
            <a:r>
              <a:rPr lang="en-US" sz="2800" dirty="0" smtClean="0"/>
              <a:t>identities</a:t>
            </a:r>
          </a:p>
          <a:p>
            <a:pPr>
              <a:buFont typeface="Wingdings" charset="2"/>
              <a:buChar char="q"/>
            </a:pPr>
            <a:r>
              <a:rPr lang="en-US" sz="2800" dirty="0" smtClean="0"/>
              <a:t>Levels </a:t>
            </a:r>
            <a:r>
              <a:rPr lang="en-US" sz="2800" dirty="0"/>
              <a:t>of </a:t>
            </a:r>
            <a:r>
              <a:rPr lang="en-US" sz="2800" dirty="0" smtClean="0"/>
              <a:t>Assurance</a:t>
            </a:r>
          </a:p>
          <a:p>
            <a:pPr>
              <a:buFont typeface="Wingdings" charset="2"/>
              <a:buChar char="q"/>
            </a:pPr>
            <a:r>
              <a:rPr lang="en-US" sz="2800" dirty="0"/>
              <a:t>Community-­based </a:t>
            </a:r>
            <a:r>
              <a:rPr lang="en-US" sz="2800" dirty="0" err="1" smtClean="0"/>
              <a:t>authorisation</a:t>
            </a:r>
            <a:endParaRPr lang="en-US" sz="2800" dirty="0" smtClean="0"/>
          </a:p>
          <a:p>
            <a:pPr>
              <a:buFont typeface="Wingdings" charset="2"/>
              <a:buChar char="q"/>
            </a:pPr>
            <a:r>
              <a:rPr lang="en-US" sz="2800" dirty="0" smtClean="0"/>
              <a:t>Attribute aggregation</a:t>
            </a:r>
            <a:endParaRPr lang="en-US" sz="2800" dirty="0"/>
          </a:p>
        </p:txBody>
      </p:sp>
      <p:sp>
        <p:nvSpPr>
          <p:cNvPr id="4" name="Date Placeholder 3"/>
          <p:cNvSpPr>
            <a:spLocks noGrp="1"/>
          </p:cNvSpPr>
          <p:nvPr>
            <p:ph type="dt" sz="half" idx="10"/>
          </p:nvPr>
        </p:nvSpPr>
        <p:spPr/>
        <p:txBody>
          <a:bodyPr/>
          <a:lstStyle/>
          <a:p>
            <a:r>
              <a:rPr lang="en-US" smtClean="0"/>
              <a:t>September 27, 2017</a:t>
            </a:r>
            <a:endParaRPr lang="en-US" dirty="0" smtClean="0"/>
          </a:p>
        </p:txBody>
      </p:sp>
      <p:sp>
        <p:nvSpPr>
          <p:cNvPr id="5" name="Footer Placeholder 4"/>
          <p:cNvSpPr>
            <a:spLocks noGrp="1"/>
          </p:cNvSpPr>
          <p:nvPr>
            <p:ph type="ftr" sz="quarter" idx="11"/>
          </p:nvPr>
        </p:nvSpPr>
        <p:spPr/>
        <p:txBody>
          <a:bodyPr/>
          <a:lstStyle/>
          <a:p>
            <a:r>
              <a:rPr lang="en-US" smtClean="0"/>
              <a:t>Second International Open Research Cloud Congress</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73711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requirements </a:t>
            </a:r>
            <a:r>
              <a:rPr lang="en-US" dirty="0" smtClean="0"/>
              <a:t>for federated </a:t>
            </a:r>
            <a:r>
              <a:rPr lang="en-US" dirty="0"/>
              <a:t>identity and access management </a:t>
            </a:r>
            <a:r>
              <a:rPr lang="en-US" dirty="0" smtClean="0"/>
              <a:t>(II)</a:t>
            </a:r>
            <a:endParaRPr lang="en-US" dirty="0"/>
          </a:p>
        </p:txBody>
      </p:sp>
      <p:sp>
        <p:nvSpPr>
          <p:cNvPr id="3" name="Content Placeholder 2"/>
          <p:cNvSpPr>
            <a:spLocks noGrp="1"/>
          </p:cNvSpPr>
          <p:nvPr>
            <p:ph idx="1"/>
          </p:nvPr>
        </p:nvSpPr>
        <p:spPr>
          <a:xfrm>
            <a:off x="1097280" y="2128364"/>
            <a:ext cx="10058400" cy="4023360"/>
          </a:xfrm>
        </p:spPr>
        <p:txBody>
          <a:bodyPr>
            <a:noAutofit/>
          </a:bodyPr>
          <a:lstStyle/>
          <a:p>
            <a:pPr>
              <a:buFont typeface="Wingdings" charset="2"/>
              <a:buChar char="q"/>
            </a:pPr>
            <a:r>
              <a:rPr lang="en-US" sz="2800" dirty="0"/>
              <a:t>Persistent unique user </a:t>
            </a:r>
            <a:r>
              <a:rPr lang="en-US" sz="2800" dirty="0" smtClean="0"/>
              <a:t>identifiers</a:t>
            </a:r>
          </a:p>
          <a:p>
            <a:pPr>
              <a:buFont typeface="Wingdings" charset="2"/>
              <a:buChar char="q"/>
            </a:pPr>
            <a:r>
              <a:rPr lang="en-US" sz="2800" dirty="0" smtClean="0"/>
              <a:t>User-managed </a:t>
            </a:r>
            <a:r>
              <a:rPr lang="en-US" sz="2800" dirty="0"/>
              <a:t>identity information </a:t>
            </a:r>
            <a:endParaRPr lang="en-US" sz="2800" dirty="0" smtClean="0"/>
          </a:p>
          <a:p>
            <a:pPr>
              <a:buFont typeface="Wingdings" charset="2"/>
              <a:buChar char="q"/>
            </a:pPr>
            <a:r>
              <a:rPr lang="en-US" sz="2800" dirty="0" smtClean="0"/>
              <a:t>Step-up </a:t>
            </a:r>
            <a:r>
              <a:rPr lang="en-US" sz="2800" dirty="0"/>
              <a:t>&amp; Multi-Factor </a:t>
            </a:r>
            <a:r>
              <a:rPr lang="en-US" sz="2800" dirty="0" smtClean="0"/>
              <a:t>Authentication</a:t>
            </a:r>
          </a:p>
          <a:p>
            <a:pPr>
              <a:buFont typeface="Wingdings" charset="2"/>
              <a:buChar char="q"/>
            </a:pPr>
            <a:r>
              <a:rPr lang="en-US" sz="2800" dirty="0" smtClean="0"/>
              <a:t>Non-web-browser </a:t>
            </a:r>
            <a:r>
              <a:rPr lang="en-US" sz="2800" dirty="0"/>
              <a:t>based access </a:t>
            </a:r>
            <a:endParaRPr lang="en-US" sz="2800" dirty="0" smtClean="0"/>
          </a:p>
          <a:p>
            <a:pPr>
              <a:buFont typeface="Wingdings" charset="2"/>
              <a:buChar char="q"/>
            </a:pPr>
            <a:r>
              <a:rPr lang="en-US" sz="2800" dirty="0" smtClean="0"/>
              <a:t>Credential delegation</a:t>
            </a:r>
          </a:p>
          <a:p>
            <a:pPr>
              <a:buFont typeface="Wingdings" charset="2"/>
              <a:buChar char="q"/>
            </a:pPr>
            <a:r>
              <a:rPr lang="en-US" sz="2800" dirty="0" smtClean="0"/>
              <a:t>Attribute release (see </a:t>
            </a:r>
            <a:r>
              <a:rPr lang="en-US" sz="2800" dirty="0" smtClean="0">
                <a:hlinkClick r:id="rId3"/>
              </a:rPr>
              <a:t>REFEDS R&amp;S</a:t>
            </a:r>
            <a:r>
              <a:rPr lang="en-US" sz="2800" dirty="0" smtClean="0"/>
              <a:t>)</a:t>
            </a:r>
          </a:p>
          <a:p>
            <a:pPr>
              <a:buFont typeface="Wingdings" charset="2"/>
              <a:buChar char="q"/>
            </a:pPr>
            <a:r>
              <a:rPr lang="en-US" sz="2800" dirty="0" smtClean="0"/>
              <a:t>Federated </a:t>
            </a:r>
            <a:r>
              <a:rPr lang="en-US" sz="2800" dirty="0"/>
              <a:t>incident report </a:t>
            </a:r>
            <a:r>
              <a:rPr lang="en-US" sz="2800" dirty="0" smtClean="0"/>
              <a:t>handling (see </a:t>
            </a:r>
            <a:r>
              <a:rPr lang="en-US" sz="2800" dirty="0" smtClean="0">
                <a:hlinkClick r:id="rId4"/>
              </a:rPr>
              <a:t>REFEDS </a:t>
            </a:r>
            <a:r>
              <a:rPr lang="en-US" sz="2800" dirty="0" err="1" smtClean="0">
                <a:hlinkClick r:id="rId4"/>
              </a:rPr>
              <a:t>Sirtfi</a:t>
            </a:r>
            <a:r>
              <a:rPr lang="en-US" sz="2800" dirty="0" smtClean="0"/>
              <a:t>)</a:t>
            </a:r>
            <a:endParaRPr lang="en-US" sz="2800" dirty="0"/>
          </a:p>
        </p:txBody>
      </p:sp>
      <p:sp>
        <p:nvSpPr>
          <p:cNvPr id="4" name="Date Placeholder 3"/>
          <p:cNvSpPr>
            <a:spLocks noGrp="1"/>
          </p:cNvSpPr>
          <p:nvPr>
            <p:ph type="dt" sz="half" idx="10"/>
          </p:nvPr>
        </p:nvSpPr>
        <p:spPr/>
        <p:txBody>
          <a:bodyPr/>
          <a:lstStyle/>
          <a:p>
            <a:r>
              <a:rPr lang="en-US" smtClean="0"/>
              <a:t>September 27, 2017</a:t>
            </a:r>
            <a:endParaRPr lang="en-US" dirty="0" smtClean="0"/>
          </a:p>
        </p:txBody>
      </p:sp>
      <p:sp>
        <p:nvSpPr>
          <p:cNvPr id="5" name="Footer Placeholder 4"/>
          <p:cNvSpPr>
            <a:spLocks noGrp="1"/>
          </p:cNvSpPr>
          <p:nvPr>
            <p:ph type="ftr" sz="quarter" idx="11"/>
          </p:nvPr>
        </p:nvSpPr>
        <p:spPr/>
        <p:txBody>
          <a:bodyPr/>
          <a:lstStyle/>
          <a:p>
            <a:r>
              <a:rPr lang="en-US" smtClean="0"/>
              <a:t>Second International Open Research Cloud Congress</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591268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technical challenges</a:t>
            </a:r>
            <a:endParaRPr lang="en-US" dirty="0"/>
          </a:p>
        </p:txBody>
      </p:sp>
      <p:sp>
        <p:nvSpPr>
          <p:cNvPr id="3" name="Content Placeholder 2"/>
          <p:cNvSpPr>
            <a:spLocks noGrp="1"/>
          </p:cNvSpPr>
          <p:nvPr>
            <p:ph idx="1"/>
          </p:nvPr>
        </p:nvSpPr>
        <p:spPr>
          <a:xfrm>
            <a:off x="1097280" y="2111734"/>
            <a:ext cx="10058400" cy="4023360"/>
          </a:xfrm>
        </p:spPr>
        <p:txBody>
          <a:bodyPr>
            <a:normAutofit/>
          </a:bodyPr>
          <a:lstStyle/>
          <a:p>
            <a:pPr>
              <a:buFont typeface="Wingdings" charset="2"/>
              <a:buChar char="q"/>
            </a:pPr>
            <a:r>
              <a:rPr lang="en-US" sz="3200" dirty="0" err="1" smtClean="0"/>
              <a:t>Authorisation</a:t>
            </a:r>
            <a:r>
              <a:rPr lang="en-US" sz="3200" dirty="0" smtClean="0"/>
              <a:t> </a:t>
            </a:r>
            <a:r>
              <a:rPr lang="en-US" sz="3200" dirty="0"/>
              <a:t>in multi-provider </a:t>
            </a:r>
            <a:r>
              <a:rPr lang="en-US" sz="3200" dirty="0" smtClean="0"/>
              <a:t>environments</a:t>
            </a:r>
          </a:p>
          <a:p>
            <a:pPr>
              <a:buFont typeface="Wingdings" charset="2"/>
              <a:buChar char="q"/>
            </a:pPr>
            <a:r>
              <a:rPr lang="en-US" sz="3200" dirty="0"/>
              <a:t>A</a:t>
            </a:r>
            <a:r>
              <a:rPr lang="en-US" sz="3200" dirty="0" smtClean="0"/>
              <a:t>ccess </a:t>
            </a:r>
            <a:r>
              <a:rPr lang="en-US" sz="3200" dirty="0"/>
              <a:t>to non-­web-browser-based </a:t>
            </a:r>
            <a:r>
              <a:rPr lang="en-US" sz="3200" dirty="0" smtClean="0"/>
              <a:t>services</a:t>
            </a:r>
          </a:p>
          <a:p>
            <a:pPr>
              <a:buFont typeface="Wingdings" charset="2"/>
              <a:buChar char="q"/>
            </a:pPr>
            <a:r>
              <a:rPr lang="en-US" sz="3200" dirty="0"/>
              <a:t>D</a:t>
            </a:r>
            <a:r>
              <a:rPr lang="en-US" sz="3200" dirty="0" smtClean="0"/>
              <a:t>elegation capabilities</a:t>
            </a:r>
          </a:p>
          <a:p>
            <a:pPr>
              <a:buFont typeface="Wingdings" charset="2"/>
              <a:buChar char="q"/>
            </a:pPr>
            <a:r>
              <a:rPr lang="en-US" sz="3200" dirty="0"/>
              <a:t>U</a:t>
            </a:r>
            <a:r>
              <a:rPr lang="en-US" sz="3200" dirty="0" smtClean="0"/>
              <a:t>ser friendliness</a:t>
            </a:r>
          </a:p>
          <a:p>
            <a:pPr>
              <a:buFont typeface="Wingdings" charset="2"/>
              <a:buChar char="q"/>
            </a:pPr>
            <a:r>
              <a:rPr lang="en-US" sz="3200" dirty="0"/>
              <a:t>I</a:t>
            </a:r>
            <a:r>
              <a:rPr lang="en-US" sz="3200" dirty="0" smtClean="0"/>
              <a:t>ntegration </a:t>
            </a:r>
            <a:r>
              <a:rPr lang="en-US" sz="3200" dirty="0"/>
              <a:t>with cross-sector AAIs (social &amp; </a:t>
            </a:r>
            <a:r>
              <a:rPr lang="en-US" sz="3200" dirty="0" err="1"/>
              <a:t>eGov</a:t>
            </a:r>
            <a:r>
              <a:rPr lang="en-US" sz="3200" dirty="0"/>
              <a:t>)</a:t>
            </a:r>
          </a:p>
        </p:txBody>
      </p:sp>
      <p:sp>
        <p:nvSpPr>
          <p:cNvPr id="4" name="Date Placeholder 3"/>
          <p:cNvSpPr>
            <a:spLocks noGrp="1"/>
          </p:cNvSpPr>
          <p:nvPr>
            <p:ph type="dt" sz="half" idx="10"/>
          </p:nvPr>
        </p:nvSpPr>
        <p:spPr/>
        <p:txBody>
          <a:bodyPr/>
          <a:lstStyle/>
          <a:p>
            <a:r>
              <a:rPr lang="en-US" smtClean="0"/>
              <a:t>September 27, 2017</a:t>
            </a:r>
            <a:endParaRPr lang="en-US" dirty="0" smtClean="0"/>
          </a:p>
        </p:txBody>
      </p:sp>
      <p:sp>
        <p:nvSpPr>
          <p:cNvPr id="5" name="Footer Placeholder 4"/>
          <p:cNvSpPr>
            <a:spLocks noGrp="1"/>
          </p:cNvSpPr>
          <p:nvPr>
            <p:ph type="ftr" sz="quarter" idx="11"/>
          </p:nvPr>
        </p:nvSpPr>
        <p:spPr/>
        <p:txBody>
          <a:bodyPr/>
          <a:lstStyle/>
          <a:p>
            <a:r>
              <a:rPr lang="en-US" smtClean="0"/>
              <a:t>Second International Open Research Cloud Congress</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1146710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policy challenges</a:t>
            </a:r>
            <a:endParaRPr lang="en-US" dirty="0"/>
          </a:p>
        </p:txBody>
      </p:sp>
      <p:sp>
        <p:nvSpPr>
          <p:cNvPr id="3" name="Content Placeholder 2"/>
          <p:cNvSpPr>
            <a:spLocks noGrp="1"/>
          </p:cNvSpPr>
          <p:nvPr>
            <p:ph idx="1"/>
          </p:nvPr>
        </p:nvSpPr>
        <p:spPr>
          <a:xfrm>
            <a:off x="1097280" y="2111734"/>
            <a:ext cx="10058400" cy="4023360"/>
          </a:xfrm>
        </p:spPr>
        <p:txBody>
          <a:bodyPr>
            <a:normAutofit/>
          </a:bodyPr>
          <a:lstStyle/>
          <a:p>
            <a:pPr>
              <a:buFont typeface="Wingdings" charset="2"/>
              <a:buChar char="q"/>
            </a:pPr>
            <a:r>
              <a:rPr lang="en-US" sz="3200" dirty="0"/>
              <a:t>Data </a:t>
            </a:r>
            <a:r>
              <a:rPr lang="en-US" sz="3200" dirty="0" smtClean="0"/>
              <a:t>privacy </a:t>
            </a:r>
            <a:r>
              <a:rPr lang="en-US" sz="3200" dirty="0"/>
              <a:t>and </a:t>
            </a:r>
            <a:r>
              <a:rPr lang="en-US" sz="3200" dirty="0" smtClean="0"/>
              <a:t>protection</a:t>
            </a:r>
            <a:endParaRPr lang="en-US" sz="3200" dirty="0"/>
          </a:p>
          <a:p>
            <a:pPr>
              <a:buFont typeface="Wingdings" charset="2"/>
              <a:buChar char="q"/>
            </a:pPr>
            <a:r>
              <a:rPr lang="en-US" sz="3200" dirty="0"/>
              <a:t>Incident </a:t>
            </a:r>
            <a:r>
              <a:rPr lang="en-US" sz="3200" dirty="0" smtClean="0"/>
              <a:t>response </a:t>
            </a:r>
            <a:r>
              <a:rPr lang="en-US" sz="3200" dirty="0"/>
              <a:t>handling</a:t>
            </a:r>
          </a:p>
          <a:p>
            <a:pPr>
              <a:buFont typeface="Wingdings" charset="2"/>
              <a:buChar char="q"/>
            </a:pPr>
            <a:r>
              <a:rPr lang="en-US" sz="3200" dirty="0"/>
              <a:t>Acceptable use policy </a:t>
            </a:r>
            <a:r>
              <a:rPr lang="en-US" sz="3200" dirty="0" smtClean="0"/>
              <a:t>alignment</a:t>
            </a:r>
            <a:endParaRPr lang="en-US" sz="3200" dirty="0"/>
          </a:p>
        </p:txBody>
      </p:sp>
      <p:sp>
        <p:nvSpPr>
          <p:cNvPr id="4" name="Date Placeholder 3"/>
          <p:cNvSpPr>
            <a:spLocks noGrp="1"/>
          </p:cNvSpPr>
          <p:nvPr>
            <p:ph type="dt" sz="half" idx="10"/>
          </p:nvPr>
        </p:nvSpPr>
        <p:spPr/>
        <p:txBody>
          <a:bodyPr/>
          <a:lstStyle/>
          <a:p>
            <a:r>
              <a:rPr lang="en-US" smtClean="0"/>
              <a:t>September 27, 2017</a:t>
            </a:r>
            <a:endParaRPr lang="en-US" dirty="0" smtClean="0"/>
          </a:p>
        </p:txBody>
      </p:sp>
      <p:sp>
        <p:nvSpPr>
          <p:cNvPr id="5" name="Footer Placeholder 4"/>
          <p:cNvSpPr>
            <a:spLocks noGrp="1"/>
          </p:cNvSpPr>
          <p:nvPr>
            <p:ph type="ftr" sz="quarter" idx="11"/>
          </p:nvPr>
        </p:nvSpPr>
        <p:spPr/>
        <p:txBody>
          <a:bodyPr/>
          <a:lstStyle/>
          <a:p>
            <a:r>
              <a:rPr lang="en-US" smtClean="0"/>
              <a:t>Second International Open Research Cloud Congress</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1130400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a:t>
            </a:r>
            <a:r>
              <a:rPr lang="en-US" dirty="0"/>
              <a:t>challenges for enabling federated access to cloud services</a:t>
            </a:r>
          </a:p>
        </p:txBody>
      </p:sp>
      <p:sp>
        <p:nvSpPr>
          <p:cNvPr id="3" name="Content Placeholder 2"/>
          <p:cNvSpPr>
            <a:spLocks noGrp="1"/>
          </p:cNvSpPr>
          <p:nvPr>
            <p:ph idx="1"/>
          </p:nvPr>
        </p:nvSpPr>
        <p:spPr>
          <a:xfrm>
            <a:off x="1097280" y="1928858"/>
            <a:ext cx="10058400" cy="4505189"/>
          </a:xfrm>
        </p:spPr>
        <p:txBody>
          <a:bodyPr>
            <a:noAutofit/>
          </a:bodyPr>
          <a:lstStyle/>
          <a:p>
            <a:pPr>
              <a:buFont typeface="Wingdings" charset="2"/>
              <a:buChar char="q"/>
            </a:pPr>
            <a:r>
              <a:rPr lang="en-US" dirty="0" err="1" smtClean="0"/>
              <a:t>Authorisation</a:t>
            </a:r>
            <a:r>
              <a:rPr lang="en-US" dirty="0" smtClean="0"/>
              <a:t>: </a:t>
            </a:r>
          </a:p>
          <a:p>
            <a:pPr lvl="1">
              <a:buFont typeface="Courier New" charset="0"/>
              <a:buChar char="o"/>
            </a:pPr>
            <a:r>
              <a:rPr lang="en-US" dirty="0" smtClean="0"/>
              <a:t>common </a:t>
            </a:r>
            <a:r>
              <a:rPr lang="en-US" dirty="0"/>
              <a:t>model for collecting and aggregating attributes from multiple sources/authorities and exchanging attributes across communities and cloud </a:t>
            </a:r>
            <a:r>
              <a:rPr lang="en-US" dirty="0" smtClean="0"/>
              <a:t>providers</a:t>
            </a:r>
          </a:p>
          <a:p>
            <a:pPr lvl="1">
              <a:buFont typeface="Courier New" charset="0"/>
              <a:buChar char="o"/>
            </a:pPr>
            <a:r>
              <a:rPr lang="en-US" dirty="0" smtClean="0"/>
              <a:t>two </a:t>
            </a:r>
            <a:r>
              <a:rPr lang="en-US" dirty="0"/>
              <a:t>dimensions of </a:t>
            </a:r>
            <a:r>
              <a:rPr lang="en-US" dirty="0" err="1" smtClean="0"/>
              <a:t>authorisation</a:t>
            </a:r>
            <a:r>
              <a:rPr lang="en-US" dirty="0" smtClean="0"/>
              <a:t>: access to </a:t>
            </a:r>
            <a:r>
              <a:rPr lang="en-US" sz="1600" dirty="0" smtClean="0"/>
              <a:t>data &amp; compute resources</a:t>
            </a:r>
          </a:p>
          <a:p>
            <a:pPr>
              <a:buFont typeface="Wingdings" charset="2"/>
              <a:buChar char="q"/>
            </a:pPr>
            <a:r>
              <a:rPr lang="en-US" dirty="0" smtClean="0"/>
              <a:t>Proportion </a:t>
            </a:r>
            <a:r>
              <a:rPr lang="en-US" dirty="0"/>
              <a:t>of users federated through identity federations / </a:t>
            </a:r>
            <a:r>
              <a:rPr lang="en-US" dirty="0" err="1"/>
              <a:t>eduGAIN</a:t>
            </a:r>
            <a:r>
              <a:rPr lang="en-US" dirty="0"/>
              <a:t> </a:t>
            </a:r>
            <a:r>
              <a:rPr lang="en-US" dirty="0" smtClean="0"/>
              <a:t>inter-federation</a:t>
            </a:r>
          </a:p>
          <a:p>
            <a:pPr>
              <a:buFont typeface="Wingdings" charset="2"/>
              <a:buChar char="q"/>
            </a:pPr>
            <a:r>
              <a:rPr lang="en-US" dirty="0" smtClean="0"/>
              <a:t>Proportion </a:t>
            </a:r>
            <a:r>
              <a:rPr lang="en-US" dirty="0"/>
              <a:t>of cloud providers federated through identity federations / </a:t>
            </a:r>
            <a:r>
              <a:rPr lang="en-US" dirty="0" err="1"/>
              <a:t>eduGAIN</a:t>
            </a:r>
            <a:r>
              <a:rPr lang="en-US" dirty="0"/>
              <a:t> </a:t>
            </a:r>
            <a:r>
              <a:rPr lang="en-US" dirty="0" smtClean="0"/>
              <a:t>inter-federation</a:t>
            </a:r>
          </a:p>
          <a:p>
            <a:pPr>
              <a:buFont typeface="Wingdings" charset="2"/>
              <a:buChar char="q"/>
            </a:pPr>
            <a:r>
              <a:rPr lang="en-US" dirty="0" smtClean="0"/>
              <a:t>Commercial </a:t>
            </a:r>
            <a:r>
              <a:rPr lang="en-US" dirty="0"/>
              <a:t>providers are treated inconsistently across federations (financially &amp; policy wise</a:t>
            </a:r>
            <a:r>
              <a:rPr lang="en-US" dirty="0" smtClean="0"/>
              <a:t>)</a:t>
            </a:r>
          </a:p>
          <a:p>
            <a:pPr>
              <a:buFont typeface="Wingdings" charset="2"/>
              <a:buChar char="q"/>
            </a:pPr>
            <a:r>
              <a:rPr lang="en-US" dirty="0" smtClean="0"/>
              <a:t>Eligibility of commercial </a:t>
            </a:r>
            <a:r>
              <a:rPr lang="en-US" dirty="0"/>
              <a:t>cloud providers </a:t>
            </a:r>
            <a:r>
              <a:rPr lang="en-US" dirty="0" smtClean="0"/>
              <a:t>for </a:t>
            </a:r>
            <a:r>
              <a:rPr lang="en-US" dirty="0"/>
              <a:t>the R&amp;S entity category </a:t>
            </a:r>
            <a:r>
              <a:rPr lang="en-US" dirty="0" smtClean="0"/>
              <a:t>?</a:t>
            </a:r>
          </a:p>
          <a:p>
            <a:pPr>
              <a:buFont typeface="Wingdings" charset="2"/>
              <a:buChar char="q"/>
            </a:pPr>
            <a:r>
              <a:rPr lang="en-US" dirty="0" smtClean="0"/>
              <a:t>End-to-end (de)provisioning </a:t>
            </a:r>
            <a:r>
              <a:rPr lang="en-US" dirty="0"/>
              <a:t>of </a:t>
            </a:r>
            <a:r>
              <a:rPr lang="en-US" dirty="0" smtClean="0"/>
              <a:t>users across security domains</a:t>
            </a:r>
          </a:p>
          <a:p>
            <a:pPr>
              <a:buFont typeface="Wingdings" charset="2"/>
              <a:buChar char="q"/>
            </a:pPr>
            <a:r>
              <a:rPr lang="en-US" dirty="0" smtClean="0"/>
              <a:t>Management/revocation mechanisms for tokens enabling access to CLI tools and APIs</a:t>
            </a:r>
            <a:endParaRPr lang="en-US" dirty="0"/>
          </a:p>
        </p:txBody>
      </p:sp>
      <p:sp>
        <p:nvSpPr>
          <p:cNvPr id="4" name="Date Placeholder 3"/>
          <p:cNvSpPr>
            <a:spLocks noGrp="1"/>
          </p:cNvSpPr>
          <p:nvPr>
            <p:ph type="dt" sz="half" idx="10"/>
          </p:nvPr>
        </p:nvSpPr>
        <p:spPr/>
        <p:txBody>
          <a:bodyPr/>
          <a:lstStyle/>
          <a:p>
            <a:r>
              <a:rPr lang="en-US" smtClean="0"/>
              <a:t>September 27, 2017</a:t>
            </a:r>
            <a:endParaRPr lang="en-US" dirty="0" smtClean="0"/>
          </a:p>
        </p:txBody>
      </p:sp>
      <p:sp>
        <p:nvSpPr>
          <p:cNvPr id="5" name="Footer Placeholder 4"/>
          <p:cNvSpPr>
            <a:spLocks noGrp="1"/>
          </p:cNvSpPr>
          <p:nvPr>
            <p:ph type="ftr" sz="quarter" idx="11"/>
          </p:nvPr>
        </p:nvSpPr>
        <p:spPr/>
        <p:txBody>
          <a:bodyPr/>
          <a:lstStyle/>
          <a:p>
            <a:r>
              <a:rPr lang="en-US" smtClean="0"/>
              <a:t>Second International Open Research Cloud Congress</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508051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1220</TotalTime>
  <Words>1425</Words>
  <Application>Microsoft Macintosh PowerPoint</Application>
  <PresentationFormat>Widescreen</PresentationFormat>
  <Paragraphs>160</Paragraphs>
  <Slides>12</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Calibri Light</vt:lpstr>
      <vt:lpstr>Courier New</vt:lpstr>
      <vt:lpstr>Mangal</vt:lpstr>
      <vt:lpstr>Wingdings</vt:lpstr>
      <vt:lpstr>Arial</vt:lpstr>
      <vt:lpstr>Retrospect</vt:lpstr>
      <vt:lpstr>Open Research Cloud</vt:lpstr>
      <vt:lpstr>Outline</vt:lpstr>
      <vt:lpstr>Identity Working Group for the Open Research Cloud (ORC-IWG) - Introduction</vt:lpstr>
      <vt:lpstr>Requirements for federated identity and access management – Related work</vt:lpstr>
      <vt:lpstr>Common requirements for federated identity and access management </vt:lpstr>
      <vt:lpstr>Common requirements for federated identity and access management (II)</vt:lpstr>
      <vt:lpstr>Remaining technical challenges</vt:lpstr>
      <vt:lpstr>Remaining policy challenges</vt:lpstr>
      <vt:lpstr>Specific challenges for enabling federated access to cloud services</vt:lpstr>
      <vt:lpstr>Why federated identity management?</vt:lpstr>
      <vt:lpstr>How to federate identity management?</vt:lpstr>
      <vt:lpstr>PowerPoint 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Nicolas Liampotis</dc:creator>
  <cp:lastModifiedBy>Nicolas Liampotis</cp:lastModifiedBy>
  <cp:revision>28</cp:revision>
  <dcterms:created xsi:type="dcterms:W3CDTF">2017-09-26T17:18:38Z</dcterms:created>
  <dcterms:modified xsi:type="dcterms:W3CDTF">2017-09-27T13:39:27Z</dcterms:modified>
</cp:coreProperties>
</file>