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5" r:id="rId5"/>
  </p:sldMasterIdLst>
  <p:notesMasterIdLst>
    <p:notesMasterId r:id="rId26"/>
  </p:notesMasterIdLst>
  <p:sldIdLst>
    <p:sldId id="263" r:id="rId6"/>
    <p:sldId id="298" r:id="rId7"/>
    <p:sldId id="299" r:id="rId8"/>
    <p:sldId id="300" r:id="rId9"/>
    <p:sldId id="301" r:id="rId10"/>
    <p:sldId id="306" r:id="rId11"/>
    <p:sldId id="305" r:id="rId12"/>
    <p:sldId id="286" r:id="rId13"/>
    <p:sldId id="262" r:id="rId14"/>
    <p:sldId id="291" r:id="rId15"/>
    <p:sldId id="259" r:id="rId16"/>
    <p:sldId id="284" r:id="rId17"/>
    <p:sldId id="257" r:id="rId18"/>
    <p:sldId id="269" r:id="rId19"/>
    <p:sldId id="270" r:id="rId20"/>
    <p:sldId id="267" r:id="rId21"/>
    <p:sldId id="275" r:id="rId22"/>
    <p:sldId id="282" r:id="rId23"/>
    <p:sldId id="307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405" autoAdjust="0"/>
  </p:normalViewPr>
  <p:slideViewPr>
    <p:cSldViewPr snapToGrid="0" snapToObjects="1">
      <p:cViewPr varScale="1">
        <p:scale>
          <a:sx n="67" d="100"/>
          <a:sy n="67" d="100"/>
        </p:scale>
        <p:origin x="125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87B858-B355-014C-A0F5-2C80F9615B01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0BB274-F6FD-B244-A79B-FAF6CC5E7D72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 smtClean="0"/>
            <a:t>Provisioning</a:t>
          </a:r>
          <a:endParaRPr lang="en-US" dirty="0"/>
        </a:p>
      </dgm:t>
    </dgm:pt>
    <dgm:pt modelId="{845E7DA0-E766-9F45-8BFF-1092A2242CF3}" type="parTrans" cxnId="{C12DBCEB-EAC1-F345-95B5-BC5B5F9449F2}">
      <dgm:prSet/>
      <dgm:spPr/>
      <dgm:t>
        <a:bodyPr/>
        <a:lstStyle/>
        <a:p>
          <a:endParaRPr lang="en-US"/>
        </a:p>
      </dgm:t>
    </dgm:pt>
    <dgm:pt modelId="{186F76D4-2ADD-5445-866F-0576351B36F2}" type="sibTrans" cxnId="{C12DBCEB-EAC1-F345-95B5-BC5B5F9449F2}">
      <dgm:prSet/>
      <dgm:spPr/>
      <dgm:t>
        <a:bodyPr/>
        <a:lstStyle/>
        <a:p>
          <a:endParaRPr lang="en-US"/>
        </a:p>
      </dgm:t>
    </dgm:pt>
    <dgm:pt modelId="{F695ECA7-8EA0-644E-8D8C-1B8280BD1316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 smtClean="0"/>
            <a:t>Configuration Management</a:t>
          </a:r>
          <a:endParaRPr lang="en-US" dirty="0"/>
        </a:p>
      </dgm:t>
    </dgm:pt>
    <dgm:pt modelId="{17DE4DF6-BD19-324B-8B49-88696D2B5BD1}" type="parTrans" cxnId="{63B26138-F8AD-4946-B7B4-E9EC236F9E75}">
      <dgm:prSet/>
      <dgm:spPr/>
      <dgm:t>
        <a:bodyPr/>
        <a:lstStyle/>
        <a:p>
          <a:endParaRPr lang="en-US"/>
        </a:p>
      </dgm:t>
    </dgm:pt>
    <dgm:pt modelId="{E6454B4C-BF16-5C49-93BC-E1F4455E45CC}" type="sibTrans" cxnId="{63B26138-F8AD-4946-B7B4-E9EC236F9E75}">
      <dgm:prSet/>
      <dgm:spPr/>
      <dgm:t>
        <a:bodyPr/>
        <a:lstStyle/>
        <a:p>
          <a:endParaRPr lang="en-US"/>
        </a:p>
      </dgm:t>
    </dgm:pt>
    <dgm:pt modelId="{CD11EC53-F2B4-A146-A9B1-9303581BF96F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 smtClean="0"/>
            <a:t>Workflow</a:t>
          </a:r>
          <a:endParaRPr lang="en-US" dirty="0"/>
        </a:p>
      </dgm:t>
    </dgm:pt>
    <dgm:pt modelId="{3044BCBC-5AF8-FB46-9516-416C1DFE7B5D}" type="parTrans" cxnId="{F8AA3E24-C209-114D-93DA-99ED1EC39981}">
      <dgm:prSet/>
      <dgm:spPr/>
      <dgm:t>
        <a:bodyPr/>
        <a:lstStyle/>
        <a:p>
          <a:endParaRPr lang="en-US"/>
        </a:p>
      </dgm:t>
    </dgm:pt>
    <dgm:pt modelId="{9FFA8608-43BF-894F-9FA6-C9943ED86314}" type="sibTrans" cxnId="{F8AA3E24-C209-114D-93DA-99ED1EC39981}">
      <dgm:prSet/>
      <dgm:spPr/>
      <dgm:t>
        <a:bodyPr/>
        <a:lstStyle/>
        <a:p>
          <a:endParaRPr lang="en-US"/>
        </a:p>
      </dgm:t>
    </dgm:pt>
    <dgm:pt modelId="{C0D6DCB5-644F-0849-A81A-88D5390C76F9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 smtClean="0"/>
            <a:t>Operations Management</a:t>
          </a:r>
          <a:endParaRPr lang="en-US" dirty="0"/>
        </a:p>
      </dgm:t>
    </dgm:pt>
    <dgm:pt modelId="{C9A7A6C6-FA39-5340-8500-529B8B403F7B}" type="parTrans" cxnId="{AA4194D7-755E-5A45-948A-B7B3F18C3D6F}">
      <dgm:prSet/>
      <dgm:spPr/>
      <dgm:t>
        <a:bodyPr/>
        <a:lstStyle/>
        <a:p>
          <a:endParaRPr lang="en-US"/>
        </a:p>
      </dgm:t>
    </dgm:pt>
    <dgm:pt modelId="{0F950162-7356-674C-AFF4-5BEAC01C1398}" type="sibTrans" cxnId="{AA4194D7-755E-5A45-948A-B7B3F18C3D6F}">
      <dgm:prSet/>
      <dgm:spPr/>
      <dgm:t>
        <a:bodyPr/>
        <a:lstStyle/>
        <a:p>
          <a:endParaRPr lang="en-US"/>
        </a:p>
      </dgm:t>
    </dgm:pt>
    <dgm:pt modelId="{43CBE2F1-C9E6-4B41-A948-163C656A272B}" type="pres">
      <dgm:prSet presAssocID="{6387B858-B355-014C-A0F5-2C80F9615B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952076-E35B-8E44-BDF3-5637C29C6316}" type="pres">
      <dgm:prSet presAssocID="{6387B858-B355-014C-A0F5-2C80F9615B01}" presName="diamond" presStyleLbl="bgShp" presStyleIdx="0" presStyleCnt="1"/>
      <dgm:spPr/>
      <dgm:t>
        <a:bodyPr/>
        <a:lstStyle/>
        <a:p>
          <a:endParaRPr lang="en-US"/>
        </a:p>
      </dgm:t>
    </dgm:pt>
    <dgm:pt modelId="{B6E3EC53-55F9-4A4C-85B7-67D574E70CBC}" type="pres">
      <dgm:prSet presAssocID="{6387B858-B355-014C-A0F5-2C80F9615B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BFD43-CA1B-7249-99A0-7EC42CDEBBC2}" type="pres">
      <dgm:prSet presAssocID="{6387B858-B355-014C-A0F5-2C80F9615B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5E826-9EA6-FA4C-9098-8633E82ABA04}" type="pres">
      <dgm:prSet presAssocID="{6387B858-B355-014C-A0F5-2C80F9615B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D1029-4B58-BB4E-8CCE-D3F673DE553E}" type="pres">
      <dgm:prSet presAssocID="{6387B858-B355-014C-A0F5-2C80F9615B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8C294F-AD67-A74C-A504-6BBADBAB0C0A}" type="presOf" srcId="{C0D6DCB5-644F-0849-A81A-88D5390C76F9}" destId="{6FFD1029-4B58-BB4E-8CCE-D3F673DE553E}" srcOrd="0" destOrd="0" presId="urn:microsoft.com/office/officeart/2005/8/layout/matrix3"/>
    <dgm:cxn modelId="{F8AA3E24-C209-114D-93DA-99ED1EC39981}" srcId="{6387B858-B355-014C-A0F5-2C80F9615B01}" destId="{CD11EC53-F2B4-A146-A9B1-9303581BF96F}" srcOrd="2" destOrd="0" parTransId="{3044BCBC-5AF8-FB46-9516-416C1DFE7B5D}" sibTransId="{9FFA8608-43BF-894F-9FA6-C9943ED86314}"/>
    <dgm:cxn modelId="{AA4194D7-755E-5A45-948A-B7B3F18C3D6F}" srcId="{6387B858-B355-014C-A0F5-2C80F9615B01}" destId="{C0D6DCB5-644F-0849-A81A-88D5390C76F9}" srcOrd="3" destOrd="0" parTransId="{C9A7A6C6-FA39-5340-8500-529B8B403F7B}" sibTransId="{0F950162-7356-674C-AFF4-5BEAC01C1398}"/>
    <dgm:cxn modelId="{C12DBCEB-EAC1-F345-95B5-BC5B5F9449F2}" srcId="{6387B858-B355-014C-A0F5-2C80F9615B01}" destId="{190BB274-F6FD-B244-A79B-FAF6CC5E7D72}" srcOrd="0" destOrd="0" parTransId="{845E7DA0-E766-9F45-8BFF-1092A2242CF3}" sibTransId="{186F76D4-2ADD-5445-866F-0576351B36F2}"/>
    <dgm:cxn modelId="{5B51CAAC-C1BA-634F-8373-9D930588CF99}" type="presOf" srcId="{F695ECA7-8EA0-644E-8D8C-1B8280BD1316}" destId="{628BFD43-CA1B-7249-99A0-7EC42CDEBBC2}" srcOrd="0" destOrd="0" presId="urn:microsoft.com/office/officeart/2005/8/layout/matrix3"/>
    <dgm:cxn modelId="{511962B4-D41D-F84F-A990-5242D5F1FDC2}" type="presOf" srcId="{190BB274-F6FD-B244-A79B-FAF6CC5E7D72}" destId="{B6E3EC53-55F9-4A4C-85B7-67D574E70CBC}" srcOrd="0" destOrd="0" presId="urn:microsoft.com/office/officeart/2005/8/layout/matrix3"/>
    <dgm:cxn modelId="{A9734761-6446-5C4C-B732-7ED36BDEBAAF}" type="presOf" srcId="{CD11EC53-F2B4-A146-A9B1-9303581BF96F}" destId="{1125E826-9EA6-FA4C-9098-8633E82ABA04}" srcOrd="0" destOrd="0" presId="urn:microsoft.com/office/officeart/2005/8/layout/matrix3"/>
    <dgm:cxn modelId="{2FAAC65A-94B6-5646-86D0-149FF9B48C09}" type="presOf" srcId="{6387B858-B355-014C-A0F5-2C80F9615B01}" destId="{43CBE2F1-C9E6-4B41-A948-163C656A272B}" srcOrd="0" destOrd="0" presId="urn:microsoft.com/office/officeart/2005/8/layout/matrix3"/>
    <dgm:cxn modelId="{63B26138-F8AD-4946-B7B4-E9EC236F9E75}" srcId="{6387B858-B355-014C-A0F5-2C80F9615B01}" destId="{F695ECA7-8EA0-644E-8D8C-1B8280BD1316}" srcOrd="1" destOrd="0" parTransId="{17DE4DF6-BD19-324B-8B49-88696D2B5BD1}" sibTransId="{E6454B4C-BF16-5C49-93BC-E1F4455E45CC}"/>
    <dgm:cxn modelId="{7226EEC6-4310-2C44-AD9E-B67E19A2AA5B}" type="presParOf" srcId="{43CBE2F1-C9E6-4B41-A948-163C656A272B}" destId="{E2952076-E35B-8E44-BDF3-5637C29C6316}" srcOrd="0" destOrd="0" presId="urn:microsoft.com/office/officeart/2005/8/layout/matrix3"/>
    <dgm:cxn modelId="{387A5570-58A6-1C44-9774-509C0ED6ABD1}" type="presParOf" srcId="{43CBE2F1-C9E6-4B41-A948-163C656A272B}" destId="{B6E3EC53-55F9-4A4C-85B7-67D574E70CBC}" srcOrd="1" destOrd="0" presId="urn:microsoft.com/office/officeart/2005/8/layout/matrix3"/>
    <dgm:cxn modelId="{F37DA158-8305-EE45-A91B-5BD470A7B5B7}" type="presParOf" srcId="{43CBE2F1-C9E6-4B41-A948-163C656A272B}" destId="{628BFD43-CA1B-7249-99A0-7EC42CDEBBC2}" srcOrd="2" destOrd="0" presId="urn:microsoft.com/office/officeart/2005/8/layout/matrix3"/>
    <dgm:cxn modelId="{1AECCFEF-06C2-AD43-9CC9-8CFA4D392D6E}" type="presParOf" srcId="{43CBE2F1-C9E6-4B41-A948-163C656A272B}" destId="{1125E826-9EA6-FA4C-9098-8633E82ABA04}" srcOrd="3" destOrd="0" presId="urn:microsoft.com/office/officeart/2005/8/layout/matrix3"/>
    <dgm:cxn modelId="{BE0CCE0F-746A-A640-AFA7-5A50B5A60C10}" type="presParOf" srcId="{43CBE2F1-C9E6-4B41-A948-163C656A272B}" destId="{6FFD1029-4B58-BB4E-8CCE-D3F673DE553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52076-E35B-8E44-BDF3-5637C29C6316}">
      <dsp:nvSpPr>
        <dsp:cNvPr id="0" name=""/>
        <dsp:cNvSpPr/>
      </dsp:nvSpPr>
      <dsp:spPr>
        <a:xfrm>
          <a:off x="1592523" y="0"/>
          <a:ext cx="5040559" cy="504055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E3EC53-55F9-4A4C-85B7-67D574E70CBC}">
      <dsp:nvSpPr>
        <dsp:cNvPr id="0" name=""/>
        <dsp:cNvSpPr/>
      </dsp:nvSpPr>
      <dsp:spPr>
        <a:xfrm>
          <a:off x="2071376" y="478853"/>
          <a:ext cx="1965818" cy="19658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Provisioning</a:t>
          </a:r>
          <a:endParaRPr lang="en-US" sz="2200" kern="1200" dirty="0"/>
        </a:p>
      </dsp:txBody>
      <dsp:txXfrm>
        <a:off x="2167339" y="574816"/>
        <a:ext cx="1773892" cy="1773892"/>
      </dsp:txXfrm>
    </dsp:sp>
    <dsp:sp modelId="{628BFD43-CA1B-7249-99A0-7EC42CDEBBC2}">
      <dsp:nvSpPr>
        <dsp:cNvPr id="0" name=""/>
        <dsp:cNvSpPr/>
      </dsp:nvSpPr>
      <dsp:spPr>
        <a:xfrm>
          <a:off x="4188411" y="478853"/>
          <a:ext cx="1965818" cy="19658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Configuration Management</a:t>
          </a:r>
          <a:endParaRPr lang="en-US" sz="2200" kern="1200" dirty="0"/>
        </a:p>
      </dsp:txBody>
      <dsp:txXfrm>
        <a:off x="4284374" y="574816"/>
        <a:ext cx="1773892" cy="1773892"/>
      </dsp:txXfrm>
    </dsp:sp>
    <dsp:sp modelId="{1125E826-9EA6-FA4C-9098-8633E82ABA04}">
      <dsp:nvSpPr>
        <dsp:cNvPr id="0" name=""/>
        <dsp:cNvSpPr/>
      </dsp:nvSpPr>
      <dsp:spPr>
        <a:xfrm>
          <a:off x="2071376" y="2595887"/>
          <a:ext cx="1965818" cy="19658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Workflow</a:t>
          </a:r>
          <a:endParaRPr lang="en-US" sz="2200" kern="1200" dirty="0"/>
        </a:p>
      </dsp:txBody>
      <dsp:txXfrm>
        <a:off x="2167339" y="2691850"/>
        <a:ext cx="1773892" cy="1773892"/>
      </dsp:txXfrm>
    </dsp:sp>
    <dsp:sp modelId="{6FFD1029-4B58-BB4E-8CCE-D3F673DE553E}">
      <dsp:nvSpPr>
        <dsp:cNvPr id="0" name=""/>
        <dsp:cNvSpPr/>
      </dsp:nvSpPr>
      <dsp:spPr>
        <a:xfrm>
          <a:off x="4188411" y="2595887"/>
          <a:ext cx="1965818" cy="19658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Operations Management</a:t>
          </a:r>
          <a:endParaRPr lang="en-US" sz="2200" kern="1200" dirty="0"/>
        </a:p>
      </dsp:txBody>
      <dsp:txXfrm>
        <a:off x="4284374" y="2691850"/>
        <a:ext cx="1773892" cy="177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FE59F-F5F2-8E4B-82C5-6BB7D6B7AEFA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B39B7-D914-2D4F-86EB-A1556334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2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BF95C5-BEEB-B949-912E-33316AB9E9D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b="1" baseline="0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10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200"/>
              </a:spcBef>
              <a:buClr>
                <a:schemeClr val="accent1"/>
              </a:buClr>
              <a:buFontTx/>
              <a:buChar char="•"/>
            </a:pPr>
            <a:r>
              <a:rPr lang="en-GB" altLang="en-US" smtClean="0">
                <a:solidFill>
                  <a:srgbClr val="E05901"/>
                </a:solidFill>
                <a:latin typeface="Corbel" panose="020B0503020204020204" pitchFamily="34" charset="0"/>
                <a:ea typeface="Geneva"/>
                <a:cs typeface="Geneva"/>
              </a:rPr>
              <a:t>Creating a robust infrastructure for biological information is a </a:t>
            </a:r>
            <a:r>
              <a:rPr lang="en-GB" altLang="en-US" b="1" smtClean="0">
                <a:solidFill>
                  <a:srgbClr val="E05901"/>
                </a:solidFill>
                <a:latin typeface="Corbel" panose="020B0503020204020204" pitchFamily="34" charset="0"/>
                <a:ea typeface="Geneva"/>
                <a:cs typeface="Geneva"/>
              </a:rPr>
              <a:t>bigger</a:t>
            </a:r>
            <a:r>
              <a:rPr lang="en-GB" altLang="en-US" smtClean="0">
                <a:solidFill>
                  <a:srgbClr val="E05901"/>
                </a:solidFill>
                <a:latin typeface="Corbel" panose="020B0503020204020204" pitchFamily="34" charset="0"/>
                <a:ea typeface="Geneva"/>
                <a:cs typeface="Geneva"/>
              </a:rPr>
              <a:t> task than any individual organisation or nation can take on alone</a:t>
            </a:r>
          </a:p>
          <a:p>
            <a:pPr eaLnBrk="1" hangingPunct="1">
              <a:spcBef>
                <a:spcPts val="1200"/>
              </a:spcBef>
              <a:buClr>
                <a:schemeClr val="accent1"/>
              </a:buClr>
              <a:buFontTx/>
              <a:buChar char="•"/>
            </a:pPr>
            <a:r>
              <a:rPr lang="en-GB" altLang="en-US" smtClean="0">
                <a:solidFill>
                  <a:srgbClr val="E05901"/>
                </a:solidFill>
                <a:latin typeface="Corbel" panose="020B0503020204020204" pitchFamily="34" charset="0"/>
                <a:ea typeface="Geneva"/>
                <a:cs typeface="Geneva"/>
              </a:rPr>
              <a:t>These are issues of such complexity that no single institution or country can tackle alone </a:t>
            </a:r>
          </a:p>
          <a:p>
            <a:endParaRPr lang="en-US" altLang="en-US" smtClean="0">
              <a:latin typeface="Corbel" panose="020B0503020204020204" pitchFamily="34" charset="0"/>
              <a:ea typeface="Geneva"/>
              <a:cs typeface="Geneva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5A0C58-98EB-4BC4-B79A-A0E429C470F9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7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3754A46-3834-674A-A096-D1AD5EC4AE1C}" type="slidenum">
              <a:rPr lang="en-GB" sz="1200"/>
              <a:pPr/>
              <a:t>9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743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1E7FE1-BCD0-FD44-B61A-8AAAAE43110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8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6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7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elixir_1_RZ_ma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1820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0400" y="4797425"/>
            <a:ext cx="6527800" cy="742950"/>
          </a:xfrm>
          <a:prstGeom prst="rect">
            <a:avLst/>
          </a:prstGeom>
          <a:noFill/>
          <a:ln>
            <a:noFill/>
          </a:ln>
          <a:extLst/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000" i="1" smtClean="0">
                <a:solidFill>
                  <a:srgbClr val="FF6600"/>
                </a:solidFill>
                <a:latin typeface="Corbel" pitchFamily="34" charset="0"/>
                <a:ea typeface="Geneva" charset="-128"/>
                <a:cs typeface="Arial" charset="0"/>
              </a:rPr>
              <a:t>European Life Sciences Infrastructure for Biological Information</a:t>
            </a:r>
          </a:p>
          <a:p>
            <a:pPr algn="r">
              <a:defRPr/>
            </a:pPr>
            <a:r>
              <a:rPr lang="en-US" i="1" smtClean="0">
                <a:solidFill>
                  <a:srgbClr val="003F41"/>
                </a:solidFill>
                <a:latin typeface="Corbel" pitchFamily="34" charset="0"/>
                <a:ea typeface="Geneva" charset="-128"/>
                <a:cs typeface="Arial" charset="0"/>
              </a:rPr>
              <a:t>www.elixir-europe.org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5800" y="2780932"/>
            <a:ext cx="7772400" cy="1225021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641600" y="4074744"/>
            <a:ext cx="5816600" cy="899583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003F41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Corbel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66C504D-C77E-40D4-95EF-40D6AE5BAA8A}" type="datetimeFigureOut">
              <a:rPr lang="en-GB"/>
              <a:pPr>
                <a:defRPr/>
              </a:pPr>
              <a:t>28/09/2017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80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AC2FFDA-842D-4679-9B1C-12E6DF990D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870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F9AC7B6-250B-484E-80D9-07A0C065D4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8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AB5B234-326A-48EE-824A-04F43B3CA8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15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9151B17-5E13-4C38-BCEA-73951DC311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886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0026AD2-9DCD-41EF-B618-A407114F9A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09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5DDC30A-9AFA-4AB9-8E4D-D049EEDF6C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4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3115D30-A46D-4565-997D-3931317781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83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BA058F4-0F11-4AF3-8407-AD387C1F8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151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AD7959C-1D2C-4455-AE42-DA982962B8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1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2657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2657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CDC5AA9-DE6C-4EB8-BD4C-78D66AE16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5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elixir_1_RZ_ma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1820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0400" y="4797425"/>
            <a:ext cx="6527800" cy="742950"/>
          </a:xfrm>
          <a:prstGeom prst="rect">
            <a:avLst/>
          </a:prstGeom>
          <a:noFill/>
          <a:ln>
            <a:noFill/>
          </a:ln>
          <a:extLst/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000" i="1" smtClean="0">
                <a:solidFill>
                  <a:srgbClr val="FF6600"/>
                </a:solidFill>
                <a:latin typeface="Corbel" pitchFamily="34" charset="0"/>
                <a:ea typeface="Geneva" charset="-128"/>
                <a:cs typeface="Arial" charset="0"/>
              </a:rPr>
              <a:t>European Life Sciences Infrastructure for Biological Information</a:t>
            </a:r>
          </a:p>
          <a:p>
            <a:pPr algn="r">
              <a:defRPr/>
            </a:pPr>
            <a:r>
              <a:rPr lang="en-US" i="1" smtClean="0">
                <a:solidFill>
                  <a:srgbClr val="003F41"/>
                </a:solidFill>
                <a:latin typeface="Corbel" pitchFamily="34" charset="0"/>
                <a:ea typeface="Geneva" charset="-128"/>
                <a:cs typeface="Arial" charset="0"/>
              </a:rPr>
              <a:t>www.elixir-europe.org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5800" y="2780932"/>
            <a:ext cx="7772400" cy="1225021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641600" y="4074744"/>
            <a:ext cx="5816600" cy="899583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003F41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Corbel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3441FFC-2601-440C-82B7-7D2C18878142}" type="datetimeFigureOut">
              <a:rPr lang="en-GB"/>
              <a:pPr>
                <a:defRPr/>
              </a:pPr>
              <a:t>28/09/2017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70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AE5AA-38F2-4E98-84CC-378D1A69CB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37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E135-FC55-4639-B8C2-F429651D75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740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CF405-8281-4C5E-8625-9013FCCBB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230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6C20D-03EB-4607-8396-DA9EB12C3B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33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F8A93-AAA7-48D5-A67A-B29E8A22BF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99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B8D52-0DAA-496B-B193-0C4AA7CFE2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0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C7291-D8A1-42AD-A3D0-07053B555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5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77EF-DCED-4251-B7D1-7AD9C1CAD3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399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EEDD5-8F82-40C4-8389-169A7CE2E4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8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2657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2657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E9FCB-682B-40C7-BF00-77945D6FB0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50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DNA_dar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937883"/>
      </p:ext>
    </p:extLst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DNA_dar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208037"/>
      </p:ext>
    </p:extLst>
  </p:cSld>
  <p:clrMapOvr>
    <a:masterClrMapping/>
  </p:clrMapOvr>
  <p:transition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owerpont-slide-title_cell_dark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636179"/>
      </p:ext>
    </p:extLst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Chemistry-slide2-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132654"/>
      </p:ext>
    </p:extLst>
  </p:cSld>
  <p:clrMapOvr>
    <a:masterClrMapping/>
  </p:clrMapOvr>
  <p:transition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Chem slide background4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633921"/>
      </p:ext>
    </p:extLst>
  </p:cSld>
  <p:clrMapOvr>
    <a:masterClrMapping/>
  </p:clrMapOvr>
  <p:transition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MBL_EBI_PDBE-slide-background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7"/>
          <a:stretch>
            <a:fillRect/>
          </a:stretch>
        </p:blipFill>
        <p:spPr bwMode="auto">
          <a:xfrm>
            <a:off x="0" y="-149225"/>
            <a:ext cx="91567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MBL_EBI_RGB_InversedUpd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3851275"/>
            <a:ext cx="4487863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546692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7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157"/>
      </p:ext>
    </p:extLst>
  </p:cSld>
  <p:clrMapOvr>
    <a:masterClrMapping/>
  </p:clrMapOvr>
  <p:transition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635234"/>
      </p:ext>
    </p:extLst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38989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69243"/>
      </p:ext>
    </p:extLst>
  </p:cSld>
  <p:clrMapOvr>
    <a:masterClrMapping/>
  </p:clrMapOvr>
  <p:transition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4500563" y="6435725"/>
            <a:ext cx="2895600" cy="228600"/>
          </a:xfrm>
          <a:prstGeom prst="rect">
            <a:avLst/>
          </a:prstGeom>
        </p:spPr>
        <p:txBody>
          <a:bodyPr/>
          <a:lstStyle>
            <a:lvl1pPr eaLnBrk="1" hangingPunct="1">
              <a:defRPr sz="16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692275" y="6435725"/>
            <a:ext cx="1676400" cy="228600"/>
          </a:xfrm>
          <a:prstGeom prst="rect">
            <a:avLst/>
          </a:prstGeom>
        </p:spPr>
        <p:txBody>
          <a:bodyPr/>
          <a:lstStyle>
            <a:lvl1pPr eaLnBrk="1" hangingPunct="1">
              <a:defRPr sz="16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435725"/>
            <a:ext cx="723900" cy="320675"/>
          </a:xfrm>
          <a:prstGeom prst="rect">
            <a:avLst/>
          </a:prstGeom>
        </p:spPr>
        <p:txBody>
          <a:bodyPr/>
          <a:lstStyle>
            <a:lvl1pPr eaLnBrk="1" hangingPunct="1">
              <a:defRPr sz="16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30E26038-E2FC-4A7D-9585-592C37C88C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630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elixir_1_RZ_ma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1820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0400" y="4797425"/>
            <a:ext cx="6527800" cy="742950"/>
          </a:xfrm>
          <a:prstGeom prst="rect">
            <a:avLst/>
          </a:prstGeom>
          <a:noFill/>
          <a:ln>
            <a:noFill/>
          </a:ln>
          <a:extLst/>
        </p:spPr>
        <p:txBody>
          <a:bodyPr lIns="65306" tIns="32653" rIns="65306" bIns="32653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sz="2000" i="1" smtClean="0">
                <a:solidFill>
                  <a:srgbClr val="FF6600"/>
                </a:solidFill>
                <a:latin typeface="Corbel" pitchFamily="34" charset="0"/>
                <a:ea typeface="Geneva" charset="-128"/>
                <a:cs typeface="Arial" charset="0"/>
              </a:rPr>
              <a:t>European Life Sciences Infrastructure for Biological Information</a:t>
            </a:r>
          </a:p>
          <a:p>
            <a:pPr algn="r">
              <a:defRPr/>
            </a:pPr>
            <a:r>
              <a:rPr lang="en-US" i="1" smtClean="0">
                <a:solidFill>
                  <a:srgbClr val="003F41"/>
                </a:solidFill>
                <a:latin typeface="Corbel" pitchFamily="34" charset="0"/>
                <a:ea typeface="Geneva" charset="-128"/>
                <a:cs typeface="Arial" charset="0"/>
              </a:rPr>
              <a:t>www.elixir-europe.org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5800" y="2780932"/>
            <a:ext cx="7772400" cy="1225021"/>
          </a:xfrm>
        </p:spPr>
        <p:txBody>
          <a:bodyPr>
            <a:normAutofit/>
          </a:bodyPr>
          <a:lstStyle>
            <a:lvl1pPr algn="r">
              <a:defRPr sz="5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641600" y="4074744"/>
            <a:ext cx="5816600" cy="899583"/>
          </a:xfrm>
        </p:spPr>
        <p:txBody>
          <a:bodyPr>
            <a:normAutofit/>
          </a:bodyPr>
          <a:lstStyle>
            <a:lvl1pPr marL="0" indent="0" algn="r">
              <a:buNone/>
              <a:defRPr sz="2900">
                <a:solidFill>
                  <a:srgbClr val="003F41"/>
                </a:solidFill>
                <a:latin typeface="Corbel"/>
                <a:cs typeface="Corbel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Corbel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8016C90-6CF5-463A-AA20-4C8C5B2F613C}" type="datetimeFigureOut">
              <a:rPr lang="en-GB"/>
              <a:pPr>
                <a:defRPr/>
              </a:pPr>
              <a:t>28/09/2017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55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6886-F541-4044-AF68-F68EB0F53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04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16D56-347E-4B1E-819B-FA3D6F738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8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60F6-9DC5-4FA9-BB82-E78FC9F06E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060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E2C8A-F4B8-427D-936A-4DAD6C2E5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61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D3962-A160-4395-B6F6-D670B46AC0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1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44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4A6E-1172-464D-9AFD-6ADF874D3F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071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B6A60-B39E-4336-A5E4-C7E2E56880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360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DB14-7D86-4ECB-AFAB-E833FA858E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94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E5015-3DE4-40AC-ADDC-AC5FDADA10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03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2657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2657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17DA1-3573-4905-AF46-468FD5EDD6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6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4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2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CE1A6-600D-5942-B064-BCE782CD4C62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90E5-2626-2A4A-8BAF-AF48DD285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E05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orbel"/>
              </a:rPr>
              <a:t> 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Master title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First level</a:t>
            </a:r>
          </a:p>
          <a:p>
            <a:pPr lvl="1"/>
            <a:r>
              <a:rPr lang="de-DE" altLang="cs-CZ" smtClean="0"/>
              <a:t>Second level</a:t>
            </a:r>
          </a:p>
          <a:p>
            <a:pPr lvl="2"/>
            <a:r>
              <a:rPr lang="de-DE" altLang="cs-CZ" smtClean="0"/>
              <a:t>Third level</a:t>
            </a:r>
          </a:p>
          <a:p>
            <a:pPr lvl="3"/>
            <a:r>
              <a:rPr lang="de-DE" altLang="cs-CZ" smtClean="0"/>
              <a:t>Fourth level</a:t>
            </a:r>
          </a:p>
          <a:p>
            <a:pPr lvl="4"/>
            <a:r>
              <a:rPr lang="de-DE" altLang="cs-CZ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FB047E-416E-469E-8A68-4C8D79F851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8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6219825"/>
            <a:ext cx="7080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4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Corbel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E05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>
              <a:defRPr/>
            </a:pPr>
            <a:r>
              <a:rPr lang="en-US" sz="1800" dirty="0">
                <a:solidFill>
                  <a:srgbClr val="FFFFFF"/>
                </a:solidFill>
                <a:latin typeface="Corbel"/>
              </a:rPr>
              <a:t> 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Master title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First level</a:t>
            </a:r>
          </a:p>
          <a:p>
            <a:pPr lvl="1"/>
            <a:r>
              <a:rPr lang="de-DE" altLang="cs-CZ" smtClean="0"/>
              <a:t>Second level</a:t>
            </a:r>
          </a:p>
          <a:p>
            <a:pPr lvl="2"/>
            <a:r>
              <a:rPr lang="de-DE" altLang="cs-CZ" smtClean="0"/>
              <a:t>Third level</a:t>
            </a:r>
          </a:p>
          <a:p>
            <a:pPr lvl="3"/>
            <a:r>
              <a:rPr lang="de-DE" altLang="cs-CZ" smtClean="0"/>
              <a:t>Fourth level</a:t>
            </a:r>
          </a:p>
          <a:p>
            <a:pPr lvl="4"/>
            <a:r>
              <a:rPr lang="de-DE" altLang="cs-CZ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989EE0-59F2-44B4-8E15-4D06BC0558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198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6219825"/>
            <a:ext cx="7080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9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Corbel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210300"/>
            <a:ext cx="9144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GB" altLang="en-US" sz="180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de-DE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de-DE" altLang="en-US" smtClean="0"/>
          </a:p>
        </p:txBody>
      </p:sp>
      <p:pic>
        <p:nvPicPr>
          <p:cNvPr id="1029" name="Picture 2" descr="EMBL_EBI_RGB_InversedUpda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>
    <p:cut/>
  </p:transition>
  <p:timing>
    <p:tnLst>
      <p:par>
        <p:cTn id="1" dur="indefinite" restart="never" nodeType="tmRoot"/>
      </p:par>
    </p:tnLst>
  </p:timing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24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panose="020B0604020202020204" pitchFamily="34" charset="0"/>
        <a:buChar char="•"/>
        <a:defRPr sz="22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E05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45">
              <a:defRPr/>
            </a:pPr>
            <a:r>
              <a:rPr lang="en-US" sz="1800" dirty="0">
                <a:solidFill>
                  <a:srgbClr val="FFFFFF"/>
                </a:solidFill>
                <a:latin typeface="Corbel"/>
              </a:rPr>
              <a:t> 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Master title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 smtClean="0"/>
              <a:t>First level</a:t>
            </a:r>
          </a:p>
          <a:p>
            <a:pPr lvl="1"/>
            <a:r>
              <a:rPr lang="de-DE" altLang="cs-CZ" smtClean="0"/>
              <a:t>Second level</a:t>
            </a:r>
          </a:p>
          <a:p>
            <a:pPr lvl="2"/>
            <a:r>
              <a:rPr lang="de-DE" altLang="cs-CZ" smtClean="0"/>
              <a:t>Third level</a:t>
            </a:r>
          </a:p>
          <a:p>
            <a:pPr lvl="3"/>
            <a:r>
              <a:rPr lang="de-DE" altLang="cs-CZ" smtClean="0"/>
              <a:t>Fourth level</a:t>
            </a:r>
          </a:p>
          <a:p>
            <a:pPr lvl="4"/>
            <a:r>
              <a:rPr lang="de-DE" altLang="cs-CZ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Corbel" panose="020B0503020204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4D91A9-F60B-4998-9DF5-13017E441C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6219825"/>
            <a:ext cx="7080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orbel" pitchFamily="34" charset="0"/>
          <a:ea typeface="ＭＳ Ｐゴシック" panose="020B0600070205080204" pitchFamily="34" charset="-128"/>
          <a:cs typeface="Geneva" pitchFamily="-11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Corbel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0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308100" y="8388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9058"/>
            <a:ext cx="9144000" cy="38501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88714" y="5576563"/>
            <a:ext cx="4731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Steven Newhouse &amp;Sergei </a:t>
            </a:r>
            <a:r>
              <a:rPr lang="en-US" b="1" dirty="0" smtClean="0">
                <a:latin typeface="Arial"/>
                <a:cs typeface="Arial"/>
              </a:rPr>
              <a:t>Iakhnin</a:t>
            </a:r>
          </a:p>
          <a:p>
            <a:r>
              <a:rPr lang="en-US" b="1" dirty="0" smtClean="0"/>
              <a:t>European Molecular Biology Laboratory (EMBL)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3500" y="254082"/>
            <a:ext cx="9080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ELIXIR &amp; Pan </a:t>
            </a:r>
            <a:r>
              <a:rPr lang="en-US" sz="3200" b="1" dirty="0" smtClean="0">
                <a:solidFill>
                  <a:srgbClr val="1F497D"/>
                </a:solidFill>
              </a:rPr>
              <a:t>Cancer </a:t>
            </a:r>
            <a:r>
              <a:rPr lang="en-US" sz="3200" b="1" dirty="0" smtClean="0">
                <a:solidFill>
                  <a:srgbClr val="1F497D"/>
                </a:solidFill>
              </a:rPr>
              <a:t>Use Case for Open Clouds</a:t>
            </a:r>
            <a:endParaRPr lang="en-US" sz="3200" b="1" dirty="0" smtClean="0">
              <a:solidFill>
                <a:srgbClr val="1F497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82" y="6026357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0098"/>
      </p:ext>
    </p:extLst>
  </p:cSld>
  <p:clrMapOvr>
    <a:masterClrMapping/>
  </p:clrMapOvr>
  <p:transition advTm="2710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44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  <a:latin typeface="+mn-lt"/>
              </a:rPr>
              <a:t>PCAWG Data Processing Timeline</a:t>
            </a:r>
            <a:endParaRPr lang="en-US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44" r="-17144"/>
          <a:stretch>
            <a:fillRect/>
          </a:stretch>
        </p:blipFill>
        <p:spPr>
          <a:xfrm>
            <a:off x="-1061544" y="619850"/>
            <a:ext cx="10913357" cy="6001926"/>
          </a:xfrm>
        </p:spPr>
      </p:pic>
      <p:cxnSp>
        <p:nvCxnSpPr>
          <p:cNvPr id="7" name="Straight Connector 6"/>
          <p:cNvCxnSpPr/>
          <p:nvPr/>
        </p:nvCxnSpPr>
        <p:spPr>
          <a:xfrm flipH="1" flipV="1">
            <a:off x="1177123" y="1161717"/>
            <a:ext cx="7186646" cy="154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23590" y="1177206"/>
            <a:ext cx="1440427" cy="425962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11831" y="1161717"/>
            <a:ext cx="1734707" cy="42751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91654" y="1161717"/>
            <a:ext cx="1734707" cy="42751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53288" y="1161717"/>
            <a:ext cx="1130658" cy="42751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465438" y="1161717"/>
            <a:ext cx="309769" cy="42751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249565"/>
              </p:ext>
            </p:extLst>
          </p:nvPr>
        </p:nvGraphicFramePr>
        <p:xfrm>
          <a:off x="2664943" y="2561764"/>
          <a:ext cx="41292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Pipeline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Potential Time Savings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BWA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Sanger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months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DKFZ/EMBL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months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Broad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months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OxoG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months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70350" y="6550223"/>
            <a:ext cx="8598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Large-Scale Uniform Analysis of Cancer Whole Genomes in Multiple Computing </a:t>
            </a:r>
            <a:r>
              <a:rPr lang="en-US" sz="1400" dirty="0" smtClean="0"/>
              <a:t>Environments, C. Yung et al,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6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17" y="363581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+mn-lt"/>
              </a:rPr>
              <a:t>Requirements for scientific computing on the cloud</a:t>
            </a:r>
            <a:endParaRPr lang="en-US" sz="3200" b="1" dirty="0">
              <a:solidFill>
                <a:srgbClr val="1F497D"/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658684"/>
              </p:ext>
            </p:extLst>
          </p:nvPr>
        </p:nvGraphicFramePr>
        <p:xfrm>
          <a:off x="498517" y="1538357"/>
          <a:ext cx="8225606" cy="50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210208" y="1218521"/>
            <a:ext cx="1753219" cy="1695476"/>
            <a:chOff x="876192" y="1125581"/>
            <a:chExt cx="1753219" cy="16954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192" y="1125581"/>
              <a:ext cx="1282700" cy="12827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9568" y="1314021"/>
              <a:ext cx="1282700" cy="1282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8719" y="1538357"/>
              <a:ext cx="1210692" cy="12827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20" y="5580782"/>
            <a:ext cx="1152128" cy="1106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3765" y="1360491"/>
            <a:ext cx="1368152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972" y="5316984"/>
            <a:ext cx="1368151" cy="1541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75" y="2680905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Manage infrastructure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Cloud-agnostic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43646" y="2733007"/>
            <a:ext cx="2133600" cy="365125"/>
          </a:xfrm>
        </p:spPr>
        <p:txBody>
          <a:bodyPr/>
          <a:lstStyle/>
          <a:p>
            <a:pPr marL="285750" indent="-285750" algn="l">
              <a:buFont typeface="Arial"/>
              <a:buChar char="•"/>
              <a:defRPr/>
            </a:pPr>
            <a:r>
              <a:rPr lang="de-DE" sz="1800" dirty="0" err="1" smtClean="0">
                <a:solidFill>
                  <a:schemeClr val="tx1"/>
                </a:solidFill>
              </a:rPr>
              <a:t>Config</a:t>
            </a:r>
            <a:r>
              <a:rPr lang="de-DE" sz="1800" dirty="0" smtClean="0">
                <a:solidFill>
                  <a:schemeClr val="tx1"/>
                </a:solidFill>
              </a:rPr>
              <a:t>-</a:t>
            </a:r>
            <a:r>
              <a:rPr lang="de-DE" sz="1800" dirty="0" err="1" smtClean="0">
                <a:solidFill>
                  <a:schemeClr val="tx1"/>
                </a:solidFill>
              </a:rPr>
              <a:t>as</a:t>
            </a:r>
            <a:r>
              <a:rPr lang="de-DE" sz="1800" dirty="0" smtClean="0">
                <a:solidFill>
                  <a:schemeClr val="tx1"/>
                </a:solidFill>
              </a:rPr>
              <a:t>-code</a:t>
            </a:r>
          </a:p>
          <a:p>
            <a:pPr marL="285750" indent="-285750" algn="l"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OS-</a:t>
            </a:r>
            <a:r>
              <a:rPr lang="de-DE" sz="1800" dirty="0" err="1" smtClean="0">
                <a:solidFill>
                  <a:schemeClr val="tx1"/>
                </a:solidFill>
              </a:rPr>
              <a:t>agnostic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114499" y="49270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/>
              <a:buChar char="•"/>
              <a:defRPr/>
            </a:pPr>
            <a:r>
              <a:rPr lang="de-DE" sz="1800" dirty="0" err="1" smtClean="0">
                <a:solidFill>
                  <a:srgbClr val="000000"/>
                </a:solidFill>
              </a:rPr>
              <a:t>Highly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distributed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171450" indent="-171450" algn="l">
              <a:buFont typeface="Arial"/>
              <a:buChar char="•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System-</a:t>
            </a:r>
            <a:r>
              <a:rPr 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sz="1800" dirty="0" smtClean="0">
                <a:solidFill>
                  <a:srgbClr val="000000"/>
                </a:solidFill>
              </a:rPr>
              <a:t>-</a:t>
            </a:r>
            <a:r>
              <a:rPr lang="de-DE" sz="1800" dirty="0" err="1" smtClean="0">
                <a:solidFill>
                  <a:srgbClr val="000000"/>
                </a:solidFill>
              </a:rPr>
              <a:t>record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>
          <a:xfrm>
            <a:off x="6943646" y="47444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  <a:defRPr/>
            </a:pPr>
            <a:r>
              <a:rPr lang="de-DE" sz="1800" dirty="0" err="1" smtClean="0">
                <a:solidFill>
                  <a:schemeClr val="tx1"/>
                </a:solidFill>
              </a:rPr>
              <a:t>Health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metrics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Troubleshooting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-59364" r="-59364"/>
          <a:stretch>
            <a:fillRect/>
          </a:stretch>
        </p:blipFill>
        <p:spPr>
          <a:xfrm flipH="1">
            <a:off x="2483768" y="1268760"/>
            <a:ext cx="8784976" cy="482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348880"/>
            <a:ext cx="432048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CA" sz="13600" b="1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dwardian Script ITC"/>
              </a:rPr>
              <a:t>Butler</a:t>
            </a:r>
            <a:endParaRPr lang="en-CA" sz="13600" b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dwardian Script IT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4143" y="131055"/>
            <a:ext cx="32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llevar</a:t>
            </a:r>
            <a:r>
              <a:rPr lang="en-US" dirty="0"/>
              <a:t>/butler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43534" y="6093296"/>
            <a:ext cx="6785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Enabling rapid cloud-based analysis of thousands of human genomes via </a:t>
            </a:r>
            <a:r>
              <a:rPr lang="en-US" dirty="0" smtClean="0">
                <a:latin typeface="Calibri"/>
                <a:cs typeface="Calibri"/>
              </a:rPr>
              <a:t>Butler, S. </a:t>
            </a:r>
            <a:r>
              <a:rPr lang="en-US" dirty="0" err="1" smtClean="0">
                <a:latin typeface="Calibri"/>
                <a:cs typeface="Calibri"/>
              </a:rPr>
              <a:t>Yakneen</a:t>
            </a:r>
            <a:r>
              <a:rPr lang="en-US" dirty="0" smtClean="0">
                <a:latin typeface="Calibri"/>
                <a:cs typeface="Calibri"/>
              </a:rPr>
              <a:t> et al, 2017 - </a:t>
            </a:r>
            <a:r>
              <a:rPr lang="mr-IN" dirty="0">
                <a:latin typeface="Calibri"/>
                <a:cs typeface="Calibri"/>
              </a:rPr>
              <a:t>https://doi.org/10.1101/185736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87" y="500387"/>
            <a:ext cx="35941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254" y="6068363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119" r="-39119"/>
          <a:stretch>
            <a:fillRect/>
          </a:stretch>
        </p:blipFill>
        <p:spPr>
          <a:xfrm>
            <a:off x="-1440426" y="681541"/>
            <a:ext cx="12343872" cy="617646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8717"/>
            <a:ext cx="8229600" cy="6628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  <a:latin typeface="+mn-lt"/>
              </a:rPr>
              <a:t>Butler Framework</a:t>
            </a:r>
            <a:endParaRPr lang="en-US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790" y="6115515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02" y="6101947"/>
            <a:ext cx="1612224" cy="692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54"/>
            <a:ext cx="8229600" cy="84662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Analysis State Tracking</a:t>
            </a:r>
            <a:endParaRPr lang="en-US" sz="3200" b="1" dirty="0">
              <a:solidFill>
                <a:srgbClr val="1F497D"/>
              </a:solidFill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46" t="-2683" r="-2000" b="-2471"/>
          <a:stretch/>
        </p:blipFill>
        <p:spPr>
          <a:xfrm>
            <a:off x="218613" y="1124348"/>
            <a:ext cx="5631881" cy="497759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836" y="2245198"/>
            <a:ext cx="2842890" cy="27358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862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836"/>
            <a:ext cx="8229600" cy="52478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1F497D"/>
                </a:solidFill>
                <a:latin typeface="+mn-lt"/>
              </a:rPr>
              <a:t>Configuration Management</a:t>
            </a:r>
            <a:endParaRPr lang="en-US" sz="3200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316" t="-5067" r="-7316" b="-2584"/>
          <a:stretch/>
        </p:blipFill>
        <p:spPr>
          <a:xfrm>
            <a:off x="425970" y="1072292"/>
            <a:ext cx="8229600" cy="487217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02" y="6101947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271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         Butler </a:t>
            </a:r>
            <a:r>
              <a:rPr lang="en-US" sz="2400" b="1" dirty="0">
                <a:solidFill>
                  <a:schemeClr val="tx2"/>
                </a:solidFill>
              </a:rPr>
              <a:t>usage in PCAWG on Embassy Cloud </a:t>
            </a:r>
            <a:r>
              <a:rPr lang="mr-IN" sz="2400" b="1" dirty="0">
                <a:solidFill>
                  <a:schemeClr val="tx2"/>
                </a:solidFill>
              </a:rPr>
              <a:t>–</a:t>
            </a:r>
            <a:r>
              <a:rPr lang="en-US" sz="2400" b="1" dirty="0">
                <a:solidFill>
                  <a:schemeClr val="tx2"/>
                </a:solidFill>
              </a:rPr>
              <a:t> 2015-</a:t>
            </a:r>
            <a:r>
              <a:rPr lang="en-US" sz="2400" b="1" dirty="0" smtClean="0">
                <a:solidFill>
                  <a:schemeClr val="tx2"/>
                </a:solidFill>
              </a:rPr>
              <a:t>2016</a:t>
            </a:r>
            <a:endParaRPr lang="en-US" sz="2400" b="1" dirty="0">
              <a:solidFill>
                <a:schemeClr val="tx2"/>
              </a:solidFill>
            </a:endParaRPr>
          </a:p>
          <a:p>
            <a:pPr lvl="1"/>
            <a:r>
              <a:rPr lang="en-US" sz="2400" dirty="0"/>
              <a:t>1500 cores, 5.5 TB RAM, 750 TB primary NFS storage, 50 TB scratch storage.</a:t>
            </a:r>
          </a:p>
          <a:p>
            <a:pPr lvl="1"/>
            <a:r>
              <a:rPr lang="en-US" sz="2400" dirty="0" err="1"/>
              <a:t>Germline</a:t>
            </a:r>
            <a:r>
              <a:rPr lang="en-US" sz="2400" dirty="0"/>
              <a:t> variant detection and </a:t>
            </a:r>
            <a:r>
              <a:rPr lang="en-US" sz="2400" dirty="0" smtClean="0"/>
              <a:t>genotyping of </a:t>
            </a:r>
            <a:r>
              <a:rPr lang="en-US" sz="2400" b="1" dirty="0" smtClean="0"/>
              <a:t>100M </a:t>
            </a:r>
            <a:r>
              <a:rPr lang="en-US" sz="2400" dirty="0" smtClean="0"/>
              <a:t>variants </a:t>
            </a:r>
            <a:r>
              <a:rPr lang="en-US" sz="2400" dirty="0"/>
              <a:t>across PCAWG cohort of </a:t>
            </a:r>
            <a:r>
              <a:rPr lang="en-US" sz="2400" b="1" dirty="0"/>
              <a:t>2834 </a:t>
            </a:r>
            <a:r>
              <a:rPr lang="en-US" sz="2400" dirty="0"/>
              <a:t>whole-genome-sequence </a:t>
            </a:r>
            <a:r>
              <a:rPr lang="en-US" sz="2400" dirty="0" smtClean="0"/>
              <a:t>T/N </a:t>
            </a:r>
            <a:r>
              <a:rPr lang="en-US" sz="2400" b="1" dirty="0" smtClean="0"/>
              <a:t>sample </a:t>
            </a:r>
            <a:r>
              <a:rPr lang="en-US" sz="2400" b="1" dirty="0"/>
              <a:t>pairs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smtClean="0"/>
              <a:t>6 passes through 750 </a:t>
            </a:r>
            <a:r>
              <a:rPr lang="en-US" sz="2400" dirty="0"/>
              <a:t>TB.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2580430"/>
            <a:ext cx="78359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1" t="12580" r="9845" b="50448"/>
          <a:stretch/>
        </p:blipFill>
        <p:spPr>
          <a:xfrm>
            <a:off x="204950" y="379568"/>
            <a:ext cx="8734102" cy="1723476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7" r="-3117" b="51157"/>
          <a:stretch/>
        </p:blipFill>
        <p:spPr>
          <a:xfrm>
            <a:off x="1387353" y="2588451"/>
            <a:ext cx="6369296" cy="1744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653" y="26271"/>
            <a:ext cx="194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1F497D"/>
                </a:solidFill>
              </a:rPr>
              <a:t>Normal Operation</a:t>
            </a:r>
            <a:endParaRPr lang="en-US" b="1" u="sng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4773" y="2239941"/>
            <a:ext cx="231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F497D"/>
                </a:solidFill>
              </a:rPr>
              <a:t>Infrastructure “event”</a:t>
            </a:r>
            <a:endParaRPr lang="en-US" b="1" u="sng" dirty="0">
              <a:solidFill>
                <a:srgbClr val="1F497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052" y="4976278"/>
            <a:ext cx="9039898" cy="1744683"/>
            <a:chOff x="72872" y="5099396"/>
            <a:chExt cx="9039898" cy="1507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72" y="5099397"/>
              <a:ext cx="4434716" cy="15070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7588" y="5099396"/>
              <a:ext cx="4605182" cy="15070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2" name="TextBox 11"/>
          <p:cNvSpPr txBox="1"/>
          <p:nvPr/>
        </p:nvSpPr>
        <p:spPr>
          <a:xfrm>
            <a:off x="2665069" y="4552169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F497D"/>
                </a:solidFill>
              </a:rPr>
              <a:t>Database metrics harvested from logs</a:t>
            </a:r>
            <a:endParaRPr lang="en-US" b="1" u="sng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62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Acknowledgements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73010"/>
            <a:ext cx="2592090" cy="19439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EMBL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Jan </a:t>
            </a:r>
            <a:r>
              <a:rPr lang="en-US" sz="1800" dirty="0" err="1" smtClean="0"/>
              <a:t>Korbel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Sebastian </a:t>
            </a:r>
            <a:r>
              <a:rPr lang="en-US" sz="1800" dirty="0" err="1" smtClean="0"/>
              <a:t>Waszak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Tobias Rausch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Rupert </a:t>
            </a:r>
            <a:r>
              <a:rPr lang="en-US" sz="1800" dirty="0" err="1" smtClean="0"/>
              <a:t>Lueck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4163388" y="1073010"/>
            <a:ext cx="3127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EMBL/EBI</a:t>
            </a:r>
          </a:p>
          <a:p>
            <a:endParaRPr lang="en-US" u="sng" dirty="0" smtClean="0"/>
          </a:p>
          <a:p>
            <a:r>
              <a:rPr lang="en-US" dirty="0" smtClean="0"/>
              <a:t>Andy </a:t>
            </a:r>
            <a:r>
              <a:rPr lang="en-US" dirty="0" err="1" smtClean="0"/>
              <a:t>Cafferkey</a:t>
            </a:r>
            <a:endParaRPr lang="en-US" dirty="0" smtClean="0"/>
          </a:p>
          <a:p>
            <a:r>
              <a:rPr lang="en-US" dirty="0" smtClean="0"/>
              <a:t>David </a:t>
            </a:r>
            <a:r>
              <a:rPr lang="en-US" dirty="0" err="1" smtClean="0"/>
              <a:t>Ocana</a:t>
            </a:r>
            <a:endParaRPr lang="en-US" dirty="0" smtClean="0"/>
          </a:p>
          <a:p>
            <a:r>
              <a:rPr lang="en-US" dirty="0" smtClean="0"/>
              <a:t>Charles Short</a:t>
            </a:r>
          </a:p>
          <a:p>
            <a:r>
              <a:rPr lang="en-US" dirty="0" smtClean="0"/>
              <a:t>Steven Newhouse</a:t>
            </a:r>
          </a:p>
          <a:p>
            <a:r>
              <a:rPr lang="en-US" dirty="0" smtClean="0"/>
              <a:t>Ewan Birney</a:t>
            </a:r>
          </a:p>
          <a:p>
            <a:r>
              <a:rPr lang="en-US" dirty="0" smtClean="0"/>
              <a:t>Dario </a:t>
            </a:r>
            <a:r>
              <a:rPr lang="en-US" dirty="0" err="1" smtClean="0"/>
              <a:t>Vianello</a:t>
            </a:r>
            <a:endParaRPr lang="en-US" dirty="0" smtClean="0"/>
          </a:p>
          <a:p>
            <a:r>
              <a:rPr lang="en-US" dirty="0" smtClean="0"/>
              <a:t>Erik van den Bergh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10294" y="1073010"/>
            <a:ext cx="2592090" cy="2730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PCAWG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PCAWG-TECH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PCAWG-QC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PCAWG-8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51910" y="1073010"/>
            <a:ext cx="2592090" cy="19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Sanger Institute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None/>
            </a:pPr>
            <a:r>
              <a:rPr lang="en-US" sz="1800" dirty="0"/>
              <a:t>Peter Campbell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Adam Butler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Keiran</a:t>
            </a:r>
            <a:r>
              <a:rPr lang="en-US" sz="1800" dirty="0" smtClean="0"/>
              <a:t> </a:t>
            </a:r>
            <a:r>
              <a:rPr lang="en-US" sz="1800" dirty="0" err="1" smtClean="0"/>
              <a:t>Raine</a:t>
            </a:r>
            <a:endParaRPr lang="en-US" sz="1800" dirty="0" smtClean="0"/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54" y="6068363"/>
            <a:ext cx="1612224" cy="69297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803986"/>
            <a:ext cx="2592090" cy="226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OICR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None/>
            </a:pPr>
            <a:r>
              <a:rPr lang="en-US" sz="1800" dirty="0"/>
              <a:t>Lincoln Stein</a:t>
            </a:r>
          </a:p>
          <a:p>
            <a:pPr marL="0" indent="0">
              <a:buNone/>
            </a:pPr>
            <a:r>
              <a:rPr lang="en-US" sz="1800" dirty="0"/>
              <a:t>Vincent </a:t>
            </a:r>
            <a:r>
              <a:rPr lang="en-US" sz="1800" dirty="0" err="1"/>
              <a:t>Feretti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Brian O’Connor</a:t>
            </a:r>
          </a:p>
          <a:p>
            <a:pPr marL="0" indent="0">
              <a:buNone/>
            </a:pPr>
            <a:r>
              <a:rPr lang="en-US" sz="1800" dirty="0"/>
              <a:t>Christina </a:t>
            </a:r>
            <a:r>
              <a:rPr lang="en-US" sz="1800" dirty="0" smtClean="0"/>
              <a:t>Yung</a:t>
            </a:r>
          </a:p>
          <a:p>
            <a:pPr marL="0" indent="0">
              <a:buNone/>
            </a:pPr>
            <a:r>
              <a:rPr lang="en-US" sz="1800" dirty="0" smtClean="0"/>
              <a:t>Dennis Yuen</a:t>
            </a:r>
          </a:p>
          <a:p>
            <a:pPr marL="0" indent="0">
              <a:buNone/>
            </a:pPr>
            <a:r>
              <a:rPr lang="en-US" sz="1800" dirty="0" smtClean="0"/>
              <a:t>George </a:t>
            </a:r>
            <a:r>
              <a:rPr lang="en-US" sz="1800" dirty="0" err="1" smtClean="0"/>
              <a:t>Mihaiescu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10294" y="3803986"/>
            <a:ext cx="2592090" cy="19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Broad Institute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None/>
            </a:pPr>
            <a:r>
              <a:rPr lang="en-US" sz="1800" dirty="0" smtClean="0"/>
              <a:t>Gad Getz</a:t>
            </a:r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163388" y="3803986"/>
            <a:ext cx="2592090" cy="19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DKFZ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None/>
            </a:pPr>
            <a:r>
              <a:rPr lang="en-US" sz="1800" dirty="0" smtClean="0"/>
              <a:t>Chris </a:t>
            </a:r>
            <a:r>
              <a:rPr lang="en-US" sz="1800" dirty="0" err="1" smtClean="0"/>
              <a:t>Lawerenz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Rolf </a:t>
            </a:r>
            <a:r>
              <a:rPr lang="en-US" sz="1800" dirty="0" err="1" smtClean="0"/>
              <a:t>Kabbe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Manuel </a:t>
            </a:r>
            <a:r>
              <a:rPr lang="en-US" sz="1800" dirty="0" err="1" smtClean="0"/>
              <a:t>Prinz</a:t>
            </a:r>
            <a:endParaRPr lang="en-US" sz="1800" dirty="0" smtClean="0"/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51910" y="3803986"/>
            <a:ext cx="2592090" cy="19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u="sng" dirty="0" smtClean="0"/>
              <a:t>EGI</a:t>
            </a:r>
          </a:p>
          <a:p>
            <a:pPr marL="0" indent="0">
              <a:buFont typeface="Arial"/>
              <a:buNone/>
            </a:pPr>
            <a:endParaRPr lang="en-US" sz="1800" u="sng" dirty="0" smtClean="0"/>
          </a:p>
          <a:p>
            <a:pPr marL="0" indent="0">
              <a:buNone/>
            </a:pPr>
            <a:r>
              <a:rPr lang="en-US" sz="1800" dirty="0" err="1" smtClean="0"/>
              <a:t>Gergely</a:t>
            </a:r>
            <a:r>
              <a:rPr lang="en-US" sz="1800" dirty="0" smtClean="0"/>
              <a:t> </a:t>
            </a:r>
            <a:r>
              <a:rPr lang="en-US" sz="1800" dirty="0" err="1" smtClean="0"/>
              <a:t>Sipos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Matthew </a:t>
            </a:r>
            <a:r>
              <a:rPr lang="en-US" sz="1800" dirty="0" err="1" smtClean="0"/>
              <a:t>Viljoen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err="1"/>
              <a:t>Enol</a:t>
            </a:r>
            <a:r>
              <a:rPr lang="en-US" sz="1800" dirty="0"/>
              <a:t> </a:t>
            </a:r>
            <a:r>
              <a:rPr lang="en-US" sz="1800" dirty="0" err="1"/>
              <a:t>Fernández</a:t>
            </a:r>
            <a:endParaRPr lang="en-US" sz="1800" dirty="0" smtClean="0"/>
          </a:p>
          <a:p>
            <a:pPr marL="0" indent="0">
              <a:buFont typeface="Arial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567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784" t="7082" r="12517" b="13202"/>
          <a:stretch/>
        </p:blipFill>
        <p:spPr>
          <a:xfrm>
            <a:off x="7495" y="29980"/>
            <a:ext cx="9312737" cy="5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F641E-BEED-4C4A-8D25-D18E1DDAADAE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570" y="1052513"/>
            <a:ext cx="3743325" cy="4351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Compute</a:t>
            </a:r>
          </a:p>
          <a:p>
            <a:pPr marL="400050" lvl="1" indent="0" eaLnBrk="1" hangingPunct="1">
              <a:lnSpc>
                <a:spcPct val="90000"/>
              </a:lnSpc>
              <a:buNone/>
            </a:pPr>
            <a:r>
              <a:rPr lang="en-US" altLang="en-US" sz="1800" i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Access, Exchange &amp; Compute on sensitive data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Data</a:t>
            </a:r>
            <a:endParaRPr lang="en-US" altLang="en-US" sz="2200" b="1" dirty="0" smtClean="0">
              <a:solidFill>
                <a:srgbClr val="DD5E21"/>
              </a:solidFill>
              <a:latin typeface="Corbel" panose="020B0503020204020204" pitchFamily="34" charset="0"/>
            </a:endParaRPr>
          </a:p>
          <a:p>
            <a:pPr marL="400050" lvl="1" indent="0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r>
              <a:rPr lang="en-US" altLang="en-US" sz="1800" i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Sustain core data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Tools</a:t>
            </a:r>
          </a:p>
          <a:p>
            <a:pPr marL="400050" lvl="1" indent="0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r>
              <a:rPr lang="en-US" altLang="en-US" sz="1800" i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Services &amp; connectors to drive access and exploitation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Standards</a:t>
            </a:r>
            <a:endParaRPr lang="en-US" altLang="en-US" sz="2200" b="1" dirty="0" smtClean="0">
              <a:solidFill>
                <a:srgbClr val="DD5E21"/>
              </a:solidFill>
              <a:latin typeface="Corbel" panose="020B0503020204020204" pitchFamily="34" charset="0"/>
            </a:endParaRPr>
          </a:p>
          <a:p>
            <a:pPr marL="400050" lvl="1" indent="0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r>
              <a:rPr lang="en-US" altLang="en-US" sz="1800" i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Integration and interoperability of data and services.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Training</a:t>
            </a:r>
            <a:endParaRPr lang="en-US" altLang="en-US" sz="2200" b="1" dirty="0" smtClean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400050" lvl="1" indent="0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r>
              <a:rPr lang="en-US" altLang="en-US" sz="1800" i="1" dirty="0" smtClean="0">
                <a:solidFill>
                  <a:srgbClr val="DD5E21"/>
                </a:solidFill>
                <a:latin typeface="Corbel" panose="020B0503020204020204" pitchFamily="34" charset="0"/>
              </a:rPr>
              <a:t>Professional skills for managing and exploiting data</a:t>
            </a:r>
          </a:p>
          <a:p>
            <a:pPr marL="400050" lvl="1" indent="0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endParaRPr lang="en-US" altLang="en-US" sz="1800" i="1" dirty="0" smtClean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200" dirty="0" smtClean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200" dirty="0" smtClean="0">
              <a:latin typeface="Corbel" panose="020B0503020204020204" pitchFamily="34" charset="0"/>
            </a:endParaRPr>
          </a:p>
        </p:txBody>
      </p:sp>
      <p:pic>
        <p:nvPicPr>
          <p:cNvPr id="61445" name="Content Placeholder 16" descr="ELIXIR_network_europe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4735" r="10320" b="4140"/>
          <a:stretch>
            <a:fillRect/>
          </a:stretch>
        </p:blipFill>
        <p:spPr>
          <a:xfrm>
            <a:off x="3563938" y="-28575"/>
            <a:ext cx="5580062" cy="5521325"/>
          </a:xfrm>
        </p:spPr>
      </p:pic>
      <p:sp>
        <p:nvSpPr>
          <p:cNvPr id="61442" name="Title 2"/>
          <p:cNvSpPr>
            <a:spLocks noGrp="1"/>
          </p:cNvSpPr>
          <p:nvPr>
            <p:ph type="title"/>
          </p:nvPr>
        </p:nvSpPr>
        <p:spPr>
          <a:xfrm>
            <a:off x="533400" y="87090"/>
            <a:ext cx="8153400" cy="762000"/>
          </a:xfrm>
        </p:spPr>
        <p:txBody>
          <a:bodyPr/>
          <a:lstStyle/>
          <a:p>
            <a:r>
              <a:rPr lang="en-US" altLang="en-US" dirty="0" smtClean="0">
                <a:latin typeface="Corbel" panose="020B0503020204020204" pitchFamily="34" charset="0"/>
              </a:rPr>
              <a:t>ELIXIR – Research Infrastructure for Life Science</a:t>
            </a:r>
            <a:endParaRPr lang="en-US" altLang="en-US" dirty="0" smtClean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0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Future Plans &amp; </a:t>
            </a:r>
            <a:r>
              <a:rPr lang="en-US" dirty="0"/>
              <a:t>N</a:t>
            </a:r>
            <a:r>
              <a:rPr lang="en-US" dirty="0" smtClean="0"/>
              <a:t>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32114"/>
            <a:ext cx="8860971" cy="4601029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European Open Science Cloud</a:t>
            </a:r>
          </a:p>
          <a:p>
            <a:pPr lvl="1"/>
            <a:r>
              <a:rPr lang="en-US" sz="3200" dirty="0" smtClean="0"/>
              <a:t>User: </a:t>
            </a:r>
            <a:r>
              <a:rPr lang="en-US" sz="3200" dirty="0" err="1" smtClean="0"/>
              <a:t>PanCancer</a:t>
            </a:r>
            <a:r>
              <a:rPr lang="en-US" sz="3200" dirty="0" smtClean="0"/>
              <a:t> d</a:t>
            </a:r>
            <a:r>
              <a:rPr lang="en-US" sz="3200" dirty="0" smtClean="0"/>
              <a:t>eployment &amp; use across </a:t>
            </a:r>
            <a:r>
              <a:rPr lang="en-US" sz="3200" dirty="0" smtClean="0"/>
              <a:t>multiple </a:t>
            </a:r>
            <a:r>
              <a:rPr lang="en-US" sz="3200" dirty="0" smtClean="0"/>
              <a:t>clouds</a:t>
            </a:r>
          </a:p>
          <a:p>
            <a:pPr lvl="1"/>
            <a:r>
              <a:rPr lang="en-US" sz="3200" dirty="0" smtClean="0"/>
              <a:t>Provider: Integrate ELIXIR Compute Platform</a:t>
            </a:r>
            <a:endParaRPr lang="en-US" sz="3600" dirty="0"/>
          </a:p>
          <a:p>
            <a:r>
              <a:rPr lang="en-US" sz="3600" dirty="0" smtClean="0"/>
              <a:t>Define simple, mainstream &amp; minimal ‘neck’ of the hour glass</a:t>
            </a:r>
          </a:p>
          <a:p>
            <a:pPr lvl="1"/>
            <a:r>
              <a:rPr lang="en-US" sz="3200" dirty="0" smtClean="0"/>
              <a:t>From a user perspective</a:t>
            </a:r>
          </a:p>
          <a:p>
            <a:pPr lvl="1"/>
            <a:r>
              <a:rPr lang="en-US" sz="3200" dirty="0" smtClean="0"/>
              <a:t>From a cloud provider perspective</a:t>
            </a:r>
          </a:p>
          <a:p>
            <a:r>
              <a:rPr lang="en-US" sz="3600" dirty="0" smtClean="0"/>
              <a:t>Provide a platform for P2P collaboration</a:t>
            </a:r>
          </a:p>
          <a:p>
            <a:pPr lvl="1"/>
            <a:r>
              <a:rPr lang="en-US" sz="3200" dirty="0" smtClean="0"/>
              <a:t>Portability vs. interoperability</a:t>
            </a:r>
          </a:p>
          <a:p>
            <a:pPr lvl="1"/>
            <a:r>
              <a:rPr lang="en-US" sz="3200" dirty="0" smtClean="0"/>
              <a:t>Federate through PaaS not through IaaS</a:t>
            </a:r>
          </a:p>
          <a:p>
            <a:pPr lvl="1"/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54" y="6068363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orbel" panose="020B0503020204020204" pitchFamily="34" charset="0"/>
              </a:rPr>
              <a:t>AAI Architecture</a:t>
            </a: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763588" y="981075"/>
            <a:ext cx="763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 Box 23"/>
          <p:cNvSpPr txBox="1"/>
          <p:nvPr/>
        </p:nvSpPr>
        <p:spPr>
          <a:xfrm>
            <a:off x="895350" y="2563813"/>
            <a:ext cx="7234238" cy="2560637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ELIXIR AAI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4"/>
          <p:cNvSpPr txBox="1"/>
          <p:nvPr/>
        </p:nvSpPr>
        <p:spPr>
          <a:xfrm>
            <a:off x="895350" y="5224463"/>
            <a:ext cx="7234238" cy="774700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External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authentication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(e-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infrastructures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95350" y="1123950"/>
            <a:ext cx="7234238" cy="1352550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Relying services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363" y="5400675"/>
            <a:ext cx="2157412" cy="484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eduGAIN IdPs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763" y="5400675"/>
            <a:ext cx="1992312" cy="484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Common IdPs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5363" y="4191000"/>
            <a:ext cx="2157412" cy="484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ELIXIR Proxy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IdP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3473450" y="3255963"/>
            <a:ext cx="1471613" cy="168275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ELIXIR Directory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7513" y="4202113"/>
            <a:ext cx="2511425" cy="374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Bona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fide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97513" y="2992438"/>
            <a:ext cx="2511425" cy="649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Dataset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authorisation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7513" y="3740150"/>
            <a:ext cx="2511425" cy="3635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Group/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5363" y="3124200"/>
            <a:ext cx="1193800" cy="66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Credential translation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5363" y="1454150"/>
            <a:ext cx="641350" cy="373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EGA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14513" y="1454150"/>
            <a:ext cx="1271587" cy="373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wiki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1588" y="1970088"/>
            <a:ext cx="819150" cy="374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Cloud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55838" y="1970088"/>
            <a:ext cx="1139825" cy="374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Intranet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2775" y="1454150"/>
            <a:ext cx="685800" cy="373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06788" y="1970088"/>
            <a:ext cx="1438275" cy="374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Data archive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05250" y="1454150"/>
            <a:ext cx="685800" cy="373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7250" y="1454150"/>
            <a:ext cx="685800" cy="373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9" idx="0"/>
            <a:endCxn id="11" idx="2"/>
          </p:cNvCxnSpPr>
          <p:nvPr/>
        </p:nvCxnSpPr>
        <p:spPr>
          <a:xfrm flipV="1">
            <a:off x="2073275" y="4675188"/>
            <a:ext cx="0" cy="725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189163" y="4675188"/>
            <a:ext cx="2112962" cy="725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52775" y="4410075"/>
            <a:ext cx="32067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1"/>
          </p:cNvCxnSpPr>
          <p:nvPr/>
        </p:nvCxnSpPr>
        <p:spPr>
          <a:xfrm flipH="1">
            <a:off x="4945063" y="4389438"/>
            <a:ext cx="552450" cy="3175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1"/>
          </p:cNvCxnSpPr>
          <p:nvPr/>
        </p:nvCxnSpPr>
        <p:spPr>
          <a:xfrm flipH="1">
            <a:off x="4945063" y="3921125"/>
            <a:ext cx="552450" cy="2857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945063" y="3378200"/>
            <a:ext cx="552450" cy="12065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558925" y="3784600"/>
            <a:ext cx="0" cy="40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632075" y="2409825"/>
            <a:ext cx="0" cy="177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636713" y="2476500"/>
            <a:ext cx="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97513" y="4675188"/>
            <a:ext cx="2511425" cy="374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Attribute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self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-management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4945063" y="4575175"/>
            <a:ext cx="552450" cy="28575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2" idx="2"/>
          </p:cNvCxnSpPr>
          <p:nvPr/>
        </p:nvCxnSpPr>
        <p:spPr>
          <a:xfrm flipH="1" flipV="1">
            <a:off x="4225925" y="2343150"/>
            <a:ext cx="1271588" cy="91281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5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orbel" panose="020B0503020204020204" pitchFamily="34" charset="0"/>
              </a:rPr>
              <a:t>Storage Architecture</a:t>
            </a: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4448175" y="3244850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/>
              </a:rPr>
              <a:t> </a:t>
            </a: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0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orbel" panose="020B0503020204020204" pitchFamily="34" charset="0"/>
              </a:rPr>
              <a:t>Cloud &amp; Storage Architecture</a:t>
            </a:r>
          </a:p>
        </p:txBody>
      </p:sp>
      <p:sp>
        <p:nvSpPr>
          <p:cNvPr id="3" name="Text Box 23"/>
          <p:cNvSpPr txBox="1"/>
          <p:nvPr/>
        </p:nvSpPr>
        <p:spPr>
          <a:xfrm>
            <a:off x="609600" y="2563813"/>
            <a:ext cx="8362950" cy="2132012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ELIXIR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24"/>
          <p:cNvSpPr txBox="1"/>
          <p:nvPr/>
        </p:nvSpPr>
        <p:spPr>
          <a:xfrm>
            <a:off x="609600" y="4818063"/>
            <a:ext cx="8362950" cy="1181100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External (e-infrastructures)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/>
          <p:nvPr/>
        </p:nvSpPr>
        <p:spPr>
          <a:xfrm>
            <a:off x="609600" y="1123950"/>
            <a:ext cx="8362950" cy="1352550"/>
          </a:xfrm>
          <a:prstGeom prst="rect">
            <a:avLst/>
          </a:prstGeom>
          <a:solidFill>
            <a:srgbClr val="FFFF6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Relying services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5542" name="Group 6"/>
          <p:cNvGrpSpPr>
            <a:grpSpLocks/>
          </p:cNvGrpSpPr>
          <p:nvPr/>
        </p:nvGrpSpPr>
        <p:grpSpPr bwMode="auto">
          <a:xfrm>
            <a:off x="863600" y="4908550"/>
            <a:ext cx="1978025" cy="1000125"/>
            <a:chOff x="3904735" y="1762831"/>
            <a:chExt cx="1977081" cy="1000834"/>
          </a:xfrm>
        </p:grpSpPr>
        <p:sp>
          <p:nvSpPr>
            <p:cNvPr id="8" name="Rectangle 7"/>
            <p:cNvSpPr/>
            <p:nvPr/>
          </p:nvSpPr>
          <p:spPr bwMode="auto">
            <a:xfrm>
              <a:off x="3904735" y="1762831"/>
              <a:ext cx="1977081" cy="10008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Cloud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IaaS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573" name="Rectangle 8"/>
            <p:cNvSpPr>
              <a:spLocks noChangeArrowheads="1"/>
            </p:cNvSpPr>
            <p:nvPr/>
          </p:nvSpPr>
          <p:spPr bwMode="auto">
            <a:xfrm>
              <a:off x="4061254" y="2125362"/>
              <a:ext cx="708454" cy="543697"/>
            </a:xfrm>
            <a:prstGeom prst="rect">
              <a:avLst/>
            </a:prstGeom>
            <a:solidFill>
              <a:srgbClr val="00B0F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</a:rPr>
                <a:t>Cores</a:t>
              </a:r>
            </a:p>
          </p:txBody>
        </p:sp>
        <p:sp>
          <p:nvSpPr>
            <p:cNvPr id="65574" name="Flowchart: Magnetic Disk 9"/>
            <p:cNvSpPr>
              <a:spLocks noChangeArrowheads="1"/>
            </p:cNvSpPr>
            <p:nvPr/>
          </p:nvSpPr>
          <p:spPr bwMode="auto">
            <a:xfrm>
              <a:off x="4880919" y="2096076"/>
              <a:ext cx="914400" cy="612648"/>
            </a:xfrm>
            <a:prstGeom prst="flowChartMagneticDisk">
              <a:avLst/>
            </a:prstGeom>
            <a:solidFill>
              <a:srgbClr val="00B0F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</a:rPr>
                <a:t>Storage</a:t>
              </a:r>
            </a:p>
          </p:txBody>
        </p:sp>
      </p:grpSp>
      <p:grpSp>
        <p:nvGrpSpPr>
          <p:cNvPr id="65543" name="Group 10"/>
          <p:cNvGrpSpPr>
            <a:grpSpLocks/>
          </p:cNvGrpSpPr>
          <p:nvPr/>
        </p:nvGrpSpPr>
        <p:grpSpPr bwMode="auto">
          <a:xfrm>
            <a:off x="890588" y="2805113"/>
            <a:ext cx="1978025" cy="1000125"/>
            <a:chOff x="3904735" y="1762831"/>
            <a:chExt cx="1977081" cy="100083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904735" y="1762831"/>
              <a:ext cx="1977081" cy="10008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Cloud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IaaS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570" name="Rectangle 12"/>
            <p:cNvSpPr>
              <a:spLocks noChangeArrowheads="1"/>
            </p:cNvSpPr>
            <p:nvPr/>
          </p:nvSpPr>
          <p:spPr bwMode="auto">
            <a:xfrm>
              <a:off x="4031274" y="2125362"/>
              <a:ext cx="708454" cy="543697"/>
            </a:xfrm>
            <a:prstGeom prst="rect">
              <a:avLst/>
            </a:prstGeom>
            <a:solidFill>
              <a:srgbClr val="00B0F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</a:rPr>
                <a:t>Cores</a:t>
              </a:r>
            </a:p>
          </p:txBody>
        </p:sp>
        <p:sp>
          <p:nvSpPr>
            <p:cNvPr id="65571" name="Flowchart: Magnetic Disk 13"/>
            <p:cNvSpPr>
              <a:spLocks noChangeArrowheads="1"/>
            </p:cNvSpPr>
            <p:nvPr/>
          </p:nvSpPr>
          <p:spPr bwMode="auto">
            <a:xfrm>
              <a:off x="4850939" y="2096076"/>
              <a:ext cx="914400" cy="612648"/>
            </a:xfrm>
            <a:prstGeom prst="flowChartMagneticDisk">
              <a:avLst/>
            </a:prstGeom>
            <a:solidFill>
              <a:srgbClr val="00B0F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Corbel" panose="020B0503020204020204" pitchFamily="34" charset="0"/>
                  <a:ea typeface="Geneva"/>
                  <a:cs typeface="Geneva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</a:rPr>
                <a:t>Storage</a:t>
              </a:r>
            </a:p>
          </p:txBody>
        </p:sp>
      </p:grpSp>
      <p:sp>
        <p:nvSpPr>
          <p:cNvPr id="65544" name="Flowchart: Magnetic Disk 14"/>
          <p:cNvSpPr>
            <a:spLocks noChangeArrowheads="1"/>
          </p:cNvSpPr>
          <p:nvPr/>
        </p:nvSpPr>
        <p:spPr bwMode="auto">
          <a:xfrm>
            <a:off x="7661275" y="3983038"/>
            <a:ext cx="914400" cy="612775"/>
          </a:xfrm>
          <a:prstGeom prst="flowChartMagneticDisk">
            <a:avLst/>
          </a:prstGeom>
          <a:solidFill>
            <a:srgbClr val="00B0F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/>
              </a:rPr>
              <a:t>Storage</a:t>
            </a:r>
          </a:p>
        </p:txBody>
      </p:sp>
      <p:sp>
        <p:nvSpPr>
          <p:cNvPr id="65545" name="Flowchart: Magnetic Disk 15"/>
          <p:cNvSpPr>
            <a:spLocks noChangeArrowheads="1"/>
          </p:cNvSpPr>
          <p:nvPr/>
        </p:nvSpPr>
        <p:spPr bwMode="auto">
          <a:xfrm>
            <a:off x="2995613" y="5183188"/>
            <a:ext cx="914400" cy="611187"/>
          </a:xfrm>
          <a:prstGeom prst="flowChartMagneticDisk">
            <a:avLst/>
          </a:prstGeom>
          <a:solidFill>
            <a:srgbClr val="00B0F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/>
              </a:rPr>
              <a:t>Storage</a:t>
            </a:r>
          </a:p>
        </p:txBody>
      </p:sp>
      <p:sp>
        <p:nvSpPr>
          <p:cNvPr id="17" name="Flowchart: Process 16"/>
          <p:cNvSpPr/>
          <p:nvPr/>
        </p:nvSpPr>
        <p:spPr bwMode="auto">
          <a:xfrm rot="16200000">
            <a:off x="-2106613" y="3359151"/>
            <a:ext cx="4875213" cy="404812"/>
          </a:xfrm>
          <a:prstGeom prst="flowChartProcess">
            <a:avLst/>
          </a:prstGeom>
          <a:solidFill>
            <a:srgbClr val="FFFF66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Authentication &amp; Authorization</a:t>
            </a:r>
          </a:p>
        </p:txBody>
      </p:sp>
      <p:sp>
        <p:nvSpPr>
          <p:cNvPr id="18" name="Flowchart: Process 17"/>
          <p:cNvSpPr/>
          <p:nvPr/>
        </p:nvSpPr>
        <p:spPr bwMode="auto">
          <a:xfrm>
            <a:off x="6419850" y="5237163"/>
            <a:ext cx="1298575" cy="56356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Accounting</a:t>
            </a:r>
          </a:p>
        </p:txBody>
      </p:sp>
      <p:sp>
        <p:nvSpPr>
          <p:cNvPr id="20" name="Flowchart: Process 19"/>
          <p:cNvSpPr/>
          <p:nvPr/>
        </p:nvSpPr>
        <p:spPr bwMode="auto">
          <a:xfrm>
            <a:off x="4159250" y="5214938"/>
            <a:ext cx="996950" cy="56356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Data Transfer</a:t>
            </a:r>
          </a:p>
        </p:txBody>
      </p:sp>
      <p:sp>
        <p:nvSpPr>
          <p:cNvPr id="21" name="Flowchart: Process 20"/>
          <p:cNvSpPr/>
          <p:nvPr/>
        </p:nvSpPr>
        <p:spPr bwMode="auto">
          <a:xfrm>
            <a:off x="2698750" y="1457325"/>
            <a:ext cx="1076325" cy="62706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Portals</a:t>
            </a:r>
          </a:p>
        </p:txBody>
      </p:sp>
      <p:sp>
        <p:nvSpPr>
          <p:cNvPr id="22" name="Flowchart: Process 21"/>
          <p:cNvSpPr/>
          <p:nvPr/>
        </p:nvSpPr>
        <p:spPr bwMode="auto">
          <a:xfrm>
            <a:off x="4137025" y="1457325"/>
            <a:ext cx="1076325" cy="62706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Workflow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Engines</a:t>
            </a:r>
          </a:p>
        </p:txBody>
      </p:sp>
      <p:sp>
        <p:nvSpPr>
          <p:cNvPr id="23" name="Flowchart: Process 22"/>
          <p:cNvSpPr/>
          <p:nvPr/>
        </p:nvSpPr>
        <p:spPr bwMode="auto">
          <a:xfrm>
            <a:off x="5322888" y="5237163"/>
            <a:ext cx="998537" cy="56356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Service Directory</a:t>
            </a:r>
          </a:p>
        </p:txBody>
      </p:sp>
      <p:sp>
        <p:nvSpPr>
          <p:cNvPr id="24" name="Flowchart: Process 23"/>
          <p:cNvSpPr/>
          <p:nvPr/>
        </p:nvSpPr>
        <p:spPr bwMode="auto">
          <a:xfrm>
            <a:off x="4876800" y="3132138"/>
            <a:ext cx="996950" cy="5651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Service Registry</a:t>
            </a:r>
          </a:p>
        </p:txBody>
      </p:sp>
      <p:sp>
        <p:nvSpPr>
          <p:cNvPr id="25" name="Flowchart: Process 24"/>
          <p:cNvSpPr/>
          <p:nvPr/>
        </p:nvSpPr>
        <p:spPr bwMode="auto">
          <a:xfrm>
            <a:off x="6561138" y="2627313"/>
            <a:ext cx="996950" cy="56356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Metrics</a:t>
            </a:r>
          </a:p>
        </p:txBody>
      </p:sp>
      <p:sp>
        <p:nvSpPr>
          <p:cNvPr id="26" name="Flowchart: Process 25"/>
          <p:cNvSpPr/>
          <p:nvPr/>
        </p:nvSpPr>
        <p:spPr bwMode="auto">
          <a:xfrm>
            <a:off x="7835900" y="5216525"/>
            <a:ext cx="1027113" cy="56356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Software Library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422525" y="3744913"/>
            <a:ext cx="904875" cy="1463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41625" y="2084388"/>
            <a:ext cx="452438" cy="7207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0"/>
          </p:cNvCxnSpPr>
          <p:nvPr/>
        </p:nvCxnSpPr>
        <p:spPr>
          <a:xfrm flipH="1" flipV="1">
            <a:off x="3294063" y="2084388"/>
            <a:ext cx="2081212" cy="1047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65570" idx="3"/>
          </p:cNvCxnSpPr>
          <p:nvPr/>
        </p:nvCxnSpPr>
        <p:spPr>
          <a:xfrm flipH="1" flipV="1">
            <a:off x="1725613" y="3438525"/>
            <a:ext cx="6684962" cy="1762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5544" idx="2"/>
          </p:cNvCxnSpPr>
          <p:nvPr/>
        </p:nvCxnSpPr>
        <p:spPr>
          <a:xfrm flipH="1" flipV="1">
            <a:off x="2841625" y="3475038"/>
            <a:ext cx="4819650" cy="8143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8" idx="0"/>
          </p:cNvCxnSpPr>
          <p:nvPr/>
        </p:nvCxnSpPr>
        <p:spPr>
          <a:xfrm>
            <a:off x="2901950" y="3494088"/>
            <a:ext cx="4167188" cy="17430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0"/>
            <a:endCxn id="25" idx="2"/>
          </p:cNvCxnSpPr>
          <p:nvPr/>
        </p:nvCxnSpPr>
        <p:spPr>
          <a:xfrm flipH="1" flipV="1">
            <a:off x="7059613" y="3190875"/>
            <a:ext cx="9525" cy="20462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0"/>
          </p:cNvCxnSpPr>
          <p:nvPr/>
        </p:nvCxnSpPr>
        <p:spPr>
          <a:xfrm flipH="1" flipV="1">
            <a:off x="2698750" y="3656013"/>
            <a:ext cx="1958975" cy="155892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0" idx="1"/>
            <a:endCxn id="65545" idx="4"/>
          </p:cNvCxnSpPr>
          <p:nvPr/>
        </p:nvCxnSpPr>
        <p:spPr>
          <a:xfrm flipH="1" flipV="1">
            <a:off x="3910013" y="5489575"/>
            <a:ext cx="249237" cy="793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825750" y="3671888"/>
            <a:ext cx="2130425" cy="1281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24" idx="1"/>
          </p:cNvCxnSpPr>
          <p:nvPr/>
        </p:nvCxnSpPr>
        <p:spPr>
          <a:xfrm flipV="1">
            <a:off x="2868613" y="3414713"/>
            <a:ext cx="2008187" cy="11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5544" idx="2"/>
            <a:endCxn id="24" idx="3"/>
          </p:cNvCxnSpPr>
          <p:nvPr/>
        </p:nvCxnSpPr>
        <p:spPr>
          <a:xfrm flipH="1" flipV="1">
            <a:off x="5873750" y="3414713"/>
            <a:ext cx="1787525" cy="874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24" idx="2"/>
          </p:cNvCxnSpPr>
          <p:nvPr/>
        </p:nvCxnSpPr>
        <p:spPr>
          <a:xfrm flipV="1">
            <a:off x="3524250" y="3697288"/>
            <a:ext cx="1851025" cy="1470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0" idx="0"/>
          </p:cNvCxnSpPr>
          <p:nvPr/>
        </p:nvCxnSpPr>
        <p:spPr>
          <a:xfrm flipV="1">
            <a:off x="4657725" y="4514850"/>
            <a:ext cx="3019425" cy="70008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44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ELIXIR Cloud Resources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78308"/>
              </p:ext>
            </p:extLst>
          </p:nvPr>
        </p:nvGraphicFramePr>
        <p:xfrm>
          <a:off x="533401" y="962924"/>
          <a:ext cx="8153399" cy="3177168"/>
        </p:xfrm>
        <a:graphic>
          <a:graphicData uri="http://schemas.openxmlformats.org/drawingml/2006/table">
            <a:tbl>
              <a:tblPr/>
              <a:tblGrid>
                <a:gridCol w="1855421">
                  <a:extLst>
                    <a:ext uri="{9D8B030D-6E8A-4147-A177-3AD203B41FA5}">
                      <a16:colId xmlns:a16="http://schemas.microsoft.com/office/drawing/2014/main" val="3950654681"/>
                    </a:ext>
                  </a:extLst>
                </a:gridCol>
                <a:gridCol w="1332767">
                  <a:extLst>
                    <a:ext uri="{9D8B030D-6E8A-4147-A177-3AD203B41FA5}">
                      <a16:colId xmlns:a16="http://schemas.microsoft.com/office/drawing/2014/main" val="1626017883"/>
                    </a:ext>
                  </a:extLst>
                </a:gridCol>
                <a:gridCol w="705582">
                  <a:extLst>
                    <a:ext uri="{9D8B030D-6E8A-4147-A177-3AD203B41FA5}">
                      <a16:colId xmlns:a16="http://schemas.microsoft.com/office/drawing/2014/main" val="599898837"/>
                    </a:ext>
                  </a:extLst>
                </a:gridCol>
                <a:gridCol w="1594095">
                  <a:extLst>
                    <a:ext uri="{9D8B030D-6E8A-4147-A177-3AD203B41FA5}">
                      <a16:colId xmlns:a16="http://schemas.microsoft.com/office/drawing/2014/main" val="3285091412"/>
                    </a:ext>
                  </a:extLst>
                </a:gridCol>
                <a:gridCol w="1332767">
                  <a:extLst>
                    <a:ext uri="{9D8B030D-6E8A-4147-A177-3AD203B41FA5}">
                      <a16:colId xmlns:a16="http://schemas.microsoft.com/office/drawing/2014/main" val="3924142000"/>
                    </a:ext>
                  </a:extLst>
                </a:gridCol>
                <a:gridCol w="1332767">
                  <a:extLst>
                    <a:ext uri="{9D8B030D-6E8A-4147-A177-3AD203B41FA5}">
                      <a16:colId xmlns:a16="http://schemas.microsoft.com/office/drawing/2014/main" val="1179265341"/>
                    </a:ext>
                  </a:extLst>
                </a:gridCol>
              </a:tblGrid>
              <a:tr h="256276"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Cloud Name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Country (Node)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# Users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# Compute Cores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# TB Storage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GB" sz="1200" b="1" dirty="0">
                          <a:effectLst/>
                        </a:rPr>
                        <a:t># TB RAM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941729"/>
                  </a:ext>
                </a:extLst>
              </a:tr>
              <a:tr h="263170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COMPUTEROME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Denmark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1200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16048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4000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487067"/>
                  </a:ext>
                </a:extLst>
              </a:tr>
              <a:tr h="1014087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EMBL-EBI Embassy Cloud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</a:rPr>
                        <a:t>EMBL-EBI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28 groups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10000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4151 = Local Disk - 251, Cinder - 300TB, Object Store - 2500TB, NFS - 1100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43.5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1277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ePouta + cPouta 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Finland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639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6384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2902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38,3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922516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IFB-core Cloud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2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200 (+HT)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841544"/>
                  </a:ext>
                </a:extLst>
              </a:tr>
              <a:tr h="290286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IFB-PRABI Cloud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140 (+HT)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915707"/>
                  </a:ext>
                </a:extLst>
              </a:tr>
              <a:tr h="188686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DE.NBI CLOUD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15000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5000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123211"/>
                  </a:ext>
                </a:extLst>
              </a:tr>
              <a:tr h="263170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SCICORE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Switzerland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7624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2800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12579"/>
                  </a:ext>
                </a:extLst>
              </a:tr>
              <a:tr h="263170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VITAL-IT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Switzerland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820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8600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</a:rPr>
                        <a:t>5000</a:t>
                      </a: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endParaRPr lang="en-GB" sz="12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7363"/>
                  </a:ext>
                </a:extLst>
              </a:tr>
              <a:tr h="209051">
                <a:tc>
                  <a:txBody>
                    <a:bodyPr/>
                    <a:lstStyle/>
                    <a:p>
                      <a:pPr rtl="0" fontAlgn="t"/>
                      <a:endParaRPr lang="en-GB" sz="1200" dirty="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GB" sz="120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GB" sz="120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GB" sz="120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GB" sz="120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GB" sz="1200" dirty="0">
                        <a:effectLst/>
                      </a:endParaRPr>
                    </a:p>
                  </a:txBody>
                  <a:tcPr marL="10623" marR="10623" marT="7082" marB="708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348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8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expect from Clouds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User: Discovery</a:t>
            </a:r>
          </a:p>
          <a:p>
            <a:pPr lvl="1"/>
            <a:r>
              <a:rPr lang="en-GB" dirty="0" smtClean="0"/>
              <a:t>Understanding what is available and how to access</a:t>
            </a:r>
          </a:p>
          <a:p>
            <a:r>
              <a:rPr lang="en-GB" dirty="0" smtClean="0"/>
              <a:t>User: Consistency of interaction</a:t>
            </a:r>
          </a:p>
          <a:p>
            <a:pPr lvl="1"/>
            <a:r>
              <a:rPr lang="en-GB" dirty="0" err="1" smtClean="0"/>
              <a:t>Ansible</a:t>
            </a:r>
            <a:r>
              <a:rPr lang="en-GB" dirty="0" smtClean="0"/>
              <a:t>/Terraform/…</a:t>
            </a:r>
          </a:p>
          <a:p>
            <a:r>
              <a:rPr lang="en-GB" dirty="0" smtClean="0"/>
              <a:t>User: Integration</a:t>
            </a:r>
          </a:p>
          <a:p>
            <a:pPr lvl="1"/>
            <a:r>
              <a:rPr lang="en-GB" dirty="0" smtClean="0"/>
              <a:t>Same experience across local, national, international, commercial</a:t>
            </a:r>
          </a:p>
          <a:p>
            <a:r>
              <a:rPr lang="en-GB" dirty="0" smtClean="0"/>
              <a:t>User: Expectation of scale</a:t>
            </a:r>
          </a:p>
          <a:p>
            <a:pPr lvl="1"/>
            <a:r>
              <a:rPr lang="en-GB" dirty="0" smtClean="0"/>
              <a:t>We do big data &amp; compute</a:t>
            </a:r>
          </a:p>
          <a:p>
            <a:r>
              <a:rPr lang="en-GB" dirty="0" smtClean="0"/>
              <a:t>Provider: Control as to who uses my resources</a:t>
            </a:r>
          </a:p>
          <a:p>
            <a:pPr lvl="1"/>
            <a:r>
              <a:rPr lang="en-GB" dirty="0" smtClean="0"/>
              <a:t>A facilitator to collaboration, not an open door</a:t>
            </a:r>
          </a:p>
          <a:p>
            <a:r>
              <a:rPr lang="en-GB" dirty="0" smtClean="0"/>
              <a:t>Provider: Understanding how my community uses resources</a:t>
            </a:r>
          </a:p>
          <a:p>
            <a:pPr lvl="1"/>
            <a:r>
              <a:rPr lang="en-GB" dirty="0" smtClean="0"/>
              <a:t>Accounting &amp; usage control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9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5340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 in bioinformatics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36712"/>
            <a:ext cx="8153400" cy="51845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Increased </a:t>
            </a:r>
            <a:r>
              <a:rPr lang="en-US" dirty="0" smtClean="0"/>
              <a:t>data-set size</a:t>
            </a:r>
          </a:p>
          <a:p>
            <a:pPr lvl="1"/>
            <a:r>
              <a:rPr lang="en-US" dirty="0" smtClean="0"/>
              <a:t>1000 GP </a:t>
            </a:r>
            <a:r>
              <a:rPr lang="mr-IN" dirty="0" smtClean="0"/>
              <a:t>–</a:t>
            </a:r>
            <a:r>
              <a:rPr lang="en-US" dirty="0" smtClean="0"/>
              <a:t> 200 TB</a:t>
            </a:r>
          </a:p>
          <a:p>
            <a:pPr lvl="1"/>
            <a:r>
              <a:rPr lang="en-US" dirty="0" smtClean="0"/>
              <a:t>PCAWG </a:t>
            </a:r>
            <a:r>
              <a:rPr lang="mr-IN" dirty="0" smtClean="0"/>
              <a:t>–</a:t>
            </a:r>
            <a:r>
              <a:rPr lang="en-US" dirty="0" smtClean="0"/>
              <a:t> 750 TB</a:t>
            </a:r>
          </a:p>
          <a:p>
            <a:pPr lvl="1"/>
            <a:r>
              <a:rPr lang="en-US" dirty="0" smtClean="0"/>
              <a:t>ICGC </a:t>
            </a:r>
            <a:r>
              <a:rPr lang="mr-IN" dirty="0" smtClean="0"/>
              <a:t>–</a:t>
            </a:r>
            <a:r>
              <a:rPr lang="en-US" dirty="0" smtClean="0"/>
              <a:t> 1.2 PB</a:t>
            </a:r>
          </a:p>
          <a:p>
            <a:pPr lvl="1"/>
            <a:r>
              <a:rPr lang="en-US" dirty="0" smtClean="0"/>
              <a:t>HCA </a:t>
            </a:r>
            <a:r>
              <a:rPr lang="mr-IN" dirty="0" smtClean="0"/>
              <a:t>–</a:t>
            </a:r>
            <a:r>
              <a:rPr lang="en-US" dirty="0" smtClean="0"/>
              <a:t> ~50 PB</a:t>
            </a:r>
          </a:p>
          <a:p>
            <a:r>
              <a:rPr lang="en-US" dirty="0" smtClean="0"/>
              <a:t>Availability of cloud computing environments</a:t>
            </a:r>
          </a:p>
          <a:p>
            <a:pPr lvl="1"/>
            <a:r>
              <a:rPr lang="en-US" dirty="0" smtClean="0"/>
              <a:t>AWS/GCP/Azure - global</a:t>
            </a:r>
          </a:p>
          <a:p>
            <a:pPr lvl="1"/>
            <a:r>
              <a:rPr lang="en-US" dirty="0" smtClean="0"/>
              <a:t>EMBL-EBI Embassy Cloud - UK</a:t>
            </a:r>
          </a:p>
          <a:p>
            <a:pPr lvl="1"/>
            <a:r>
              <a:rPr lang="en-US" dirty="0" smtClean="0"/>
              <a:t>Open Science Data Cloud - US</a:t>
            </a:r>
          </a:p>
          <a:p>
            <a:pPr lvl="1"/>
            <a:r>
              <a:rPr lang="en-US" dirty="0" err="1" smtClean="0"/>
              <a:t>de.NBI</a:t>
            </a:r>
            <a:r>
              <a:rPr lang="en-US" dirty="0" smtClean="0"/>
              <a:t> - Germany</a:t>
            </a:r>
            <a:endParaRPr lang="en-US" dirty="0"/>
          </a:p>
          <a:p>
            <a:pPr lvl="1"/>
            <a:r>
              <a:rPr lang="en-US" dirty="0" smtClean="0"/>
              <a:t>European Open Science Cloud </a:t>
            </a:r>
            <a:r>
              <a:rPr lang="mr-IN" dirty="0" smtClean="0"/>
              <a:t>–</a:t>
            </a:r>
            <a:r>
              <a:rPr lang="en-US" dirty="0" smtClean="0"/>
              <a:t> Europe</a:t>
            </a:r>
          </a:p>
          <a:p>
            <a:pPr lvl="1"/>
            <a:r>
              <a:rPr lang="en-US" dirty="0" err="1" smtClean="0"/>
              <a:t>DNANexus</a:t>
            </a:r>
            <a:r>
              <a:rPr lang="en-US" dirty="0" smtClean="0"/>
              <a:t>, Seven Bridges Genomics, etc.</a:t>
            </a:r>
          </a:p>
          <a:p>
            <a:r>
              <a:rPr lang="en-US" dirty="0" smtClean="0"/>
              <a:t>Global community collaborating on analysis and methods</a:t>
            </a:r>
          </a:p>
          <a:p>
            <a:pPr lvl="1"/>
            <a:r>
              <a:rPr lang="en-US" dirty="0"/>
              <a:t>Global Alliance for Genomics and Health</a:t>
            </a:r>
          </a:p>
          <a:p>
            <a:pPr lvl="1"/>
            <a:r>
              <a:rPr lang="en-US" dirty="0" smtClean="0"/>
              <a:t>Sharing </a:t>
            </a:r>
            <a:r>
              <a:rPr lang="en-US" dirty="0" smtClean="0"/>
              <a:t>best-practices and </a:t>
            </a:r>
            <a:r>
              <a:rPr lang="en-US" dirty="0" smtClean="0"/>
              <a:t>establishing standards (e.g. Docker)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F725EBA7-CBA3-0047-98EF-A247CA8A1703}" type="datetime1">
              <a:rPr lang="en-GB" smtClean="0"/>
              <a:pPr>
                <a:defRPr/>
              </a:pPr>
              <a:t>28/09/2017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8C312-4FF7-1248-9EF5-AD0FFC77C03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54" y="6068363"/>
            <a:ext cx="1612224" cy="6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rcRect l="-53518" r="-53518"/>
          <a:stretch>
            <a:fillRect/>
          </a:stretch>
        </p:blipFill>
        <p:spPr>
          <a:xfrm>
            <a:off x="-2536586" y="647342"/>
            <a:ext cx="10254398" cy="5472607"/>
          </a:xfr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1"/>
          <a:stretch/>
        </p:blipFill>
        <p:spPr bwMode="auto">
          <a:xfrm>
            <a:off x="4305973" y="6168949"/>
            <a:ext cx="589693" cy="55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9" name="TextBox 13"/>
          <p:cNvSpPr txBox="1">
            <a:spLocks noChangeArrowheads="1"/>
          </p:cNvSpPr>
          <p:nvPr/>
        </p:nvSpPr>
        <p:spPr bwMode="auto">
          <a:xfrm>
            <a:off x="-294899" y="-29386"/>
            <a:ext cx="925512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500" b="1" dirty="0" smtClean="0">
                <a:solidFill>
                  <a:schemeClr val="tx2"/>
                </a:solidFill>
                <a:latin typeface="+mn-lt"/>
              </a:rPr>
              <a:t>The Pan-Cancer Analysis of Whole Genomes Project (PCAWG) </a:t>
            </a:r>
          </a:p>
        </p:txBody>
      </p:sp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-1879600" y="57054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de-DE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984" y="647343"/>
            <a:ext cx="3683242" cy="5477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9600" y="6215738"/>
            <a:ext cx="2184400" cy="64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096899" y="6164455"/>
            <a:ext cx="38510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b="1" dirty="0">
                <a:solidFill>
                  <a:srgbClr val="1F497D"/>
                </a:solidFill>
                <a:latin typeface="Arial"/>
                <a:cs typeface="Arial"/>
              </a:rPr>
              <a:t>Stein, </a:t>
            </a:r>
            <a:r>
              <a:rPr lang="en-US" b="1" dirty="0" err="1">
                <a:solidFill>
                  <a:srgbClr val="1F497D"/>
                </a:solidFill>
                <a:latin typeface="Arial"/>
                <a:cs typeface="Arial"/>
              </a:rPr>
              <a:t>Knoppers</a:t>
            </a:r>
            <a:r>
              <a:rPr lang="en-US" b="1" dirty="0">
                <a:solidFill>
                  <a:srgbClr val="1F497D"/>
                </a:solidFill>
                <a:latin typeface="Arial"/>
                <a:cs typeface="Arial"/>
              </a:rPr>
              <a:t>, Campbell, Getz &amp; Korbel, </a:t>
            </a:r>
            <a:r>
              <a:rPr lang="en-US" b="1" i="1" dirty="0">
                <a:solidFill>
                  <a:srgbClr val="1F497D"/>
                </a:solidFill>
                <a:latin typeface="Arial"/>
                <a:cs typeface="Arial"/>
              </a:rPr>
              <a:t>Nature </a:t>
            </a:r>
            <a:r>
              <a:rPr lang="en-US" b="1" dirty="0">
                <a:solidFill>
                  <a:srgbClr val="1F497D"/>
                </a:solidFill>
                <a:latin typeface="Arial"/>
                <a:cs typeface="Arial"/>
              </a:rPr>
              <a:t>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33000" y="87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9948" y="6132732"/>
            <a:ext cx="4718066" cy="64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chemeClr val="tx2"/>
                </a:solidFill>
                <a:latin typeface="Verdana" pitchFamily="34" charset="0"/>
              </a:rPr>
              <a:t>The International Cancer Genome Consortium (ICGC)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4461" y="6444202"/>
            <a:ext cx="1859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dcc.icgc.org</a:t>
            </a:r>
            <a:r>
              <a:rPr lang="en-US" sz="1200" dirty="0"/>
              <a:t>/</a:t>
            </a:r>
            <a:r>
              <a:rPr lang="en-US" sz="1200" dirty="0" err="1"/>
              <a:t>pcawg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17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lixir-March2015">
  <a:themeElements>
    <a:clrScheme name="Custom 32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004080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lixir-March2015" id="{9FB7EC09-612B-4372-B81F-0F54949B450D}" vid="{13CB857F-36EF-473C-9ABD-6CE464BFD072}"/>
    </a:ext>
  </a:extLst>
</a:theme>
</file>

<file path=ppt/theme/theme3.xml><?xml version="1.0" encoding="utf-8"?>
<a:theme xmlns:a="http://schemas.openxmlformats.org/drawingml/2006/main" name="2_Elixir-March2015">
  <a:themeElements>
    <a:clrScheme name="Custom 32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004080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lixir-March2015" id="{9FB7EC09-612B-4372-B81F-0F54949B450D}" vid="{13CB857F-36EF-473C-9ABD-6CE464BFD072}"/>
    </a:ext>
  </a:extLst>
</a:theme>
</file>

<file path=ppt/theme/theme4.xml><?xml version="1.0" encoding="utf-8"?>
<a:theme xmlns:a="http://schemas.openxmlformats.org/drawingml/2006/main" name="EMBL-EBI_Powerpoint_template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lixir-March2015">
  <a:themeElements>
    <a:clrScheme name="Custom 32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004080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lixir-March2015" id="{9FB7EC09-612B-4372-B81F-0F54949B450D}" vid="{13CB857F-36EF-473C-9ABD-6CE464BFD07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769</Words>
  <Application>Microsoft Office PowerPoint</Application>
  <PresentationFormat>On-screen Show (4:3)</PresentationFormat>
  <Paragraphs>246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ＭＳ Ｐゴシック</vt:lpstr>
      <vt:lpstr>ＭＳ Ｐゴシック</vt:lpstr>
      <vt:lpstr>Arial</vt:lpstr>
      <vt:lpstr>Calibri</vt:lpstr>
      <vt:lpstr>Corbel</vt:lpstr>
      <vt:lpstr>Edwardian Script ITC</vt:lpstr>
      <vt:lpstr>Geneva</vt:lpstr>
      <vt:lpstr>HelveticaNeueLT Pro 35 Th</vt:lpstr>
      <vt:lpstr>HelveticaNeueLT Pro 45 Lt</vt:lpstr>
      <vt:lpstr>Mangal</vt:lpstr>
      <vt:lpstr>Times</vt:lpstr>
      <vt:lpstr>Times New Roman</vt:lpstr>
      <vt:lpstr>Verdana</vt:lpstr>
      <vt:lpstr>Office Theme</vt:lpstr>
      <vt:lpstr>Elixir-March2015</vt:lpstr>
      <vt:lpstr>2_Elixir-March2015</vt:lpstr>
      <vt:lpstr>EMBL-EBI_Powerpoint_template</vt:lpstr>
      <vt:lpstr>1_Elixir-March2015</vt:lpstr>
      <vt:lpstr>PowerPoint Presentation</vt:lpstr>
      <vt:lpstr>ELIXIR – Research Infrastructure for Life Science</vt:lpstr>
      <vt:lpstr>AAI Architecture</vt:lpstr>
      <vt:lpstr>Storage Architecture</vt:lpstr>
      <vt:lpstr>Cloud &amp; Storage Architecture</vt:lpstr>
      <vt:lpstr>ELIXIR Cloud Resources</vt:lpstr>
      <vt:lpstr>What we expect from Clouds</vt:lpstr>
      <vt:lpstr>Cloud Computing in bioinformatics</vt:lpstr>
      <vt:lpstr>PowerPoint Presentation</vt:lpstr>
      <vt:lpstr>PCAWG Data Processing Timeline</vt:lpstr>
      <vt:lpstr>Requirements for scientific computing on the cloud</vt:lpstr>
      <vt:lpstr>PowerPoint Presentation</vt:lpstr>
      <vt:lpstr>Butler Framework</vt:lpstr>
      <vt:lpstr>Analysis State Tracking</vt:lpstr>
      <vt:lpstr>Configuration Management</vt:lpstr>
      <vt:lpstr>PowerPoint Presentation</vt:lpstr>
      <vt:lpstr>PowerPoint Presentation</vt:lpstr>
      <vt:lpstr>Acknowledgements</vt:lpstr>
      <vt:lpstr>PowerPoint Presentation</vt:lpstr>
      <vt:lpstr>Future Plans &amp; Needs</vt:lpstr>
    </vt:vector>
  </TitlesOfParts>
  <Company>OICR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Sergei Iakhnin</dc:creator>
  <cp:lastModifiedBy>Steven Newhouse</cp:lastModifiedBy>
  <cp:revision>126</cp:revision>
  <dcterms:created xsi:type="dcterms:W3CDTF">2017-01-16T19:09:24Z</dcterms:created>
  <dcterms:modified xsi:type="dcterms:W3CDTF">2017-09-28T09:30:41Z</dcterms:modified>
</cp:coreProperties>
</file>