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8" r:id="rId3"/>
    <p:sldId id="289" r:id="rId4"/>
    <p:sldId id="257" r:id="rId5"/>
    <p:sldId id="258" r:id="rId6"/>
    <p:sldId id="261" r:id="rId7"/>
    <p:sldId id="262" r:id="rId8"/>
    <p:sldId id="263" r:id="rId9"/>
    <p:sldId id="264" r:id="rId10"/>
    <p:sldId id="283" r:id="rId11"/>
    <p:sldId id="285" r:id="rId12"/>
    <p:sldId id="290" r:id="rId13"/>
    <p:sldId id="286" r:id="rId14"/>
    <p:sldId id="265" r:id="rId15"/>
    <p:sldId id="268" r:id="rId16"/>
    <p:sldId id="272" r:id="rId17"/>
    <p:sldId id="280" r:id="rId18"/>
    <p:sldId id="287" r:id="rId19"/>
    <p:sldId id="282" r:id="rId20"/>
    <p:sldId id="281" r:id="rId2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9D"/>
    <a:srgbClr val="00A7E5"/>
    <a:srgbClr val="00529E"/>
    <a:srgbClr val="FFFFFF"/>
    <a:srgbClr val="7030A0"/>
    <a:srgbClr val="9A047A"/>
    <a:srgbClr val="FDFDFD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>
      <p:cViewPr varScale="1">
        <p:scale>
          <a:sx n="82" d="100"/>
          <a:sy n="82" d="100"/>
        </p:scale>
        <p:origin x="73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8C838B-DC8A-A448-85E6-EE21609E7DC9}" type="doc">
      <dgm:prSet loTypeId="urn:microsoft.com/office/officeart/2005/8/layout/cycle3" loCatId="cycle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F3241E66-E024-F246-A461-642633679CF5}">
      <dgm:prSet phldrT="[Tes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it-IT" sz="1200" b="1" dirty="0"/>
            <a:t>CENTRAL CDI</a:t>
          </a:r>
        </a:p>
      </dgm:t>
    </dgm:pt>
    <dgm:pt modelId="{F61326FC-ED83-6E4E-B73F-AD3B2E893D22}" type="parTrans" cxnId="{4C8B231A-2DB6-0540-8477-AD08D727F7C7}">
      <dgm:prSet/>
      <dgm:spPr/>
      <dgm:t>
        <a:bodyPr/>
        <a:lstStyle/>
        <a:p>
          <a:endParaRPr lang="it-IT"/>
        </a:p>
      </dgm:t>
    </dgm:pt>
    <dgm:pt modelId="{7146B281-8B04-FA4F-A017-67962BDE735D}" type="sibTrans" cxnId="{4C8B231A-2DB6-0540-8477-AD08D727F7C7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it-IT"/>
        </a:p>
      </dgm:t>
    </dgm:pt>
    <dgm:pt modelId="{8F605198-9412-454F-8D0D-3FF5F8BABED2}">
      <dgm:prSet phldrT="[Testo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it-IT" sz="14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File </a:t>
          </a:r>
          <a:r>
            <a:rPr lang="it-IT" sz="1400" b="1" dirty="0">
              <a:solidFill>
                <a:schemeClr val="tx1">
                  <a:lumMod val="65000"/>
                  <a:lumOff val="35000"/>
                </a:schemeClr>
              </a:solidFill>
            </a:rPr>
            <a:t>and parameter aggregation</a:t>
          </a:r>
        </a:p>
      </dgm:t>
    </dgm:pt>
    <dgm:pt modelId="{97E73CDC-0F39-8946-BB90-5A48B2FFD9B6}" type="parTrans" cxnId="{F8A8E1B8-E66D-CD4F-BB15-7FBF51B542CF}">
      <dgm:prSet/>
      <dgm:spPr/>
      <dgm:t>
        <a:bodyPr/>
        <a:lstStyle/>
        <a:p>
          <a:endParaRPr lang="it-IT"/>
        </a:p>
      </dgm:t>
    </dgm:pt>
    <dgm:pt modelId="{6ACB6BBA-C60E-DE41-8F87-69EF7A8C6CFE}" type="sibTrans" cxnId="{F8A8E1B8-E66D-CD4F-BB15-7FBF51B542CF}">
      <dgm:prSet/>
      <dgm:spPr/>
      <dgm:t>
        <a:bodyPr/>
        <a:lstStyle/>
        <a:p>
          <a:endParaRPr lang="it-IT"/>
        </a:p>
      </dgm:t>
    </dgm:pt>
    <dgm:pt modelId="{3EC831B6-9ED1-DA4C-894E-CC75C32EBACA}">
      <dgm:prSet phldrT="[Tes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it-IT" sz="1400" b="1" dirty="0" smtClean="0"/>
            <a:t>Analysis </a:t>
          </a:r>
          <a:r>
            <a:rPr lang="it-IT" sz="1400" b="1" dirty="0"/>
            <a:t>of data anomalies</a:t>
          </a:r>
        </a:p>
      </dgm:t>
    </dgm:pt>
    <dgm:pt modelId="{A7AE3457-465B-2E42-A2FD-824E115A5A70}" type="parTrans" cxnId="{B6120120-F0DB-AC48-8A7B-8286C6D267A6}">
      <dgm:prSet/>
      <dgm:spPr/>
      <dgm:t>
        <a:bodyPr/>
        <a:lstStyle/>
        <a:p>
          <a:endParaRPr lang="it-IT"/>
        </a:p>
      </dgm:t>
    </dgm:pt>
    <dgm:pt modelId="{8902F0A6-71F5-F441-A628-92695D7F58CB}" type="sibTrans" cxnId="{B6120120-F0DB-AC48-8A7B-8286C6D267A6}">
      <dgm:prSet/>
      <dgm:spPr/>
      <dgm:t>
        <a:bodyPr/>
        <a:lstStyle/>
        <a:p>
          <a:endParaRPr lang="it-IT"/>
        </a:p>
      </dgm:t>
    </dgm:pt>
    <dgm:pt modelId="{8377BC2C-E42F-5047-B95A-0997974C5BD6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it-IT" sz="1400" b="1" dirty="0"/>
            <a:t>QC analysis</a:t>
          </a:r>
        </a:p>
      </dgm:t>
    </dgm:pt>
    <dgm:pt modelId="{F2A91D81-C9BA-0545-AB12-A98B26D0C3D9}" type="parTrans" cxnId="{ED3E4F60-725C-6540-8763-D56A81113DE3}">
      <dgm:prSet/>
      <dgm:spPr/>
      <dgm:t>
        <a:bodyPr/>
        <a:lstStyle/>
        <a:p>
          <a:endParaRPr lang="it-IT"/>
        </a:p>
      </dgm:t>
    </dgm:pt>
    <dgm:pt modelId="{4F580D8B-BC87-3C48-B2F2-CAA9E18CBE77}" type="sibTrans" cxnId="{ED3E4F60-725C-6540-8763-D56A81113DE3}">
      <dgm:prSet/>
      <dgm:spPr/>
      <dgm:t>
        <a:bodyPr/>
        <a:lstStyle/>
        <a:p>
          <a:endParaRPr lang="it-IT"/>
        </a:p>
      </dgm:t>
    </dgm:pt>
    <dgm:pt modelId="{5B6F7432-4C45-8145-B3F8-0965B00DD843}">
      <dgm:prSet phldrT="[Testo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20000"/>
              <a:lumOff val="80000"/>
            </a:schemeClr>
          </a:solidFill>
        </a:ln>
      </dgm:spPr>
      <dgm:t>
        <a:bodyPr/>
        <a:lstStyle/>
        <a:p>
          <a:r>
            <a:rPr lang="it-IT" sz="1400" b="1" dirty="0" smtClean="0">
              <a:solidFill>
                <a:schemeClr val="bg1">
                  <a:lumMod val="50000"/>
                </a:schemeClr>
              </a:solidFill>
            </a:rPr>
            <a:t>Data </a:t>
          </a:r>
          <a:r>
            <a:rPr lang="it-IT" sz="1400" b="1" dirty="0">
              <a:solidFill>
                <a:schemeClr val="bg1">
                  <a:lumMod val="50000"/>
                </a:schemeClr>
              </a:solidFill>
            </a:rPr>
            <a:t>harvesting</a:t>
          </a:r>
        </a:p>
      </dgm:t>
    </dgm:pt>
    <dgm:pt modelId="{BB32CBE4-A271-484C-B9BA-434C5BAE1D4F}" type="parTrans" cxnId="{C350A1A5-7DDF-3E49-82D5-C0B372711F31}">
      <dgm:prSet/>
      <dgm:spPr/>
      <dgm:t>
        <a:bodyPr/>
        <a:lstStyle/>
        <a:p>
          <a:endParaRPr lang="it-IT"/>
        </a:p>
      </dgm:t>
    </dgm:pt>
    <dgm:pt modelId="{032D6F53-4529-8F45-BE18-27EE5F7134A1}" type="sibTrans" cxnId="{C350A1A5-7DDF-3E49-82D5-C0B372711F31}">
      <dgm:prSet/>
      <dgm:spPr/>
      <dgm:t>
        <a:bodyPr/>
        <a:lstStyle/>
        <a:p>
          <a:endParaRPr lang="it-IT"/>
        </a:p>
      </dgm:t>
    </dgm:pt>
    <dgm:pt modelId="{1FDBB826-943A-6F44-985B-4072873092A4}">
      <dgm:prSet phldrT="[Testo]" custT="1"/>
      <dgm:spPr>
        <a:noFill/>
      </dgm:spPr>
      <dgm:t>
        <a:bodyPr/>
        <a:lstStyle/>
        <a:p>
          <a:r>
            <a:rPr lang="it-IT" sz="1800" b="1" i="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SeaDataNet Quality Checks Strategy     (QCS)</a:t>
          </a:r>
          <a:endParaRPr lang="it-IT" sz="1800" b="1" i="0" dirty="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0A184965-D766-6D45-8A37-3DAA24275427}" type="parTrans" cxnId="{14BFAB54-ACAD-3742-82BE-14271BF8DED1}">
      <dgm:prSet/>
      <dgm:spPr/>
      <dgm:t>
        <a:bodyPr/>
        <a:lstStyle/>
        <a:p>
          <a:endParaRPr lang="it-IT"/>
        </a:p>
      </dgm:t>
    </dgm:pt>
    <dgm:pt modelId="{C7C9910E-4000-074F-8ED2-9D2AED112A73}" type="sibTrans" cxnId="{14BFAB54-ACAD-3742-82BE-14271BF8DED1}">
      <dgm:prSet/>
      <dgm:spPr/>
      <dgm:t>
        <a:bodyPr/>
        <a:lstStyle/>
        <a:p>
          <a:endParaRPr lang="it-IT"/>
        </a:p>
      </dgm:t>
    </dgm:pt>
    <dgm:pt modelId="{959CEEA9-DCFC-F840-8D00-BE12C81B324C}" type="pres">
      <dgm:prSet presAssocID="{A78C838B-DC8A-A448-85E6-EE21609E7DC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A96F7B7-3613-3A46-BBEA-9887FBFCB384}" type="pres">
      <dgm:prSet presAssocID="{A78C838B-DC8A-A448-85E6-EE21609E7DC9}" presName="cycle" presStyleCnt="0"/>
      <dgm:spPr/>
      <dgm:t>
        <a:bodyPr/>
        <a:lstStyle/>
        <a:p>
          <a:endParaRPr lang="fr-FR"/>
        </a:p>
      </dgm:t>
    </dgm:pt>
    <dgm:pt modelId="{2A3BD6FE-BE81-F64B-AB7C-B9E016A8F563}" type="pres">
      <dgm:prSet presAssocID="{F3241E66-E024-F246-A461-642633679CF5}" presName="nodeFirstNode" presStyleLbl="node1" presStyleIdx="0" presStyleCnt="6" custScaleY="13082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9C3E809-F7DF-964F-8B7E-F2C81309F5CD}" type="pres">
      <dgm:prSet presAssocID="{7146B281-8B04-FA4F-A017-67962BDE735D}" presName="sibTransFirstNode" presStyleLbl="bgShp" presStyleIdx="0" presStyleCnt="1"/>
      <dgm:spPr/>
      <dgm:t>
        <a:bodyPr/>
        <a:lstStyle/>
        <a:p>
          <a:endParaRPr lang="it-IT"/>
        </a:p>
      </dgm:t>
    </dgm:pt>
    <dgm:pt modelId="{03605801-CA02-A342-BA6A-EF58D671FE2E}" type="pres">
      <dgm:prSet presAssocID="{5B6F7432-4C45-8145-B3F8-0965B00DD843}" presName="nodeFollowingNodes" presStyleLbl="node1" presStyleIdx="1" presStyleCnt="6" custScaleX="108097" custScaleY="133530" custRadScaleRad="103089" custRadScaleInc="352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5F7055B-6D89-8B4F-9AB9-1B0D6F9B72C9}" type="pres">
      <dgm:prSet presAssocID="{8F605198-9412-454F-8D0D-3FF5F8BABED2}" presName="nodeFollowingNodes" presStyleLbl="node1" presStyleIdx="2" presStyleCnt="6" custScaleX="115496" custScaleY="132812" custRadScaleRad="109254" custRadScaleInc="704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A4EF5F-CC12-6D45-BD89-4F929D55A220}" type="pres">
      <dgm:prSet presAssocID="{8377BC2C-E42F-5047-B95A-0997974C5BD6}" presName="nodeFollowingNodes" presStyleLbl="node1" presStyleIdx="3" presStyleCnt="6" custScaleX="110334" custScaleY="106615" custRadScaleRad="115162" custRadScaleInc="11371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271A9D-D726-584D-A465-B0830FBEA09E}" type="pres">
      <dgm:prSet presAssocID="{3EC831B6-9ED1-DA4C-894E-CC75C32EBACA}" presName="nodeFollowingNodes" presStyleLbl="node1" presStyleIdx="4" presStyleCnt="6" custScaleX="104915" custScaleY="127579" custRadScaleRad="108774" custRadScaleInc="10398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FD6F771-5CCD-1547-B5DA-E244267AD3AD}" type="pres">
      <dgm:prSet presAssocID="{1FDBB826-943A-6F44-985B-4072873092A4}" presName="nodeFollowingNodes" presStyleLbl="node1" presStyleIdx="5" presStyleCnt="6" custScaleX="188321" custRadScaleRad="24179" custRadScaleInc="-21996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83B41FB-6C78-46C1-924A-1FB176383A6A}" type="presOf" srcId="{5B6F7432-4C45-8145-B3F8-0965B00DD843}" destId="{03605801-CA02-A342-BA6A-EF58D671FE2E}" srcOrd="0" destOrd="0" presId="urn:microsoft.com/office/officeart/2005/8/layout/cycle3"/>
    <dgm:cxn modelId="{14BFAB54-ACAD-3742-82BE-14271BF8DED1}" srcId="{A78C838B-DC8A-A448-85E6-EE21609E7DC9}" destId="{1FDBB826-943A-6F44-985B-4072873092A4}" srcOrd="5" destOrd="0" parTransId="{0A184965-D766-6D45-8A37-3DAA24275427}" sibTransId="{C7C9910E-4000-074F-8ED2-9D2AED112A73}"/>
    <dgm:cxn modelId="{7D16AB62-982F-4F28-B368-0819F208DDF4}" type="presOf" srcId="{A78C838B-DC8A-A448-85E6-EE21609E7DC9}" destId="{959CEEA9-DCFC-F840-8D00-BE12C81B324C}" srcOrd="0" destOrd="0" presId="urn:microsoft.com/office/officeart/2005/8/layout/cycle3"/>
    <dgm:cxn modelId="{CFAD1C4F-EED2-4981-A3ED-7544481112BA}" type="presOf" srcId="{F3241E66-E024-F246-A461-642633679CF5}" destId="{2A3BD6FE-BE81-F64B-AB7C-B9E016A8F563}" srcOrd="0" destOrd="0" presId="urn:microsoft.com/office/officeart/2005/8/layout/cycle3"/>
    <dgm:cxn modelId="{0A8AFEDA-B3E1-48D2-A209-72AF30B3BE7E}" type="presOf" srcId="{8F605198-9412-454F-8D0D-3FF5F8BABED2}" destId="{A5F7055B-6D89-8B4F-9AB9-1B0D6F9B72C9}" srcOrd="0" destOrd="0" presId="urn:microsoft.com/office/officeart/2005/8/layout/cycle3"/>
    <dgm:cxn modelId="{ED3E4F60-725C-6540-8763-D56A81113DE3}" srcId="{A78C838B-DC8A-A448-85E6-EE21609E7DC9}" destId="{8377BC2C-E42F-5047-B95A-0997974C5BD6}" srcOrd="3" destOrd="0" parTransId="{F2A91D81-C9BA-0545-AB12-A98B26D0C3D9}" sibTransId="{4F580D8B-BC87-3C48-B2F2-CAA9E18CBE77}"/>
    <dgm:cxn modelId="{F8A8E1B8-E66D-CD4F-BB15-7FBF51B542CF}" srcId="{A78C838B-DC8A-A448-85E6-EE21609E7DC9}" destId="{8F605198-9412-454F-8D0D-3FF5F8BABED2}" srcOrd="2" destOrd="0" parTransId="{97E73CDC-0F39-8946-BB90-5A48B2FFD9B6}" sibTransId="{6ACB6BBA-C60E-DE41-8F87-69EF7A8C6CFE}"/>
    <dgm:cxn modelId="{DFD6C938-1A9A-44B3-B117-4D13B556982E}" type="presOf" srcId="{1FDBB826-943A-6F44-985B-4072873092A4}" destId="{0FD6F771-5CCD-1547-B5DA-E244267AD3AD}" srcOrd="0" destOrd="0" presId="urn:microsoft.com/office/officeart/2005/8/layout/cycle3"/>
    <dgm:cxn modelId="{C350A1A5-7DDF-3E49-82D5-C0B372711F31}" srcId="{A78C838B-DC8A-A448-85E6-EE21609E7DC9}" destId="{5B6F7432-4C45-8145-B3F8-0965B00DD843}" srcOrd="1" destOrd="0" parTransId="{BB32CBE4-A271-484C-B9BA-434C5BAE1D4F}" sibTransId="{032D6F53-4529-8F45-BE18-27EE5F7134A1}"/>
    <dgm:cxn modelId="{B6120120-F0DB-AC48-8A7B-8286C6D267A6}" srcId="{A78C838B-DC8A-A448-85E6-EE21609E7DC9}" destId="{3EC831B6-9ED1-DA4C-894E-CC75C32EBACA}" srcOrd="4" destOrd="0" parTransId="{A7AE3457-465B-2E42-A2FD-824E115A5A70}" sibTransId="{8902F0A6-71F5-F441-A628-92695D7F58CB}"/>
    <dgm:cxn modelId="{72B4C284-D349-44F1-9227-C5C46CEB5F53}" type="presOf" srcId="{3EC831B6-9ED1-DA4C-894E-CC75C32EBACA}" destId="{F4271A9D-D726-584D-A465-B0830FBEA09E}" srcOrd="0" destOrd="0" presId="urn:microsoft.com/office/officeart/2005/8/layout/cycle3"/>
    <dgm:cxn modelId="{B56C1182-1F5E-4B20-B43E-3B1821753794}" type="presOf" srcId="{8377BC2C-E42F-5047-B95A-0997974C5BD6}" destId="{04A4EF5F-CC12-6D45-BD89-4F929D55A220}" srcOrd="0" destOrd="0" presId="urn:microsoft.com/office/officeart/2005/8/layout/cycle3"/>
    <dgm:cxn modelId="{4C8B231A-2DB6-0540-8477-AD08D727F7C7}" srcId="{A78C838B-DC8A-A448-85E6-EE21609E7DC9}" destId="{F3241E66-E024-F246-A461-642633679CF5}" srcOrd="0" destOrd="0" parTransId="{F61326FC-ED83-6E4E-B73F-AD3B2E893D22}" sibTransId="{7146B281-8B04-FA4F-A017-67962BDE735D}"/>
    <dgm:cxn modelId="{C065EF12-A0C6-402D-A5BB-67E251F49188}" type="presOf" srcId="{7146B281-8B04-FA4F-A017-67962BDE735D}" destId="{39C3E809-F7DF-964F-8B7E-F2C81309F5CD}" srcOrd="0" destOrd="0" presId="urn:microsoft.com/office/officeart/2005/8/layout/cycle3"/>
    <dgm:cxn modelId="{1E280837-1CC7-499A-8E5B-7300C324AEC0}" type="presParOf" srcId="{959CEEA9-DCFC-F840-8D00-BE12C81B324C}" destId="{9A96F7B7-3613-3A46-BBEA-9887FBFCB384}" srcOrd="0" destOrd="0" presId="urn:microsoft.com/office/officeart/2005/8/layout/cycle3"/>
    <dgm:cxn modelId="{0459B244-6D7D-446B-9F71-04A4164BEA2D}" type="presParOf" srcId="{9A96F7B7-3613-3A46-BBEA-9887FBFCB384}" destId="{2A3BD6FE-BE81-F64B-AB7C-B9E016A8F563}" srcOrd="0" destOrd="0" presId="urn:microsoft.com/office/officeart/2005/8/layout/cycle3"/>
    <dgm:cxn modelId="{26CB4F4B-312C-4434-A672-546164256C56}" type="presParOf" srcId="{9A96F7B7-3613-3A46-BBEA-9887FBFCB384}" destId="{39C3E809-F7DF-964F-8B7E-F2C81309F5CD}" srcOrd="1" destOrd="0" presId="urn:microsoft.com/office/officeart/2005/8/layout/cycle3"/>
    <dgm:cxn modelId="{A47480E0-C99E-4237-9D2A-18876902B8C4}" type="presParOf" srcId="{9A96F7B7-3613-3A46-BBEA-9887FBFCB384}" destId="{03605801-CA02-A342-BA6A-EF58D671FE2E}" srcOrd="2" destOrd="0" presId="urn:microsoft.com/office/officeart/2005/8/layout/cycle3"/>
    <dgm:cxn modelId="{844FA0F0-4782-4FDA-B5AC-27D93C1E1DAF}" type="presParOf" srcId="{9A96F7B7-3613-3A46-BBEA-9887FBFCB384}" destId="{A5F7055B-6D89-8B4F-9AB9-1B0D6F9B72C9}" srcOrd="3" destOrd="0" presId="urn:microsoft.com/office/officeart/2005/8/layout/cycle3"/>
    <dgm:cxn modelId="{DA9E3590-93AF-434C-A0D8-B53FCA2309DD}" type="presParOf" srcId="{9A96F7B7-3613-3A46-BBEA-9887FBFCB384}" destId="{04A4EF5F-CC12-6D45-BD89-4F929D55A220}" srcOrd="4" destOrd="0" presId="urn:microsoft.com/office/officeart/2005/8/layout/cycle3"/>
    <dgm:cxn modelId="{BDD35AE2-4193-425A-829D-E77A70405309}" type="presParOf" srcId="{9A96F7B7-3613-3A46-BBEA-9887FBFCB384}" destId="{F4271A9D-D726-584D-A465-B0830FBEA09E}" srcOrd="5" destOrd="0" presId="urn:microsoft.com/office/officeart/2005/8/layout/cycle3"/>
    <dgm:cxn modelId="{F8EC3AB6-D908-4313-A8A6-2C6E9A6C41FE}" type="presParOf" srcId="{9A96F7B7-3613-3A46-BBEA-9887FBFCB384}" destId="{0FD6F771-5CCD-1547-B5DA-E244267AD3AD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E809-F7DF-964F-8B7E-F2C81309F5CD}">
      <dsp:nvSpPr>
        <dsp:cNvPr id="0" name=""/>
        <dsp:cNvSpPr/>
      </dsp:nvSpPr>
      <dsp:spPr>
        <a:xfrm>
          <a:off x="936864" y="28628"/>
          <a:ext cx="2900260" cy="2900260"/>
        </a:xfrm>
        <a:prstGeom prst="circularArrow">
          <a:avLst>
            <a:gd name="adj1" fmla="val 5274"/>
            <a:gd name="adj2" fmla="val 312630"/>
            <a:gd name="adj3" fmla="val 14315640"/>
            <a:gd name="adj4" fmla="val 17075991"/>
            <a:gd name="adj5" fmla="val 5477"/>
          </a:avLst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A3BD6FE-BE81-F64B-AB7C-B9E016A8F563}">
      <dsp:nvSpPr>
        <dsp:cNvPr id="0" name=""/>
        <dsp:cNvSpPr/>
      </dsp:nvSpPr>
      <dsp:spPr>
        <a:xfrm>
          <a:off x="1863134" y="-47372"/>
          <a:ext cx="1047719" cy="685313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/>
            <a:t>CENTRAL CDI</a:t>
          </a:r>
        </a:p>
      </dsp:txBody>
      <dsp:txXfrm>
        <a:off x="1896588" y="-13918"/>
        <a:ext cx="980811" cy="618405"/>
      </dsp:txXfrm>
    </dsp:sp>
    <dsp:sp modelId="{03605801-CA02-A342-BA6A-EF58D671FE2E}">
      <dsp:nvSpPr>
        <dsp:cNvPr id="0" name=""/>
        <dsp:cNvSpPr/>
      </dsp:nvSpPr>
      <dsp:spPr>
        <a:xfrm>
          <a:off x="2889771" y="549130"/>
          <a:ext cx="1132553" cy="699510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20000"/>
              <a:lumOff val="8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solidFill>
                <a:schemeClr val="bg1">
                  <a:lumMod val="50000"/>
                </a:schemeClr>
              </a:solidFill>
            </a:rPr>
            <a:t>Data </a:t>
          </a:r>
          <a:r>
            <a:rPr lang="it-IT" sz="1400" b="1" kern="1200" dirty="0">
              <a:solidFill>
                <a:schemeClr val="bg1">
                  <a:lumMod val="50000"/>
                </a:schemeClr>
              </a:solidFill>
            </a:rPr>
            <a:t>harvesting</a:t>
          </a:r>
        </a:p>
      </dsp:txBody>
      <dsp:txXfrm>
        <a:off x="2923918" y="583277"/>
        <a:ext cx="1064259" cy="631216"/>
      </dsp:txXfrm>
    </dsp:sp>
    <dsp:sp modelId="{A5F7055B-6D89-8B4F-9AB9-1B0D6F9B72C9}">
      <dsp:nvSpPr>
        <dsp:cNvPr id="0" name=""/>
        <dsp:cNvSpPr/>
      </dsp:nvSpPr>
      <dsp:spPr>
        <a:xfrm>
          <a:off x="2852328" y="1835817"/>
          <a:ext cx="1210074" cy="695748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File </a:t>
          </a:r>
          <a:r>
            <a:rPr lang="it-IT" sz="14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and parameter aggregation</a:t>
          </a:r>
        </a:p>
      </dsp:txBody>
      <dsp:txXfrm>
        <a:off x="2886292" y="1869781"/>
        <a:ext cx="1142146" cy="627820"/>
      </dsp:txXfrm>
    </dsp:sp>
    <dsp:sp modelId="{04A4EF5F-CC12-6D45-BD89-4F929D55A220}">
      <dsp:nvSpPr>
        <dsp:cNvPr id="0" name=""/>
        <dsp:cNvSpPr/>
      </dsp:nvSpPr>
      <dsp:spPr>
        <a:xfrm>
          <a:off x="653895" y="1900894"/>
          <a:ext cx="1155991" cy="558513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/>
            <a:t>QC analysis</a:t>
          </a:r>
        </a:p>
      </dsp:txBody>
      <dsp:txXfrm>
        <a:off x="681159" y="1928158"/>
        <a:ext cx="1101463" cy="503985"/>
      </dsp:txXfrm>
    </dsp:sp>
    <dsp:sp modelId="{F4271A9D-D726-584D-A465-B0830FBEA09E}">
      <dsp:nvSpPr>
        <dsp:cNvPr id="0" name=""/>
        <dsp:cNvSpPr/>
      </dsp:nvSpPr>
      <dsp:spPr>
        <a:xfrm>
          <a:off x="663533" y="627809"/>
          <a:ext cx="1099215" cy="668335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/>
            <a:t>Analysis </a:t>
          </a:r>
          <a:r>
            <a:rPr lang="it-IT" sz="1400" b="1" kern="1200" dirty="0"/>
            <a:t>of data anomalies</a:t>
          </a:r>
        </a:p>
      </dsp:txBody>
      <dsp:txXfrm>
        <a:off x="696158" y="660434"/>
        <a:ext cx="1033965" cy="603085"/>
      </dsp:txXfrm>
    </dsp:sp>
    <dsp:sp modelId="{0FD6F771-5CCD-1547-B5DA-E244267AD3AD}">
      <dsp:nvSpPr>
        <dsp:cNvPr id="0" name=""/>
        <dsp:cNvSpPr/>
      </dsp:nvSpPr>
      <dsp:spPr>
        <a:xfrm>
          <a:off x="1366406" y="1492369"/>
          <a:ext cx="1973076" cy="523859"/>
        </a:xfrm>
        <a:prstGeom prst="round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i="0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SeaDataNet Quality Checks Strategy     (QCS)</a:t>
          </a:r>
          <a:endParaRPr lang="it-IT" sz="1800" b="1" i="0" kern="1200" dirty="0">
            <a:solidFill>
              <a:schemeClr val="accent6">
                <a:lumMod val="60000"/>
                <a:lumOff val="40000"/>
              </a:schemeClr>
            </a:solidFill>
          </a:endParaRPr>
        </a:p>
      </dsp:txBody>
      <dsp:txXfrm>
        <a:off x="1391979" y="1517942"/>
        <a:ext cx="1921930" cy="4727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468296B-D3F1-4423-9590-CE8007AD94A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1842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8F0CA9C-B05F-41D3-B312-FB5BD7E25020}" type="slidenum">
              <a:rPr lang="fr-FR"/>
              <a:pPr eaLnBrk="1" hangingPunct="1"/>
              <a:t>1</a:t>
            </a:fld>
            <a:endParaRPr lang="fr-FR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330708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842605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059651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873125"/>
            <a:ext cx="4641850" cy="3481388"/>
          </a:xfrm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733925"/>
            <a:ext cx="5032375" cy="4187825"/>
          </a:xfrm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33501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873125"/>
            <a:ext cx="4641850" cy="3481388"/>
          </a:xfrm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733925"/>
            <a:ext cx="5032375" cy="4187825"/>
          </a:xfrm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55089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8"/>
          <p:cNvSpPr txBox="1">
            <a:spLocks noChangeArrowheads="1"/>
          </p:cNvSpPr>
          <p:nvPr/>
        </p:nvSpPr>
        <p:spPr bwMode="auto">
          <a:xfrm>
            <a:off x="4283347" y="980728"/>
            <a:ext cx="46811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i="1" noProof="0" dirty="0" smtClean="0">
                <a:solidFill>
                  <a:schemeClr val="bg1"/>
                </a:solidFill>
              </a:rPr>
              <a:t>IMDIS 2016, </a:t>
            </a:r>
            <a:r>
              <a:rPr lang="pl-PL" i="1" noProof="0" dirty="0" smtClean="0">
                <a:solidFill>
                  <a:schemeClr val="bg1"/>
                </a:solidFill>
              </a:rPr>
              <a:t>Gdańsk</a:t>
            </a:r>
            <a:r>
              <a:rPr lang="en-US" i="1" baseline="0" noProof="0" dirty="0" smtClean="0">
                <a:solidFill>
                  <a:schemeClr val="bg1"/>
                </a:solidFill>
              </a:rPr>
              <a:t>, 11-13 October 2016</a:t>
            </a:r>
            <a:endParaRPr lang="en-US" i="1" noProof="0" dirty="0">
              <a:solidFill>
                <a:schemeClr val="bg1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3713" y="4652963"/>
            <a:ext cx="7200900" cy="288925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fr-FR" noProof="0" smtClean="0"/>
              <a:t>Modifiez le style du titre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63713" y="5013325"/>
            <a:ext cx="7200900" cy="215900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00519D"/>
                </a:solidFill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000791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A6C3E-47C3-4ABB-886F-F32DD7FFC92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000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94513" y="1484313"/>
            <a:ext cx="2070100" cy="453707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4213" y="1484313"/>
            <a:ext cx="6057900" cy="453707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16CA3-F8DF-4CC7-BD80-DFDA06E71C5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22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 pitchFamily="34" charset="0"/>
              <a:buChar char="•"/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D762F-63A4-4BED-90B1-0FF561EA7E8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633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D57CC-848E-4DB3-8D3F-8DEC7CC689A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959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4213" y="2060575"/>
            <a:ext cx="4064000" cy="3960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00613" y="2060575"/>
            <a:ext cx="4064000" cy="3960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CA7E9-CF05-4094-BA9B-1ABCC36EB6A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387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F4C8E-0611-4B54-9942-858C8EA09FE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817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55D6A-CB60-4204-8B37-93D8EA75236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505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B8385-29BF-44CB-8A31-399B1A862E4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55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5B110-078F-44D0-A2A8-D6F212C592E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97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FE1AA-7472-47A9-AA79-D2252058A30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820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 r="-8333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484313"/>
            <a:ext cx="8280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060575"/>
            <a:ext cx="8280400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232525"/>
            <a:ext cx="9144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smtClean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016625"/>
            <a:ext cx="9144000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smtClean="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640513"/>
            <a:ext cx="914400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 smtClean="0">
                <a:solidFill>
                  <a:srgbClr val="00519D"/>
                </a:solidFill>
              </a:defRPr>
            </a:lvl1pPr>
          </a:lstStyle>
          <a:p>
            <a:pPr>
              <a:defRPr/>
            </a:pPr>
            <a:fld id="{5FA3003C-A3C2-4528-A478-D0BEDB1257E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0" y="6464300"/>
            <a:ext cx="914400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100" b="1">
                <a:solidFill>
                  <a:srgbClr val="00A7E5"/>
                </a:solidFill>
              </a:rPr>
              <a:t>sdn-userdesk@seadatanet.org – www.seadatanet.org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56325" y="682625"/>
            <a:ext cx="295275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050" i="1" dirty="0" smtClean="0">
                <a:solidFill>
                  <a:srgbClr val="00529E"/>
                </a:solidFill>
                <a:latin typeface="+mj-lt"/>
              </a:rPr>
              <a:t>IMDIS</a:t>
            </a:r>
            <a:r>
              <a:rPr lang="en-GB" sz="1050" i="1" baseline="0" dirty="0" smtClean="0">
                <a:solidFill>
                  <a:srgbClr val="00529E"/>
                </a:solidFill>
                <a:latin typeface="+mj-lt"/>
              </a:rPr>
              <a:t> </a:t>
            </a:r>
            <a:r>
              <a:rPr lang="en-GB" sz="1050" i="1" baseline="0" noProof="0" dirty="0" smtClean="0">
                <a:solidFill>
                  <a:srgbClr val="00529E"/>
                </a:solidFill>
                <a:latin typeface="+mj-lt"/>
              </a:rPr>
              <a:t>2016</a:t>
            </a:r>
            <a:r>
              <a:rPr lang="en-GB" sz="1050" i="1" baseline="0" dirty="0" smtClean="0">
                <a:solidFill>
                  <a:srgbClr val="00529E"/>
                </a:solidFill>
                <a:latin typeface="+mj-lt"/>
              </a:rPr>
              <a:t>, </a:t>
            </a:r>
            <a:r>
              <a:rPr lang="pl-PL" sz="1050" i="1" baseline="0" noProof="0" dirty="0" smtClean="0">
                <a:solidFill>
                  <a:srgbClr val="00529E"/>
                </a:solidFill>
                <a:latin typeface="+mj-lt"/>
              </a:rPr>
              <a:t>Gdańsk</a:t>
            </a:r>
            <a:r>
              <a:rPr lang="en-GB" sz="1050" i="1" baseline="0" dirty="0" smtClean="0">
                <a:solidFill>
                  <a:srgbClr val="00529E"/>
                </a:solidFill>
                <a:latin typeface="+mj-lt"/>
              </a:rPr>
              <a:t>, 11-13 October 2016</a:t>
            </a:r>
            <a:endParaRPr lang="en-GB" sz="1050" i="1" dirty="0">
              <a:solidFill>
                <a:srgbClr val="00529E"/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519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519D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519D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519D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519D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519D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519D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519D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519D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0A7E5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00519D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rgbClr val="00A7E5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519D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○"/>
        <a:defRPr sz="2000">
          <a:solidFill>
            <a:srgbClr val="00A7E5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○"/>
        <a:defRPr sz="2000">
          <a:solidFill>
            <a:srgbClr val="00A7E5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○"/>
        <a:defRPr sz="2000">
          <a:solidFill>
            <a:srgbClr val="00A7E5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○"/>
        <a:defRPr sz="2000">
          <a:solidFill>
            <a:srgbClr val="00A7E5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○"/>
        <a:defRPr sz="2000">
          <a:solidFill>
            <a:srgbClr val="00A7E5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5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12" Type="http://schemas.openxmlformats.org/officeDocument/2006/relationships/image" Target="../media/image6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wmf"/><Relationship Id="rId11" Type="http://schemas.openxmlformats.org/officeDocument/2006/relationships/image" Target="../media/image78.jpeg"/><Relationship Id="rId5" Type="http://schemas.openxmlformats.org/officeDocument/2006/relationships/image" Target="../media/image72.wmf"/><Relationship Id="rId10" Type="http://schemas.openxmlformats.org/officeDocument/2006/relationships/image" Target="../media/image77.jpeg"/><Relationship Id="rId4" Type="http://schemas.openxmlformats.org/officeDocument/2006/relationships/image" Target="../media/image71.wmf"/><Relationship Id="rId9" Type="http://schemas.openxmlformats.org/officeDocument/2006/relationships/image" Target="../media/image76.jpeg"/><Relationship Id="rId14" Type="http://schemas.openxmlformats.org/officeDocument/2006/relationships/image" Target="../media/image7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26" Type="http://schemas.openxmlformats.org/officeDocument/2006/relationships/image" Target="../media/image30.jpeg"/><Relationship Id="rId39" Type="http://schemas.openxmlformats.org/officeDocument/2006/relationships/image" Target="../media/image43.emf"/><Relationship Id="rId21" Type="http://schemas.openxmlformats.org/officeDocument/2006/relationships/image" Target="../media/image25.jpeg"/><Relationship Id="rId34" Type="http://schemas.openxmlformats.org/officeDocument/2006/relationships/image" Target="../media/image38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5" Type="http://schemas.openxmlformats.org/officeDocument/2006/relationships/image" Target="../media/image29.jpeg"/><Relationship Id="rId33" Type="http://schemas.openxmlformats.org/officeDocument/2006/relationships/image" Target="../media/image37.png"/><Relationship Id="rId38" Type="http://schemas.openxmlformats.org/officeDocument/2006/relationships/image" Target="../media/image42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24" Type="http://schemas.openxmlformats.org/officeDocument/2006/relationships/image" Target="../media/image28.jpeg"/><Relationship Id="rId32" Type="http://schemas.openxmlformats.org/officeDocument/2006/relationships/image" Target="../media/image36.jpeg"/><Relationship Id="rId37" Type="http://schemas.openxmlformats.org/officeDocument/2006/relationships/image" Target="../media/image41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23" Type="http://schemas.openxmlformats.org/officeDocument/2006/relationships/image" Target="../media/image27.jpeg"/><Relationship Id="rId28" Type="http://schemas.openxmlformats.org/officeDocument/2006/relationships/image" Target="../media/image32.jpeg"/><Relationship Id="rId36" Type="http://schemas.openxmlformats.org/officeDocument/2006/relationships/image" Target="../media/image40.jpeg"/><Relationship Id="rId10" Type="http://schemas.openxmlformats.org/officeDocument/2006/relationships/image" Target="../media/image14.png"/><Relationship Id="rId19" Type="http://schemas.openxmlformats.org/officeDocument/2006/relationships/image" Target="../media/image23.jpeg"/><Relationship Id="rId31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Relationship Id="rId27" Type="http://schemas.openxmlformats.org/officeDocument/2006/relationships/image" Target="../media/image31.png"/><Relationship Id="rId30" Type="http://schemas.openxmlformats.org/officeDocument/2006/relationships/image" Target="../media/image34.jpeg"/><Relationship Id="rId35" Type="http://schemas.openxmlformats.org/officeDocument/2006/relationships/image" Target="../media/image39.png"/><Relationship Id="rId8" Type="http://schemas.openxmlformats.org/officeDocument/2006/relationships/image" Target="../media/image12.jpe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jp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0261" y="1982381"/>
            <a:ext cx="8064896" cy="3385096"/>
          </a:xfrm>
        </p:spPr>
        <p:txBody>
          <a:bodyPr/>
          <a:lstStyle/>
          <a:p>
            <a:r>
              <a:rPr lang="en-US" sz="2800" dirty="0" err="1"/>
              <a:t>SeaDataCloud</a:t>
            </a:r>
            <a:r>
              <a:rPr lang="en-US" sz="2800" dirty="0"/>
              <a:t> – further developing the pan-European </a:t>
            </a:r>
            <a:r>
              <a:rPr lang="en-US" sz="2800" dirty="0" err="1" smtClean="0"/>
              <a:t>SeaDataNet</a:t>
            </a:r>
            <a:r>
              <a:rPr lang="en-US" sz="2800" dirty="0" smtClean="0"/>
              <a:t> infrastructure </a:t>
            </a:r>
            <a:r>
              <a:rPr lang="en-US" sz="2800" dirty="0"/>
              <a:t>for marine and ocean data </a:t>
            </a:r>
            <a:r>
              <a:rPr lang="en-US" sz="2800" dirty="0" smtClean="0"/>
              <a:t>management</a:t>
            </a:r>
            <a:endParaRPr lang="en-GB" sz="2800" dirty="0" smtClean="0">
              <a:latin typeface="Calibri" panose="020F050202020403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1" y="4653136"/>
            <a:ext cx="8313473" cy="691381"/>
          </a:xfrm>
        </p:spPr>
        <p:txBody>
          <a:bodyPr/>
          <a:lstStyle/>
          <a:p>
            <a:pPr algn="ctr"/>
            <a:r>
              <a:rPr lang="en-GB" sz="1800" dirty="0" smtClean="0">
                <a:latin typeface="Calibri" panose="020F0502020204030204" pitchFamily="34" charset="0"/>
              </a:rPr>
              <a:t>Dick M.A. </a:t>
            </a:r>
            <a:r>
              <a:rPr lang="en-GB" sz="1800" dirty="0" err="1" smtClean="0">
                <a:latin typeface="Calibri" panose="020F0502020204030204" pitchFamily="34" charset="0"/>
              </a:rPr>
              <a:t>Schaap</a:t>
            </a:r>
            <a:r>
              <a:rPr lang="en-GB" sz="1800" dirty="0" smtClean="0">
                <a:latin typeface="Calibri" panose="020F0502020204030204" pitchFamily="34" charset="0"/>
              </a:rPr>
              <a:t> (MARIS - Netherlands)</a:t>
            </a:r>
          </a:p>
          <a:p>
            <a:pPr algn="ctr"/>
            <a:r>
              <a:rPr lang="en-GB" sz="1800" dirty="0" smtClean="0">
                <a:latin typeface="Calibri" panose="020F0502020204030204" pitchFamily="34" charset="0"/>
              </a:rPr>
              <a:t>Technical Coordinator </a:t>
            </a:r>
            <a:r>
              <a:rPr lang="en-GB" sz="1800" dirty="0" err="1" smtClean="0">
                <a:latin typeface="Calibri" panose="020F0502020204030204" pitchFamily="34" charset="0"/>
              </a:rPr>
              <a:t>SeaDataCloud</a:t>
            </a:r>
            <a:r>
              <a:rPr lang="en-GB" sz="1800" dirty="0" smtClean="0">
                <a:latin typeface="Calibri" panose="020F0502020204030204" pitchFamily="34" charset="0"/>
              </a:rPr>
              <a:t> project</a:t>
            </a:r>
            <a:endParaRPr lang="en-GB" sz="18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5733256"/>
            <a:ext cx="6242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Second International Open Research Cloud Congress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Amsterdam – Netherlands – 28</a:t>
            </a:r>
            <a:r>
              <a:rPr lang="en-US" b="1" baseline="30000" dirty="0" smtClean="0">
                <a:solidFill>
                  <a:schemeClr val="accent2"/>
                </a:solidFill>
              </a:rPr>
              <a:t>th</a:t>
            </a:r>
            <a:r>
              <a:rPr lang="en-US" b="1" dirty="0" smtClean="0">
                <a:solidFill>
                  <a:schemeClr val="accent2"/>
                </a:solidFill>
              </a:rPr>
              <a:t> September 2017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80718"/>
            <a:ext cx="3484813" cy="1603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1800" y="6381328"/>
            <a:ext cx="3672408" cy="288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353053" cy="495300"/>
          </a:xfrm>
        </p:spPr>
        <p:txBody>
          <a:bodyPr/>
          <a:lstStyle/>
          <a:p>
            <a:r>
              <a:rPr lang="en-US" altLang="en-US" sz="2800" dirty="0" err="1" smtClean="0"/>
              <a:t>SeaDataNet</a:t>
            </a:r>
            <a:r>
              <a:rPr lang="en-US" altLang="en-US" sz="2800" dirty="0" smtClean="0"/>
              <a:t> </a:t>
            </a:r>
            <a:r>
              <a:rPr lang="en-US" altLang="en-US" sz="2800" dirty="0" smtClean="0"/>
              <a:t>cooperation and involvement</a:t>
            </a: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3" y="1844824"/>
            <a:ext cx="8280400" cy="4608512"/>
          </a:xfrm>
        </p:spPr>
        <p:txBody>
          <a:bodyPr/>
          <a:lstStyle/>
          <a:p>
            <a:r>
              <a:rPr lang="en-GB" altLang="en-US" sz="1800" b="1" dirty="0" smtClean="0"/>
              <a:t>Copernicus Marine Environmental Monitoring Services (CMEMS): </a:t>
            </a:r>
            <a:r>
              <a:rPr lang="en-US" sz="1800" dirty="0" smtClean="0">
                <a:solidFill>
                  <a:srgbClr val="00519D"/>
                </a:solidFill>
              </a:rPr>
              <a:t>providing </a:t>
            </a:r>
            <a:r>
              <a:rPr lang="en-US" sz="1800" dirty="0">
                <a:solidFill>
                  <a:srgbClr val="00519D"/>
                </a:solidFill>
              </a:rPr>
              <a:t>long-term archives </a:t>
            </a:r>
            <a:r>
              <a:rPr lang="en-US" sz="1800" dirty="0" smtClean="0">
                <a:solidFill>
                  <a:srgbClr val="00519D"/>
                </a:solidFill>
              </a:rPr>
              <a:t>and standards</a:t>
            </a:r>
            <a:endParaRPr lang="en-GB" altLang="en-US" sz="1800" b="1" dirty="0" smtClean="0">
              <a:solidFill>
                <a:srgbClr val="00519D"/>
              </a:solidFill>
            </a:endParaRPr>
          </a:p>
          <a:p>
            <a:r>
              <a:rPr lang="en-GB" altLang="en-US" sz="1800" b="1" dirty="0" smtClean="0"/>
              <a:t>Marine </a:t>
            </a:r>
            <a:r>
              <a:rPr lang="en-GB" altLang="en-US" sz="1800" b="1" dirty="0" smtClean="0"/>
              <a:t>Strategy Framework Directive (MSFD): </a:t>
            </a:r>
            <a:r>
              <a:rPr lang="en-GB" altLang="en-US" sz="1800" dirty="0">
                <a:solidFill>
                  <a:srgbClr val="00519D"/>
                </a:solidFill>
              </a:rPr>
              <a:t>providing </a:t>
            </a:r>
            <a:r>
              <a:rPr lang="en-GB" altLang="en-US" sz="1800" dirty="0" smtClean="0">
                <a:solidFill>
                  <a:srgbClr val="00519D"/>
                </a:solidFill>
              </a:rPr>
              <a:t>infrastructure, standards and data collections for </a:t>
            </a:r>
            <a:r>
              <a:rPr lang="en-GB" altLang="en-US" sz="1800" dirty="0">
                <a:solidFill>
                  <a:srgbClr val="00519D"/>
                </a:solidFill>
              </a:rPr>
              <a:t>several </a:t>
            </a:r>
            <a:r>
              <a:rPr lang="en-GB" altLang="en-US" sz="1800" dirty="0" smtClean="0">
                <a:solidFill>
                  <a:srgbClr val="00519D"/>
                </a:solidFill>
              </a:rPr>
              <a:t>indicators</a:t>
            </a:r>
            <a:endParaRPr lang="en-GB" altLang="en-US" sz="1800" b="1" dirty="0" smtClean="0">
              <a:solidFill>
                <a:srgbClr val="00519D"/>
              </a:solidFill>
            </a:endParaRPr>
          </a:p>
          <a:p>
            <a:r>
              <a:rPr lang="en-GB" altLang="en-US" sz="1800" b="1" dirty="0" smtClean="0"/>
              <a:t>Large ocean monitoring systems (</a:t>
            </a:r>
            <a:r>
              <a:rPr lang="en-GB" altLang="en-US" sz="1800" b="1" dirty="0" err="1" smtClean="0"/>
              <a:t>EuroGOOS</a:t>
            </a:r>
            <a:r>
              <a:rPr lang="en-GB" altLang="en-US" sz="1800" b="1" dirty="0" smtClean="0"/>
              <a:t>, </a:t>
            </a:r>
            <a:r>
              <a:rPr lang="en-GB" altLang="en-US" sz="1800" b="1" dirty="0" err="1" smtClean="0"/>
              <a:t>AtlantOS</a:t>
            </a:r>
            <a:r>
              <a:rPr lang="en-GB" altLang="en-US" sz="1800" b="1" dirty="0" smtClean="0"/>
              <a:t>, Euro-ARGO, JERICO-Next, ..): </a:t>
            </a:r>
            <a:r>
              <a:rPr lang="en-GB" altLang="en-US" sz="1800" dirty="0" smtClean="0">
                <a:solidFill>
                  <a:srgbClr val="00519D"/>
                </a:solidFill>
              </a:rPr>
              <a:t>providing standards and validation + long-term archiving services </a:t>
            </a:r>
          </a:p>
          <a:p>
            <a:r>
              <a:rPr lang="en-GB" altLang="en-US" sz="1800" b="1" dirty="0" smtClean="0"/>
              <a:t>Ocean </a:t>
            </a:r>
            <a:r>
              <a:rPr lang="en-GB" altLang="en-US" sz="1800" b="1" dirty="0" smtClean="0"/>
              <a:t>Data Interoperability Platform (ODIP): </a:t>
            </a:r>
            <a:r>
              <a:rPr lang="en-GB" altLang="en-US" sz="1800" dirty="0" smtClean="0">
                <a:solidFill>
                  <a:srgbClr val="00519D"/>
                </a:solidFill>
              </a:rPr>
              <a:t>exploring and demonstrating </a:t>
            </a:r>
            <a:r>
              <a:rPr lang="en-GB" sz="1800" dirty="0">
                <a:solidFill>
                  <a:srgbClr val="00519D"/>
                </a:solidFill>
              </a:rPr>
              <a:t>common standards and interoperability </a:t>
            </a:r>
            <a:r>
              <a:rPr lang="en-GB" sz="1800" dirty="0" smtClean="0">
                <a:solidFill>
                  <a:srgbClr val="00519D"/>
                </a:solidFill>
              </a:rPr>
              <a:t>with leading data management infrastructures in USA </a:t>
            </a:r>
            <a:r>
              <a:rPr lang="en-GB" sz="1800" dirty="0">
                <a:solidFill>
                  <a:srgbClr val="00519D"/>
                </a:solidFill>
              </a:rPr>
              <a:t>and </a:t>
            </a:r>
            <a:r>
              <a:rPr lang="en-GB" sz="1800" dirty="0" smtClean="0">
                <a:solidFill>
                  <a:srgbClr val="00519D"/>
                </a:solidFill>
              </a:rPr>
              <a:t>Australia</a:t>
            </a:r>
          </a:p>
          <a:p>
            <a:r>
              <a:rPr lang="en-GB" altLang="en-US" sz="1800" b="1" dirty="0"/>
              <a:t>GEOSS - </a:t>
            </a:r>
            <a:r>
              <a:rPr lang="en-GB" altLang="en-US" sz="1800" b="1" dirty="0" err="1"/>
              <a:t>EuroGEOSS</a:t>
            </a:r>
            <a:r>
              <a:rPr lang="en-GB" altLang="en-US" sz="1800" b="1" dirty="0"/>
              <a:t>: </a:t>
            </a:r>
            <a:r>
              <a:rPr lang="en-US" sz="1800" dirty="0" smtClean="0">
                <a:solidFill>
                  <a:schemeClr val="accent2"/>
                </a:solidFill>
              </a:rPr>
              <a:t>Maintaining </a:t>
            </a:r>
            <a:r>
              <a:rPr lang="en-US" sz="1800" dirty="0">
                <a:solidFill>
                  <a:schemeClr val="accent2"/>
                </a:solidFill>
              </a:rPr>
              <a:t>the GEOSS portal with </a:t>
            </a:r>
            <a:r>
              <a:rPr lang="en-US" sz="1800" dirty="0" err="1">
                <a:solidFill>
                  <a:schemeClr val="accent2"/>
                </a:solidFill>
              </a:rPr>
              <a:t>SeaDataNet</a:t>
            </a:r>
            <a:r>
              <a:rPr lang="en-US" sz="1800" dirty="0">
                <a:solidFill>
                  <a:schemeClr val="accent2"/>
                </a:solidFill>
              </a:rPr>
              <a:t> in-situ data collections from large community of European data holders (&gt; 100 data </a:t>
            </a:r>
            <a:r>
              <a:rPr lang="en-US" sz="1800" dirty="0" err="1">
                <a:solidFill>
                  <a:schemeClr val="accent2"/>
                </a:solidFill>
              </a:rPr>
              <a:t>centres</a:t>
            </a:r>
            <a:r>
              <a:rPr lang="en-US" sz="1800" dirty="0">
                <a:solidFill>
                  <a:schemeClr val="accent2"/>
                </a:solidFill>
              </a:rPr>
              <a:t>; &gt;600 data originators</a:t>
            </a:r>
            <a:r>
              <a:rPr lang="en-US" sz="1800" dirty="0" smtClean="0">
                <a:solidFill>
                  <a:schemeClr val="accent2"/>
                </a:solidFill>
              </a:rPr>
              <a:t>)</a:t>
            </a:r>
          </a:p>
          <a:p>
            <a:r>
              <a:rPr lang="en-GB" altLang="en-US" sz="1800" b="1" dirty="0"/>
              <a:t>European Open Science Cloud (EOSC)</a:t>
            </a:r>
            <a:r>
              <a:rPr lang="en-GB" altLang="en-US" sz="1800" dirty="0"/>
              <a:t>: </a:t>
            </a:r>
            <a:r>
              <a:rPr lang="en-GB" altLang="en-US" sz="1800" dirty="0">
                <a:solidFill>
                  <a:srgbClr val="00519D"/>
                </a:solidFill>
              </a:rPr>
              <a:t>shaping the </a:t>
            </a:r>
            <a:r>
              <a:rPr lang="en-GB" altLang="en-US" sz="1800" dirty="0" smtClean="0">
                <a:solidFill>
                  <a:srgbClr val="00519D"/>
                </a:solidFill>
              </a:rPr>
              <a:t>pilot Blue Cloud</a:t>
            </a:r>
            <a:endParaRPr lang="en-GB" altLang="en-US" sz="1800" dirty="0" smtClean="0">
              <a:solidFill>
                <a:srgbClr val="00519D"/>
              </a:solidFill>
            </a:endParaRPr>
          </a:p>
          <a:p>
            <a:pPr marL="0" indent="0">
              <a:buNone/>
              <a:defRPr/>
            </a:pPr>
            <a:endParaRPr lang="en-GB" altLang="en-US" sz="1800" dirty="0"/>
          </a:p>
          <a:p>
            <a:pPr marL="0" indent="0">
              <a:buFontTx/>
              <a:buNone/>
              <a:defRPr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90766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458200" cy="4646612"/>
          </a:xfrm>
        </p:spPr>
        <p:txBody>
          <a:bodyPr/>
          <a:lstStyle/>
          <a:p>
            <a:pPr marL="568325" indent="-334963" eaLnBrk="1" hangingPunct="1">
              <a:buFontTx/>
              <a:buChar char="•"/>
            </a:pPr>
            <a:r>
              <a:rPr lang="en-GB" sz="2400" dirty="0" smtClean="0"/>
              <a:t>EU initiative for an overarching </a:t>
            </a:r>
            <a:r>
              <a:rPr lang="en-GB" sz="2400" b="1" dirty="0" smtClean="0"/>
              <a:t>European Marine Observation and Data Network (</a:t>
            </a:r>
            <a:r>
              <a:rPr lang="en-GB" sz="2400" b="1" dirty="0" err="1" smtClean="0"/>
              <a:t>EMODNet</a:t>
            </a:r>
            <a:r>
              <a:rPr lang="en-GB" sz="2400" b="1" dirty="0" smtClean="0"/>
              <a:t>)</a:t>
            </a:r>
            <a:r>
              <a:rPr lang="en-GB" sz="2400" dirty="0" smtClean="0"/>
              <a:t> driven by Marine Knowledge 2020 and Blue Growth </a:t>
            </a:r>
          </a:p>
          <a:p>
            <a:pPr marL="568325" indent="-334963" eaLnBrk="1" hangingPunct="1">
              <a:buFontTx/>
              <a:buChar char="•"/>
            </a:pPr>
            <a:endParaRPr lang="en-US" sz="2400" dirty="0" smtClean="0"/>
          </a:p>
          <a:p>
            <a:pPr marL="568325" indent="-334963" eaLnBrk="1" hangingPunct="1">
              <a:buFontTx/>
              <a:buChar char="•"/>
            </a:pPr>
            <a:r>
              <a:rPr lang="en-US" sz="2400" dirty="0" err="1" smtClean="0"/>
              <a:t>SeaDataNet</a:t>
            </a:r>
            <a:r>
              <a:rPr lang="en-US" sz="2400" dirty="0" smtClean="0"/>
              <a:t> qualified as a leading </a:t>
            </a:r>
            <a:r>
              <a:rPr lang="en-US" sz="2400" dirty="0"/>
              <a:t>infrastructure for the </a:t>
            </a:r>
            <a:r>
              <a:rPr lang="en-US" sz="2400" dirty="0" err="1" smtClean="0"/>
              <a:t>EMODnet</a:t>
            </a:r>
            <a:r>
              <a:rPr lang="en-US" sz="2400" dirty="0" smtClean="0"/>
              <a:t> </a:t>
            </a:r>
            <a:r>
              <a:rPr lang="en-US" sz="2400" dirty="0"/>
              <a:t>data management component and is driving </a:t>
            </a:r>
            <a:r>
              <a:rPr lang="en-US" sz="2400" dirty="0" smtClean="0"/>
              <a:t>several thematic portals from the start in 2008 </a:t>
            </a:r>
          </a:p>
          <a:p>
            <a:pPr marL="568325" indent="-334963" eaLnBrk="1" hangingPunct="1">
              <a:buFontTx/>
              <a:buChar char="•"/>
            </a:pPr>
            <a:endParaRPr lang="en-US" sz="2400" dirty="0" smtClean="0"/>
          </a:p>
          <a:p>
            <a:pPr marL="568325" indent="-334963" eaLnBrk="1" hangingPunct="1">
              <a:buFontTx/>
              <a:buChar char="•"/>
            </a:pPr>
            <a:r>
              <a:rPr lang="en-US" sz="2400" dirty="0" smtClean="0"/>
              <a:t>This synergy has resulted in many more data </a:t>
            </a:r>
            <a:r>
              <a:rPr lang="en-US" sz="2400" dirty="0" err="1" smtClean="0"/>
              <a:t>centres</a:t>
            </a:r>
            <a:r>
              <a:rPr lang="en-US" sz="2400" dirty="0" smtClean="0"/>
              <a:t> adopting </a:t>
            </a:r>
            <a:r>
              <a:rPr lang="en-US" sz="2400" dirty="0" err="1" smtClean="0"/>
              <a:t>SeaDataNet</a:t>
            </a:r>
            <a:r>
              <a:rPr lang="en-US" sz="2400" dirty="0" smtClean="0"/>
              <a:t> standards and connecting to the CDI Data Discovery and Access service while it gave a flying start to </a:t>
            </a:r>
            <a:r>
              <a:rPr lang="en-US" sz="2400" dirty="0" err="1" smtClean="0"/>
              <a:t>EMODnet</a:t>
            </a:r>
            <a:r>
              <a:rPr lang="en-US" sz="2400" dirty="0" smtClean="0"/>
              <a:t> </a:t>
            </a:r>
            <a:endParaRPr lang="en-GB" sz="2400" dirty="0" smtClean="0"/>
          </a:p>
        </p:txBody>
      </p:sp>
      <p:pic>
        <p:nvPicPr>
          <p:cNvPr id="64514" name="Picture 3" descr="EMODnet_col_all_ve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196975"/>
            <a:ext cx="29908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itre 1"/>
          <p:cNvSpPr>
            <a:spLocks/>
          </p:cNvSpPr>
          <p:nvPr/>
        </p:nvSpPr>
        <p:spPr bwMode="auto">
          <a:xfrm>
            <a:off x="646113" y="1339850"/>
            <a:ext cx="8280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GB" sz="3200" b="1" i="1" dirty="0" err="1">
                <a:solidFill>
                  <a:srgbClr val="00519D"/>
                </a:solidFill>
                <a:latin typeface="Calibri" pitchFamily="34" charset="0"/>
              </a:rPr>
              <a:t>SeaDataNet</a:t>
            </a:r>
            <a:r>
              <a:rPr lang="en-GB" sz="3200" b="1" i="1" dirty="0">
                <a:solidFill>
                  <a:srgbClr val="00519D"/>
                </a:solidFill>
                <a:latin typeface="Calibri" pitchFamily="34" charset="0"/>
              </a:rPr>
              <a:t> </a:t>
            </a:r>
            <a:r>
              <a:rPr lang="en-GB" sz="3200" b="1" i="1" dirty="0" smtClean="0">
                <a:solidFill>
                  <a:srgbClr val="00519D"/>
                </a:solidFill>
                <a:latin typeface="Calibri" pitchFamily="34" charset="0"/>
              </a:rPr>
              <a:t>and </a:t>
            </a:r>
            <a:r>
              <a:rPr lang="en-GB" sz="3200" b="1" i="1" dirty="0" err="1">
                <a:solidFill>
                  <a:srgbClr val="00519D"/>
                </a:solidFill>
                <a:latin typeface="Calibri" pitchFamily="34" charset="0"/>
              </a:rPr>
              <a:t>EMODNet</a:t>
            </a:r>
            <a:r>
              <a:rPr lang="en-GB" sz="3200" b="1" i="1" dirty="0">
                <a:solidFill>
                  <a:srgbClr val="00519D"/>
                </a:solidFill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013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6925523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4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n-US" b="1" dirty="0" smtClean="0"/>
              <a:t>Example of EMODnet Bathymetry</a:t>
            </a:r>
            <a:endParaRPr lang="nl-BE" altLang="en-US" b="1" dirty="0" smtClean="0"/>
          </a:p>
        </p:txBody>
      </p:sp>
      <p:sp>
        <p:nvSpPr>
          <p:cNvPr id="57347" name="TextBox 5"/>
          <p:cNvSpPr txBox="1">
            <a:spLocks noChangeArrowheads="1"/>
          </p:cNvSpPr>
          <p:nvPr/>
        </p:nvSpPr>
        <p:spPr bwMode="auto">
          <a:xfrm>
            <a:off x="323528" y="5721687"/>
            <a:ext cx="88614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dirty="0" smtClean="0">
                <a:solidFill>
                  <a:schemeClr val="accent2"/>
                </a:solidFill>
                <a:latin typeface="+mn-lt"/>
                <a:cs typeface="Tahoma" panose="020B0604030504040204" pitchFamily="34" charset="0"/>
              </a:rPr>
              <a:t>Example of </a:t>
            </a:r>
            <a:r>
              <a:rPr lang="en-US" altLang="en-US" b="1" dirty="0" err="1" smtClean="0">
                <a:solidFill>
                  <a:schemeClr val="accent2"/>
                </a:solidFill>
                <a:latin typeface="+mn-lt"/>
                <a:cs typeface="Tahoma" panose="020B0604030504040204" pitchFamily="34" charset="0"/>
              </a:rPr>
              <a:t>EMODnet</a:t>
            </a:r>
            <a:r>
              <a:rPr lang="en-US" altLang="en-US" b="1" dirty="0" smtClean="0">
                <a:solidFill>
                  <a:schemeClr val="accent2"/>
                </a:solidFill>
                <a:latin typeface="+mn-lt"/>
                <a:cs typeface="Tahoma" panose="020B0604030504040204" pitchFamily="34" charset="0"/>
              </a:rPr>
              <a:t> Bathymetry </a:t>
            </a:r>
            <a:r>
              <a:rPr lang="en-US" altLang="en-US" dirty="0" smtClean="0">
                <a:solidFill>
                  <a:schemeClr val="accent2"/>
                </a:solidFill>
                <a:latin typeface="+mn-lt"/>
                <a:cs typeface="Tahoma" panose="020B0604030504040204" pitchFamily="34" charset="0"/>
              </a:rPr>
              <a:t>– using &gt; 7000 survey data sets to generate and provide a harmonized and higher resolution digital terrain model for all European seas – comparison with GEBCO</a:t>
            </a:r>
            <a:endParaRPr lang="en-US" altLang="en-US" dirty="0">
              <a:solidFill>
                <a:schemeClr val="accent2"/>
              </a:solidFill>
              <a:latin typeface="+mn-lt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7577137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1" y="1347250"/>
            <a:ext cx="7929562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69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n 14"/>
          <p:cNvSpPr/>
          <p:nvPr/>
        </p:nvSpPr>
        <p:spPr>
          <a:xfrm>
            <a:off x="229663" y="4293096"/>
            <a:ext cx="195183" cy="253363"/>
          </a:xfrm>
          <a:prstGeom prst="can">
            <a:avLst/>
          </a:prstGeom>
          <a:solidFill>
            <a:srgbClr val="00A7E5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2"/>
          <p:cNvSpPr txBox="1"/>
          <p:nvPr/>
        </p:nvSpPr>
        <p:spPr>
          <a:xfrm>
            <a:off x="189103" y="4581128"/>
            <a:ext cx="3609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519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NODCs; HOs; GEOs; BIOs; ICES; PANGAEA  </a:t>
            </a:r>
            <a:endParaRPr lang="en-US" sz="1400" dirty="0">
              <a:solidFill>
                <a:srgbClr val="00519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an 28"/>
          <p:cNvSpPr/>
          <p:nvPr/>
        </p:nvSpPr>
        <p:spPr>
          <a:xfrm>
            <a:off x="458262" y="4293096"/>
            <a:ext cx="195183" cy="253363"/>
          </a:xfrm>
          <a:prstGeom prst="can">
            <a:avLst/>
          </a:prstGeom>
          <a:solidFill>
            <a:srgbClr val="00A7E5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n 29"/>
          <p:cNvSpPr/>
          <p:nvPr/>
        </p:nvSpPr>
        <p:spPr>
          <a:xfrm>
            <a:off x="688891" y="4293096"/>
            <a:ext cx="195183" cy="253363"/>
          </a:xfrm>
          <a:prstGeom prst="can">
            <a:avLst/>
          </a:prstGeom>
          <a:solidFill>
            <a:srgbClr val="00A7E5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n 30"/>
          <p:cNvSpPr/>
          <p:nvPr/>
        </p:nvSpPr>
        <p:spPr>
          <a:xfrm>
            <a:off x="920030" y="4293096"/>
            <a:ext cx="195183" cy="253363"/>
          </a:xfrm>
          <a:prstGeom prst="can">
            <a:avLst/>
          </a:prstGeom>
          <a:solidFill>
            <a:srgbClr val="00A7E5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32"/>
          <p:cNvSpPr/>
          <p:nvPr/>
        </p:nvSpPr>
        <p:spPr>
          <a:xfrm>
            <a:off x="1184075" y="4293096"/>
            <a:ext cx="195183" cy="253363"/>
          </a:xfrm>
          <a:prstGeom prst="can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33"/>
          <p:cNvSpPr/>
          <p:nvPr/>
        </p:nvSpPr>
        <p:spPr>
          <a:xfrm>
            <a:off x="1446092" y="4293096"/>
            <a:ext cx="195183" cy="253363"/>
          </a:xfrm>
          <a:prstGeom prst="can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n 34"/>
          <p:cNvSpPr/>
          <p:nvPr/>
        </p:nvSpPr>
        <p:spPr>
          <a:xfrm>
            <a:off x="1710137" y="4293096"/>
            <a:ext cx="195183" cy="253363"/>
          </a:xfrm>
          <a:prstGeom prst="can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n 35"/>
          <p:cNvSpPr/>
          <p:nvPr/>
        </p:nvSpPr>
        <p:spPr>
          <a:xfrm>
            <a:off x="1972154" y="4293096"/>
            <a:ext cx="195183" cy="253363"/>
          </a:xfrm>
          <a:prstGeom prst="can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36"/>
          <p:cNvSpPr/>
          <p:nvPr/>
        </p:nvSpPr>
        <p:spPr>
          <a:xfrm>
            <a:off x="2229175" y="4293096"/>
            <a:ext cx="195183" cy="253363"/>
          </a:xfrm>
          <a:prstGeom prst="can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38"/>
          <p:cNvSpPr/>
          <p:nvPr/>
        </p:nvSpPr>
        <p:spPr>
          <a:xfrm>
            <a:off x="2467338" y="4293096"/>
            <a:ext cx="195183" cy="253363"/>
          </a:xfrm>
          <a:prstGeom prst="can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39"/>
          <p:cNvSpPr/>
          <p:nvPr/>
        </p:nvSpPr>
        <p:spPr>
          <a:xfrm>
            <a:off x="2705501" y="4293096"/>
            <a:ext cx="195183" cy="253363"/>
          </a:xfrm>
          <a:prstGeom prst="can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40"/>
          <p:cNvSpPr/>
          <p:nvPr/>
        </p:nvSpPr>
        <p:spPr>
          <a:xfrm>
            <a:off x="2946264" y="4293096"/>
            <a:ext cx="195183" cy="253363"/>
          </a:xfrm>
          <a:prstGeom prst="can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n 41"/>
          <p:cNvSpPr/>
          <p:nvPr/>
        </p:nvSpPr>
        <p:spPr>
          <a:xfrm>
            <a:off x="3186825" y="4293096"/>
            <a:ext cx="195183" cy="253363"/>
          </a:xfrm>
          <a:prstGeom prst="can">
            <a:avLst/>
          </a:prstGeom>
          <a:solidFill>
            <a:srgbClr val="FFC00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n 42"/>
          <p:cNvSpPr/>
          <p:nvPr/>
        </p:nvSpPr>
        <p:spPr>
          <a:xfrm>
            <a:off x="3432878" y="4293096"/>
            <a:ext cx="195183" cy="253363"/>
          </a:xfrm>
          <a:prstGeom prst="can">
            <a:avLst/>
          </a:prstGeom>
          <a:solidFill>
            <a:srgbClr val="FFC000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6"/>
          <p:cNvCxnSpPr/>
          <p:nvPr/>
        </p:nvCxnSpPr>
        <p:spPr>
          <a:xfrm flipH="1" flipV="1">
            <a:off x="632670" y="4955887"/>
            <a:ext cx="461768" cy="64807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45"/>
          <p:cNvCxnSpPr/>
          <p:nvPr/>
        </p:nvCxnSpPr>
        <p:spPr>
          <a:xfrm flipH="1" flipV="1">
            <a:off x="1641275" y="4873329"/>
            <a:ext cx="75025" cy="68963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46"/>
          <p:cNvCxnSpPr/>
          <p:nvPr/>
        </p:nvCxnSpPr>
        <p:spPr>
          <a:xfrm flipH="1" flipV="1">
            <a:off x="1133921" y="4923739"/>
            <a:ext cx="282601" cy="67327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47"/>
          <p:cNvCxnSpPr/>
          <p:nvPr/>
        </p:nvCxnSpPr>
        <p:spPr>
          <a:xfrm flipV="1">
            <a:off x="2276820" y="4975306"/>
            <a:ext cx="619498" cy="62883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52"/>
          <p:cNvCxnSpPr/>
          <p:nvPr/>
        </p:nvCxnSpPr>
        <p:spPr>
          <a:xfrm flipV="1">
            <a:off x="1960713" y="4894662"/>
            <a:ext cx="287086" cy="668299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56"/>
          <p:cNvCxnSpPr/>
          <p:nvPr/>
        </p:nvCxnSpPr>
        <p:spPr>
          <a:xfrm flipV="1">
            <a:off x="330349" y="3901442"/>
            <a:ext cx="764089" cy="40245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58"/>
          <p:cNvCxnSpPr/>
          <p:nvPr/>
        </p:nvCxnSpPr>
        <p:spPr>
          <a:xfrm flipV="1">
            <a:off x="537985" y="3905631"/>
            <a:ext cx="737236" cy="409425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60"/>
          <p:cNvCxnSpPr/>
          <p:nvPr/>
        </p:nvCxnSpPr>
        <p:spPr>
          <a:xfrm flipV="1">
            <a:off x="743089" y="3901442"/>
            <a:ext cx="673433" cy="41467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62"/>
          <p:cNvCxnSpPr/>
          <p:nvPr/>
        </p:nvCxnSpPr>
        <p:spPr>
          <a:xfrm flipV="1">
            <a:off x="984324" y="3900380"/>
            <a:ext cx="568376" cy="426725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64"/>
          <p:cNvCxnSpPr>
            <a:stCxn id="22" idx="1"/>
          </p:cNvCxnSpPr>
          <p:nvPr/>
        </p:nvCxnSpPr>
        <p:spPr>
          <a:xfrm flipH="1" flipV="1">
            <a:off x="2738988" y="3833154"/>
            <a:ext cx="791482" cy="459942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68"/>
          <p:cNvCxnSpPr>
            <a:stCxn id="21" idx="1"/>
          </p:cNvCxnSpPr>
          <p:nvPr/>
        </p:nvCxnSpPr>
        <p:spPr>
          <a:xfrm flipH="1" flipV="1">
            <a:off x="2627845" y="3853681"/>
            <a:ext cx="656572" cy="439415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70"/>
          <p:cNvCxnSpPr/>
          <p:nvPr/>
        </p:nvCxnSpPr>
        <p:spPr>
          <a:xfrm flipH="1" flipV="1">
            <a:off x="2508302" y="3904586"/>
            <a:ext cx="560536" cy="430555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72"/>
          <p:cNvCxnSpPr/>
          <p:nvPr/>
        </p:nvCxnSpPr>
        <p:spPr>
          <a:xfrm flipH="1" flipV="1">
            <a:off x="2359841" y="3853070"/>
            <a:ext cx="474392" cy="48207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74"/>
          <p:cNvCxnSpPr/>
          <p:nvPr/>
        </p:nvCxnSpPr>
        <p:spPr>
          <a:xfrm flipH="1" flipV="1">
            <a:off x="2218540" y="3894547"/>
            <a:ext cx="334614" cy="43218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76"/>
          <p:cNvCxnSpPr/>
          <p:nvPr/>
        </p:nvCxnSpPr>
        <p:spPr>
          <a:xfrm flipH="1" flipV="1">
            <a:off x="2143849" y="3900380"/>
            <a:ext cx="193726" cy="418796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78"/>
          <p:cNvCxnSpPr/>
          <p:nvPr/>
        </p:nvCxnSpPr>
        <p:spPr>
          <a:xfrm flipH="1" flipV="1">
            <a:off x="2062958" y="3900380"/>
            <a:ext cx="31651" cy="410799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80"/>
          <p:cNvCxnSpPr/>
          <p:nvPr/>
        </p:nvCxnSpPr>
        <p:spPr>
          <a:xfrm flipV="1">
            <a:off x="1878687" y="3911530"/>
            <a:ext cx="71460" cy="400734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82"/>
          <p:cNvCxnSpPr/>
          <p:nvPr/>
        </p:nvCxnSpPr>
        <p:spPr>
          <a:xfrm flipV="1">
            <a:off x="1541295" y="3926493"/>
            <a:ext cx="275610" cy="37965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84"/>
          <p:cNvCxnSpPr/>
          <p:nvPr/>
        </p:nvCxnSpPr>
        <p:spPr>
          <a:xfrm flipV="1">
            <a:off x="1325977" y="3945584"/>
            <a:ext cx="350654" cy="34362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4347"/>
          <p:cNvSpPr txBox="1"/>
          <p:nvPr/>
        </p:nvSpPr>
        <p:spPr>
          <a:xfrm>
            <a:off x="1103234" y="3991341"/>
            <a:ext cx="1659712" cy="30777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519D"/>
                </a:solidFill>
              </a:rPr>
              <a:t>&gt;</a:t>
            </a:r>
            <a:r>
              <a:rPr lang="en-US" sz="1400" dirty="0" smtClean="0">
                <a:solidFill>
                  <a:srgbClr val="00519D"/>
                </a:solidFill>
              </a:rPr>
              <a:t> 100 data </a:t>
            </a:r>
            <a:r>
              <a:rPr lang="en-US" sz="1400" dirty="0" err="1" smtClean="0">
                <a:solidFill>
                  <a:srgbClr val="00519D"/>
                </a:solidFill>
              </a:rPr>
              <a:t>centres</a:t>
            </a:r>
            <a:endParaRPr lang="en-US" sz="1400" dirty="0">
              <a:solidFill>
                <a:srgbClr val="00519D"/>
              </a:solidFill>
            </a:endParaRPr>
          </a:p>
        </p:txBody>
      </p:sp>
      <p:pic>
        <p:nvPicPr>
          <p:cNvPr id="48" name="Picture 1435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885" y="540046"/>
            <a:ext cx="1903743" cy="1227544"/>
          </a:xfrm>
          <a:prstGeom prst="rect">
            <a:avLst/>
          </a:prstGeom>
        </p:spPr>
      </p:pic>
      <p:pic>
        <p:nvPicPr>
          <p:cNvPr id="49" name="Picture 143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53" y="541069"/>
            <a:ext cx="1904810" cy="1227544"/>
          </a:xfrm>
          <a:prstGeom prst="rect">
            <a:avLst/>
          </a:prstGeom>
        </p:spPr>
      </p:pic>
      <p:sp>
        <p:nvSpPr>
          <p:cNvPr id="50" name="TextBox 94"/>
          <p:cNvSpPr txBox="1"/>
          <p:nvPr/>
        </p:nvSpPr>
        <p:spPr>
          <a:xfrm>
            <a:off x="4959557" y="1377571"/>
            <a:ext cx="1484651" cy="307777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519D"/>
                </a:solidFill>
              </a:rPr>
              <a:t>GEOSS portal</a:t>
            </a:r>
            <a:endParaRPr lang="en-US" sz="1400" dirty="0">
              <a:solidFill>
                <a:srgbClr val="00519D"/>
              </a:solidFill>
            </a:endParaRPr>
          </a:p>
        </p:txBody>
      </p:sp>
      <p:sp>
        <p:nvSpPr>
          <p:cNvPr id="51" name="TextBox 95"/>
          <p:cNvSpPr txBox="1"/>
          <p:nvPr/>
        </p:nvSpPr>
        <p:spPr>
          <a:xfrm>
            <a:off x="7022528" y="1381823"/>
            <a:ext cx="1552455" cy="307777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519D"/>
                </a:solidFill>
              </a:rPr>
              <a:t>IODE ODP portal</a:t>
            </a:r>
            <a:endParaRPr lang="en-US" sz="1400" dirty="0">
              <a:solidFill>
                <a:srgbClr val="00519D"/>
              </a:solidFill>
            </a:endParaRPr>
          </a:p>
        </p:txBody>
      </p:sp>
      <p:cxnSp>
        <p:nvCxnSpPr>
          <p:cNvPr id="52" name="Straight Arrow Connector 14353"/>
          <p:cNvCxnSpPr/>
          <p:nvPr/>
        </p:nvCxnSpPr>
        <p:spPr>
          <a:xfrm>
            <a:off x="2385847" y="3589955"/>
            <a:ext cx="4618185" cy="47989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01"/>
          <p:cNvCxnSpPr/>
          <p:nvPr/>
        </p:nvCxnSpPr>
        <p:spPr>
          <a:xfrm>
            <a:off x="2410234" y="3618507"/>
            <a:ext cx="4623235" cy="127874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04"/>
          <p:cNvCxnSpPr/>
          <p:nvPr/>
        </p:nvCxnSpPr>
        <p:spPr>
          <a:xfrm>
            <a:off x="2393307" y="3676709"/>
            <a:ext cx="4640162" cy="168274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107"/>
          <p:cNvCxnSpPr/>
          <p:nvPr/>
        </p:nvCxnSpPr>
        <p:spPr>
          <a:xfrm>
            <a:off x="2467338" y="3743963"/>
            <a:ext cx="4566131" cy="210038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109"/>
          <p:cNvCxnSpPr/>
          <p:nvPr/>
        </p:nvCxnSpPr>
        <p:spPr>
          <a:xfrm>
            <a:off x="2459296" y="3763909"/>
            <a:ext cx="4628617" cy="264195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111"/>
          <p:cNvCxnSpPr/>
          <p:nvPr/>
        </p:nvCxnSpPr>
        <p:spPr>
          <a:xfrm flipV="1">
            <a:off x="2216350" y="1750440"/>
            <a:ext cx="2796992" cy="1478826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114"/>
          <p:cNvCxnSpPr>
            <a:stCxn id="29" idx="0"/>
          </p:cNvCxnSpPr>
          <p:nvPr/>
        </p:nvCxnSpPr>
        <p:spPr>
          <a:xfrm flipV="1">
            <a:off x="1972154" y="1819379"/>
            <a:ext cx="5369484" cy="153896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822" y="5786983"/>
            <a:ext cx="1632001" cy="105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85" y="5180888"/>
            <a:ext cx="1647043" cy="106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29" y="4833878"/>
            <a:ext cx="1645423" cy="89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29" y="4109778"/>
            <a:ext cx="1639590" cy="102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5" descr="hydrography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93" y="3547615"/>
            <a:ext cx="1622035" cy="88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3"/>
          <p:cNvSpPr txBox="1"/>
          <p:nvPr/>
        </p:nvSpPr>
        <p:spPr>
          <a:xfrm>
            <a:off x="1232437" y="1250486"/>
            <a:ext cx="1623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529E"/>
                </a:solidFill>
              </a:rPr>
              <a:t>Total collection</a:t>
            </a:r>
            <a:endParaRPr lang="en-US" sz="1400" dirty="0">
              <a:solidFill>
                <a:srgbClr val="00529E"/>
              </a:solidFill>
            </a:endParaRPr>
          </a:p>
        </p:txBody>
      </p:sp>
      <p:cxnSp>
        <p:nvCxnSpPr>
          <p:cNvPr id="66" name="Straight Arrow Connector 77"/>
          <p:cNvCxnSpPr/>
          <p:nvPr/>
        </p:nvCxnSpPr>
        <p:spPr>
          <a:xfrm flipV="1">
            <a:off x="2424358" y="3277502"/>
            <a:ext cx="4715071" cy="27160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773" y="2209298"/>
            <a:ext cx="1409749" cy="1002433"/>
          </a:xfrm>
          <a:prstGeom prst="rect">
            <a:avLst/>
          </a:prstGeom>
        </p:spPr>
      </p:pic>
      <p:cxnSp>
        <p:nvCxnSpPr>
          <p:cNvPr id="68" name="Straight Arrow Connector 83"/>
          <p:cNvCxnSpPr>
            <a:stCxn id="28" idx="5"/>
          </p:cNvCxnSpPr>
          <p:nvPr/>
        </p:nvCxnSpPr>
        <p:spPr>
          <a:xfrm flipV="1">
            <a:off x="2328909" y="2965979"/>
            <a:ext cx="1766239" cy="405377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88"/>
          <p:cNvCxnSpPr/>
          <p:nvPr/>
        </p:nvCxnSpPr>
        <p:spPr>
          <a:xfrm flipV="1">
            <a:off x="2467338" y="2989501"/>
            <a:ext cx="3257821" cy="486346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9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4096" y="2220554"/>
            <a:ext cx="1347077" cy="942390"/>
          </a:xfrm>
          <a:prstGeom prst="rect">
            <a:avLst/>
          </a:prstGeom>
        </p:spPr>
      </p:pic>
      <p:pic>
        <p:nvPicPr>
          <p:cNvPr id="71" name="Picture 3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612" y="2168562"/>
            <a:ext cx="1320798" cy="996784"/>
          </a:xfrm>
          <a:prstGeom prst="rect">
            <a:avLst/>
          </a:prstGeom>
        </p:spPr>
      </p:pic>
      <p:sp>
        <p:nvSpPr>
          <p:cNvPr id="72" name="TextBox 96"/>
          <p:cNvSpPr txBox="1"/>
          <p:nvPr/>
        </p:nvSpPr>
        <p:spPr>
          <a:xfrm>
            <a:off x="4141697" y="2997493"/>
            <a:ext cx="1330872" cy="27699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519D"/>
                </a:solidFill>
              </a:rPr>
              <a:t>Black Sea portal</a:t>
            </a:r>
            <a:endParaRPr lang="en-US" sz="1200" dirty="0">
              <a:solidFill>
                <a:srgbClr val="00519D"/>
              </a:solidFill>
            </a:endParaRPr>
          </a:p>
        </p:txBody>
      </p:sp>
      <p:sp>
        <p:nvSpPr>
          <p:cNvPr id="73" name="TextBox 97"/>
          <p:cNvSpPr txBox="1"/>
          <p:nvPr/>
        </p:nvSpPr>
        <p:spPr>
          <a:xfrm>
            <a:off x="5711879" y="2997493"/>
            <a:ext cx="1330872" cy="27699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519D"/>
                </a:solidFill>
              </a:rPr>
              <a:t>Caspian portal</a:t>
            </a:r>
            <a:endParaRPr lang="en-US" sz="1200" dirty="0">
              <a:solidFill>
                <a:srgbClr val="00519D"/>
              </a:solidFill>
            </a:endParaRPr>
          </a:p>
        </p:txBody>
      </p:sp>
      <p:sp>
        <p:nvSpPr>
          <p:cNvPr id="74" name="TextBox 98"/>
          <p:cNvSpPr txBox="1"/>
          <p:nvPr/>
        </p:nvSpPr>
        <p:spPr>
          <a:xfrm>
            <a:off x="7274174" y="2997493"/>
            <a:ext cx="1330872" cy="27699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519D"/>
                </a:solidFill>
              </a:rPr>
              <a:t>Geo-Seas portal</a:t>
            </a:r>
            <a:endParaRPr lang="en-US" sz="1200" dirty="0">
              <a:solidFill>
                <a:srgbClr val="00519D"/>
              </a:solidFill>
            </a:endParaRPr>
          </a:p>
        </p:txBody>
      </p:sp>
      <p:sp>
        <p:nvSpPr>
          <p:cNvPr id="75" name="TextBox 100"/>
          <p:cNvSpPr txBox="1"/>
          <p:nvPr/>
        </p:nvSpPr>
        <p:spPr>
          <a:xfrm>
            <a:off x="7331792" y="4123080"/>
            <a:ext cx="1330872" cy="27699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519D"/>
                </a:solidFill>
              </a:rPr>
              <a:t>Bathymetry</a:t>
            </a:r>
            <a:endParaRPr lang="en-US" sz="1200" dirty="0">
              <a:solidFill>
                <a:srgbClr val="00519D"/>
              </a:solidFill>
            </a:endParaRPr>
          </a:p>
        </p:txBody>
      </p:sp>
      <p:sp>
        <p:nvSpPr>
          <p:cNvPr id="76" name="TextBox 102"/>
          <p:cNvSpPr txBox="1"/>
          <p:nvPr/>
        </p:nvSpPr>
        <p:spPr>
          <a:xfrm>
            <a:off x="7274174" y="4849416"/>
            <a:ext cx="1330872" cy="27699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519D"/>
                </a:solidFill>
              </a:rPr>
              <a:t>Physics</a:t>
            </a:r>
            <a:endParaRPr lang="en-US" sz="1200" dirty="0">
              <a:solidFill>
                <a:srgbClr val="00519D"/>
              </a:solidFill>
            </a:endParaRPr>
          </a:p>
        </p:txBody>
      </p:sp>
      <p:sp>
        <p:nvSpPr>
          <p:cNvPr id="77" name="TextBox 103"/>
          <p:cNvSpPr txBox="1"/>
          <p:nvPr/>
        </p:nvSpPr>
        <p:spPr>
          <a:xfrm>
            <a:off x="7274174" y="5456257"/>
            <a:ext cx="1330872" cy="27699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519D"/>
                </a:solidFill>
              </a:rPr>
              <a:t>Chemistry</a:t>
            </a:r>
            <a:endParaRPr lang="en-US" sz="1200" dirty="0">
              <a:solidFill>
                <a:srgbClr val="00519D"/>
              </a:solidFill>
            </a:endParaRPr>
          </a:p>
        </p:txBody>
      </p:sp>
      <p:sp>
        <p:nvSpPr>
          <p:cNvPr id="78" name="TextBox 105"/>
          <p:cNvSpPr txBox="1"/>
          <p:nvPr/>
        </p:nvSpPr>
        <p:spPr>
          <a:xfrm>
            <a:off x="7274174" y="5916796"/>
            <a:ext cx="1330872" cy="27699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519D"/>
                </a:solidFill>
              </a:rPr>
              <a:t>Geology</a:t>
            </a:r>
            <a:endParaRPr lang="en-US" sz="1200" dirty="0">
              <a:solidFill>
                <a:srgbClr val="00519D"/>
              </a:solidFill>
            </a:endParaRPr>
          </a:p>
        </p:txBody>
      </p:sp>
      <p:sp>
        <p:nvSpPr>
          <p:cNvPr id="79" name="TextBox 106"/>
          <p:cNvSpPr txBox="1"/>
          <p:nvPr/>
        </p:nvSpPr>
        <p:spPr>
          <a:xfrm>
            <a:off x="7274174" y="6539313"/>
            <a:ext cx="1330872" cy="27699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519D"/>
                </a:solidFill>
              </a:rPr>
              <a:t>Biology</a:t>
            </a:r>
            <a:endParaRPr lang="en-US" sz="1200" dirty="0">
              <a:solidFill>
                <a:srgbClr val="00519D"/>
              </a:solidFill>
            </a:endParaRPr>
          </a:p>
        </p:txBody>
      </p:sp>
      <p:sp>
        <p:nvSpPr>
          <p:cNvPr id="80" name="TextBox 112"/>
          <p:cNvSpPr txBox="1"/>
          <p:nvPr/>
        </p:nvSpPr>
        <p:spPr>
          <a:xfrm>
            <a:off x="4709176" y="1840799"/>
            <a:ext cx="2207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accent1">
                    <a:lumMod val="50000"/>
                  </a:schemeClr>
                </a:solidFill>
              </a:rPr>
              <a:t>Aggregated collection</a:t>
            </a:r>
            <a:endParaRPr lang="en-US" sz="1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1" name="TextBox 113"/>
          <p:cNvSpPr txBox="1"/>
          <p:nvPr/>
        </p:nvSpPr>
        <p:spPr>
          <a:xfrm>
            <a:off x="4766214" y="3136303"/>
            <a:ext cx="2207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Regional subsets</a:t>
            </a:r>
            <a:endParaRPr lang="en-US" sz="12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2" name="TextBox 125"/>
          <p:cNvSpPr txBox="1"/>
          <p:nvPr/>
        </p:nvSpPr>
        <p:spPr>
          <a:xfrm>
            <a:off x="5441931" y="4149080"/>
            <a:ext cx="1506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7030A0"/>
                </a:solidFill>
              </a:rPr>
              <a:t>Thematic portals</a:t>
            </a:r>
            <a:endParaRPr lang="en-US" sz="1200" b="1" i="1" dirty="0">
              <a:solidFill>
                <a:srgbClr val="7030A0"/>
              </a:solidFill>
            </a:endParaRPr>
          </a:p>
        </p:txBody>
      </p:sp>
      <p:sp>
        <p:nvSpPr>
          <p:cNvPr id="28" name="Isosceles Triangle 50"/>
          <p:cNvSpPr/>
          <p:nvPr/>
        </p:nvSpPr>
        <p:spPr>
          <a:xfrm>
            <a:off x="1115616" y="2880451"/>
            <a:ext cx="1617724" cy="981809"/>
          </a:xfrm>
          <a:prstGeom prst="triangle">
            <a:avLst/>
          </a:prstGeom>
          <a:solidFill>
            <a:srgbClr val="FF99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3" name="Picture 4" descr="EMODnet_col_all_vert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75" y="3423116"/>
            <a:ext cx="1678548" cy="43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Rectangle 83"/>
          <p:cNvSpPr/>
          <p:nvPr/>
        </p:nvSpPr>
        <p:spPr>
          <a:xfrm>
            <a:off x="6388599" y="692696"/>
            <a:ext cx="16864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Image 84" descr="SeaDataNet Common Data Index (CDI) V3 - Mozilla Firefox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12201" r="12084" b="22700"/>
          <a:stretch/>
        </p:blipFill>
        <p:spPr>
          <a:xfrm>
            <a:off x="919019" y="1268760"/>
            <a:ext cx="213701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Down Arrow 14349"/>
          <p:cNvSpPr/>
          <p:nvPr/>
        </p:nvSpPr>
        <p:spPr>
          <a:xfrm rot="10800000">
            <a:off x="1788336" y="2348879"/>
            <a:ext cx="335392" cy="64807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89"/>
          <p:cNvSpPr txBox="1"/>
          <p:nvPr/>
        </p:nvSpPr>
        <p:spPr>
          <a:xfrm>
            <a:off x="1387335" y="2734408"/>
            <a:ext cx="1373449" cy="52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519D"/>
                </a:solidFill>
              </a:rPr>
              <a:t>Data discovery </a:t>
            </a:r>
          </a:p>
          <a:p>
            <a:r>
              <a:rPr lang="en-US" sz="1400" dirty="0" smtClean="0">
                <a:solidFill>
                  <a:srgbClr val="00519D"/>
                </a:solidFill>
              </a:rPr>
              <a:t>and access</a:t>
            </a:r>
            <a:endParaRPr lang="en-US" sz="1400" dirty="0">
              <a:solidFill>
                <a:srgbClr val="00519D"/>
              </a:solidFill>
            </a:endParaRPr>
          </a:p>
        </p:txBody>
      </p:sp>
      <p:pic>
        <p:nvPicPr>
          <p:cNvPr id="29" name="Picture 5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04" y="3358347"/>
            <a:ext cx="800100" cy="488950"/>
          </a:xfrm>
          <a:prstGeom prst="rect">
            <a:avLst/>
          </a:prstGeom>
        </p:spPr>
      </p:pic>
      <p:sp>
        <p:nvSpPr>
          <p:cNvPr id="90" name="Rectangle 89"/>
          <p:cNvSpPr/>
          <p:nvPr/>
        </p:nvSpPr>
        <p:spPr>
          <a:xfrm>
            <a:off x="2705501" y="6399912"/>
            <a:ext cx="3851742" cy="28430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Box 8"/>
          <p:cNvSpPr txBox="1"/>
          <p:nvPr/>
        </p:nvSpPr>
        <p:spPr>
          <a:xfrm>
            <a:off x="683568" y="5661248"/>
            <a:ext cx="2257374" cy="73866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FR" b="1" i="1" dirty="0">
                <a:solidFill>
                  <a:schemeClr val="accent3">
                    <a:lumMod val="95000"/>
                  </a:schemeClr>
                </a:solidFill>
              </a:rPr>
              <a:t>≈ </a:t>
            </a:r>
            <a:r>
              <a:rPr lang="en-GB" b="1" i="1" dirty="0">
                <a:solidFill>
                  <a:schemeClr val="accent3">
                    <a:lumMod val="95000"/>
                  </a:schemeClr>
                </a:solidFill>
              </a:rPr>
              <a:t>600 </a:t>
            </a:r>
            <a:r>
              <a:rPr lang="en-GB" b="1" i="1" dirty="0" smtClean="0">
                <a:solidFill>
                  <a:schemeClr val="accent3">
                    <a:lumMod val="95000"/>
                  </a:schemeClr>
                </a:solidFill>
              </a:rPr>
              <a:t>European data originators</a:t>
            </a:r>
            <a:endParaRPr lang="en-GB" sz="2400" b="1" i="1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64" name="Espace réservé du contenu 2"/>
          <p:cNvSpPr txBox="1">
            <a:spLocks/>
          </p:cNvSpPr>
          <p:nvPr/>
        </p:nvSpPr>
        <p:spPr bwMode="auto">
          <a:xfrm>
            <a:off x="3059832" y="5805264"/>
            <a:ext cx="2952327" cy="77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GB" sz="2400" b="1" i="1" dirty="0" smtClean="0">
                <a:solidFill>
                  <a:srgbClr val="00519D"/>
                </a:solidFill>
                <a:latin typeface="Calibri" panose="020F0502020204030204" pitchFamily="34" charset="0"/>
              </a:rPr>
              <a:t>CDI Data Discovery and Access service</a:t>
            </a:r>
            <a:endParaRPr lang="en-GB" sz="2400" b="1" i="1" dirty="0">
              <a:solidFill>
                <a:srgbClr val="00519D"/>
              </a:solidFill>
              <a:latin typeface="Calibri" panose="020F0502020204030204" pitchFamily="34" charset="0"/>
            </a:endParaRPr>
          </a:p>
        </p:txBody>
      </p:sp>
      <p:sp>
        <p:nvSpPr>
          <p:cNvPr id="86" name="Right Arrow 85"/>
          <p:cNvSpPr/>
          <p:nvPr/>
        </p:nvSpPr>
        <p:spPr>
          <a:xfrm>
            <a:off x="3841493" y="994391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6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1800" y="6381328"/>
            <a:ext cx="3672408" cy="288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8408" y="1205335"/>
            <a:ext cx="8280400" cy="495300"/>
          </a:xfrm>
        </p:spPr>
        <p:txBody>
          <a:bodyPr/>
          <a:lstStyle/>
          <a:p>
            <a:r>
              <a:rPr lang="en-GB" sz="2800" dirty="0" smtClean="0"/>
              <a:t>SeaDataCloud – general challenges</a:t>
            </a: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3" y="1916833"/>
            <a:ext cx="8280400" cy="4536504"/>
          </a:xfrm>
        </p:spPr>
        <p:txBody>
          <a:bodyPr/>
          <a:lstStyle/>
          <a:p>
            <a:pPr>
              <a:defRPr/>
            </a:pPr>
            <a:r>
              <a:rPr lang="en-GB" sz="2000" dirty="0" smtClean="0">
                <a:solidFill>
                  <a:srgbClr val="00529E"/>
                </a:solidFill>
              </a:rPr>
              <a:t>It </a:t>
            </a:r>
            <a:r>
              <a:rPr lang="en-GB" sz="2000" dirty="0">
                <a:solidFill>
                  <a:srgbClr val="00529E"/>
                </a:solidFill>
              </a:rPr>
              <a:t>is about updating and further developing standards</a:t>
            </a:r>
          </a:p>
          <a:p>
            <a:pPr marL="0" indent="0">
              <a:buFontTx/>
              <a:buNone/>
              <a:defRPr/>
            </a:pPr>
            <a:r>
              <a:rPr lang="en-GB" sz="2000" dirty="0">
                <a:solidFill>
                  <a:srgbClr val="00529E"/>
                </a:solidFill>
              </a:rPr>
              <a:t> </a:t>
            </a:r>
          </a:p>
          <a:p>
            <a:pPr>
              <a:defRPr/>
            </a:pPr>
            <a:r>
              <a:rPr lang="en-GB" sz="2000" dirty="0">
                <a:solidFill>
                  <a:srgbClr val="00529E"/>
                </a:solidFill>
              </a:rPr>
              <a:t>It is about improving and innovating services &amp; products</a:t>
            </a:r>
          </a:p>
          <a:p>
            <a:pPr>
              <a:defRPr/>
            </a:pPr>
            <a:endParaRPr lang="en-GB" sz="2000" dirty="0">
              <a:solidFill>
                <a:srgbClr val="00529E"/>
              </a:solidFill>
            </a:endParaRPr>
          </a:p>
          <a:p>
            <a:pPr>
              <a:defRPr/>
            </a:pPr>
            <a:r>
              <a:rPr lang="en-GB" sz="2000" dirty="0">
                <a:solidFill>
                  <a:srgbClr val="00529E"/>
                </a:solidFill>
              </a:rPr>
              <a:t>It is about adopting and elaborating new technologies</a:t>
            </a:r>
          </a:p>
          <a:p>
            <a:pPr>
              <a:defRPr/>
            </a:pPr>
            <a:endParaRPr lang="en-GB" sz="2000" dirty="0">
              <a:solidFill>
                <a:srgbClr val="00529E"/>
              </a:solidFill>
            </a:endParaRPr>
          </a:p>
          <a:p>
            <a:pPr>
              <a:defRPr/>
            </a:pPr>
            <a:r>
              <a:rPr lang="en-GB" sz="2000" dirty="0">
                <a:solidFill>
                  <a:srgbClr val="00529E"/>
                </a:solidFill>
              </a:rPr>
              <a:t>It is about giving more attention to users and putting the user experience in a central position</a:t>
            </a:r>
          </a:p>
          <a:p>
            <a:pPr>
              <a:defRPr/>
            </a:pPr>
            <a:endParaRPr lang="en-GB" sz="2000" dirty="0">
              <a:solidFill>
                <a:srgbClr val="00529E"/>
              </a:solidFill>
            </a:endParaRPr>
          </a:p>
          <a:p>
            <a:pPr>
              <a:defRPr/>
            </a:pPr>
            <a:r>
              <a:rPr lang="en-GB" sz="2000" dirty="0">
                <a:solidFill>
                  <a:srgbClr val="00529E"/>
                </a:solidFill>
              </a:rPr>
              <a:t>Moreover, it is about implementing a strategic and operational cooperation between the </a:t>
            </a:r>
            <a:r>
              <a:rPr lang="en-GB" sz="2000" dirty="0" err="1">
                <a:solidFill>
                  <a:srgbClr val="00529E"/>
                </a:solidFill>
              </a:rPr>
              <a:t>SeaDataNet</a:t>
            </a:r>
            <a:r>
              <a:rPr lang="en-GB" sz="2000" dirty="0">
                <a:solidFill>
                  <a:srgbClr val="00529E"/>
                </a:solidFill>
              </a:rPr>
              <a:t> consortium of marine and ocean data centres and the EUDAT consortium of e-infrastructure service providers</a:t>
            </a:r>
            <a:endParaRPr lang="en-US" sz="2000" dirty="0">
              <a:solidFill>
                <a:srgbClr val="00529E"/>
              </a:solidFill>
            </a:endParaRP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543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1800" y="6381328"/>
            <a:ext cx="3672408" cy="288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8408" y="1205335"/>
            <a:ext cx="8280400" cy="495300"/>
          </a:xfrm>
        </p:spPr>
        <p:txBody>
          <a:bodyPr/>
          <a:lstStyle/>
          <a:p>
            <a:r>
              <a:rPr lang="en-GB" sz="2800" dirty="0" smtClean="0"/>
              <a:t>SeaDataCloud – cooperation with EUDAT</a:t>
            </a: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3" y="1916833"/>
            <a:ext cx="8280400" cy="4536504"/>
          </a:xfrm>
        </p:spPr>
        <p:txBody>
          <a:bodyPr/>
          <a:lstStyle/>
          <a:p>
            <a:pPr marL="457200" lvl="1" indent="0">
              <a:buNone/>
            </a:pPr>
            <a:endParaRPr lang="en-US" sz="2000" dirty="0"/>
          </a:p>
          <a:p>
            <a:pPr lvl="1"/>
            <a:endParaRPr lang="en-GB" sz="2000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507426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506" y="3154067"/>
            <a:ext cx="5124450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7704" y="1927089"/>
            <a:ext cx="416011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European 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Computing Infrastructure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114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1800" y="6381328"/>
            <a:ext cx="3672408" cy="288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59" y="1484784"/>
            <a:ext cx="8353053" cy="495300"/>
          </a:xfrm>
        </p:spPr>
        <p:txBody>
          <a:bodyPr/>
          <a:lstStyle/>
          <a:p>
            <a:r>
              <a:rPr lang="en-US" altLang="en-US" sz="2800" dirty="0" err="1" smtClean="0"/>
              <a:t>SeaDataCloud</a:t>
            </a:r>
            <a:r>
              <a:rPr lang="en-US" altLang="en-US" sz="2800" dirty="0" smtClean="0"/>
              <a:t> topics</a:t>
            </a: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3" y="2060849"/>
            <a:ext cx="8280400" cy="4608512"/>
          </a:xfrm>
        </p:spPr>
        <p:txBody>
          <a:bodyPr/>
          <a:lstStyle/>
          <a:p>
            <a:r>
              <a:rPr lang="en-GB" altLang="en-US" sz="2000" dirty="0" smtClean="0"/>
              <a:t>Standards:</a:t>
            </a:r>
            <a:r>
              <a:rPr lang="en-GB" altLang="en-US" sz="1800" dirty="0" smtClean="0"/>
              <a:t> </a:t>
            </a:r>
          </a:p>
          <a:p>
            <a:pPr lvl="1"/>
            <a:r>
              <a:rPr lang="en-GB" altLang="en-US" sz="1800" dirty="0" smtClean="0"/>
              <a:t>Vocabularies</a:t>
            </a:r>
          </a:p>
          <a:p>
            <a:pPr lvl="1"/>
            <a:r>
              <a:rPr lang="en-GB" altLang="en-US" sz="1800" dirty="0" smtClean="0"/>
              <a:t>Data Formats</a:t>
            </a:r>
          </a:p>
          <a:p>
            <a:pPr lvl="1"/>
            <a:r>
              <a:rPr lang="en-GB" altLang="en-US" sz="1800" dirty="0" smtClean="0"/>
              <a:t>INSPIRE compliance</a:t>
            </a:r>
          </a:p>
          <a:p>
            <a:pPr lvl="1"/>
            <a:r>
              <a:rPr lang="en-GB" altLang="en-US" sz="1800" dirty="0" smtClean="0"/>
              <a:t>Sensor Web Enablement (SWE)</a:t>
            </a:r>
          </a:p>
          <a:p>
            <a:pPr lvl="1"/>
            <a:r>
              <a:rPr lang="en-GB" altLang="en-US" sz="1800" dirty="0" smtClean="0"/>
              <a:t>Data Management for new data types</a:t>
            </a:r>
          </a:p>
          <a:p>
            <a:r>
              <a:rPr lang="en-GB" altLang="en-US" sz="2000" dirty="0" smtClean="0"/>
              <a:t>Services: </a:t>
            </a:r>
          </a:p>
          <a:p>
            <a:pPr lvl="1"/>
            <a:r>
              <a:rPr lang="en-GB" altLang="en-US" sz="1800" dirty="0" smtClean="0"/>
              <a:t>Implementing Linked </a:t>
            </a:r>
            <a:r>
              <a:rPr lang="en-GB" altLang="en-US" sz="1800" dirty="0"/>
              <a:t>Data </a:t>
            </a:r>
            <a:r>
              <a:rPr lang="en-GB" altLang="en-US" sz="1800" dirty="0" smtClean="0"/>
              <a:t>for </a:t>
            </a:r>
            <a:r>
              <a:rPr lang="en-GB" altLang="en-US" sz="1800" dirty="0" err="1"/>
              <a:t>SeaDataNet</a:t>
            </a:r>
            <a:r>
              <a:rPr lang="en-GB" altLang="en-US" sz="1800" dirty="0"/>
              <a:t> </a:t>
            </a:r>
            <a:r>
              <a:rPr lang="en-GB" altLang="en-US" sz="1800" dirty="0" smtClean="0"/>
              <a:t>directories for M-to-M services</a:t>
            </a:r>
          </a:p>
          <a:p>
            <a:pPr lvl="1">
              <a:defRPr/>
            </a:pPr>
            <a:r>
              <a:rPr lang="en-GB" altLang="en-US" sz="1800" dirty="0" smtClean="0"/>
              <a:t>Upgrading the </a:t>
            </a:r>
            <a:r>
              <a:rPr lang="en-GB" altLang="en-US" sz="1800" dirty="0"/>
              <a:t>CDI Data </a:t>
            </a:r>
            <a:r>
              <a:rPr lang="en-GB" altLang="en-US" sz="1800" dirty="0" smtClean="0"/>
              <a:t>Discovery </a:t>
            </a:r>
            <a:r>
              <a:rPr lang="en-GB" altLang="en-US" sz="1800" dirty="0"/>
              <a:t>and Access service making use of the </a:t>
            </a:r>
            <a:r>
              <a:rPr lang="en-GB" altLang="en-US" sz="1800" dirty="0" smtClean="0"/>
              <a:t>cloud</a:t>
            </a:r>
          </a:p>
          <a:p>
            <a:pPr lvl="1">
              <a:defRPr/>
            </a:pPr>
            <a:r>
              <a:rPr lang="en-GB" altLang="en-US" sz="1800" dirty="0" smtClean="0"/>
              <a:t>Integrating data offering from </a:t>
            </a:r>
            <a:r>
              <a:rPr lang="en-GB" altLang="en-US" sz="1800" dirty="0"/>
              <a:t>international programmes and </a:t>
            </a:r>
            <a:r>
              <a:rPr lang="en-GB" altLang="en-US" sz="1800" dirty="0" smtClean="0"/>
              <a:t>organisations</a:t>
            </a:r>
          </a:p>
          <a:p>
            <a:pPr lvl="1">
              <a:defRPr/>
            </a:pPr>
            <a:r>
              <a:rPr lang="en-GB" altLang="en-US" sz="1800" dirty="0" smtClean="0"/>
              <a:t>Integrating INSPIRE Transformation services</a:t>
            </a:r>
          </a:p>
          <a:p>
            <a:pPr lvl="1">
              <a:defRPr/>
            </a:pPr>
            <a:r>
              <a:rPr lang="en-GB" altLang="en-US" sz="1800" dirty="0" smtClean="0"/>
              <a:t>Data publishing </a:t>
            </a:r>
            <a:endParaRPr lang="en-US" altLang="en-US" sz="1800" dirty="0"/>
          </a:p>
          <a:p>
            <a:pPr marL="0" indent="0">
              <a:buFontTx/>
              <a:buNone/>
              <a:defRPr/>
            </a:pPr>
            <a:r>
              <a:rPr lang="en-GB" altLang="en-US" sz="1800" dirty="0"/>
              <a:t> </a:t>
            </a:r>
            <a:endParaRPr lang="en-US" altLang="en-US" sz="1800" dirty="0"/>
          </a:p>
          <a:p>
            <a:pPr>
              <a:defRPr/>
            </a:pPr>
            <a:endParaRPr lang="en-GB" altLang="en-US" sz="1800" dirty="0"/>
          </a:p>
          <a:p>
            <a:pPr marL="0" indent="0">
              <a:buFontTx/>
              <a:buNone/>
              <a:defRPr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1803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1800" y="6381328"/>
            <a:ext cx="3672408" cy="288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59" y="1484784"/>
            <a:ext cx="8353053" cy="216024"/>
          </a:xfrm>
        </p:spPr>
        <p:txBody>
          <a:bodyPr/>
          <a:lstStyle/>
          <a:p>
            <a:r>
              <a:rPr lang="en-US" altLang="en-US" sz="2800" dirty="0" smtClean="0"/>
              <a:t>Upgrading of CDI Data Discovery and Access service</a:t>
            </a:r>
            <a:endParaRPr lang="en-GB" sz="28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 flipV="1">
            <a:off x="2765656" y="-874441"/>
            <a:ext cx="365579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137062"/>
              </p:ext>
            </p:extLst>
          </p:nvPr>
        </p:nvGraphicFramePr>
        <p:xfrm>
          <a:off x="899592" y="2105373"/>
          <a:ext cx="3560790" cy="4519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3" imgW="5933520" imgH="7533360" progId="Word.Document.12">
                  <p:embed/>
                </p:oleObj>
              </mc:Choice>
              <mc:Fallback>
                <p:oleObj name="Document" r:id="rId3" imgW="5933520" imgH="7533360" progId="Word.Documen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105373"/>
                        <a:ext cx="3560790" cy="45194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4932040" y="2050350"/>
            <a:ext cx="3528517" cy="4608512"/>
          </a:xfrm>
        </p:spPr>
        <p:txBody>
          <a:bodyPr/>
          <a:lstStyle/>
          <a:p>
            <a:r>
              <a:rPr lang="en-GB" altLang="en-US" sz="2000" dirty="0" smtClean="0"/>
              <a:t>Introducing central data cache</a:t>
            </a:r>
          </a:p>
          <a:p>
            <a:pPr lvl="1"/>
            <a:r>
              <a:rPr lang="en-GB" altLang="en-US" sz="1800" dirty="0" smtClean="0"/>
              <a:t>Extra QA-QC</a:t>
            </a:r>
          </a:p>
          <a:p>
            <a:pPr lvl="1"/>
            <a:r>
              <a:rPr lang="en-GB" altLang="en-US" sz="1800" dirty="0" smtClean="0"/>
              <a:t>More efficient delivery</a:t>
            </a:r>
          </a:p>
          <a:p>
            <a:pPr lvl="1"/>
            <a:r>
              <a:rPr lang="en-GB" altLang="en-US" sz="1800" dirty="0" smtClean="0"/>
              <a:t>Higher performance</a:t>
            </a:r>
          </a:p>
          <a:p>
            <a:pPr lvl="1"/>
            <a:r>
              <a:rPr lang="en-GB" altLang="en-US" sz="1800" dirty="0" smtClean="0"/>
              <a:t>Transformations</a:t>
            </a:r>
          </a:p>
          <a:p>
            <a:r>
              <a:rPr lang="en-GB" altLang="en-US" sz="2000" dirty="0" smtClean="0"/>
              <a:t>Replication for synchronisation </a:t>
            </a:r>
            <a:endParaRPr lang="en-US" altLang="en-US" sz="2000" dirty="0"/>
          </a:p>
          <a:p>
            <a:pPr marL="0" indent="0">
              <a:buFontTx/>
              <a:buNone/>
              <a:defRPr/>
            </a:pPr>
            <a:r>
              <a:rPr lang="en-GB" altLang="en-US" sz="1800" dirty="0"/>
              <a:t> </a:t>
            </a:r>
            <a:endParaRPr lang="en-US" altLang="en-US" sz="1800" dirty="0"/>
          </a:p>
          <a:p>
            <a:pPr>
              <a:defRPr/>
            </a:pPr>
            <a:endParaRPr lang="en-GB" altLang="en-US" sz="1800" dirty="0"/>
          </a:p>
          <a:p>
            <a:pPr marL="0" indent="0">
              <a:buFontTx/>
              <a:buNone/>
              <a:defRPr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01718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1800" y="6381328"/>
            <a:ext cx="3672408" cy="288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10"/>
          <p:cNvSpPr>
            <a:spLocks noChangeArrowheads="1"/>
          </p:cNvSpPr>
          <p:nvPr/>
        </p:nvSpPr>
        <p:spPr bwMode="auto">
          <a:xfrm rot="10800000">
            <a:off x="1908175" y="196850"/>
            <a:ext cx="5400675" cy="3024188"/>
          </a:xfrm>
          <a:prstGeom prst="triangle">
            <a:avLst>
              <a:gd name="adj" fmla="val 50000"/>
            </a:avLst>
          </a:prstGeom>
          <a:solidFill>
            <a:srgbClr val="FF9933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8" name="Isosceles Triangle 7"/>
          <p:cNvSpPr/>
          <p:nvPr/>
        </p:nvSpPr>
        <p:spPr bwMode="auto">
          <a:xfrm rot="5400000">
            <a:off x="488157" y="1708944"/>
            <a:ext cx="3384550" cy="3024187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9" name="Isosceles Triangle 7"/>
          <p:cNvSpPr>
            <a:spLocks noChangeArrowheads="1"/>
          </p:cNvSpPr>
          <p:nvPr/>
        </p:nvSpPr>
        <p:spPr bwMode="auto">
          <a:xfrm>
            <a:off x="1908175" y="3221038"/>
            <a:ext cx="5400675" cy="30241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2771775" y="304800"/>
            <a:ext cx="33385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dirty="0">
                <a:solidFill>
                  <a:srgbClr val="CC0000"/>
                </a:solidFill>
                <a:latin typeface="Arial" panose="020B0604020202020204" pitchFamily="34" charset="0"/>
              </a:rPr>
              <a:t>Added-value services and applications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608388" y="1303338"/>
            <a:ext cx="19986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</a:rPr>
              <a:t>WP10 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</a:rPr>
              <a:t>Downstream 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</a:rPr>
              <a:t>Services</a:t>
            </a: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711200" y="2208213"/>
            <a:ext cx="1963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</a:rPr>
              <a:t>WP8 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</a:rPr>
              <a:t>Standards &amp; 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</a:rPr>
              <a:t>Vocabularies</a:t>
            </a: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684213" y="3551238"/>
            <a:ext cx="201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Arial" panose="020B0604020202020204" pitchFamily="34" charset="0"/>
              </a:rPr>
              <a:t>make it work!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3854450" y="3841750"/>
            <a:ext cx="16049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</a:rPr>
              <a:t>WP9 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</a:rPr>
              <a:t>Upstream 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</a:rPr>
              <a:t>Services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2987675" y="5041900"/>
            <a:ext cx="3340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2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dirty="0">
                <a:solidFill>
                  <a:srgbClr val="CC0000"/>
                </a:solidFill>
                <a:latin typeface="Arial" panose="020B0604020202020204" pitchFamily="34" charset="0"/>
              </a:rPr>
              <a:t>Discovery and access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2400" dirty="0">
                <a:solidFill>
                  <a:srgbClr val="CC0000"/>
                </a:solidFill>
                <a:latin typeface="Arial" panose="020B0604020202020204" pitchFamily="34" charset="0"/>
              </a:rPr>
              <a:t>to more datasets and information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744" y="2459757"/>
            <a:ext cx="3127728" cy="1439035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0800000">
            <a:off x="5999095" y="1738884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86786" y="1404082"/>
            <a:ext cx="20249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NEW FOCUS: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ACHIEVING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MORE USER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ENGAGEMENT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62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1188" y="5805488"/>
            <a:ext cx="7921625" cy="6477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GB" altLang="en-US" sz="1400" smtClean="0"/>
          </a:p>
          <a:p>
            <a:pPr>
              <a:lnSpc>
                <a:spcPct val="80000"/>
              </a:lnSpc>
            </a:pPr>
            <a:r>
              <a:rPr lang="en-US" altLang="en-US" b="1" smtClean="0">
                <a:solidFill>
                  <a:srgbClr val="000099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endParaRPr lang="en-US" altLang="en-US" b="1" smtClean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</a:pPr>
            <a:endParaRPr lang="en-US" altLang="en-US" b="1" smtClean="0">
              <a:solidFill>
                <a:srgbClr val="000099"/>
              </a:solidFill>
            </a:endParaRP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47063"/>
            <a:ext cx="4032250" cy="509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41360"/>
            <a:ext cx="3991542" cy="509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09021" y="6309320"/>
            <a:ext cx="84470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SzPct val="100000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GB" altLang="en-US" sz="2400" b="1" dirty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Acquisition of ocean and marine data in many ways </a:t>
            </a:r>
            <a:endParaRPr lang="en-GB" altLang="en-US" sz="24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33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1800" y="6381328"/>
            <a:ext cx="3672408" cy="288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59" y="1484784"/>
            <a:ext cx="8353053" cy="495300"/>
          </a:xfrm>
        </p:spPr>
        <p:txBody>
          <a:bodyPr/>
          <a:lstStyle/>
          <a:p>
            <a:r>
              <a:rPr lang="en-US" altLang="en-US" sz="2800" dirty="0" err="1" smtClean="0"/>
              <a:t>SeaDataCloud</a:t>
            </a:r>
            <a:r>
              <a:rPr lang="en-US" altLang="en-US" sz="2800" dirty="0" smtClean="0"/>
              <a:t> topics</a:t>
            </a:r>
            <a:endParaRPr lang="en-GB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4213" y="2060849"/>
            <a:ext cx="8280400" cy="4608512"/>
          </a:xfrm>
        </p:spPr>
        <p:txBody>
          <a:bodyPr/>
          <a:lstStyle/>
          <a:p>
            <a:r>
              <a:rPr lang="en-GB" altLang="en-US" sz="2000" dirty="0"/>
              <a:t>Developing and deploying a </a:t>
            </a:r>
            <a:r>
              <a:rPr lang="en-GB" altLang="en-US" sz="2000" b="1" dirty="0"/>
              <a:t>Virtual Research Environment (VRE</a:t>
            </a:r>
            <a:r>
              <a:rPr lang="en-GB" altLang="en-US" sz="2000" b="1" dirty="0" smtClean="0"/>
              <a:t>):</a:t>
            </a:r>
            <a:r>
              <a:rPr lang="en-GB" altLang="en-US" sz="2000" dirty="0" smtClean="0"/>
              <a:t> </a:t>
            </a:r>
            <a:endParaRPr lang="en-GB" altLang="en-US" sz="1800" dirty="0" smtClean="0"/>
          </a:p>
          <a:p>
            <a:pPr lvl="1"/>
            <a:r>
              <a:rPr lang="en-GB" altLang="en-US" sz="1800" dirty="0" smtClean="0"/>
              <a:t>Collaborative environment</a:t>
            </a:r>
          </a:p>
          <a:p>
            <a:pPr lvl="1"/>
            <a:r>
              <a:rPr lang="en-GB" altLang="en-US" sz="1800" dirty="0" smtClean="0"/>
              <a:t>Cloud computing</a:t>
            </a:r>
          </a:p>
          <a:p>
            <a:pPr lvl="1"/>
            <a:r>
              <a:rPr lang="en-GB" altLang="en-US" sz="1800" dirty="0" smtClean="0"/>
              <a:t>Big data</a:t>
            </a:r>
          </a:p>
          <a:p>
            <a:pPr lvl="1"/>
            <a:r>
              <a:rPr lang="en-GB" altLang="en-US" sz="1800" dirty="0" smtClean="0"/>
              <a:t>Advanced </a:t>
            </a:r>
            <a:r>
              <a:rPr lang="en-GB" altLang="en-US" sz="1800" dirty="0"/>
              <a:t>e-services to facilitate </a:t>
            </a:r>
            <a:r>
              <a:rPr lang="en-GB" altLang="en-US" sz="1800" dirty="0" smtClean="0"/>
              <a:t>research for handling</a:t>
            </a:r>
            <a:r>
              <a:rPr lang="en-GB" altLang="en-US" sz="1800" dirty="0"/>
              <a:t>, curating, quality controlling, transforming and processing marine and ocean </a:t>
            </a:r>
            <a:r>
              <a:rPr lang="en-GB" altLang="en-US" sz="1800" dirty="0" smtClean="0"/>
              <a:t>data into </a:t>
            </a:r>
            <a:r>
              <a:rPr lang="en-GB" altLang="en-US" sz="1800" dirty="0"/>
              <a:t>value-added analyses, harmonised data collections, and data products which can be integrated, visualised and published using OGC and high level visualisation services. </a:t>
            </a:r>
            <a:endParaRPr lang="en-US" altLang="en-US" sz="1800" dirty="0"/>
          </a:p>
          <a:p>
            <a:r>
              <a:rPr lang="en-GB" altLang="en-US" sz="2000" dirty="0" smtClean="0"/>
              <a:t>Products: </a:t>
            </a:r>
          </a:p>
          <a:p>
            <a:pPr lvl="1"/>
            <a:r>
              <a:rPr lang="en-GB" altLang="en-US" sz="1800" dirty="0" smtClean="0"/>
              <a:t>Improved T&amp;S Climatology – cooperation with Copernicus Marine Environmental Monitoring Service</a:t>
            </a:r>
            <a:endParaRPr lang="en-US" altLang="en-US" sz="1800" dirty="0"/>
          </a:p>
          <a:p>
            <a:pPr>
              <a:defRPr/>
            </a:pPr>
            <a:endParaRPr lang="en-GB" altLang="en-US" sz="1800" dirty="0"/>
          </a:p>
          <a:p>
            <a:pPr marL="0" indent="0">
              <a:buFontTx/>
              <a:buNone/>
              <a:defRPr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2383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77277" y="1288182"/>
            <a:ext cx="7920038" cy="381000"/>
          </a:xfrm>
        </p:spPr>
        <p:txBody>
          <a:bodyPr/>
          <a:lstStyle/>
          <a:p>
            <a:r>
              <a:rPr lang="en-GB" altLang="en-US" b="1" dirty="0" smtClean="0">
                <a:cs typeface="Times New Roman" panose="02020603050405020304" pitchFamily="18" charset="0"/>
              </a:rPr>
              <a:t>Ocean and Marine Data acquisition </a:t>
            </a:r>
            <a:endParaRPr lang="en-GB" altLang="en-US" b="1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378" y="1916832"/>
            <a:ext cx="8382000" cy="5072608"/>
          </a:xfrm>
        </p:spPr>
        <p:txBody>
          <a:bodyPr/>
          <a:lstStyle/>
          <a:p>
            <a:pPr>
              <a:defRPr/>
            </a:pPr>
            <a:r>
              <a:rPr lang="en-GB" altLang="zh-CN" sz="2000" dirty="0" smtClean="0">
                <a:solidFill>
                  <a:schemeClr val="accent2"/>
                </a:solidFill>
                <a:ea typeface="宋体" panose="02010600030101010101" pitchFamily="2" charset="-122"/>
              </a:rPr>
              <a:t>Data are collected by governments, research institutes, and private industry (in Europe more than 1.000 organisations) </a:t>
            </a:r>
          </a:p>
          <a:p>
            <a:pPr>
              <a:defRPr/>
            </a:pPr>
            <a:endParaRPr lang="en-US" altLang="en-US" sz="2000" dirty="0" smtClean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altLang="en-US" sz="2000" dirty="0" smtClean="0">
                <a:solidFill>
                  <a:schemeClr val="accent2"/>
                </a:solidFill>
              </a:rPr>
              <a:t>Data are gathered for physics, </a:t>
            </a:r>
            <a:r>
              <a:rPr lang="en-GB" altLang="en-US" sz="2000" dirty="0" smtClean="0">
                <a:solidFill>
                  <a:schemeClr val="accent2"/>
                </a:solidFill>
              </a:rPr>
              <a:t>geophysics, chemistry, biology, geology, and bathymetry </a:t>
            </a:r>
          </a:p>
          <a:p>
            <a:pPr>
              <a:defRPr/>
            </a:pPr>
            <a:endParaRPr lang="en-GB" altLang="zh-CN" sz="2000" dirty="0" smtClean="0">
              <a:solidFill>
                <a:schemeClr val="accent2"/>
              </a:solidFill>
              <a:ea typeface="宋体" panose="02010600030101010101" pitchFamily="2" charset="-122"/>
            </a:endParaRPr>
          </a:p>
          <a:p>
            <a:pPr>
              <a:defRPr/>
            </a:pPr>
            <a:r>
              <a:rPr lang="en-GB" altLang="en-US" sz="2000" dirty="0" smtClean="0">
                <a:solidFill>
                  <a:schemeClr val="accent2"/>
                </a:solidFill>
              </a:rPr>
              <a:t>Acquisition of o</a:t>
            </a:r>
            <a:r>
              <a:rPr lang="en-US" altLang="en-US" sz="2000" dirty="0" err="1" smtClean="0">
                <a:solidFill>
                  <a:schemeClr val="accent2"/>
                </a:solidFill>
              </a:rPr>
              <a:t>ceanographic</a:t>
            </a:r>
            <a:r>
              <a:rPr lang="en-US" altLang="en-US" sz="2000" dirty="0" smtClean="0">
                <a:solidFill>
                  <a:schemeClr val="accent2"/>
                </a:solidFill>
              </a:rPr>
              <a:t> and marine data is expensive; annual costs in Europe estimated at 1.4 Billion Euro (1.0 = in-situ; 0.4 = satellites) </a:t>
            </a:r>
            <a:endParaRPr lang="en-US" altLang="en-US" dirty="0" smtClean="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68313" y="5085184"/>
            <a:ext cx="7991475" cy="1656606"/>
          </a:xfrm>
          <a:prstGeom prst="rect">
            <a:avLst/>
          </a:prstGeom>
          <a:solidFill>
            <a:srgbClr val="FF993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nl-NL" altLang="en-US" sz="24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503759" y="5157192"/>
            <a:ext cx="7848103" cy="264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3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solidFill>
                  <a:schemeClr val="accent2"/>
                </a:solidFill>
                <a:latin typeface="Arial" panose="020B0604020202020204" pitchFamily="34" charset="0"/>
              </a:rPr>
              <a:t>Professional data management is required with agreements on </a:t>
            </a:r>
            <a:r>
              <a:rPr lang="en-US" altLang="en-US" dirty="0" err="1">
                <a:solidFill>
                  <a:schemeClr val="accent2"/>
                </a:solidFill>
                <a:latin typeface="Arial" panose="020B0604020202020204" pitchFamily="34" charset="0"/>
              </a:rPr>
              <a:t>standardisation</a:t>
            </a:r>
            <a:r>
              <a:rPr lang="en-US" altLang="en-US" dirty="0">
                <a:solidFill>
                  <a:schemeClr val="accent2"/>
                </a:solidFill>
                <a:latin typeface="Arial" panose="020B0604020202020204" pitchFamily="34" charset="0"/>
              </a:rPr>
              <a:t>, quality control  protocols, archiving, catalogues, and access</a:t>
            </a:r>
            <a:r>
              <a:rPr lang="en-US" altLang="en-US" dirty="0" smtClean="0">
                <a:solidFill>
                  <a:schemeClr val="accent2"/>
                </a:solidFill>
                <a:latin typeface="Arial" panose="020B0604020202020204" pitchFamily="34" charset="0"/>
              </a:rPr>
              <a:t>. </a:t>
            </a:r>
            <a:endParaRPr lang="en-US" altLang="en-US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en-US" dirty="0">
                <a:solidFill>
                  <a:schemeClr val="accent2"/>
                </a:solidFill>
                <a:latin typeface="Arial" panose="020B0604020202020204" pitchFamily="34" charset="0"/>
              </a:rPr>
              <a:t>Collect once; use many times!</a:t>
            </a:r>
          </a:p>
          <a:p>
            <a:pPr>
              <a:buFontTx/>
              <a:buNone/>
            </a:pPr>
            <a:endParaRPr lang="en-US" altLang="zh-CN" sz="2400" dirty="0">
              <a:solidFill>
                <a:schemeClr val="accent2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>
              <a:buFontTx/>
              <a:buNone/>
            </a:pPr>
            <a:endParaRPr lang="en-GB" altLang="zh-CN" sz="2400" dirty="0">
              <a:solidFill>
                <a:schemeClr val="accent2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endParaRPr lang="nl-NL" altLang="en-US" sz="24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1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SeaDataNet?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88023" y="2060575"/>
            <a:ext cx="4176589" cy="1916115"/>
          </a:xfrm>
        </p:spPr>
        <p:txBody>
          <a:bodyPr/>
          <a:lstStyle/>
          <a:p>
            <a:pPr marL="0" indent="0" algn="just">
              <a:buNone/>
            </a:pPr>
            <a:r>
              <a:rPr lang="en-GB" sz="2000" dirty="0" smtClean="0">
                <a:solidFill>
                  <a:srgbClr val="00519D"/>
                </a:solidFill>
              </a:rPr>
              <a:t>A pan-European infrastructure set up and operated for managing marine and ocean data in cooperation with the NODCs and data focal points of 35 countries bordering the European seas</a:t>
            </a:r>
            <a:endParaRPr lang="en-GB" sz="2000" dirty="0">
              <a:solidFill>
                <a:srgbClr val="00519D"/>
              </a:solidFill>
            </a:endParaRPr>
          </a:p>
        </p:txBody>
      </p:sp>
      <p:grpSp>
        <p:nvGrpSpPr>
          <p:cNvPr id="4" name="Groupe 51"/>
          <p:cNvGrpSpPr>
            <a:grpSpLocks/>
          </p:cNvGrpSpPr>
          <p:nvPr/>
        </p:nvGrpSpPr>
        <p:grpSpPr bwMode="auto">
          <a:xfrm>
            <a:off x="28575" y="2132583"/>
            <a:ext cx="4615433" cy="4182492"/>
            <a:chOff x="2471142" y="1110440"/>
            <a:chExt cx="6637362" cy="5696242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1142" y="1110440"/>
              <a:ext cx="6637362" cy="569624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6" name="Groupe 5"/>
            <p:cNvGrpSpPr>
              <a:grpSpLocks/>
            </p:cNvGrpSpPr>
            <p:nvPr/>
          </p:nvGrpSpPr>
          <p:grpSpPr bwMode="auto">
            <a:xfrm>
              <a:off x="2975198" y="1412776"/>
              <a:ext cx="6120680" cy="4858324"/>
              <a:chOff x="2771800" y="1412776"/>
              <a:chExt cx="6120680" cy="4858324"/>
            </a:xfrm>
          </p:grpSpPr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61172" y="5493273"/>
                <a:ext cx="272006" cy="1811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4573615" y="4437194"/>
                <a:ext cx="286430" cy="19145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5004291" y="3621975"/>
                <a:ext cx="288491" cy="19145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4283062" y="3564333"/>
                <a:ext cx="290553" cy="1811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V="1">
                <a:off x="5148536" y="3932828"/>
                <a:ext cx="288491" cy="1729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V="1">
                <a:off x="5869765" y="2467080"/>
                <a:ext cx="286431" cy="17910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V="1">
                <a:off x="4039905" y="5326524"/>
                <a:ext cx="387403" cy="23674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V="1">
                <a:off x="5725519" y="5157716"/>
                <a:ext cx="286431" cy="19145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73574" y="2512370"/>
                <a:ext cx="286431" cy="19145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1" name="Image 3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V="1">
                <a:off x="7332828" y="5462394"/>
                <a:ext cx="408009" cy="27174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flipV="1">
                <a:off x="4744648" y="3932828"/>
                <a:ext cx="259642" cy="1729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3" name="Image 3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flipV="1">
                <a:off x="5364905" y="1935952"/>
                <a:ext cx="282309" cy="19762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flipV="1">
                <a:off x="5321631" y="3146429"/>
                <a:ext cx="331766" cy="22027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5" name="Image 34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V="1">
                <a:off x="3666928" y="3514926"/>
                <a:ext cx="401827" cy="20174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6" name="Image 35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flipV="1">
                <a:off x="3526804" y="5349169"/>
                <a:ext cx="352371" cy="23468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7" name="Image 36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flipV="1">
                <a:off x="2772605" y="1413059"/>
                <a:ext cx="331764" cy="23880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8" name="Image 37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flipV="1">
                <a:off x="6733179" y="2073881"/>
                <a:ext cx="288491" cy="17498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9" name="Image 38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84072" y="3500515"/>
                <a:ext cx="329704" cy="16675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0" name="Image 39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77424" y="2493843"/>
                <a:ext cx="358554" cy="22850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1" name="Image 40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 flipV="1">
                <a:off x="6733179" y="2782052"/>
                <a:ext cx="342068" cy="17086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2" name="Image 41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473536" y="3074378"/>
                <a:ext cx="300855" cy="1811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3" name="Image 42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26529" y="4317793"/>
                <a:ext cx="286431" cy="19145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4" name="Image 43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877424" y="5013612"/>
                <a:ext cx="286430" cy="17086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5" name="Image 44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893909" y="4702757"/>
                <a:ext cx="269945" cy="17910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6" name="Image 45"/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548613" y="5073312"/>
                <a:ext cx="344130" cy="22850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7" name="Image 46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867705" y="4842745"/>
                <a:ext cx="344128" cy="17086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8" name="Image 47"/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797642" y="4533949"/>
                <a:ext cx="286430" cy="19145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9" name="Image 48"/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93404" y="5878239"/>
                <a:ext cx="333826" cy="22233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50" name="Image 49"/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452346" y="5997639"/>
                <a:ext cx="360615" cy="2408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51" name="Image 50"/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 flipV="1">
                <a:off x="7901568" y="6022343"/>
                <a:ext cx="344130" cy="24909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grpSp>
          <p:nvGrpSpPr>
            <p:cNvPr id="7" name="Groupe 36"/>
            <p:cNvGrpSpPr>
              <a:grpSpLocks/>
            </p:cNvGrpSpPr>
            <p:nvPr/>
          </p:nvGrpSpPr>
          <p:grpSpPr bwMode="auto">
            <a:xfrm>
              <a:off x="3870056" y="2492896"/>
              <a:ext cx="4793108" cy="4007502"/>
              <a:chOff x="3666658" y="2492896"/>
              <a:chExt cx="4793108" cy="4007502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 flipV="1">
                <a:off x="3666928" y="6271438"/>
                <a:ext cx="352371" cy="228509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371087" y="6049105"/>
                <a:ext cx="352372" cy="23468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 flipV="1">
                <a:off x="4643677" y="5948232"/>
                <a:ext cx="302915" cy="19968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290138" y="5238003"/>
                <a:ext cx="333826" cy="22233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261288" y="4976557"/>
                <a:ext cx="438920" cy="21821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V="1">
                <a:off x="4039905" y="5326525"/>
                <a:ext cx="387403" cy="23674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4571554" y="4437194"/>
                <a:ext cx="286431" cy="19145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5004291" y="3597271"/>
                <a:ext cx="288491" cy="19145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flipV="1">
                <a:off x="4744648" y="3932828"/>
                <a:ext cx="259642" cy="1729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8" name="Image 17"/>
              <p:cNvPicPr>
                <a:picLocks noChangeAspect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 flipV="1">
                <a:off x="4285124" y="3572567"/>
                <a:ext cx="288491" cy="18116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V="1">
                <a:off x="5723459" y="5157717"/>
                <a:ext cx="288491" cy="19145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0" name="Image 1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V="1">
                <a:off x="7330767" y="5460335"/>
                <a:ext cx="410069" cy="27174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1" name="Image 2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73574" y="2493843"/>
                <a:ext cx="286431" cy="19145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flipV="1">
              <a:off x="6948940" y="2779992"/>
              <a:ext cx="342068" cy="1729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64" name="Image 63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805497" y="4005064"/>
            <a:ext cx="4303007" cy="234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5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3600" y="1531640"/>
            <a:ext cx="8280400" cy="495300"/>
          </a:xfrm>
        </p:spPr>
        <p:txBody>
          <a:bodyPr/>
          <a:lstStyle/>
          <a:p>
            <a:r>
              <a:rPr lang="en-US" sz="2800" dirty="0"/>
              <a:t>Portal with standards, tools, and </a:t>
            </a:r>
            <a:br>
              <a:rPr lang="en-US" sz="2800" dirty="0"/>
            </a:br>
            <a:r>
              <a:rPr lang="en-US" sz="2800" dirty="0"/>
              <a:t>services, both for users and data </a:t>
            </a:r>
            <a:r>
              <a:rPr lang="en-US" sz="2800" dirty="0" err="1"/>
              <a:t>centres</a:t>
            </a:r>
            <a:r>
              <a:rPr lang="en-US" sz="2800" dirty="0"/>
              <a:t> </a:t>
            </a:r>
            <a:br>
              <a:rPr lang="en-US" sz="2800" dirty="0"/>
            </a:br>
            <a:endParaRPr lang="fr-FR" sz="2800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2555776" y="6335043"/>
            <a:ext cx="2736304" cy="52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GB" sz="2000" b="1" kern="0" dirty="0" smtClean="0">
                <a:solidFill>
                  <a:srgbClr val="9A047A"/>
                </a:solidFill>
              </a:rPr>
              <a:t>www.seadatanet.org</a:t>
            </a:r>
            <a:endParaRPr lang="en-GB" sz="2000" b="1" kern="0" dirty="0">
              <a:solidFill>
                <a:srgbClr val="9A047A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57485"/>
            <a:ext cx="757884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7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627784" y="6424526"/>
            <a:ext cx="3816424" cy="244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SeaDataNet </a:t>
            </a:r>
            <a:r>
              <a:rPr lang="fr-FR" dirty="0" err="1" smtClean="0"/>
              <a:t>metadata</a:t>
            </a:r>
            <a:r>
              <a:rPr lang="fr-FR" dirty="0" smtClean="0"/>
              <a:t> directories</a:t>
            </a:r>
            <a:endParaRPr lang="fr-FR" dirty="0"/>
          </a:p>
        </p:txBody>
      </p:sp>
      <p:grpSp>
        <p:nvGrpSpPr>
          <p:cNvPr id="44" name="Groupe 43"/>
          <p:cNvGrpSpPr/>
          <p:nvPr/>
        </p:nvGrpSpPr>
        <p:grpSpPr>
          <a:xfrm>
            <a:off x="312861" y="4786605"/>
            <a:ext cx="2174123" cy="1368152"/>
            <a:chOff x="312861" y="4786605"/>
            <a:chExt cx="2174123" cy="1368152"/>
          </a:xfrm>
        </p:grpSpPr>
        <p:pic>
          <p:nvPicPr>
            <p:cNvPr id="6" name="Image 5" descr="European Directory of ocean Observing Systems - EDIOS - Mozilla Firefox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9" t="13546" r="12355" b="7513"/>
            <a:stretch/>
          </p:blipFill>
          <p:spPr>
            <a:xfrm>
              <a:off x="312861" y="4786605"/>
              <a:ext cx="1531999" cy="11855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Image 6" descr="European Directory of ocean Observing Systems - EDIOS - Mozilla Firefox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6" t="16401" r="11435" b="2750"/>
            <a:stretch/>
          </p:blipFill>
          <p:spPr>
            <a:xfrm>
              <a:off x="1005082" y="4984366"/>
              <a:ext cx="1481902" cy="11703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43" name="Groupe 42"/>
          <p:cNvGrpSpPr/>
          <p:nvPr/>
        </p:nvGrpSpPr>
        <p:grpSpPr>
          <a:xfrm>
            <a:off x="565259" y="2825749"/>
            <a:ext cx="2377030" cy="1456800"/>
            <a:chOff x="565259" y="2825749"/>
            <a:chExt cx="2377030" cy="1456800"/>
          </a:xfrm>
        </p:grpSpPr>
        <p:pic>
          <p:nvPicPr>
            <p:cNvPr id="9" name="Image 8" descr="SeaDataNet European Directory of Marine Environmental Research Projects (EDMERP) - Mozilla Firefox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1" t="14391" r="11436" b="22349"/>
            <a:stretch/>
          </p:blipFill>
          <p:spPr>
            <a:xfrm>
              <a:off x="565259" y="2825749"/>
              <a:ext cx="1839585" cy="11424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Image 9" descr="SeaDataNet European Directory of Marine Environmental Research Projects (EDMERP) - Mozilla Firefox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22" t="13968" r="12704" b="14658"/>
            <a:stretch/>
          </p:blipFill>
          <p:spPr>
            <a:xfrm>
              <a:off x="1311358" y="3108219"/>
              <a:ext cx="1630931" cy="11743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42" name="Groupe 41"/>
          <p:cNvGrpSpPr/>
          <p:nvPr/>
        </p:nvGrpSpPr>
        <p:grpSpPr>
          <a:xfrm>
            <a:off x="6038633" y="2477418"/>
            <a:ext cx="2694553" cy="1488338"/>
            <a:chOff x="6038633" y="2477418"/>
            <a:chExt cx="2694553" cy="1488338"/>
          </a:xfrm>
        </p:grpSpPr>
        <p:pic>
          <p:nvPicPr>
            <p:cNvPr id="12" name="Image 11" descr="SeaDataNet Cruise Summary Reports (CSR) - Mozilla Firefox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4" t="13968" r="12703" b="19684"/>
            <a:stretch/>
          </p:blipFill>
          <p:spPr>
            <a:xfrm>
              <a:off x="6038633" y="2477418"/>
              <a:ext cx="1688351" cy="11467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Image 12" descr="SeaDataNet Cruise Summary Reports (CSR) - Mozilla Firefox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5" t="14391" r="12704" b="32626"/>
            <a:stretch/>
          </p:blipFill>
          <p:spPr>
            <a:xfrm>
              <a:off x="6736827" y="2882905"/>
              <a:ext cx="1996359" cy="108285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41" name="Groupe 40"/>
          <p:cNvGrpSpPr/>
          <p:nvPr/>
        </p:nvGrpSpPr>
        <p:grpSpPr>
          <a:xfrm>
            <a:off x="6105334" y="4415360"/>
            <a:ext cx="2882018" cy="1739397"/>
            <a:chOff x="6105334" y="4415360"/>
            <a:chExt cx="2882018" cy="1739397"/>
          </a:xfrm>
        </p:grpSpPr>
        <p:pic>
          <p:nvPicPr>
            <p:cNvPr id="15" name="Image 14" descr="SeaDataNet European Directory of Marine Environmental Data (EDMED) - Mozilla Firefox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22" t="13968" r="12767" b="4306"/>
            <a:stretch/>
          </p:blipFill>
          <p:spPr>
            <a:xfrm>
              <a:off x="6105334" y="4415360"/>
              <a:ext cx="1791421" cy="147821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Image 15" descr="SeaDataNet European Directory of Marine Environmental Data (EDMED) - search results - Windows Internet Explorer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1" t="13178" r="8096" b="13234"/>
            <a:stretch/>
          </p:blipFill>
          <p:spPr>
            <a:xfrm>
              <a:off x="6980895" y="4866435"/>
              <a:ext cx="2006457" cy="128832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Espace réservé du contenu 19" descr="Seadatanet search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12733" r="4053"/>
          <a:stretch/>
        </p:blipFill>
        <p:spPr>
          <a:xfrm>
            <a:off x="3303692" y="2348880"/>
            <a:ext cx="2420436" cy="18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 20" descr="SeaDataNet Common Data Index (CDI) V3 - Mozilla Firefox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t="12201" r="11240" b="25011"/>
          <a:stretch/>
        </p:blipFill>
        <p:spPr>
          <a:xfrm>
            <a:off x="2892509" y="4859912"/>
            <a:ext cx="2165177" cy="137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 21" descr="SeaDataNet Common Data Index (CDI) V3 - Mozilla Firefox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12201" r="12084" b="22700"/>
          <a:stretch/>
        </p:blipFill>
        <p:spPr>
          <a:xfrm>
            <a:off x="3731132" y="4984366"/>
            <a:ext cx="213701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Espace réservé du contenu 2"/>
          <p:cNvSpPr txBox="1">
            <a:spLocks/>
          </p:cNvSpPr>
          <p:nvPr/>
        </p:nvSpPr>
        <p:spPr bwMode="auto">
          <a:xfrm>
            <a:off x="336135" y="5986630"/>
            <a:ext cx="887360" cy="32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800" b="1" dirty="0" smtClean="0"/>
              <a:t>EDIOS</a:t>
            </a:r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 bwMode="auto">
          <a:xfrm>
            <a:off x="3155068" y="6280182"/>
            <a:ext cx="750843" cy="32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800" b="1" dirty="0" smtClean="0"/>
              <a:t>CDI</a:t>
            </a:r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 bwMode="auto">
          <a:xfrm>
            <a:off x="6156176" y="5914622"/>
            <a:ext cx="750843" cy="32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800" b="1" dirty="0" smtClean="0"/>
              <a:t>EDMED</a:t>
            </a: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 bwMode="auto">
          <a:xfrm>
            <a:off x="6084168" y="3682374"/>
            <a:ext cx="750843" cy="32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800" b="1" dirty="0" smtClean="0"/>
              <a:t>CSR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25749" y="1988840"/>
            <a:ext cx="9142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b="1" dirty="0">
                <a:solidFill>
                  <a:srgbClr val="00A7E5"/>
                </a:solidFill>
                <a:latin typeface="Calibri" pitchFamily="34" charset="0"/>
                <a:cs typeface="Calibri" pitchFamily="34" charset="0"/>
              </a:rPr>
              <a:t>EDMO</a:t>
            </a:r>
            <a:endParaRPr lang="fr-FR" b="1" dirty="0">
              <a:solidFill>
                <a:srgbClr val="00A7E5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 bwMode="auto">
          <a:xfrm>
            <a:off x="437287" y="3981171"/>
            <a:ext cx="917379" cy="35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800" b="1" dirty="0" smtClean="0"/>
              <a:t>EDMERP</a:t>
            </a:r>
          </a:p>
        </p:txBody>
      </p:sp>
      <p:sp>
        <p:nvSpPr>
          <p:cNvPr id="30" name="Espace réservé du contenu 2"/>
          <p:cNvSpPr txBox="1">
            <a:spLocks/>
          </p:cNvSpPr>
          <p:nvPr/>
        </p:nvSpPr>
        <p:spPr bwMode="auto">
          <a:xfrm>
            <a:off x="624255" y="4237892"/>
            <a:ext cx="949568" cy="3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Projects</a:t>
            </a:r>
          </a:p>
        </p:txBody>
      </p:sp>
      <p:sp>
        <p:nvSpPr>
          <p:cNvPr id="31" name="Espace réservé du contenu 2"/>
          <p:cNvSpPr txBox="1">
            <a:spLocks/>
          </p:cNvSpPr>
          <p:nvPr/>
        </p:nvSpPr>
        <p:spPr bwMode="auto">
          <a:xfrm>
            <a:off x="6084168" y="3949860"/>
            <a:ext cx="1944216" cy="3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Research cruises</a:t>
            </a:r>
          </a:p>
        </p:txBody>
      </p:sp>
      <p:sp>
        <p:nvSpPr>
          <p:cNvPr id="32" name="Espace réservé du contenu 2"/>
          <p:cNvSpPr txBox="1">
            <a:spLocks/>
          </p:cNvSpPr>
          <p:nvPr/>
        </p:nvSpPr>
        <p:spPr bwMode="auto">
          <a:xfrm>
            <a:off x="312860" y="6188939"/>
            <a:ext cx="2554175" cy="3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Observing programmes</a:t>
            </a:r>
          </a:p>
        </p:txBody>
      </p:sp>
      <p:sp>
        <p:nvSpPr>
          <p:cNvPr id="33" name="Espace réservé du contenu 2"/>
          <p:cNvSpPr txBox="1">
            <a:spLocks/>
          </p:cNvSpPr>
          <p:nvPr/>
        </p:nvSpPr>
        <p:spPr bwMode="auto">
          <a:xfrm>
            <a:off x="3602001" y="6453336"/>
            <a:ext cx="1762087" cy="3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Data index</a:t>
            </a: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 bwMode="auto">
          <a:xfrm>
            <a:off x="6338305" y="6165304"/>
            <a:ext cx="1762087" cy="3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Data sets</a:t>
            </a:r>
          </a:p>
        </p:txBody>
      </p:sp>
      <p:sp>
        <p:nvSpPr>
          <p:cNvPr id="35" name="Espace réservé du contenu 2"/>
          <p:cNvSpPr txBox="1">
            <a:spLocks/>
          </p:cNvSpPr>
          <p:nvPr/>
        </p:nvSpPr>
        <p:spPr bwMode="auto">
          <a:xfrm>
            <a:off x="4120122" y="1988840"/>
            <a:ext cx="1735555" cy="3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Organisations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2134226" y="3479563"/>
            <a:ext cx="4843333" cy="1674817"/>
            <a:chOff x="2134226" y="3479563"/>
            <a:chExt cx="4843333" cy="1674817"/>
          </a:xfrm>
        </p:grpSpPr>
        <p:sp>
          <p:nvSpPr>
            <p:cNvPr id="36" name="AutoShape 105"/>
            <p:cNvSpPr>
              <a:spLocks noChangeArrowheads="1"/>
            </p:cNvSpPr>
            <p:nvPr/>
          </p:nvSpPr>
          <p:spPr bwMode="auto">
            <a:xfrm rot="10800000">
              <a:off x="2579288" y="3681934"/>
              <a:ext cx="814865" cy="217488"/>
            </a:xfrm>
            <a:prstGeom prst="rightArrow">
              <a:avLst>
                <a:gd name="adj1" fmla="val 50000"/>
                <a:gd name="adj2" fmla="val 82847"/>
              </a:avLst>
            </a:prstGeom>
            <a:solidFill>
              <a:srgbClr val="9A047A"/>
            </a:soli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/>
            </a:p>
          </p:txBody>
        </p:sp>
        <p:sp>
          <p:nvSpPr>
            <p:cNvPr id="37" name="AutoShape 105"/>
            <p:cNvSpPr>
              <a:spLocks noChangeArrowheads="1"/>
            </p:cNvSpPr>
            <p:nvPr/>
          </p:nvSpPr>
          <p:spPr bwMode="auto">
            <a:xfrm rot="8160009">
              <a:off x="2134226" y="4376938"/>
              <a:ext cx="1493122" cy="217488"/>
            </a:xfrm>
            <a:prstGeom prst="rightArrow">
              <a:avLst>
                <a:gd name="adj1" fmla="val 50000"/>
                <a:gd name="adj2" fmla="val 82847"/>
              </a:avLst>
            </a:prstGeom>
            <a:solidFill>
              <a:srgbClr val="9A047A"/>
            </a:soli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/>
            </a:p>
          </p:txBody>
        </p:sp>
        <p:sp>
          <p:nvSpPr>
            <p:cNvPr id="38" name="AutoShape 105"/>
            <p:cNvSpPr>
              <a:spLocks noChangeArrowheads="1"/>
            </p:cNvSpPr>
            <p:nvPr/>
          </p:nvSpPr>
          <p:spPr bwMode="auto">
            <a:xfrm rot="4242532">
              <a:off x="3396714" y="4455863"/>
              <a:ext cx="1179547" cy="217488"/>
            </a:xfrm>
            <a:prstGeom prst="rightArrow">
              <a:avLst>
                <a:gd name="adj1" fmla="val 50000"/>
                <a:gd name="adj2" fmla="val 82847"/>
              </a:avLst>
            </a:prstGeom>
            <a:solidFill>
              <a:srgbClr val="9A047A"/>
            </a:soli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/>
            </a:p>
          </p:txBody>
        </p:sp>
        <p:sp>
          <p:nvSpPr>
            <p:cNvPr id="39" name="AutoShape 105"/>
            <p:cNvSpPr>
              <a:spLocks noChangeArrowheads="1"/>
            </p:cNvSpPr>
            <p:nvPr/>
          </p:nvSpPr>
          <p:spPr bwMode="auto">
            <a:xfrm rot="21156840">
              <a:off x="4412103" y="3479563"/>
              <a:ext cx="2565456" cy="217488"/>
            </a:xfrm>
            <a:prstGeom prst="rightArrow">
              <a:avLst>
                <a:gd name="adj1" fmla="val 50000"/>
                <a:gd name="adj2" fmla="val 82847"/>
              </a:avLst>
            </a:prstGeom>
            <a:solidFill>
              <a:srgbClr val="9A047A"/>
            </a:soli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/>
            </a:p>
          </p:txBody>
        </p:sp>
        <p:sp>
          <p:nvSpPr>
            <p:cNvPr id="40" name="AutoShape 105"/>
            <p:cNvSpPr>
              <a:spLocks noChangeArrowheads="1"/>
            </p:cNvSpPr>
            <p:nvPr/>
          </p:nvSpPr>
          <p:spPr bwMode="auto">
            <a:xfrm rot="1209552">
              <a:off x="4328996" y="4215788"/>
              <a:ext cx="2062643" cy="217488"/>
            </a:xfrm>
            <a:prstGeom prst="rightArrow">
              <a:avLst>
                <a:gd name="adj1" fmla="val 50000"/>
                <a:gd name="adj2" fmla="val 82847"/>
              </a:avLst>
            </a:prstGeom>
            <a:solidFill>
              <a:srgbClr val="9A047A"/>
            </a:solidFill>
            <a:ln>
              <a:headEnd/>
              <a:tailEnd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45" name="Imag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15" y="989211"/>
            <a:ext cx="657199" cy="603732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81" y="980728"/>
            <a:ext cx="616749" cy="627762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4801" r="7476" b="24800"/>
          <a:stretch/>
        </p:blipFill>
        <p:spPr>
          <a:xfrm>
            <a:off x="8109607" y="1108413"/>
            <a:ext cx="854881" cy="3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9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/>
          <p:cNvSpPr/>
          <p:nvPr/>
        </p:nvSpPr>
        <p:spPr>
          <a:xfrm>
            <a:off x="827584" y="4221087"/>
            <a:ext cx="3240360" cy="1008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5061" y="1362368"/>
            <a:ext cx="8280400" cy="495300"/>
          </a:xfrm>
        </p:spPr>
        <p:txBody>
          <a:bodyPr/>
          <a:lstStyle/>
          <a:p>
            <a:r>
              <a:rPr lang="en-GB" sz="2600" dirty="0" smtClean="0"/>
              <a:t>CDI service for discovery and unified data access</a:t>
            </a:r>
            <a:endParaRPr lang="en-GB" sz="2600" dirty="0"/>
          </a:p>
        </p:txBody>
      </p:sp>
      <p:pic>
        <p:nvPicPr>
          <p:cNvPr id="4" name="Espace réservé du contenu 3" descr="SeaDataNet Common Data Index (CDI) V3 - Mozilla Firefox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12201" r="12084" b="22700"/>
          <a:stretch/>
        </p:blipFill>
        <p:spPr>
          <a:xfrm>
            <a:off x="1276400" y="2303358"/>
            <a:ext cx="2237426" cy="1507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e 24"/>
          <p:cNvGrpSpPr/>
          <p:nvPr/>
        </p:nvGrpSpPr>
        <p:grpSpPr>
          <a:xfrm>
            <a:off x="1124000" y="4221087"/>
            <a:ext cx="2655912" cy="864097"/>
            <a:chOff x="1124000" y="4365104"/>
            <a:chExt cx="2655912" cy="936104"/>
          </a:xfrm>
        </p:grpSpPr>
        <p:sp>
          <p:nvSpPr>
            <p:cNvPr id="6" name="Organigramme : Disque magnétique 5"/>
            <p:cNvSpPr/>
            <p:nvPr/>
          </p:nvSpPr>
          <p:spPr>
            <a:xfrm>
              <a:off x="1124000" y="4365104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rganigramme : Disque magnétique 6"/>
            <p:cNvSpPr/>
            <p:nvPr/>
          </p:nvSpPr>
          <p:spPr>
            <a:xfrm>
              <a:off x="1276400" y="4437112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rganigramme : Disque magnétique 7"/>
            <p:cNvSpPr/>
            <p:nvPr/>
          </p:nvSpPr>
          <p:spPr>
            <a:xfrm>
              <a:off x="1428800" y="4509120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rganigramme : Disque magnétique 8"/>
            <p:cNvSpPr/>
            <p:nvPr/>
          </p:nvSpPr>
          <p:spPr>
            <a:xfrm>
              <a:off x="1581200" y="4581128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rganigramme : Disque magnétique 9"/>
            <p:cNvSpPr/>
            <p:nvPr/>
          </p:nvSpPr>
          <p:spPr>
            <a:xfrm>
              <a:off x="1733600" y="4653136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rganigramme : Disque magnétique 10"/>
            <p:cNvSpPr/>
            <p:nvPr/>
          </p:nvSpPr>
          <p:spPr>
            <a:xfrm>
              <a:off x="1886000" y="4725144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Organigramme : Disque magnétique 11"/>
            <p:cNvSpPr/>
            <p:nvPr/>
          </p:nvSpPr>
          <p:spPr>
            <a:xfrm>
              <a:off x="2038400" y="4797152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rganigramme : Disque magnétique 12"/>
            <p:cNvSpPr/>
            <p:nvPr/>
          </p:nvSpPr>
          <p:spPr>
            <a:xfrm>
              <a:off x="2218420" y="4868606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rganigramme : Disque magnétique 16"/>
            <p:cNvSpPr/>
            <p:nvPr/>
          </p:nvSpPr>
          <p:spPr>
            <a:xfrm>
              <a:off x="2411760" y="4869160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rganigramme : Disque magnétique 17"/>
            <p:cNvSpPr/>
            <p:nvPr/>
          </p:nvSpPr>
          <p:spPr>
            <a:xfrm>
              <a:off x="2555776" y="4797152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rganigramme : Disque magnétique 18"/>
            <p:cNvSpPr/>
            <p:nvPr/>
          </p:nvSpPr>
          <p:spPr>
            <a:xfrm>
              <a:off x="2699792" y="4725144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rganigramme : Disque magnétique 19"/>
            <p:cNvSpPr/>
            <p:nvPr/>
          </p:nvSpPr>
          <p:spPr>
            <a:xfrm>
              <a:off x="2843808" y="4653136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rganigramme : Disque magnétique 20"/>
            <p:cNvSpPr/>
            <p:nvPr/>
          </p:nvSpPr>
          <p:spPr>
            <a:xfrm>
              <a:off x="2987824" y="4581128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rganigramme : Disque magnétique 22"/>
            <p:cNvSpPr/>
            <p:nvPr/>
          </p:nvSpPr>
          <p:spPr>
            <a:xfrm>
              <a:off x="3131840" y="4509120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Organigramme : Disque magnétique 21"/>
            <p:cNvSpPr/>
            <p:nvPr/>
          </p:nvSpPr>
          <p:spPr>
            <a:xfrm>
              <a:off x="3275856" y="4437112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rganigramme : Disque magnétique 23"/>
            <p:cNvSpPr/>
            <p:nvPr/>
          </p:nvSpPr>
          <p:spPr>
            <a:xfrm>
              <a:off x="3419872" y="4365104"/>
              <a:ext cx="360040" cy="432048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8" name="Espace réservé du contenu 2"/>
          <p:cNvSpPr txBox="1">
            <a:spLocks/>
          </p:cNvSpPr>
          <p:nvPr/>
        </p:nvSpPr>
        <p:spPr bwMode="auto">
          <a:xfrm>
            <a:off x="395536" y="5262527"/>
            <a:ext cx="4200246" cy="76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European data sources </a:t>
            </a:r>
          </a:p>
          <a:p>
            <a:pPr marL="0" indent="0" algn="ctr">
              <a:buNone/>
            </a:pPr>
            <a:r>
              <a:rPr lang="en-GB" sz="1600" b="1" i="1" dirty="0" smtClean="0">
                <a:solidFill>
                  <a:srgbClr val="00519D"/>
                </a:solidFill>
              </a:rPr>
              <a:t>data centres </a:t>
            </a:r>
            <a:r>
              <a:rPr lang="en-GB" sz="1600" b="1" i="1" dirty="0" smtClean="0">
                <a:solidFill>
                  <a:srgbClr val="00519D"/>
                </a:solidFill>
                <a:sym typeface="Wingdings" panose="05000000000000000000" pitchFamily="2" charset="2"/>
              </a:rPr>
              <a:t>&gt; </a:t>
            </a:r>
            <a:r>
              <a:rPr lang="en-GB" sz="1600" b="1" i="1" dirty="0" smtClean="0">
                <a:solidFill>
                  <a:srgbClr val="00519D"/>
                </a:solidFill>
              </a:rPr>
              <a:t>600 originators</a:t>
            </a:r>
            <a:endParaRPr lang="en-GB" sz="2000" b="1" i="1" dirty="0" smtClean="0">
              <a:solidFill>
                <a:srgbClr val="00519D"/>
              </a:solidFill>
            </a:endParaRPr>
          </a:p>
        </p:txBody>
      </p:sp>
      <p:sp>
        <p:nvSpPr>
          <p:cNvPr id="32" name="AutoShape 105"/>
          <p:cNvSpPr>
            <a:spLocks noChangeArrowheads="1"/>
          </p:cNvSpPr>
          <p:nvPr/>
        </p:nvSpPr>
        <p:spPr bwMode="auto">
          <a:xfrm rot="5400000">
            <a:off x="1641843" y="3932171"/>
            <a:ext cx="1493122" cy="217488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33" name="AutoShape 105"/>
          <p:cNvSpPr>
            <a:spLocks noChangeArrowheads="1"/>
          </p:cNvSpPr>
          <p:nvPr/>
        </p:nvSpPr>
        <p:spPr bwMode="auto">
          <a:xfrm rot="4660136">
            <a:off x="2069125" y="3774085"/>
            <a:ext cx="1471215" cy="217488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34" name="AutoShape 105"/>
          <p:cNvSpPr>
            <a:spLocks noChangeArrowheads="1"/>
          </p:cNvSpPr>
          <p:nvPr/>
        </p:nvSpPr>
        <p:spPr bwMode="auto">
          <a:xfrm rot="6247243">
            <a:off x="1239411" y="3782757"/>
            <a:ext cx="1493122" cy="217488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35" name="AutoShape 105"/>
          <p:cNvSpPr>
            <a:spLocks noChangeArrowheads="1"/>
          </p:cNvSpPr>
          <p:nvPr/>
        </p:nvSpPr>
        <p:spPr bwMode="auto">
          <a:xfrm rot="7205937">
            <a:off x="945557" y="3566733"/>
            <a:ext cx="1493122" cy="217488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36" name="AutoShape 105"/>
          <p:cNvSpPr>
            <a:spLocks noChangeArrowheads="1"/>
          </p:cNvSpPr>
          <p:nvPr/>
        </p:nvSpPr>
        <p:spPr bwMode="auto">
          <a:xfrm rot="3322095">
            <a:off x="2421187" y="3548206"/>
            <a:ext cx="1471215" cy="217488"/>
          </a:xfrm>
          <a:prstGeom prst="rightArrow">
            <a:avLst>
              <a:gd name="adj1" fmla="val 17659"/>
              <a:gd name="adj2" fmla="val 86889"/>
            </a:avLst>
          </a:prstGeom>
          <a:solidFill>
            <a:srgbClr val="9A047A"/>
          </a:solidFill>
          <a:ln>
            <a:headEnd/>
            <a:tailEnd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GB" dirty="0"/>
          </a:p>
        </p:txBody>
      </p:sp>
      <p:sp>
        <p:nvSpPr>
          <p:cNvPr id="37" name="Espace réservé du contenu 2"/>
          <p:cNvSpPr txBox="1">
            <a:spLocks/>
          </p:cNvSpPr>
          <p:nvPr/>
        </p:nvSpPr>
        <p:spPr bwMode="auto">
          <a:xfrm>
            <a:off x="1124000" y="1988841"/>
            <a:ext cx="2655912" cy="32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SeaDataNet portal</a:t>
            </a: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16216" y="2065217"/>
            <a:ext cx="1008112" cy="992059"/>
          </a:xfrm>
          <a:prstGeom prst="rect">
            <a:avLst/>
          </a:prstGeom>
        </p:spPr>
      </p:pic>
      <p:pic>
        <p:nvPicPr>
          <p:cNvPr id="40" name="Espace réservé du contenu 3" descr="SeaDataNet Common Data Index (CDI) V3 - Mozilla Firefox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12201" r="12084" b="22700"/>
          <a:stretch/>
        </p:blipFill>
        <p:spPr bwMode="auto">
          <a:xfrm>
            <a:off x="4740203" y="3622247"/>
            <a:ext cx="1850250" cy="12469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Groupe 61"/>
          <p:cNvGrpSpPr/>
          <p:nvPr/>
        </p:nvGrpSpPr>
        <p:grpSpPr>
          <a:xfrm>
            <a:off x="7594331" y="3570738"/>
            <a:ext cx="1224354" cy="1514446"/>
            <a:chOff x="7594331" y="3230821"/>
            <a:chExt cx="1224354" cy="1514446"/>
          </a:xfrm>
        </p:grpSpPr>
        <p:sp>
          <p:nvSpPr>
            <p:cNvPr id="57" name="Organigramme : Disque magnétique 56"/>
            <p:cNvSpPr/>
            <p:nvPr/>
          </p:nvSpPr>
          <p:spPr>
            <a:xfrm>
              <a:off x="7666339" y="3230821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Organigramme : Disque magnétique 55"/>
            <p:cNvSpPr/>
            <p:nvPr/>
          </p:nvSpPr>
          <p:spPr>
            <a:xfrm>
              <a:off x="7738347" y="3438370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Organigramme : Disque magnétique 54"/>
            <p:cNvSpPr/>
            <p:nvPr/>
          </p:nvSpPr>
          <p:spPr>
            <a:xfrm>
              <a:off x="7810355" y="3637777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Organigramme : Disque magnétique 57"/>
            <p:cNvSpPr/>
            <p:nvPr/>
          </p:nvSpPr>
          <p:spPr>
            <a:xfrm>
              <a:off x="7738347" y="3869523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Organigramme : Disque magnétique 58"/>
            <p:cNvSpPr/>
            <p:nvPr/>
          </p:nvSpPr>
          <p:spPr>
            <a:xfrm>
              <a:off x="7666339" y="4077072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Organigramme : Disque magnétique 59"/>
            <p:cNvSpPr/>
            <p:nvPr/>
          </p:nvSpPr>
          <p:spPr>
            <a:xfrm>
              <a:off x="7594331" y="4276479"/>
              <a:ext cx="938109" cy="409891"/>
            </a:xfrm>
            <a:prstGeom prst="flowChartMagneticDisk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Espace réservé du contenu 2"/>
            <p:cNvSpPr txBox="1">
              <a:spLocks/>
            </p:cNvSpPr>
            <p:nvPr/>
          </p:nvSpPr>
          <p:spPr bwMode="auto">
            <a:xfrm>
              <a:off x="7612391" y="4440114"/>
              <a:ext cx="1206294" cy="305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457200" indent="-4572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800">
                  <a:solidFill>
                    <a:srgbClr val="00A7E5"/>
                  </a:solidFill>
                  <a:latin typeface="Calibri" pitchFamily="34" charset="0"/>
                  <a:ea typeface="+mn-ea"/>
                  <a:cs typeface="Calibr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00519D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○"/>
                <a:defRPr sz="2000">
                  <a:solidFill>
                    <a:srgbClr val="00A7E5"/>
                  </a:solidFill>
                  <a:latin typeface="+mn-lt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en-GB" sz="1400" b="1" dirty="0" smtClean="0">
                  <a:solidFill>
                    <a:srgbClr val="00519D"/>
                  </a:solidFill>
                </a:rPr>
                <a:t>Data centres</a:t>
              </a:r>
            </a:p>
          </p:txBody>
        </p:sp>
      </p:grpSp>
      <p:sp>
        <p:nvSpPr>
          <p:cNvPr id="63" name="Flèche courbée vers la droite 62"/>
          <p:cNvSpPr/>
          <p:nvPr/>
        </p:nvSpPr>
        <p:spPr>
          <a:xfrm rot="2962598">
            <a:off x="5665678" y="2472344"/>
            <a:ext cx="360040" cy="1197283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4" name="Flèche courbée vers la droite 63"/>
          <p:cNvSpPr/>
          <p:nvPr/>
        </p:nvSpPr>
        <p:spPr>
          <a:xfrm rot="7460254">
            <a:off x="7900578" y="2419975"/>
            <a:ext cx="360040" cy="1197283"/>
          </a:xfrm>
          <a:prstGeom prst="curv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5" name="Espace réservé du contenu 2"/>
          <p:cNvSpPr txBox="1">
            <a:spLocks/>
          </p:cNvSpPr>
          <p:nvPr/>
        </p:nvSpPr>
        <p:spPr bwMode="auto">
          <a:xfrm>
            <a:off x="4716016" y="2515208"/>
            <a:ext cx="907277" cy="9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Search and Shop</a:t>
            </a:r>
          </a:p>
        </p:txBody>
      </p:sp>
      <p:sp>
        <p:nvSpPr>
          <p:cNvPr id="66" name="Espace réservé du contenu 2"/>
          <p:cNvSpPr txBox="1">
            <a:spLocks/>
          </p:cNvSpPr>
          <p:nvPr/>
        </p:nvSpPr>
        <p:spPr bwMode="auto">
          <a:xfrm>
            <a:off x="7668344" y="2420888"/>
            <a:ext cx="1227396" cy="100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Data download</a:t>
            </a:r>
          </a:p>
        </p:txBody>
      </p:sp>
      <p:sp>
        <p:nvSpPr>
          <p:cNvPr id="67" name="Espace réservé du contenu 2"/>
          <p:cNvSpPr txBox="1">
            <a:spLocks/>
          </p:cNvSpPr>
          <p:nvPr/>
        </p:nvSpPr>
        <p:spPr bwMode="auto">
          <a:xfrm>
            <a:off x="4261272" y="4941168"/>
            <a:ext cx="2686992" cy="82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Metadata </a:t>
            </a:r>
          </a:p>
          <a:p>
            <a:pPr marL="0" indent="0" algn="ctr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+ transaction data</a:t>
            </a:r>
          </a:p>
        </p:txBody>
      </p:sp>
      <p:sp>
        <p:nvSpPr>
          <p:cNvPr id="68" name="Rectangle 67"/>
          <p:cNvSpPr/>
          <p:nvPr/>
        </p:nvSpPr>
        <p:spPr>
          <a:xfrm rot="20627029">
            <a:off x="387799" y="3723038"/>
            <a:ext cx="8525816" cy="322100"/>
          </a:xfrm>
          <a:prstGeom prst="rect">
            <a:avLst/>
          </a:prstGeom>
          <a:solidFill>
            <a:srgbClr val="9A047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</a:rPr>
              <a:t>Already 102 data centres connected and more underway</a:t>
            </a:r>
            <a:endParaRPr lang="en-GB" b="1" i="1" dirty="0">
              <a:solidFill>
                <a:schemeClr val="bg1"/>
              </a:solidFill>
            </a:endParaRPr>
          </a:p>
        </p:txBody>
      </p:sp>
      <p:sp>
        <p:nvSpPr>
          <p:cNvPr id="3" name="Double flèche horizontale 2"/>
          <p:cNvSpPr/>
          <p:nvPr/>
        </p:nvSpPr>
        <p:spPr>
          <a:xfrm>
            <a:off x="6732239" y="4221087"/>
            <a:ext cx="862091" cy="166498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939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27784" y="6424526"/>
            <a:ext cx="3816424" cy="244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107504" y="5642044"/>
            <a:ext cx="9036496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400" b="1" i="1" dirty="0" smtClean="0">
                <a:solidFill>
                  <a:srgbClr val="00519D"/>
                </a:solidFill>
              </a:rPr>
              <a:t>1.95 million </a:t>
            </a:r>
            <a:r>
              <a:rPr lang="en-GB" sz="2400" i="1" dirty="0" smtClean="0">
                <a:solidFill>
                  <a:srgbClr val="00519D"/>
                </a:solidFill>
              </a:rPr>
              <a:t>CDI entries from </a:t>
            </a:r>
            <a:r>
              <a:rPr lang="en-GB" sz="2400" b="1" i="1" dirty="0" smtClean="0">
                <a:solidFill>
                  <a:srgbClr val="00519D"/>
                </a:solidFill>
              </a:rPr>
              <a:t>34</a:t>
            </a:r>
            <a:r>
              <a:rPr lang="en-GB" sz="2400" i="1" dirty="0" smtClean="0">
                <a:solidFill>
                  <a:srgbClr val="00519D"/>
                </a:solidFill>
              </a:rPr>
              <a:t> countries, </a:t>
            </a:r>
            <a:r>
              <a:rPr lang="en-GB" sz="2400" b="1" i="1" dirty="0" smtClean="0">
                <a:solidFill>
                  <a:srgbClr val="00519D"/>
                </a:solidFill>
              </a:rPr>
              <a:t>102</a:t>
            </a:r>
            <a:r>
              <a:rPr lang="en-GB" sz="2400" i="1" dirty="0" smtClean="0">
                <a:solidFill>
                  <a:srgbClr val="00519D"/>
                </a:solidFill>
              </a:rPr>
              <a:t> data centres and </a:t>
            </a:r>
            <a:r>
              <a:rPr lang="en-GB" sz="2400" b="1" i="1" dirty="0" smtClean="0">
                <a:solidFill>
                  <a:srgbClr val="00519D"/>
                </a:solidFill>
              </a:rPr>
              <a:t>612</a:t>
            </a:r>
            <a:r>
              <a:rPr lang="en-GB" sz="2400" i="1" dirty="0" smtClean="0">
                <a:solidFill>
                  <a:srgbClr val="00519D"/>
                </a:solidFill>
              </a:rPr>
              <a:t> originators for physics, chemistry, geology, geophysics, bathymetry and biology; from</a:t>
            </a:r>
            <a:r>
              <a:rPr lang="en-GB" sz="2400" b="1" i="1" dirty="0" smtClean="0">
                <a:solidFill>
                  <a:srgbClr val="00519D"/>
                </a:solidFill>
              </a:rPr>
              <a:t> 1805 to 2017</a:t>
            </a:r>
            <a:r>
              <a:rPr lang="en-GB" sz="2400" i="1" dirty="0" smtClean="0">
                <a:solidFill>
                  <a:srgbClr val="00519D"/>
                </a:solidFill>
              </a:rPr>
              <a:t>; </a:t>
            </a:r>
            <a:r>
              <a:rPr lang="en-GB" sz="2400" b="1" i="1" dirty="0" smtClean="0">
                <a:solidFill>
                  <a:srgbClr val="00519D"/>
                </a:solidFill>
              </a:rPr>
              <a:t>87.6%</a:t>
            </a:r>
            <a:r>
              <a:rPr lang="en-GB" sz="2400" i="1" dirty="0" smtClean="0">
                <a:solidFill>
                  <a:srgbClr val="00519D"/>
                </a:solidFill>
              </a:rPr>
              <a:t> unrestricted or under SDN License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263680" cy="413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2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SeaDataNet </a:t>
            </a:r>
            <a:r>
              <a:rPr lang="fr-FR" dirty="0" err="1" smtClean="0"/>
              <a:t>products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72" y="2087350"/>
            <a:ext cx="5535841" cy="3789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D 6"/>
          <p:cNvGraphicFramePr/>
          <p:nvPr>
            <p:extLst>
              <p:ext uri="{D42A27DB-BD31-4B8C-83A1-F6EECF244321}">
                <p14:modId xmlns:p14="http://schemas.microsoft.com/office/powerpoint/2010/main" val="5225541"/>
              </p:ext>
            </p:extLst>
          </p:nvPr>
        </p:nvGraphicFramePr>
        <p:xfrm>
          <a:off x="-684584" y="2564904"/>
          <a:ext cx="4392488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11714" y="5877272"/>
            <a:ext cx="4200246" cy="76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Aggregated datasets and climatologies</a:t>
            </a:r>
          </a:p>
          <a:p>
            <a:pPr marL="0" indent="0" algn="ctr">
              <a:buFont typeface="Arial" pitchFamily="34" charset="0"/>
              <a:buNone/>
            </a:pPr>
            <a:r>
              <a:rPr lang="en-GB" sz="1600" b="1" i="1" dirty="0" smtClean="0">
                <a:solidFill>
                  <a:srgbClr val="00519D"/>
                </a:solidFill>
              </a:rPr>
              <a:t>Improvement of the data quality</a:t>
            </a:r>
            <a:endParaRPr lang="en-GB" sz="2000" b="1" i="1" dirty="0" smtClean="0">
              <a:solidFill>
                <a:srgbClr val="00519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4008" y="3933056"/>
            <a:ext cx="324036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4716016" y="3911268"/>
            <a:ext cx="2627864" cy="38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rgbClr val="00A7E5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519D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○"/>
              <a:defRPr sz="2000">
                <a:solidFill>
                  <a:srgbClr val="00A7E5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b="1" i="1" dirty="0" smtClean="0">
                <a:solidFill>
                  <a:srgbClr val="00519D"/>
                </a:solidFill>
              </a:rPr>
              <a:t>Regional products</a:t>
            </a:r>
          </a:p>
        </p:txBody>
      </p:sp>
      <p:sp>
        <p:nvSpPr>
          <p:cNvPr id="16" name="Double flèche verticale 15"/>
          <p:cNvSpPr/>
          <p:nvPr/>
        </p:nvSpPr>
        <p:spPr>
          <a:xfrm>
            <a:off x="395536" y="4963652"/>
            <a:ext cx="216024" cy="331444"/>
          </a:xfrm>
          <a:prstGeom prst="upDownArrow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" y="5348568"/>
            <a:ext cx="1130078" cy="37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aDataNet2_presentation">
  <a:themeElements>
    <a:clrScheme name="SeaDataNe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aDataNet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aDataNe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aDataNe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aDataNe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aDataNe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aDataNe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aDataNe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aDataNe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aDataNe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aDataNe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aDataNe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aDataNe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aDataNe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SeaDataNet2_presentation</Template>
  <TotalTime>666</TotalTime>
  <Words>886</Words>
  <Application>Microsoft Office PowerPoint</Application>
  <PresentationFormat>On-screen Show (4:3)</PresentationFormat>
  <Paragraphs>150</Paragraphs>
  <Slides>20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SimSun</vt:lpstr>
      <vt:lpstr>SimSun</vt:lpstr>
      <vt:lpstr>Arial</vt:lpstr>
      <vt:lpstr>Calibri</vt:lpstr>
      <vt:lpstr>Tahoma</vt:lpstr>
      <vt:lpstr>Times New Roman</vt:lpstr>
      <vt:lpstr>Wingdings</vt:lpstr>
      <vt:lpstr>SeaDataNet2_presentation</vt:lpstr>
      <vt:lpstr>Microsoft Word Document</vt:lpstr>
      <vt:lpstr>SeaDataCloud – further developing the pan-European SeaDataNet infrastructure for marine and ocean data management</vt:lpstr>
      <vt:lpstr>PowerPoint Presentation</vt:lpstr>
      <vt:lpstr>Ocean and Marine Data acquisition </vt:lpstr>
      <vt:lpstr>What is SeaDataNet?</vt:lpstr>
      <vt:lpstr>Portal with standards, tools, and  services, both for users and data centres  </vt:lpstr>
      <vt:lpstr>SeaDataNet metadata directories</vt:lpstr>
      <vt:lpstr>CDI service for discovery and unified data access</vt:lpstr>
      <vt:lpstr>PowerPoint Presentation</vt:lpstr>
      <vt:lpstr>SeaDataNet products</vt:lpstr>
      <vt:lpstr>SeaDataNet cooperation and involvement</vt:lpstr>
      <vt:lpstr>PowerPoint Presentation</vt:lpstr>
      <vt:lpstr>PowerPoint Presentation</vt:lpstr>
      <vt:lpstr>Example of EMODnet Bathymetry</vt:lpstr>
      <vt:lpstr>PowerPoint Presentation</vt:lpstr>
      <vt:lpstr>SeaDataCloud – general challenges</vt:lpstr>
      <vt:lpstr>SeaDataCloud – cooperation with EUDAT</vt:lpstr>
      <vt:lpstr>SeaDataCloud topics</vt:lpstr>
      <vt:lpstr>Upgrading of CDI Data Discovery and Access service</vt:lpstr>
      <vt:lpstr>PowerPoint Presentation</vt:lpstr>
      <vt:lpstr>SeaDataCloud topics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SeaDataNet II to SeaDataCloud</dc:title>
  <dc:creator>Michele FICHAUT - IFREMER;Dick Schaap - MARIS</dc:creator>
  <cp:lastModifiedBy>Windows User</cp:lastModifiedBy>
  <cp:revision>82</cp:revision>
  <dcterms:created xsi:type="dcterms:W3CDTF">2016-09-29T15:41:33Z</dcterms:created>
  <dcterms:modified xsi:type="dcterms:W3CDTF">2017-09-28T05:43:53Z</dcterms:modified>
</cp:coreProperties>
</file>